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4500" cy="99218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CCFF"/>
    <a:srgbClr val="CC99FF"/>
    <a:srgbClr val="FFFF99"/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599" autoAdjust="0"/>
    <p:restoredTop sz="92071" autoAdjust="0"/>
  </p:normalViewPr>
  <p:slideViewPr>
    <p:cSldViewPr>
      <p:cViewPr>
        <p:scale>
          <a:sx n="100" d="100"/>
          <a:sy n="100" d="100"/>
        </p:scale>
        <p:origin x="-1718" y="225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C7B72-DEE5-483E-A638-D3AE5817C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75D7-3AE3-4A13-A0CB-2054A65D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9104C-F939-42FA-8013-E79E61A2F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63FED-EBA9-4254-9A47-76803DC71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8B6-0956-438A-BBCD-FC3C5CC1D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F7DC1-6F78-49A4-9B0A-471ED829C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8164A-0ABA-46CD-8ECE-EE8B00757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1DE00-1905-4E89-A60E-34D79F3A5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C9B81-A417-4D95-815B-B92401B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37D6F-29A5-465F-99C5-51FD104EE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AD6E7-81AF-47E6-87DB-71882CA6F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7ED5EB2-20B9-47E1-802D-1A2F75909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51831" y="38100"/>
            <a:ext cx="6401369" cy="9867900"/>
            <a:chOff x="-52" y="59"/>
            <a:chExt cx="4336" cy="4249"/>
          </a:xfrm>
        </p:grpSpPr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-52" y="764"/>
              <a:ext cx="2736" cy="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en-US" sz="1000" b="1" u="sng" dirty="0" smtClean="0"/>
                <a:t>INTRODUCTION</a:t>
              </a:r>
            </a:p>
            <a:p>
              <a:pPr algn="just">
                <a:defRPr/>
              </a:pPr>
              <a:endParaRPr lang="en-US" sz="700" b="1" dirty="0"/>
            </a:p>
            <a:p>
              <a:pPr algn="just">
                <a:defRPr/>
              </a:pPr>
              <a:r>
                <a:rPr lang="en-GB" sz="700" i="1" dirty="0"/>
                <a:t>Providence Virus</a:t>
              </a:r>
              <a:r>
                <a:rPr lang="en-GB" sz="700" dirty="0"/>
                <a:t> (PrV) belongs to the </a:t>
              </a:r>
              <a:r>
                <a:rPr lang="en-GB" sz="700" i="1" dirty="0"/>
                <a:t>Tetraviridae</a:t>
              </a:r>
              <a:r>
                <a:rPr lang="en-GB" sz="700" dirty="0"/>
                <a:t>, a family of small insect RNA viruses that </a:t>
              </a:r>
              <a:r>
                <a:rPr lang="en-GB" sz="700" dirty="0" smtClean="0"/>
                <a:t>exclusively </a:t>
              </a:r>
              <a:r>
                <a:rPr lang="en-GB" sz="700" dirty="0"/>
                <a:t>infect insect species within the order </a:t>
              </a:r>
              <a:r>
                <a:rPr lang="en-GB" sz="700" i="1" dirty="0"/>
                <a:t>Lepidoptera</a:t>
              </a:r>
              <a:r>
                <a:rPr lang="en-GB" sz="700" dirty="0"/>
                <a:t>, many of which are important </a:t>
              </a:r>
              <a:r>
                <a:rPr lang="en-GB" sz="700" dirty="0" smtClean="0"/>
                <a:t>agricultural </a:t>
              </a:r>
              <a:r>
                <a:rPr lang="en-GB" sz="700" dirty="0"/>
                <a:t>pests. The tetraviruses have a non-enveloped capsid with </a:t>
              </a:r>
              <a:r>
                <a:rPr lang="en-GB" sz="700" i="1" dirty="0"/>
                <a:t>T </a:t>
              </a:r>
              <a:r>
                <a:rPr lang="en-GB" sz="700" dirty="0"/>
                <a:t>= 4 icosahedral symmetry</a:t>
              </a:r>
              <a:r>
                <a:rPr lang="en-GB" sz="700" i="1" dirty="0"/>
                <a:t> </a:t>
              </a:r>
              <a:r>
                <a:rPr lang="en-GB" sz="700" dirty="0" err="1"/>
                <a:t>encapsidating</a:t>
              </a:r>
              <a:r>
                <a:rPr lang="en-GB" sz="700" dirty="0"/>
                <a:t> a positive sense, single stranded RNA genome that is either monopartite or bipartite. PrV, which was isolated as a persistent infection in a </a:t>
              </a:r>
              <a:r>
                <a:rPr lang="en-GB" sz="700" i="1" dirty="0"/>
                <a:t>Helicoverpa zea </a:t>
              </a:r>
              <a:r>
                <a:rPr lang="en-GB" sz="700" dirty="0"/>
                <a:t>midgut cell line, is unique in that it is the only tetravirus able to replicate in tissue culture. PrV is thus a good model for studying tetravirus replication.  Our focus has been on elucidating the </a:t>
              </a:r>
              <a:r>
                <a:rPr lang="en-US" sz="700" dirty="0"/>
                <a:t>function of non-structural proteins and characterizing</a:t>
              </a:r>
              <a:r>
                <a:rPr lang="en-GB" sz="700" dirty="0"/>
                <a:t> host-viral protein </a:t>
              </a:r>
              <a:r>
                <a:rPr lang="en-US" sz="700" dirty="0"/>
                <a:t>interactions that occur during tetravirus replication. PrV encodes two non-structural proteins, the viral replicase (p104) and p130, a protein of unknown function (Figure 1). </a:t>
              </a:r>
              <a:r>
                <a:rPr lang="en-GB" sz="700" dirty="0"/>
                <a:t>The PrV </a:t>
              </a:r>
              <a:r>
                <a:rPr lang="en-GB" sz="700" dirty="0" smtClean="0"/>
                <a:t>p104, comprising 91 has </a:t>
              </a:r>
              <a:r>
                <a:rPr lang="en-GB" sz="700" dirty="0"/>
                <a:t>a read-through stop codon resulting in over-expression of a shorter translation product (p40) and approximately 10-fold less of the read-through translation product, p104. The C- terminal region of p104 contains signature motifs that are conserved in all viral RNA-dependent RNA polymerases.  The aim of this study was to characterise the expression of viral replicase (p104) and localise the site of </a:t>
              </a:r>
              <a:r>
                <a:rPr lang="en-GB" sz="700" dirty="0" smtClean="0"/>
                <a:t>replication</a:t>
              </a:r>
              <a:r>
                <a:rPr lang="en-GB" sz="700" dirty="0"/>
                <a:t>.</a:t>
              </a:r>
              <a:r>
                <a:rPr lang="en-GB" sz="800" dirty="0"/>
                <a:t> </a:t>
              </a:r>
              <a:endParaRPr lang="en-GB" sz="800" dirty="0" smtClean="0"/>
            </a:p>
            <a:p>
              <a:pPr algn="just">
                <a:defRPr/>
              </a:pPr>
              <a:endParaRPr lang="en-US" sz="600" b="1" dirty="0"/>
            </a:p>
          </p:txBody>
        </p:sp>
        <p:sp>
          <p:nvSpPr>
            <p:cNvPr id="2067" name="Text Box 5"/>
            <p:cNvSpPr txBox="1">
              <a:spLocks noChangeArrowheads="1"/>
            </p:cNvSpPr>
            <p:nvPr/>
          </p:nvSpPr>
          <p:spPr bwMode="auto">
            <a:xfrm>
              <a:off x="528" y="59"/>
              <a:ext cx="326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400" b="1" dirty="0"/>
                <a:t>Subcellular localisation of </a:t>
              </a:r>
              <a:r>
                <a:rPr lang="en-GB" sz="1400" b="1" i="1" dirty="0"/>
                <a:t>Providence virus </a:t>
              </a:r>
              <a:r>
                <a:rPr lang="en-GB" sz="1400" b="1" dirty="0"/>
                <a:t>replication proteins in insect cell lines</a:t>
              </a:r>
              <a:endParaRPr lang="en-US" sz="1400" b="1" dirty="0"/>
            </a:p>
          </p:txBody>
        </p:sp>
        <p:sp>
          <p:nvSpPr>
            <p:cNvPr id="2068" name="Text Box 6"/>
            <p:cNvSpPr txBox="1">
              <a:spLocks noChangeArrowheads="1"/>
            </p:cNvSpPr>
            <p:nvPr/>
          </p:nvSpPr>
          <p:spPr bwMode="auto">
            <a:xfrm>
              <a:off x="288" y="408"/>
              <a:ext cx="384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 dirty="0" err="1"/>
                <a:t>Ritah</a:t>
              </a:r>
              <a:r>
                <a:rPr lang="en-US" sz="1000" b="1" dirty="0"/>
                <a:t> </a:t>
              </a:r>
              <a:r>
                <a:rPr lang="en-US" sz="1000" b="1" dirty="0" err="1" smtClean="0"/>
                <a:t>Nakayinga</a:t>
              </a:r>
              <a:r>
                <a:rPr lang="en-US" sz="1000" b="1" dirty="0" smtClean="0"/>
                <a:t>, </a:t>
              </a:r>
              <a:r>
                <a:rPr lang="en-US" sz="1000" b="1" dirty="0"/>
                <a:t>James </a:t>
              </a:r>
              <a:r>
                <a:rPr lang="en-US" sz="1000" b="1" dirty="0" smtClean="0"/>
                <a:t>Short, </a:t>
              </a:r>
              <a:r>
                <a:rPr lang="en-US" sz="1000" b="1" dirty="0"/>
                <a:t>Cheryl </a:t>
              </a:r>
              <a:r>
                <a:rPr lang="en-US" sz="1000" b="1" dirty="0" err="1" smtClean="0"/>
                <a:t>Walter</a:t>
              </a:r>
              <a:r>
                <a:rPr lang="en-US" sz="1000" b="1" baseline="30000" dirty="0" err="1" smtClean="0"/>
                <a:t>a</a:t>
              </a:r>
              <a:r>
                <a:rPr lang="en-US" sz="1000" b="1" dirty="0" smtClean="0"/>
                <a:t>, </a:t>
              </a:r>
              <a:r>
                <a:rPr lang="en-US" sz="1000" b="1" u="sng" dirty="0"/>
                <a:t>Rosemary A. </a:t>
              </a:r>
              <a:r>
                <a:rPr lang="en-US" sz="1000" b="1" u="sng" dirty="0" smtClean="0"/>
                <a:t>Dorrington</a:t>
              </a:r>
              <a:endParaRPr lang="en-US" sz="1000" b="1" u="sng" baseline="30000" dirty="0"/>
            </a:p>
          </p:txBody>
        </p:sp>
        <p:sp>
          <p:nvSpPr>
            <p:cNvPr id="2069" name="Text Box 7"/>
            <p:cNvSpPr txBox="1">
              <a:spLocks noChangeArrowheads="1"/>
            </p:cNvSpPr>
            <p:nvPr/>
          </p:nvSpPr>
          <p:spPr bwMode="auto">
            <a:xfrm>
              <a:off x="48" y="590"/>
              <a:ext cx="42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00" b="1" dirty="0" smtClean="0"/>
                <a:t>Dept of Biochemistry</a:t>
              </a:r>
              <a:r>
                <a:rPr lang="en-US" sz="800" b="1" dirty="0"/>
                <a:t>, Microbiology and Biotechnology, Rhodes University, Grahamstown</a:t>
              </a:r>
              <a:r>
                <a:rPr lang="en-US" sz="800" b="1" dirty="0" smtClean="0"/>
                <a:t>, 6140, </a:t>
              </a:r>
              <a:r>
                <a:rPr lang="en-US" sz="800" b="1" dirty="0"/>
                <a:t>South </a:t>
              </a:r>
              <a:r>
                <a:rPr lang="en-US" sz="800" b="1" dirty="0" smtClean="0"/>
                <a:t>Africa</a:t>
              </a:r>
              <a:endParaRPr lang="en-US" sz="800" b="1" dirty="0"/>
            </a:p>
            <a:p>
              <a:pPr algn="ctr"/>
              <a:r>
                <a:rPr lang="en-GB" sz="800" b="1" baseline="30000" dirty="0"/>
                <a:t>a</a:t>
              </a:r>
              <a:r>
                <a:rPr lang="en-GB" sz="800" b="1" baseline="30000" dirty="0" smtClean="0"/>
                <a:t> </a:t>
              </a:r>
              <a:r>
                <a:rPr lang="en-GB" sz="800" b="1" dirty="0" smtClean="0"/>
                <a:t>Institute </a:t>
              </a:r>
              <a:r>
                <a:rPr lang="en-GB" sz="800" b="1" dirty="0"/>
                <a:t>for Molecular and Cellular Biology, University of Leeds, LS2 9JT, </a:t>
              </a:r>
              <a:r>
                <a:rPr lang="en-GB" sz="800" b="1" dirty="0" smtClean="0"/>
                <a:t>United Kingdom</a:t>
              </a:r>
              <a:endParaRPr lang="en-US" sz="1000" dirty="0">
                <a:solidFill>
                  <a:srgbClr val="FF0000"/>
                </a:solidFill>
              </a:endParaRPr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0" y="4211"/>
              <a:ext cx="1458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endParaRPr lang="en-US" sz="400" b="1"/>
            </a:p>
          </p:txBody>
        </p:sp>
        <p:sp>
          <p:nvSpPr>
            <p:cNvPr id="2071" name="Text Box 28"/>
            <p:cNvSpPr txBox="1">
              <a:spLocks noChangeArrowheads="1"/>
            </p:cNvSpPr>
            <p:nvPr/>
          </p:nvSpPr>
          <p:spPr bwMode="auto">
            <a:xfrm>
              <a:off x="0" y="4211"/>
              <a:ext cx="144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endParaRPr lang="en-US" sz="400" b="1"/>
            </a:p>
          </p:txBody>
        </p:sp>
      </p:grpSp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0" y="38100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en-US" sz="400" b="1" u="sng"/>
          </a:p>
          <a:p>
            <a:pPr algn="just">
              <a:spcBef>
                <a:spcPct val="50000"/>
              </a:spcBef>
            </a:pPr>
            <a:endParaRPr lang="en-US" sz="400" b="1" u="sng"/>
          </a:p>
          <a:p>
            <a:pPr algn="just">
              <a:spcBef>
                <a:spcPct val="50000"/>
              </a:spcBef>
            </a:pPr>
            <a:endParaRPr lang="en-US" sz="400" b="1"/>
          </a:p>
          <a:p>
            <a:pPr algn="just">
              <a:spcBef>
                <a:spcPct val="50000"/>
              </a:spcBef>
            </a:pPr>
            <a:endParaRPr lang="en-GB" sz="400" b="1"/>
          </a:p>
          <a:p>
            <a:pPr algn="just">
              <a:spcBef>
                <a:spcPct val="50000"/>
              </a:spcBef>
            </a:pPr>
            <a:endParaRPr lang="en-US" sz="400"/>
          </a:p>
        </p:txBody>
      </p:sp>
      <p:pic>
        <p:nvPicPr>
          <p:cNvPr id="24" name="Picture 23" descr="RU logo cropped high resolution"/>
          <p:cNvPicPr>
            <a:picLocks noChangeAspect="1" noChangeArrowheads="1"/>
          </p:cNvPicPr>
          <p:nvPr/>
        </p:nvPicPr>
        <p:blipFill>
          <a:blip r:embed="rId2" cstate="print">
            <a:lum contrast="2000"/>
          </a:blip>
          <a:srcRect/>
          <a:stretch>
            <a:fillRect/>
          </a:stretch>
        </p:blipFill>
        <p:spPr bwMode="auto">
          <a:xfrm>
            <a:off x="76200" y="90747"/>
            <a:ext cx="681644" cy="21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4114800" y="2918936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A" sz="600" i="1" dirty="0" smtClean="0"/>
              <a:t>Figure 1: Genome organisation of Providence Virus showing the position of the three ORFS: p130, the viral replicase (REP), which is translated into 40 and p104 through the action of a read-through stop codon (indicated by dashed line) and the capsid protein precursor (VCAP).   comprises 916 amino acids and encodes a read-through stop codon, the activity of which results in translation of p40 (indicated by the dashed line). T</a:t>
            </a:r>
            <a:endParaRPr lang="en-ZA" sz="600" dirty="0"/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52400" y="3581400"/>
            <a:ext cx="31242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1000" b="1" u="sng" dirty="0" smtClean="0"/>
              <a:t>RESULTS</a:t>
            </a:r>
          </a:p>
          <a:p>
            <a:pPr algn="just">
              <a:defRPr/>
            </a:pPr>
            <a:endParaRPr lang="en-US" sz="1000" b="1" u="sng" dirty="0" smtClean="0"/>
          </a:p>
          <a:p>
            <a:pPr algn="just">
              <a:defRPr/>
            </a:pPr>
            <a:r>
              <a:rPr lang="en-US" sz="800" b="1" dirty="0" smtClean="0"/>
              <a:t>Production of anti-p104/p40 antibodies</a:t>
            </a:r>
          </a:p>
          <a:p>
            <a:pPr algn="just">
              <a:defRPr/>
            </a:pPr>
            <a:r>
              <a:rPr lang="en-US" sz="700" dirty="0" smtClean="0"/>
              <a:t>A peptide corresponding to the C-terminal region of p40 (</a:t>
            </a:r>
            <a:r>
              <a:rPr lang="en-US" sz="700" dirty="0" err="1" smtClean="0"/>
              <a:t>aa</a:t>
            </a:r>
            <a:r>
              <a:rPr lang="en-US" sz="700" dirty="0" smtClean="0"/>
              <a:t> </a:t>
            </a:r>
            <a:r>
              <a:rPr lang="en-GB" sz="700" dirty="0" smtClean="0"/>
              <a:t>246-325) was expressed in </a:t>
            </a:r>
            <a:r>
              <a:rPr lang="en-GB" sz="700" i="1" dirty="0" smtClean="0"/>
              <a:t>E. coli </a:t>
            </a:r>
            <a:r>
              <a:rPr lang="en-GB" sz="700" dirty="0" smtClean="0"/>
              <a:t>as a GST fusion (Figure 2,A) purified by native affinity chromatography  and used to raise rabbit polyclonal antibodies.  These antibodies were able to detect p104 and p40 in PrV-infected cells (Figure 2B)</a:t>
            </a:r>
            <a:endParaRPr lang="en-US" sz="700" dirty="0" smtClean="0"/>
          </a:p>
        </p:txBody>
      </p:sp>
      <p:pic>
        <p:nvPicPr>
          <p:cNvPr id="16" name="Picture 15" descr="Figure 1.jpg"/>
          <p:cNvPicPr>
            <a:picLocks noChangeAspect="1"/>
          </p:cNvPicPr>
          <p:nvPr/>
        </p:nvPicPr>
        <p:blipFill>
          <a:blip r:embed="rId3" cstate="print"/>
          <a:srcRect l="7778" t="7037" r="3333" b="48519"/>
          <a:stretch>
            <a:fillRect/>
          </a:stretch>
        </p:blipFill>
        <p:spPr>
          <a:xfrm>
            <a:off x="4191000" y="2004536"/>
            <a:ext cx="2438400" cy="914400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228600" y="61677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A" sz="600" i="1" dirty="0" smtClean="0"/>
              <a:t>Figure 2: Production of –anti p104/p40 antibodies. (A) SDS-PAGE analysis of expression of a GST-p104</a:t>
            </a:r>
            <a:r>
              <a:rPr lang="en-GB" sz="600" baseline="-25000" dirty="0" smtClean="0"/>
              <a:t> 246-325 </a:t>
            </a:r>
            <a:r>
              <a:rPr lang="en-GB" sz="600" i="1" dirty="0" smtClean="0"/>
              <a:t>fusion in E. coli over 4 hours and solubility of recombinant protein. (B) Western blot analysis of PrV-infected H.zea MG8 tissue culture cells using anti-</a:t>
            </a:r>
            <a:r>
              <a:rPr lang="en-ZA" sz="600" i="1" dirty="0" smtClean="0"/>
              <a:t> GST-p104</a:t>
            </a:r>
            <a:r>
              <a:rPr lang="en-GB" sz="600" baseline="-25000" dirty="0" smtClean="0"/>
              <a:t> 246-325 </a:t>
            </a:r>
            <a:r>
              <a:rPr lang="en-GB" sz="600" i="1" dirty="0" smtClean="0"/>
              <a:t>antibodies.  </a:t>
            </a:r>
            <a:endParaRPr lang="en-ZA" sz="600" i="1" baseline="-25000" dirty="0"/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152400" y="6682026"/>
            <a:ext cx="3124200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800" b="1" dirty="0" err="1" smtClean="0"/>
              <a:t>Baculoviral</a:t>
            </a:r>
            <a:r>
              <a:rPr lang="en-US" sz="800" b="1" dirty="0" smtClean="0"/>
              <a:t> expression of p104</a:t>
            </a:r>
            <a:r>
              <a:rPr lang="en-GB" sz="800" b="1" baseline="-25000" dirty="0" smtClean="0">
                <a:latin typeface="Arial" pitchFamily="34" charset="0"/>
                <a:cs typeface="Arial" pitchFamily="34" charset="0"/>
              </a:rPr>
              <a:t> 437-916 </a:t>
            </a:r>
            <a:r>
              <a:rPr lang="en-GB" sz="800" b="1" dirty="0" smtClean="0"/>
              <a:t>in insect  cells</a:t>
            </a:r>
          </a:p>
          <a:p>
            <a:pPr algn="just">
              <a:defRPr/>
            </a:pPr>
            <a:r>
              <a:rPr lang="en-ZA" sz="700" dirty="0" smtClean="0"/>
              <a:t>A recombinant baculovirus was used to express a p104 peptide co</a:t>
            </a:r>
            <a:r>
              <a:rPr lang="en-GB" sz="700" dirty="0" smtClean="0"/>
              <a:t>responding to the C-terminal of the protein (p104</a:t>
            </a:r>
            <a:r>
              <a:rPr lang="en-GB" sz="7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GB" sz="700" dirty="0" smtClean="0"/>
              <a:t> ) in </a:t>
            </a:r>
            <a:r>
              <a:rPr lang="en-GB" sz="700" i="1" dirty="0" smtClean="0"/>
              <a:t>Spodoptera frugiperda Sf9</a:t>
            </a:r>
            <a:r>
              <a:rPr lang="en-GB" sz="700" dirty="0" smtClean="0"/>
              <a:t> cells.  The peptide was </a:t>
            </a:r>
            <a:r>
              <a:rPr lang="en-GB" sz="700" dirty="0" err="1" smtClean="0"/>
              <a:t>fusedat</a:t>
            </a:r>
            <a:r>
              <a:rPr lang="en-GB" sz="700" dirty="0" smtClean="0"/>
              <a:t> its N terminus to a 6xhis tag to facilitate detection with anti-his antibodies (Figure 3 B) and subsequent purification by </a:t>
            </a:r>
            <a:r>
              <a:rPr lang="en-GB" sz="700" dirty="0" err="1" smtClean="0"/>
              <a:t>ni</a:t>
            </a:r>
            <a:r>
              <a:rPr lang="en-GB" sz="700" dirty="0" smtClean="0"/>
              <a:t>-affinity  chromatography.</a:t>
            </a:r>
            <a:endParaRPr lang="en-US" sz="700" dirty="0" smtClean="0"/>
          </a:p>
        </p:txBody>
      </p:sp>
      <p:sp>
        <p:nvSpPr>
          <p:cNvPr id="50" name="TextBox 49"/>
          <p:cNvSpPr txBox="1"/>
          <p:nvPr/>
        </p:nvSpPr>
        <p:spPr>
          <a:xfrm>
            <a:off x="228600" y="9220200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A" sz="600" i="1" dirty="0" smtClean="0"/>
              <a:t>Figure 3 Expression of 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 in S. frugiperda Sf9 cells. (A) SDS-PAGE analysis of expression of 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. </a:t>
            </a:r>
            <a:r>
              <a:rPr lang="en-GB" sz="600" i="1" dirty="0" smtClean="0"/>
              <a:t>(B) Western blot analysis of crude protein extracts from S. frugiperda cells expressing </a:t>
            </a:r>
            <a:r>
              <a:rPr lang="en-ZA" sz="600" i="1" dirty="0" smtClean="0"/>
              <a:t>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probed with anti-6xhis antibodies. (-) uninfected cells; (WT) wild-type baculovirus; (+) 6x-his-tagged control (p5s Bac1) recombinant baculovirus expressing 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</a:t>
            </a:r>
            <a:r>
              <a:rPr lang="en-GB" sz="600" i="1" dirty="0" smtClean="0"/>
              <a:t> </a:t>
            </a:r>
            <a:endParaRPr lang="en-ZA" sz="600" i="1" baseline="-25000" dirty="0"/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3581400" y="3886200"/>
            <a:ext cx="312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800" b="1" dirty="0" smtClean="0"/>
              <a:t>Solubility of </a:t>
            </a:r>
            <a:r>
              <a:rPr lang="en-GB" sz="800" b="1" baseline="-25000" dirty="0" smtClean="0">
                <a:latin typeface="Arial" pitchFamily="34" charset="0"/>
                <a:cs typeface="Arial" pitchFamily="34" charset="0"/>
              </a:rPr>
              <a:t>437-916 </a:t>
            </a:r>
            <a:r>
              <a:rPr lang="en-GB" sz="800" b="1" dirty="0" smtClean="0"/>
              <a:t>in expressed in  insect  cells</a:t>
            </a:r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3505200" y="6324600"/>
            <a:ext cx="31242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ZA" sz="800" b="1" dirty="0" smtClean="0"/>
              <a:t>Subcellular fractionation and solubilisation of p40 in PrV-infected cells.</a:t>
            </a:r>
            <a:endParaRPr lang="en-GB" sz="8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3505200" y="57912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A" sz="600" i="1" dirty="0" smtClean="0"/>
              <a:t>Figure 3 Solubility of 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 expressed in S. frugiperda Sf9 cells. (A) SDS-PAGE analysis of crude protein extract treated with either 1% Triton-X100, 8M urea or at pH 11.1. </a:t>
            </a:r>
            <a:r>
              <a:rPr lang="en-GB" sz="600" i="1" dirty="0" smtClean="0"/>
              <a:t>(B) Western blot analysis of protein extracts from S. frugiperda cells expressing </a:t>
            </a:r>
            <a:r>
              <a:rPr lang="en-ZA" sz="600" i="1" dirty="0" smtClean="0"/>
              <a:t>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probed with anti-6xhis antibodies. </a:t>
            </a:r>
            <a:endParaRPr lang="en-ZA" sz="600" i="1" baseline="-25000" dirty="0"/>
          </a:p>
        </p:txBody>
      </p:sp>
      <p:grpSp>
        <p:nvGrpSpPr>
          <p:cNvPr id="53" name="Group 52"/>
          <p:cNvGrpSpPr/>
          <p:nvPr/>
        </p:nvGrpSpPr>
        <p:grpSpPr>
          <a:xfrm>
            <a:off x="304800" y="4572000"/>
            <a:ext cx="2743200" cy="1600200"/>
            <a:chOff x="304800" y="4572000"/>
            <a:chExt cx="2743200" cy="1600200"/>
          </a:xfrm>
        </p:grpSpPr>
        <p:grpSp>
          <p:nvGrpSpPr>
            <p:cNvPr id="23" name="Group 22"/>
            <p:cNvGrpSpPr/>
            <p:nvPr/>
          </p:nvGrpSpPr>
          <p:grpSpPr>
            <a:xfrm>
              <a:off x="381000" y="4572000"/>
              <a:ext cx="2667000" cy="1600200"/>
              <a:chOff x="304800" y="4648200"/>
              <a:chExt cx="2667000" cy="16002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4800" y="4648200"/>
                <a:ext cx="2667000" cy="1600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26" name="Picture 25" descr="Figure 2.jpg"/>
              <p:cNvPicPr>
                <a:picLocks noChangeAspect="1"/>
              </p:cNvPicPr>
              <p:nvPr/>
            </p:nvPicPr>
            <p:blipFill>
              <a:blip r:embed="rId4" cstate="print"/>
              <a:srcRect l="2525" t="15993" r="21717" b="9933"/>
              <a:stretch>
                <a:fillRect/>
              </a:stretch>
            </p:blipFill>
            <p:spPr>
              <a:xfrm>
                <a:off x="360206" y="4648200"/>
                <a:ext cx="2078194" cy="1523999"/>
              </a:xfrm>
              <a:prstGeom prst="rect">
                <a:avLst/>
              </a:prstGeom>
            </p:spPr>
          </p:pic>
          <p:pic>
            <p:nvPicPr>
              <p:cNvPr id="21" name="Picture 20" descr="Figure 2B.jpg"/>
              <p:cNvPicPr>
                <a:picLocks noChangeAspect="1"/>
              </p:cNvPicPr>
              <p:nvPr/>
            </p:nvPicPr>
            <p:blipFill>
              <a:blip r:embed="rId5" cstate="print"/>
              <a:srcRect l="44444" t="23704" r="41111" b="33333"/>
              <a:stretch>
                <a:fillRect/>
              </a:stretch>
            </p:blipFill>
            <p:spPr>
              <a:xfrm>
                <a:off x="2438400" y="4982353"/>
                <a:ext cx="533400" cy="1189847"/>
              </a:xfrm>
              <a:prstGeom prst="rect">
                <a:avLst/>
              </a:prstGeom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304800" y="4572000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A</a:t>
              </a:r>
              <a:endParaRPr lang="en-ZA" sz="8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438400" y="4572000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B</a:t>
              </a:r>
              <a:endParaRPr lang="en-ZA" sz="800" b="1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81000" y="7404556"/>
            <a:ext cx="2590800" cy="1797356"/>
            <a:chOff x="381000" y="7404556"/>
            <a:chExt cx="2590800" cy="1797356"/>
          </a:xfrm>
        </p:grpSpPr>
        <p:pic>
          <p:nvPicPr>
            <p:cNvPr id="25" name="Picture 24" descr="Figure 3.jpg"/>
            <p:cNvPicPr>
              <a:picLocks noChangeAspect="1"/>
            </p:cNvPicPr>
            <p:nvPr/>
          </p:nvPicPr>
          <p:blipFill>
            <a:blip r:embed="rId6" cstate="print"/>
            <a:srcRect l="5556" t="8519" r="4444" b="7037"/>
            <a:stretch>
              <a:fillRect/>
            </a:stretch>
          </p:blipFill>
          <p:spPr>
            <a:xfrm>
              <a:off x="420624" y="7406649"/>
              <a:ext cx="2551176" cy="179526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381000" y="7404556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A</a:t>
              </a:r>
              <a:endParaRPr lang="en-ZA" sz="8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24000" y="7404556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B</a:t>
              </a:r>
              <a:endParaRPr lang="en-ZA" sz="800" b="1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05200" y="4572000"/>
            <a:ext cx="3124200" cy="1236077"/>
            <a:chOff x="3581400" y="4572000"/>
            <a:chExt cx="3124200" cy="1236077"/>
          </a:xfrm>
        </p:grpSpPr>
        <p:grpSp>
          <p:nvGrpSpPr>
            <p:cNvPr id="34" name="Group 33"/>
            <p:cNvGrpSpPr/>
            <p:nvPr/>
          </p:nvGrpSpPr>
          <p:grpSpPr>
            <a:xfrm>
              <a:off x="3581400" y="4572000"/>
              <a:ext cx="3124200" cy="1219200"/>
              <a:chOff x="3581400" y="4572000"/>
              <a:chExt cx="3124200" cy="1219200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3581400" y="4572000"/>
                <a:ext cx="3124200" cy="1219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 dirty="0"/>
              </a:p>
            </p:txBody>
          </p:sp>
          <p:pic>
            <p:nvPicPr>
              <p:cNvPr id="32" name="Picture 31" descr="Slide2.JPG"/>
              <p:cNvPicPr>
                <a:picLocks noChangeAspect="1"/>
              </p:cNvPicPr>
              <p:nvPr/>
            </p:nvPicPr>
            <p:blipFill>
              <a:blip r:embed="rId7" cstate="print"/>
              <a:srcRect l="31111" t="11852" r="13333" b="41549"/>
              <a:stretch>
                <a:fillRect/>
              </a:stretch>
            </p:blipFill>
            <p:spPr>
              <a:xfrm>
                <a:off x="4953000" y="4584200"/>
                <a:ext cx="1676400" cy="1054600"/>
              </a:xfrm>
              <a:prstGeom prst="rect">
                <a:avLst/>
              </a:prstGeom>
            </p:spPr>
          </p:pic>
          <p:pic>
            <p:nvPicPr>
              <p:cNvPr id="31" name="Picture 30" descr="Slide1.JPG"/>
              <p:cNvPicPr>
                <a:picLocks noChangeAspect="1"/>
              </p:cNvPicPr>
              <p:nvPr/>
            </p:nvPicPr>
            <p:blipFill>
              <a:blip r:embed="rId8" cstate="print"/>
              <a:srcRect t="10000" r="47222" b="38148"/>
              <a:stretch>
                <a:fillRect/>
              </a:stretch>
            </p:blipFill>
            <p:spPr>
              <a:xfrm>
                <a:off x="3581400" y="4648200"/>
                <a:ext cx="1447800" cy="1066803"/>
              </a:xfrm>
              <a:prstGeom prst="rect">
                <a:avLst/>
              </a:prstGeom>
            </p:spPr>
          </p:pic>
        </p:grpSp>
        <p:sp>
          <p:nvSpPr>
            <p:cNvPr id="37" name="TextBox 36"/>
            <p:cNvSpPr txBox="1"/>
            <p:nvPr/>
          </p:nvSpPr>
          <p:spPr>
            <a:xfrm>
              <a:off x="4191000" y="5638800"/>
              <a:ext cx="5334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500" b="1" dirty="0" smtClean="0"/>
                <a:t>SDS-PAGE</a:t>
              </a:r>
              <a:endParaRPr lang="en-ZA" sz="500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334000" y="5621923"/>
              <a:ext cx="6096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500" b="1" dirty="0" smtClean="0"/>
                <a:t>Western Blot</a:t>
              </a:r>
              <a:endParaRPr lang="en-ZA" sz="5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81400" y="4572000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A</a:t>
              </a:r>
              <a:endParaRPr lang="en-ZA" sz="8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53000" y="4572000"/>
              <a:ext cx="25840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ZA" sz="800" b="1" dirty="0" smtClean="0"/>
                <a:t>B</a:t>
              </a:r>
              <a:endParaRPr lang="en-ZA" sz="800" b="1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3505200" y="85299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ZA" sz="600" i="1" dirty="0" smtClean="0"/>
              <a:t>Figure 3 Solubility of 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 expressed in S. frugiperda Sf9 cells. (A) SDS-PAGE analysis of crude protein extract treated with either 1% Triton-X100, 8M urea or at pH 11.1. </a:t>
            </a:r>
            <a:r>
              <a:rPr lang="en-GB" sz="600" i="1" dirty="0" smtClean="0"/>
              <a:t>(B) Western blot analysis of protein extracts from S. frugiperda cells expressing </a:t>
            </a:r>
            <a:r>
              <a:rPr lang="en-ZA" sz="600" i="1" dirty="0" smtClean="0"/>
              <a:t>6xhis-p104</a:t>
            </a:r>
            <a:r>
              <a:rPr lang="en-GB" sz="600" baseline="-25000" dirty="0" smtClean="0">
                <a:latin typeface="Arial" pitchFamily="34" charset="0"/>
                <a:cs typeface="Arial" pitchFamily="34" charset="0"/>
              </a:rPr>
              <a:t> 437-916</a:t>
            </a:r>
            <a:r>
              <a:rPr lang="en-ZA" sz="600" i="1" dirty="0" smtClean="0"/>
              <a:t> probed with anti-6xhis antibodies. </a:t>
            </a:r>
            <a:endParaRPr lang="en-ZA" sz="600" i="1" baseline="-25000" dirty="0"/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3505200" y="8984159"/>
            <a:ext cx="3124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ZA" sz="800" b="1" dirty="0" smtClean="0"/>
              <a:t>CONCLUSIONS</a:t>
            </a:r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  <a:p>
            <a:pPr algn="just">
              <a:defRPr/>
            </a:pPr>
            <a:endParaRPr lang="en-GB" sz="700" b="1" dirty="0" smtClean="0"/>
          </a:p>
        </p:txBody>
      </p:sp>
      <p:pic>
        <p:nvPicPr>
          <p:cNvPr id="57" name="Picture 56" descr="Figure 5.jpg"/>
          <p:cNvPicPr>
            <a:picLocks noChangeAspect="1"/>
          </p:cNvPicPr>
          <p:nvPr/>
        </p:nvPicPr>
        <p:blipFill>
          <a:blip r:embed="rId9" cstate="print"/>
          <a:srcRect t="17407" r="17778" b="24815"/>
          <a:stretch>
            <a:fillRect/>
          </a:stretch>
        </p:blipFill>
        <p:spPr>
          <a:xfrm>
            <a:off x="3733800" y="7226803"/>
            <a:ext cx="2481065" cy="13075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3302</TotalTime>
  <Words>764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Petra</dc:creator>
  <cp:lastModifiedBy>Rosemary Dorrington</cp:lastModifiedBy>
  <cp:revision>144</cp:revision>
  <dcterms:created xsi:type="dcterms:W3CDTF">2008-06-24T08:24:27Z</dcterms:created>
  <dcterms:modified xsi:type="dcterms:W3CDTF">2010-01-11T10:52:35Z</dcterms:modified>
</cp:coreProperties>
</file>