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7" r:id="rId10"/>
    <p:sldId id="298" r:id="rId11"/>
    <p:sldId id="299" r:id="rId12"/>
    <p:sldId id="276" r:id="rId13"/>
    <p:sldId id="278" r:id="rId14"/>
    <p:sldId id="284" r:id="rId15"/>
    <p:sldId id="283" r:id="rId16"/>
    <p:sldId id="295" r:id="rId17"/>
    <p:sldId id="286" r:id="rId18"/>
    <p:sldId id="290" r:id="rId19"/>
    <p:sldId id="291" r:id="rId20"/>
    <p:sldId id="292" r:id="rId21"/>
    <p:sldId id="293" r:id="rId22"/>
    <p:sldId id="288" r:id="rId23"/>
    <p:sldId id="289" r:id="rId24"/>
    <p:sldId id="294" r:id="rId25"/>
    <p:sldId id="297" r:id="rId26"/>
    <p:sldId id="279" r:id="rId27"/>
    <p:sldId id="296" r:id="rId2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alibri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D4E"/>
    <a:srgbClr val="329CEA"/>
    <a:srgbClr val="FFC30D"/>
    <a:srgbClr val="023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714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RAINFALL%20TREND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RAINFALL%20TREND%20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RAINFALL%20TREND%20GRAPH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RAINFALL%20TREND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TEMPERATURE%20TREND%20GRAPH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TEMPERATURE%20TREND%20GRAPH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fault.idea-PC\Desktop\AARSE%20FULL%20MS\TEMPERATURE%20TREND%20GRAPH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138897637795274"/>
          <c:y val="7.6603173347050205E-2"/>
          <c:w val="0.62194435695538053"/>
          <c:h val="0.5894736675503501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Sheet2!$E$3:$E$9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Sheet2!$F$3:$F$9</c:f>
              <c:numCache>
                <c:formatCode>General</c:formatCode>
                <c:ptCount val="7"/>
                <c:pt idx="0">
                  <c:v>18.7</c:v>
                </c:pt>
                <c:pt idx="1">
                  <c:v>22</c:v>
                </c:pt>
                <c:pt idx="2">
                  <c:v>122.1</c:v>
                </c:pt>
                <c:pt idx="3">
                  <c:v>95.2</c:v>
                </c:pt>
                <c:pt idx="4">
                  <c:v>162.1</c:v>
                </c:pt>
                <c:pt idx="5">
                  <c:v>92.7</c:v>
                </c:pt>
                <c:pt idx="6">
                  <c:v>54.5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93-4523-823E-867C3D759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252272"/>
        <c:axId val="219252664"/>
      </c:barChart>
      <c:catAx>
        <c:axId val="2192522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>
                    <a:latin typeface="Arial" panose="020B0604020202020204" pitchFamily="34" charset="0"/>
                    <a:cs typeface="Arial" panose="020B0604020202020204" pitchFamily="34" charset="0"/>
                  </a:rPr>
                  <a:t>Month of the year  2011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2664"/>
        <c:crosses val="autoZero"/>
        <c:auto val="1"/>
        <c:lblAlgn val="ctr"/>
        <c:lblOffset val="100"/>
        <c:noMultiLvlLbl val="0"/>
      </c:catAx>
      <c:valAx>
        <c:axId val="2192526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of rainfall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Sheet1!$AF$19</c:f>
              <c:strCache>
                <c:ptCount val="1"/>
                <c:pt idx="0">
                  <c:v>Temp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Sheet1!$AE$20:$AE$26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Sheet1!$AF$20:$AF$26</c:f>
              <c:numCache>
                <c:formatCode>General</c:formatCode>
                <c:ptCount val="7"/>
                <c:pt idx="0">
                  <c:v>24.55</c:v>
                </c:pt>
                <c:pt idx="1">
                  <c:v>23.8</c:v>
                </c:pt>
                <c:pt idx="2">
                  <c:v>22.7</c:v>
                </c:pt>
                <c:pt idx="3">
                  <c:v>21.65</c:v>
                </c:pt>
                <c:pt idx="4">
                  <c:v>23.200000000000003</c:v>
                </c:pt>
                <c:pt idx="5">
                  <c:v>23.5</c:v>
                </c:pt>
                <c:pt idx="6">
                  <c:v>24.55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17-4F7B-9592-F8911A7B9A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589728"/>
        <c:axId val="220590120"/>
      </c:barChart>
      <c:catAx>
        <c:axId val="220589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>
                    <a:latin typeface="Arial" panose="020B0604020202020204" pitchFamily="34" charset="0"/>
                    <a:cs typeface="Arial" panose="020B0604020202020204" pitchFamily="34" charset="0"/>
                  </a:rPr>
                  <a:t>Months of the year 2016</a:t>
                </a:r>
              </a:p>
            </c:rich>
          </c:tx>
          <c:layout>
            <c:manualLayout>
              <c:xMode val="edge"/>
              <c:yMode val="edge"/>
              <c:x val="0.43797848590626265"/>
              <c:y val="0.969192406268920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0120"/>
        <c:crosses val="autoZero"/>
        <c:auto val="1"/>
        <c:lblAlgn val="ctr"/>
        <c:lblOffset val="100"/>
        <c:noMultiLvlLbl val="0"/>
      </c:catAx>
      <c:valAx>
        <c:axId val="22059012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>
                    <a:latin typeface="Arial" panose="020B0604020202020204" pitchFamily="34" charset="0"/>
                    <a:cs typeface="Arial" panose="020B0604020202020204" pitchFamily="34" charset="0"/>
                  </a:rPr>
                  <a:t>Average Temperature </a:t>
                </a:r>
                <a:r>
                  <a:rPr lang="en-US" sz="1400" b="0" i="0" u="none" strike="noStrike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b="0" i="0" u="none" strike="noStrike" baseline="3000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1400" b="0" i="0" u="none" strike="noStrike" baseline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140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c:rich>
          </c:tx>
          <c:layout>
            <c:manualLayout>
              <c:xMode val="edge"/>
              <c:yMode val="edge"/>
              <c:x val="1.4691942360386637E-3"/>
              <c:y val="0.328453198873974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8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36008656812636"/>
          <c:y val="3.838555336832896E-2"/>
          <c:w val="0.80822563846185891"/>
          <c:h val="0.7740928477690288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Sheet2!$I$3:$I$9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Sheet2!$J$3:$J$9</c:f>
              <c:numCache>
                <c:formatCode>General</c:formatCode>
                <c:ptCount val="7"/>
                <c:pt idx="0">
                  <c:v>2.6</c:v>
                </c:pt>
                <c:pt idx="1">
                  <c:v>76.900000000000006</c:v>
                </c:pt>
                <c:pt idx="2">
                  <c:v>84.7</c:v>
                </c:pt>
                <c:pt idx="3">
                  <c:v>151.9</c:v>
                </c:pt>
                <c:pt idx="4">
                  <c:v>119.1</c:v>
                </c:pt>
                <c:pt idx="5">
                  <c:v>68.900000000000006</c:v>
                </c:pt>
                <c:pt idx="6">
                  <c:v>69.900000000000006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64-4916-AA53-9A1935D70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256192"/>
        <c:axId val="219256584"/>
      </c:barChart>
      <c:catAx>
        <c:axId val="2192561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Month of the year 2012</a:t>
                </a:r>
              </a:p>
            </c:rich>
          </c:tx>
          <c:layout>
            <c:manualLayout>
              <c:xMode val="edge"/>
              <c:yMode val="edge"/>
              <c:x val="0.35134230096237973"/>
              <c:y val="0.925471698113207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6584"/>
        <c:crosses val="autoZero"/>
        <c:auto val="1"/>
        <c:lblAlgn val="ctr"/>
        <c:lblOffset val="100"/>
        <c:noMultiLvlLbl val="0"/>
      </c:catAx>
      <c:valAx>
        <c:axId val="21925658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of rainfall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3334404627992"/>
          <c:y val="2.120633356604424E-2"/>
          <c:w val="0.88726259498572091"/>
          <c:h val="0.8346126120857045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Sheet2!$P$3:$P$9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Sheet2!$Q$3:$Q$9</c:f>
              <c:numCache>
                <c:formatCode>General</c:formatCode>
                <c:ptCount val="7"/>
                <c:pt idx="0">
                  <c:v>105.3</c:v>
                </c:pt>
                <c:pt idx="1">
                  <c:v>46.2</c:v>
                </c:pt>
                <c:pt idx="2">
                  <c:v>212.8</c:v>
                </c:pt>
                <c:pt idx="3">
                  <c:v>193.5</c:v>
                </c:pt>
                <c:pt idx="4">
                  <c:v>115</c:v>
                </c:pt>
                <c:pt idx="5">
                  <c:v>29.3</c:v>
                </c:pt>
                <c:pt idx="6">
                  <c:v>73.099999999999994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40-4180-9C02-325E2B054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256976"/>
        <c:axId val="219250312"/>
      </c:barChart>
      <c:catAx>
        <c:axId val="2192569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Months of the year </a:t>
                </a:r>
                <a:r>
                  <a:rPr lang="en-US" sz="1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2013</a:t>
                </a:r>
                <a:endParaRPr lang="en-US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36274227740763176"/>
              <c:y val="0.949145118815118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0312"/>
        <c:crosses val="autoZero"/>
        <c:auto val="1"/>
        <c:lblAlgn val="ctr"/>
        <c:lblOffset val="100"/>
        <c:noMultiLvlLbl val="0"/>
      </c:catAx>
      <c:valAx>
        <c:axId val="21925031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of </a:t>
                </a:r>
                <a:r>
                  <a:rPr lang="en-US" sz="1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Rainfall(mm</a:t>
                </a:r>
                <a:r>
                  <a:rPr lang="en-US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1.0043387433713643E-4"/>
              <c:y val="0.2515302030770861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Sheet2!$S$3:$S$9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Sheet2!$T$3:$T$9</c:f>
              <c:numCache>
                <c:formatCode>General</c:formatCode>
                <c:ptCount val="7"/>
                <c:pt idx="0">
                  <c:v>46.4</c:v>
                </c:pt>
                <c:pt idx="1">
                  <c:v>16.3</c:v>
                </c:pt>
                <c:pt idx="2">
                  <c:v>87.799999999999983</c:v>
                </c:pt>
                <c:pt idx="3">
                  <c:v>87.799999999999983</c:v>
                </c:pt>
                <c:pt idx="4">
                  <c:v>269.7</c:v>
                </c:pt>
                <c:pt idx="5">
                  <c:v>143.20000000000002</c:v>
                </c:pt>
                <c:pt idx="6">
                  <c:v>121.5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9-4FDD-AF51-2436E3E77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9254232"/>
        <c:axId val="219254624"/>
      </c:barChart>
      <c:catAx>
        <c:axId val="2192542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Months of year </a:t>
                </a:r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2014</a:t>
                </a: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36088685654209057"/>
              <c:y val="0.951901803550531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9254624"/>
        <c:crosses val="autoZero"/>
        <c:auto val="1"/>
        <c:lblAlgn val="ctr"/>
        <c:lblOffset val="100"/>
        <c:noMultiLvlLbl val="0"/>
      </c:catAx>
      <c:valAx>
        <c:axId val="2192546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of rainfall (mm)</a:t>
                </a:r>
              </a:p>
            </c:rich>
          </c:tx>
          <c:layout>
            <c:manualLayout>
              <c:xMode val="edge"/>
              <c:yMode val="edge"/>
              <c:x val="0"/>
              <c:y val="0.257085571132325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9254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Sheet2!$I$3:$I$9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Sheet2!$J$3:$J$9</c:f>
              <c:numCache>
                <c:formatCode>General</c:formatCode>
                <c:ptCount val="7"/>
                <c:pt idx="0">
                  <c:v>2.6</c:v>
                </c:pt>
                <c:pt idx="1">
                  <c:v>76.900000000000006</c:v>
                </c:pt>
                <c:pt idx="2">
                  <c:v>84.7</c:v>
                </c:pt>
                <c:pt idx="3">
                  <c:v>151.9</c:v>
                </c:pt>
                <c:pt idx="4">
                  <c:v>119.1</c:v>
                </c:pt>
                <c:pt idx="5">
                  <c:v>68.900000000000006</c:v>
                </c:pt>
                <c:pt idx="6">
                  <c:v>69.900000000000006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87-4607-A9BD-303F456622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827416"/>
        <c:axId val="220593648"/>
      </c:barChart>
      <c:catAx>
        <c:axId val="1828274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>
                    <a:latin typeface="Arial" panose="020B0604020202020204" pitchFamily="34" charset="0"/>
                    <a:cs typeface="Arial" panose="020B0604020202020204" pitchFamily="34" charset="0"/>
                  </a:rPr>
                  <a:t>Months of year 2015</a:t>
                </a:r>
              </a:p>
            </c:rich>
          </c:tx>
          <c:layout>
            <c:manualLayout>
              <c:xMode val="edge"/>
              <c:yMode val="edge"/>
              <c:x val="0.37410960466643856"/>
              <c:y val="0.951901803550531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3648"/>
        <c:crosses val="autoZero"/>
        <c:auto val="1"/>
        <c:lblAlgn val="ctr"/>
        <c:lblOffset val="100"/>
        <c:noMultiLvlLbl val="0"/>
      </c:catAx>
      <c:valAx>
        <c:axId val="2205936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of rainfall (mm)</a:t>
                </a:r>
              </a:p>
            </c:rich>
          </c:tx>
          <c:layout>
            <c:manualLayout>
              <c:xMode val="edge"/>
              <c:yMode val="edge"/>
              <c:x val="1.3333333333333334E-2"/>
              <c:y val="8.582480314960629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2827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percentage"/>
            <c:noEndCap val="0"/>
            <c:val val="5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Sheet2!$W$3:$W$9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Sheet2!$X$3:$X$9</c:f>
              <c:numCache>
                <c:formatCode>General</c:formatCode>
                <c:ptCount val="7"/>
                <c:pt idx="0">
                  <c:v>8.6</c:v>
                </c:pt>
                <c:pt idx="1">
                  <c:v>10.199999999999999</c:v>
                </c:pt>
                <c:pt idx="2">
                  <c:v>84.5</c:v>
                </c:pt>
                <c:pt idx="3">
                  <c:v>100.12</c:v>
                </c:pt>
                <c:pt idx="4">
                  <c:v>10.08</c:v>
                </c:pt>
                <c:pt idx="5">
                  <c:v>8.8000000000000007</c:v>
                </c:pt>
                <c:pt idx="6">
                  <c:v>7.15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6E-48ED-9646-EAADA4C8F1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588944"/>
        <c:axId val="220590512"/>
      </c:barChart>
      <c:catAx>
        <c:axId val="220588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>
                    <a:latin typeface="Arial" panose="020B0604020202020204" pitchFamily="34" charset="0"/>
                    <a:cs typeface="Arial" panose="020B0604020202020204" pitchFamily="34" charset="0"/>
                  </a:rPr>
                  <a:t>Months of the year 2016</a:t>
                </a:r>
              </a:p>
            </c:rich>
          </c:tx>
          <c:layout>
            <c:manualLayout>
              <c:xMode val="edge"/>
              <c:yMode val="edge"/>
              <c:x val="0.46655431379721463"/>
              <c:y val="0.969192406268920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0512"/>
        <c:crosses val="autoZero"/>
        <c:auto val="1"/>
        <c:lblAlgn val="ctr"/>
        <c:lblOffset val="100"/>
        <c:noMultiLvlLbl val="0"/>
      </c:catAx>
      <c:valAx>
        <c:axId val="22059051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Amount 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of rainfall (mm)</a:t>
                </a:r>
              </a:p>
            </c:rich>
          </c:tx>
          <c:layout>
            <c:manualLayout>
              <c:xMode val="edge"/>
              <c:yMode val="edge"/>
              <c:x val="0"/>
              <c:y val="0.10973008395238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88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70851560221638"/>
          <c:y val="4.2985150931218671E-2"/>
          <c:w val="0.77729148439778362"/>
          <c:h val="0.8748564796415622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Sheet1!$R$3:$R$9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Sheet1!$S$3:$S$9</c:f>
              <c:numCache>
                <c:formatCode>General</c:formatCode>
                <c:ptCount val="7"/>
                <c:pt idx="0">
                  <c:v>23.693548387096776</c:v>
                </c:pt>
                <c:pt idx="1">
                  <c:v>22.710714285714289</c:v>
                </c:pt>
                <c:pt idx="2">
                  <c:v>23.274193548387096</c:v>
                </c:pt>
                <c:pt idx="3">
                  <c:v>22.58</c:v>
                </c:pt>
                <c:pt idx="4">
                  <c:v>22.438709677419357</c:v>
                </c:pt>
                <c:pt idx="5">
                  <c:v>23.1</c:v>
                </c:pt>
                <c:pt idx="6">
                  <c:v>22.722580645161287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81-4E42-990C-925AE940F7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594432"/>
        <c:axId val="220594824"/>
      </c:barChart>
      <c:catAx>
        <c:axId val="220594432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smtClean="0"/>
                  <a:t>Months of year 2010</a:t>
                </a:r>
                <a:endParaRPr lang="en-US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220594824"/>
        <c:crosses val="autoZero"/>
        <c:auto val="1"/>
        <c:lblAlgn val="ctr"/>
        <c:lblOffset val="100"/>
        <c:noMultiLvlLbl val="0"/>
      </c:catAx>
      <c:valAx>
        <c:axId val="2205948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smtClean="0"/>
                  <a:t>Average Temperature (</a:t>
                </a:r>
                <a:r>
                  <a:rPr lang="en-US" sz="1400" baseline="30000" dirty="0" smtClean="0"/>
                  <a:t>0</a:t>
                </a:r>
                <a:r>
                  <a:rPr lang="en-US" sz="1400" dirty="0" smtClean="0"/>
                  <a:t>C)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2.8767619325362103E-2"/>
              <c:y val="0.15925834270716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4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Sheet1!$R$19:$R$25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Sheet1!$S$19:$S$25</c:f>
              <c:numCache>
                <c:formatCode>General</c:formatCode>
                <c:ptCount val="7"/>
                <c:pt idx="0">
                  <c:v>23.095161290322579</c:v>
                </c:pt>
                <c:pt idx="1">
                  <c:v>23.903571428571428</c:v>
                </c:pt>
                <c:pt idx="2">
                  <c:v>22.958064516129028</c:v>
                </c:pt>
                <c:pt idx="3">
                  <c:v>23.186666666666667</c:v>
                </c:pt>
                <c:pt idx="4">
                  <c:v>21.740322580645159</c:v>
                </c:pt>
                <c:pt idx="5">
                  <c:v>22.423333333333332</c:v>
                </c:pt>
                <c:pt idx="6">
                  <c:v>22.819354838709671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71-4D29-AFE2-99FCD5911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587768"/>
        <c:axId val="220590904"/>
      </c:barChart>
      <c:catAx>
        <c:axId val="220587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Months of year 2011</a:t>
                </a:r>
              </a:p>
            </c:rich>
          </c:tx>
          <c:layout>
            <c:manualLayout>
              <c:xMode val="edge"/>
              <c:yMode val="edge"/>
              <c:x val="0.45957286474597864"/>
              <c:y val="0.96589484873573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0904"/>
        <c:crosses val="autoZero"/>
        <c:auto val="1"/>
        <c:lblAlgn val="ctr"/>
        <c:lblOffset val="100"/>
        <c:noMultiLvlLbl val="0"/>
      </c:catAx>
      <c:valAx>
        <c:axId val="22059090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Average Temperatures (</a:t>
                </a:r>
                <a:r>
                  <a:rPr lang="en-US" sz="1200" b="0" baseline="30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1200" b="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defRPr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4.3931021780172219E-3"/>
              <c:y val="0.155792691809105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87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61467974397937"/>
          <c:y val="2.280625636081204E-2"/>
          <c:w val="0.87344683888198182"/>
          <c:h val="0.8748564796415622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Sheet1!$AA$3:$AA$9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</c:strCache>
            </c:strRef>
          </c:cat>
          <c:val>
            <c:numRef>
              <c:f>Sheet1!$AB$3:$AB$9</c:f>
              <c:numCache>
                <c:formatCode>General</c:formatCode>
                <c:ptCount val="7"/>
                <c:pt idx="0">
                  <c:v>22.93548387096774</c:v>
                </c:pt>
                <c:pt idx="1">
                  <c:v>22.822413793103451</c:v>
                </c:pt>
                <c:pt idx="2">
                  <c:v>24.030645161290323</c:v>
                </c:pt>
                <c:pt idx="3">
                  <c:v>21.483333333333334</c:v>
                </c:pt>
                <c:pt idx="4">
                  <c:v>23.029032258064515</c:v>
                </c:pt>
                <c:pt idx="5">
                  <c:v>21.876666666666665</c:v>
                </c:pt>
                <c:pt idx="6">
                  <c:v>22.029032258064515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7B-4014-81DB-8BE41FDE2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588552"/>
        <c:axId val="220595216"/>
      </c:barChart>
      <c:catAx>
        <c:axId val="220588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Months of year 2012</a:t>
                </a:r>
              </a:p>
            </c:rich>
          </c:tx>
          <c:layout>
            <c:manualLayout>
              <c:xMode val="edge"/>
              <c:yMode val="edge"/>
              <c:x val="0.350164877117633"/>
              <c:y val="0.938339761101290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95216"/>
        <c:crosses val="autoZero"/>
        <c:auto val="1"/>
        <c:lblAlgn val="ctr"/>
        <c:lblOffset val="100"/>
        <c:noMultiLvlLbl val="0"/>
      </c:catAx>
      <c:valAx>
        <c:axId val="2205952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Average Temperatures (</a:t>
                </a:r>
                <a:r>
                  <a:rPr lang="en-US" sz="1200" baseline="300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en-US" sz="1200" dirty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defRPr>
                </a:pPr>
                <a:endParaRPr lang="en-US" dirty="0"/>
              </a:p>
            </c:rich>
          </c:tx>
          <c:layout>
            <c:manualLayout>
              <c:xMode val="edge"/>
              <c:yMode val="edge"/>
              <c:x val="3.0303030303030303E-3"/>
              <c:y val="0.22308372167764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20588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D1366F8-14D5-5244-B2CB-7C07001E433D}" type="datetimeFigureOut">
              <a:rPr lang="en-GB"/>
              <a:pPr>
                <a:defRPr/>
              </a:pPr>
              <a:t>14/02/2018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8992261-EED6-8345-9C39-A3CA2CBE9F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859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92261-EED6-8345-9C39-A3CA2CBE9F9E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04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5875"/>
            <a:ext cx="9144000" cy="863600"/>
          </a:xfrm>
          <a:prstGeom prst="rect">
            <a:avLst/>
          </a:prstGeom>
          <a:solidFill>
            <a:schemeClr val="bg1"/>
          </a:solidFill>
          <a:ln w="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-3176" y="702000"/>
            <a:ext cx="2846984" cy="792088"/>
          </a:xfrm>
          <a:prstGeom prst="rect">
            <a:avLst/>
          </a:prstGeom>
          <a:solidFill>
            <a:srgbClr val="0E1D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023464"/>
              </a:solidFill>
            </a:endParaRPr>
          </a:p>
        </p:txBody>
      </p:sp>
      <p:pic>
        <p:nvPicPr>
          <p:cNvPr id="7" name="Picture 11" descr="3119 Circle logo v6 logo only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42000"/>
            <a:ext cx="3147616" cy="115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2283718"/>
            <a:ext cx="7772400" cy="8144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291830"/>
            <a:ext cx="6400800" cy="8310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304481" y="702000"/>
            <a:ext cx="2846984" cy="792088"/>
          </a:xfrm>
          <a:prstGeom prst="rect">
            <a:avLst/>
          </a:prstGeom>
          <a:solidFill>
            <a:srgbClr val="0E1D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023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857250"/>
          </a:xfrm>
        </p:spPr>
        <p:txBody>
          <a:bodyPr>
            <a:normAutofit/>
          </a:bodyPr>
          <a:lstStyle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054"/>
            <a:ext cx="8229600" cy="2776912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290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93714"/>
            <a:ext cx="4038600" cy="2955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3714"/>
            <a:ext cx="4038600" cy="2955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857250"/>
          </a:xfrm>
        </p:spPr>
        <p:txBody>
          <a:bodyPr>
            <a:normAutofit/>
          </a:bodyPr>
          <a:lstStyle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49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130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7161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25488"/>
            <a:ext cx="4040188" cy="2452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697161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325488"/>
            <a:ext cx="4041775" cy="2452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857250"/>
          </a:xfrm>
        </p:spPr>
        <p:txBody>
          <a:bodyPr>
            <a:normAutofit/>
          </a:bodyPr>
          <a:lstStyle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1D9AB36-7012-3549-8A01-2A3916581315}" type="datetime1">
              <a:rPr lang="en-GB"/>
              <a:pPr>
                <a:defRPr/>
              </a:pPr>
              <a:t>14/02/2018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GB"/>
              <a:t>STARs | www.acu.ac.uk/stars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1F2D33-4720-2241-804F-353C30166FE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055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857250"/>
          </a:xfrm>
        </p:spPr>
        <p:txBody>
          <a:bodyPr>
            <a:normAutofit/>
          </a:bodyPr>
          <a:lstStyle>
            <a:lvl1pPr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125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415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77155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71550"/>
            <a:ext cx="5111750" cy="33932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643085"/>
            <a:ext cx="3008313" cy="27195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318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71549"/>
            <a:ext cx="5486400" cy="277413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418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850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7152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93863"/>
            <a:ext cx="822960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4572000" y="4824413"/>
            <a:ext cx="41036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Geneva" charset="0"/>
                <a:cs typeface="Genev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Geneva" charset="0"/>
              </a:defRPr>
            </a:lvl9pPr>
          </a:lstStyle>
          <a:p>
            <a:pPr algn="r">
              <a:defRPr/>
            </a:pPr>
            <a:r>
              <a:rPr lang="en-GB" sz="1200" b="1" dirty="0" smtClean="0">
                <a:solidFill>
                  <a:srgbClr val="0E1D4E"/>
                </a:solidFill>
                <a:latin typeface="Arial" charset="0"/>
                <a:cs typeface="Arial" charset="0"/>
              </a:rPr>
              <a:t>CIRCLE </a:t>
            </a:r>
            <a:r>
              <a:rPr lang="en-GB" sz="1200" dirty="0" smtClean="0">
                <a:solidFill>
                  <a:srgbClr val="0E1D4E"/>
                </a:solidFill>
                <a:latin typeface="Arial" charset="0"/>
                <a:cs typeface="Arial" charset="0"/>
              </a:rPr>
              <a:t>| www.aasciences.ac.ke/circle </a:t>
            </a:r>
          </a:p>
        </p:txBody>
      </p:sp>
      <p:pic>
        <p:nvPicPr>
          <p:cNvPr id="1029" name="Picture 1" descr="3119 Circle logo strip v6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5"/>
            <a:ext cx="914400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>
          <a:xfrm>
            <a:off x="179388" y="158750"/>
            <a:ext cx="396875" cy="39687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53600" y="4516438"/>
            <a:ext cx="2127600" cy="498475"/>
            <a:chOff x="453600" y="4516438"/>
            <a:chExt cx="2127600" cy="49847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600" y="4680113"/>
              <a:ext cx="1003134" cy="3348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1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05" t="12474" r="11905" b="10605"/>
            <a:stretch/>
          </p:blipFill>
          <p:spPr>
            <a:xfrm>
              <a:off x="2267744" y="4679156"/>
              <a:ext cx="313317" cy="3348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1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119" b="3685"/>
            <a:stretch/>
          </p:blipFill>
          <p:spPr>
            <a:xfrm>
              <a:off x="1549519" y="4680113"/>
              <a:ext cx="597136" cy="334800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453600" y="4516438"/>
              <a:ext cx="2127600" cy="71536"/>
            </a:xfrm>
            <a:prstGeom prst="rect">
              <a:avLst/>
            </a:prstGeom>
            <a:solidFill>
              <a:srgbClr val="0E1D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4" r:id="rId2"/>
    <p:sldLayoutId id="2147483695" r:id="rId3"/>
    <p:sldLayoutId id="2147483696" r:id="rId4"/>
    <p:sldLayoutId id="2147483702" r:id="rId5"/>
    <p:sldLayoutId id="2147483697" r:id="rId6"/>
    <p:sldLayoutId id="2147483698" r:id="rId7"/>
    <p:sldLayoutId id="2147483699" r:id="rId8"/>
    <p:sldLayoutId id="2147483700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>
          <a:xfrm>
            <a:off x="685800" y="1657350"/>
            <a:ext cx="7772400" cy="1904999"/>
          </a:xfrm>
        </p:spPr>
        <p:txBody>
          <a:bodyPr/>
          <a:lstStyle/>
          <a:p>
            <a:pPr algn="ctr"/>
            <a:r>
              <a:rPr lang="en-US" b="1" dirty="0"/>
              <a:t>Impacts of climate change on the performance of elite maize parental lines evaluated in Uganda.</a:t>
            </a:r>
            <a:r>
              <a:rPr lang="en-US" dirty="0"/>
              <a:t/>
            </a:r>
            <a:br>
              <a:rPr lang="en-US" dirty="0"/>
            </a:br>
            <a:endParaRPr lang="en-GB" dirty="0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81350"/>
            <a:ext cx="6400800" cy="1295400"/>
          </a:xfrm>
        </p:spPr>
        <p:txBody>
          <a:bodyPr/>
          <a:lstStyle/>
          <a:p>
            <a:pPr>
              <a:defRPr/>
            </a:pPr>
            <a:r>
              <a:rPr lang="en-GB" sz="1000" b="1" dirty="0" err="1"/>
              <a:t>Oluwaranti</a:t>
            </a:r>
            <a:r>
              <a:rPr lang="en-GB" sz="1000" b="1" dirty="0"/>
              <a:t> A.</a:t>
            </a:r>
            <a:r>
              <a:rPr lang="en-GB" sz="1000" b="1" baseline="30000" dirty="0"/>
              <a:t>1</a:t>
            </a:r>
            <a:r>
              <a:rPr lang="en-GB" sz="1000" b="1" dirty="0"/>
              <a:t>, R. Edema</a:t>
            </a:r>
            <a:r>
              <a:rPr lang="en-GB" sz="1000" b="1" baseline="30000" dirty="0"/>
              <a:t>2</a:t>
            </a:r>
            <a:r>
              <a:rPr lang="en-GB" sz="1000" b="1" dirty="0"/>
              <a:t>, S. A Ajayi</a:t>
            </a:r>
            <a:r>
              <a:rPr lang="en-GB" sz="1000" b="1" baseline="30000" dirty="0"/>
              <a:t>1</a:t>
            </a:r>
            <a:r>
              <a:rPr lang="en-GB" sz="1000" b="1" dirty="0"/>
              <a:t>, </a:t>
            </a:r>
            <a:r>
              <a:rPr lang="en-US" sz="1000" b="1" dirty="0"/>
              <a:t>C. J. Atkinson</a:t>
            </a:r>
            <a:r>
              <a:rPr lang="en-US" sz="1000" b="1" baseline="30000" dirty="0"/>
              <a:t>3</a:t>
            </a:r>
            <a:r>
              <a:rPr lang="en-US" sz="1000" b="1" dirty="0"/>
              <a:t>, </a:t>
            </a:r>
            <a:r>
              <a:rPr lang="en-GB" sz="1000" b="1" dirty="0"/>
              <a:t>G. Asea</a:t>
            </a:r>
            <a:r>
              <a:rPr lang="en-GB" sz="1000" b="1" baseline="30000" dirty="0"/>
              <a:t>4</a:t>
            </a:r>
            <a:r>
              <a:rPr lang="en-GB" sz="1000" b="1" dirty="0"/>
              <a:t>, D. Makumbi</a:t>
            </a:r>
            <a:r>
              <a:rPr lang="en-GB" sz="1000" b="1" baseline="30000" dirty="0"/>
              <a:t>5</a:t>
            </a:r>
            <a:r>
              <a:rPr lang="en-GB" sz="1000" b="1" dirty="0"/>
              <a:t>, and D. B. </a:t>
            </a:r>
            <a:r>
              <a:rPr lang="en-GB" sz="1000" b="1" dirty="0" smtClean="0"/>
              <a:t>Kwemoi</a:t>
            </a:r>
            <a:r>
              <a:rPr lang="en-GB" sz="1000" b="1" baseline="30000" dirty="0" smtClean="0"/>
              <a:t>4</a:t>
            </a:r>
          </a:p>
          <a:p>
            <a:pPr>
              <a:defRPr/>
            </a:pPr>
            <a:endParaRPr lang="en-US" sz="1000" dirty="0"/>
          </a:p>
          <a:p>
            <a:r>
              <a:rPr lang="en-GB" sz="1000" baseline="30000" dirty="0"/>
              <a:t>1</a:t>
            </a:r>
            <a:r>
              <a:rPr lang="en-GB" sz="1000" dirty="0"/>
              <a:t>Department of Crop Production and Protection, </a:t>
            </a:r>
            <a:r>
              <a:rPr lang="en-GB" sz="1000" dirty="0" err="1"/>
              <a:t>Obafemi</a:t>
            </a:r>
            <a:r>
              <a:rPr lang="en-GB" sz="1000" dirty="0"/>
              <a:t> </a:t>
            </a:r>
            <a:r>
              <a:rPr lang="en-GB" sz="1000" dirty="0" err="1"/>
              <a:t>Awolowo</a:t>
            </a:r>
            <a:r>
              <a:rPr lang="en-GB" sz="1000" dirty="0"/>
              <a:t> University, Ile-Ife, Nigeria.</a:t>
            </a:r>
            <a:endParaRPr lang="en-US" sz="1000" dirty="0"/>
          </a:p>
          <a:p>
            <a:r>
              <a:rPr lang="en-GB" sz="1000" baseline="30000" dirty="0"/>
              <a:t>2</a:t>
            </a:r>
            <a:r>
              <a:rPr lang="en-GB" sz="1000" dirty="0"/>
              <a:t>Department of Agricultural Production, </a:t>
            </a:r>
            <a:r>
              <a:rPr lang="en-GB" sz="1000" dirty="0" err="1"/>
              <a:t>Makerere</a:t>
            </a:r>
            <a:r>
              <a:rPr lang="en-GB" sz="1000" dirty="0"/>
              <a:t> University, Kampala, Uganda.</a:t>
            </a:r>
            <a:endParaRPr lang="en-US" sz="1000" dirty="0"/>
          </a:p>
          <a:p>
            <a:r>
              <a:rPr lang="en-US" sz="1000" baseline="30000" dirty="0"/>
              <a:t>3</a:t>
            </a:r>
            <a:r>
              <a:rPr lang="en-US" sz="1000" dirty="0"/>
              <a:t>Department of Agriculture, Health and Environment, Natural Resources Institute, University of Greenwich, UK.</a:t>
            </a:r>
          </a:p>
          <a:p>
            <a:r>
              <a:rPr lang="en-GB" sz="1000" baseline="30000" dirty="0"/>
              <a:t>4</a:t>
            </a:r>
            <a:r>
              <a:rPr lang="en-GB" sz="1000" dirty="0"/>
              <a:t>Cereal Research Program, National Crop Resources Research Institute, </a:t>
            </a:r>
            <a:r>
              <a:rPr lang="en-GB" sz="1000" dirty="0" err="1"/>
              <a:t>Namulonge</a:t>
            </a:r>
            <a:r>
              <a:rPr lang="en-GB" sz="1000" dirty="0"/>
              <a:t>, Kampala, Uganda. </a:t>
            </a:r>
            <a:endParaRPr lang="en-US" sz="1000" dirty="0"/>
          </a:p>
          <a:p>
            <a:r>
              <a:rPr lang="en-GB" sz="1000" baseline="30000" dirty="0"/>
              <a:t>5</a:t>
            </a:r>
            <a:r>
              <a:rPr lang="en-GB" sz="1000" dirty="0"/>
              <a:t>International Maize and Wheat Improvement </a:t>
            </a:r>
            <a:r>
              <a:rPr lang="en-GB" sz="1000" dirty="0" err="1"/>
              <a:t>Center</a:t>
            </a:r>
            <a:r>
              <a:rPr lang="en-GB" sz="1000" dirty="0"/>
              <a:t> (CIMMTY), Nairobi, Kenya.</a:t>
            </a:r>
            <a:endParaRPr lang="en-US" sz="1000" dirty="0"/>
          </a:p>
          <a:p>
            <a:pPr>
              <a:defRPr/>
            </a:pP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61996" y="666747"/>
            <a:ext cx="6886339" cy="327660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1995" y="4019550"/>
            <a:ext cx="67056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Measuring the chlorophyll content of the maize inbred lines at </a:t>
            </a:r>
            <a:r>
              <a:rPr lang="en-US" sz="1400" dirty="0" err="1" smtClean="0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NaCRRI</a:t>
            </a:r>
            <a:r>
              <a:rPr lang="en-US" sz="1400" dirty="0" smtClean="0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Research </a:t>
            </a:r>
            <a:r>
              <a:rPr lang="en-US" sz="1400" dirty="0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Field, </a:t>
            </a:r>
            <a:r>
              <a:rPr lang="en-US" sz="1400" dirty="0" err="1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Namulonge</a:t>
            </a:r>
            <a:r>
              <a:rPr lang="en-US" sz="1400" dirty="0">
                <a:solidFill>
                  <a:srgbClr val="131413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Uganda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087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7600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Data </a:t>
            </a:r>
            <a:r>
              <a:rPr lang="en-US" b="1" dirty="0" smtClean="0"/>
              <a:t>Collection Cont’d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maturity, number and weight of ears per plot were taken. </a:t>
            </a:r>
          </a:p>
          <a:p>
            <a:endParaRPr lang="en-US" dirty="0"/>
          </a:p>
          <a:p>
            <a:r>
              <a:rPr lang="en-US" dirty="0" smtClean="0"/>
              <a:t>Average </a:t>
            </a:r>
            <a:r>
              <a:rPr lang="en-US" dirty="0"/>
              <a:t>grain yield adjusted to 12.5% moisture content.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Monthly values of rainfall, minimum and maximum temperatures were taken from the meteorological station of the research stations of NACRRI for 5 years (2010 – 2016).</a:t>
            </a:r>
          </a:p>
        </p:txBody>
      </p:sp>
    </p:spTree>
    <p:extLst>
      <p:ext uri="{BB962C8B-B14F-4D97-AF65-F5344CB8AC3E}">
        <p14:creationId xmlns:p14="http://schemas.microsoft.com/office/powerpoint/2010/main" val="38050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3790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Statistical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2550"/>
            <a:ext cx="8229600" cy="3163416"/>
          </a:xfrm>
        </p:spPr>
        <p:txBody>
          <a:bodyPr/>
          <a:lstStyle/>
          <a:p>
            <a:r>
              <a:rPr lang="en-US" dirty="0" smtClean="0"/>
              <a:t>Bar charts of the monthly rainfall and temperature data for the years under study were drawn with error bar to test their significance difference.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Analysis </a:t>
            </a:r>
            <a:r>
              <a:rPr lang="en-US" dirty="0"/>
              <a:t>of </a:t>
            </a:r>
            <a:r>
              <a:rPr lang="yo-NG" dirty="0"/>
              <a:t>V</a:t>
            </a:r>
            <a:r>
              <a:rPr lang="en-US" dirty="0" err="1"/>
              <a:t>ariance</a:t>
            </a:r>
            <a:r>
              <a:rPr lang="yo-NG" dirty="0"/>
              <a:t> (ANOVA) using the General Linear Model (GLM) procedures of SAS version 9.2 (SAS Institute, 2003) </a:t>
            </a:r>
            <a:r>
              <a:rPr lang="en-US" dirty="0"/>
              <a:t>were computed for </a:t>
            </a:r>
            <a:r>
              <a:rPr lang="en-US" dirty="0" smtClean="0"/>
              <a:t>the field trial </a:t>
            </a:r>
            <a:r>
              <a:rPr lang="en-US" dirty="0"/>
              <a:t>on </a:t>
            </a:r>
            <a:r>
              <a:rPr lang="en-US" dirty="0" smtClean="0"/>
              <a:t>drought adaptive traits and grain yield  </a:t>
            </a:r>
            <a:r>
              <a:rPr lang="en-US" dirty="0"/>
              <a:t>for all the maize inbred lines</a:t>
            </a:r>
            <a:r>
              <a:rPr lang="yo-NG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66750"/>
            <a:ext cx="8229600" cy="381000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TRENDS OF MONTHLY RAINFALL DISTRIBUTION FROM 2011-2016</a:t>
            </a:r>
            <a:endParaRPr lang="en-US" sz="1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611535"/>
              </p:ext>
            </p:extLst>
          </p:nvPr>
        </p:nvGraphicFramePr>
        <p:xfrm>
          <a:off x="381000" y="1276350"/>
          <a:ext cx="4038600" cy="315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617552"/>
              </p:ext>
            </p:extLst>
          </p:nvPr>
        </p:nvGraphicFramePr>
        <p:xfrm>
          <a:off x="4572000" y="1123950"/>
          <a:ext cx="4343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955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ontent Placeholder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559392"/>
              </p:ext>
            </p:extLst>
          </p:nvPr>
        </p:nvGraphicFramePr>
        <p:xfrm>
          <a:off x="152400" y="895350"/>
          <a:ext cx="4038600" cy="362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57538"/>
              </p:ext>
            </p:extLst>
          </p:nvPr>
        </p:nvGraphicFramePr>
        <p:xfrm>
          <a:off x="4419599" y="895350"/>
          <a:ext cx="4114801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16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436796"/>
              </p:ext>
            </p:extLst>
          </p:nvPr>
        </p:nvGraphicFramePr>
        <p:xfrm>
          <a:off x="304800" y="1276350"/>
          <a:ext cx="3810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048374"/>
              </p:ext>
            </p:extLst>
          </p:nvPr>
        </p:nvGraphicFramePr>
        <p:xfrm>
          <a:off x="4572000" y="819149"/>
          <a:ext cx="3962400" cy="3581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395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914400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TRENDS OF AVERAGE MONTHLY TEMPERATURE FROM 2010 to 2016</a:t>
            </a:r>
            <a:endParaRPr lang="en-US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962337"/>
              </p:ext>
            </p:extLst>
          </p:nvPr>
        </p:nvGraphicFramePr>
        <p:xfrm>
          <a:off x="76200" y="971549"/>
          <a:ext cx="4267200" cy="3276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4998"/>
              </p:ext>
            </p:extLst>
          </p:nvPr>
        </p:nvGraphicFramePr>
        <p:xfrm>
          <a:off x="4419600" y="971551"/>
          <a:ext cx="44958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135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905254"/>
              </p:ext>
            </p:extLst>
          </p:nvPr>
        </p:nvGraphicFramePr>
        <p:xfrm>
          <a:off x="-76200" y="742950"/>
          <a:ext cx="43434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776935"/>
              </p:ext>
            </p:extLst>
          </p:nvPr>
        </p:nvGraphicFramePr>
        <p:xfrm>
          <a:off x="4267200" y="819149"/>
          <a:ext cx="4572000" cy="3733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724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1504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1800" b="1" dirty="0" smtClean="0"/>
              <a:t>Table </a:t>
            </a:r>
            <a:r>
              <a:rPr lang="en-US" sz="1800" b="1" dirty="0"/>
              <a:t>1</a:t>
            </a:r>
            <a:r>
              <a:rPr lang="en-US" sz="1800" dirty="0"/>
              <a:t>: The 10 best drought tolerant maize inbred lines for </a:t>
            </a:r>
            <a:r>
              <a:rPr lang="en-US" sz="1800" dirty="0" err="1"/>
              <a:t>Anthesis</a:t>
            </a:r>
            <a:r>
              <a:rPr lang="en-US" sz="1800" dirty="0"/>
              <a:t> </a:t>
            </a:r>
            <a:r>
              <a:rPr lang="en-US" sz="1800" dirty="0" err="1"/>
              <a:t>silking</a:t>
            </a:r>
            <a:r>
              <a:rPr lang="en-US" sz="1800" dirty="0"/>
              <a:t> interval and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>	</a:t>
            </a:r>
            <a:r>
              <a:rPr lang="en-US" sz="1800" dirty="0" smtClean="0"/>
              <a:t>Leaf </a:t>
            </a:r>
            <a:r>
              <a:rPr lang="en-US" sz="1800" dirty="0"/>
              <a:t>rolling evaluated during the early cropping season of 2016 at </a:t>
            </a:r>
            <a:r>
              <a:rPr lang="en-US" sz="1800" dirty="0" err="1"/>
              <a:t>NaCRRI</a:t>
            </a:r>
            <a:r>
              <a:rPr lang="en-US" sz="1800" dirty="0"/>
              <a:t> </a:t>
            </a:r>
            <a:br>
              <a:rPr lang="en-US" sz="1800" dirty="0"/>
            </a:b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616440"/>
              </p:ext>
            </p:extLst>
          </p:nvPr>
        </p:nvGraphicFramePr>
        <p:xfrm>
          <a:off x="1371600" y="1504946"/>
          <a:ext cx="6248399" cy="2973617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26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0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0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Anthesis Silking Interval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Names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Leaf Rolling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</a:rPr>
                        <a:t>CML312-IR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-1.9905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CKDHL120671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0.9841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CKDHL120312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-0.9428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DL111901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0.9973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CKDHL0089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-0.0201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CKL12136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1.0457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CKDHL0250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0.2543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CKLTI0052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1.0479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CKL08018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0.605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DL111904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1.0751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CKDHL0500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0.6983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CML443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1.1029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CML322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1.0425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CML442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1.4995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CKLTI0052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1.1023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CML545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1.5176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</a:rPr>
                        <a:t>CML395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1.3207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CKLTI0136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1.5246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11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CKDHL0214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1.3418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CML539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1.5299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25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LSD</a:t>
                      </a:r>
                      <a:r>
                        <a:rPr lang="en-US" sz="1400" b="1" baseline="-25000" dirty="0">
                          <a:effectLst/>
                        </a:rPr>
                        <a:t>0.05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LSD</a:t>
                      </a:r>
                      <a:r>
                        <a:rPr lang="en-US" sz="1400" b="1" baseline="-25000" dirty="0">
                          <a:effectLst/>
                        </a:rPr>
                        <a:t>0.05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91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95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1800" dirty="0"/>
              <a:t>Table 2: The 10 worst drought tolerant maize inbred lines for </a:t>
            </a:r>
            <a:r>
              <a:rPr lang="en-US" sz="1800" dirty="0" err="1"/>
              <a:t>Anthesis</a:t>
            </a:r>
            <a:r>
              <a:rPr lang="en-US" sz="1800" dirty="0"/>
              <a:t> </a:t>
            </a:r>
            <a:r>
              <a:rPr lang="en-US" sz="1800" dirty="0" err="1"/>
              <a:t>silking</a:t>
            </a:r>
            <a:r>
              <a:rPr lang="en-US" sz="1800" dirty="0"/>
              <a:t> interval and Leaf rolling evaluated during the early cropping season of 2016 at </a:t>
            </a:r>
            <a:r>
              <a:rPr lang="en-US" sz="1800" dirty="0" err="1"/>
              <a:t>NaCRRI</a:t>
            </a:r>
            <a:r>
              <a:rPr lang="en-US" sz="18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724881"/>
              </p:ext>
            </p:extLst>
          </p:nvPr>
        </p:nvGraphicFramePr>
        <p:xfrm>
          <a:off x="838200" y="1428749"/>
          <a:ext cx="6400800" cy="319596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378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Anthesis Silking Interval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Leaf Rolling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CZL096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11.7313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5.0615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10.3086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CZL096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4.5849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CKL08023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8.6594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CKDHL0295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4.5624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CKDHL120671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8.022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CKL08023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4.5571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CML550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7.9431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CKLTI0272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4.4986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CML547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7.3482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CML536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4.0817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CZL03011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7.3243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CML247-IR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4.0536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7.188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4.0444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CML78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6.8206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CKDHL0323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4.0321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CML445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5.6889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CKL08018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4.0242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5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="1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1.6    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0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need to increase food production by 2050 </a:t>
            </a:r>
            <a:r>
              <a:rPr lang="en-US" dirty="0" smtClean="0"/>
              <a:t>(</a:t>
            </a:r>
            <a:r>
              <a:rPr lang="en-US" dirty="0" err="1"/>
              <a:t>Lobell</a:t>
            </a:r>
            <a:r>
              <a:rPr lang="en-US" dirty="0"/>
              <a:t> et al. 2008).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impact of climate change will be greatest in the tropics and subtropics especially in the Sub-Saharan African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This will be due </a:t>
            </a:r>
            <a:r>
              <a:rPr lang="en-US" dirty="0"/>
              <a:t>to projected impacts and low adaptive capacity (IPCC </a:t>
            </a:r>
            <a:r>
              <a:rPr lang="en-US" dirty="0" smtClean="0"/>
              <a:t>2007) which include </a:t>
            </a:r>
            <a:r>
              <a:rPr lang="en-US" dirty="0"/>
              <a:t>an increase in seasonal and extreme temperature events and intensity of droughts (IPCC 2007).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578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Table 3</a:t>
            </a:r>
            <a:r>
              <a:rPr lang="en-US" sz="1600" dirty="0"/>
              <a:t>: The best 10 maize inbred lines for Leaf senesces and Chlorophyll content evaluated during the early cropping season of 2016 at </a:t>
            </a:r>
            <a:r>
              <a:rPr lang="en-US" sz="1600" dirty="0" err="1"/>
              <a:t>NaCRRI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631670"/>
              </p:ext>
            </p:extLst>
          </p:nvPr>
        </p:nvGraphicFramePr>
        <p:xfrm>
          <a:off x="76200" y="1352547"/>
          <a:ext cx="8915401" cy="2970535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Leaf Senesce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Chlorophyll Content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2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DL111904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0.9554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CML445*2/S3512ZF2-4-1-1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45.9463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Posta </a:t>
                      </a:r>
                      <a:r>
                        <a:rPr lang="en-US" sz="14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Seq</a:t>
                      </a: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C7-F64-2-6-2-2-B-B-B-B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0.9608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42.7069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CKDHL120671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0.9733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CKDHL0221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42.5188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CKLMARS1F60677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0.976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CKLMARS1F60677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42.0356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CML442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0.9922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CKDHL0500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40.7677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CML312-IR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1.4527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CML312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40.6802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8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P100C6-200-1-1-#-#-B-B-B-B-B-B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1.4567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CML312-IR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40.2866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CML395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1.4574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39.8609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CML247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1.4601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CKDHL120671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39.8127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CML78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1.4696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CKLTI0344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39.5805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0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="1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Table 4: The 10 worst maize inbred lines for Leaf </a:t>
            </a:r>
            <a:r>
              <a:rPr lang="en-US" sz="1400" dirty="0" err="1"/>
              <a:t>senescenes</a:t>
            </a:r>
            <a:r>
              <a:rPr lang="en-US" sz="1400" dirty="0"/>
              <a:t> and Chlorophyll content, evaluated 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              during </a:t>
            </a:r>
            <a:r>
              <a:rPr lang="en-US" sz="1400" dirty="0"/>
              <a:t>the early cropping season of 2016 at </a:t>
            </a:r>
            <a:r>
              <a:rPr lang="en-US" sz="1400" dirty="0" err="1"/>
              <a:t>NaCRRI</a:t>
            </a:r>
            <a:endParaRPr lang="en-US" sz="1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973288"/>
              </p:ext>
            </p:extLst>
          </p:nvPr>
        </p:nvGraphicFramePr>
        <p:xfrm>
          <a:off x="1371600" y="1504950"/>
          <a:ext cx="6477000" cy="296767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618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8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Leaf Senesce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Names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Chlorophyll Content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4.4675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26.2488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CML536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4.4635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27.032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CKL08018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3.9937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CML537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27.3937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CKDHL0295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3.983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CKDHL120918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28.2777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CKDHL0323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3.489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CML539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28.9316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CZL096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3.4817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CZL096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28.9805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CKL08023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3.4621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CKL14154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29.9159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CZL03011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3.4587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CKLTI0272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30.1231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CKL05017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2.9897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CML550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30.1277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CML488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2.9849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CML536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30.163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9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aseline="-25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30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295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1800" b="1" dirty="0"/>
              <a:t>Table </a:t>
            </a:r>
            <a:r>
              <a:rPr lang="en-US" sz="1800" b="1" dirty="0" smtClean="0"/>
              <a:t>5: </a:t>
            </a:r>
            <a:r>
              <a:rPr lang="en-US" sz="1800" dirty="0"/>
              <a:t>The </a:t>
            </a:r>
            <a:r>
              <a:rPr lang="en-US" sz="1800" dirty="0" smtClean="0"/>
              <a:t>10 best yielding </a:t>
            </a:r>
            <a:r>
              <a:rPr lang="en-US" sz="1800" dirty="0"/>
              <a:t>maize inbred lines evaluated during the early cropping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> </a:t>
            </a:r>
            <a:r>
              <a:rPr lang="en-US" sz="1800" dirty="0" smtClean="0"/>
              <a:t>             season </a:t>
            </a:r>
            <a:r>
              <a:rPr lang="en-US" sz="1800" dirty="0"/>
              <a:t>of 2016 under natural drought.</a:t>
            </a:r>
            <a:br>
              <a:rPr lang="en-US" sz="1800" dirty="0"/>
            </a:b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535810"/>
              </p:ext>
            </p:extLst>
          </p:nvPr>
        </p:nvGraphicFramePr>
        <p:xfrm>
          <a:off x="1066800" y="1276345"/>
          <a:ext cx="5731510" cy="2971807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Grain Yield (tons/ha)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CML312-IR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1.7548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CKLTI0036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1.4266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CKLTI0052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1.4044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CKDHL0159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1.3899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CML550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1.3311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CKL08023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1.2737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CML395</a:t>
                      </a:r>
                      <a:endParaRPr lang="en-US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1.2274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CKDHL0228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1.1859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5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P100C6-200-1-1-#-#-B-B-B-B-B-B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1.1729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CML444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1.122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4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4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27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683868"/>
          </a:xfrm>
        </p:spPr>
        <p:txBody>
          <a:bodyPr>
            <a:normAutofit fontScale="90000"/>
          </a:bodyPr>
          <a:lstStyle/>
          <a:p>
            <a:r>
              <a:rPr lang="en-US" sz="1800" b="1" dirty="0"/>
              <a:t>Table </a:t>
            </a:r>
            <a:r>
              <a:rPr lang="en-US" sz="1800" b="1" dirty="0" smtClean="0"/>
              <a:t>6</a:t>
            </a:r>
            <a:r>
              <a:rPr lang="en-US" sz="1800" dirty="0" smtClean="0"/>
              <a:t>: </a:t>
            </a:r>
            <a:r>
              <a:rPr lang="en-US" sz="1800" dirty="0"/>
              <a:t>The 10 worst yielding maize inbred lines evaluated under natural    	       drought of early cropping season of 2016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958803"/>
              </p:ext>
            </p:extLst>
          </p:nvPr>
        </p:nvGraphicFramePr>
        <p:xfrm>
          <a:off x="1603375" y="1276352"/>
          <a:ext cx="5937250" cy="331092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597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Grain Yield (tons/ha)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CKL08018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0.0811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CKL05019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0.2401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CML445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0.3858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CKDHL0250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0.4025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CML78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0.4583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CML547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0.4834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CKL05018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0.5131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CZL096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0.5192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CML543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0.5198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CML488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0.5215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59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LSD</a:t>
                      </a:r>
                      <a:r>
                        <a:rPr lang="en-US" sz="1600" b="0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US" sz="16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0.83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7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3028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52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effect of climate variability was observed to be drastic this year with more than 50% reduction in the amount of rainfall for the early cropping season.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reduced the yield of the evaluated maize inbred lines to less than half the potential yield.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The highest yielding maize inbred lines is CML 312  with grain yield of 1.76 , tons/ha. Others are CKLTI0036, CKLTI0052, CKDHL0159, CML550, CKL08023, CML395, CKDHL0228, P100C6-200-1-1-#-#-B-B-B-B-B, CML444 with grain yield ranging from 1.12 -1.43 tons/ha.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fontAlgn="t">
              <a:buNone/>
            </a:pPr>
            <a:endParaRPr lang="en-US" dirty="0" smtClean="0"/>
          </a:p>
          <a:p>
            <a:pPr fontAlgn="t"/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3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15816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poorest yielding inbred lines are CKL08018, CKL05019, CML445, CKDHL0250, CML78, CML547, CKL05018, CZL096, CML543, CML488 with grain yield ranging from 0.08- 0.52 </a:t>
            </a:r>
            <a:r>
              <a:rPr lang="en-US" dirty="0" smtClean="0"/>
              <a:t>tons/ha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The best drought adaptive maize inbred lines in this study are </a:t>
            </a:r>
            <a:r>
              <a:rPr lang="en-US" dirty="0"/>
              <a:t>CML312-IR</a:t>
            </a:r>
            <a:endParaRPr lang="en-US" dirty="0"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and CML 395.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These drought adaptive will </a:t>
            </a:r>
            <a:r>
              <a:rPr lang="en-US" dirty="0"/>
              <a:t>be exploited for the development of drought tolerant maize hybrids in Uganda.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323961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research is supported by funding from the Department for International Development (</a:t>
            </a:r>
            <a:r>
              <a:rPr lang="en-US" dirty="0" err="1"/>
              <a:t>DfID</a:t>
            </a:r>
            <a:r>
              <a:rPr lang="en-US" dirty="0"/>
              <a:t>), UK under the Climate Impact Research Capacity and Leadership Enhancement (CIRCLE) </a:t>
            </a:r>
            <a:r>
              <a:rPr lang="en-US" dirty="0" err="1"/>
              <a:t>programme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express </a:t>
            </a:r>
            <a:r>
              <a:rPr lang="en-US" dirty="0" smtClean="0"/>
              <a:t>our </a:t>
            </a:r>
            <a:r>
              <a:rPr lang="en-US" dirty="0"/>
              <a:t>sincere appreciation to </a:t>
            </a:r>
            <a:r>
              <a:rPr lang="en-US" dirty="0" smtClean="0"/>
              <a:t>Cereal Research </a:t>
            </a:r>
            <a:r>
              <a:rPr lang="en-US" dirty="0" err="1"/>
              <a:t>Programme</a:t>
            </a:r>
            <a:r>
              <a:rPr lang="en-US" dirty="0"/>
              <a:t> of the </a:t>
            </a:r>
            <a:r>
              <a:rPr lang="en-US" dirty="0" smtClean="0"/>
              <a:t>National Agricultural Crop Resources Research Institute, </a:t>
            </a:r>
            <a:r>
              <a:rPr lang="en-US" dirty="0" err="1" smtClean="0"/>
              <a:t>NaCRRI</a:t>
            </a:r>
            <a:r>
              <a:rPr lang="en-US" dirty="0" smtClean="0"/>
              <a:t>, </a:t>
            </a:r>
            <a:r>
              <a:rPr lang="en-US" dirty="0" err="1" smtClean="0"/>
              <a:t>Namulonge</a:t>
            </a:r>
            <a:r>
              <a:rPr lang="en-US" dirty="0" smtClean="0"/>
              <a:t>, Uganda for </a:t>
            </a:r>
            <a:r>
              <a:rPr lang="en-US" dirty="0"/>
              <a:t>the provision of seeds of maize varieties used for this study.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78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5785" y="2340918"/>
            <a:ext cx="3544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b="1" dirty="0">
                <a:latin typeface="Cataneo BT"/>
              </a:rPr>
              <a:t>Thanks For Your  Attention.</a:t>
            </a:r>
            <a:endParaRPr lang="en-GB" b="1" dirty="0">
              <a:latin typeface="Cataneo BT"/>
            </a:endParaRPr>
          </a:p>
        </p:txBody>
      </p:sp>
    </p:spTree>
    <p:extLst>
      <p:ext uri="{BB962C8B-B14F-4D97-AF65-F5344CB8AC3E}">
        <p14:creationId xmlns:p14="http://schemas.microsoft.com/office/powerpoint/2010/main" val="124379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changes in rainfall distribution globally including East and Central Africa (IPCC 2007).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Increase </a:t>
            </a:r>
            <a:r>
              <a:rPr lang="en-US" dirty="0"/>
              <a:t>in production of the three major cereal crops (wheat, rice and maize) are required to feed the world’s growing population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Maize is the principal staple crop in </a:t>
            </a:r>
            <a:r>
              <a:rPr lang="en-US" dirty="0" smtClean="0"/>
              <a:t>the </a:t>
            </a:r>
            <a:r>
              <a:rPr lang="en-US" dirty="0"/>
              <a:t>Sub-Saharan Africa and its production is devoted to 30% of the total area under cereal production in the region (FAO 2010).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682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4552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1581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Genetic interventions have been reported to close up to 30% of the gap between potential maize yield and realized yield (</a:t>
            </a:r>
            <a:r>
              <a:rPr lang="en-US" dirty="0" err="1" smtClean="0"/>
              <a:t>Edmeades</a:t>
            </a:r>
            <a:r>
              <a:rPr lang="en-US" dirty="0" smtClean="0"/>
              <a:t> </a:t>
            </a:r>
            <a:r>
              <a:rPr lang="en-US" i="1" dirty="0"/>
              <a:t>et al</a:t>
            </a:r>
            <a:r>
              <a:rPr lang="en-US" dirty="0"/>
              <a:t>., </a:t>
            </a:r>
            <a:r>
              <a:rPr lang="en-US" dirty="0" smtClean="0"/>
              <a:t>2004</a:t>
            </a:r>
            <a:r>
              <a:rPr lang="en-US" dirty="0"/>
              <a:t>)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GB" dirty="0"/>
              <a:t>International Maize and Wheat Improvement </a:t>
            </a:r>
            <a:r>
              <a:rPr lang="en-GB" dirty="0" err="1"/>
              <a:t>Center</a:t>
            </a:r>
            <a:r>
              <a:rPr lang="en-GB" dirty="0"/>
              <a:t> (CIMMTY), Kenya</a:t>
            </a:r>
            <a:r>
              <a:rPr lang="en-US" dirty="0"/>
              <a:t> in collaboration with the maize breeding program of the </a:t>
            </a:r>
            <a:r>
              <a:rPr lang="en-GB" dirty="0"/>
              <a:t>Cereal Research Program, National Crop Resources Research Institute</a:t>
            </a:r>
            <a:r>
              <a:rPr lang="en-US" dirty="0"/>
              <a:t>, Uganda have developed several </a:t>
            </a:r>
            <a:r>
              <a:rPr lang="en-US" dirty="0" smtClean="0"/>
              <a:t>elite drought </a:t>
            </a:r>
            <a:r>
              <a:rPr lang="en-US" dirty="0"/>
              <a:t>tolerant maize inbred </a:t>
            </a:r>
            <a:r>
              <a:rPr lang="en-US" dirty="0" smtClean="0"/>
              <a:t>lines.</a:t>
            </a:r>
          </a:p>
          <a:p>
            <a:endParaRPr lang="en-US" dirty="0" smtClean="0"/>
          </a:p>
          <a:p>
            <a:r>
              <a:rPr lang="en-US" dirty="0"/>
              <a:t>These maize inbred lines have not been evaluated under the natural drought conditions of the resilient climate change in Uganda for further development.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269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01101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study was conducted </a:t>
            </a:r>
            <a:r>
              <a:rPr lang="en-US" dirty="0" smtClean="0"/>
              <a:t>to: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assess </a:t>
            </a:r>
            <a:r>
              <a:rPr lang="en-US" dirty="0"/>
              <a:t>trends in </a:t>
            </a:r>
            <a:r>
              <a:rPr lang="en-US" dirty="0" smtClean="0"/>
              <a:t>rainfall and temperature distribution’s pattern ,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evaluate </a:t>
            </a:r>
            <a:r>
              <a:rPr lang="en-US" dirty="0"/>
              <a:t>the performance of elite maize inbred lines under drought stress conditions and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identify </a:t>
            </a:r>
            <a:r>
              <a:rPr lang="en-US" dirty="0"/>
              <a:t>good inbred lines for the development of drought tolerant maize hybrids for the region.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607668"/>
          </a:xfrm>
        </p:spPr>
        <p:txBody>
          <a:bodyPr/>
          <a:lstStyle/>
          <a:p>
            <a:pPr algn="ctr"/>
            <a:r>
              <a:rPr lang="en-US" b="1" dirty="0" smtClean="0"/>
              <a:t>MATERIALS AND METHODS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2550"/>
            <a:ext cx="8229600" cy="3163416"/>
          </a:xfrm>
        </p:spPr>
        <p:txBody>
          <a:bodyPr/>
          <a:lstStyle/>
          <a:p>
            <a:r>
              <a:rPr lang="en-US" dirty="0"/>
              <a:t>Fifty five</a:t>
            </a:r>
            <a:r>
              <a:rPr lang="en-US" b="1" dirty="0"/>
              <a:t> </a:t>
            </a:r>
            <a:r>
              <a:rPr lang="en-US" dirty="0"/>
              <a:t>maize inbred lines obtained from the maize breeding program of the </a:t>
            </a:r>
            <a:r>
              <a:rPr lang="en-GB" dirty="0"/>
              <a:t>Cereal Research Program, </a:t>
            </a:r>
            <a:r>
              <a:rPr lang="en-GB" dirty="0" smtClean="0"/>
              <a:t>National Crop Resources Research Institute (</a:t>
            </a:r>
            <a:r>
              <a:rPr lang="en-GB" dirty="0" err="1" smtClean="0"/>
              <a:t>NaCRRI</a:t>
            </a:r>
            <a:r>
              <a:rPr lang="en-GB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Uganda were used for this study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GB" dirty="0" smtClean="0"/>
              <a:t>The </a:t>
            </a:r>
            <a:r>
              <a:rPr lang="en-GB" dirty="0"/>
              <a:t>field </a:t>
            </a:r>
            <a:r>
              <a:rPr lang="en-GB" dirty="0" smtClean="0"/>
              <a:t>experiment was </a:t>
            </a:r>
            <a:r>
              <a:rPr lang="en-GB" dirty="0"/>
              <a:t>carried out at </a:t>
            </a:r>
            <a:r>
              <a:rPr lang="en-US" dirty="0" err="1" smtClean="0"/>
              <a:t>NaCRRI</a:t>
            </a:r>
            <a:r>
              <a:rPr lang="en-US" dirty="0" smtClean="0"/>
              <a:t> which is </a:t>
            </a:r>
            <a:r>
              <a:rPr lang="en-GB" dirty="0"/>
              <a:t>located within the bimodal rainfall region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NaCRRI</a:t>
            </a:r>
            <a:r>
              <a:rPr lang="en-US" dirty="0" smtClean="0"/>
              <a:t> </a:t>
            </a:r>
            <a:r>
              <a:rPr lang="en-US" dirty="0"/>
              <a:t>is located 28km North of Kampala, in </a:t>
            </a:r>
            <a:r>
              <a:rPr lang="en-US" dirty="0" err="1"/>
              <a:t>Wakiso</a:t>
            </a:r>
            <a:r>
              <a:rPr lang="en-US" dirty="0"/>
              <a:t> District, with global position of 32</a:t>
            </a:r>
            <a:r>
              <a:rPr lang="en-US" baseline="30000" dirty="0"/>
              <a:t>o</a:t>
            </a:r>
            <a:r>
              <a:rPr lang="en-US" dirty="0"/>
              <a:t> 34’E, 0</a:t>
            </a:r>
            <a:r>
              <a:rPr lang="en-US" baseline="30000" dirty="0"/>
              <a:t>o</a:t>
            </a:r>
            <a:r>
              <a:rPr lang="en-US" dirty="0"/>
              <a:t>32’N at altitude of 1200m above sea level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554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4552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MATERIALS AND METHODS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3239616"/>
          </a:xfrm>
        </p:spPr>
        <p:txBody>
          <a:bodyPr/>
          <a:lstStyle/>
          <a:p>
            <a:r>
              <a:rPr lang="en-GB" dirty="0"/>
              <a:t>It has a tropical wet and mild dry climate with </a:t>
            </a:r>
            <a:r>
              <a:rPr lang="en-GB" dirty="0" smtClean="0"/>
              <a:t>annual </a:t>
            </a:r>
            <a:r>
              <a:rPr lang="en-GB" dirty="0"/>
              <a:t>rainfall ranging between 800 and 1500 mm with slightly humid conditions (average 65</a:t>
            </a:r>
            <a:r>
              <a:rPr lang="en-GB" dirty="0" smtClean="0"/>
              <a:t>%).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/>
              <a:t>area receives average annual temperature of 22</a:t>
            </a:r>
            <a:r>
              <a:rPr lang="en-US" baseline="30000" dirty="0"/>
              <a:t>o</a:t>
            </a:r>
            <a:r>
              <a:rPr lang="en-US" dirty="0"/>
              <a:t>C, and annual minimum and maximum temperature of 16 and 28</a:t>
            </a:r>
            <a:r>
              <a:rPr lang="en-US" baseline="30000" dirty="0"/>
              <a:t>o</a:t>
            </a:r>
            <a:r>
              <a:rPr lang="en-US" dirty="0"/>
              <a:t>C, respectively.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soils are dark, reddish brown, sandy loam, with a pH range of 5.5 to 6.2.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915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4882"/>
            <a:ext cx="8229600" cy="455268"/>
          </a:xfrm>
        </p:spPr>
        <p:txBody>
          <a:bodyPr>
            <a:normAutofit fontScale="90000"/>
          </a:bodyPr>
          <a:lstStyle/>
          <a:p>
            <a:r>
              <a:rPr lang="en-US" dirty="0"/>
              <a:t>MATERIALS AND METHODS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2766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experiments </a:t>
            </a:r>
            <a:r>
              <a:rPr lang="en-US" dirty="0"/>
              <a:t>were planted on </a:t>
            </a:r>
            <a:r>
              <a:rPr lang="en-US" dirty="0" smtClean="0"/>
              <a:t>the 14</a:t>
            </a:r>
            <a:r>
              <a:rPr lang="en-US" baseline="30000" dirty="0" smtClean="0"/>
              <a:t>th</a:t>
            </a:r>
            <a:r>
              <a:rPr lang="en-US" dirty="0" smtClean="0"/>
              <a:t> of April </a:t>
            </a:r>
            <a:r>
              <a:rPr lang="en-US" dirty="0"/>
              <a:t>2016 at </a:t>
            </a:r>
            <a:r>
              <a:rPr lang="en-US" dirty="0" err="1" smtClean="0"/>
              <a:t>NaCRRI</a:t>
            </a:r>
            <a:r>
              <a:rPr lang="en-US" dirty="0" smtClean="0"/>
              <a:t> and </a:t>
            </a:r>
            <a:r>
              <a:rPr lang="en-US" dirty="0"/>
              <a:t>evaluated in a 5 x 11 alpha-lattice design with two replications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plot consisted of two rows of 5m long. spaced 0.25m between plants within row and 0.75 m apart.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seeds were planted per hill and the plants were thinned to one at the three-leaf stage, giving a population of 53,333 plants/ha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Management </a:t>
            </a:r>
            <a:r>
              <a:rPr lang="en-US" dirty="0"/>
              <a:t>practices such as weeding, pest and disease control and fertilizer application were carried out as recommended.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450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Data Collection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2743200"/>
          </a:xfrm>
        </p:spPr>
        <p:txBody>
          <a:bodyPr/>
          <a:lstStyle/>
          <a:p>
            <a:r>
              <a:rPr lang="en-US" dirty="0" smtClean="0"/>
              <a:t>Days </a:t>
            </a:r>
            <a:r>
              <a:rPr lang="en-US" dirty="0"/>
              <a:t>to </a:t>
            </a:r>
            <a:r>
              <a:rPr lang="en-US" dirty="0" err="1"/>
              <a:t>anthesis</a:t>
            </a:r>
            <a:r>
              <a:rPr lang="en-US" dirty="0"/>
              <a:t>, </a:t>
            </a:r>
            <a:r>
              <a:rPr lang="en-US" dirty="0" err="1"/>
              <a:t>anthesis</a:t>
            </a:r>
            <a:r>
              <a:rPr lang="en-US" dirty="0"/>
              <a:t> </a:t>
            </a:r>
            <a:r>
              <a:rPr lang="en-US" dirty="0" err="1"/>
              <a:t>silking</a:t>
            </a:r>
            <a:r>
              <a:rPr lang="en-US" dirty="0"/>
              <a:t> interval, plant and ear heights, leaf rolling, leaf senesces, plant </a:t>
            </a:r>
            <a:r>
              <a:rPr lang="en-US" dirty="0" smtClean="0"/>
              <a:t>aspects and chlorophyll content.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Plants were scored for leaf senescence on a scale from 1 to 5, with 1 = totally green and turgescent, 2 = green and slightly wilted, 3 = green-yellow and wilt, 4 = yellow-green and severely wilt and 5 = completely yellow to brown / almost died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Chlorophyll content </a:t>
            </a:r>
            <a:r>
              <a:rPr lang="en-US" dirty="0" smtClean="0"/>
              <a:t>of the inbred lines </a:t>
            </a:r>
            <a:r>
              <a:rPr lang="en-US" dirty="0"/>
              <a:t>were measured </a:t>
            </a:r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dirty="0" err="1"/>
              <a:t>Photosynq</a:t>
            </a:r>
            <a:r>
              <a:rPr lang="en-US" dirty="0"/>
              <a:t> equipment (Michigan State University, USA)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58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RCLE template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CIRCLE PowerPoint template</Template>
  <TotalTime>15259</TotalTime>
  <Words>1640</Words>
  <Application>Microsoft Office PowerPoint</Application>
  <PresentationFormat>On-screen Show (16:9)</PresentationFormat>
  <Paragraphs>397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Cataneo BT</vt:lpstr>
      <vt:lpstr>Geneva</vt:lpstr>
      <vt:lpstr>Times New Roman</vt:lpstr>
      <vt:lpstr>CIRCLE template v2</vt:lpstr>
      <vt:lpstr>Impacts of climate change on the performance of elite maize parental lines evaluated in Uganda. </vt:lpstr>
      <vt:lpstr>INTRODUCTION</vt:lpstr>
      <vt:lpstr>INTRODUCTION CONT’D</vt:lpstr>
      <vt:lpstr>Justification</vt:lpstr>
      <vt:lpstr>OBJECTIVES</vt:lpstr>
      <vt:lpstr>MATERIALS AND METHODS</vt:lpstr>
      <vt:lpstr>MATERIALS AND METHODS CONT’D</vt:lpstr>
      <vt:lpstr>MATERIALS AND METHODS CONT’D</vt:lpstr>
      <vt:lpstr>Data Collection </vt:lpstr>
      <vt:lpstr>PowerPoint Presentation</vt:lpstr>
      <vt:lpstr>Data Collection Cont’d </vt:lpstr>
      <vt:lpstr>Statistical Analyses</vt:lpstr>
      <vt:lpstr>TRENDS OF MONTHLY RAINFALL DISTRIBUTION FROM 2011-2016</vt:lpstr>
      <vt:lpstr>PowerPoint Presentation</vt:lpstr>
      <vt:lpstr>PowerPoint Presentation</vt:lpstr>
      <vt:lpstr>TRENDS OF AVERAGE MONTHLY TEMPERATURE FROM 2010 to 2016</vt:lpstr>
      <vt:lpstr>PowerPoint Presentation</vt:lpstr>
      <vt:lpstr>  Table 1: The 10 best drought tolerant maize inbred lines for Anthesis silking interval and   Leaf rolling evaluated during the early cropping season of 2016 at NaCRRI  </vt:lpstr>
      <vt:lpstr>Table 2: The 10 worst drought tolerant maize inbred lines for Anthesis silking interval and Leaf rolling evaluated during the early cropping season of 2016 at NaCRRI  </vt:lpstr>
      <vt:lpstr>Table 3: The best 10 maize inbred lines for Leaf senesces and Chlorophyll content evaluated during the early cropping season of 2016 at NaCRRI </vt:lpstr>
      <vt:lpstr>Table 4: The 10 worst maize inbred lines for Leaf senescenes and Chlorophyll content, evaluated                 during the early cropping season of 2016 at NaCRRI</vt:lpstr>
      <vt:lpstr>Table 5: The 10 best yielding maize inbred lines evaluated during the early cropping                season of 2016 under natural drought. </vt:lpstr>
      <vt:lpstr>Table 6: The 10 worst yielding maize inbred lines evaluated under natural            drought of early cropping season of 2016 </vt:lpstr>
      <vt:lpstr>CONCLUSION</vt:lpstr>
      <vt:lpstr>PowerPoint Presentation</vt:lpstr>
      <vt:lpstr>ACKNOWLEDGEMENTS</vt:lpstr>
      <vt:lpstr>PowerPoint Presentation</vt:lpstr>
    </vt:vector>
  </TitlesOfParts>
  <Company>Association of Commonwealth Universities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CIRCLE:  developing human capital and increasing knowledge for management of Climate Impacts</dc:title>
  <dc:creator>Benjamin Gyampoh</dc:creator>
  <cp:lastModifiedBy>DR OLUWARANTI</cp:lastModifiedBy>
  <cp:revision>107</cp:revision>
  <dcterms:created xsi:type="dcterms:W3CDTF">2015-07-21T09:13:35Z</dcterms:created>
  <dcterms:modified xsi:type="dcterms:W3CDTF">2018-02-14T14:16:18Z</dcterms:modified>
</cp:coreProperties>
</file>