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346" r:id="rId3"/>
    <p:sldId id="347" r:id="rId4"/>
    <p:sldId id="348" r:id="rId5"/>
    <p:sldId id="349" r:id="rId6"/>
    <p:sldId id="350" r:id="rId7"/>
    <p:sldId id="351" r:id="rId8"/>
    <p:sldId id="352" r:id="rId9"/>
    <p:sldId id="353" r:id="rId10"/>
    <p:sldId id="356" r:id="rId11"/>
  </p:sldIdLst>
  <p:sldSz cx="9906000" cy="7772400"/>
  <p:notesSz cx="6858000" cy="9144000"/>
  <p:defaultTextStyle>
    <a:defPPr>
      <a:defRPr lang="en-US"/>
    </a:defPPr>
    <a:lvl1pPr marL="0" algn="l" defTabSz="1080770" rtl="0" eaLnBrk="1" latinLnBrk="0" hangingPunct="1">
      <a:defRPr sz="2100" kern="1200">
        <a:solidFill>
          <a:schemeClr val="tx1"/>
        </a:solidFill>
        <a:latin typeface="+mn-lt"/>
        <a:ea typeface="+mn-ea"/>
        <a:cs typeface="+mn-cs"/>
      </a:defRPr>
    </a:lvl1pPr>
    <a:lvl2pPr marL="540385" algn="l" defTabSz="1080770" rtl="0" eaLnBrk="1" latinLnBrk="0" hangingPunct="1">
      <a:defRPr sz="2100" kern="1200">
        <a:solidFill>
          <a:schemeClr val="tx1"/>
        </a:solidFill>
        <a:latin typeface="+mn-lt"/>
        <a:ea typeface="+mn-ea"/>
        <a:cs typeface="+mn-cs"/>
      </a:defRPr>
    </a:lvl2pPr>
    <a:lvl3pPr marL="1080770" algn="l" defTabSz="1080770" rtl="0" eaLnBrk="1" latinLnBrk="0" hangingPunct="1">
      <a:defRPr sz="2100" kern="1200">
        <a:solidFill>
          <a:schemeClr val="tx1"/>
        </a:solidFill>
        <a:latin typeface="+mn-lt"/>
        <a:ea typeface="+mn-ea"/>
        <a:cs typeface="+mn-cs"/>
      </a:defRPr>
    </a:lvl3pPr>
    <a:lvl4pPr marL="1620520" algn="l" defTabSz="1080770" rtl="0" eaLnBrk="1" latinLnBrk="0" hangingPunct="1">
      <a:defRPr sz="2100" kern="1200">
        <a:solidFill>
          <a:schemeClr val="tx1"/>
        </a:solidFill>
        <a:latin typeface="+mn-lt"/>
        <a:ea typeface="+mn-ea"/>
        <a:cs typeface="+mn-cs"/>
      </a:defRPr>
    </a:lvl4pPr>
    <a:lvl5pPr marL="2160905" algn="l" defTabSz="1080770" rtl="0" eaLnBrk="1" latinLnBrk="0" hangingPunct="1">
      <a:defRPr sz="2100" kern="1200">
        <a:solidFill>
          <a:schemeClr val="tx1"/>
        </a:solidFill>
        <a:latin typeface="+mn-lt"/>
        <a:ea typeface="+mn-ea"/>
        <a:cs typeface="+mn-cs"/>
      </a:defRPr>
    </a:lvl5pPr>
    <a:lvl6pPr marL="2701290" algn="l" defTabSz="1080770" rtl="0" eaLnBrk="1" latinLnBrk="0" hangingPunct="1">
      <a:defRPr sz="2100" kern="1200">
        <a:solidFill>
          <a:schemeClr val="tx1"/>
        </a:solidFill>
        <a:latin typeface="+mn-lt"/>
        <a:ea typeface="+mn-ea"/>
        <a:cs typeface="+mn-cs"/>
      </a:defRPr>
    </a:lvl6pPr>
    <a:lvl7pPr marL="3241675" algn="l" defTabSz="1080770" rtl="0" eaLnBrk="1" latinLnBrk="0" hangingPunct="1">
      <a:defRPr sz="2100" kern="1200">
        <a:solidFill>
          <a:schemeClr val="tx1"/>
        </a:solidFill>
        <a:latin typeface="+mn-lt"/>
        <a:ea typeface="+mn-ea"/>
        <a:cs typeface="+mn-cs"/>
      </a:defRPr>
    </a:lvl7pPr>
    <a:lvl8pPr marL="3782060" algn="l" defTabSz="1080770" rtl="0" eaLnBrk="1" latinLnBrk="0" hangingPunct="1">
      <a:defRPr sz="2100" kern="1200">
        <a:solidFill>
          <a:schemeClr val="tx1"/>
        </a:solidFill>
        <a:latin typeface="+mn-lt"/>
        <a:ea typeface="+mn-ea"/>
        <a:cs typeface="+mn-cs"/>
      </a:defRPr>
    </a:lvl8pPr>
    <a:lvl9pPr marL="4321810" algn="l" defTabSz="1080770"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147" autoAdjust="0"/>
  </p:normalViewPr>
  <p:slideViewPr>
    <p:cSldViewPr>
      <p:cViewPr varScale="1">
        <p:scale>
          <a:sx n="62" d="100"/>
          <a:sy n="62" d="100"/>
        </p:scale>
        <p:origin x="-1446" y="-90"/>
      </p:cViewPr>
      <p:guideLst>
        <p:guide orient="horz" pos="2448"/>
        <p:guide pos="3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272011"/>
            <a:ext cx="7429500" cy="2705947"/>
          </a:xfrm>
        </p:spPr>
        <p:txBody>
          <a:bodyPr anchor="b"/>
          <a:lstStyle>
            <a:lvl1pPr algn="ctr">
              <a:defRPr sz="4875"/>
            </a:lvl1pPr>
          </a:lstStyle>
          <a:p>
            <a:r>
              <a:rPr lang="en-US" smtClean="0"/>
              <a:t>Click to edit Master title style</a:t>
            </a:r>
            <a:endParaRPr lang="en-US"/>
          </a:p>
        </p:txBody>
      </p:sp>
      <p:sp>
        <p:nvSpPr>
          <p:cNvPr id="3" name="Subtitle 2"/>
          <p:cNvSpPr>
            <a:spLocks noGrp="1"/>
          </p:cNvSpPr>
          <p:nvPr>
            <p:ph type="subTitle" idx="1"/>
          </p:nvPr>
        </p:nvSpPr>
        <p:spPr>
          <a:xfrm>
            <a:off x="1238250" y="4082310"/>
            <a:ext cx="7429500" cy="1876530"/>
          </a:xfrm>
        </p:spPr>
        <p:txBody>
          <a:bodyPr/>
          <a:lstStyle>
            <a:lvl1pPr marL="0" indent="0" algn="ctr">
              <a:buNone/>
              <a:defRPr sz="1950"/>
            </a:lvl1pPr>
            <a:lvl2pPr marL="371475" indent="0" algn="ctr">
              <a:buNone/>
              <a:defRPr sz="1625"/>
            </a:lvl2pPr>
            <a:lvl3pPr marL="742950" indent="0" algn="ctr">
              <a:buNone/>
              <a:defRPr sz="1465"/>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77924F-2728-455C-96AD-6B5FFEB12C24}" type="datetimeFigureOut">
              <a:rPr lang="en-US" smtClean="0"/>
              <a:t>10/29/2019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7924F-2728-455C-96AD-6B5FFEB12C24}" type="datetimeFigureOut">
              <a:rPr lang="en-US" smtClean="0"/>
              <a:t>10/29/2019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311256"/>
            <a:ext cx="222885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311256"/>
            <a:ext cx="6557341"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7924F-2728-455C-96AD-6B5FFEB12C24}" type="datetimeFigureOut">
              <a:rPr lang="en-US" smtClean="0"/>
              <a:t>10/29/2019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7924F-2728-455C-96AD-6B5FFEB12C24}" type="datetimeFigureOut">
              <a:rPr lang="en-US" smtClean="0"/>
              <a:t>10/29/2019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55E09-286B-42A6-9E10-01A7A8BF6683}" type="slidenum">
              <a:rPr lang="en-US" smtClean="0"/>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937703"/>
            <a:ext cx="8543925" cy="3233102"/>
          </a:xfrm>
        </p:spPr>
        <p:txBody>
          <a:bodyPr anchor="b"/>
          <a:lstStyle>
            <a:lvl1pPr>
              <a:defRPr sz="4875"/>
            </a:lvl1pPr>
          </a:lstStyle>
          <a:p>
            <a:r>
              <a:rPr lang="en-US" smtClean="0"/>
              <a:t>Click to edit Master title style</a:t>
            </a:r>
            <a:endParaRPr lang="en-US"/>
          </a:p>
        </p:txBody>
      </p:sp>
      <p:sp>
        <p:nvSpPr>
          <p:cNvPr id="3" name="Text Placeholder 2"/>
          <p:cNvSpPr>
            <a:spLocks noGrp="1"/>
          </p:cNvSpPr>
          <p:nvPr>
            <p:ph type="body" idx="1"/>
          </p:nvPr>
        </p:nvSpPr>
        <p:spPr>
          <a:xfrm>
            <a:off x="675879" y="5201391"/>
            <a:ext cx="8543925" cy="1700212"/>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5">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77924F-2728-455C-96AD-6B5FFEB12C24}" type="datetimeFigureOut">
              <a:rPr lang="en-US" smtClean="0"/>
              <a:t>10/29/2019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813560"/>
            <a:ext cx="4368546" cy="5129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2154" y="1813560"/>
            <a:ext cx="4368546" cy="5129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77924F-2728-455C-96AD-6B5FFEB12C24}" type="datetimeFigureOut">
              <a:rPr lang="en-US" smtClean="0"/>
              <a:t>10/29/2019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413808"/>
            <a:ext cx="8543925" cy="1502305"/>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82328" y="1905318"/>
            <a:ext cx="4190702" cy="933767"/>
          </a:xfrm>
        </p:spPr>
        <p:txBody>
          <a:bodyPr anchor="b"/>
          <a:lstStyle>
            <a:lvl1pPr marL="0" indent="0">
              <a:buNone/>
              <a:defRPr sz="1950" b="1"/>
            </a:lvl1pPr>
            <a:lvl2pPr marL="371475" indent="0">
              <a:buNone/>
              <a:defRPr sz="1625" b="1"/>
            </a:lvl2pPr>
            <a:lvl3pPr marL="742950" indent="0">
              <a:buNone/>
              <a:defRPr sz="1465"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smtClean="0"/>
              <a:t>Click to edit Master text styles</a:t>
            </a:r>
          </a:p>
        </p:txBody>
      </p:sp>
      <p:sp>
        <p:nvSpPr>
          <p:cNvPr id="4" name="Content Placeholder 3"/>
          <p:cNvSpPr>
            <a:spLocks noGrp="1"/>
          </p:cNvSpPr>
          <p:nvPr>
            <p:ph sz="half" idx="2"/>
          </p:nvPr>
        </p:nvSpPr>
        <p:spPr>
          <a:xfrm>
            <a:off x="682328" y="2839085"/>
            <a:ext cx="4190702"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14913" y="1905318"/>
            <a:ext cx="4211340" cy="933767"/>
          </a:xfrm>
        </p:spPr>
        <p:txBody>
          <a:bodyPr anchor="b"/>
          <a:lstStyle>
            <a:lvl1pPr marL="0" indent="0">
              <a:buNone/>
              <a:defRPr sz="1950" b="1"/>
            </a:lvl1pPr>
            <a:lvl2pPr marL="371475" indent="0">
              <a:buNone/>
              <a:defRPr sz="1625" b="1"/>
            </a:lvl2pPr>
            <a:lvl3pPr marL="742950" indent="0">
              <a:buNone/>
              <a:defRPr sz="1465"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smtClean="0"/>
              <a:t>Click to edit Master text styles</a:t>
            </a:r>
          </a:p>
        </p:txBody>
      </p:sp>
      <p:sp>
        <p:nvSpPr>
          <p:cNvPr id="6" name="Content Placeholder 5"/>
          <p:cNvSpPr>
            <a:spLocks noGrp="1"/>
          </p:cNvSpPr>
          <p:nvPr>
            <p:ph sz="quarter" idx="4"/>
          </p:nvPr>
        </p:nvSpPr>
        <p:spPr>
          <a:xfrm>
            <a:off x="5014913" y="2839085"/>
            <a:ext cx="4211340"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77924F-2728-455C-96AD-6B5FFEB12C24}" type="datetimeFigureOut">
              <a:rPr lang="en-US" smtClean="0"/>
              <a:t>10/29/2019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77924F-2728-455C-96AD-6B5FFEB12C24}" type="datetimeFigureOut">
              <a:rPr lang="en-US" smtClean="0"/>
              <a:t>10/29/2019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7924F-2728-455C-96AD-6B5FFEB12C24}" type="datetimeFigureOut">
              <a:rPr lang="en-US" smtClean="0"/>
              <a:t>10/29/2019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518160"/>
            <a:ext cx="3194943" cy="1813560"/>
          </a:xfrm>
        </p:spPr>
        <p:txBody>
          <a:bodyPr anchor="b"/>
          <a:lstStyle>
            <a:lvl1pPr>
              <a:defRPr sz="2600"/>
            </a:lvl1pPr>
          </a:lstStyle>
          <a:p>
            <a:r>
              <a:rPr lang="en-US" smtClean="0"/>
              <a:t>Click to edit Master title style</a:t>
            </a:r>
            <a:endParaRPr lang="en-US"/>
          </a:p>
        </p:txBody>
      </p:sp>
      <p:sp>
        <p:nvSpPr>
          <p:cNvPr id="3" name="Content Placeholder 2"/>
          <p:cNvSpPr>
            <a:spLocks noGrp="1"/>
          </p:cNvSpPr>
          <p:nvPr>
            <p:ph idx="1"/>
          </p:nvPr>
        </p:nvSpPr>
        <p:spPr>
          <a:xfrm>
            <a:off x="4211340" y="1119082"/>
            <a:ext cx="5014913" cy="5523442"/>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2328" y="2331720"/>
            <a:ext cx="3194943" cy="4319800"/>
          </a:xfrm>
        </p:spPr>
        <p:txBody>
          <a:bodyPr/>
          <a:lstStyle>
            <a:lvl1pPr marL="0" indent="0">
              <a:buNone/>
              <a:defRPr sz="1300"/>
            </a:lvl1pPr>
            <a:lvl2pPr marL="371475" indent="0">
              <a:buNone/>
              <a:defRPr sz="1140"/>
            </a:lvl2pPr>
            <a:lvl3pPr marL="742950" indent="0">
              <a:buNone/>
              <a:defRPr sz="975"/>
            </a:lvl3pPr>
            <a:lvl4pPr marL="1114425" indent="0">
              <a:buNone/>
              <a:defRPr sz="815"/>
            </a:lvl4pPr>
            <a:lvl5pPr marL="1485900" indent="0">
              <a:buNone/>
              <a:defRPr sz="815"/>
            </a:lvl5pPr>
            <a:lvl6pPr marL="1857375" indent="0">
              <a:buNone/>
              <a:defRPr sz="815"/>
            </a:lvl6pPr>
            <a:lvl7pPr marL="2228850" indent="0">
              <a:buNone/>
              <a:defRPr sz="815"/>
            </a:lvl7pPr>
            <a:lvl8pPr marL="2600325" indent="0">
              <a:buNone/>
              <a:defRPr sz="815"/>
            </a:lvl8pPr>
            <a:lvl9pPr marL="2971800" indent="0">
              <a:buNone/>
              <a:defRPr sz="81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7924F-2728-455C-96AD-6B5FFEB12C24}" type="datetimeFigureOut">
              <a:rPr lang="en-US" smtClean="0"/>
              <a:t>10/29/2019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518160"/>
            <a:ext cx="3194943" cy="1813560"/>
          </a:xfrm>
        </p:spPr>
        <p:txBody>
          <a:bodyPr anchor="b"/>
          <a:lstStyle>
            <a:lvl1pPr>
              <a:defRPr sz="2600"/>
            </a:lvl1pPr>
          </a:lstStyle>
          <a:p>
            <a:r>
              <a:rPr lang="en-US" smtClean="0"/>
              <a:t>Click to edit Master title style</a:t>
            </a:r>
            <a:endParaRPr lang="en-US"/>
          </a:p>
        </p:txBody>
      </p:sp>
      <p:sp>
        <p:nvSpPr>
          <p:cNvPr id="3" name="Picture Placeholder 2"/>
          <p:cNvSpPr>
            <a:spLocks noGrp="1"/>
          </p:cNvSpPr>
          <p:nvPr>
            <p:ph type="pic" idx="1"/>
          </p:nvPr>
        </p:nvSpPr>
        <p:spPr>
          <a:xfrm>
            <a:off x="4211340" y="1119082"/>
            <a:ext cx="5014913" cy="5523442"/>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en-US"/>
          </a:p>
        </p:txBody>
      </p:sp>
      <p:sp>
        <p:nvSpPr>
          <p:cNvPr id="4" name="Text Placeholder 3"/>
          <p:cNvSpPr>
            <a:spLocks noGrp="1"/>
          </p:cNvSpPr>
          <p:nvPr>
            <p:ph type="body" sz="half" idx="2"/>
          </p:nvPr>
        </p:nvSpPr>
        <p:spPr>
          <a:xfrm>
            <a:off x="682328" y="2331720"/>
            <a:ext cx="3194943" cy="4319800"/>
          </a:xfrm>
        </p:spPr>
        <p:txBody>
          <a:bodyPr/>
          <a:lstStyle>
            <a:lvl1pPr marL="0" indent="0">
              <a:buNone/>
              <a:defRPr sz="1300"/>
            </a:lvl1pPr>
            <a:lvl2pPr marL="371475" indent="0">
              <a:buNone/>
              <a:defRPr sz="1140"/>
            </a:lvl2pPr>
            <a:lvl3pPr marL="742950" indent="0">
              <a:buNone/>
              <a:defRPr sz="975"/>
            </a:lvl3pPr>
            <a:lvl4pPr marL="1114425" indent="0">
              <a:buNone/>
              <a:defRPr sz="815"/>
            </a:lvl4pPr>
            <a:lvl5pPr marL="1485900" indent="0">
              <a:buNone/>
              <a:defRPr sz="815"/>
            </a:lvl5pPr>
            <a:lvl6pPr marL="1857375" indent="0">
              <a:buNone/>
              <a:defRPr sz="815"/>
            </a:lvl6pPr>
            <a:lvl7pPr marL="2228850" indent="0">
              <a:buNone/>
              <a:defRPr sz="815"/>
            </a:lvl7pPr>
            <a:lvl8pPr marL="2600325" indent="0">
              <a:buNone/>
              <a:defRPr sz="815"/>
            </a:lvl8pPr>
            <a:lvl9pPr marL="2971800" indent="0">
              <a:buNone/>
              <a:defRPr sz="81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77924F-2728-455C-96AD-6B5FFEB12C24}" type="datetimeFigureOut">
              <a:rPr lang="en-US" smtClean="0"/>
              <a:t>10/29/2019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55E09-286B-42A6-9E10-01A7A8BF6683}" type="slidenum">
              <a:rPr lang="en-US" smtClean="0"/>
              <a:t>‹#›</a:t>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Title 1025"/>
          <p:cNvSpPr>
            <a:spLocks noGrp="1"/>
          </p:cNvSpPr>
          <p:nvPr>
            <p:ph type="title"/>
          </p:nvPr>
        </p:nvSpPr>
        <p:spPr>
          <a:xfrm>
            <a:off x="495300" y="311256"/>
            <a:ext cx="8915400" cy="1295400"/>
          </a:xfrm>
          <a:prstGeom prst="rect">
            <a:avLst/>
          </a:prstGeom>
          <a:noFill/>
          <a:ln w="9525">
            <a:noFill/>
          </a:ln>
        </p:spPr>
        <p:txBody>
          <a:bodyPr anchor="ctr"/>
          <a:lstStyle/>
          <a:p>
            <a:pPr lvl="0"/>
            <a:r>
              <a:t>Click to edit Master title style</a:t>
            </a:r>
          </a:p>
        </p:txBody>
      </p:sp>
      <p:sp>
        <p:nvSpPr>
          <p:cNvPr id="1027" name="Text Placeholder 1026"/>
          <p:cNvSpPr>
            <a:spLocks noGrp="1"/>
          </p:cNvSpPr>
          <p:nvPr>
            <p:ph type="body" idx="1"/>
          </p:nvPr>
        </p:nvSpPr>
        <p:spPr>
          <a:xfrm>
            <a:off x="495300" y="1813560"/>
            <a:ext cx="8915400" cy="5129425"/>
          </a:xfrm>
          <a:prstGeom prst="rect">
            <a:avLst/>
          </a:prstGeom>
          <a:noFill/>
          <a:ln w="9525">
            <a:noFill/>
          </a:ln>
        </p:spPr>
        <p:txBody>
          <a:bodyPr/>
          <a:lstStyle/>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a:spLocks noGrp="1"/>
          </p:cNvSpPr>
          <p:nvPr>
            <p:ph type="dt" sz="half" idx="2"/>
          </p:nvPr>
        </p:nvSpPr>
        <p:spPr>
          <a:xfrm>
            <a:off x="495300" y="7077922"/>
            <a:ext cx="2311400" cy="539750"/>
          </a:xfrm>
          <a:prstGeom prst="rect">
            <a:avLst/>
          </a:prstGeom>
          <a:noFill/>
          <a:ln w="9525">
            <a:noFill/>
          </a:ln>
        </p:spPr>
        <p:txBody>
          <a:bodyPr/>
          <a:lstStyle>
            <a:lvl1pPr>
              <a:defRPr sz="1515"/>
            </a:lvl1pPr>
          </a:lstStyle>
          <a:p>
            <a:fld id="{2177924F-2728-455C-96AD-6B5FFEB12C24}" type="datetimeFigureOut">
              <a:rPr lang="en-US" smtClean="0"/>
              <a:t>10/29/2019</a:t>
            </a:fld>
            <a:endParaRPr lang="en-US"/>
          </a:p>
        </p:txBody>
      </p:sp>
      <p:sp>
        <p:nvSpPr>
          <p:cNvPr id="1029" name="Footer Placeholder 1028"/>
          <p:cNvSpPr>
            <a:spLocks noGrp="1"/>
          </p:cNvSpPr>
          <p:nvPr>
            <p:ph type="ftr" sz="quarter" idx="3"/>
          </p:nvPr>
        </p:nvSpPr>
        <p:spPr>
          <a:xfrm>
            <a:off x="3384550" y="7077922"/>
            <a:ext cx="3136900" cy="539750"/>
          </a:xfrm>
          <a:prstGeom prst="rect">
            <a:avLst/>
          </a:prstGeom>
          <a:noFill/>
          <a:ln w="9525">
            <a:noFill/>
          </a:ln>
        </p:spPr>
        <p:txBody>
          <a:bodyPr/>
          <a:lstStyle>
            <a:lvl1pPr algn="ctr">
              <a:defRPr sz="1515"/>
            </a:lvl1pPr>
          </a:lstStyle>
          <a:p>
            <a:endParaRPr lang="en-US"/>
          </a:p>
        </p:txBody>
      </p:sp>
      <p:sp>
        <p:nvSpPr>
          <p:cNvPr id="1030" name="Slide Number Placeholder 1029"/>
          <p:cNvSpPr>
            <a:spLocks noGrp="1"/>
          </p:cNvSpPr>
          <p:nvPr>
            <p:ph type="sldNum" sz="quarter" idx="4"/>
          </p:nvPr>
        </p:nvSpPr>
        <p:spPr>
          <a:xfrm>
            <a:off x="7099300" y="7077922"/>
            <a:ext cx="2311400" cy="539750"/>
          </a:xfrm>
          <a:prstGeom prst="rect">
            <a:avLst/>
          </a:prstGeom>
          <a:noFill/>
          <a:ln w="9525">
            <a:noFill/>
          </a:ln>
        </p:spPr>
        <p:txBody>
          <a:bodyPr/>
          <a:lstStyle>
            <a:lvl1pPr algn="r">
              <a:defRPr sz="1515"/>
            </a:lvl1pPr>
          </a:lstStyle>
          <a:p>
            <a:fld id="{AC855E09-286B-42A6-9E10-01A7A8BF668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90600" eaLnBrk="1" fontAlgn="base" latinLnBrk="0" hangingPunct="1">
        <a:lnSpc>
          <a:spcPct val="100000"/>
        </a:lnSpc>
        <a:spcBef>
          <a:spcPct val="0"/>
        </a:spcBef>
        <a:spcAft>
          <a:spcPct val="0"/>
        </a:spcAft>
        <a:buNone/>
        <a:defRPr sz="4765" b="0" i="0" u="none" kern="1200" baseline="0">
          <a:solidFill>
            <a:schemeClr val="tx2"/>
          </a:solidFill>
          <a:latin typeface="+mj-lt"/>
          <a:ea typeface="+mj-ea"/>
          <a:cs typeface="+mj-cs"/>
        </a:defRPr>
      </a:lvl1pPr>
    </p:titleStyle>
    <p:bodyStyle>
      <a:lvl1pPr marL="371475" lvl="0" indent="-371475" algn="l" defTabSz="990600" eaLnBrk="1" fontAlgn="base" latinLnBrk="0" hangingPunct="1">
        <a:lnSpc>
          <a:spcPct val="100000"/>
        </a:lnSpc>
        <a:spcBef>
          <a:spcPts val="105"/>
        </a:spcBef>
        <a:spcAft>
          <a:spcPct val="0"/>
        </a:spcAft>
        <a:buChar char="•"/>
        <a:defRPr sz="3465" b="0" i="0" u="none" kern="1200" baseline="0">
          <a:solidFill>
            <a:schemeClr val="tx1"/>
          </a:solidFill>
          <a:latin typeface="+mn-lt"/>
          <a:ea typeface="+mn-ea"/>
          <a:cs typeface="+mn-cs"/>
        </a:defRPr>
      </a:lvl1pPr>
      <a:lvl2pPr marL="805180" lvl="1" indent="-309880" algn="l" defTabSz="990600" eaLnBrk="1" fontAlgn="base" latinLnBrk="0" hangingPunct="1">
        <a:lnSpc>
          <a:spcPct val="100000"/>
        </a:lnSpc>
        <a:spcBef>
          <a:spcPts val="105"/>
        </a:spcBef>
        <a:spcAft>
          <a:spcPct val="0"/>
        </a:spcAft>
        <a:buChar char="–"/>
        <a:defRPr sz="3035" b="0" i="0" u="none" kern="1200" baseline="0">
          <a:solidFill>
            <a:schemeClr val="tx1"/>
          </a:solidFill>
          <a:latin typeface="+mn-lt"/>
          <a:ea typeface="+mn-ea"/>
          <a:cs typeface="+mn-cs"/>
        </a:defRPr>
      </a:lvl2pPr>
      <a:lvl3pPr marL="1238250" lvl="2" indent="-247650" algn="l" defTabSz="990600" eaLnBrk="1" fontAlgn="base" latinLnBrk="0" hangingPunct="1">
        <a:lnSpc>
          <a:spcPct val="100000"/>
        </a:lnSpc>
        <a:spcBef>
          <a:spcPts val="105"/>
        </a:spcBef>
        <a:spcAft>
          <a:spcPct val="0"/>
        </a:spcAft>
        <a:buChar char="•"/>
        <a:defRPr sz="2600" b="0" i="0" u="none" kern="1200" baseline="0">
          <a:solidFill>
            <a:schemeClr val="tx1"/>
          </a:solidFill>
          <a:latin typeface="+mn-lt"/>
          <a:ea typeface="+mn-ea"/>
          <a:cs typeface="+mn-cs"/>
        </a:defRPr>
      </a:lvl3pPr>
      <a:lvl4pPr marL="1733550" lvl="3"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4pPr>
      <a:lvl5pPr marL="2228850" lvl="4"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5pPr>
      <a:lvl6pPr marL="2724150" lvl="5"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6pPr>
      <a:lvl7pPr marL="3219450" lvl="6"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7pPr>
      <a:lvl8pPr marL="3714750" lvl="7"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8pPr>
      <a:lvl9pPr marL="4210050" lvl="8" indent="-247650" algn="l" defTabSz="990600" eaLnBrk="1" fontAlgn="base" latinLnBrk="0" hangingPunct="1">
        <a:lnSpc>
          <a:spcPct val="100000"/>
        </a:lnSpc>
        <a:spcBef>
          <a:spcPts val="105"/>
        </a:spcBef>
        <a:spcAft>
          <a:spcPct val="0"/>
        </a:spcAft>
        <a:buChar char="»"/>
        <a:defRPr sz="2165" b="0" i="0" u="none" kern="1200" baseline="0">
          <a:solidFill>
            <a:schemeClr val="tx1"/>
          </a:solidFill>
          <a:latin typeface="+mn-lt"/>
          <a:ea typeface="+mn-ea"/>
          <a:cs typeface="+mn-cs"/>
        </a:defRPr>
      </a:lvl9pPr>
    </p:bodyStyle>
    <p:otherStyle>
      <a:lvl1pPr marL="0" lvl="0" indent="0" algn="l" defTabSz="990600" eaLnBrk="1" fontAlgn="base" latinLnBrk="0" hangingPunct="1">
        <a:lnSpc>
          <a:spcPct val="100000"/>
        </a:lnSpc>
        <a:spcBef>
          <a:spcPct val="0"/>
        </a:spcBef>
        <a:spcAft>
          <a:spcPct val="0"/>
        </a:spcAft>
        <a:buFont typeface="Arial" panose="020B0604020202020204" pitchFamily="34" charset="0"/>
        <a:buNone/>
        <a:defRPr sz="1950" b="0" i="0" u="none" kern="1200" baseline="0">
          <a:solidFill>
            <a:schemeClr val="tx1"/>
          </a:solidFill>
          <a:latin typeface="+mn-lt"/>
          <a:ea typeface="+mn-ea"/>
          <a:cs typeface="+mn-cs"/>
        </a:defRPr>
      </a:lvl1pPr>
      <a:lvl2pPr marL="495300" lvl="1"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90600" lvl="2"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485900" lvl="3"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981200" lvl="4"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476500" lvl="5"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971800" lvl="6"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467100" lvl="7"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962400" lvl="8" indent="0" algn="l" defTabSz="9906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7650" y="304800"/>
            <a:ext cx="9410700" cy="1752600"/>
          </a:xfrm>
        </p:spPr>
        <p:txBody>
          <a:bodyPr>
            <a:noAutofit/>
          </a:bodyPr>
          <a:lstStyle/>
          <a:p>
            <a:pPr algn="ctr"/>
            <a:r>
              <a:rPr lang="en-US" sz="2800" dirty="0">
                <a:solidFill>
                  <a:schemeClr val="tx1"/>
                </a:solidFill>
              </a:rPr>
              <a:t>ASSOCIATION BETWEEN PSYCHOSOCIAL FACTORS </a:t>
            </a:r>
            <a:r>
              <a:rPr lang="en-US" sz="2800" dirty="0" smtClean="0">
                <a:solidFill>
                  <a:schemeClr val="tx1"/>
                </a:solidFill>
              </a:rPr>
              <a:t>AND PHYSICAL </a:t>
            </a:r>
            <a:r>
              <a:rPr lang="en-US" sz="2800" dirty="0">
                <a:solidFill>
                  <a:schemeClr val="tx1"/>
                </a:solidFill>
              </a:rPr>
              <a:t>FUNCTIONING </a:t>
            </a:r>
            <a:r>
              <a:rPr lang="en-US" sz="2800" dirty="0" smtClean="0">
                <a:solidFill>
                  <a:schemeClr val="tx1"/>
                </a:solidFill>
              </a:rPr>
              <a:t>IN </a:t>
            </a:r>
            <a:r>
              <a:rPr lang="en-US" sz="2800" dirty="0">
                <a:solidFill>
                  <a:schemeClr val="tx1"/>
                </a:solidFill>
              </a:rPr>
              <a:t>PATIENTS WITH </a:t>
            </a:r>
            <a:r>
              <a:rPr lang="en-US" sz="2800" dirty="0" smtClean="0">
                <a:solidFill>
                  <a:schemeClr val="tx1"/>
                </a:solidFill>
              </a:rPr>
              <a:t>TYPE </a:t>
            </a:r>
            <a:r>
              <a:rPr lang="en-US" sz="2800" dirty="0">
                <a:solidFill>
                  <a:schemeClr val="tx1"/>
                </a:solidFill>
              </a:rPr>
              <a:t>– 2 DIABETES MELLITUS</a:t>
            </a:r>
          </a:p>
        </p:txBody>
      </p:sp>
      <p:sp>
        <p:nvSpPr>
          <p:cNvPr id="3" name="Subtitle 2"/>
          <p:cNvSpPr>
            <a:spLocks noGrp="1"/>
          </p:cNvSpPr>
          <p:nvPr>
            <p:ph type="subTitle" idx="1"/>
          </p:nvPr>
        </p:nvSpPr>
        <p:spPr>
          <a:xfrm>
            <a:off x="152400" y="2667000"/>
            <a:ext cx="9525000" cy="1295400"/>
          </a:xfrm>
        </p:spPr>
        <p:txBody>
          <a:bodyPr>
            <a:noAutofit/>
          </a:bodyPr>
          <a:lstStyle/>
          <a:p>
            <a:pPr algn="ctr"/>
            <a:r>
              <a:rPr lang="en-US" sz="2900" baseline="30000" dirty="0" smtClean="0">
                <a:solidFill>
                  <a:schemeClr val="tx1"/>
                </a:solidFill>
              </a:rPr>
              <a:t>1</a:t>
            </a:r>
            <a:r>
              <a:rPr lang="en-US" sz="2900" dirty="0" smtClean="0">
                <a:solidFill>
                  <a:schemeClr val="tx1"/>
                </a:solidFill>
              </a:rPr>
              <a:t>Adeyege, C.B., </a:t>
            </a:r>
            <a:r>
              <a:rPr lang="en-US" sz="2900" baseline="30000" dirty="0" smtClean="0">
                <a:solidFill>
                  <a:schemeClr val="tx1"/>
                </a:solidFill>
              </a:rPr>
              <a:t>2</a:t>
            </a:r>
            <a:r>
              <a:rPr lang="en-US" sz="2900" dirty="0" smtClean="0">
                <a:solidFill>
                  <a:schemeClr val="tx1"/>
                </a:solidFill>
              </a:rPr>
              <a:t>Awotidebe T.O., </a:t>
            </a:r>
            <a:r>
              <a:rPr lang="en-US" sz="2900" baseline="30000" dirty="0" smtClean="0">
                <a:solidFill>
                  <a:schemeClr val="tx1"/>
                </a:solidFill>
              </a:rPr>
              <a:t>2</a:t>
            </a:r>
            <a:r>
              <a:rPr lang="en-US" sz="2900" dirty="0" smtClean="0">
                <a:solidFill>
                  <a:schemeClr val="tx1"/>
                </a:solidFill>
              </a:rPr>
              <a:t>Adedoyin, R.A., </a:t>
            </a:r>
            <a:r>
              <a:rPr lang="en-US" sz="2900" baseline="30000" dirty="0" smtClean="0">
                <a:solidFill>
                  <a:schemeClr val="tx1"/>
                </a:solidFill>
              </a:rPr>
              <a:t>3,4</a:t>
            </a:r>
            <a:r>
              <a:rPr lang="en-US" sz="2900" dirty="0" smtClean="0">
                <a:solidFill>
                  <a:schemeClr val="tx1"/>
                </a:solidFill>
              </a:rPr>
              <a:t>Kolawole, B.A., </a:t>
            </a:r>
            <a:r>
              <a:rPr lang="en-US" sz="2900" baseline="30000" dirty="0" smtClean="0">
                <a:solidFill>
                  <a:schemeClr val="tx1"/>
                </a:solidFill>
              </a:rPr>
              <a:t>5</a:t>
            </a:r>
            <a:r>
              <a:rPr lang="en-US" sz="2900" dirty="0" smtClean="0">
                <a:solidFill>
                  <a:schemeClr val="tx1"/>
                </a:solidFill>
              </a:rPr>
              <a:t>Adeyege, A.E.</a:t>
            </a:r>
            <a:endParaRPr lang="en-US" sz="3300" dirty="0">
              <a:solidFill>
                <a:schemeClr val="tx1"/>
              </a:solidFill>
            </a:endParaRPr>
          </a:p>
        </p:txBody>
      </p:sp>
      <p:sp>
        <p:nvSpPr>
          <p:cNvPr id="4" name="Title 1"/>
          <p:cNvSpPr txBox="1"/>
          <p:nvPr/>
        </p:nvSpPr>
        <p:spPr>
          <a:xfrm>
            <a:off x="742950" y="4724611"/>
            <a:ext cx="8420100" cy="2702350"/>
          </a:xfrm>
          <a:prstGeom prst="rect">
            <a:avLst/>
          </a:prstGeom>
        </p:spPr>
        <p:txBody>
          <a:bodyPr vert="horz" lIns="108052" tIns="54026" rIns="108052" bIns="54026" rtlCol="0" anchor="ctr">
            <a:normAutofit fontScale="97500"/>
          </a:bodyPr>
          <a:lstStyle/>
          <a:p>
            <a:pPr algn="ctr">
              <a:spcBef>
                <a:spcPct val="0"/>
              </a:spcBef>
              <a:defRPr/>
            </a:pPr>
            <a:endParaRPr lang="en-US" sz="2900" dirty="0">
              <a:latin typeface="+mj-lt"/>
              <a:ea typeface="+mj-ea"/>
              <a:cs typeface="+mj-cs"/>
            </a:endParaRPr>
          </a:p>
        </p:txBody>
      </p:sp>
      <p:sp>
        <p:nvSpPr>
          <p:cNvPr id="5" name="Subtitle 2"/>
          <p:cNvSpPr txBox="1"/>
          <p:nvPr/>
        </p:nvSpPr>
        <p:spPr>
          <a:xfrm>
            <a:off x="2514600" y="3733800"/>
            <a:ext cx="6781800" cy="3197807"/>
          </a:xfrm>
          <a:prstGeom prst="rect">
            <a:avLst/>
          </a:prstGeom>
        </p:spPr>
        <p:txBody>
          <a:bodyPr vert="horz" lIns="108052" tIns="54026" rIns="108052" bIns="54026">
            <a:noAutofit/>
          </a:bodyPr>
          <a:lstStyle>
            <a:lvl1pPr marL="0" indent="0" algn="l" rtl="0" eaLnBrk="1" latinLnBrk="0" hangingPunct="1">
              <a:spcBef>
                <a:spcPts val="710"/>
              </a:spcBef>
              <a:buClr>
                <a:schemeClr val="accent1"/>
              </a:buClr>
              <a:buSzPct val="70000"/>
              <a:buFont typeface="Wingdings" panose="05000000000000000000"/>
              <a:buNone/>
              <a:defRPr kumimoji="0" sz="2100" b="1" kern="1200">
                <a:solidFill>
                  <a:schemeClr val="tx2"/>
                </a:solidFill>
                <a:latin typeface="+mn-lt"/>
                <a:ea typeface="+mn-ea"/>
                <a:cs typeface="+mn-cs"/>
              </a:defRPr>
            </a:lvl1pPr>
            <a:lvl2pPr marL="540385" indent="0" algn="ctr" rtl="0" eaLnBrk="1" latinLnBrk="0" hangingPunct="1">
              <a:spcBef>
                <a:spcPct val="20000"/>
              </a:spcBef>
              <a:buClr>
                <a:schemeClr val="accent1"/>
              </a:buClr>
              <a:buSzPct val="80000"/>
              <a:buFont typeface="Wingdings 2" panose="05020102010507070707"/>
              <a:buNone/>
              <a:defRPr kumimoji="0" sz="2500" kern="1200">
                <a:solidFill>
                  <a:schemeClr val="tx1"/>
                </a:solidFill>
                <a:latin typeface="+mn-lt"/>
                <a:ea typeface="+mn-ea"/>
                <a:cs typeface="+mn-cs"/>
              </a:defRPr>
            </a:lvl2pPr>
            <a:lvl3pPr marL="1080770" indent="0" algn="ctr" rtl="0" eaLnBrk="1" latinLnBrk="0" hangingPunct="1">
              <a:spcBef>
                <a:spcPct val="20000"/>
              </a:spcBef>
              <a:buClr>
                <a:schemeClr val="accent1">
                  <a:shade val="75000"/>
                </a:schemeClr>
              </a:buClr>
              <a:buSzPct val="60000"/>
              <a:buFont typeface="Wingdings" panose="05000000000000000000"/>
              <a:buNone/>
              <a:defRPr kumimoji="0" sz="2100" kern="1200">
                <a:solidFill>
                  <a:schemeClr val="tx1"/>
                </a:solidFill>
                <a:latin typeface="+mn-lt"/>
                <a:ea typeface="+mn-ea"/>
                <a:cs typeface="+mn-cs"/>
              </a:defRPr>
            </a:lvl3pPr>
            <a:lvl4pPr marL="1620520" indent="0" algn="ctr" rtl="0" eaLnBrk="1" latinLnBrk="0" hangingPunct="1">
              <a:spcBef>
                <a:spcPct val="20000"/>
              </a:spcBef>
              <a:buClr>
                <a:schemeClr val="accent1">
                  <a:tint val="60000"/>
                </a:schemeClr>
              </a:buClr>
              <a:buSzPct val="60000"/>
              <a:buFont typeface="Wingdings" panose="05000000000000000000"/>
              <a:buNone/>
              <a:defRPr kumimoji="0" sz="2100" kern="1200">
                <a:solidFill>
                  <a:schemeClr val="tx1"/>
                </a:solidFill>
                <a:latin typeface="+mn-lt"/>
                <a:ea typeface="+mn-ea"/>
                <a:cs typeface="+mn-cs"/>
              </a:defRPr>
            </a:lvl4pPr>
            <a:lvl5pPr marL="2160905" indent="0" algn="ctr" rtl="0" eaLnBrk="1" latinLnBrk="0" hangingPunct="1">
              <a:spcBef>
                <a:spcPct val="20000"/>
              </a:spcBef>
              <a:buClr>
                <a:schemeClr val="accent2">
                  <a:tint val="60000"/>
                </a:schemeClr>
              </a:buClr>
              <a:buSzPct val="68000"/>
              <a:buFont typeface="Wingdings 2" panose="05020102010507070707"/>
              <a:buNone/>
              <a:defRPr kumimoji="0" sz="1900" kern="1200">
                <a:solidFill>
                  <a:schemeClr val="tx1"/>
                </a:solidFill>
                <a:latin typeface="+mn-lt"/>
                <a:ea typeface="+mn-ea"/>
                <a:cs typeface="+mn-cs"/>
              </a:defRPr>
            </a:lvl5pPr>
            <a:lvl6pPr marL="2701290" indent="0" algn="ctr" rtl="0" eaLnBrk="1" latinLnBrk="0" hangingPunct="1">
              <a:spcBef>
                <a:spcPct val="20000"/>
              </a:spcBef>
              <a:buClr>
                <a:schemeClr val="accent1"/>
              </a:buClr>
              <a:buNone/>
              <a:defRPr kumimoji="0" sz="1900" kern="1200">
                <a:solidFill>
                  <a:schemeClr val="tx2"/>
                </a:solidFill>
                <a:latin typeface="+mn-lt"/>
                <a:ea typeface="+mn-ea"/>
                <a:cs typeface="+mn-cs"/>
              </a:defRPr>
            </a:lvl6pPr>
            <a:lvl7pPr marL="3241675" indent="0" algn="ctr" rtl="0" eaLnBrk="1" latinLnBrk="0" hangingPunct="1">
              <a:spcBef>
                <a:spcPct val="20000"/>
              </a:spcBef>
              <a:buClr>
                <a:schemeClr val="accent1">
                  <a:tint val="60000"/>
                </a:schemeClr>
              </a:buClr>
              <a:buSzPct val="60000"/>
              <a:buFont typeface="Wingdings" panose="05000000000000000000"/>
              <a:buNone/>
              <a:defRPr kumimoji="0" sz="1600" kern="1200" baseline="0">
                <a:solidFill>
                  <a:schemeClr val="tx2"/>
                </a:solidFill>
                <a:latin typeface="+mn-lt"/>
                <a:ea typeface="+mn-ea"/>
                <a:cs typeface="+mn-cs"/>
              </a:defRPr>
            </a:lvl7pPr>
            <a:lvl8pPr marL="3782060" indent="0" algn="ctr" rtl="0" eaLnBrk="1" latinLnBrk="0" hangingPunct="1">
              <a:spcBef>
                <a:spcPct val="20000"/>
              </a:spcBef>
              <a:buClr>
                <a:schemeClr val="accent2"/>
              </a:buClr>
              <a:buNone/>
              <a:defRPr kumimoji="0" sz="1600" kern="1200" cap="small" baseline="0">
                <a:solidFill>
                  <a:schemeClr val="tx2"/>
                </a:solidFill>
                <a:latin typeface="+mn-lt"/>
                <a:ea typeface="+mn-ea"/>
                <a:cs typeface="+mn-cs"/>
              </a:defRPr>
            </a:lvl8pPr>
            <a:lvl9pPr marL="4321810" indent="0" algn="ctr" rtl="0" eaLnBrk="1" latinLnBrk="0" hangingPunct="1">
              <a:spcBef>
                <a:spcPct val="20000"/>
              </a:spcBef>
              <a:buClr>
                <a:schemeClr val="accent1">
                  <a:shade val="75000"/>
                </a:schemeClr>
              </a:buClr>
              <a:buNone/>
              <a:defRPr kumimoji="0" sz="1600" kern="1200" baseline="0">
                <a:solidFill>
                  <a:schemeClr val="tx2"/>
                </a:solidFill>
                <a:latin typeface="+mn-lt"/>
                <a:ea typeface="+mn-ea"/>
                <a:cs typeface="+mn-cs"/>
              </a:defRPr>
            </a:lvl9pPr>
          </a:lstStyle>
          <a:p>
            <a:pPr algn="just" defTabSz="914400"/>
            <a:r>
              <a:rPr lang="en-US" sz="1600" b="0" baseline="30000" dirty="0" smtClean="0">
                <a:solidFill>
                  <a:schemeClr val="tx1"/>
                </a:solidFill>
              </a:rPr>
              <a:t>1</a:t>
            </a:r>
            <a:r>
              <a:rPr lang="en-US" sz="1600" b="0" dirty="0" smtClean="0">
                <a:solidFill>
                  <a:schemeClr val="tx1"/>
                </a:solidFill>
              </a:rPr>
              <a:t>Department of Medical Rehabilitation, Obafemi </a:t>
            </a:r>
            <a:r>
              <a:rPr lang="en-US" sz="1600" b="0" dirty="0" err="1" smtClean="0">
                <a:solidFill>
                  <a:schemeClr val="tx1"/>
                </a:solidFill>
              </a:rPr>
              <a:t>Awolowo</a:t>
            </a:r>
            <a:r>
              <a:rPr lang="en-US" sz="1600" b="0" dirty="0" smtClean="0">
                <a:solidFill>
                  <a:schemeClr val="tx1"/>
                </a:solidFill>
              </a:rPr>
              <a:t> University Teaching Hospitals Complex, Ile – Ife, Osun State.</a:t>
            </a:r>
          </a:p>
          <a:p>
            <a:pPr algn="just" defTabSz="914400"/>
            <a:r>
              <a:rPr lang="en-US" sz="1600" b="0" baseline="30000" dirty="0" smtClean="0">
                <a:solidFill>
                  <a:schemeClr val="tx1"/>
                </a:solidFill>
              </a:rPr>
              <a:t>2</a:t>
            </a:r>
            <a:r>
              <a:rPr lang="en-US" sz="1600" b="0" dirty="0" smtClean="0">
                <a:solidFill>
                  <a:schemeClr val="tx1"/>
                </a:solidFill>
              </a:rPr>
              <a:t>Department of Medical Rehabilitation, College of Health Sciences, Obafemi </a:t>
            </a:r>
            <a:r>
              <a:rPr lang="en-US" sz="1600" b="0" dirty="0" err="1" smtClean="0">
                <a:solidFill>
                  <a:schemeClr val="tx1"/>
                </a:solidFill>
              </a:rPr>
              <a:t>Awolowo</a:t>
            </a:r>
            <a:r>
              <a:rPr lang="en-US" sz="1600" b="0" dirty="0" smtClean="0">
                <a:solidFill>
                  <a:schemeClr val="tx1"/>
                </a:solidFill>
              </a:rPr>
              <a:t> University, Ile-Ife, Osun State.</a:t>
            </a:r>
          </a:p>
          <a:p>
            <a:pPr algn="just" defTabSz="914400"/>
            <a:r>
              <a:rPr lang="en-US" sz="1600" b="0" baseline="30000" dirty="0" smtClean="0">
                <a:solidFill>
                  <a:schemeClr val="tx1"/>
                </a:solidFill>
              </a:rPr>
              <a:t>3</a:t>
            </a:r>
            <a:r>
              <a:rPr lang="en-US" sz="1600" b="0" dirty="0" smtClean="0">
                <a:solidFill>
                  <a:schemeClr val="tx1"/>
                </a:solidFill>
              </a:rPr>
              <a:t>Department of Medicine, College of Health Sciences, Obafemi </a:t>
            </a:r>
            <a:r>
              <a:rPr lang="en-US" sz="1600" b="0" dirty="0" err="1" smtClean="0">
                <a:solidFill>
                  <a:schemeClr val="tx1"/>
                </a:solidFill>
              </a:rPr>
              <a:t>Awolowo</a:t>
            </a:r>
            <a:r>
              <a:rPr lang="en-US" sz="1600" b="0" dirty="0" smtClean="0">
                <a:solidFill>
                  <a:schemeClr val="tx1"/>
                </a:solidFill>
              </a:rPr>
              <a:t> University, Ile – Ife.</a:t>
            </a:r>
          </a:p>
          <a:p>
            <a:pPr algn="just" defTabSz="914400"/>
            <a:r>
              <a:rPr lang="en-US" sz="1600" b="0" baseline="30000" dirty="0" smtClean="0">
                <a:solidFill>
                  <a:schemeClr val="tx1"/>
                </a:solidFill>
              </a:rPr>
              <a:t>4</a:t>
            </a:r>
            <a:r>
              <a:rPr lang="en-US" sz="1600" b="0" dirty="0" smtClean="0">
                <a:solidFill>
                  <a:schemeClr val="tx1"/>
                </a:solidFill>
              </a:rPr>
              <a:t>Endocrinology and Metabolism Unit, Obafemi </a:t>
            </a:r>
            <a:r>
              <a:rPr lang="en-US" sz="1600" b="0" dirty="0" err="1" smtClean="0">
                <a:solidFill>
                  <a:schemeClr val="tx1"/>
                </a:solidFill>
              </a:rPr>
              <a:t>Awolowo</a:t>
            </a:r>
            <a:r>
              <a:rPr lang="en-US" sz="1600" b="0" dirty="0" smtClean="0">
                <a:solidFill>
                  <a:schemeClr val="tx1"/>
                </a:solidFill>
              </a:rPr>
              <a:t> University Teaching Hospital Complex, Ile-Ife</a:t>
            </a:r>
          </a:p>
          <a:p>
            <a:pPr algn="just" defTabSz="914400"/>
            <a:r>
              <a:rPr lang="en-US" sz="1600" b="0" baseline="30000" dirty="0" smtClean="0">
                <a:solidFill>
                  <a:schemeClr val="tx1"/>
                </a:solidFill>
              </a:rPr>
              <a:t>5</a:t>
            </a:r>
            <a:r>
              <a:rPr lang="en-US" sz="1600" b="0" dirty="0" smtClean="0">
                <a:solidFill>
                  <a:schemeClr val="tx1"/>
                </a:solidFill>
              </a:rPr>
              <a:t>Department of Computer Science and Engineering, Faculty of Engineering and Technology, </a:t>
            </a:r>
            <a:r>
              <a:rPr lang="en-US" sz="1600" b="0" dirty="0" err="1" smtClean="0">
                <a:solidFill>
                  <a:schemeClr val="tx1"/>
                </a:solidFill>
              </a:rPr>
              <a:t>Ladoke</a:t>
            </a:r>
            <a:r>
              <a:rPr lang="en-US" sz="1600" b="0" dirty="0" smtClean="0">
                <a:solidFill>
                  <a:schemeClr val="tx1"/>
                </a:solidFill>
              </a:rPr>
              <a:t> </a:t>
            </a:r>
            <a:r>
              <a:rPr lang="en-US" sz="1600" b="0" dirty="0" err="1" smtClean="0">
                <a:solidFill>
                  <a:schemeClr val="tx1"/>
                </a:solidFill>
              </a:rPr>
              <a:t>Akintola</a:t>
            </a:r>
            <a:r>
              <a:rPr lang="en-US" sz="1600" b="0" dirty="0" smtClean="0">
                <a:solidFill>
                  <a:schemeClr val="tx1"/>
                </a:solidFill>
              </a:rPr>
              <a:t> University of Technology,  </a:t>
            </a:r>
            <a:r>
              <a:rPr lang="en-US" sz="1600" b="0" dirty="0" err="1" smtClean="0">
                <a:solidFill>
                  <a:schemeClr val="tx1"/>
                </a:solidFill>
              </a:rPr>
              <a:t>Ogbomoso</a:t>
            </a:r>
            <a:r>
              <a:rPr lang="en-US" sz="1600" b="0" dirty="0" smtClean="0">
                <a:solidFill>
                  <a:schemeClr val="tx1"/>
                </a:solidFill>
              </a:rPr>
              <a:t>, Oyo State.</a:t>
            </a:r>
          </a:p>
          <a:p>
            <a:pPr algn="just" defTabSz="914400"/>
            <a:endParaRPr lang="en-US" sz="1600" b="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522605"/>
            <a:ext cx="7429500" cy="710565"/>
          </a:xfrm>
        </p:spPr>
        <p:txBody>
          <a:bodyPr/>
          <a:lstStyle/>
          <a:p>
            <a:r>
              <a:rPr lang="en-US" sz="3250" b="1" dirty="0"/>
              <a:t>CONCLUSION</a:t>
            </a:r>
          </a:p>
        </p:txBody>
      </p:sp>
      <p:sp>
        <p:nvSpPr>
          <p:cNvPr id="3" name="Subtitle 2"/>
          <p:cNvSpPr>
            <a:spLocks noGrp="1"/>
          </p:cNvSpPr>
          <p:nvPr>
            <p:ph type="subTitle" idx="1"/>
          </p:nvPr>
        </p:nvSpPr>
        <p:spPr>
          <a:xfrm>
            <a:off x="1238250" y="1477010"/>
            <a:ext cx="7429500" cy="6140450"/>
          </a:xfrm>
        </p:spPr>
        <p:txBody>
          <a:bodyPr>
            <a:noAutofit/>
          </a:bodyPr>
          <a:lstStyle/>
          <a:p>
            <a:pPr algn="l"/>
            <a:r>
              <a:rPr lang="en-US" sz="2600" dirty="0"/>
              <a:t>It was concluded that a sizeable number of patients with T2DM have limited PF, this was not largely affected by their psychosocial disposition. However, gender and marital status seems to substantially affect PF and psychosocial variables.</a:t>
            </a:r>
          </a:p>
          <a:p>
            <a:pPr algn="l"/>
            <a:r>
              <a:rPr lang="en-US" sz="2600" b="1" u="sng" dirty="0">
                <a:sym typeface="+mn-ea"/>
              </a:rPr>
              <a:t>RECOMMENDATION</a:t>
            </a:r>
            <a:br>
              <a:rPr lang="en-US" sz="2600" b="1" u="sng" dirty="0">
                <a:sym typeface="+mn-ea"/>
              </a:rPr>
            </a:br>
            <a:r>
              <a:rPr lang="en-US" sz="2600" dirty="0">
                <a:sym typeface="+mn-ea"/>
              </a:rPr>
              <a:t>This study has </a:t>
            </a:r>
            <a:r>
              <a:rPr lang="en-US" sz="2600">
                <a:sym typeface="+mn-ea"/>
              </a:rPr>
              <a:t>revealed </a:t>
            </a:r>
            <a:r>
              <a:rPr lang="en-US" sz="2600" smtClean="0">
                <a:sym typeface="+mn-ea"/>
              </a:rPr>
              <a:t>that </a:t>
            </a:r>
            <a:r>
              <a:rPr lang="en-US" sz="2600" dirty="0">
                <a:sym typeface="+mn-ea"/>
              </a:rPr>
              <a:t>socio-demographic variables such as gender and marital status play a role in the physical functioning and psychosocial disposition of patients with T2DM, hence should be given further relevance during management.</a:t>
            </a:r>
            <a:endParaRPr lang="en-US" sz="2600" dirty="0"/>
          </a:p>
          <a:p>
            <a:pPr algn="l"/>
            <a:endParaRPr lang="en-US" sz="2600" dirty="0"/>
          </a:p>
          <a:p>
            <a:pPr algn="l"/>
            <a:endParaRPr lang="en-US" sz="2600" dirty="0"/>
          </a:p>
          <a:p>
            <a:pPr algn="l"/>
            <a:endParaRPr lang="en-US"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4184"/>
            <a:ext cx="8089900" cy="743056"/>
          </a:xfrm>
        </p:spPr>
        <p:txBody>
          <a:bodyPr>
            <a:normAutofit fontScale="90000"/>
          </a:bodyPr>
          <a:lstStyle/>
          <a:p>
            <a:r>
              <a:rPr lang="en-US" b="1" dirty="0">
                <a:solidFill>
                  <a:schemeClr val="tx1"/>
                </a:solidFill>
              </a:rPr>
              <a:t>INTRODUCTION</a:t>
            </a:r>
            <a:endParaRPr lang="en-US" dirty="0"/>
          </a:p>
        </p:txBody>
      </p:sp>
      <p:sp>
        <p:nvSpPr>
          <p:cNvPr id="3" name="Content Placeholder 2"/>
          <p:cNvSpPr>
            <a:spLocks noGrp="1"/>
          </p:cNvSpPr>
          <p:nvPr>
            <p:ph sz="quarter" idx="1"/>
          </p:nvPr>
        </p:nvSpPr>
        <p:spPr>
          <a:xfrm>
            <a:off x="247651" y="949960"/>
            <a:ext cx="9163050" cy="6387186"/>
          </a:xfrm>
        </p:spPr>
        <p:txBody>
          <a:bodyPr>
            <a:normAutofit fontScale="85000" lnSpcReduction="10000"/>
          </a:bodyPr>
          <a:lstStyle/>
          <a:p>
            <a:pPr algn="just"/>
            <a:r>
              <a:rPr lang="en-US" dirty="0" smtClean="0"/>
              <a:t>Type-2 </a:t>
            </a:r>
            <a:r>
              <a:rPr lang="en-US" dirty="0"/>
              <a:t>Diabetes Mellitus (T2DM) is a major </a:t>
            </a:r>
            <a:r>
              <a:rPr lang="en-US" dirty="0" smtClean="0"/>
              <a:t>and growing </a:t>
            </a:r>
            <a:r>
              <a:rPr lang="en-US" dirty="0"/>
              <a:t>health emergencies of the 21</a:t>
            </a:r>
            <a:r>
              <a:rPr lang="en-US" baseline="30000" dirty="0"/>
              <a:t>st</a:t>
            </a:r>
            <a:r>
              <a:rPr lang="en-US" dirty="0"/>
              <a:t> century </a:t>
            </a:r>
            <a:r>
              <a:rPr lang="en-US" dirty="0" smtClean="0"/>
              <a:t>for </a:t>
            </a:r>
            <a:r>
              <a:rPr lang="en-US" dirty="0"/>
              <a:t>which no age group is spared owing to unhealthy lifestyle </a:t>
            </a:r>
            <a:r>
              <a:rPr lang="en-US" dirty="0" smtClean="0"/>
              <a:t>changes worldwide.  </a:t>
            </a:r>
          </a:p>
          <a:p>
            <a:pPr marL="0" indent="0" algn="just">
              <a:buNone/>
            </a:pPr>
            <a:endParaRPr lang="en-US" dirty="0" smtClean="0"/>
          </a:p>
          <a:p>
            <a:pPr algn="just"/>
            <a:r>
              <a:rPr lang="en-US" dirty="0" smtClean="0"/>
              <a:t>T2DM affects physical functioning in terms of muscle weakness. It also affects psychological and social well-being. </a:t>
            </a:r>
          </a:p>
          <a:p>
            <a:pPr marL="0" indent="0" algn="just">
              <a:buNone/>
            </a:pPr>
            <a:endParaRPr lang="en-US" dirty="0" smtClean="0"/>
          </a:p>
          <a:p>
            <a:pPr algn="just"/>
            <a:r>
              <a:rPr lang="en-US" sz="3200" dirty="0" smtClean="0"/>
              <a:t>However, the link between psychosocial </a:t>
            </a:r>
            <a:r>
              <a:rPr lang="en-US" sz="3200" dirty="0"/>
              <a:t>factors </a:t>
            </a:r>
            <a:r>
              <a:rPr lang="en-US" sz="3200" dirty="0" smtClean="0"/>
              <a:t>and physical </a:t>
            </a:r>
            <a:r>
              <a:rPr lang="en-US" sz="3200" dirty="0"/>
              <a:t>functioning of patients with T2DM </a:t>
            </a:r>
            <a:r>
              <a:rPr lang="en-US" sz="3200" dirty="0" smtClean="0"/>
              <a:t>is poorly understood. </a:t>
            </a:r>
            <a:r>
              <a:rPr lang="en-US" sz="3200" dirty="0" err="1" smtClean="0"/>
              <a:t>Biopsychosocial</a:t>
            </a:r>
            <a:r>
              <a:rPr lang="en-US" sz="3200" dirty="0" smtClean="0"/>
              <a:t> model may be applicable.</a:t>
            </a:r>
            <a:endParaRPr lang="en-US" sz="3200" dirty="0"/>
          </a:p>
          <a:p>
            <a:pPr marL="0" indent="0" algn="just">
              <a:buNone/>
            </a:pPr>
            <a:endParaRPr lang="en-US" sz="3200" dirty="0" smtClean="0"/>
          </a:p>
          <a:p>
            <a:pPr algn="just"/>
            <a:r>
              <a:rPr lang="en-US" sz="3200" dirty="0" smtClean="0"/>
              <a:t>This </a:t>
            </a:r>
            <a:r>
              <a:rPr lang="en-US" sz="3200" dirty="0"/>
              <a:t>study investigated the association between psychosocial factors </a:t>
            </a:r>
            <a:r>
              <a:rPr lang="en-US" sz="3200" dirty="0" smtClean="0"/>
              <a:t>and physical </a:t>
            </a:r>
            <a:r>
              <a:rPr lang="en-US" sz="3200" dirty="0"/>
              <a:t>functioning </a:t>
            </a:r>
            <a:r>
              <a:rPr lang="en-US" sz="3200" dirty="0" smtClean="0"/>
              <a:t>in </a:t>
            </a:r>
            <a:r>
              <a:rPr lang="en-US" sz="3200" dirty="0"/>
              <a:t>patients with </a:t>
            </a:r>
            <a:r>
              <a:rPr lang="en-US" sz="3200" dirty="0" smtClean="0"/>
              <a:t>T2DM.</a:t>
            </a:r>
          </a:p>
          <a:p>
            <a:pPr algn="just"/>
            <a:endParaRPr lang="en-US" dirty="0" smtClean="0"/>
          </a:p>
        </p:txBody>
      </p:sp>
      <p:cxnSp>
        <p:nvCxnSpPr>
          <p:cNvPr id="5" name="Straight Connector 4"/>
          <p:cNvCxnSpPr/>
          <p:nvPr/>
        </p:nvCxnSpPr>
        <p:spPr>
          <a:xfrm>
            <a:off x="381000" y="762000"/>
            <a:ext cx="9220200" cy="0"/>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86361"/>
            <a:ext cx="8089900" cy="743056"/>
          </a:xfrm>
        </p:spPr>
        <p:txBody>
          <a:bodyPr>
            <a:normAutofit fontScale="90000"/>
          </a:bodyPr>
          <a:lstStyle/>
          <a:p>
            <a:r>
              <a:rPr lang="en-US" b="1" dirty="0">
                <a:solidFill>
                  <a:schemeClr val="tx1"/>
                </a:solidFill>
              </a:rPr>
              <a:t>METHODOLOGY</a:t>
            </a:r>
            <a:endParaRPr lang="en-US" dirty="0"/>
          </a:p>
        </p:txBody>
      </p:sp>
      <p:sp>
        <p:nvSpPr>
          <p:cNvPr id="3" name="Content Placeholder 2"/>
          <p:cNvSpPr>
            <a:spLocks noGrp="1"/>
          </p:cNvSpPr>
          <p:nvPr>
            <p:ph sz="quarter" idx="1"/>
          </p:nvPr>
        </p:nvSpPr>
        <p:spPr>
          <a:xfrm>
            <a:off x="247650" y="863602"/>
            <a:ext cx="9353550" cy="6473546"/>
          </a:xfrm>
        </p:spPr>
        <p:txBody>
          <a:bodyPr>
            <a:normAutofit fontScale="85000" lnSpcReduction="20000"/>
          </a:bodyPr>
          <a:lstStyle/>
          <a:p>
            <a:pPr algn="just"/>
            <a:r>
              <a:rPr lang="en-US" sz="3100" dirty="0" smtClean="0"/>
              <a:t>Study design: Cross-sectional study, </a:t>
            </a:r>
          </a:p>
          <a:p>
            <a:pPr algn="just"/>
            <a:r>
              <a:rPr lang="en-US" sz="3100" dirty="0" smtClean="0"/>
              <a:t>Participants: 140 </a:t>
            </a:r>
            <a:r>
              <a:rPr lang="en-US" sz="3100" dirty="0"/>
              <a:t>patients with </a:t>
            </a:r>
            <a:r>
              <a:rPr lang="en-US" sz="3100" dirty="0" smtClean="0"/>
              <a:t>T2DM. </a:t>
            </a:r>
          </a:p>
          <a:p>
            <a:pPr algn="just"/>
            <a:r>
              <a:rPr lang="en-US" sz="3100" dirty="0" smtClean="0"/>
              <a:t>Age: 25 </a:t>
            </a:r>
            <a:r>
              <a:rPr lang="en-US" sz="3100" dirty="0"/>
              <a:t>years and </a:t>
            </a:r>
            <a:r>
              <a:rPr lang="en-US" sz="3100" dirty="0" smtClean="0"/>
              <a:t>older</a:t>
            </a:r>
            <a:r>
              <a:rPr lang="en-US" sz="3100" dirty="0"/>
              <a:t>. </a:t>
            </a:r>
            <a:endParaRPr lang="en-US" sz="3100" dirty="0" smtClean="0"/>
          </a:p>
          <a:p>
            <a:pPr algn="just"/>
            <a:r>
              <a:rPr lang="en-US" sz="3100" dirty="0" smtClean="0"/>
              <a:t>Sampling : Purposive sampling technique. </a:t>
            </a:r>
          </a:p>
          <a:p>
            <a:pPr algn="just"/>
            <a:r>
              <a:rPr lang="en-US" sz="3100" dirty="0" smtClean="0"/>
              <a:t>Venue: Obafemi </a:t>
            </a:r>
            <a:r>
              <a:rPr lang="en-US" sz="3100" dirty="0" err="1" smtClean="0"/>
              <a:t>Awolowo</a:t>
            </a:r>
            <a:r>
              <a:rPr lang="en-US" sz="3100" dirty="0" smtClean="0"/>
              <a:t> University </a:t>
            </a:r>
            <a:r>
              <a:rPr lang="en-US" sz="3100" dirty="0"/>
              <a:t>Teaching </a:t>
            </a:r>
            <a:r>
              <a:rPr lang="en-US" sz="3100" dirty="0" smtClean="0"/>
              <a:t>Hospitals Complex (OAUTHC), Ile-Ife, Osun. </a:t>
            </a:r>
          </a:p>
          <a:p>
            <a:pPr algn="just"/>
            <a:r>
              <a:rPr lang="en-US" sz="3100" dirty="0" smtClean="0"/>
              <a:t>Data: Socio-demographic, Psychosocial factors: Depressive symptoms, Exercise </a:t>
            </a:r>
            <a:r>
              <a:rPr lang="en-US" sz="3100" dirty="0"/>
              <a:t>self-efficacy </a:t>
            </a:r>
            <a:r>
              <a:rPr lang="en-US" sz="3100" dirty="0" smtClean="0"/>
              <a:t>and Perceived </a:t>
            </a:r>
            <a:r>
              <a:rPr lang="en-US" sz="3100" dirty="0"/>
              <a:t>exercise benefit </a:t>
            </a:r>
            <a:r>
              <a:rPr lang="en-US" sz="3100" dirty="0" smtClean="0"/>
              <a:t>were </a:t>
            </a:r>
            <a:r>
              <a:rPr lang="en-US" sz="3100" dirty="0"/>
              <a:t>assessed using Center for Epidemiology Studies Depression Scale (CES-D-10), </a:t>
            </a:r>
            <a:r>
              <a:rPr lang="en-US" sz="3100" dirty="0" smtClean="0"/>
              <a:t>Exercise Self Efficacy </a:t>
            </a:r>
            <a:r>
              <a:rPr lang="en-US" sz="3100" dirty="0"/>
              <a:t>Scale (</a:t>
            </a:r>
            <a:r>
              <a:rPr lang="en-US" sz="3100" dirty="0" smtClean="0"/>
              <a:t>ESES) and Perceived Exercise Benefit (PEB) </a:t>
            </a:r>
            <a:r>
              <a:rPr lang="en-US" sz="3100" dirty="0"/>
              <a:t>Scale respectively. </a:t>
            </a:r>
            <a:endParaRPr lang="en-US" sz="3100" dirty="0" smtClean="0"/>
          </a:p>
          <a:p>
            <a:pPr algn="just"/>
            <a:r>
              <a:rPr lang="en-US" sz="3100" dirty="0" smtClean="0"/>
              <a:t>Physical Functioning: Activity </a:t>
            </a:r>
            <a:r>
              <a:rPr lang="en-US" sz="3100" dirty="0"/>
              <a:t>of Daily Living (ADL), Hand Grip Strength (HGS) and </a:t>
            </a:r>
            <a:r>
              <a:rPr lang="en-US" sz="3100" dirty="0" smtClean="0"/>
              <a:t>Functional Capacity (</a:t>
            </a:r>
            <a:r>
              <a:rPr lang="en-US" sz="3100" dirty="0"/>
              <a:t>FC) were assessed using the Multidimensional Health Assessment Questionnaire, hand dynamometer and 6-Minute Walk Distance respectively. </a:t>
            </a:r>
            <a:endParaRPr lang="en-US" sz="3100" dirty="0" smtClean="0"/>
          </a:p>
          <a:p>
            <a:pPr algn="just"/>
            <a:r>
              <a:rPr lang="en-US" sz="3100" dirty="0" smtClean="0"/>
              <a:t>Data analysis: Descriptive </a:t>
            </a:r>
            <a:r>
              <a:rPr lang="en-US" sz="3100" dirty="0"/>
              <a:t>and inferential statistics were used to analyze data. Alpha level was set at p&lt;0.05.</a:t>
            </a:r>
            <a:r>
              <a:rPr lang="en-US" dirty="0"/>
              <a:t> </a:t>
            </a:r>
          </a:p>
        </p:txBody>
      </p:sp>
      <p:cxnSp>
        <p:nvCxnSpPr>
          <p:cNvPr id="4" name="Straight Connector 3"/>
          <p:cNvCxnSpPr/>
          <p:nvPr/>
        </p:nvCxnSpPr>
        <p:spPr>
          <a:xfrm>
            <a:off x="381000" y="762000"/>
            <a:ext cx="9220200" cy="0"/>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76200"/>
            <a:ext cx="9144000" cy="762000"/>
          </a:xfrm>
        </p:spPr>
        <p:txBody>
          <a:bodyPr>
            <a:noAutofit/>
          </a:bodyPr>
          <a:lstStyle/>
          <a:p>
            <a:r>
              <a:rPr lang="en-US" sz="2100" b="1" dirty="0"/>
              <a:t>Table 1: Socio-demographic characteristics and distribution of psychosocial factors of participants (N=140) </a:t>
            </a:r>
            <a:endParaRPr lang="en-US" sz="2100" dirty="0"/>
          </a:p>
        </p:txBody>
      </p:sp>
      <p:graphicFrame>
        <p:nvGraphicFramePr>
          <p:cNvPr id="7" name="Content Placeholder 6"/>
          <p:cNvGraphicFramePr>
            <a:graphicFrameLocks noGrp="1"/>
          </p:cNvGraphicFramePr>
          <p:nvPr>
            <p:ph sz="quarter" idx="1"/>
          </p:nvPr>
        </p:nvGraphicFramePr>
        <p:xfrm>
          <a:off x="457200" y="914400"/>
          <a:ext cx="8077200" cy="6432804"/>
        </p:xfrm>
        <a:graphic>
          <a:graphicData uri="http://schemas.openxmlformats.org/drawingml/2006/table">
            <a:tbl>
              <a:tblPr firstRow="1" firstCol="1" bandRow="1">
                <a:tableStyleId>{5C22544A-7EE6-4342-B048-85BDC9FD1C3A}</a:tableStyleId>
              </a:tblPr>
              <a:tblGrid>
                <a:gridCol w="2692400"/>
                <a:gridCol w="2692400"/>
                <a:gridCol w="2692400"/>
              </a:tblGrid>
              <a:tr h="207471">
                <a:tc>
                  <a:txBody>
                    <a:bodyPr/>
                    <a:lstStyle/>
                    <a:p>
                      <a:pPr marL="0" marR="0">
                        <a:lnSpc>
                          <a:spcPct val="115000"/>
                        </a:lnSpc>
                        <a:spcBef>
                          <a:spcPts val="0"/>
                        </a:spcBef>
                        <a:spcAft>
                          <a:spcPts val="1000"/>
                        </a:spcAft>
                      </a:pPr>
                      <a:r>
                        <a:rPr lang="en-US" sz="1400" dirty="0">
                          <a:effectLst/>
                        </a:rPr>
                        <a:t>Variable</a:t>
                      </a:r>
                      <a:endParaRPr lang="en-US"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15000"/>
                        </a:lnSpc>
                        <a:spcBef>
                          <a:spcPts val="0"/>
                        </a:spcBef>
                        <a:spcAft>
                          <a:spcPts val="1000"/>
                        </a:spcAft>
                      </a:pPr>
                      <a:r>
                        <a:rPr lang="en-US" sz="1400" dirty="0">
                          <a:effectLst/>
                        </a:rPr>
                        <a:t>Frequency</a:t>
                      </a:r>
                      <a:endParaRPr lang="en-US"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15000"/>
                        </a:lnSpc>
                        <a:spcBef>
                          <a:spcPts val="0"/>
                        </a:spcBef>
                        <a:spcAft>
                          <a:spcPts val="1000"/>
                        </a:spcAft>
                      </a:pPr>
                      <a:r>
                        <a:rPr lang="en-US" sz="1400">
                          <a:effectLst/>
                        </a:rPr>
                        <a:t>Percentage</a:t>
                      </a:r>
                      <a:endParaRPr lang="en-US" sz="1400">
                        <a:effectLst/>
                        <a:latin typeface="Calibri" panose="020F0502020204030204"/>
                        <a:ea typeface="Times New Roman" panose="020206030504050203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Sex</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r>
              <a:tr h="192561">
                <a:tc>
                  <a:txBody>
                    <a:bodyPr/>
                    <a:lstStyle/>
                    <a:p>
                      <a:pPr marL="0" marR="0">
                        <a:spcBef>
                          <a:spcPts val="0"/>
                        </a:spcBef>
                        <a:spcAft>
                          <a:spcPts val="0"/>
                        </a:spcAft>
                      </a:pPr>
                      <a:r>
                        <a:rPr lang="en-US" sz="1400" dirty="0">
                          <a:effectLst/>
                        </a:rPr>
                        <a:t>  Male</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64</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45.70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  Female</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76</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54.30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Marital status</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r>
              <a:tr h="192561">
                <a:tc>
                  <a:txBody>
                    <a:bodyPr/>
                    <a:lstStyle/>
                    <a:p>
                      <a:pPr marL="0" marR="0">
                        <a:spcBef>
                          <a:spcPts val="0"/>
                        </a:spcBef>
                        <a:spcAft>
                          <a:spcPts val="0"/>
                        </a:spcAft>
                      </a:pPr>
                      <a:r>
                        <a:rPr lang="en-US" sz="1400" dirty="0">
                          <a:effectLst/>
                        </a:rPr>
                        <a:t>   Single</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5</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  3.60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   Married</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123</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87.90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  Widow/Widower </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12</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8.60</a:t>
                      </a:r>
                      <a:endParaRPr lang="en-US" sz="1400" dirty="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Occupation</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 </a:t>
                      </a:r>
                      <a:endParaRPr lang="en-US" sz="1400">
                        <a:effectLst/>
                        <a:latin typeface="Calibri" panose="020F0502020204030204"/>
                        <a:ea typeface="Calibri" panose="020F0502020204030204"/>
                        <a:cs typeface="Times New Roman" panose="02020603050405020304"/>
                      </a:endParaRPr>
                    </a:p>
                  </a:txBody>
                  <a:tcPr marL="68580" marR="68580" marT="0" marB="0">
                    <a:noFill/>
                  </a:tcPr>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r>
              <a:tr h="192561">
                <a:tc>
                  <a:txBody>
                    <a:bodyPr/>
                    <a:lstStyle/>
                    <a:p>
                      <a:pPr marL="0" marR="0">
                        <a:spcBef>
                          <a:spcPts val="0"/>
                        </a:spcBef>
                        <a:spcAft>
                          <a:spcPts val="0"/>
                        </a:spcAft>
                      </a:pPr>
                      <a:r>
                        <a:rPr lang="en-US" sz="1400">
                          <a:effectLst/>
                        </a:rPr>
                        <a:t>  Farming</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8</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5.70</a:t>
                      </a:r>
                      <a:endParaRPr lang="en-US" sz="1400" dirty="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  Civil Servant</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24</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17.10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  Trader/Artisan</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61</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43.60</a:t>
                      </a:r>
                      <a:endParaRPr lang="en-US" sz="1400" dirty="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  Retiree </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44</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31.40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  Schooling </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3</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2.10</a:t>
                      </a:r>
                      <a:endParaRPr lang="en-US" sz="1400" dirty="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a:effectLst/>
                        </a:rPr>
                        <a:t>Educational level</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 </a:t>
                      </a:r>
                      <a:endParaRPr lang="en-US" sz="1400">
                        <a:effectLst/>
                        <a:latin typeface="Calibri" panose="020F0502020204030204"/>
                        <a:ea typeface="Calibri" panose="020F0502020204030204"/>
                        <a:cs typeface="Times New Roman" panose="02020603050405020304"/>
                      </a:endParaRPr>
                    </a:p>
                  </a:txBody>
                  <a:tcPr marL="68580" marR="68580" marT="0" marB="0">
                    <a:noFill/>
                  </a:tcPr>
                </a:tc>
                <a:tc>
                  <a:txBody>
                    <a:bodyPr/>
                    <a:lstStyle/>
                    <a:p>
                      <a:pPr marL="0" marR="0" algn="ctr">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r>
              <a:tr h="192561">
                <a:tc>
                  <a:txBody>
                    <a:bodyPr/>
                    <a:lstStyle/>
                    <a:p>
                      <a:pPr marL="0" marR="0">
                        <a:spcBef>
                          <a:spcPts val="0"/>
                        </a:spcBef>
                        <a:spcAft>
                          <a:spcPts val="0"/>
                        </a:spcAft>
                      </a:pPr>
                      <a:r>
                        <a:rPr lang="en-US" sz="1400" dirty="0">
                          <a:effectLst/>
                        </a:rPr>
                        <a:t>  Primary</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20</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14.30</a:t>
                      </a:r>
                      <a:endParaRPr lang="en-US" sz="1400" dirty="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a:effectLst/>
                        </a:rPr>
                        <a:t>  Secondary</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58</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a:effectLst/>
                        </a:rPr>
                        <a:t>41.40</a:t>
                      </a:r>
                      <a:endParaRPr lang="en-US" sz="1400">
                        <a:effectLst/>
                        <a:latin typeface="Calibri" panose="020F0502020204030204"/>
                        <a:ea typeface="Calibri" panose="020F0502020204030204"/>
                        <a:cs typeface="Times New Roman" panose="02020603050405020304"/>
                      </a:endParaRPr>
                    </a:p>
                  </a:txBody>
                  <a:tcPr marL="68580" marR="68580" marT="0" marB="0"/>
                </a:tc>
              </a:tr>
              <a:tr h="192561">
                <a:tc>
                  <a:txBody>
                    <a:bodyPr/>
                    <a:lstStyle/>
                    <a:p>
                      <a:pPr marL="0" marR="0">
                        <a:spcBef>
                          <a:spcPts val="0"/>
                        </a:spcBef>
                        <a:spcAft>
                          <a:spcPts val="0"/>
                        </a:spcAft>
                      </a:pPr>
                      <a:r>
                        <a:rPr lang="en-US" sz="1400" dirty="0" smtClean="0">
                          <a:effectLst/>
                        </a:rPr>
                        <a:t> Post-Secondary</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62</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44.30</a:t>
                      </a:r>
                    </a:p>
                  </a:txBody>
                  <a:tcPr marL="68580" marR="68580" marT="0" marB="0"/>
                </a:tc>
              </a:tr>
              <a:tr h="192561">
                <a:tc>
                  <a:txBody>
                    <a:bodyPr/>
                    <a:lstStyle/>
                    <a:p>
                      <a:pPr marL="0" marR="0">
                        <a:spcBef>
                          <a:spcPts val="0"/>
                        </a:spcBef>
                        <a:spcAft>
                          <a:spcPts val="0"/>
                        </a:spcAft>
                      </a:pPr>
                      <a:r>
                        <a:rPr lang="en-US" sz="1400" dirty="0" err="1" smtClean="0">
                          <a:effectLst/>
                        </a:rPr>
                        <a:t>DpS</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oFill/>
                  </a:tcPr>
                </a:tc>
              </a:tr>
              <a:tr h="192561">
                <a:tc>
                  <a:txBody>
                    <a:bodyPr/>
                    <a:lstStyle/>
                    <a:p>
                      <a:pPr marL="0" marR="0">
                        <a:spcBef>
                          <a:spcPts val="0"/>
                        </a:spcBef>
                        <a:spcAft>
                          <a:spcPts val="0"/>
                        </a:spcAft>
                      </a:pPr>
                      <a:r>
                        <a:rPr lang="en-US" sz="1400" dirty="0" smtClean="0">
                          <a:effectLst/>
                        </a:rPr>
                        <a:t>Not depressed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119</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85.00</a:t>
                      </a:r>
                    </a:p>
                  </a:txBody>
                  <a:tcPr marL="68580" marR="68580" marT="0" marB="0"/>
                </a:tc>
              </a:tr>
              <a:tr h="192561">
                <a:tc>
                  <a:txBody>
                    <a:bodyPr/>
                    <a:lstStyle/>
                    <a:p>
                      <a:pPr marL="0" marR="0">
                        <a:spcBef>
                          <a:spcPts val="0"/>
                        </a:spcBef>
                        <a:spcAft>
                          <a:spcPts val="0"/>
                        </a:spcAft>
                      </a:pPr>
                      <a:r>
                        <a:rPr lang="en-US" sz="1400" dirty="0" smtClean="0">
                          <a:effectLst/>
                        </a:rPr>
                        <a:t>Depressed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21</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15.00</a:t>
                      </a:r>
                    </a:p>
                  </a:txBody>
                  <a:tcPr marL="68580" marR="68580" marT="0" marB="0"/>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ESE</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oFill/>
                  </a:tcPr>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Low</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60</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42.86</a:t>
                      </a:r>
                    </a:p>
                  </a:txBody>
                  <a:tcPr marL="68580" marR="68580" marT="0" marB="0"/>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Moderate</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40</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28.57</a:t>
                      </a:r>
                    </a:p>
                  </a:txBody>
                  <a:tcPr marL="68580" marR="68580" marT="0" marB="0"/>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High</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40</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28.57</a:t>
                      </a:r>
                    </a:p>
                  </a:txBody>
                  <a:tcPr marL="68580" marR="68580" marT="0" marB="0"/>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PEB</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oFill/>
                  </a:tcPr>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Low</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30</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21.43</a:t>
                      </a:r>
                    </a:p>
                  </a:txBody>
                  <a:tcPr marL="68580" marR="68580" marT="0" marB="0"/>
                </a:tc>
              </a:tr>
              <a:tr h="19256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Moderate</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60</a:t>
                      </a: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42.86</a:t>
                      </a:r>
                    </a:p>
                  </a:txBody>
                  <a:tcPr marL="68580" marR="68580" marT="0" marB="0"/>
                </a:tc>
              </a:tr>
              <a:tr h="213360">
                <a:tc>
                  <a:txBody>
                    <a:bodyPr/>
                    <a:lstStyle/>
                    <a:p>
                      <a:pPr marL="0" marR="0">
                        <a:spcBef>
                          <a:spcPts val="0"/>
                        </a:spcBef>
                        <a:spcAft>
                          <a:spcPts val="0"/>
                        </a:spcAft>
                      </a:pPr>
                      <a:r>
                        <a:rPr lang="en-US" sz="1400" dirty="0" smtClean="0">
                          <a:effectLst/>
                        </a:rPr>
                        <a:t>High</a:t>
                      </a:r>
                      <a:endParaRPr lang="en-US" sz="1400" dirty="0">
                        <a:effectLst/>
                      </a:endParaRPr>
                    </a:p>
                    <a:p>
                      <a:pPr marL="0" marR="0">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a:effectLst/>
                        </a:rPr>
                        <a:t> </a:t>
                      </a:r>
                      <a:r>
                        <a:rPr lang="en-US" sz="1400" dirty="0" smtClean="0">
                          <a:effectLst/>
                        </a:rPr>
                        <a:t>50</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35.71</a:t>
                      </a:r>
                      <a:endParaRPr lang="en-US" sz="1400" dirty="0">
                        <a:effectLst/>
                        <a:latin typeface="Calibri" panose="020F0502020204030204"/>
                        <a:ea typeface="Calibri" panose="020F0502020204030204"/>
                        <a:cs typeface="Times New Roman" panose="02020603050405020304"/>
                      </a:endParaRPr>
                    </a:p>
                  </a:txBody>
                  <a:tcPr marL="68580" marR="68580" marT="0" marB="0"/>
                </a:tc>
              </a:tr>
            </a:tbl>
          </a:graphicData>
        </a:graphic>
      </p:graphicFrame>
      <p:sp>
        <p:nvSpPr>
          <p:cNvPr id="8" name="TextBox 7"/>
          <p:cNvSpPr txBox="1"/>
          <p:nvPr/>
        </p:nvSpPr>
        <p:spPr>
          <a:xfrm>
            <a:off x="914400" y="7391400"/>
            <a:ext cx="8229600" cy="307777"/>
          </a:xfrm>
          <a:prstGeom prst="rect">
            <a:avLst/>
          </a:prstGeom>
          <a:noFill/>
        </p:spPr>
        <p:txBody>
          <a:bodyPr wrap="square" rtlCol="0">
            <a:spAutoFit/>
          </a:bodyPr>
          <a:lstStyle/>
          <a:p>
            <a:r>
              <a:rPr lang="en-US" sz="1400" b="1" dirty="0"/>
              <a:t>Key: </a:t>
            </a:r>
            <a:r>
              <a:rPr lang="en-US" sz="1400" dirty="0" err="1"/>
              <a:t>DpS</a:t>
            </a:r>
            <a:r>
              <a:rPr lang="en-US" sz="1400" dirty="0"/>
              <a:t> - Depressed symptoms, ESE - Exercise self-efficacy, PEB - Perceived</a:t>
            </a:r>
            <a:r>
              <a:rPr lang="en-US" sz="1400" b="1" dirty="0"/>
              <a:t> </a:t>
            </a:r>
            <a:r>
              <a:rPr lang="en-US" sz="1400" dirty="0"/>
              <a:t>exercise </a:t>
            </a:r>
            <a:r>
              <a:rPr lang="en-US" sz="1400" dirty="0" smtClean="0"/>
              <a:t>benefit</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98344"/>
            <a:ext cx="8877300" cy="844656"/>
          </a:xfrm>
        </p:spPr>
        <p:txBody>
          <a:bodyPr>
            <a:noAutofit/>
          </a:bodyPr>
          <a:lstStyle/>
          <a:p>
            <a:r>
              <a:rPr lang="en-US" sz="2400" b="1" dirty="0"/>
              <a:t>Table 2: Comparison of physical and clinical characteristics of participants by gender (N=140) </a:t>
            </a:r>
            <a:endParaRPr lang="en-US" sz="2400" dirty="0"/>
          </a:p>
        </p:txBody>
      </p:sp>
      <p:graphicFrame>
        <p:nvGraphicFramePr>
          <p:cNvPr id="4" name="Content Placeholder 3"/>
          <p:cNvGraphicFramePr>
            <a:graphicFrameLocks noGrp="1"/>
          </p:cNvGraphicFramePr>
          <p:nvPr>
            <p:ph sz="quarter" idx="1"/>
          </p:nvPr>
        </p:nvGraphicFramePr>
        <p:xfrm>
          <a:off x="457200" y="1371600"/>
          <a:ext cx="8610599" cy="5181600"/>
        </p:xfrm>
        <a:graphic>
          <a:graphicData uri="http://schemas.openxmlformats.org/drawingml/2006/table">
            <a:tbl>
              <a:tblPr firstRow="1" firstCol="1" bandRow="1">
                <a:tableStyleId>{5C22544A-7EE6-4342-B048-85BDC9FD1C3A}</a:tableStyleId>
              </a:tblPr>
              <a:tblGrid>
                <a:gridCol w="1703844"/>
                <a:gridCol w="1542921"/>
                <a:gridCol w="1542921"/>
                <a:gridCol w="1534913"/>
                <a:gridCol w="1164390"/>
                <a:gridCol w="1121610"/>
              </a:tblGrid>
              <a:tr h="1187624">
                <a:tc>
                  <a:txBody>
                    <a:bodyPr/>
                    <a:lstStyle/>
                    <a:p>
                      <a:pPr marL="0" marR="0" algn="ctr">
                        <a:lnSpc>
                          <a:spcPct val="115000"/>
                        </a:lnSpc>
                        <a:spcBef>
                          <a:spcPts val="0"/>
                        </a:spcBef>
                        <a:spcAft>
                          <a:spcPts val="1000"/>
                        </a:spcAft>
                      </a:pPr>
                      <a:r>
                        <a:rPr lang="en-US" sz="1600" dirty="0">
                          <a:effectLst/>
                        </a:rPr>
                        <a:t> </a:t>
                      </a:r>
                    </a:p>
                    <a:p>
                      <a:pPr marL="0" marR="0" algn="ctr">
                        <a:lnSpc>
                          <a:spcPct val="115000"/>
                        </a:lnSpc>
                        <a:spcBef>
                          <a:spcPts val="0"/>
                        </a:spcBef>
                        <a:spcAft>
                          <a:spcPts val="1000"/>
                        </a:spcAft>
                      </a:pPr>
                      <a:r>
                        <a:rPr lang="en-US" sz="1600" dirty="0">
                          <a:effectLst/>
                        </a:rPr>
                        <a:t>Variable</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a:effectLst/>
                        </a:rPr>
                        <a:t>All </a:t>
                      </a:r>
                    </a:p>
                    <a:p>
                      <a:pPr marL="0" marR="0" algn="ctr">
                        <a:lnSpc>
                          <a:spcPct val="115000"/>
                        </a:lnSpc>
                        <a:spcBef>
                          <a:spcPts val="0"/>
                        </a:spcBef>
                        <a:spcAft>
                          <a:spcPts val="1000"/>
                        </a:spcAft>
                      </a:pPr>
                      <a:r>
                        <a:rPr lang="en-US" sz="1600" dirty="0">
                          <a:effectLst/>
                        </a:rPr>
                        <a:t>Mean ± S.D  </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a:effectLst/>
                        </a:rPr>
                        <a:t>Male (n=64)</a:t>
                      </a:r>
                    </a:p>
                    <a:p>
                      <a:pPr marL="0" marR="0" algn="ctr">
                        <a:lnSpc>
                          <a:spcPct val="115000"/>
                        </a:lnSpc>
                        <a:spcBef>
                          <a:spcPts val="0"/>
                        </a:spcBef>
                        <a:spcAft>
                          <a:spcPts val="1000"/>
                        </a:spcAft>
                      </a:pPr>
                      <a:r>
                        <a:rPr lang="en-US" sz="1600" dirty="0">
                          <a:effectLst/>
                        </a:rPr>
                        <a:t>Mean ± S.D</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a:effectLst/>
                        </a:rPr>
                        <a:t>Female (n=76)    </a:t>
                      </a:r>
                    </a:p>
                    <a:p>
                      <a:pPr marL="0" marR="0" algn="ctr">
                        <a:lnSpc>
                          <a:spcPct val="115000"/>
                        </a:lnSpc>
                        <a:spcBef>
                          <a:spcPts val="0"/>
                        </a:spcBef>
                        <a:spcAft>
                          <a:spcPts val="1000"/>
                        </a:spcAft>
                      </a:pPr>
                      <a:r>
                        <a:rPr lang="en-US" sz="1600" dirty="0">
                          <a:effectLst/>
                        </a:rPr>
                        <a:t>Mean ± S.D    </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a:effectLst/>
                        </a:rPr>
                        <a:t> </a:t>
                      </a:r>
                    </a:p>
                    <a:p>
                      <a:pPr marL="0" marR="0" algn="ctr">
                        <a:lnSpc>
                          <a:spcPct val="115000"/>
                        </a:lnSpc>
                        <a:spcBef>
                          <a:spcPts val="0"/>
                        </a:spcBef>
                        <a:spcAft>
                          <a:spcPts val="1000"/>
                        </a:spcAft>
                      </a:pPr>
                      <a:r>
                        <a:rPr lang="en-US" sz="1600" dirty="0" err="1">
                          <a:effectLst/>
                        </a:rPr>
                        <a:t>tcal</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a:effectLst/>
                        </a:rPr>
                        <a:t> </a:t>
                      </a:r>
                    </a:p>
                    <a:p>
                      <a:pPr marL="0" marR="0" algn="ctr">
                        <a:lnSpc>
                          <a:spcPct val="115000"/>
                        </a:lnSpc>
                        <a:spcBef>
                          <a:spcPts val="0"/>
                        </a:spcBef>
                        <a:spcAft>
                          <a:spcPts val="1000"/>
                        </a:spcAft>
                      </a:pPr>
                      <a:r>
                        <a:rPr lang="en-US" sz="1600" dirty="0">
                          <a:effectLst/>
                        </a:rPr>
                        <a:t>p-value     </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r>
              <a:tr h="593812">
                <a:tc>
                  <a:txBody>
                    <a:bodyPr/>
                    <a:lstStyle/>
                    <a:p>
                      <a:pPr marL="0" marR="0">
                        <a:spcBef>
                          <a:spcPts val="0"/>
                        </a:spcBef>
                        <a:spcAft>
                          <a:spcPts val="0"/>
                        </a:spcAft>
                      </a:pPr>
                      <a:r>
                        <a:rPr lang="en-US" sz="1600" dirty="0">
                          <a:effectLst/>
                        </a:rPr>
                        <a:t>Age (years)</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61.53 ± 12.23</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63.53 ± 10.85</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59.84 ± 13.12</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       1.792</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0.075</a:t>
                      </a:r>
                      <a:endParaRPr lang="en-US" sz="1600">
                        <a:effectLst/>
                        <a:latin typeface="Calibri" panose="020F0502020204030204"/>
                        <a:ea typeface="Calibri" panose="020F0502020204030204"/>
                        <a:cs typeface="Times New Roman" panose="02020603050405020304"/>
                      </a:endParaRPr>
                    </a:p>
                  </a:txBody>
                  <a:tcPr marL="68580" marR="68580" marT="0" marB="0" anchor="ctr"/>
                </a:tc>
              </a:tr>
              <a:tr h="577737">
                <a:tc>
                  <a:txBody>
                    <a:bodyPr/>
                    <a:lstStyle/>
                    <a:p>
                      <a:pPr marL="0" marR="0">
                        <a:spcBef>
                          <a:spcPts val="0"/>
                        </a:spcBef>
                        <a:spcAft>
                          <a:spcPts val="0"/>
                        </a:spcAft>
                      </a:pPr>
                      <a:r>
                        <a:rPr lang="en-US" sz="1600">
                          <a:effectLst/>
                        </a:rPr>
                        <a:t>Height (m)</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1.63 ± 0.08</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1.67 ± 0.08</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1.59 ± 0.06</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       6.161</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0.001*</a:t>
                      </a:r>
                      <a:endParaRPr lang="en-US" sz="1600">
                        <a:effectLst/>
                        <a:latin typeface="Calibri" panose="020F0502020204030204"/>
                        <a:ea typeface="Calibri" panose="020F0502020204030204"/>
                        <a:cs typeface="Times New Roman" panose="02020603050405020304"/>
                      </a:endParaRPr>
                    </a:p>
                  </a:txBody>
                  <a:tcPr marL="68580" marR="68580" marT="0" marB="0" anchor="ctr"/>
                </a:tc>
              </a:tr>
              <a:tr h="593812">
                <a:tc>
                  <a:txBody>
                    <a:bodyPr/>
                    <a:lstStyle/>
                    <a:p>
                      <a:pPr marL="0" marR="0">
                        <a:spcBef>
                          <a:spcPts val="0"/>
                        </a:spcBef>
                        <a:spcAft>
                          <a:spcPts val="0"/>
                        </a:spcAft>
                      </a:pPr>
                      <a:r>
                        <a:rPr lang="en-US" sz="1600">
                          <a:effectLst/>
                        </a:rPr>
                        <a:t>Weight (kg)</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72.09 ± 12.12</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74.51 ± 11.39</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70.06 ± 12.41</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       2.191</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0.030*</a:t>
                      </a:r>
                      <a:endParaRPr lang="en-US" sz="1600">
                        <a:effectLst/>
                        <a:latin typeface="Calibri" panose="020F0502020204030204"/>
                        <a:ea typeface="Calibri" panose="020F0502020204030204"/>
                        <a:cs typeface="Times New Roman" panose="02020603050405020304"/>
                      </a:endParaRPr>
                    </a:p>
                  </a:txBody>
                  <a:tcPr marL="68580" marR="68580" marT="0" marB="0" anchor="ctr"/>
                </a:tc>
              </a:tr>
              <a:tr h="593812">
                <a:tc>
                  <a:txBody>
                    <a:bodyPr/>
                    <a:lstStyle/>
                    <a:p>
                      <a:pPr marL="0" marR="0">
                        <a:spcBef>
                          <a:spcPts val="0"/>
                        </a:spcBef>
                        <a:spcAft>
                          <a:spcPts val="0"/>
                        </a:spcAft>
                      </a:pPr>
                      <a:r>
                        <a:rPr lang="en-US" sz="1600">
                          <a:effectLst/>
                        </a:rPr>
                        <a:t>BMI (kg/m</a:t>
                      </a:r>
                      <a:r>
                        <a:rPr lang="en-US" sz="1600" baseline="30000">
                          <a:effectLst/>
                        </a:rPr>
                        <a:t>2</a:t>
                      </a:r>
                      <a:r>
                        <a:rPr lang="en-US" sz="1600">
                          <a:effectLst/>
                        </a:rPr>
                        <a:t>)</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27.19 ± 4.48</a:t>
                      </a:r>
                      <a:endParaRPr lang="en-US" sz="160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26.74 ± 3.85</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27.58 ± 4.97</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dirty="0">
                          <a:effectLst/>
                        </a:rPr>
                        <a:t>      -1.107</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600">
                          <a:effectLst/>
                        </a:rPr>
                        <a:t>0.270</a:t>
                      </a:r>
                      <a:endParaRPr lang="en-US" sz="1600">
                        <a:effectLst/>
                        <a:latin typeface="Calibri" panose="020F0502020204030204"/>
                        <a:ea typeface="Calibri" panose="020F0502020204030204"/>
                        <a:cs typeface="Times New Roman" panose="02020603050405020304"/>
                      </a:endParaRPr>
                    </a:p>
                  </a:txBody>
                  <a:tcPr marL="68580" marR="68580" marT="0" marB="0" anchor="ctr"/>
                </a:tc>
              </a:tr>
              <a:tr h="593812">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600" dirty="0" smtClean="0">
                          <a:effectLst/>
                        </a:rPr>
                        <a:t>SBP (mmHg)</a:t>
                      </a:r>
                    </a:p>
                    <a:p>
                      <a:pPr marL="0" marR="0">
                        <a:spcBef>
                          <a:spcPts val="0"/>
                        </a:spcBef>
                        <a:spcAft>
                          <a:spcPts val="0"/>
                        </a:spcAft>
                      </a:pP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131.16 ± 16.71</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132.83 ± 19.47</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129.76 ± 16.04</a:t>
                      </a:r>
                    </a:p>
                  </a:txBody>
                  <a:tcPr marL="68580" marR="68580" marT="0" marB="0" anchor="ctr"/>
                </a:tc>
                <a:tc>
                  <a:txBody>
                    <a:bodyPr/>
                    <a:lstStyle/>
                    <a:p>
                      <a:pPr marL="0" marR="0" algn="ctr">
                        <a:spcBef>
                          <a:spcPts val="0"/>
                        </a:spcBef>
                        <a:spcAft>
                          <a:spcPts val="0"/>
                        </a:spcAft>
                      </a:pPr>
                      <a:r>
                        <a:rPr lang="en-US" sz="1600" dirty="0" smtClean="0">
                          <a:effectLst/>
                        </a:rPr>
                        <a:t> 1.081</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0.281</a:t>
                      </a:r>
                    </a:p>
                  </a:txBody>
                  <a:tcPr marL="68580" marR="68580" marT="0" marB="0" anchor="ctr"/>
                </a:tc>
              </a:tr>
              <a:tr h="593812">
                <a:tc>
                  <a:txBody>
                    <a:bodyPr/>
                    <a:lstStyle/>
                    <a:p>
                      <a:pPr marL="0" marR="0">
                        <a:spcBef>
                          <a:spcPts val="0"/>
                        </a:spcBef>
                        <a:spcAft>
                          <a:spcPts val="0"/>
                        </a:spcAft>
                      </a:pPr>
                      <a:r>
                        <a:rPr lang="en-US" sz="1600" dirty="0" smtClean="0">
                          <a:effectLst/>
                        </a:rPr>
                        <a:t>DBP (mmHg)</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77.56 ± 9.91</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78.47 ± 9.73</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76.79 ± 9.91</a:t>
                      </a:r>
                    </a:p>
                  </a:txBody>
                  <a:tcPr marL="68580" marR="68580" marT="0" marB="0" anchor="ctr"/>
                </a:tc>
                <a:tc>
                  <a:txBody>
                    <a:bodyPr/>
                    <a:lstStyle/>
                    <a:p>
                      <a:pPr marL="0" marR="0" algn="ctr">
                        <a:spcBef>
                          <a:spcPts val="0"/>
                        </a:spcBef>
                        <a:spcAft>
                          <a:spcPts val="0"/>
                        </a:spcAft>
                      </a:pPr>
                      <a:r>
                        <a:rPr lang="en-US" sz="1600" dirty="0" smtClean="0">
                          <a:effectLst/>
                        </a:rPr>
                        <a:t>0.998</a:t>
                      </a:r>
                      <a:endParaRPr lang="en-US" sz="16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600" dirty="0" smtClean="0">
                          <a:effectLst/>
                        </a:rPr>
                        <a:t>0.320</a:t>
                      </a:r>
                    </a:p>
                  </a:txBody>
                  <a:tcPr marL="68580" marR="68580" marT="0" marB="0" anchor="ctr"/>
                </a:tc>
              </a:tr>
              <a:tr h="447179">
                <a:tc>
                  <a:txBody>
                    <a:bodyPr/>
                    <a:lstStyle/>
                    <a:p>
                      <a:pPr marL="0" marR="0">
                        <a:lnSpc>
                          <a:spcPct val="115000"/>
                        </a:lnSpc>
                        <a:spcBef>
                          <a:spcPts val="0"/>
                        </a:spcBef>
                        <a:spcAft>
                          <a:spcPts val="1000"/>
                        </a:spcAft>
                      </a:pPr>
                      <a:r>
                        <a:rPr lang="en-US" sz="1600" dirty="0" smtClean="0">
                          <a:effectLst/>
                        </a:rPr>
                        <a:t> </a:t>
                      </a:r>
                      <a:r>
                        <a:rPr lang="en-US" sz="1600" dirty="0">
                          <a:effectLst/>
                        </a:rPr>
                        <a:t>FBS (mmol</a:t>
                      </a:r>
                      <a:r>
                        <a:rPr lang="en-US" sz="1600" baseline="30000" dirty="0">
                          <a:effectLst/>
                        </a:rPr>
                        <a:t>-1</a:t>
                      </a:r>
                      <a:r>
                        <a:rPr lang="en-US" sz="1600" dirty="0">
                          <a:effectLst/>
                        </a:rPr>
                        <a:t>)</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rPr>
                        <a:t>6.91 </a:t>
                      </a:r>
                      <a:r>
                        <a:rPr lang="en-US" sz="1600" dirty="0">
                          <a:effectLst/>
                        </a:rPr>
                        <a:t>± 2.43</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rPr>
                        <a:t>6.79 </a:t>
                      </a:r>
                      <a:r>
                        <a:rPr lang="en-US" sz="1600" dirty="0">
                          <a:effectLst/>
                        </a:rPr>
                        <a:t>± 2.29</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rPr>
                        <a:t>7.02 </a:t>
                      </a:r>
                      <a:r>
                        <a:rPr lang="en-US" sz="1600" dirty="0">
                          <a:effectLst/>
                        </a:rPr>
                        <a:t>± 2.55</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rPr>
                        <a:t>-</a:t>
                      </a:r>
                      <a:r>
                        <a:rPr lang="en-US" sz="1600" dirty="0">
                          <a:effectLst/>
                        </a:rPr>
                        <a:t>0.538</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600" dirty="0" smtClean="0">
                          <a:effectLst/>
                        </a:rPr>
                        <a:t>0.591</a:t>
                      </a:r>
                      <a:endParaRPr lang="en-US" sz="1600" dirty="0">
                        <a:effectLst/>
                        <a:latin typeface="Calibri" panose="020F0502020204030204"/>
                        <a:ea typeface="Times New Roman" panose="02020603050405020304"/>
                        <a:cs typeface="Times New Roman" panose="02020603050405020304"/>
                      </a:endParaRPr>
                    </a:p>
                  </a:txBody>
                  <a:tcPr marL="68580" marR="68580" marT="0" marB="0" anchor="ctr"/>
                </a:tc>
              </a:tr>
            </a:tbl>
          </a:graphicData>
        </a:graphic>
      </p:graphicFrame>
      <p:sp>
        <p:nvSpPr>
          <p:cNvPr id="5" name="TextBox 4"/>
          <p:cNvSpPr txBox="1"/>
          <p:nvPr/>
        </p:nvSpPr>
        <p:spPr>
          <a:xfrm>
            <a:off x="457200" y="6618982"/>
            <a:ext cx="8458200" cy="1077218"/>
          </a:xfrm>
          <a:prstGeom prst="rect">
            <a:avLst/>
          </a:prstGeom>
          <a:noFill/>
        </p:spPr>
        <p:txBody>
          <a:bodyPr wrap="square" rtlCol="0">
            <a:spAutoFit/>
          </a:bodyPr>
          <a:lstStyle/>
          <a:p>
            <a:r>
              <a:rPr lang="en-US" sz="1600" dirty="0"/>
              <a:t>*Significant at p&lt;0.05</a:t>
            </a:r>
          </a:p>
          <a:p>
            <a:r>
              <a:rPr lang="en-US" sz="1600" dirty="0"/>
              <a:t>Key:	SD – Standard deviation, BMI – Body Max Index, WHR – Waist Hip Ratio, HR – Heart rate, SBP – Systolic blood pressure, DBP – Diastolic blood pressure, FBS – Fasting blood </a:t>
            </a:r>
            <a:r>
              <a:rPr lang="en-US" sz="1600" dirty="0" smtClean="0"/>
              <a:t>sugar</a:t>
            </a: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28600"/>
            <a:ext cx="8496300" cy="844656"/>
          </a:xfrm>
        </p:spPr>
        <p:txBody>
          <a:bodyPr>
            <a:noAutofit/>
          </a:bodyPr>
          <a:lstStyle/>
          <a:p>
            <a:r>
              <a:rPr lang="en-US" sz="2400" b="1" dirty="0"/>
              <a:t>Table 3: Comparison of psychosocial factors between male and female </a:t>
            </a:r>
            <a:r>
              <a:rPr lang="en-US" sz="2400" b="1" dirty="0" smtClean="0"/>
              <a:t>participants</a:t>
            </a:r>
            <a:endParaRPr lang="en-US" sz="2400" dirty="0"/>
          </a:p>
        </p:txBody>
      </p:sp>
      <p:graphicFrame>
        <p:nvGraphicFramePr>
          <p:cNvPr id="4" name="Content Placeholder 3"/>
          <p:cNvGraphicFramePr>
            <a:graphicFrameLocks noGrp="1"/>
          </p:cNvGraphicFramePr>
          <p:nvPr>
            <p:ph sz="quarter" idx="1"/>
          </p:nvPr>
        </p:nvGraphicFramePr>
        <p:xfrm>
          <a:off x="304801" y="1524000"/>
          <a:ext cx="9059570" cy="4482393"/>
        </p:xfrm>
        <a:graphic>
          <a:graphicData uri="http://schemas.openxmlformats.org/drawingml/2006/table">
            <a:tbl>
              <a:tblPr firstRow="1" firstCol="1" bandRow="1">
                <a:tableStyleId>{5C22544A-7EE6-4342-B048-85BDC9FD1C3A}</a:tableStyleId>
              </a:tblPr>
              <a:tblGrid>
                <a:gridCol w="1242418"/>
                <a:gridCol w="1555959"/>
                <a:gridCol w="1687875"/>
                <a:gridCol w="1628821"/>
                <a:gridCol w="1032958"/>
                <a:gridCol w="946877"/>
                <a:gridCol w="964662"/>
              </a:tblGrid>
              <a:tr h="457200">
                <a:tc rowSpan="2">
                  <a:txBody>
                    <a:bodyPr/>
                    <a:lstStyle/>
                    <a:p>
                      <a:pPr marL="0" marR="0" indent="11430" algn="ctr">
                        <a:lnSpc>
                          <a:spcPct val="115000"/>
                        </a:lnSpc>
                        <a:spcBef>
                          <a:spcPts val="0"/>
                        </a:spcBef>
                        <a:spcAft>
                          <a:spcPts val="1000"/>
                        </a:spcAft>
                      </a:pPr>
                      <a:r>
                        <a:rPr lang="en-US" sz="1800" dirty="0" smtClean="0">
                          <a:effectLst/>
                          <a:latin typeface="+mj-lt"/>
                          <a:ea typeface="Times New Roman" panose="02020603050405020304"/>
                          <a:cs typeface="Times New Roman" panose="02020603050405020304"/>
                        </a:rPr>
                        <a:t>Variable</a:t>
                      </a:r>
                      <a:endParaRPr lang="en-US" sz="1800" dirty="0">
                        <a:effectLst/>
                        <a:latin typeface="+mj-lt"/>
                        <a:ea typeface="Times New Roman" panose="02020603050405020304"/>
                        <a:cs typeface="Times New Roman" panose="02020603050405020304"/>
                      </a:endParaRPr>
                    </a:p>
                  </a:txBody>
                  <a:tcPr marL="68580" marR="68580" marT="0" marB="0" anchor="ctr"/>
                </a:tc>
                <a:tc rowSpan="2">
                  <a:txBody>
                    <a:bodyPr/>
                    <a:lstStyle/>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effectLst/>
                          <a:latin typeface="+mj-lt"/>
                        </a:rPr>
                        <a:t>All </a:t>
                      </a:r>
                    </a:p>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effectLst/>
                          <a:latin typeface="+mj-lt"/>
                        </a:rPr>
                        <a:t>Mean ± S.D</a:t>
                      </a:r>
                      <a:endParaRPr lang="en-US" sz="1800" dirty="0" smtClean="0">
                        <a:effectLst/>
                        <a:latin typeface="+mj-lt"/>
                        <a:ea typeface="Times New Roman" panose="02020603050405020304"/>
                        <a:cs typeface="Times New Roman" panose="02020603050405020304"/>
                      </a:endParaRPr>
                    </a:p>
                  </a:txBody>
                  <a:tcPr marL="68580" marR="68580" marT="0" marB="0" anchor="ctr"/>
                </a:tc>
                <a:tc rowSpan="2">
                  <a:txBody>
                    <a:bodyPr/>
                    <a:lstStyle/>
                    <a:p>
                      <a:pPr marL="0" marR="0" algn="ctr">
                        <a:lnSpc>
                          <a:spcPct val="115000"/>
                        </a:lnSpc>
                        <a:spcBef>
                          <a:spcPts val="0"/>
                        </a:spcBef>
                        <a:spcAft>
                          <a:spcPts val="1000"/>
                        </a:spcAft>
                      </a:pPr>
                      <a:r>
                        <a:rPr lang="en-US" sz="1800" dirty="0" smtClean="0">
                          <a:effectLst/>
                          <a:latin typeface="+mj-lt"/>
                        </a:rPr>
                        <a:t>Male </a:t>
                      </a:r>
                    </a:p>
                    <a:p>
                      <a:pPr marL="0" marR="0" algn="ctr">
                        <a:lnSpc>
                          <a:spcPct val="115000"/>
                        </a:lnSpc>
                        <a:spcBef>
                          <a:spcPts val="0"/>
                        </a:spcBef>
                        <a:spcAft>
                          <a:spcPts val="1000"/>
                        </a:spcAft>
                      </a:pPr>
                      <a:r>
                        <a:rPr lang="en-US" sz="1800" dirty="0" smtClean="0">
                          <a:effectLst/>
                          <a:latin typeface="+mj-lt"/>
                        </a:rPr>
                        <a:t>(n=64) </a:t>
                      </a:r>
                    </a:p>
                    <a:p>
                      <a:pPr marL="0" marR="0" algn="ctr">
                        <a:lnSpc>
                          <a:spcPct val="115000"/>
                        </a:lnSpc>
                        <a:spcBef>
                          <a:spcPts val="0"/>
                        </a:spcBef>
                        <a:spcAft>
                          <a:spcPts val="1000"/>
                        </a:spcAft>
                      </a:pPr>
                      <a:r>
                        <a:rPr lang="en-US" sz="1800" dirty="0" smtClean="0">
                          <a:effectLst/>
                          <a:latin typeface="+mj-lt"/>
                        </a:rPr>
                        <a:t>Mean ± S.D</a:t>
                      </a:r>
                      <a:endParaRPr lang="en-US" sz="1800" dirty="0" smtClean="0">
                        <a:effectLst/>
                        <a:latin typeface="+mj-lt"/>
                        <a:ea typeface="Times New Roman" panose="02020603050405020304"/>
                        <a:cs typeface="Times New Roman" panose="02020603050405020304"/>
                      </a:endParaRPr>
                    </a:p>
                  </a:txBody>
                  <a:tcPr marL="68580" marR="68580" marT="0" marB="0" anchor="ctr"/>
                </a:tc>
                <a:tc rowSpan="2">
                  <a:txBody>
                    <a:bodyPr/>
                    <a:lstStyle/>
                    <a:p>
                      <a:pPr marL="0" marR="0" algn="ctr">
                        <a:lnSpc>
                          <a:spcPct val="115000"/>
                        </a:lnSpc>
                        <a:spcBef>
                          <a:spcPts val="0"/>
                        </a:spcBef>
                        <a:spcAft>
                          <a:spcPts val="1000"/>
                        </a:spcAft>
                      </a:pPr>
                      <a:r>
                        <a:rPr lang="en-US" sz="1800" dirty="0" smtClean="0">
                          <a:effectLst/>
                          <a:latin typeface="+mj-lt"/>
                        </a:rPr>
                        <a:t>Female</a:t>
                      </a:r>
                    </a:p>
                    <a:p>
                      <a:pPr marL="0" marR="0" algn="ctr">
                        <a:lnSpc>
                          <a:spcPct val="115000"/>
                        </a:lnSpc>
                        <a:spcBef>
                          <a:spcPts val="0"/>
                        </a:spcBef>
                        <a:spcAft>
                          <a:spcPts val="1000"/>
                        </a:spcAft>
                      </a:pPr>
                      <a:r>
                        <a:rPr lang="en-US" sz="1800" dirty="0" smtClean="0">
                          <a:effectLst/>
                          <a:latin typeface="+mj-lt"/>
                        </a:rPr>
                        <a:t>(n=76) </a:t>
                      </a:r>
                    </a:p>
                    <a:p>
                      <a:pPr marL="0" marR="0" algn="ctr">
                        <a:lnSpc>
                          <a:spcPct val="115000"/>
                        </a:lnSpc>
                        <a:spcBef>
                          <a:spcPts val="0"/>
                        </a:spcBef>
                        <a:spcAft>
                          <a:spcPts val="1000"/>
                        </a:spcAft>
                      </a:pPr>
                      <a:r>
                        <a:rPr lang="en-US" sz="1800" dirty="0" smtClean="0">
                          <a:effectLst/>
                          <a:latin typeface="+mj-lt"/>
                        </a:rPr>
                        <a:t> Mean ± S.D</a:t>
                      </a:r>
                      <a:endParaRPr lang="en-US" sz="1800" dirty="0" smtClean="0">
                        <a:effectLst/>
                        <a:latin typeface="+mj-lt"/>
                        <a:ea typeface="Times New Roman" panose="02020603050405020304"/>
                        <a:cs typeface="Times New Roman" panose="02020603050405020304"/>
                      </a:endParaRPr>
                    </a:p>
                  </a:txBody>
                  <a:tcPr marL="68580" marR="68580" marT="0" marB="0" anchor="ctr"/>
                </a:tc>
                <a:tc gridSpan="3">
                  <a:txBody>
                    <a:bodyPr/>
                    <a:lstStyle/>
                    <a:p>
                      <a:pPr marL="0" marR="0" algn="ctr">
                        <a:lnSpc>
                          <a:spcPct val="115000"/>
                        </a:lnSpc>
                        <a:spcBef>
                          <a:spcPts val="0"/>
                        </a:spcBef>
                        <a:spcAft>
                          <a:spcPts val="1000"/>
                        </a:spcAft>
                      </a:pPr>
                      <a:r>
                        <a:rPr lang="en-US" sz="1800" dirty="0" smtClean="0">
                          <a:effectLst/>
                          <a:latin typeface="+mj-lt"/>
                        </a:rPr>
                        <a:t>95%CI</a:t>
                      </a:r>
                      <a:endParaRPr lang="en-US" sz="1800" dirty="0">
                        <a:effectLst/>
                        <a:latin typeface="+mj-lt"/>
                      </a:endParaRPr>
                    </a:p>
                  </a:txBody>
                  <a:tcPr marL="68580" marR="68580" marT="0" marB="0" anchor="ctr"/>
                </a:tc>
                <a:tc hMerge="1">
                  <a:txBody>
                    <a:bodyPr/>
                    <a:lstStyle/>
                    <a:p>
                      <a:endParaRPr lang="en-US"/>
                    </a:p>
                  </a:txBody>
                  <a:tcPr marL="68580" marR="68580" marT="0" marB="0" anchor="ctr"/>
                </a:tc>
                <a:tc hMerge="1">
                  <a:txBody>
                    <a:bodyPr/>
                    <a:lstStyle/>
                    <a:p>
                      <a:endParaRPr lang="en-US"/>
                    </a:p>
                  </a:txBody>
                  <a:tcPr marL="68580" marR="68580" marT="0" marB="0" anchor="ctr"/>
                </a:tc>
              </a:tr>
              <a:tr h="967494">
                <a:tc vMerge="1">
                  <a:txBody>
                    <a:bodyPr/>
                    <a:lstStyle/>
                    <a:p>
                      <a:endParaRPr lang="en-US"/>
                    </a:p>
                  </a:txBody>
                  <a:tcPr marL="68580" marR="68580" marT="0" marB="0" anchor="ctr"/>
                </a:tc>
                <a:tc vMerge="1">
                  <a:txBody>
                    <a:bodyPr/>
                    <a:lstStyle/>
                    <a:p>
                      <a:endParaRPr lang="en-US"/>
                    </a:p>
                  </a:txBody>
                  <a:tcPr marL="68580" marR="68580" marT="0" marB="0" anchor="ctr"/>
                </a:tc>
                <a:tc vMerge="1">
                  <a:txBody>
                    <a:bodyPr/>
                    <a:lstStyle/>
                    <a:p>
                      <a:endParaRPr lang="en-US"/>
                    </a:p>
                  </a:txBody>
                  <a:tcPr marL="68580" marR="68580" marT="0" marB="0" anchor="ctr"/>
                </a:tc>
                <a:tc vMerge="1">
                  <a:txBody>
                    <a:bodyPr/>
                    <a:lstStyle/>
                    <a:p>
                      <a:endParaRPr lang="en-US"/>
                    </a:p>
                  </a:txBody>
                  <a:tcPr marL="68580" marR="68580" marT="0" marB="0" anchor="ct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solidFill>
                            <a:schemeClr val="bg1"/>
                          </a:solidFill>
                          <a:effectLst/>
                          <a:latin typeface="+mj-lt"/>
                        </a:rPr>
                        <a:t>Lower</a:t>
                      </a:r>
                      <a:endParaRPr lang="en-US" sz="1800" dirty="0" smtClean="0">
                        <a:solidFill>
                          <a:schemeClr val="bg1"/>
                        </a:solidFill>
                        <a:effectLst/>
                        <a:latin typeface="+mj-lt"/>
                        <a:ea typeface="Times New Roman" panose="02020603050405020304"/>
                        <a:cs typeface="Times New Roman" panose="02020603050405020304"/>
                      </a:endParaRPr>
                    </a:p>
                  </a:txBody>
                  <a:tcPr marL="68580" marR="68580" marT="0" marB="0" anchor="ctr">
                    <a:solidFill>
                      <a:schemeClr val="accent1"/>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solidFill>
                            <a:schemeClr val="bg1"/>
                          </a:solidFill>
                          <a:effectLst/>
                          <a:latin typeface="+mj-lt"/>
                        </a:rPr>
                        <a:t>Upper</a:t>
                      </a:r>
                      <a:endParaRPr lang="en-US" sz="1800" dirty="0" smtClean="0">
                        <a:solidFill>
                          <a:schemeClr val="bg1"/>
                        </a:solidFill>
                        <a:effectLst/>
                        <a:latin typeface="+mj-lt"/>
                        <a:ea typeface="Times New Roman" panose="02020603050405020304"/>
                        <a:cs typeface="Times New Roman" panose="02020603050405020304"/>
                      </a:endParaRPr>
                    </a:p>
                  </a:txBody>
                  <a:tcPr marL="68580" marR="68580" marT="0" marB="0" anchor="ctr">
                    <a:solidFill>
                      <a:schemeClr val="accent1"/>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solidFill>
                            <a:schemeClr val="bg1"/>
                          </a:solidFill>
                          <a:effectLst/>
                          <a:latin typeface="+mj-lt"/>
                        </a:rPr>
                        <a:t>p-value</a:t>
                      </a:r>
                      <a:endParaRPr lang="en-US" sz="1800" dirty="0" smtClean="0">
                        <a:solidFill>
                          <a:schemeClr val="bg1"/>
                        </a:solidFill>
                        <a:effectLst/>
                        <a:latin typeface="+mj-lt"/>
                        <a:ea typeface="Times New Roman" panose="02020603050405020304"/>
                        <a:cs typeface="Times New Roman" panose="02020603050405020304"/>
                      </a:endParaRPr>
                    </a:p>
                  </a:txBody>
                  <a:tcPr marL="68580" marR="68580" marT="0" marB="0" anchor="ctr">
                    <a:solidFill>
                      <a:schemeClr val="accent1"/>
                    </a:solidFill>
                  </a:tcPr>
                </a:tc>
              </a:tr>
              <a:tr h="967494">
                <a:tc>
                  <a:txBody>
                    <a:bodyPr/>
                    <a:lstStyle/>
                    <a:p>
                      <a:pPr marL="0" marR="0" indent="11430" algn="ctr">
                        <a:lnSpc>
                          <a:spcPct val="115000"/>
                        </a:lnSpc>
                        <a:spcBef>
                          <a:spcPts val="0"/>
                        </a:spcBef>
                        <a:spcAft>
                          <a:spcPts val="1000"/>
                        </a:spcAft>
                      </a:pPr>
                      <a:r>
                        <a:rPr lang="en-US" sz="1800" dirty="0" err="1" smtClean="0">
                          <a:effectLst/>
                          <a:latin typeface="+mj-lt"/>
                        </a:rPr>
                        <a:t>DpS</a:t>
                      </a:r>
                      <a:r>
                        <a:rPr lang="en-US" sz="1800" dirty="0" smtClean="0">
                          <a:effectLst/>
                          <a:latin typeface="+mj-lt"/>
                        </a:rPr>
                        <a:t> </a:t>
                      </a:r>
                    </a:p>
                    <a:p>
                      <a:pPr marL="0" marR="0" indent="11430" algn="ctr">
                        <a:lnSpc>
                          <a:spcPct val="115000"/>
                        </a:lnSpc>
                        <a:spcBef>
                          <a:spcPts val="0"/>
                        </a:spcBef>
                        <a:spcAft>
                          <a:spcPts val="1000"/>
                        </a:spcAft>
                      </a:pPr>
                      <a:r>
                        <a:rPr lang="en-US" sz="1800" dirty="0" smtClean="0">
                          <a:effectLst/>
                          <a:latin typeface="+mj-lt"/>
                        </a:rPr>
                        <a:t> </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effectLst/>
                          <a:latin typeface="+mj-lt"/>
                        </a:rPr>
                        <a:t>6.24 ± 4.34</a:t>
                      </a:r>
                      <a:r>
                        <a:rPr lang="en-US" sz="1800" dirty="0">
                          <a:effectLst/>
                          <a:latin typeface="+mj-lt"/>
                        </a:rPr>
                        <a:t> </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endParaRPr lang="en-US" sz="1800" dirty="0" smtClean="0">
                        <a:effectLst/>
                        <a:latin typeface="+mj-lt"/>
                      </a:endParaRPr>
                    </a:p>
                    <a:p>
                      <a:pPr marL="0" marR="0" algn="ctr">
                        <a:lnSpc>
                          <a:spcPct val="115000"/>
                        </a:lnSpc>
                        <a:spcBef>
                          <a:spcPts val="0"/>
                        </a:spcBef>
                        <a:spcAft>
                          <a:spcPts val="1000"/>
                        </a:spcAft>
                      </a:pPr>
                      <a:r>
                        <a:rPr lang="en-US" sz="1800" dirty="0" smtClean="0">
                          <a:effectLst/>
                          <a:latin typeface="+mj-lt"/>
                        </a:rPr>
                        <a:t>5.93 ± 4.23</a:t>
                      </a:r>
                      <a:endParaRPr lang="en-US" sz="1800" dirty="0">
                        <a:effectLst/>
                        <a:latin typeface="+mj-lt"/>
                      </a:endParaRPr>
                    </a:p>
                    <a:p>
                      <a:pPr marL="0" marR="0" algn="ctr">
                        <a:lnSpc>
                          <a:spcPct val="115000"/>
                        </a:lnSpc>
                        <a:spcBef>
                          <a:spcPts val="0"/>
                        </a:spcBef>
                        <a:spcAft>
                          <a:spcPts val="1000"/>
                        </a:spcAft>
                      </a:pP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endParaRPr lang="en-US" sz="1800" dirty="0" smtClean="0">
                        <a:effectLst/>
                        <a:latin typeface="+mj-lt"/>
                      </a:endParaRPr>
                    </a:p>
                    <a:p>
                      <a:pPr marL="0" marR="0" algn="ctr">
                        <a:lnSpc>
                          <a:spcPct val="115000"/>
                        </a:lnSpc>
                        <a:spcBef>
                          <a:spcPts val="0"/>
                        </a:spcBef>
                        <a:spcAft>
                          <a:spcPts val="1000"/>
                        </a:spcAft>
                      </a:pPr>
                      <a:r>
                        <a:rPr lang="en-US" sz="1800" dirty="0" smtClean="0">
                          <a:effectLst/>
                          <a:latin typeface="+mj-lt"/>
                        </a:rPr>
                        <a:t>6.49 ± 4.44</a:t>
                      </a:r>
                      <a:endParaRPr lang="en-US" sz="1800" dirty="0">
                        <a:effectLst/>
                        <a:latin typeface="+mj-lt"/>
                      </a:endParaRPr>
                    </a:p>
                    <a:p>
                      <a:pPr marL="0" marR="0" algn="ctr">
                        <a:lnSpc>
                          <a:spcPct val="115000"/>
                        </a:lnSpc>
                        <a:spcBef>
                          <a:spcPts val="0"/>
                        </a:spcBef>
                        <a:spcAft>
                          <a:spcPts val="1000"/>
                        </a:spcAft>
                      </a:pP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-2.01</a:t>
                      </a:r>
                      <a:endParaRPr lang="en-US" sz="1800" dirty="0">
                        <a:effectLst/>
                        <a:latin typeface="+mj-lt"/>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0.91</a:t>
                      </a:r>
                      <a:endParaRPr lang="en-US" sz="1800" dirty="0">
                        <a:effectLst/>
                        <a:latin typeface="+mj-lt"/>
                      </a:endParaRPr>
                    </a:p>
                  </a:txBody>
                  <a:tcPr marL="68580" marR="68580" marT="0" marB="0" anchor="ctr"/>
                </a:tc>
                <a:tc>
                  <a:txBody>
                    <a:bodyPr/>
                    <a:lstStyle/>
                    <a:p>
                      <a:pPr marL="0" marR="0" algn="ctr">
                        <a:lnSpc>
                          <a:spcPct val="115000"/>
                        </a:lnSpc>
                        <a:spcBef>
                          <a:spcPts val="0"/>
                        </a:spcBef>
                        <a:spcAft>
                          <a:spcPts val="1000"/>
                        </a:spcAft>
                      </a:pPr>
                      <a:endParaRPr lang="en-US" sz="1800" dirty="0" smtClean="0">
                        <a:effectLst/>
                        <a:latin typeface="+mj-lt"/>
                      </a:endParaRPr>
                    </a:p>
                    <a:p>
                      <a:pPr marL="0" marR="0" algn="ctr">
                        <a:lnSpc>
                          <a:spcPct val="115000"/>
                        </a:lnSpc>
                        <a:spcBef>
                          <a:spcPts val="0"/>
                        </a:spcBef>
                        <a:spcAft>
                          <a:spcPts val="1000"/>
                        </a:spcAft>
                      </a:pPr>
                      <a:r>
                        <a:rPr lang="en-US" sz="1800" dirty="0" smtClean="0">
                          <a:effectLst/>
                          <a:latin typeface="+mj-lt"/>
                        </a:rPr>
                        <a:t>0.457</a:t>
                      </a:r>
                      <a:endParaRPr lang="en-US" sz="1800" dirty="0">
                        <a:effectLst/>
                        <a:latin typeface="+mj-lt"/>
                      </a:endParaRPr>
                    </a:p>
                    <a:p>
                      <a:pPr marL="0" marR="0" algn="ctr">
                        <a:lnSpc>
                          <a:spcPct val="115000"/>
                        </a:lnSpc>
                        <a:spcBef>
                          <a:spcPts val="0"/>
                        </a:spcBef>
                        <a:spcAft>
                          <a:spcPts val="1000"/>
                        </a:spcAft>
                      </a:pPr>
                      <a:endParaRPr lang="en-US" sz="1800" dirty="0">
                        <a:effectLst/>
                        <a:latin typeface="+mj-lt"/>
                        <a:ea typeface="Times New Roman" panose="02020603050405020304"/>
                        <a:cs typeface="Times New Roman" panose="02020603050405020304"/>
                      </a:endParaRPr>
                    </a:p>
                  </a:txBody>
                  <a:tcPr marL="68580" marR="68580" marT="0" marB="0" anchor="ctr"/>
                </a:tc>
              </a:tr>
              <a:tr h="928398">
                <a:tc>
                  <a:txBody>
                    <a:bodyPr/>
                    <a:lstStyle/>
                    <a:p>
                      <a:pPr marL="0" marR="0" algn="ctr">
                        <a:lnSpc>
                          <a:spcPct val="115000"/>
                        </a:lnSpc>
                        <a:spcBef>
                          <a:spcPts val="0"/>
                        </a:spcBef>
                        <a:spcAft>
                          <a:spcPts val="1000"/>
                        </a:spcAft>
                        <a:tabLst>
                          <a:tab pos="882650" algn="ctr"/>
                        </a:tabLst>
                      </a:pPr>
                      <a:r>
                        <a:rPr lang="en-US" sz="1800" dirty="0" smtClean="0">
                          <a:effectLst/>
                          <a:latin typeface="+mj-lt"/>
                        </a:rPr>
                        <a:t>ESE</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44.52 ± 20.76</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50.40 ± 24.01</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44.52 ± 22.98</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endParaRPr lang="en-US" sz="1800" dirty="0" smtClean="0">
                        <a:effectLst/>
                        <a:latin typeface="+mj-lt"/>
                      </a:endParaRPr>
                    </a:p>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effectLst/>
                          <a:latin typeface="+mj-lt"/>
                        </a:rPr>
                        <a:t>-1.93</a:t>
                      </a:r>
                      <a:endParaRPr lang="en-US" sz="1800" dirty="0" smtClean="0">
                        <a:effectLst/>
                        <a:latin typeface="+mj-lt"/>
                        <a:ea typeface="Times New Roman" panose="02020603050405020304"/>
                        <a:cs typeface="Times New Roman" panose="02020603050405020304"/>
                      </a:endParaRPr>
                    </a:p>
                    <a:p>
                      <a:pPr marL="0" marR="0" algn="ctr">
                        <a:lnSpc>
                          <a:spcPct val="115000"/>
                        </a:lnSpc>
                        <a:spcBef>
                          <a:spcPts val="0"/>
                        </a:spcBef>
                        <a:spcAft>
                          <a:spcPts val="1000"/>
                        </a:spcAft>
                      </a:pP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15000"/>
                        </a:lnSpc>
                        <a:spcBef>
                          <a:spcPts val="0"/>
                        </a:spcBef>
                        <a:spcAft>
                          <a:spcPts val="1000"/>
                        </a:spcAft>
                        <a:buClrTx/>
                        <a:buSzTx/>
                        <a:buFontTx/>
                        <a:buNone/>
                        <a:defRPr/>
                      </a:pPr>
                      <a:endParaRPr lang="en-US" sz="1800" dirty="0" smtClean="0">
                        <a:effectLst/>
                        <a:latin typeface="+mj-lt"/>
                      </a:endParaRPr>
                    </a:p>
                    <a:p>
                      <a:pPr marL="0" marR="0" indent="0" algn="ctr" defTabSz="914400" rtl="0" eaLnBrk="1" fontAlgn="auto" latinLnBrk="0" hangingPunct="1">
                        <a:lnSpc>
                          <a:spcPct val="115000"/>
                        </a:lnSpc>
                        <a:spcBef>
                          <a:spcPts val="0"/>
                        </a:spcBef>
                        <a:spcAft>
                          <a:spcPts val="1000"/>
                        </a:spcAft>
                        <a:buClrTx/>
                        <a:buSzTx/>
                        <a:buFontTx/>
                        <a:buNone/>
                        <a:defRPr/>
                      </a:pPr>
                      <a:r>
                        <a:rPr lang="en-US" sz="1800" dirty="0" smtClean="0">
                          <a:effectLst/>
                          <a:latin typeface="+mj-lt"/>
                        </a:rPr>
                        <a:t>35.19</a:t>
                      </a:r>
                      <a:endParaRPr lang="en-US" sz="1800" dirty="0" smtClean="0">
                        <a:effectLst/>
                        <a:latin typeface="+mj-lt"/>
                        <a:ea typeface="Times New Roman" panose="02020603050405020304"/>
                        <a:cs typeface="Times New Roman" panose="02020603050405020304"/>
                      </a:endParaRPr>
                    </a:p>
                    <a:p>
                      <a:pPr marL="0" marR="0" algn="ctr">
                        <a:lnSpc>
                          <a:spcPct val="115000"/>
                        </a:lnSpc>
                        <a:spcBef>
                          <a:spcPts val="0"/>
                        </a:spcBef>
                        <a:spcAft>
                          <a:spcPts val="1000"/>
                        </a:spcAft>
                      </a:pP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0.079</a:t>
                      </a:r>
                      <a:endParaRPr lang="en-US" sz="1800" dirty="0">
                        <a:effectLst/>
                        <a:latin typeface="+mj-lt"/>
                        <a:ea typeface="Times New Roman" panose="02020603050405020304"/>
                        <a:cs typeface="Times New Roman" panose="02020603050405020304"/>
                      </a:endParaRPr>
                    </a:p>
                  </a:txBody>
                  <a:tcPr marL="68580" marR="68580" marT="0" marB="0" anchor="ctr"/>
                </a:tc>
              </a:tr>
              <a:tr h="656891">
                <a:tc>
                  <a:txBody>
                    <a:bodyPr/>
                    <a:lstStyle/>
                    <a:p>
                      <a:pPr marL="0" marR="0" algn="ctr">
                        <a:lnSpc>
                          <a:spcPct val="115000"/>
                        </a:lnSpc>
                        <a:spcBef>
                          <a:spcPts val="0"/>
                        </a:spcBef>
                        <a:spcAft>
                          <a:spcPts val="1000"/>
                        </a:spcAft>
                        <a:tabLst>
                          <a:tab pos="882650" algn="ctr"/>
                        </a:tabLst>
                      </a:pPr>
                      <a:r>
                        <a:rPr lang="en-US" sz="1800" dirty="0">
                          <a:effectLst/>
                          <a:latin typeface="+mj-lt"/>
                        </a:rPr>
                        <a:t> </a:t>
                      </a:r>
                      <a:r>
                        <a:rPr lang="en-US" sz="1800" dirty="0" smtClean="0">
                          <a:effectLst/>
                          <a:latin typeface="+mj-lt"/>
                        </a:rPr>
                        <a:t>PES</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90.39 ± 10.62</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91.59 ± 10.04</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smtClean="0">
                          <a:effectLst/>
                          <a:latin typeface="+mj-lt"/>
                        </a:rPr>
                        <a:t>89.37 ± 11.05</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a:effectLst/>
                          <a:latin typeface="+mj-lt"/>
                        </a:rPr>
                        <a:t>-1.33</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a:effectLst/>
                          <a:latin typeface="+mj-lt"/>
                        </a:rPr>
                        <a:t>5.78</a:t>
                      </a:r>
                      <a:endParaRPr lang="en-US" sz="1800" dirty="0">
                        <a:effectLst/>
                        <a:latin typeface="+mj-lt"/>
                        <a:ea typeface="Times New Roman" panose="02020603050405020304"/>
                        <a:cs typeface="Times New Roman" panose="02020603050405020304"/>
                      </a:endParaRPr>
                    </a:p>
                  </a:txBody>
                  <a:tcPr marL="68580" marR="68580" marT="0" marB="0" anchor="ctr"/>
                </a:tc>
                <a:tc>
                  <a:txBody>
                    <a:bodyPr/>
                    <a:lstStyle/>
                    <a:p>
                      <a:pPr marL="0" marR="0" algn="ctr">
                        <a:lnSpc>
                          <a:spcPct val="115000"/>
                        </a:lnSpc>
                        <a:spcBef>
                          <a:spcPts val="0"/>
                        </a:spcBef>
                        <a:spcAft>
                          <a:spcPts val="1000"/>
                        </a:spcAft>
                      </a:pPr>
                      <a:r>
                        <a:rPr lang="en-US" sz="1800" dirty="0">
                          <a:effectLst/>
                          <a:latin typeface="+mj-lt"/>
                        </a:rPr>
                        <a:t>0.218</a:t>
                      </a:r>
                      <a:endParaRPr lang="en-US" sz="1800" dirty="0">
                        <a:effectLst/>
                        <a:latin typeface="+mj-lt"/>
                        <a:ea typeface="Times New Roman" panose="02020603050405020304"/>
                        <a:cs typeface="Times New Roman" panose="02020603050405020304"/>
                      </a:endParaRPr>
                    </a:p>
                  </a:txBody>
                  <a:tcPr marL="68580" marR="68580" marT="0" marB="0" anchor="ctr"/>
                </a:tc>
              </a:tr>
            </a:tbl>
          </a:graphicData>
        </a:graphic>
      </p:graphicFrame>
      <p:sp>
        <p:nvSpPr>
          <p:cNvPr id="5" name="TextBox 4"/>
          <p:cNvSpPr txBox="1"/>
          <p:nvPr/>
        </p:nvSpPr>
        <p:spPr>
          <a:xfrm>
            <a:off x="457200" y="6248400"/>
            <a:ext cx="7772400" cy="1077218"/>
          </a:xfrm>
          <a:prstGeom prst="rect">
            <a:avLst/>
          </a:prstGeom>
          <a:noFill/>
        </p:spPr>
        <p:txBody>
          <a:bodyPr wrap="square" rtlCol="0">
            <a:spAutoFit/>
          </a:bodyPr>
          <a:lstStyle/>
          <a:p>
            <a:r>
              <a:rPr lang="en-US" sz="1600" dirty="0"/>
              <a:t>*Significant at p&lt;0.05</a:t>
            </a:r>
          </a:p>
          <a:p>
            <a:r>
              <a:rPr lang="en-US" sz="1600" dirty="0"/>
              <a:t> </a:t>
            </a:r>
          </a:p>
          <a:p>
            <a:r>
              <a:rPr lang="en-US" sz="1600" dirty="0"/>
              <a:t>Key</a:t>
            </a:r>
            <a:r>
              <a:rPr lang="en-US" sz="1600" dirty="0" smtClean="0"/>
              <a:t>: S.D </a:t>
            </a:r>
            <a:r>
              <a:rPr lang="en-US" sz="1600" dirty="0"/>
              <a:t>- Standard deviation, </a:t>
            </a:r>
            <a:r>
              <a:rPr lang="en-US" sz="1600" dirty="0" err="1"/>
              <a:t>DpS</a:t>
            </a:r>
            <a:r>
              <a:rPr lang="en-US" sz="1600" dirty="0"/>
              <a:t> - Depressed symptoms, ESE - Exercise </a:t>
            </a:r>
            <a:endParaRPr lang="en-US" sz="1600" dirty="0" smtClean="0"/>
          </a:p>
          <a:p>
            <a:r>
              <a:rPr lang="en-US" sz="1600" dirty="0" smtClean="0"/>
              <a:t>self-efficacy</a:t>
            </a:r>
            <a:r>
              <a:rPr lang="en-US" sz="1600" dirty="0"/>
              <a:t>, PEB - Perceived</a:t>
            </a:r>
            <a:r>
              <a:rPr lang="en-US" sz="1600" b="1" dirty="0"/>
              <a:t> </a:t>
            </a:r>
            <a:r>
              <a:rPr lang="en-US" sz="1600" dirty="0"/>
              <a:t>exercise </a:t>
            </a:r>
            <a:r>
              <a:rPr lang="en-US" sz="1600" dirty="0" smtClean="0"/>
              <a:t>benefit</a:t>
            </a:r>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04800"/>
            <a:ext cx="8089900" cy="920856"/>
          </a:xfrm>
        </p:spPr>
        <p:txBody>
          <a:bodyPr>
            <a:noAutofit/>
          </a:bodyPr>
          <a:lstStyle/>
          <a:p>
            <a:r>
              <a:rPr lang="en-US" sz="2400" b="1" dirty="0"/>
              <a:t>Table 4: Comparison of physical functioning between male and female participants (N=140</a:t>
            </a:r>
            <a:r>
              <a:rPr lang="en-US" sz="2400" b="1" dirty="0" smtClean="0"/>
              <a:t>)</a:t>
            </a:r>
            <a:endParaRPr lang="en-US" sz="2400" dirty="0"/>
          </a:p>
        </p:txBody>
      </p:sp>
      <p:graphicFrame>
        <p:nvGraphicFramePr>
          <p:cNvPr id="5" name="Content Placeholder 4"/>
          <p:cNvGraphicFramePr>
            <a:graphicFrameLocks noGrp="1"/>
          </p:cNvGraphicFramePr>
          <p:nvPr>
            <p:ph sz="quarter" idx="1"/>
          </p:nvPr>
        </p:nvGraphicFramePr>
        <p:xfrm>
          <a:off x="380999" y="1524001"/>
          <a:ext cx="8295814" cy="4646065"/>
        </p:xfrm>
        <a:graphic>
          <a:graphicData uri="http://schemas.openxmlformats.org/drawingml/2006/table">
            <a:tbl>
              <a:tblPr firstRow="1" firstCol="1" bandRow="1">
                <a:tableStyleId>{5C22544A-7EE6-4342-B048-85BDC9FD1C3A}</a:tableStyleId>
              </a:tblPr>
              <a:tblGrid>
                <a:gridCol w="1645749"/>
                <a:gridCol w="1645749"/>
                <a:gridCol w="1711960"/>
                <a:gridCol w="1645749"/>
                <a:gridCol w="1646607"/>
              </a:tblGrid>
              <a:tr h="1228899">
                <a:tc>
                  <a:txBody>
                    <a:bodyPr/>
                    <a:lstStyle/>
                    <a:p>
                      <a:pPr marL="0" marR="0" algn="ctr">
                        <a:lnSpc>
                          <a:spcPct val="150000"/>
                        </a:lnSpc>
                        <a:spcBef>
                          <a:spcPts val="0"/>
                        </a:spcBef>
                        <a:spcAft>
                          <a:spcPts val="0"/>
                        </a:spcAft>
                      </a:pPr>
                      <a:r>
                        <a:rPr lang="en-US" sz="1800" dirty="0">
                          <a:effectLst/>
                        </a:rPr>
                        <a:t>Variable</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1000"/>
                        </a:spcAft>
                      </a:pPr>
                      <a:r>
                        <a:rPr lang="en-US" sz="1800">
                          <a:effectLst/>
                        </a:rPr>
                        <a:t>All</a:t>
                      </a:r>
                    </a:p>
                    <a:p>
                      <a:pPr marL="0" marR="0" algn="ctr">
                        <a:lnSpc>
                          <a:spcPct val="150000"/>
                        </a:lnSpc>
                        <a:spcBef>
                          <a:spcPts val="0"/>
                        </a:spcBef>
                        <a:spcAft>
                          <a:spcPts val="0"/>
                        </a:spcAft>
                      </a:pPr>
                      <a:r>
                        <a:rPr lang="en-US" sz="1800">
                          <a:effectLst/>
                        </a:rPr>
                        <a:t>Mean ± S.D</a:t>
                      </a:r>
                      <a:endParaRPr lang="en-US" sz="180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dirty="0">
                          <a:effectLst/>
                        </a:rPr>
                        <a:t>Male </a:t>
                      </a:r>
                      <a:endParaRPr lang="en-US" sz="1800" dirty="0" smtClean="0">
                        <a:effectLst/>
                      </a:endParaRPr>
                    </a:p>
                    <a:p>
                      <a:pPr marL="0" marR="0" algn="ctr">
                        <a:lnSpc>
                          <a:spcPct val="150000"/>
                        </a:lnSpc>
                        <a:spcBef>
                          <a:spcPts val="0"/>
                        </a:spcBef>
                        <a:spcAft>
                          <a:spcPts val="0"/>
                        </a:spcAft>
                      </a:pPr>
                      <a:r>
                        <a:rPr lang="en-US" sz="1800" dirty="0" smtClean="0">
                          <a:effectLst/>
                        </a:rPr>
                        <a:t>(</a:t>
                      </a:r>
                      <a:r>
                        <a:rPr lang="en-US" sz="1800" dirty="0">
                          <a:effectLst/>
                        </a:rPr>
                        <a:t>n=64)</a:t>
                      </a:r>
                    </a:p>
                    <a:p>
                      <a:pPr marL="0" marR="0" algn="ctr">
                        <a:lnSpc>
                          <a:spcPct val="150000"/>
                        </a:lnSpc>
                        <a:spcBef>
                          <a:spcPts val="0"/>
                        </a:spcBef>
                        <a:spcAft>
                          <a:spcPts val="0"/>
                        </a:spcAft>
                      </a:pPr>
                      <a:r>
                        <a:rPr lang="en-US" sz="1800" dirty="0">
                          <a:effectLst/>
                        </a:rPr>
                        <a:t>Mean ± S.D</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indent="171450" algn="ctr">
                        <a:lnSpc>
                          <a:spcPct val="150000"/>
                        </a:lnSpc>
                        <a:spcBef>
                          <a:spcPts val="0"/>
                        </a:spcBef>
                        <a:spcAft>
                          <a:spcPts val="0"/>
                        </a:spcAft>
                      </a:pPr>
                      <a:r>
                        <a:rPr lang="en-US" sz="1800" dirty="0">
                          <a:effectLst/>
                        </a:rPr>
                        <a:t>Female (n=76)</a:t>
                      </a:r>
                    </a:p>
                    <a:p>
                      <a:pPr marL="0" marR="0" algn="ctr">
                        <a:lnSpc>
                          <a:spcPct val="150000"/>
                        </a:lnSpc>
                        <a:spcBef>
                          <a:spcPts val="0"/>
                        </a:spcBef>
                        <a:spcAft>
                          <a:spcPts val="0"/>
                        </a:spcAft>
                      </a:pPr>
                      <a:r>
                        <a:rPr lang="en-US" sz="1800" dirty="0">
                          <a:effectLst/>
                        </a:rPr>
                        <a:t>Mean ± S.D</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a:effectLst/>
                        </a:rPr>
                        <a:t>P-value</a:t>
                      </a:r>
                      <a:endParaRPr lang="en-US" sz="1800">
                        <a:effectLst/>
                        <a:latin typeface="Calibri" panose="020F0502020204030204"/>
                        <a:ea typeface="Times New Roman" panose="02020603050405020304"/>
                        <a:cs typeface="Times New Roman" panose="02020603050405020304"/>
                      </a:endParaRPr>
                    </a:p>
                  </a:txBody>
                  <a:tcPr marL="68580" marR="68580" marT="0" marB="0" anchor="ctr"/>
                </a:tc>
              </a:tr>
              <a:tr h="395499">
                <a:tc>
                  <a:txBody>
                    <a:bodyPr/>
                    <a:lstStyle/>
                    <a:p>
                      <a:pPr marL="0" marR="0">
                        <a:lnSpc>
                          <a:spcPct val="150000"/>
                        </a:lnSpc>
                        <a:spcBef>
                          <a:spcPts val="0"/>
                        </a:spcBef>
                        <a:spcAft>
                          <a:spcPts val="1000"/>
                        </a:spcAft>
                      </a:pPr>
                      <a:r>
                        <a:rPr lang="en-US" sz="1800">
                          <a:effectLst/>
                        </a:rPr>
                        <a:t>PhF</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nSpc>
                          <a:spcPct val="150000"/>
                        </a:lnSpc>
                        <a:spcBef>
                          <a:spcPts val="0"/>
                        </a:spcBef>
                        <a:spcAft>
                          <a:spcPts val="0"/>
                        </a:spcAft>
                      </a:pPr>
                      <a:r>
                        <a:rPr lang="en-US" sz="1800" dirty="0">
                          <a:effectLst/>
                        </a:rPr>
                        <a:t> </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nSpc>
                          <a:spcPct val="150000"/>
                        </a:lnSpc>
                        <a:spcBef>
                          <a:spcPts val="0"/>
                        </a:spcBef>
                        <a:spcAft>
                          <a:spcPts val="0"/>
                        </a:spcAft>
                      </a:pPr>
                      <a:r>
                        <a:rPr lang="en-US" sz="1800">
                          <a:effectLst/>
                        </a:rPr>
                        <a:t> </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nSpc>
                          <a:spcPct val="150000"/>
                        </a:lnSpc>
                        <a:spcBef>
                          <a:spcPts val="0"/>
                        </a:spcBef>
                        <a:spcAft>
                          <a:spcPts val="0"/>
                        </a:spcAft>
                      </a:pPr>
                      <a:r>
                        <a:rPr lang="en-US" sz="1800">
                          <a:effectLst/>
                        </a:rPr>
                        <a:t> </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nSpc>
                          <a:spcPct val="150000"/>
                        </a:lnSpc>
                        <a:spcBef>
                          <a:spcPts val="0"/>
                        </a:spcBef>
                        <a:spcAft>
                          <a:spcPts val="0"/>
                        </a:spcAft>
                      </a:pPr>
                      <a:r>
                        <a:rPr lang="en-US" sz="1800">
                          <a:effectLst/>
                        </a:rPr>
                        <a:t> </a:t>
                      </a:r>
                      <a:endParaRPr lang="en-US" sz="1800">
                        <a:effectLst/>
                        <a:latin typeface="Calibri" panose="020F0502020204030204"/>
                        <a:ea typeface="Times New Roman" panose="02020603050405020304"/>
                        <a:cs typeface="Times New Roman" panose="02020603050405020304"/>
                      </a:endParaRPr>
                    </a:p>
                  </a:txBody>
                  <a:tcPr marL="68580" marR="68580" marT="0" marB="0"/>
                </a:tc>
              </a:tr>
              <a:tr h="493220">
                <a:tc>
                  <a:txBody>
                    <a:bodyPr/>
                    <a:lstStyle/>
                    <a:p>
                      <a:pPr marL="0" marR="0">
                        <a:lnSpc>
                          <a:spcPct val="150000"/>
                        </a:lnSpc>
                        <a:spcBef>
                          <a:spcPts val="0"/>
                        </a:spcBef>
                        <a:spcAft>
                          <a:spcPts val="1000"/>
                        </a:spcAft>
                      </a:pPr>
                      <a:r>
                        <a:rPr lang="en-US" sz="1800">
                          <a:effectLst/>
                        </a:rPr>
                        <a:t>ADL</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dirty="0">
                          <a:effectLst/>
                        </a:rPr>
                        <a:t>18.00±22.32</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a:effectLst/>
                        </a:rPr>
                        <a:t>17.50±26.13</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a:effectLst/>
                        </a:rPr>
                        <a:t>18.42±18.69</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a:effectLst/>
                        </a:rPr>
                        <a:t>0.809</a:t>
                      </a:r>
                      <a:endParaRPr lang="en-US" sz="1800">
                        <a:effectLst/>
                        <a:latin typeface="Calibri" panose="020F0502020204030204"/>
                        <a:ea typeface="Times New Roman" panose="02020603050405020304"/>
                        <a:cs typeface="Times New Roman" panose="02020603050405020304"/>
                      </a:endParaRPr>
                    </a:p>
                  </a:txBody>
                  <a:tcPr marL="68580" marR="68580" marT="0" marB="0"/>
                </a:tc>
              </a:tr>
              <a:tr h="609600">
                <a:tc>
                  <a:txBody>
                    <a:bodyPr/>
                    <a:lstStyle/>
                    <a:p>
                      <a:pPr marL="0" marR="0">
                        <a:lnSpc>
                          <a:spcPct val="150000"/>
                        </a:lnSpc>
                        <a:spcBef>
                          <a:spcPts val="0"/>
                        </a:spcBef>
                        <a:spcAft>
                          <a:spcPts val="0"/>
                        </a:spcAft>
                      </a:pPr>
                      <a:r>
                        <a:rPr lang="en-US" sz="1800">
                          <a:effectLst/>
                        </a:rPr>
                        <a:t>HGS (kg/F)</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dirty="0">
                          <a:effectLst/>
                        </a:rPr>
                        <a:t>23.11±6.61</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a:effectLst/>
                        </a:rPr>
                        <a:t>26.01±7.03</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1000"/>
                        </a:spcAft>
                      </a:pPr>
                      <a:r>
                        <a:rPr lang="en-US" sz="1800">
                          <a:effectLst/>
                        </a:rPr>
                        <a:t>20.66±5.11</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a:effectLst/>
                        </a:rPr>
                        <a:t>0.001*</a:t>
                      </a:r>
                      <a:endParaRPr lang="en-US" sz="1800">
                        <a:effectLst/>
                        <a:latin typeface="Calibri" panose="020F0502020204030204"/>
                        <a:ea typeface="Times New Roman" panose="02020603050405020304"/>
                        <a:cs typeface="Times New Roman" panose="02020603050405020304"/>
                      </a:endParaRPr>
                    </a:p>
                  </a:txBody>
                  <a:tcPr marL="68580" marR="68580" marT="0" marB="0"/>
                </a:tc>
              </a:tr>
              <a:tr h="533400">
                <a:tc>
                  <a:txBody>
                    <a:bodyPr/>
                    <a:lstStyle/>
                    <a:p>
                      <a:pPr marL="0" marR="0">
                        <a:lnSpc>
                          <a:spcPct val="150000"/>
                        </a:lnSpc>
                        <a:spcBef>
                          <a:spcPts val="0"/>
                        </a:spcBef>
                        <a:spcAft>
                          <a:spcPts val="0"/>
                        </a:spcAft>
                      </a:pPr>
                      <a:r>
                        <a:rPr lang="en-US" sz="1800">
                          <a:effectLst/>
                        </a:rPr>
                        <a:t>6-MWD (m)</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dirty="0">
                          <a:effectLst/>
                        </a:rPr>
                        <a:t>333.29±29</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dirty="0">
                          <a:effectLst/>
                        </a:rPr>
                        <a:t>363.91±129.93</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a:effectLst/>
                        </a:rPr>
                        <a:t>307.50±53.47</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a:effectLst/>
                        </a:rPr>
                        <a:t>0.001*</a:t>
                      </a:r>
                      <a:endParaRPr lang="en-US" sz="1800">
                        <a:effectLst/>
                        <a:latin typeface="Calibri" panose="020F0502020204030204"/>
                        <a:ea typeface="Times New Roman" panose="02020603050405020304"/>
                        <a:cs typeface="Times New Roman" panose="02020603050405020304"/>
                      </a:endParaRPr>
                    </a:p>
                  </a:txBody>
                  <a:tcPr marL="68580" marR="68580" marT="0" marB="0"/>
                </a:tc>
              </a:tr>
              <a:tr h="838200">
                <a:tc>
                  <a:txBody>
                    <a:bodyPr/>
                    <a:lstStyle/>
                    <a:p>
                      <a:pPr marL="0" marR="0">
                        <a:lnSpc>
                          <a:spcPct val="150000"/>
                        </a:lnSpc>
                        <a:spcBef>
                          <a:spcPts val="0"/>
                        </a:spcBef>
                        <a:spcAft>
                          <a:spcPts val="0"/>
                        </a:spcAft>
                      </a:pPr>
                      <a:r>
                        <a:rPr lang="en-US" sz="1800" dirty="0">
                          <a:effectLst/>
                        </a:rPr>
                        <a:t>VO</a:t>
                      </a:r>
                      <a:r>
                        <a:rPr lang="en-US" sz="1800" baseline="-25000" dirty="0">
                          <a:effectLst/>
                        </a:rPr>
                        <a:t>2</a:t>
                      </a:r>
                      <a:r>
                        <a:rPr lang="en-US" sz="1800" dirty="0">
                          <a:effectLst/>
                        </a:rPr>
                        <a:t> max (mL/kg/min)</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dirty="0" smtClean="0">
                          <a:effectLst/>
                        </a:rPr>
                        <a:t>9.05±1.65</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dirty="0" smtClean="0">
                          <a:effectLst/>
                        </a:rPr>
                        <a:t>9.57±2.13</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dirty="0" smtClean="0">
                          <a:effectLst/>
                        </a:rPr>
                        <a:t>8.63±0.89</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c>
                  <a:txBody>
                    <a:bodyPr/>
                    <a:lstStyle/>
                    <a:p>
                      <a:pPr marL="0" marR="0" algn="ctr">
                        <a:lnSpc>
                          <a:spcPct val="150000"/>
                        </a:lnSpc>
                        <a:spcBef>
                          <a:spcPts val="0"/>
                        </a:spcBef>
                        <a:spcAft>
                          <a:spcPts val="0"/>
                        </a:spcAft>
                      </a:pPr>
                      <a:r>
                        <a:rPr lang="en-US" sz="1800" dirty="0" smtClean="0">
                          <a:effectLst/>
                        </a:rPr>
                        <a:t>0.001</a:t>
                      </a:r>
                      <a:r>
                        <a:rPr lang="en-US" sz="1800" dirty="0">
                          <a:effectLst/>
                        </a:rPr>
                        <a:t>*</a:t>
                      </a:r>
                      <a:endParaRPr lang="en-US" sz="1800" dirty="0">
                        <a:effectLst/>
                        <a:latin typeface="Calibri" panose="020F0502020204030204"/>
                        <a:ea typeface="Times New Roman" panose="02020603050405020304"/>
                        <a:cs typeface="Times New Roman" panose="02020603050405020304"/>
                      </a:endParaRPr>
                    </a:p>
                  </a:txBody>
                  <a:tcPr marL="68580" marR="68580" marT="0" marB="0" anchor="ctr"/>
                </a:tc>
              </a:tr>
              <a:tr h="531266">
                <a:tc>
                  <a:txBody>
                    <a:bodyPr/>
                    <a:lstStyle/>
                    <a:p>
                      <a:pPr marL="0" marR="0">
                        <a:lnSpc>
                          <a:spcPct val="150000"/>
                        </a:lnSpc>
                        <a:spcBef>
                          <a:spcPts val="0"/>
                        </a:spcBef>
                        <a:spcAft>
                          <a:spcPts val="0"/>
                        </a:spcAft>
                      </a:pPr>
                      <a:r>
                        <a:rPr lang="en-US" sz="1800">
                          <a:effectLst/>
                        </a:rPr>
                        <a:t>MET</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a:effectLst/>
                        </a:rPr>
                        <a:t>2.59±0.47</a:t>
                      </a:r>
                      <a:endParaRPr lang="en-US" sz="180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dirty="0">
                          <a:effectLst/>
                        </a:rPr>
                        <a:t>2.73±0.61</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dirty="0">
                          <a:effectLst/>
                        </a:rPr>
                        <a:t>2.46±0.25</a:t>
                      </a:r>
                      <a:endParaRPr lang="en-US"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marL="0" marR="0" algn="ctr">
                        <a:lnSpc>
                          <a:spcPct val="150000"/>
                        </a:lnSpc>
                        <a:spcBef>
                          <a:spcPts val="0"/>
                        </a:spcBef>
                        <a:spcAft>
                          <a:spcPts val="0"/>
                        </a:spcAft>
                      </a:pPr>
                      <a:r>
                        <a:rPr lang="en-US" sz="1800" dirty="0">
                          <a:effectLst/>
                        </a:rPr>
                        <a:t>0.001*</a:t>
                      </a:r>
                      <a:endParaRPr lang="en-US"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
        <p:nvSpPr>
          <p:cNvPr id="6" name="TextBox 5"/>
          <p:cNvSpPr txBox="1"/>
          <p:nvPr/>
        </p:nvSpPr>
        <p:spPr>
          <a:xfrm>
            <a:off x="381000" y="6324600"/>
            <a:ext cx="8305800" cy="954107"/>
          </a:xfrm>
          <a:prstGeom prst="rect">
            <a:avLst/>
          </a:prstGeom>
          <a:noFill/>
        </p:spPr>
        <p:txBody>
          <a:bodyPr wrap="square" rtlCol="0">
            <a:spAutoFit/>
          </a:bodyPr>
          <a:lstStyle/>
          <a:p>
            <a:r>
              <a:rPr lang="en-US" sz="1400" dirty="0"/>
              <a:t>*Significant at </a:t>
            </a:r>
            <a:r>
              <a:rPr lang="en-US" sz="1400" i="1" dirty="0"/>
              <a:t>P</a:t>
            </a:r>
            <a:r>
              <a:rPr lang="en-US" sz="1400" dirty="0"/>
              <a:t>&lt;0.05</a:t>
            </a:r>
          </a:p>
          <a:p>
            <a:r>
              <a:rPr lang="en-US" sz="1400" dirty="0" smtClean="0"/>
              <a:t>Key: </a:t>
            </a:r>
            <a:r>
              <a:rPr lang="en-US" sz="1400" dirty="0" err="1" smtClean="0"/>
              <a:t>PhF</a:t>
            </a:r>
            <a:r>
              <a:rPr lang="en-US" sz="1400" dirty="0" smtClean="0"/>
              <a:t> </a:t>
            </a:r>
            <a:r>
              <a:rPr lang="en-US" sz="1400" dirty="0"/>
              <a:t>– Physical functioning, ADL – Activities of daily living,  HGS – Hand grip strength, 6MWD – Six minute walk distance ,VO</a:t>
            </a:r>
            <a:r>
              <a:rPr lang="en-US" sz="1400" baseline="-25000" dirty="0"/>
              <a:t>2 </a:t>
            </a:r>
            <a:r>
              <a:rPr lang="en-US" sz="1400" dirty="0"/>
              <a:t>max – Maximal oxygen consumption, METs – Metabolic </a:t>
            </a:r>
            <a:r>
              <a:rPr lang="en-US" sz="1400" dirty="0" smtClean="0"/>
              <a:t>equivalent</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9144000" cy="1295400"/>
          </a:xfrm>
        </p:spPr>
        <p:txBody>
          <a:bodyPr>
            <a:noAutofit/>
          </a:bodyPr>
          <a:lstStyle/>
          <a:p>
            <a:r>
              <a:rPr lang="en-US" sz="2400" b="1" dirty="0"/>
              <a:t>Table 5: Associations between depressive status and socio-demographic characteristics of participants (N=140</a:t>
            </a:r>
            <a:r>
              <a:rPr lang="en-US" sz="2400" b="1" dirty="0" smtClean="0"/>
              <a:t>)</a:t>
            </a:r>
            <a:endParaRPr lang="en-US" sz="2400" dirty="0"/>
          </a:p>
        </p:txBody>
      </p:sp>
      <p:graphicFrame>
        <p:nvGraphicFramePr>
          <p:cNvPr id="4" name="Content Placeholder 3"/>
          <p:cNvGraphicFramePr>
            <a:graphicFrameLocks noGrp="1"/>
          </p:cNvGraphicFramePr>
          <p:nvPr>
            <p:ph sz="quarter" idx="1"/>
          </p:nvPr>
        </p:nvGraphicFramePr>
        <p:xfrm>
          <a:off x="152400" y="1442783"/>
          <a:ext cx="9601200" cy="5643817"/>
        </p:xfrm>
        <a:graphic>
          <a:graphicData uri="http://schemas.openxmlformats.org/drawingml/2006/table">
            <a:tbl>
              <a:tblPr firstRow="1" firstCol="1" bandRow="1">
                <a:tableStyleId>{5C22544A-7EE6-4342-B048-85BDC9FD1C3A}</a:tableStyleId>
              </a:tblPr>
              <a:tblGrid>
                <a:gridCol w="1725050"/>
                <a:gridCol w="1246750"/>
                <a:gridCol w="1752600"/>
                <a:gridCol w="838200"/>
                <a:gridCol w="1295400"/>
                <a:gridCol w="1752600"/>
                <a:gridCol w="990600"/>
              </a:tblGrid>
              <a:tr h="0">
                <a:tc gridSpan="7">
                  <a:txBody>
                    <a:bodyPr/>
                    <a:lstStyle/>
                    <a:p>
                      <a:pPr marL="0" marR="0" algn="ctr">
                        <a:lnSpc>
                          <a:spcPct val="115000"/>
                        </a:lnSpc>
                        <a:spcBef>
                          <a:spcPts val="0"/>
                        </a:spcBef>
                        <a:spcAft>
                          <a:spcPts val="1000"/>
                        </a:spcAft>
                        <a:tabLst>
                          <a:tab pos="628650" algn="l"/>
                          <a:tab pos="674370" algn="l"/>
                          <a:tab pos="1445895" algn="ctr"/>
                        </a:tabLst>
                      </a:pPr>
                      <a:r>
                        <a:rPr lang="en-US" sz="1600" dirty="0" smtClean="0">
                          <a:effectLst/>
                        </a:rPr>
                        <a:t>           </a:t>
                      </a:r>
                      <a:r>
                        <a:rPr lang="en-US" sz="1600" b="1" dirty="0">
                          <a:effectLst/>
                        </a:rPr>
                        <a:t>Depressive Symptom </a:t>
                      </a:r>
                      <a:r>
                        <a:rPr lang="en-US" sz="1600" dirty="0">
                          <a:effectLst/>
                        </a:rPr>
                        <a:t> </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hMerge="1">
                  <a:txBody>
                    <a:bodyPr/>
                    <a:lstStyle/>
                    <a:p>
                      <a:endParaRPr lang="en-US"/>
                    </a:p>
                  </a:txBody>
                  <a:tcPr marL="14974" marR="14974"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marL="14974" marR="14974" marT="0" marB="0"/>
                </a:tc>
                <a:tc hMerge="1">
                  <a:txBody>
                    <a:bodyPr/>
                    <a:lstStyle/>
                    <a:p>
                      <a:endParaRPr lang="en-US"/>
                    </a:p>
                  </a:txBody>
                  <a:tcPr marL="14974" marR="14974" marT="0" marB="0"/>
                </a:tc>
              </a:tr>
              <a:tr h="166466">
                <a:tc>
                  <a:txBody>
                    <a:bodyPr/>
                    <a:lstStyle/>
                    <a:p>
                      <a:pPr marL="0" marR="0">
                        <a:lnSpc>
                          <a:spcPct val="115000"/>
                        </a:lnSpc>
                        <a:spcBef>
                          <a:spcPts val="0"/>
                        </a:spcBef>
                        <a:spcAft>
                          <a:spcPts val="1000"/>
                        </a:spcAft>
                      </a:pPr>
                      <a:r>
                        <a:rPr lang="en-US" sz="1600" dirty="0">
                          <a:effectLst/>
                        </a:rPr>
                        <a:t> </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gridSpan="3">
                  <a:txBody>
                    <a:bodyPr/>
                    <a:lstStyle/>
                    <a:p>
                      <a:pPr marL="0" marR="0" algn="ctr">
                        <a:lnSpc>
                          <a:spcPct val="115000"/>
                        </a:lnSpc>
                        <a:spcBef>
                          <a:spcPts val="0"/>
                        </a:spcBef>
                        <a:spcAft>
                          <a:spcPts val="1000"/>
                        </a:spcAft>
                        <a:tabLst>
                          <a:tab pos="171450" algn="l"/>
                          <a:tab pos="1081405" algn="ctr"/>
                        </a:tabLst>
                      </a:pPr>
                      <a:r>
                        <a:rPr lang="en-US" sz="1600" dirty="0">
                          <a:effectLst/>
                        </a:rPr>
                        <a:t>	</a:t>
                      </a:r>
                      <a:r>
                        <a:rPr lang="en-US" sz="1600" dirty="0" smtClean="0">
                          <a:effectLst/>
                        </a:rPr>
                        <a:t>Non-Depressed </a:t>
                      </a:r>
                      <a:r>
                        <a:rPr lang="en-US" sz="1600" dirty="0">
                          <a:effectLst/>
                        </a:rPr>
                        <a:t>(n=119</a:t>
                      </a:r>
                      <a:r>
                        <a:rPr lang="en-US" sz="1600" dirty="0" smtClean="0">
                          <a:effectLst/>
                        </a:rPr>
                        <a:t>)</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hMerge="1">
                  <a:txBody>
                    <a:bodyPr/>
                    <a:lstStyle/>
                    <a:p>
                      <a:endParaRPr lang="en-US"/>
                    </a:p>
                  </a:txBody>
                  <a:tcPr/>
                </a:tc>
                <a:tc hMerge="1">
                  <a:txBody>
                    <a:bodyPr/>
                    <a:lstStyle/>
                    <a:p>
                      <a:endParaRPr lang="en-US"/>
                    </a:p>
                  </a:txBody>
                  <a:tcPr marL="14974" marR="14974" marT="0" marB="0"/>
                </a:tc>
                <a:tc gridSpan="3">
                  <a:txBody>
                    <a:bodyPr/>
                    <a:lstStyle/>
                    <a:p>
                      <a:pPr marL="0" marR="0" algn="ctr">
                        <a:lnSpc>
                          <a:spcPct val="115000"/>
                        </a:lnSpc>
                        <a:spcBef>
                          <a:spcPts val="0"/>
                        </a:spcBef>
                        <a:spcAft>
                          <a:spcPts val="1000"/>
                        </a:spcAft>
                      </a:pPr>
                      <a:r>
                        <a:rPr lang="en-US" sz="1600" dirty="0">
                          <a:effectLst/>
                        </a:rPr>
                        <a:t>   Depressed (n= 21</a:t>
                      </a:r>
                      <a:r>
                        <a:rPr lang="en-US" sz="1600" dirty="0" smtClean="0">
                          <a:effectLst/>
                        </a:rPr>
                        <a:t>)</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hMerge="1">
                  <a:txBody>
                    <a:bodyPr/>
                    <a:lstStyle/>
                    <a:p>
                      <a:endParaRPr lang="en-US"/>
                    </a:p>
                  </a:txBody>
                  <a:tcPr marL="14974" marR="14974" marT="0" marB="0"/>
                </a:tc>
                <a:tc hMerge="1">
                  <a:txBody>
                    <a:bodyPr/>
                    <a:lstStyle/>
                    <a:p>
                      <a:endParaRPr lang="en-US"/>
                    </a:p>
                  </a:txBody>
                  <a:tcPr/>
                </a:tc>
              </a:tr>
              <a:tr h="297362">
                <a:tc>
                  <a:txBody>
                    <a:bodyPr/>
                    <a:lstStyle/>
                    <a:p>
                      <a:pPr marL="0" marR="0">
                        <a:lnSpc>
                          <a:spcPct val="115000"/>
                        </a:lnSpc>
                        <a:spcBef>
                          <a:spcPts val="0"/>
                        </a:spcBef>
                        <a:spcAft>
                          <a:spcPts val="1000"/>
                        </a:spcAft>
                      </a:pPr>
                      <a:r>
                        <a:rPr lang="en-US" sz="1600" dirty="0">
                          <a:effectLst/>
                        </a:rPr>
                        <a:t>Variable</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gn="ctr">
                        <a:lnSpc>
                          <a:spcPct val="115000"/>
                        </a:lnSpc>
                        <a:spcBef>
                          <a:spcPts val="0"/>
                        </a:spcBef>
                        <a:spcAft>
                          <a:spcPts val="1000"/>
                        </a:spcAft>
                      </a:pPr>
                      <a:r>
                        <a:rPr lang="en-US" sz="1600">
                          <a:effectLst/>
                        </a:rPr>
                        <a:t>Odd Ratio                 </a:t>
                      </a:r>
                      <a:endParaRPr lang="en-US" sz="160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gn="ctr">
                        <a:lnSpc>
                          <a:spcPct val="115000"/>
                        </a:lnSpc>
                        <a:spcBef>
                          <a:spcPts val="0"/>
                        </a:spcBef>
                        <a:spcAft>
                          <a:spcPts val="1000"/>
                        </a:spcAft>
                      </a:pPr>
                      <a:r>
                        <a:rPr lang="en-US" sz="1600">
                          <a:effectLst/>
                        </a:rPr>
                        <a:t>95% CI               </a:t>
                      </a:r>
                      <a:endParaRPr lang="en-US" sz="160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nSpc>
                          <a:spcPct val="115000"/>
                        </a:lnSpc>
                        <a:spcBef>
                          <a:spcPts val="0"/>
                        </a:spcBef>
                        <a:spcAft>
                          <a:spcPts val="1000"/>
                        </a:spcAft>
                      </a:pPr>
                      <a:r>
                        <a:rPr lang="en-US" sz="1600" dirty="0">
                          <a:effectLst/>
                        </a:rPr>
                        <a:t>p-value</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gn="ctr">
                        <a:lnSpc>
                          <a:spcPct val="115000"/>
                        </a:lnSpc>
                        <a:spcBef>
                          <a:spcPts val="0"/>
                        </a:spcBef>
                        <a:spcAft>
                          <a:spcPts val="1000"/>
                        </a:spcAft>
                        <a:tabLst>
                          <a:tab pos="1265555" algn="r"/>
                        </a:tabLst>
                      </a:pPr>
                      <a:r>
                        <a:rPr lang="en-US" sz="1600" dirty="0" smtClean="0">
                          <a:effectLst/>
                        </a:rPr>
                        <a:t>Odd </a:t>
                      </a:r>
                      <a:r>
                        <a:rPr lang="en-US" sz="1600" dirty="0">
                          <a:effectLst/>
                        </a:rPr>
                        <a:t>Ratio</a:t>
                      </a:r>
                      <a:endParaRPr lang="en-US" sz="1600" dirty="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gn="ctr">
                        <a:lnSpc>
                          <a:spcPct val="115000"/>
                        </a:lnSpc>
                        <a:spcBef>
                          <a:spcPts val="0"/>
                        </a:spcBef>
                        <a:spcAft>
                          <a:spcPts val="1000"/>
                        </a:spcAft>
                      </a:pPr>
                      <a:r>
                        <a:rPr lang="en-US" sz="1600">
                          <a:effectLst/>
                        </a:rPr>
                        <a:t>95% CI               </a:t>
                      </a:r>
                      <a:endParaRPr lang="en-US" sz="1600">
                        <a:effectLst/>
                        <a:latin typeface="Calibri" panose="020F0502020204030204"/>
                        <a:ea typeface="Times New Roman" panose="02020603050405020304"/>
                        <a:cs typeface="Times New Roman" panose="02020603050405020304"/>
                      </a:endParaRPr>
                    </a:p>
                  </a:txBody>
                  <a:tcPr marL="14974" marR="14974" marT="0" marB="0"/>
                </a:tc>
                <a:tc>
                  <a:txBody>
                    <a:bodyPr/>
                    <a:lstStyle/>
                    <a:p>
                      <a:pPr marL="0" marR="0">
                        <a:lnSpc>
                          <a:spcPct val="115000"/>
                        </a:lnSpc>
                        <a:spcBef>
                          <a:spcPts val="0"/>
                        </a:spcBef>
                        <a:spcAft>
                          <a:spcPts val="1000"/>
                        </a:spcAft>
                      </a:pPr>
                      <a:r>
                        <a:rPr lang="en-US" sz="1600">
                          <a:effectLst/>
                        </a:rPr>
                        <a:t>p-value</a:t>
                      </a:r>
                      <a:endParaRPr lang="en-US" sz="1600">
                        <a:effectLst/>
                        <a:latin typeface="Calibri" panose="020F0502020204030204"/>
                        <a:ea typeface="Times New Roman" panose="02020603050405020304"/>
                        <a:cs typeface="Times New Roman" panose="02020603050405020304"/>
                      </a:endParaRPr>
                    </a:p>
                  </a:txBody>
                  <a:tcPr marL="14974" marR="14974" marT="0" marB="0"/>
                </a:tc>
              </a:tr>
              <a:tr h="0">
                <a:tc>
                  <a:txBody>
                    <a:bodyPr/>
                    <a:lstStyle/>
                    <a:p>
                      <a:pPr marL="0" marR="0">
                        <a:spcBef>
                          <a:spcPts val="0"/>
                        </a:spcBef>
                        <a:spcAft>
                          <a:spcPts val="0"/>
                        </a:spcAft>
                      </a:pPr>
                      <a:r>
                        <a:rPr lang="en-US" sz="1600">
                          <a:effectLst/>
                        </a:rPr>
                        <a:t>Sex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r>
              <a:tr h="0">
                <a:tc>
                  <a:txBody>
                    <a:bodyPr/>
                    <a:lstStyle/>
                    <a:p>
                      <a:pPr marL="0" marR="0">
                        <a:spcBef>
                          <a:spcPts val="0"/>
                        </a:spcBef>
                        <a:spcAft>
                          <a:spcPts val="0"/>
                        </a:spcAft>
                      </a:pPr>
                      <a:r>
                        <a:rPr lang="en-US" sz="1600">
                          <a:effectLst/>
                        </a:rPr>
                        <a:t>  Male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Ref (1.000)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Ref (1.000)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r>
              <a:tr h="302459">
                <a:tc>
                  <a:txBody>
                    <a:bodyPr/>
                    <a:lstStyle/>
                    <a:p>
                      <a:pPr marL="0" marR="0">
                        <a:spcBef>
                          <a:spcPts val="0"/>
                        </a:spcBef>
                        <a:spcAft>
                          <a:spcPts val="0"/>
                        </a:spcAft>
                      </a:pPr>
                      <a:r>
                        <a:rPr lang="en-US" sz="1600">
                          <a:effectLst/>
                        </a:rPr>
                        <a:t>  Female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1.0057</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0.3234 </a:t>
                      </a:r>
                      <a:r>
                        <a:rPr kumimoji="0" lang="en-US" sz="1800" kern="1200" dirty="0" smtClean="0">
                          <a:solidFill>
                            <a:schemeClr val="dk1"/>
                          </a:solidFill>
                          <a:effectLst/>
                          <a:latin typeface="+mn-lt"/>
                          <a:ea typeface="+mn-ea"/>
                          <a:cs typeface="+mn-cs"/>
                        </a:rPr>
                        <a:t>–</a:t>
                      </a:r>
                      <a:r>
                        <a:rPr lang="en-US" sz="1600" dirty="0" smtClean="0">
                          <a:effectLst/>
                        </a:rPr>
                        <a:t> 3.1277</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0.992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0.9943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0.3197 </a:t>
                      </a:r>
                      <a:r>
                        <a:rPr kumimoji="0" lang="en-US" sz="1800" kern="1200" dirty="0" smtClean="0">
                          <a:solidFill>
                            <a:schemeClr val="dk1"/>
                          </a:solidFill>
                          <a:effectLst/>
                          <a:latin typeface="+mn-lt"/>
                          <a:ea typeface="+mn-ea"/>
                          <a:cs typeface="+mn-cs"/>
                        </a:rPr>
                        <a:t>–</a:t>
                      </a:r>
                      <a:r>
                        <a:rPr lang="en-US" sz="1600" dirty="0" smtClean="0">
                          <a:effectLst/>
                        </a:rPr>
                        <a:t> 3.0924</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0.992</a:t>
                      </a:r>
                      <a:endParaRPr lang="en-US" sz="1600" dirty="0">
                        <a:effectLst/>
                        <a:latin typeface="Calibri" panose="020F0502020204030204"/>
                        <a:ea typeface="Calibri" panose="020F0502020204030204"/>
                        <a:cs typeface="Times New Roman" panose="02020603050405020304"/>
                      </a:endParaRPr>
                    </a:p>
                  </a:txBody>
                  <a:tcPr marL="14974" marR="14974" marT="0" marB="0"/>
                </a:tc>
              </a:tr>
              <a:tr h="0">
                <a:tc>
                  <a:txBody>
                    <a:bodyPr/>
                    <a:lstStyle/>
                    <a:p>
                      <a:pPr marL="0" marR="0">
                        <a:spcBef>
                          <a:spcPts val="0"/>
                        </a:spcBef>
                        <a:spcAft>
                          <a:spcPts val="0"/>
                        </a:spcAft>
                      </a:pPr>
                      <a:r>
                        <a:rPr lang="en-US" sz="1600">
                          <a:effectLst/>
                        </a:rPr>
                        <a:t>Marital status</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r>
              <a:tr h="289560">
                <a:tc>
                  <a:txBody>
                    <a:bodyPr/>
                    <a:lstStyle/>
                    <a:p>
                      <a:pPr marL="0" marR="0">
                        <a:spcBef>
                          <a:spcPts val="0"/>
                        </a:spcBef>
                        <a:spcAft>
                          <a:spcPts val="0"/>
                        </a:spcAft>
                      </a:pPr>
                      <a:r>
                        <a:rPr lang="en-US" sz="1600">
                          <a:effectLst/>
                        </a:rPr>
                        <a:t>  Single</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Ref (1.000)</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Ref (1.000)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r>
              <a:tr h="274320">
                <a:tc>
                  <a:txBody>
                    <a:bodyPr/>
                    <a:lstStyle/>
                    <a:p>
                      <a:pPr marL="0" marR="0">
                        <a:spcBef>
                          <a:spcPts val="0"/>
                        </a:spcBef>
                        <a:spcAft>
                          <a:spcPts val="0"/>
                        </a:spcAft>
                      </a:pPr>
                      <a:r>
                        <a:rPr lang="en-US" sz="1600">
                          <a:effectLst/>
                        </a:rPr>
                        <a:t>  Married</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0.5335</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0.1140 </a:t>
                      </a:r>
                      <a:r>
                        <a:rPr kumimoji="0" lang="en-US" sz="1800" kern="1200" dirty="0" smtClean="0">
                          <a:solidFill>
                            <a:schemeClr val="dk1"/>
                          </a:solidFill>
                          <a:effectLst/>
                          <a:latin typeface="+mn-lt"/>
                          <a:ea typeface="+mn-ea"/>
                          <a:cs typeface="+mn-cs"/>
                        </a:rPr>
                        <a:t>–</a:t>
                      </a:r>
                      <a:r>
                        <a:rPr lang="en-US" sz="1600" dirty="0" smtClean="0">
                          <a:effectLst/>
                        </a:rPr>
                        <a:t> 2.4955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0.425</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1.8745</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0.4007 </a:t>
                      </a:r>
                      <a:r>
                        <a:rPr kumimoji="0" lang="en-US" sz="1800" kern="1200" dirty="0" smtClean="0">
                          <a:solidFill>
                            <a:schemeClr val="dk1"/>
                          </a:solidFill>
                          <a:effectLst/>
                          <a:latin typeface="+mn-lt"/>
                          <a:ea typeface="+mn-ea"/>
                          <a:cs typeface="+mn-cs"/>
                        </a:rPr>
                        <a:t>–</a:t>
                      </a:r>
                      <a:r>
                        <a:rPr lang="en-US" sz="1600" dirty="0" smtClean="0">
                          <a:effectLst/>
                        </a:rPr>
                        <a:t> 8.7682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0.425</a:t>
                      </a:r>
                      <a:endParaRPr lang="en-US" sz="1600" dirty="0">
                        <a:effectLst/>
                        <a:latin typeface="Calibri" panose="020F0502020204030204"/>
                        <a:ea typeface="Calibri" panose="020F0502020204030204"/>
                        <a:cs typeface="Times New Roman" panose="02020603050405020304"/>
                      </a:endParaRPr>
                    </a:p>
                  </a:txBody>
                  <a:tcPr marL="14974" marR="14974" marT="0" marB="0"/>
                </a:tc>
              </a:tr>
              <a:tr h="259080">
                <a:tc>
                  <a:txBody>
                    <a:bodyPr/>
                    <a:lstStyle/>
                    <a:p>
                      <a:pPr marL="0" marR="0">
                        <a:spcBef>
                          <a:spcPts val="0"/>
                        </a:spcBef>
                        <a:spcAft>
                          <a:spcPts val="0"/>
                        </a:spcAft>
                      </a:pPr>
                      <a:r>
                        <a:rPr lang="en-US" sz="1600">
                          <a:effectLst/>
                        </a:rPr>
                        <a:t>  Widow</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0.4532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0.2354 </a:t>
                      </a:r>
                      <a:r>
                        <a:rPr kumimoji="0" lang="en-US" sz="1800" kern="1200" dirty="0" smtClean="0">
                          <a:solidFill>
                            <a:schemeClr val="dk1"/>
                          </a:solidFill>
                          <a:effectLst/>
                          <a:latin typeface="+mn-lt"/>
                          <a:ea typeface="+mn-ea"/>
                          <a:cs typeface="+mn-cs"/>
                        </a:rPr>
                        <a:t>–</a:t>
                      </a:r>
                      <a:r>
                        <a:rPr lang="en-US" sz="1600" dirty="0" smtClean="0">
                          <a:effectLst/>
                        </a:rPr>
                        <a:t> 1.7854</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0.325</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1.6532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0.5431 </a:t>
                      </a:r>
                      <a:r>
                        <a:rPr kumimoji="0" lang="en-US" sz="1800" kern="1200" dirty="0" smtClean="0">
                          <a:solidFill>
                            <a:schemeClr val="dk1"/>
                          </a:solidFill>
                          <a:effectLst/>
                          <a:latin typeface="+mn-lt"/>
                          <a:ea typeface="+mn-ea"/>
                          <a:cs typeface="+mn-cs"/>
                        </a:rPr>
                        <a:t>–</a:t>
                      </a:r>
                      <a:r>
                        <a:rPr lang="en-US" sz="1600" dirty="0" smtClean="0">
                          <a:effectLst/>
                        </a:rPr>
                        <a:t> 6.3311</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0.221</a:t>
                      </a:r>
                      <a:endParaRPr lang="en-US" sz="1600">
                        <a:effectLst/>
                        <a:latin typeface="Calibri" panose="020F0502020204030204"/>
                        <a:ea typeface="Calibri" panose="020F0502020204030204"/>
                        <a:cs typeface="Times New Roman" panose="02020603050405020304"/>
                      </a:endParaRPr>
                    </a:p>
                  </a:txBody>
                  <a:tcPr marL="14974" marR="14974" marT="0" marB="0"/>
                </a:tc>
              </a:tr>
              <a:tr h="228600">
                <a:tc>
                  <a:txBody>
                    <a:bodyPr/>
                    <a:lstStyle/>
                    <a:p>
                      <a:pPr marL="0" marR="0">
                        <a:spcBef>
                          <a:spcPts val="0"/>
                        </a:spcBef>
                        <a:spcAft>
                          <a:spcPts val="0"/>
                        </a:spcAft>
                      </a:pPr>
                      <a:r>
                        <a:rPr lang="en-US" sz="1600">
                          <a:effectLst/>
                        </a:rPr>
                        <a:t>Occupation</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noFill/>
                  </a:tcPr>
                </a:tc>
              </a:tr>
              <a:tr h="228600">
                <a:tc>
                  <a:txBody>
                    <a:bodyPr/>
                    <a:lstStyle/>
                    <a:p>
                      <a:pPr marL="0" marR="0">
                        <a:spcBef>
                          <a:spcPts val="0"/>
                        </a:spcBef>
                        <a:spcAft>
                          <a:spcPts val="0"/>
                        </a:spcAft>
                      </a:pPr>
                      <a:r>
                        <a:rPr lang="en-US" sz="1600">
                          <a:effectLst/>
                        </a:rPr>
                        <a:t>  Farming</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Ref (1.000)</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Ref (1.000)</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r>
              <a:tr h="228600">
                <a:tc>
                  <a:txBody>
                    <a:bodyPr/>
                    <a:lstStyle/>
                    <a:p>
                      <a:pPr marL="0" marR="0">
                        <a:spcBef>
                          <a:spcPts val="0"/>
                        </a:spcBef>
                        <a:spcAft>
                          <a:spcPts val="0"/>
                        </a:spcAft>
                      </a:pPr>
                      <a:r>
                        <a:rPr lang="en-US" sz="1600" dirty="0">
                          <a:effectLst/>
                        </a:rPr>
                        <a:t>  Civil </a:t>
                      </a:r>
                      <a:r>
                        <a:rPr lang="en-US" sz="1600" dirty="0" smtClean="0">
                          <a:effectLst/>
                        </a:rPr>
                        <a:t>Servant</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0.2313</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0.0096 </a:t>
                      </a:r>
                      <a:r>
                        <a:rPr kumimoji="0" lang="en-US" sz="1800" kern="1200" dirty="0" smtClean="0">
                          <a:solidFill>
                            <a:schemeClr val="dk1"/>
                          </a:solidFill>
                          <a:effectLst/>
                          <a:latin typeface="+mn-lt"/>
                          <a:ea typeface="+mn-ea"/>
                          <a:cs typeface="+mn-cs"/>
                        </a:rPr>
                        <a:t>–</a:t>
                      </a:r>
                      <a:r>
                        <a:rPr lang="en-US" sz="1600" dirty="0" smtClean="0">
                          <a:effectLst/>
                        </a:rPr>
                        <a:t> 5.5718</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0.367</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4.3232</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0.1795 </a:t>
                      </a:r>
                      <a:r>
                        <a:rPr kumimoji="0" lang="en-US" sz="1800" kern="1200" dirty="0" smtClean="0">
                          <a:solidFill>
                            <a:schemeClr val="dk1"/>
                          </a:solidFill>
                          <a:effectLst/>
                          <a:latin typeface="+mn-lt"/>
                          <a:ea typeface="+mn-ea"/>
                          <a:cs typeface="+mn-cs"/>
                        </a:rPr>
                        <a:t>–</a:t>
                      </a:r>
                      <a:r>
                        <a:rPr lang="en-US" sz="1600" dirty="0" smtClean="0">
                          <a:effectLst/>
                        </a:rPr>
                        <a:t> 104.1383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0.367</a:t>
                      </a:r>
                      <a:endParaRPr lang="en-US" sz="1600" dirty="0">
                        <a:effectLst/>
                        <a:latin typeface="Calibri" panose="020F0502020204030204"/>
                        <a:ea typeface="Calibri" panose="020F0502020204030204"/>
                        <a:cs typeface="Times New Roman" panose="02020603050405020304"/>
                      </a:endParaRPr>
                    </a:p>
                  </a:txBody>
                  <a:tcPr marL="14974" marR="14974" marT="0" marB="0"/>
                </a:tc>
              </a:tr>
              <a:tr h="292164">
                <a:tc>
                  <a:txBody>
                    <a:bodyPr/>
                    <a:lstStyle/>
                    <a:p>
                      <a:pPr marL="0" marR="0">
                        <a:spcBef>
                          <a:spcPts val="0"/>
                        </a:spcBef>
                        <a:spcAft>
                          <a:spcPts val="0"/>
                        </a:spcAft>
                      </a:pPr>
                      <a:r>
                        <a:rPr lang="en-US" sz="1600">
                          <a:effectLst/>
                        </a:rPr>
                        <a:t>  Trader/Artisan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1.3223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0.1135 </a:t>
                      </a:r>
                      <a:r>
                        <a:rPr kumimoji="0" lang="en-US" sz="1800" kern="1200" dirty="0" smtClean="0">
                          <a:solidFill>
                            <a:schemeClr val="dk1"/>
                          </a:solidFill>
                          <a:effectLst/>
                          <a:latin typeface="+mn-lt"/>
                          <a:ea typeface="+mn-ea"/>
                          <a:cs typeface="+mn-cs"/>
                        </a:rPr>
                        <a:t>–</a:t>
                      </a:r>
                      <a:r>
                        <a:rPr lang="en-US" sz="1600" dirty="0" smtClean="0">
                          <a:effectLst/>
                        </a:rPr>
                        <a:t> 15.4075</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0.824</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0.7562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0.0649 </a:t>
                      </a:r>
                      <a:r>
                        <a:rPr kumimoji="0" lang="en-US" sz="1800" kern="1200" dirty="0" smtClean="0">
                          <a:solidFill>
                            <a:schemeClr val="dk1"/>
                          </a:solidFill>
                          <a:effectLst/>
                          <a:latin typeface="+mn-lt"/>
                          <a:ea typeface="+mn-ea"/>
                          <a:cs typeface="+mn-cs"/>
                        </a:rPr>
                        <a:t>–</a:t>
                      </a:r>
                      <a:r>
                        <a:rPr lang="en-US" sz="1600" dirty="0" smtClean="0">
                          <a:effectLst/>
                        </a:rPr>
                        <a:t> 8.8167</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0.824</a:t>
                      </a:r>
                      <a:endParaRPr lang="en-US" sz="1600" dirty="0">
                        <a:effectLst/>
                        <a:latin typeface="Calibri" panose="020F0502020204030204"/>
                        <a:ea typeface="Calibri" panose="020F0502020204030204"/>
                        <a:cs typeface="Times New Roman" panose="02020603050405020304"/>
                      </a:endParaRPr>
                    </a:p>
                  </a:txBody>
                  <a:tcPr marL="14974" marR="14974" marT="0" marB="0"/>
                </a:tc>
              </a:tr>
              <a:tr h="292164">
                <a:tc>
                  <a:txBody>
                    <a:bodyPr/>
                    <a:lstStyle/>
                    <a:p>
                      <a:pPr marL="0" marR="0">
                        <a:spcBef>
                          <a:spcPts val="0"/>
                        </a:spcBef>
                        <a:spcAft>
                          <a:spcPts val="0"/>
                        </a:spcAft>
                      </a:pPr>
                      <a:r>
                        <a:rPr lang="en-US" sz="1600">
                          <a:effectLst/>
                        </a:rPr>
                        <a:t>  Retiree</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1.0341</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0.0829 </a:t>
                      </a:r>
                      <a:r>
                        <a:rPr kumimoji="0" lang="en-US" sz="1800" kern="1200" dirty="0" smtClean="0">
                          <a:solidFill>
                            <a:schemeClr val="dk1"/>
                          </a:solidFill>
                          <a:effectLst/>
                          <a:latin typeface="+mn-lt"/>
                          <a:ea typeface="+mn-ea"/>
                          <a:cs typeface="+mn-cs"/>
                        </a:rPr>
                        <a:t>–</a:t>
                      </a:r>
                      <a:r>
                        <a:rPr lang="en-US" sz="1600" dirty="0" smtClean="0">
                          <a:effectLst/>
                        </a:rPr>
                        <a:t> 12.8958</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0.979</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0.9670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0.7754 </a:t>
                      </a:r>
                      <a:r>
                        <a:rPr kumimoji="0" lang="en-US" sz="1800" kern="1200" dirty="0" smtClean="0">
                          <a:solidFill>
                            <a:schemeClr val="dk1"/>
                          </a:solidFill>
                          <a:effectLst/>
                          <a:latin typeface="+mn-lt"/>
                          <a:ea typeface="+mn-ea"/>
                          <a:cs typeface="+mn-cs"/>
                        </a:rPr>
                        <a:t>–</a:t>
                      </a:r>
                      <a:r>
                        <a:rPr lang="en-US" sz="1600" dirty="0" smtClean="0">
                          <a:effectLst/>
                        </a:rPr>
                        <a:t> 12.0589</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0.979</a:t>
                      </a:r>
                      <a:endParaRPr lang="en-US" sz="1600" dirty="0">
                        <a:effectLst/>
                        <a:latin typeface="Calibri" panose="020F0502020204030204"/>
                        <a:ea typeface="Calibri" panose="020F0502020204030204"/>
                        <a:cs typeface="Times New Roman" panose="02020603050405020304"/>
                      </a:endParaRPr>
                    </a:p>
                  </a:txBody>
                  <a:tcPr marL="14974" marR="14974" marT="0" marB="0"/>
                </a:tc>
              </a:tr>
              <a:tr h="317436">
                <a:tc>
                  <a:txBody>
                    <a:bodyPr/>
                    <a:lstStyle/>
                    <a:p>
                      <a:pPr marL="0" marR="0">
                        <a:spcBef>
                          <a:spcPts val="0"/>
                        </a:spcBef>
                        <a:spcAft>
                          <a:spcPts val="0"/>
                        </a:spcAft>
                      </a:pPr>
                      <a:r>
                        <a:rPr lang="en-US" sz="1600">
                          <a:effectLst/>
                        </a:rPr>
                        <a:t>  Schooling</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1.3985</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0.3341 </a:t>
                      </a:r>
                      <a:r>
                        <a:rPr kumimoji="0" lang="en-US" sz="1800" kern="1200" dirty="0" smtClean="0">
                          <a:solidFill>
                            <a:schemeClr val="dk1"/>
                          </a:solidFill>
                          <a:effectLst/>
                          <a:latin typeface="+mn-lt"/>
                          <a:ea typeface="+mn-ea"/>
                          <a:cs typeface="+mn-cs"/>
                        </a:rPr>
                        <a:t>–</a:t>
                      </a:r>
                      <a:r>
                        <a:rPr lang="en-US" sz="1600" dirty="0" smtClean="0">
                          <a:effectLst/>
                        </a:rPr>
                        <a:t> 6.7243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0.752</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0.7753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0.5432 </a:t>
                      </a:r>
                      <a:r>
                        <a:rPr kumimoji="0" lang="en-US" sz="1800" kern="1200" dirty="0" smtClean="0">
                          <a:solidFill>
                            <a:schemeClr val="dk1"/>
                          </a:solidFill>
                          <a:effectLst/>
                          <a:latin typeface="+mn-lt"/>
                          <a:ea typeface="+mn-ea"/>
                          <a:cs typeface="+mn-cs"/>
                        </a:rPr>
                        <a:t>–</a:t>
                      </a:r>
                      <a:r>
                        <a:rPr lang="en-US" sz="1600" dirty="0" smtClean="0">
                          <a:effectLst/>
                        </a:rPr>
                        <a:t> 9.6112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0.773</a:t>
                      </a:r>
                      <a:endParaRPr lang="en-US" sz="1600" dirty="0">
                        <a:effectLst/>
                        <a:latin typeface="Calibri" panose="020F0502020204030204"/>
                        <a:ea typeface="Calibri" panose="020F0502020204030204"/>
                        <a:cs typeface="Times New Roman" panose="02020603050405020304"/>
                      </a:endParaRPr>
                    </a:p>
                  </a:txBody>
                  <a:tcPr marL="14974" marR="14974" marT="0" marB="0"/>
                </a:tc>
              </a:tr>
              <a:tr h="228600">
                <a:tc>
                  <a:txBody>
                    <a:bodyPr/>
                    <a:lstStyle/>
                    <a:p>
                      <a:pPr marL="0" marR="0">
                        <a:spcBef>
                          <a:spcPts val="0"/>
                        </a:spcBef>
                        <a:spcAft>
                          <a:spcPts val="0"/>
                        </a:spcAft>
                      </a:pPr>
                      <a:r>
                        <a:rPr lang="en-US" sz="1600">
                          <a:effectLst/>
                        </a:rPr>
                        <a:t>Educational</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r>
              <a:tr h="228600">
                <a:tc>
                  <a:txBody>
                    <a:bodyPr/>
                    <a:lstStyle/>
                    <a:p>
                      <a:pPr marL="0" marR="0">
                        <a:spcBef>
                          <a:spcPts val="0"/>
                        </a:spcBef>
                        <a:spcAft>
                          <a:spcPts val="0"/>
                        </a:spcAft>
                      </a:pPr>
                      <a:r>
                        <a:rPr lang="en-US" sz="1600">
                          <a:effectLst/>
                        </a:rPr>
                        <a:t>  Primary</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Ref (1.000)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 </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Ref (1.000)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 </a:t>
                      </a:r>
                      <a:endParaRPr lang="en-US" sz="1600" dirty="0">
                        <a:effectLst/>
                        <a:latin typeface="Calibri" panose="020F0502020204030204"/>
                        <a:ea typeface="Calibri" panose="020F0502020204030204"/>
                        <a:cs typeface="Times New Roman" panose="02020603050405020304"/>
                      </a:endParaRPr>
                    </a:p>
                  </a:txBody>
                  <a:tcPr marL="14974" marR="14974" marT="0" marB="0"/>
                </a:tc>
              </a:tr>
              <a:tr h="228600">
                <a:tc>
                  <a:txBody>
                    <a:bodyPr/>
                    <a:lstStyle/>
                    <a:p>
                      <a:pPr marL="0" marR="0">
                        <a:spcBef>
                          <a:spcPts val="0"/>
                        </a:spcBef>
                        <a:spcAft>
                          <a:spcPts val="0"/>
                        </a:spcAft>
                      </a:pPr>
                      <a:r>
                        <a:rPr lang="en-US" sz="1600">
                          <a:effectLst/>
                        </a:rPr>
                        <a:t>  Secondary</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1.4908</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0.3834 </a:t>
                      </a:r>
                      <a:r>
                        <a:rPr kumimoji="0" lang="en-US" sz="1800" kern="1200" dirty="0" smtClean="0">
                          <a:solidFill>
                            <a:schemeClr val="dk1"/>
                          </a:solidFill>
                          <a:effectLst/>
                          <a:latin typeface="+mn-lt"/>
                          <a:ea typeface="+mn-ea"/>
                          <a:cs typeface="+mn-cs"/>
                        </a:rPr>
                        <a:t>–</a:t>
                      </a:r>
                      <a:r>
                        <a:rPr lang="en-US" sz="1600" dirty="0" smtClean="0">
                          <a:effectLst/>
                        </a:rPr>
                        <a:t> 7.2079</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a:effectLst/>
                        </a:rPr>
                        <a:t>0.619</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0.6708</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0.1387 </a:t>
                      </a:r>
                      <a:r>
                        <a:rPr kumimoji="0" lang="en-US" sz="1800" kern="1200" dirty="0" smtClean="0">
                          <a:solidFill>
                            <a:schemeClr val="dk1"/>
                          </a:solidFill>
                          <a:effectLst/>
                          <a:latin typeface="+mn-lt"/>
                          <a:ea typeface="+mn-ea"/>
                          <a:cs typeface="+mn-cs"/>
                        </a:rPr>
                        <a:t>–</a:t>
                      </a:r>
                      <a:r>
                        <a:rPr lang="en-US" sz="1600" dirty="0" smtClean="0">
                          <a:effectLst/>
                        </a:rPr>
                        <a:t> 3.2432</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0.619</a:t>
                      </a:r>
                      <a:endParaRPr lang="en-US" sz="1600" dirty="0">
                        <a:effectLst/>
                        <a:latin typeface="Calibri" panose="020F0502020204030204"/>
                        <a:ea typeface="Calibri" panose="020F0502020204030204"/>
                        <a:cs typeface="Times New Roman" panose="02020603050405020304"/>
                      </a:endParaRPr>
                    </a:p>
                  </a:txBody>
                  <a:tcPr marL="14974" marR="14974" marT="0" marB="0"/>
                </a:tc>
              </a:tr>
              <a:tr h="304800">
                <a:tc>
                  <a:txBody>
                    <a:bodyPr/>
                    <a:lstStyle/>
                    <a:p>
                      <a:pPr marL="0" marR="0">
                        <a:spcBef>
                          <a:spcPts val="0"/>
                        </a:spcBef>
                        <a:spcAft>
                          <a:spcPts val="0"/>
                        </a:spcAft>
                      </a:pPr>
                      <a:r>
                        <a:rPr lang="en-US" sz="1600">
                          <a:effectLst/>
                        </a:rPr>
                        <a:t>  Post- Secondary</a:t>
                      </a:r>
                      <a:endParaRPr lang="en-US" sz="160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0.6890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smtClean="0">
                          <a:effectLst/>
                        </a:rPr>
                        <a:t>0.2729 </a:t>
                      </a:r>
                      <a:r>
                        <a:rPr kumimoji="0" lang="en-US" sz="1800" kern="1200" dirty="0" smtClean="0">
                          <a:solidFill>
                            <a:schemeClr val="dk1"/>
                          </a:solidFill>
                          <a:effectLst/>
                          <a:latin typeface="+mn-lt"/>
                          <a:ea typeface="+mn-ea"/>
                          <a:cs typeface="+mn-cs"/>
                        </a:rPr>
                        <a:t>–</a:t>
                      </a:r>
                      <a:r>
                        <a:rPr lang="en-US" sz="1600" dirty="0" smtClean="0">
                          <a:effectLst/>
                        </a:rPr>
                        <a:t> 10.2755</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0.570</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0.5928</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spcBef>
                          <a:spcPts val="0"/>
                        </a:spcBef>
                        <a:spcAft>
                          <a:spcPts val="0"/>
                        </a:spcAft>
                      </a:pPr>
                      <a:r>
                        <a:rPr lang="en-US" sz="1600" dirty="0" smtClean="0">
                          <a:effectLst/>
                        </a:rPr>
                        <a:t>0.9732 </a:t>
                      </a:r>
                      <a:r>
                        <a:rPr kumimoji="0" lang="en-US" sz="1800" kern="1200" dirty="0" smtClean="0">
                          <a:solidFill>
                            <a:schemeClr val="dk1"/>
                          </a:solidFill>
                          <a:effectLst/>
                          <a:latin typeface="+mn-lt"/>
                          <a:ea typeface="+mn-ea"/>
                          <a:cs typeface="+mn-cs"/>
                        </a:rPr>
                        <a:t>–</a:t>
                      </a:r>
                      <a:r>
                        <a:rPr lang="en-US" sz="1600" dirty="0" smtClean="0">
                          <a:effectLst/>
                        </a:rPr>
                        <a:t> 3.6103</a:t>
                      </a:r>
                      <a:endParaRPr lang="en-US" sz="1600" dirty="0">
                        <a:effectLst/>
                        <a:latin typeface="Calibri" panose="020F0502020204030204"/>
                        <a:ea typeface="Calibri" panose="020F0502020204030204"/>
                        <a:cs typeface="Times New Roman" panose="02020603050405020304"/>
                      </a:endParaRPr>
                    </a:p>
                  </a:txBody>
                  <a:tcPr marL="14974" marR="14974" marT="0" marB="0"/>
                </a:tc>
                <a:tc>
                  <a:txBody>
                    <a:bodyPr/>
                    <a:lstStyle/>
                    <a:p>
                      <a:pPr marL="0" marR="0" algn="ctr">
                        <a:spcBef>
                          <a:spcPts val="0"/>
                        </a:spcBef>
                        <a:spcAft>
                          <a:spcPts val="0"/>
                        </a:spcAft>
                      </a:pPr>
                      <a:r>
                        <a:rPr lang="en-US" sz="1600" dirty="0">
                          <a:effectLst/>
                        </a:rPr>
                        <a:t>0.570</a:t>
                      </a:r>
                      <a:endParaRPr lang="en-US" sz="1600" dirty="0">
                        <a:effectLst/>
                        <a:latin typeface="Calibri" panose="020F0502020204030204"/>
                        <a:ea typeface="Calibri" panose="020F0502020204030204"/>
                        <a:cs typeface="Times New Roman" panose="02020603050405020304"/>
                      </a:endParaRPr>
                    </a:p>
                  </a:txBody>
                  <a:tcPr marL="14974" marR="14974" marT="0" marB="0"/>
                </a:tc>
              </a:tr>
            </a:tbl>
          </a:graphicData>
        </a:graphic>
      </p:graphicFrame>
      <p:sp>
        <p:nvSpPr>
          <p:cNvPr id="5" name="TextBox 4"/>
          <p:cNvSpPr txBox="1"/>
          <p:nvPr/>
        </p:nvSpPr>
        <p:spPr>
          <a:xfrm>
            <a:off x="304800" y="7010400"/>
            <a:ext cx="4343400" cy="646331"/>
          </a:xfrm>
          <a:prstGeom prst="rect">
            <a:avLst/>
          </a:prstGeom>
          <a:noFill/>
        </p:spPr>
        <p:txBody>
          <a:bodyPr wrap="square" rtlCol="0">
            <a:spAutoFit/>
          </a:bodyPr>
          <a:lstStyle/>
          <a:p>
            <a:r>
              <a:rPr lang="en-US" sz="1800" dirty="0"/>
              <a:t>Key:	CI = Confidence Interval</a:t>
            </a:r>
          </a:p>
          <a:p>
            <a:r>
              <a:rPr lang="en-US" sz="1800" dirty="0"/>
              <a:t>Ref = </a:t>
            </a:r>
            <a:r>
              <a:rPr lang="en-US" sz="1800" dirty="0" smtClean="0"/>
              <a:t>Reference</a:t>
            </a: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296400" cy="1295400"/>
          </a:xfrm>
        </p:spPr>
        <p:txBody>
          <a:bodyPr>
            <a:noAutofit/>
          </a:bodyPr>
          <a:lstStyle/>
          <a:p>
            <a:r>
              <a:rPr lang="en-US" sz="2400" b="1" dirty="0"/>
              <a:t>Table 6: Associations among depressive status,</a:t>
            </a:r>
            <a:r>
              <a:rPr lang="en-US" sz="2400" dirty="0"/>
              <a:t> </a:t>
            </a:r>
            <a:r>
              <a:rPr lang="en-US" sz="2400" b="1" dirty="0"/>
              <a:t>exercise self-efficacy, perceived exercise benefit and physical functioning (N=140) </a:t>
            </a:r>
            <a:endParaRPr lang="en-US" sz="2400" dirty="0"/>
          </a:p>
        </p:txBody>
      </p:sp>
      <p:graphicFrame>
        <p:nvGraphicFramePr>
          <p:cNvPr id="4" name="Content Placeholder 3"/>
          <p:cNvGraphicFramePr>
            <a:graphicFrameLocks noGrp="1"/>
          </p:cNvGraphicFramePr>
          <p:nvPr>
            <p:ph sz="quarter" idx="1"/>
          </p:nvPr>
        </p:nvGraphicFramePr>
        <p:xfrm>
          <a:off x="304800" y="1219200"/>
          <a:ext cx="8915400" cy="5851320"/>
        </p:xfrm>
        <a:graphic>
          <a:graphicData uri="http://schemas.openxmlformats.org/drawingml/2006/table">
            <a:tbl>
              <a:tblPr firstRow="1" firstCol="1" bandRow="1">
                <a:tableStyleId>{5C22544A-7EE6-4342-B048-85BDC9FD1C3A}</a:tableStyleId>
              </a:tblPr>
              <a:tblGrid>
                <a:gridCol w="2491619"/>
                <a:gridCol w="2156589"/>
                <a:gridCol w="2587343"/>
                <a:gridCol w="1679849"/>
              </a:tblGrid>
              <a:tr h="45720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kumimoji="0" lang="en-US" sz="1400" b="1" kern="1200" dirty="0" smtClean="0">
                          <a:solidFill>
                            <a:schemeClr val="lt1"/>
                          </a:solidFill>
                          <a:effectLst/>
                          <a:latin typeface="+mn-lt"/>
                          <a:ea typeface="+mn-ea"/>
                          <a:cs typeface="+mn-cs"/>
                        </a:rPr>
                        <a:t>Variable </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kumimoji="0" lang="en-US" sz="1400" b="1" kern="1200" dirty="0" smtClean="0">
                          <a:solidFill>
                            <a:schemeClr val="lt1"/>
                          </a:solidFill>
                          <a:effectLst/>
                          <a:latin typeface="+mn-lt"/>
                          <a:ea typeface="+mn-ea"/>
                          <a:cs typeface="+mn-cs"/>
                        </a:rPr>
                        <a:t>OR</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kumimoji="0" lang="en-US" sz="1400" b="1" kern="1200" dirty="0" smtClean="0">
                          <a:solidFill>
                            <a:schemeClr val="lt1"/>
                          </a:solidFill>
                          <a:effectLst/>
                          <a:latin typeface="+mn-lt"/>
                          <a:ea typeface="+mn-ea"/>
                          <a:cs typeface="+mn-cs"/>
                        </a:rPr>
                        <a:t>95%CI </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kumimoji="0" lang="en-US" sz="1400" b="1" kern="1200" dirty="0" smtClean="0">
                          <a:solidFill>
                            <a:schemeClr val="lt1"/>
                          </a:solidFill>
                          <a:effectLst/>
                          <a:latin typeface="+mn-lt"/>
                          <a:ea typeface="+mn-ea"/>
                          <a:cs typeface="+mn-cs"/>
                        </a:rPr>
                        <a:t>p - value</a:t>
                      </a:r>
                    </a:p>
                  </a:txBody>
                  <a:tcPr marL="68580" marR="68580" marT="0" marB="0" anchor="ctr"/>
                </a:tc>
              </a:tr>
              <a:tr h="567266">
                <a:tc>
                  <a:txBody>
                    <a:bodyPr/>
                    <a:lstStyle/>
                    <a:p>
                      <a:pPr marL="0" marR="0">
                        <a:spcBef>
                          <a:spcPts val="0"/>
                        </a:spcBef>
                        <a:spcAft>
                          <a:spcPts val="0"/>
                        </a:spcAft>
                      </a:pPr>
                      <a:r>
                        <a:rPr lang="en-US" sz="1400" dirty="0">
                          <a:effectLst/>
                        </a:rPr>
                        <a:t>Depressive status</a:t>
                      </a:r>
                    </a:p>
                    <a:p>
                      <a:pPr marL="0" marR="0">
                        <a:spcBef>
                          <a:spcPts val="0"/>
                        </a:spcBef>
                        <a:spcAft>
                          <a:spcPts val="0"/>
                        </a:spcAft>
                      </a:pPr>
                      <a:r>
                        <a:rPr lang="en-US" sz="1400" dirty="0">
                          <a:effectLst/>
                        </a:rPr>
                        <a:t> Non-depressed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libri" panose="020F0502020204030204"/>
                        <a:ea typeface="Calibri" panose="020F0502020204030204"/>
                        <a:cs typeface="Times New Roman" panose="02020603050405020304"/>
                      </a:endParaRPr>
                    </a:p>
                  </a:txBody>
                  <a:tcPr marL="68580" marR="68580" marT="0" marB="0"/>
                </a:tc>
              </a:tr>
              <a:tr h="283634">
                <a:tc>
                  <a:txBody>
                    <a:bodyPr/>
                    <a:lstStyle/>
                    <a:p>
                      <a:pPr marL="0" marR="0">
                        <a:spcBef>
                          <a:spcPts val="0"/>
                        </a:spcBef>
                        <a:spcAft>
                          <a:spcPts val="0"/>
                        </a:spcAft>
                      </a:pPr>
                      <a:r>
                        <a:rPr lang="en-US" sz="1400" dirty="0" smtClean="0">
                          <a:effectLst/>
                        </a:rPr>
                        <a:t>ADL</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1.0130</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smtClean="0">
                          <a:effectLst/>
                        </a:rPr>
                        <a:t>0.9829 </a:t>
                      </a:r>
                      <a:r>
                        <a:rPr kumimoji="0" lang="en-US" sz="1800" kern="1200" dirty="0" smtClean="0">
                          <a:solidFill>
                            <a:schemeClr val="dk1"/>
                          </a:solidFill>
                          <a:effectLst/>
                          <a:latin typeface="+mn-lt"/>
                          <a:ea typeface="+mn-ea"/>
                          <a:cs typeface="+mn-cs"/>
                        </a:rPr>
                        <a:t>– </a:t>
                      </a:r>
                      <a:r>
                        <a:rPr lang="en-US" sz="1400" dirty="0" smtClean="0">
                          <a:effectLst/>
                        </a:rPr>
                        <a:t>1.0018</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a:effectLst/>
                        </a:rPr>
                        <a:t>0.184</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r>
              <a:tr h="283634">
                <a:tc>
                  <a:txBody>
                    <a:bodyPr/>
                    <a:lstStyle/>
                    <a:p>
                      <a:pPr marL="0" marR="0">
                        <a:spcBef>
                          <a:spcPts val="0"/>
                        </a:spcBef>
                        <a:spcAft>
                          <a:spcPts val="0"/>
                        </a:spcAft>
                      </a:pPr>
                      <a:r>
                        <a:rPr lang="en-US" sz="1400" dirty="0" smtClean="0">
                          <a:effectLst/>
                        </a:rPr>
                        <a:t>HGS</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1.0132</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smtClean="0">
                          <a:effectLst/>
                        </a:rPr>
                        <a:t>0.9392 </a:t>
                      </a:r>
                      <a:r>
                        <a:rPr kumimoji="0" lang="en-US" sz="1800" kern="1200" dirty="0" smtClean="0">
                          <a:solidFill>
                            <a:schemeClr val="dk1"/>
                          </a:solidFill>
                          <a:effectLst/>
                          <a:latin typeface="+mn-lt"/>
                          <a:ea typeface="+mn-ea"/>
                          <a:cs typeface="+mn-cs"/>
                        </a:rPr>
                        <a:t>– </a:t>
                      </a:r>
                      <a:r>
                        <a:rPr lang="en-US" sz="1400" dirty="0" smtClean="0">
                          <a:effectLst/>
                        </a:rPr>
                        <a:t>1.0931</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a:effectLst/>
                        </a:rPr>
                        <a:t>0.739</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r>
              <a:tr h="283634">
                <a:tc>
                  <a:txBody>
                    <a:bodyPr/>
                    <a:lstStyle/>
                    <a:p>
                      <a:pPr marL="0" marR="0">
                        <a:spcBef>
                          <a:spcPts val="0"/>
                        </a:spcBef>
                        <a:spcAft>
                          <a:spcPts val="0"/>
                        </a:spcAft>
                      </a:pPr>
                      <a:r>
                        <a:rPr lang="en-US" sz="1400" dirty="0" smtClean="0">
                          <a:effectLst/>
                        </a:rPr>
                        <a:t>6MWD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0.9923</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smtClean="0">
                          <a:effectLst/>
                        </a:rPr>
                        <a:t>0.9938 </a:t>
                      </a:r>
                      <a:r>
                        <a:rPr kumimoji="0" lang="en-US" sz="1800" kern="1200" dirty="0" smtClean="0">
                          <a:solidFill>
                            <a:schemeClr val="dk1"/>
                          </a:solidFill>
                          <a:effectLst/>
                          <a:latin typeface="+mn-lt"/>
                          <a:ea typeface="+mn-ea"/>
                          <a:cs typeface="+mn-cs"/>
                        </a:rPr>
                        <a:t>–</a:t>
                      </a:r>
                      <a:r>
                        <a:rPr lang="en-US" sz="1400" dirty="0" smtClean="0">
                          <a:effectLst/>
                        </a:rPr>
                        <a:t> 1.0329</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smtClean="0">
                          <a:effectLst/>
                        </a:rPr>
                        <a:t>0.113</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r>
              <a:tr h="283634">
                <a:tc>
                  <a:txBody>
                    <a:bodyPr/>
                    <a:lstStyle/>
                    <a:p>
                      <a:pPr marL="0" marR="0">
                        <a:spcBef>
                          <a:spcPts val="0"/>
                        </a:spcBef>
                        <a:spcAft>
                          <a:spcPts val="0"/>
                        </a:spcAft>
                      </a:pPr>
                      <a:r>
                        <a:rPr lang="en-US" sz="1400" dirty="0" smtClean="0">
                          <a:effectLst/>
                        </a:rPr>
                        <a:t>Depressed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chor="ctr">
                    <a:noFill/>
                  </a:tcPr>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chor="ctr">
                    <a:noFill/>
                  </a:tcPr>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chor="ctr">
                    <a:noFill/>
                  </a:tcPr>
                </a:tc>
              </a:tr>
              <a:tr h="283634">
                <a:tc>
                  <a:txBody>
                    <a:bodyPr/>
                    <a:lstStyle/>
                    <a:p>
                      <a:pPr marL="0" marR="0">
                        <a:spcBef>
                          <a:spcPts val="0"/>
                        </a:spcBef>
                        <a:spcAft>
                          <a:spcPts val="0"/>
                        </a:spcAft>
                      </a:pPr>
                      <a:r>
                        <a:rPr lang="en-US" sz="1400" dirty="0" smtClean="0">
                          <a:effectLst/>
                        </a:rPr>
                        <a:t>ADL</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0.9870</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0.9681 </a:t>
                      </a:r>
                      <a:r>
                        <a:rPr kumimoji="0" lang="en-US" sz="1800" kern="1200" dirty="0" smtClean="0">
                          <a:solidFill>
                            <a:schemeClr val="dk1"/>
                          </a:solidFill>
                          <a:effectLst/>
                          <a:latin typeface="+mn-lt"/>
                          <a:ea typeface="+mn-ea"/>
                          <a:cs typeface="+mn-cs"/>
                        </a:rPr>
                        <a:t>– </a:t>
                      </a:r>
                      <a:r>
                        <a:rPr lang="en-US" sz="1400" dirty="0" smtClean="0">
                          <a:effectLst/>
                        </a:rPr>
                        <a:t>1.0062</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0.184</a:t>
                      </a:r>
                    </a:p>
                  </a:txBody>
                  <a:tcPr marL="68580" marR="68580" marT="0" marB="0" anchor="ctr"/>
                </a:tc>
              </a:tr>
              <a:tr h="283634">
                <a:tc>
                  <a:txBody>
                    <a:bodyPr/>
                    <a:lstStyle/>
                    <a:p>
                      <a:pPr marL="0" marR="0">
                        <a:spcBef>
                          <a:spcPts val="0"/>
                        </a:spcBef>
                        <a:spcAft>
                          <a:spcPts val="0"/>
                        </a:spcAft>
                      </a:pPr>
                      <a:r>
                        <a:rPr lang="en-US" sz="1400" dirty="0" smtClean="0">
                          <a:effectLst/>
                        </a:rPr>
                        <a:t>HGS</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0.9869</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0.9148 </a:t>
                      </a:r>
                      <a:r>
                        <a:rPr kumimoji="0" lang="en-US" sz="1800" kern="1200" dirty="0" smtClean="0">
                          <a:solidFill>
                            <a:schemeClr val="dk1"/>
                          </a:solidFill>
                          <a:effectLst/>
                          <a:latin typeface="+mn-lt"/>
                          <a:ea typeface="+mn-ea"/>
                          <a:cs typeface="+mn-cs"/>
                        </a:rPr>
                        <a:t>–</a:t>
                      </a:r>
                      <a:r>
                        <a:rPr lang="en-US" sz="1400" dirty="0" smtClean="0">
                          <a:effectLst/>
                        </a:rPr>
                        <a:t> 1.0647</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0.734</a:t>
                      </a:r>
                    </a:p>
                  </a:txBody>
                  <a:tcPr marL="68580" marR="68580" marT="0" marB="0" anchor="ctr"/>
                </a:tc>
              </a:tr>
              <a:tr h="283634">
                <a:tc>
                  <a:txBody>
                    <a:bodyPr/>
                    <a:lstStyle/>
                    <a:p>
                      <a:pPr marL="0" marR="0">
                        <a:spcBef>
                          <a:spcPts val="0"/>
                        </a:spcBef>
                        <a:spcAft>
                          <a:spcPts val="0"/>
                        </a:spcAft>
                      </a:pPr>
                      <a:r>
                        <a:rPr lang="en-US" sz="1400" dirty="0" smtClean="0">
                          <a:effectLst/>
                        </a:rPr>
                        <a:t>6-MWD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1.0077 </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0.9981 </a:t>
                      </a:r>
                      <a:r>
                        <a:rPr kumimoji="0" lang="en-US" sz="1800" kern="1200" dirty="0" smtClean="0">
                          <a:solidFill>
                            <a:schemeClr val="dk1"/>
                          </a:solidFill>
                          <a:effectLst/>
                          <a:latin typeface="+mn-lt"/>
                          <a:ea typeface="+mn-ea"/>
                          <a:cs typeface="+mn-cs"/>
                        </a:rPr>
                        <a:t>–</a:t>
                      </a:r>
                      <a:r>
                        <a:rPr lang="en-US" sz="1400" dirty="0" smtClean="0">
                          <a:effectLst/>
                        </a:rPr>
                        <a:t> 1.0174</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0.113</a:t>
                      </a:r>
                    </a:p>
                  </a:txBody>
                  <a:tcPr marL="68580" marR="68580" marT="0" marB="0" anchor="ctr"/>
                </a:tc>
              </a:tr>
              <a:tr h="283634">
                <a:tc>
                  <a:txBody>
                    <a:bodyPr/>
                    <a:lstStyle/>
                    <a:p>
                      <a:pPr marL="0" marR="0">
                        <a:spcBef>
                          <a:spcPts val="0"/>
                        </a:spcBef>
                        <a:spcAft>
                          <a:spcPts val="0"/>
                        </a:spcAft>
                      </a:pPr>
                      <a:r>
                        <a:rPr lang="en-US" sz="1400" dirty="0" smtClean="0">
                          <a:effectLst/>
                        </a:rPr>
                        <a:t>ESE</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chor="c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noFill/>
                  </a:tcPr>
                </a:tc>
              </a:tr>
              <a:tr h="283634">
                <a:tc>
                  <a:txBody>
                    <a:bodyPr/>
                    <a:lstStyle/>
                    <a:p>
                      <a:pPr marL="0" marR="0">
                        <a:spcBef>
                          <a:spcPts val="0"/>
                        </a:spcBef>
                        <a:spcAft>
                          <a:spcPts val="0"/>
                        </a:spcAft>
                      </a:pPr>
                      <a:r>
                        <a:rPr lang="en-US" sz="1400" dirty="0" smtClean="0">
                          <a:effectLst/>
                        </a:rPr>
                        <a:t>ADL </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0.9893</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0.9732 </a:t>
                      </a:r>
                      <a:r>
                        <a:rPr kumimoji="0" lang="en-US" sz="1800" kern="1200" dirty="0" smtClean="0">
                          <a:solidFill>
                            <a:schemeClr val="dk1"/>
                          </a:solidFill>
                          <a:effectLst/>
                          <a:latin typeface="+mn-lt"/>
                          <a:ea typeface="+mn-ea"/>
                          <a:cs typeface="+mn-cs"/>
                        </a:rPr>
                        <a:t>–</a:t>
                      </a:r>
                      <a:r>
                        <a:rPr lang="en-US" sz="1400" dirty="0" smtClean="0">
                          <a:effectLst/>
                        </a:rPr>
                        <a:t> 1.0060</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0.195</a:t>
                      </a:r>
                    </a:p>
                  </a:txBody>
                  <a:tcPr marL="68580" marR="68580" marT="0" marB="0" anchor="ctr"/>
                </a:tc>
              </a:tr>
              <a:tr h="283634">
                <a:tc>
                  <a:txBody>
                    <a:bodyPr/>
                    <a:lstStyle/>
                    <a:p>
                      <a:pPr marL="0" marR="0">
                        <a:spcBef>
                          <a:spcPts val="0"/>
                        </a:spcBef>
                        <a:spcAft>
                          <a:spcPts val="0"/>
                        </a:spcAft>
                      </a:pPr>
                      <a:r>
                        <a:rPr lang="en-US" sz="1400" dirty="0" smtClean="0">
                          <a:effectLst/>
                        </a:rPr>
                        <a:t>HGS</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1.0553</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0.9957 </a:t>
                      </a:r>
                      <a:r>
                        <a:rPr kumimoji="0" lang="en-US" sz="1800" kern="1200" dirty="0" smtClean="0">
                          <a:solidFill>
                            <a:schemeClr val="dk1"/>
                          </a:solidFill>
                          <a:effectLst/>
                          <a:latin typeface="+mn-lt"/>
                          <a:ea typeface="+mn-ea"/>
                          <a:cs typeface="+mn-cs"/>
                        </a:rPr>
                        <a:t>–</a:t>
                      </a:r>
                      <a:r>
                        <a:rPr lang="en-US" sz="1400" dirty="0" smtClean="0">
                          <a:effectLst/>
                        </a:rPr>
                        <a:t> 1.1185</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0.170</a:t>
                      </a:r>
                    </a:p>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tc>
              </a:tr>
              <a:tr h="283634">
                <a:tc>
                  <a:txBody>
                    <a:bodyPr/>
                    <a:lstStyle/>
                    <a:p>
                      <a:pPr marL="0" marR="0">
                        <a:spcBef>
                          <a:spcPts val="0"/>
                        </a:spcBef>
                        <a:spcAft>
                          <a:spcPts val="0"/>
                        </a:spcAft>
                      </a:pPr>
                      <a:r>
                        <a:rPr lang="en-US" sz="1400" dirty="0" smtClean="0">
                          <a:effectLst/>
                        </a:rPr>
                        <a:t> 6-MWD</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1.0040</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0.9992 </a:t>
                      </a:r>
                      <a:r>
                        <a:rPr kumimoji="0" lang="en-US" sz="1800" kern="1200" dirty="0" smtClean="0">
                          <a:solidFill>
                            <a:schemeClr val="dk1"/>
                          </a:solidFill>
                          <a:effectLst/>
                          <a:latin typeface="+mn-lt"/>
                          <a:ea typeface="+mn-ea"/>
                          <a:cs typeface="+mn-cs"/>
                        </a:rPr>
                        <a:t>–</a:t>
                      </a:r>
                      <a:r>
                        <a:rPr lang="en-US" sz="1400" dirty="0" smtClean="0">
                          <a:effectLst/>
                        </a:rPr>
                        <a:t> 1.0089</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0.100</a:t>
                      </a:r>
                    </a:p>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tc>
              </a:tr>
              <a:tr h="283634">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PEB</a:t>
                      </a:r>
                    </a:p>
                  </a:txBody>
                  <a:tcPr marL="68580" marR="68580" marT="0" marB="0"/>
                </a:tc>
                <a:tc>
                  <a:txBody>
                    <a:bodyPr/>
                    <a:lstStyle/>
                    <a:p>
                      <a:pPr marL="0" marR="0" algn="ctr">
                        <a:spcBef>
                          <a:spcPts val="0"/>
                        </a:spcBef>
                        <a:spcAft>
                          <a:spcPts val="0"/>
                        </a:spcAft>
                      </a:pPr>
                      <a:endParaRPr lang="en-US" sz="1400" dirty="0">
                        <a:effectLst/>
                        <a:latin typeface="Calibri" panose="020F0502020204030204"/>
                        <a:ea typeface="Calibri" panose="020F0502020204030204"/>
                        <a:cs typeface="Times New Roman" panose="02020603050405020304"/>
                      </a:endParaRPr>
                    </a:p>
                  </a:txBody>
                  <a:tcPr marL="68580" marR="68580" marT="0" marB="0" anchor="c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noFill/>
                  </a:tcPr>
                </a:tc>
              </a:tr>
              <a:tr h="283634">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ADL </a:t>
                      </a:r>
                    </a:p>
                  </a:txBody>
                  <a:tcPr marL="68580" marR="68580" marT="0" marB="0"/>
                </a:tc>
                <a:tc>
                  <a:txBody>
                    <a:bodyPr/>
                    <a:lstStyle/>
                    <a:p>
                      <a:pPr marL="0" marR="0" algn="ctr">
                        <a:spcBef>
                          <a:spcPts val="0"/>
                        </a:spcBef>
                        <a:spcAft>
                          <a:spcPts val="0"/>
                        </a:spcAft>
                      </a:pPr>
                      <a:r>
                        <a:rPr lang="en-US" sz="1400" dirty="0" smtClean="0">
                          <a:effectLst/>
                        </a:rPr>
                        <a:t>0.9708</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0.9527 </a:t>
                      </a:r>
                      <a:r>
                        <a:rPr kumimoji="0" lang="en-US" sz="1800" kern="1200" dirty="0" smtClean="0">
                          <a:solidFill>
                            <a:schemeClr val="dk1"/>
                          </a:solidFill>
                          <a:effectLst/>
                          <a:latin typeface="+mn-lt"/>
                          <a:ea typeface="+mn-ea"/>
                          <a:cs typeface="+mn-cs"/>
                        </a:rPr>
                        <a:t>–</a:t>
                      </a:r>
                      <a:r>
                        <a:rPr lang="en-US" sz="1400" dirty="0" smtClean="0">
                          <a:effectLst/>
                        </a:rPr>
                        <a:t> 0.9893</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0.002*</a:t>
                      </a:r>
                    </a:p>
                  </a:txBody>
                  <a:tcPr marL="68580" marR="68580" marT="0" marB="0" anchor="ctr"/>
                </a:tc>
              </a:tr>
              <a:tr h="283634">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smtClean="0">
                          <a:effectLst/>
                        </a:rPr>
                        <a:t>HGS</a:t>
                      </a:r>
                    </a:p>
                  </a:txBody>
                  <a:tcPr marL="68580" marR="68580" marT="0" marB="0"/>
                </a:tc>
                <a:tc>
                  <a:txBody>
                    <a:bodyPr/>
                    <a:lstStyle/>
                    <a:p>
                      <a:pPr marL="0" marR="0" algn="ctr">
                        <a:spcBef>
                          <a:spcPts val="0"/>
                        </a:spcBef>
                        <a:spcAft>
                          <a:spcPts val="0"/>
                        </a:spcAft>
                      </a:pPr>
                      <a:r>
                        <a:rPr lang="en-US" sz="1400" dirty="0" smtClean="0">
                          <a:effectLst/>
                        </a:rPr>
                        <a:t>0.9639</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0.9018 </a:t>
                      </a:r>
                      <a:r>
                        <a:rPr kumimoji="0" lang="en-US" sz="1800" kern="1200" dirty="0" smtClean="0">
                          <a:solidFill>
                            <a:schemeClr val="dk1"/>
                          </a:solidFill>
                          <a:effectLst/>
                          <a:latin typeface="+mn-lt"/>
                          <a:ea typeface="+mn-ea"/>
                          <a:cs typeface="+mn-cs"/>
                        </a:rPr>
                        <a:t>–</a:t>
                      </a:r>
                      <a:r>
                        <a:rPr lang="en-US" sz="1400" dirty="0" smtClean="0">
                          <a:effectLst/>
                        </a:rPr>
                        <a:t> 1.0302</a:t>
                      </a: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0.279</a:t>
                      </a:r>
                    </a:p>
                    <a:p>
                      <a:pPr marL="0" marR="0" indent="0" algn="ctr" defTabSz="914400" rtl="0" eaLnBrk="1" fontAlgn="auto" latinLnBrk="0" hangingPunct="1">
                        <a:lnSpc>
                          <a:spcPct val="100000"/>
                        </a:lnSpc>
                        <a:spcBef>
                          <a:spcPts val="0"/>
                        </a:spcBef>
                        <a:spcAft>
                          <a:spcPts val="0"/>
                        </a:spcAft>
                        <a:buClrTx/>
                        <a:buSzTx/>
                        <a:buFontTx/>
                        <a:buNone/>
                        <a:defRPr/>
                      </a:pPr>
                      <a:endParaRPr lang="en-US" sz="1400" dirty="0" smtClean="0">
                        <a:effectLst/>
                      </a:endParaRPr>
                    </a:p>
                  </a:txBody>
                  <a:tcPr marL="68580" marR="68580" marT="0" marB="0" anchor="ctr"/>
                </a:tc>
              </a:tr>
              <a:tr h="274320">
                <a:tc>
                  <a:txBody>
                    <a:bodyPr/>
                    <a:lstStyle/>
                    <a:p>
                      <a:pPr marL="0" marR="0">
                        <a:spcBef>
                          <a:spcPts val="0"/>
                        </a:spcBef>
                        <a:spcAft>
                          <a:spcPts val="0"/>
                        </a:spcAft>
                      </a:pPr>
                      <a:r>
                        <a:rPr lang="en-US" sz="1400" dirty="0" smtClean="0">
                          <a:effectLst/>
                        </a:rPr>
                        <a:t>6-MWD</a:t>
                      </a:r>
                      <a:endParaRPr lang="en-US" sz="1400" dirty="0">
                        <a:effectLst/>
                      </a:endParaRPr>
                    </a:p>
                    <a:p>
                      <a:pPr marL="0" marR="0">
                        <a:spcBef>
                          <a:spcPts val="0"/>
                        </a:spcBef>
                        <a:spcAft>
                          <a:spcPts val="0"/>
                        </a:spcAft>
                      </a:pPr>
                      <a:r>
                        <a:rPr lang="en-US" sz="1400" dirty="0">
                          <a:effectLst/>
                        </a:rPr>
                        <a:t> </a:t>
                      </a:r>
                      <a:endParaRPr lang="en-US" sz="1400" dirty="0">
                        <a:effectLst/>
                        <a:latin typeface="Calibri" panose="020F0502020204030204"/>
                        <a:ea typeface="Calibri" panose="020F0502020204030204"/>
                        <a:cs typeface="Times New Roman" panose="02020603050405020304"/>
                      </a:endParaRPr>
                    </a:p>
                  </a:txBody>
                  <a:tcPr marL="68580" marR="68580" marT="0" marB="0"/>
                </a:tc>
                <a:tc>
                  <a:txBody>
                    <a:bodyPr/>
                    <a:lstStyle/>
                    <a:p>
                      <a:pPr marL="0" marR="0" algn="ctr">
                        <a:spcBef>
                          <a:spcPts val="0"/>
                        </a:spcBef>
                        <a:spcAft>
                          <a:spcPts val="0"/>
                        </a:spcAft>
                      </a:pPr>
                      <a:r>
                        <a:rPr lang="en-US" sz="1400" dirty="0" smtClean="0">
                          <a:effectLst/>
                        </a:rPr>
                        <a:t>0.9986</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algn="ctr">
                        <a:spcBef>
                          <a:spcPts val="0"/>
                        </a:spcBef>
                        <a:spcAft>
                          <a:spcPts val="0"/>
                        </a:spcAft>
                      </a:pPr>
                      <a:r>
                        <a:rPr lang="en-US" sz="1400" dirty="0">
                          <a:effectLst/>
                        </a:rPr>
                        <a:t> </a:t>
                      </a:r>
                      <a:r>
                        <a:rPr lang="en-US" sz="1400" dirty="0" smtClean="0">
                          <a:effectLst/>
                        </a:rPr>
                        <a:t>0.9946 </a:t>
                      </a:r>
                      <a:r>
                        <a:rPr kumimoji="0" lang="en-US" sz="1800" kern="1200" dirty="0" smtClean="0">
                          <a:solidFill>
                            <a:schemeClr val="dk1"/>
                          </a:solidFill>
                          <a:effectLst/>
                          <a:latin typeface="+mn-lt"/>
                          <a:ea typeface="+mn-ea"/>
                          <a:cs typeface="+mn-cs"/>
                        </a:rPr>
                        <a:t>–</a:t>
                      </a:r>
                      <a:r>
                        <a:rPr lang="en-US" sz="1400" dirty="0" smtClean="0">
                          <a:effectLst/>
                        </a:rPr>
                        <a:t> 1.0026</a:t>
                      </a:r>
                      <a:endParaRPr lang="en-US" sz="1400" dirty="0">
                        <a:effectLst/>
                        <a:latin typeface="Calibri" panose="020F0502020204030204"/>
                        <a:ea typeface="Calibri" panose="020F0502020204030204"/>
                        <a:cs typeface="Times New Roman" panose="02020603050405020304"/>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sz="1400" dirty="0" smtClean="0">
                          <a:effectLst/>
                        </a:rPr>
                        <a:t>0.499</a:t>
                      </a:r>
                      <a:r>
                        <a:rPr lang="en-US" sz="1400" dirty="0">
                          <a:effectLst/>
                        </a:rPr>
                        <a:t> </a:t>
                      </a:r>
                    </a:p>
                  </a:txBody>
                  <a:tcPr marL="68580" marR="68580" marT="0" marB="0" anchor="ctr"/>
                </a:tc>
              </a:tr>
            </a:tbl>
          </a:graphicData>
        </a:graphic>
      </p:graphicFrame>
      <p:sp>
        <p:nvSpPr>
          <p:cNvPr id="5" name="TextBox 4"/>
          <p:cNvSpPr txBox="1"/>
          <p:nvPr/>
        </p:nvSpPr>
        <p:spPr>
          <a:xfrm>
            <a:off x="215462" y="6858000"/>
            <a:ext cx="8991600" cy="954107"/>
          </a:xfrm>
          <a:prstGeom prst="rect">
            <a:avLst/>
          </a:prstGeom>
          <a:noFill/>
        </p:spPr>
        <p:txBody>
          <a:bodyPr wrap="square" rtlCol="0">
            <a:spAutoFit/>
          </a:bodyPr>
          <a:lstStyle/>
          <a:p>
            <a:r>
              <a:rPr lang="en-US" sz="1400" dirty="0"/>
              <a:t>p&lt;0.05 </a:t>
            </a:r>
          </a:p>
          <a:p>
            <a:r>
              <a:rPr lang="en-US" sz="1400" dirty="0"/>
              <a:t>Key:	</a:t>
            </a:r>
          </a:p>
          <a:p>
            <a:r>
              <a:rPr lang="en-US" sz="1400" dirty="0"/>
              <a:t>OR – Odd Ratio, C.I – Confidence interval, ESE – Exercise self-efficacy, PEB – Perceived</a:t>
            </a:r>
            <a:r>
              <a:rPr lang="en-US" sz="1400" b="1" dirty="0"/>
              <a:t> </a:t>
            </a:r>
            <a:r>
              <a:rPr lang="en-US" sz="1400" dirty="0"/>
              <a:t>exercise benefit, ADL – Activity of daily living, HGS – Hand grip strength, 6-MWD – Six minute walk </a:t>
            </a:r>
            <a:r>
              <a:rPr lang="en-US" sz="1400" dirty="0" smtClean="0"/>
              <a:t>distance</a:t>
            </a:r>
            <a:endParaRPr lang="en-US"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1187</Words>
  <Application>Microsoft Office PowerPoint</Application>
  <PresentationFormat>Custom</PresentationFormat>
  <Paragraphs>454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ASSOCIATION BETWEEN PSYCHOSOCIAL FACTORS AND PHYSICAL FUNCTIONING IN PATIENTS WITH TYPE – 2 DIABETES MELLITUS</vt:lpstr>
      <vt:lpstr>INTRODUCTION</vt:lpstr>
      <vt:lpstr>METHODOLOGY</vt:lpstr>
      <vt:lpstr>Table 1: Socio-demographic characteristics and distribution of psychosocial factors of participants (N=140) </vt:lpstr>
      <vt:lpstr>Table 2: Comparison of physical and clinical characteristics of participants by gender (N=140) </vt:lpstr>
      <vt:lpstr>Table 3: Comparison of psychosocial factors between male and female participants</vt:lpstr>
      <vt:lpstr>Table 4: Comparison of physical functioning between male and female participants (N=140)</vt:lpstr>
      <vt:lpstr>Table 5: Associations between depressive status and socio-demographic characteristics of participants (N=140)</vt:lpstr>
      <vt:lpstr>Table 6: Associations among depressive status, exercise self-efficacy, perceived exercise benefit and physical functioning (N=140)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PHYSIOTHERAPY IN THE MANAGEMENT OF INFANTILE HEMIPLEGIA CEREBRAL PALSY:  A CASE REPORT</dc:title>
  <dc:creator>BennyTech</dc:creator>
  <cp:lastModifiedBy>BennyTech</cp:lastModifiedBy>
  <cp:revision>503</cp:revision>
  <dcterms:created xsi:type="dcterms:W3CDTF">2017-01-22T16:51:00Z</dcterms:created>
  <dcterms:modified xsi:type="dcterms:W3CDTF">2019-10-29T18:54:45Z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