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8" r:id="rId3"/>
    <p:sldId id="260" r:id="rId4"/>
    <p:sldId id="263" r:id="rId5"/>
    <p:sldId id="265" r:id="rId6"/>
    <p:sldId id="267" r:id="rId7"/>
    <p:sldId id="296" r:id="rId8"/>
    <p:sldId id="287" r:id="rId9"/>
    <p:sldId id="29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3738" autoAdjust="0"/>
  </p:normalViewPr>
  <p:slideViewPr>
    <p:cSldViewPr snapToGrid="0">
      <p:cViewPr varScale="1">
        <p:scale>
          <a:sx n="70" d="100"/>
          <a:sy n="70" d="100"/>
        </p:scale>
        <p:origin x="738" y="60"/>
      </p:cViewPr>
      <p:guideLst>
        <p:guide orient="horz" pos="2160"/>
        <p:guide pos="38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CD95C-0108-45D8-9226-92CE6339EF4F}" type="datetimeFigureOut">
              <a:rPr lang="en-ZA" smtClean="0"/>
              <a:t>2020/11/20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461C0-7A00-4374-BAF3-C4ECE793515B}" type="slidenum">
              <a:rPr lang="en-ZA" smtClean="0"/>
              <a:t>‹#›</a:t>
            </a:fld>
            <a:endParaRPr lang="en-ZA"/>
          </a:p>
        </p:txBody>
      </p:sp>
    </p:spTree>
    <p:extLst>
      <p:ext uri="{BB962C8B-B14F-4D97-AF65-F5344CB8AC3E}">
        <p14:creationId xmlns:p14="http://schemas.microsoft.com/office/powerpoint/2010/main" val="74018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E9461C0-7A00-4374-BAF3-C4ECE793515B}" type="slidenum">
              <a:rPr lang="en-ZA" smtClean="0"/>
              <a:t>1</a:t>
            </a:fld>
            <a:endParaRPr lang="en-ZA" dirty="0"/>
          </a:p>
        </p:txBody>
      </p:sp>
    </p:spTree>
    <p:extLst>
      <p:ext uri="{BB962C8B-B14F-4D97-AF65-F5344CB8AC3E}">
        <p14:creationId xmlns:p14="http://schemas.microsoft.com/office/powerpoint/2010/main" val="217095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Urban forests include all naturally occurring or introduced trees in urbanized societies.</a:t>
            </a:r>
          </a:p>
          <a:p>
            <a:r>
              <a:rPr lang="en-US" sz="1200" kern="1200" dirty="0">
                <a:solidFill>
                  <a:schemeClr val="tx1"/>
                </a:solidFill>
                <a:effectLst/>
                <a:latin typeface="+mn-lt"/>
                <a:ea typeface="+mn-ea"/>
                <a:cs typeface="+mn-cs"/>
              </a:rPr>
              <a:t>Specifically, the urban forests may consist of different tree species on avenues, roads, informal green spaces, free zones, residences </a:t>
            </a:r>
            <a:r>
              <a:rPr lang="en-US" sz="1200" i="1" kern="1200" dirty="0">
                <a:solidFill>
                  <a:schemeClr val="tx1"/>
                </a:solidFill>
                <a:effectLst/>
                <a:latin typeface="+mn-lt"/>
                <a:ea typeface="+mn-ea"/>
                <a:cs typeface="+mn-cs"/>
              </a:rPr>
              <a:t>inter alia</a:t>
            </a:r>
            <a:r>
              <a:rPr lang="en-US" sz="1200" kern="1200" dirty="0">
                <a:solidFill>
                  <a:schemeClr val="tx1"/>
                </a:solidFill>
                <a:effectLst/>
                <a:latin typeface="+mn-lt"/>
                <a:ea typeface="+mn-ea"/>
                <a:cs typeface="+mn-cs"/>
              </a:rPr>
              <a:t>.</a:t>
            </a:r>
            <a:endParaRPr lang="en-ZA" dirty="0"/>
          </a:p>
        </p:txBody>
      </p:sp>
      <p:sp>
        <p:nvSpPr>
          <p:cNvPr id="4" name="Slide Number Placeholder 3"/>
          <p:cNvSpPr>
            <a:spLocks noGrp="1"/>
          </p:cNvSpPr>
          <p:nvPr>
            <p:ph type="sldNum" sz="quarter" idx="10"/>
          </p:nvPr>
        </p:nvSpPr>
        <p:spPr/>
        <p:txBody>
          <a:bodyPr/>
          <a:lstStyle/>
          <a:p>
            <a:fld id="{6E9461C0-7A00-4374-BAF3-C4ECE793515B}" type="slidenum">
              <a:rPr lang="en-ZA" smtClean="0"/>
              <a:t>2</a:t>
            </a:fld>
            <a:endParaRPr lang="en-ZA" dirty="0"/>
          </a:p>
        </p:txBody>
      </p:sp>
    </p:spTree>
    <p:extLst>
      <p:ext uri="{BB962C8B-B14F-4D97-AF65-F5344CB8AC3E}">
        <p14:creationId xmlns:p14="http://schemas.microsoft.com/office/powerpoint/2010/main" val="335995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Unfortunately, despite the importance of the urban forests and their services, global forests in cities continue to decline at an alarming rate from rapid unplanned urban sprawl and population increase. </a:t>
            </a: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For instance, the United Nations reported that urban population accounted for 54% of the total world's population in 2014, and this growth is expected to continue in coming decades (United Nations, 2018). </a:t>
            </a: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In Nigeria, from a population of less than 6 million in the 60s' the urban dwellers came to about 19 million in the 80s' and to over 100 million in 2016. </a:t>
            </a: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In Benin City, built up areas have increased in size and complexity over time. </a:t>
            </a: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Benin City is expanding into the fringe interface from core areas thereby increasing the land areas occupied by settlements. This upsurge in population puts extreme pressure on the urban forests and has led to loss of trees for urbanization in many urban development projects. These may include expansion and construction of roads, estate development, infrastructure and amenities, and other land allocation priorities. </a:t>
            </a: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The result is negative effect on tree abundance, its services and overall environmental conservation.</a:t>
            </a:r>
            <a:endParaRPr lang="en-ZA" sz="1200" kern="1200" dirty="0">
              <a:solidFill>
                <a:schemeClr val="tx1"/>
              </a:solidFill>
              <a:effectLst/>
              <a:latin typeface="+mn-lt"/>
              <a:ea typeface="+mn-ea"/>
              <a:cs typeface="+mn-cs"/>
            </a:endParaRPr>
          </a:p>
          <a:p>
            <a:pPr marL="0" indent="0">
              <a:buNone/>
            </a:pPr>
            <a:endParaRPr lang="en-GB" dirty="0"/>
          </a:p>
        </p:txBody>
      </p:sp>
      <p:sp>
        <p:nvSpPr>
          <p:cNvPr id="4" name="Slide Number Placeholder 3"/>
          <p:cNvSpPr>
            <a:spLocks noGrp="1"/>
          </p:cNvSpPr>
          <p:nvPr>
            <p:ph type="sldNum" sz="quarter" idx="10"/>
          </p:nvPr>
        </p:nvSpPr>
        <p:spPr/>
        <p:txBody>
          <a:bodyPr/>
          <a:lstStyle/>
          <a:p>
            <a:fld id="{6E9461C0-7A00-4374-BAF3-C4ECE793515B}" type="slidenum">
              <a:rPr lang="en-ZA" smtClean="0"/>
              <a:t>3</a:t>
            </a:fld>
            <a:endParaRPr lang="en-ZA"/>
          </a:p>
        </p:txBody>
      </p:sp>
    </p:spTree>
    <p:extLst>
      <p:ext uri="{BB962C8B-B14F-4D97-AF65-F5344CB8AC3E}">
        <p14:creationId xmlns:p14="http://schemas.microsoft.com/office/powerpoint/2010/main" val="344919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Thus, the conceptual framework of this study operates on the premise that achieving sustainable development of urban forests require healthy tree resource and quality care. Therefore, this study employed an integrated approach of aerial and field survey to assess the status of the urban forests in developing countries, using Benin City, Nigeria as a case study.</a:t>
            </a:r>
          </a:p>
          <a:p>
            <a:r>
              <a:rPr lang="en-US" sz="1200" kern="1200" dirty="0">
                <a:solidFill>
                  <a:schemeClr val="tx1"/>
                </a:solidFill>
                <a:effectLst/>
                <a:latin typeface="+mn-lt"/>
                <a:ea typeface="+mn-ea"/>
                <a:cs typeface="+mn-cs"/>
              </a:rPr>
              <a:t>Specific objectives were to (1) examine the abundance and diversity of the urban forest species (2) investigate the changes in vegetated areas for the period 1988 and 2018. </a:t>
            </a:r>
            <a:endParaRPr lang="en-ZA" dirty="0"/>
          </a:p>
        </p:txBody>
      </p:sp>
      <p:sp>
        <p:nvSpPr>
          <p:cNvPr id="4" name="Slide Number Placeholder 3"/>
          <p:cNvSpPr>
            <a:spLocks noGrp="1"/>
          </p:cNvSpPr>
          <p:nvPr>
            <p:ph type="sldNum" sz="quarter" idx="10"/>
          </p:nvPr>
        </p:nvSpPr>
        <p:spPr/>
        <p:txBody>
          <a:bodyPr/>
          <a:lstStyle/>
          <a:p>
            <a:fld id="{6E9461C0-7A00-4374-BAF3-C4ECE793515B}" type="slidenum">
              <a:rPr lang="en-ZA" smtClean="0"/>
              <a:t>4</a:t>
            </a:fld>
            <a:endParaRPr lang="en-ZA" dirty="0"/>
          </a:p>
        </p:txBody>
      </p:sp>
    </p:spTree>
    <p:extLst>
      <p:ext uri="{BB962C8B-B14F-4D97-AF65-F5344CB8AC3E}">
        <p14:creationId xmlns:p14="http://schemas.microsoft.com/office/powerpoint/2010/main" val="214389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9461C0-7A00-4374-BAF3-C4ECE793515B}" type="slidenum">
              <a:rPr lang="en-ZA" smtClean="0"/>
              <a:t>5</a:t>
            </a:fld>
            <a:endParaRPr lang="en-ZA" dirty="0"/>
          </a:p>
        </p:txBody>
      </p:sp>
    </p:spTree>
    <p:extLst>
      <p:ext uri="{BB962C8B-B14F-4D97-AF65-F5344CB8AC3E}">
        <p14:creationId xmlns:p14="http://schemas.microsoft.com/office/powerpoint/2010/main" val="350540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Anacardiacea</a:t>
            </a:r>
            <a:r>
              <a:rPr lang="en-GB" dirty="0"/>
              <a:t> 2, </a:t>
            </a:r>
            <a:r>
              <a:rPr lang="en-GB" dirty="0" err="1"/>
              <a:t>Palmae</a:t>
            </a:r>
            <a:r>
              <a:rPr lang="en-GB" dirty="0"/>
              <a:t>, / </a:t>
            </a:r>
            <a:r>
              <a:rPr lang="en-GB" dirty="0" err="1"/>
              <a:t>Burseracea</a:t>
            </a:r>
            <a:r>
              <a:rPr lang="en-GB" dirty="0"/>
              <a:t>, </a:t>
            </a:r>
            <a:r>
              <a:rPr lang="en-GB" dirty="0" err="1"/>
              <a:t>Palmea</a:t>
            </a:r>
            <a:r>
              <a:rPr lang="en-GB" dirty="0"/>
              <a:t>, M</a:t>
            </a:r>
            <a:r>
              <a:rPr lang="en-GB"/>
              <a:t>oraceae</a:t>
            </a:r>
            <a:endParaRPr lang="en-ZA" dirty="0"/>
          </a:p>
        </p:txBody>
      </p:sp>
      <p:sp>
        <p:nvSpPr>
          <p:cNvPr id="4" name="Slide Number Placeholder 3"/>
          <p:cNvSpPr>
            <a:spLocks noGrp="1"/>
          </p:cNvSpPr>
          <p:nvPr>
            <p:ph type="sldNum" sz="quarter" idx="10"/>
          </p:nvPr>
        </p:nvSpPr>
        <p:spPr/>
        <p:txBody>
          <a:bodyPr/>
          <a:lstStyle/>
          <a:p>
            <a:fld id="{6E9461C0-7A00-4374-BAF3-C4ECE793515B}" type="slidenum">
              <a:rPr lang="en-ZA" smtClean="0"/>
              <a:t>7</a:t>
            </a:fld>
            <a:endParaRPr lang="en-ZA"/>
          </a:p>
        </p:txBody>
      </p:sp>
    </p:spTree>
    <p:extLst>
      <p:ext uri="{BB962C8B-B14F-4D97-AF65-F5344CB8AC3E}">
        <p14:creationId xmlns:p14="http://schemas.microsoft.com/office/powerpoint/2010/main" val="347118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E9461C0-7A00-4374-BAF3-C4ECE793515B}" type="slidenum">
              <a:rPr lang="en-ZA" smtClean="0"/>
              <a:t>8</a:t>
            </a:fld>
            <a:endParaRPr lang="en-ZA"/>
          </a:p>
        </p:txBody>
      </p:sp>
    </p:spTree>
    <p:extLst>
      <p:ext uri="{BB962C8B-B14F-4D97-AF65-F5344CB8AC3E}">
        <p14:creationId xmlns:p14="http://schemas.microsoft.com/office/powerpoint/2010/main" val="280788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075B751E-D303-4850-909E-86A3FFB07F6A}" type="datetimeFigureOut">
              <a:rPr lang="en-ZA" smtClean="0"/>
              <a:t>2020/11/20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AA7D782-8E6F-469B-B4BF-9A0AF1AEF8AE}" type="slidenum">
              <a:rPr lang="en-ZA" smtClean="0"/>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75B751E-D303-4850-909E-86A3FFB07F6A}" type="datetimeFigureOut">
              <a:rPr lang="en-ZA" smtClean="0"/>
              <a:t>2020/11/20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AA7D782-8E6F-469B-B4BF-9A0AF1AEF8AE}"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75B751E-D303-4850-909E-86A3FFB07F6A}" type="datetimeFigureOut">
              <a:rPr lang="en-ZA" smtClean="0"/>
              <a:t>2020/11/20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AA7D782-8E6F-469B-B4BF-9A0AF1AEF8AE}"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75B751E-D303-4850-909E-86A3FFB07F6A}" type="datetimeFigureOut">
              <a:rPr lang="en-ZA" smtClean="0"/>
              <a:t>2020/11/20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AA7D782-8E6F-469B-B4BF-9A0AF1AEF8AE}" type="slidenum">
              <a:rPr lang="en-ZA" smtClean="0"/>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5B751E-D303-4850-909E-86A3FFB07F6A}" type="datetimeFigureOut">
              <a:rPr lang="en-ZA" smtClean="0"/>
              <a:t>2020/11/20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AA7D782-8E6F-469B-B4BF-9A0AF1AEF8AE}" type="slidenum">
              <a:rPr lang="en-ZA" smtClean="0"/>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075B751E-D303-4850-909E-86A3FFB07F6A}" type="datetimeFigureOut">
              <a:rPr lang="en-ZA" smtClean="0"/>
              <a:t>2020/11/20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AA7D782-8E6F-469B-B4BF-9A0AF1AEF8AE}" type="slidenum">
              <a:rPr lang="en-ZA" smtClean="0"/>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075B751E-D303-4850-909E-86A3FFB07F6A}" type="datetimeFigureOut">
              <a:rPr lang="en-ZA" smtClean="0"/>
              <a:t>2020/11/20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AA7D782-8E6F-469B-B4BF-9A0AF1AEF8AE}" type="slidenum">
              <a:rPr lang="en-ZA" smtClean="0"/>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075B751E-D303-4850-909E-86A3FFB07F6A}" type="datetimeFigureOut">
              <a:rPr lang="en-ZA" smtClean="0"/>
              <a:t>2020/11/20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AA7D782-8E6F-469B-B4BF-9A0AF1AEF8AE}"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B751E-D303-4850-909E-86A3FFB07F6A}" type="datetimeFigureOut">
              <a:rPr lang="en-ZA" smtClean="0"/>
              <a:t>2020/11/20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AA7D782-8E6F-469B-B4BF-9A0AF1AEF8AE}"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5B751E-D303-4850-909E-86A3FFB07F6A}" type="datetimeFigureOut">
              <a:rPr lang="en-ZA" smtClean="0"/>
              <a:t>2020/11/20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AA7D782-8E6F-469B-B4BF-9A0AF1AEF8AE}" type="slidenum">
              <a:rPr lang="en-ZA" smtClean="0"/>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5B751E-D303-4850-909E-86A3FFB07F6A}" type="datetimeFigureOut">
              <a:rPr lang="en-ZA" smtClean="0"/>
              <a:t>2020/11/20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AA7D782-8E6F-469B-B4BF-9A0AF1AEF8AE}" type="slidenum">
              <a:rPr lang="en-ZA" smtClean="0"/>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B751E-D303-4850-909E-86A3FFB07F6A}" type="datetimeFigureOut">
              <a:rPr lang="en-ZA" smtClean="0"/>
              <a:t>2020/11/20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7D782-8E6F-469B-B4BF-9A0AF1AEF8AE}"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622" y="106016"/>
            <a:ext cx="11976756" cy="8309967"/>
          </a:xfrm>
          <a:prstGeom prst="rect">
            <a:avLst/>
          </a:prstGeom>
        </p:spPr>
        <p:txBody>
          <a:bodyPr wrap="square">
            <a:spAutoFit/>
          </a:bodyPr>
          <a:lstStyle/>
          <a:p>
            <a:pPr algn="ctr">
              <a:lnSpc>
                <a:spcPct val="100000"/>
              </a:lnSpc>
              <a:spcBef>
                <a:spcPts val="0"/>
              </a:spcBef>
              <a:spcAft>
                <a:spcPts val="0"/>
              </a:spcAft>
            </a:pPr>
            <a:endParaRPr lang="en-GB" altLang="en-US" sz="2800" b="1" dirty="0">
              <a:latin typeface="Bookman Old Style" panose="02050604050505020204" pitchFamily="18" charset="0"/>
            </a:endParaRPr>
          </a:p>
          <a:p>
            <a:pPr algn="ctr">
              <a:lnSpc>
                <a:spcPct val="100000"/>
              </a:lnSpc>
              <a:spcBef>
                <a:spcPts val="0"/>
              </a:spcBef>
              <a:spcAft>
                <a:spcPts val="0"/>
              </a:spcAft>
            </a:pPr>
            <a:r>
              <a:rPr lang="en-GB" altLang="en-US" sz="2800" b="1" dirty="0">
                <a:latin typeface="Bookman Old Style" panose="02050604050505020204" pitchFamily="18" charset="0"/>
              </a:rPr>
              <a:t>Assessing the Status of Urban Forests in Benin Metropolis, Nigeria</a:t>
            </a:r>
          </a:p>
          <a:p>
            <a:pPr>
              <a:lnSpc>
                <a:spcPct val="100000"/>
              </a:lnSpc>
              <a:spcBef>
                <a:spcPts val="0"/>
              </a:spcBef>
              <a:spcAft>
                <a:spcPts val="0"/>
              </a:spcAft>
            </a:pPr>
            <a:endParaRPr lang="en-GB" altLang="en-US" sz="2800" b="1" dirty="0">
              <a:latin typeface="Bookman Old Style" panose="02050604050505020204" pitchFamily="18" charset="0"/>
            </a:endParaRPr>
          </a:p>
          <a:p>
            <a:pPr>
              <a:lnSpc>
                <a:spcPct val="100000"/>
              </a:lnSpc>
              <a:spcBef>
                <a:spcPts val="0"/>
              </a:spcBef>
              <a:spcAft>
                <a:spcPts val="0"/>
              </a:spcAft>
            </a:pPr>
            <a:endParaRPr lang="en-GB" altLang="en-GB" sz="2800" b="1" dirty="0">
              <a:latin typeface="Bookman Old Style" panose="02050604050505020204" pitchFamily="18" charset="0"/>
            </a:endParaRPr>
          </a:p>
          <a:p>
            <a:pPr algn="ctr"/>
            <a:r>
              <a:rPr lang="en-ZA" altLang="en-GB" sz="2800" dirty="0" smtClean="0">
                <a:latin typeface="Bookman Old Style" panose="02050604050505020204" pitchFamily="18" charset="0"/>
              </a:rPr>
              <a:t>Arabomen</a:t>
            </a:r>
            <a:r>
              <a:rPr lang="en-ZA" altLang="en-GB" sz="2800" dirty="0">
                <a:latin typeface="Bookman Old Style" panose="02050604050505020204" pitchFamily="18" charset="0"/>
              </a:rPr>
              <a:t>, </a:t>
            </a:r>
            <a:r>
              <a:rPr lang="en-ZA" altLang="en-GB" sz="2800" dirty="0" smtClean="0">
                <a:latin typeface="Bookman Old Style" panose="02050604050505020204" pitchFamily="18" charset="0"/>
              </a:rPr>
              <a:t>O</a:t>
            </a:r>
            <a:r>
              <a:rPr lang="en-GB" altLang="en-GB" sz="2800" dirty="0">
                <a:latin typeface="Bookman Old Style" panose="02050604050505020204" pitchFamily="18" charset="0"/>
              </a:rPr>
              <a:t>.</a:t>
            </a:r>
            <a:endParaRPr lang="en-ZA" altLang="en-GB" sz="2800" dirty="0">
              <a:latin typeface="Bookman Old Style" panose="02050604050505020204" pitchFamily="18" charset="0"/>
            </a:endParaRPr>
          </a:p>
          <a:p>
            <a:pPr algn="ctr"/>
            <a:endParaRPr lang="en-ZA" altLang="en-GB" sz="2800" u="sng" dirty="0">
              <a:latin typeface="Bookman Old Style" panose="02050604050505020204" pitchFamily="18" charset="0"/>
            </a:endParaRPr>
          </a:p>
          <a:p>
            <a:pPr algn="ctr"/>
            <a:endParaRPr lang="en-GB" altLang="en-GB" sz="2800" u="sng" dirty="0">
              <a:latin typeface="Bookman Old Style" panose="02050604050505020204" pitchFamily="18" charset="0"/>
            </a:endParaRPr>
          </a:p>
          <a:p>
            <a:pPr algn="ctr"/>
            <a:r>
              <a:rPr lang="en-ZA" altLang="en-GB" sz="2800" dirty="0">
                <a:latin typeface="Bookman Old Style" panose="02050604050505020204" pitchFamily="18" charset="0"/>
              </a:rPr>
              <a:t>Departmental Seminar</a:t>
            </a:r>
          </a:p>
          <a:p>
            <a:pPr algn="ctr"/>
            <a:r>
              <a:rPr lang="en-ZA" altLang="en-GB" sz="2800" dirty="0">
                <a:latin typeface="Bookman Old Style" panose="02050604050505020204" pitchFamily="18" charset="0"/>
              </a:rPr>
              <a:t>Forest Economics and Extension Department</a:t>
            </a:r>
          </a:p>
          <a:p>
            <a:pPr algn="ctr"/>
            <a:r>
              <a:rPr lang="en-GB" altLang="en-GB" sz="2800" dirty="0">
                <a:latin typeface="Bookman Old Style" panose="02050604050505020204" pitchFamily="18" charset="0"/>
              </a:rPr>
              <a:t>F</a:t>
            </a:r>
            <a:r>
              <a:rPr lang="en-ZA" altLang="en-GB" sz="2800" dirty="0" err="1">
                <a:latin typeface="Bookman Old Style" panose="02050604050505020204" pitchFamily="18" charset="0"/>
              </a:rPr>
              <a:t>orestry</a:t>
            </a:r>
            <a:r>
              <a:rPr lang="en-ZA" altLang="en-GB" sz="2800" dirty="0">
                <a:latin typeface="Bookman Old Style" panose="02050604050505020204" pitchFamily="18" charset="0"/>
              </a:rPr>
              <a:t> Research Institute of Nigeria</a:t>
            </a:r>
          </a:p>
          <a:p>
            <a:pPr algn="ctr"/>
            <a:r>
              <a:rPr lang="en-GB" altLang="en-GB" sz="2800" dirty="0">
                <a:latin typeface="Bookman Old Style" panose="02050604050505020204" pitchFamily="18" charset="0"/>
              </a:rPr>
              <a:t>Ibadan, Nigeria</a:t>
            </a:r>
          </a:p>
          <a:p>
            <a:pPr algn="ctr"/>
            <a:endParaRPr lang="en-GB" altLang="en-GB" sz="2800" dirty="0" smtClean="0">
              <a:latin typeface="Bookman Old Style" panose="02050604050505020204" pitchFamily="18" charset="0"/>
            </a:endParaRPr>
          </a:p>
          <a:p>
            <a:pPr algn="ctr"/>
            <a:endParaRPr lang="en-GB" altLang="en-GB" sz="2800" dirty="0">
              <a:latin typeface="Bookman Old Style" panose="02050604050505020204" pitchFamily="18" charset="0"/>
            </a:endParaRPr>
          </a:p>
          <a:p>
            <a:pPr algn="ctr"/>
            <a:r>
              <a:rPr lang="en-GB" altLang="en-GB" sz="2800" dirty="0">
                <a:latin typeface="Bookman Old Style" panose="02050604050505020204" pitchFamily="18" charset="0"/>
              </a:rPr>
              <a:t>April 2020</a:t>
            </a:r>
            <a:endParaRPr lang="en-ZA" altLang="en-GB" sz="2800" dirty="0">
              <a:latin typeface="Bookman Old Style" panose="02050604050505020204" pitchFamily="18" charset="0"/>
            </a:endParaRPr>
          </a:p>
          <a:p>
            <a:pPr algn="ctr"/>
            <a:endParaRPr lang="en-ZA" altLang="en-GB" b="1" dirty="0"/>
          </a:p>
          <a:p>
            <a:pPr algn="ctr"/>
            <a:endParaRPr lang="en-ZA" altLang="en-GB" sz="1600" dirty="0"/>
          </a:p>
          <a:p>
            <a:pPr algn="ctr"/>
            <a:endParaRPr lang="en-ZA" altLang="en-GB" sz="1600" dirty="0"/>
          </a:p>
          <a:p>
            <a:pPr algn="ctr"/>
            <a:endParaRPr lang="en-ZA" altLang="en-GB" sz="1600" dirty="0"/>
          </a:p>
          <a:p>
            <a:pPr algn="ctr"/>
            <a:endParaRPr lang="en-ZA" altLang="en-GB" sz="1600" dirty="0"/>
          </a:p>
          <a:p>
            <a:pPr algn="ctr"/>
            <a:endParaRPr lang="en-ZA" altLang="en-GB" sz="1600" dirty="0"/>
          </a:p>
          <a:p>
            <a:pPr algn="ctr"/>
            <a:endParaRPr lang="en-ZA" altLang="en-GB" sz="1600" dirty="0"/>
          </a:p>
        </p:txBody>
      </p:sp>
      <p:pic>
        <p:nvPicPr>
          <p:cNvPr id="6" name="Picture 5"/>
          <p:cNvPicPr>
            <a:picLocks noChangeAspect="1"/>
          </p:cNvPicPr>
          <p:nvPr/>
        </p:nvPicPr>
        <p:blipFill>
          <a:blip r:embed="rId3"/>
          <a:stretch>
            <a:fillRect/>
          </a:stretch>
        </p:blipFill>
        <p:spPr>
          <a:xfrm>
            <a:off x="8987790" y="5822950"/>
            <a:ext cx="3096260" cy="8686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3108"/>
          </a:xfrm>
        </p:spPr>
        <p:txBody>
          <a:bodyPr>
            <a:normAutofit/>
          </a:bodyPr>
          <a:lstStyle/>
          <a:p>
            <a:pPr algn="ctr"/>
            <a:r>
              <a:rPr lang="en-GB" sz="3000" b="1" u="sng" dirty="0">
                <a:latin typeface="Bookman Old Style" panose="02050604050505020204" pitchFamily="18" charset="0"/>
              </a:rPr>
              <a:t>INTRODUCTION</a:t>
            </a:r>
            <a:endParaRPr lang="en-ZA" sz="3000" b="1" u="sng" dirty="0">
              <a:latin typeface="Bookman Old Style" panose="02050604050505020204" pitchFamily="18" charset="0"/>
            </a:endParaRPr>
          </a:p>
        </p:txBody>
      </p:sp>
      <p:sp>
        <p:nvSpPr>
          <p:cNvPr id="3" name="Content Placeholder 2"/>
          <p:cNvSpPr>
            <a:spLocks noGrp="1"/>
          </p:cNvSpPr>
          <p:nvPr>
            <p:ph idx="1"/>
          </p:nvPr>
        </p:nvSpPr>
        <p:spPr>
          <a:xfrm>
            <a:off x="-1" y="808383"/>
            <a:ext cx="12191999" cy="6049616"/>
          </a:xfrm>
        </p:spPr>
        <p:txBody>
          <a:bodyPr>
            <a:normAutofit/>
          </a:bodyPr>
          <a:lstStyle/>
          <a:p>
            <a:pPr lvl="0" algn="just">
              <a:lnSpc>
                <a:spcPct val="100000"/>
              </a:lnSpc>
              <a:spcBef>
                <a:spcPts val="0"/>
              </a:spcBef>
              <a:buFont typeface="Wingdings" panose="05000000000000000000" pitchFamily="2" charset="2"/>
              <a:buChar char="q"/>
            </a:pPr>
            <a:r>
              <a:rPr lang="en-ZA" sz="3500" b="1" dirty="0">
                <a:solidFill>
                  <a:prstClr val="black"/>
                </a:solidFill>
                <a:latin typeface="Bookman Old Style" panose="02050604050505020204" pitchFamily="18" charset="0"/>
              </a:rPr>
              <a:t> </a:t>
            </a:r>
            <a:r>
              <a:rPr lang="en-ZA" b="1" dirty="0">
                <a:solidFill>
                  <a:prstClr val="black"/>
                </a:solidFill>
                <a:latin typeface="Bookman Old Style" panose="02050604050505020204" pitchFamily="18" charset="0"/>
              </a:rPr>
              <a:t>Urban forests:</a:t>
            </a:r>
          </a:p>
          <a:p>
            <a:pPr marL="0" indent="0">
              <a:buNone/>
            </a:pPr>
            <a:endParaRPr lang="en-Z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259" r="37615" b="23039"/>
          <a:stretch>
            <a:fillRect/>
          </a:stretch>
        </p:blipFill>
        <p:spPr>
          <a:xfrm>
            <a:off x="59644" y="1679668"/>
            <a:ext cx="4401115" cy="464161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19040" b="12353"/>
          <a:stretch>
            <a:fillRect/>
          </a:stretch>
        </p:blipFill>
        <p:spPr>
          <a:xfrm>
            <a:off x="8397685" y="4475934"/>
            <a:ext cx="3709983" cy="2336791"/>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5121"/>
          <a:stretch>
            <a:fillRect/>
          </a:stretch>
        </p:blipFill>
        <p:spPr>
          <a:xfrm>
            <a:off x="4460723" y="3731657"/>
            <a:ext cx="3954407" cy="2615186"/>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16628" r="16627" b="2416"/>
          <a:stretch>
            <a:fillRect/>
          </a:stretch>
        </p:blipFill>
        <p:spPr>
          <a:xfrm>
            <a:off x="8415130" y="910286"/>
            <a:ext cx="3717226" cy="3787548"/>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2463" t="23213" r="18696" b="11786"/>
          <a:stretch>
            <a:fillRect/>
          </a:stretch>
        </p:blipFill>
        <p:spPr>
          <a:xfrm>
            <a:off x="4460747" y="917117"/>
            <a:ext cx="4375851" cy="2814540"/>
          </a:xfrm>
          <a:prstGeom prst="rect">
            <a:avLst/>
          </a:prstGeom>
        </p:spPr>
      </p:pic>
      <p:sp>
        <p:nvSpPr>
          <p:cNvPr id="20" name="Rectangle 19"/>
          <p:cNvSpPr/>
          <p:nvPr/>
        </p:nvSpPr>
        <p:spPr>
          <a:xfrm>
            <a:off x="0" y="6334780"/>
            <a:ext cx="8662949"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ZA" altLang="en-GB" sz="2800" b="0" i="0" u="none" strike="noStrike" kern="0" cap="none" spc="0" normalizeH="0" baseline="0" noProof="0" dirty="0">
                <a:ln>
                  <a:noFill/>
                </a:ln>
                <a:solidFill>
                  <a:prstClr val="black"/>
                </a:solidFill>
                <a:effectLst/>
                <a:uLnTx/>
                <a:uFillTx/>
                <a:latin typeface="Bookman Old Style" panose="02050604050505020204" pitchFamily="18" charset="0"/>
              </a:rPr>
              <a:t>(Baur et al., 2016; Wolf and Kruger 2010)</a:t>
            </a:r>
            <a:endParaRPr kumimoji="0" lang="en-ZA" sz="2800" b="0" i="0" u="none" strike="noStrike" kern="0" cap="none" spc="0" normalizeH="0" baseline="0" noProof="0" dirty="0">
              <a:ln>
                <a:noFill/>
              </a:ln>
              <a:solidFill>
                <a:sysClr val="windowText" lastClr="000000"/>
              </a:solidFill>
              <a:effectLst/>
              <a:uLnTx/>
              <a:uFillTx/>
              <a:latin typeface="Bookman Old Style" panose="02050604050505020204" pitchFamily="18" charset="0"/>
            </a:endParaRPr>
          </a:p>
        </p:txBody>
      </p:sp>
    </p:spTree>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 y="132080"/>
            <a:ext cx="11963400" cy="683895"/>
          </a:xfrm>
        </p:spPr>
        <p:txBody>
          <a:bodyPr>
            <a:noAutofit/>
          </a:bodyPr>
          <a:lstStyle/>
          <a:p>
            <a:pPr algn="ctr"/>
            <a:r>
              <a:rPr lang="en-GB" sz="3000" b="1" u="sng" dirty="0">
                <a:solidFill>
                  <a:prstClr val="black"/>
                </a:solidFill>
                <a:latin typeface="Bookman Old Style" panose="02050604050505020204" pitchFamily="18" charset="0"/>
              </a:rPr>
              <a:t>PROBLEM STATEMENT&amp;RATIONALE OF THE STUDY</a:t>
            </a:r>
            <a:endParaRPr lang="en-ZA" sz="3000" u="sng" dirty="0"/>
          </a:p>
        </p:txBody>
      </p:sp>
      <p:sp>
        <p:nvSpPr>
          <p:cNvPr id="3" name="Content Placeholder 2"/>
          <p:cNvSpPr>
            <a:spLocks noGrp="1"/>
          </p:cNvSpPr>
          <p:nvPr>
            <p:ph idx="1"/>
          </p:nvPr>
        </p:nvSpPr>
        <p:spPr>
          <a:xfrm>
            <a:off x="109220" y="695960"/>
            <a:ext cx="11963400" cy="6066790"/>
          </a:xfrm>
        </p:spPr>
        <p:txBody>
          <a:bodyPr>
            <a:normAutofit/>
          </a:bodyPr>
          <a:lstStyle/>
          <a:p>
            <a:pPr lvl="0" algn="just">
              <a:lnSpc>
                <a:spcPct val="100000"/>
              </a:lnSpc>
              <a:spcBef>
                <a:spcPts val="0"/>
              </a:spcBef>
              <a:buFont typeface="Wingdings" panose="05000000000000000000" pitchFamily="2" charset="2"/>
              <a:buChar char="ü"/>
            </a:pPr>
            <a:r>
              <a:rPr lang="en-US" dirty="0">
                <a:effectLst/>
                <a:latin typeface="Bookman Old Style" panose="02050604050505020204" pitchFamily="18" charset="0"/>
                <a:ea typeface="Calibri" panose="020F0502020204030204" pitchFamily="34" charset="0"/>
              </a:rPr>
              <a:t> Decline of global forests in cities from rapid urban sprawl and population increase (United Nations 2018).</a:t>
            </a:r>
          </a:p>
          <a:p>
            <a:pPr marL="0" lvl="0" indent="0" algn="just">
              <a:lnSpc>
                <a:spcPct val="100000"/>
              </a:lnSpc>
              <a:spcBef>
                <a:spcPts val="0"/>
              </a:spcBef>
              <a:buNone/>
            </a:pPr>
            <a:r>
              <a:rPr lang="en-US" dirty="0">
                <a:solidFill>
                  <a:prstClr val="black"/>
                </a:solidFill>
                <a:latin typeface="Bookman Old Style" panose="02050604050505020204" pitchFamily="18" charset="0"/>
              </a:rPr>
              <a:t>      In Nigeria, towns and cities are growing rapidly; </a:t>
            </a:r>
          </a:p>
          <a:p>
            <a:pPr marL="0" lvl="0" indent="0" algn="just">
              <a:lnSpc>
                <a:spcPct val="100000"/>
              </a:lnSpc>
              <a:spcBef>
                <a:spcPts val="0"/>
              </a:spcBef>
              <a:buNone/>
            </a:pPr>
            <a:r>
              <a:rPr lang="en-US" dirty="0">
                <a:solidFill>
                  <a:prstClr val="black"/>
                </a:solidFill>
                <a:latin typeface="Bookman Old Style" panose="02050604050505020204" pitchFamily="18" charset="0"/>
              </a:rPr>
              <a:t>	- Critical loss of urban trees and green spaces </a:t>
            </a:r>
          </a:p>
          <a:p>
            <a:pPr marL="0" lvl="0" indent="0" algn="just">
              <a:lnSpc>
                <a:spcPct val="100000"/>
              </a:lnSpc>
              <a:spcBef>
                <a:spcPts val="0"/>
              </a:spcBef>
              <a:buNone/>
            </a:pPr>
            <a:endParaRPr lang="en-US" dirty="0">
              <a:solidFill>
                <a:prstClr val="black"/>
              </a:solidFill>
              <a:latin typeface="Bookman Old Style" panose="02050604050505020204" pitchFamily="18" charset="0"/>
            </a:endParaRPr>
          </a:p>
          <a:p>
            <a:pPr lvl="0" algn="just">
              <a:lnSpc>
                <a:spcPct val="100000"/>
              </a:lnSpc>
              <a:spcBef>
                <a:spcPts val="0"/>
              </a:spcBef>
              <a:buFont typeface="Wingdings" panose="05000000000000000000" charset="0"/>
              <a:buChar char="ü"/>
            </a:pPr>
            <a:r>
              <a:rPr lang="en-US" dirty="0">
                <a:solidFill>
                  <a:prstClr val="black"/>
                </a:solidFill>
                <a:latin typeface="Bookman Old Style" panose="02050604050505020204" pitchFamily="18" charset="0"/>
              </a:rPr>
              <a:t>Rapid expansion of Benin </a:t>
            </a:r>
            <a:r>
              <a:rPr lang="en-GB" altLang="en-US" dirty="0">
                <a:solidFill>
                  <a:prstClr val="black"/>
                </a:solidFill>
                <a:latin typeface="Bookman Old Style" panose="02050604050505020204" pitchFamily="18" charset="0"/>
              </a:rPr>
              <a:t>metropolis</a:t>
            </a:r>
            <a:r>
              <a:rPr lang="en-US" dirty="0">
                <a:solidFill>
                  <a:prstClr val="black"/>
                </a:solidFill>
                <a:latin typeface="Bookman Old Style" panose="02050604050505020204" pitchFamily="18" charset="0"/>
              </a:rPr>
              <a:t> from the core to the fringe interface </a:t>
            </a:r>
            <a:r>
              <a:rPr lang="en-GB" dirty="0">
                <a:solidFill>
                  <a:prstClr val="black"/>
                </a:solidFill>
                <a:latin typeface="Bookman Old Style" panose="02050604050505020204" pitchFamily="18" charset="0"/>
              </a:rPr>
              <a:t>(Eseigbe and Ojeifo 2007; Ogbonna et al., 2011</a:t>
            </a:r>
            <a:r>
              <a:rPr lang="en-ZA" dirty="0">
                <a:solidFill>
                  <a:prstClr val="black"/>
                </a:solidFill>
                <a:latin typeface="Bookman Old Style" panose="02050604050505020204" pitchFamily="18" charset="0"/>
              </a:rPr>
              <a:t>).</a:t>
            </a:r>
          </a:p>
          <a:p>
            <a:pPr lvl="0" algn="just">
              <a:lnSpc>
                <a:spcPct val="100000"/>
              </a:lnSpc>
              <a:spcBef>
                <a:spcPts val="0"/>
              </a:spcBef>
              <a:buFont typeface="Wingdings" panose="05000000000000000000" charset="0"/>
              <a:buChar char="ü"/>
            </a:pPr>
            <a:endParaRPr lang="en-US" dirty="0">
              <a:solidFill>
                <a:prstClr val="black"/>
              </a:solidFill>
              <a:latin typeface="Bookman Old Style" panose="02050604050505020204" pitchFamily="18" charset="0"/>
            </a:endParaRPr>
          </a:p>
          <a:p>
            <a:pPr lvl="0" algn="just">
              <a:lnSpc>
                <a:spcPct val="100000"/>
              </a:lnSpc>
              <a:spcBef>
                <a:spcPct val="20000"/>
              </a:spcBef>
              <a:buFont typeface="Wingdings" panose="05000000000000000000" pitchFamily="2" charset="2"/>
              <a:buChar char="ü"/>
            </a:pPr>
            <a:r>
              <a:rPr lang="en-US" dirty="0">
                <a:effectLst/>
                <a:latin typeface="Bookman Old Style" panose="02050604050505020204" pitchFamily="18" charset="0"/>
                <a:ea typeface="Calibri" panose="020F0502020204030204" pitchFamily="34" charset="0"/>
                <a:sym typeface="+mn-ea"/>
              </a:rPr>
              <a:t>Timely detection of changes in urban forests structure are essential for planning.</a:t>
            </a:r>
            <a:endParaRPr lang="en-US" dirty="0">
              <a:effectLst/>
              <a:latin typeface="Bookman Old Style" panose="02050604050505020204" pitchFamily="18" charset="0"/>
              <a:ea typeface="Calibri" panose="020F0502020204030204" pitchFamily="34" charset="0"/>
            </a:endParaRPr>
          </a:p>
          <a:p>
            <a:pPr marL="0" lvl="0" indent="0" algn="just">
              <a:lnSpc>
                <a:spcPct val="100000"/>
              </a:lnSpc>
              <a:spcBef>
                <a:spcPts val="0"/>
              </a:spcBef>
              <a:buNone/>
            </a:pPr>
            <a:endParaRPr lang="en-US" dirty="0">
              <a:effectLst/>
              <a:latin typeface="Bookman Old Style" panose="02050604050505020204" pitchFamily="18" charset="0"/>
              <a:ea typeface="Calibri" panose="020F0502020204030204" pitchFamily="34" charset="0"/>
            </a:endParaRPr>
          </a:p>
          <a:p>
            <a:pPr marL="0" lvl="0" indent="0" algn="just">
              <a:lnSpc>
                <a:spcPct val="100000"/>
              </a:lnSpc>
              <a:spcBef>
                <a:spcPts val="0"/>
              </a:spcBef>
              <a:buNone/>
            </a:pPr>
            <a:r>
              <a:rPr lang="en-US" dirty="0">
                <a:effectLst/>
                <a:latin typeface="Bookman Old Style" panose="02050604050505020204" pitchFamily="18" charset="0"/>
                <a:ea typeface="Calibri" panose="020F0502020204030204" pitchFamily="34" charset="0"/>
                <a:sym typeface="+mn-ea"/>
              </a:rPr>
              <a:t> Serious knowledge gap;</a:t>
            </a:r>
            <a:endParaRPr lang="en-US" dirty="0">
              <a:effectLst/>
              <a:latin typeface="Bookman Old Style" panose="02050604050505020204" pitchFamily="18" charset="0"/>
              <a:ea typeface="Calibri" panose="020F0502020204030204" pitchFamily="34" charset="0"/>
            </a:endParaRPr>
          </a:p>
          <a:p>
            <a:pPr marL="0" lvl="0" indent="0" algn="just">
              <a:lnSpc>
                <a:spcPct val="100000"/>
              </a:lnSpc>
              <a:spcBef>
                <a:spcPct val="20000"/>
              </a:spcBef>
              <a:buNone/>
            </a:pPr>
            <a:r>
              <a:rPr lang="en-US" dirty="0">
                <a:latin typeface="Bookman Old Style" panose="02050604050505020204" pitchFamily="18" charset="0"/>
                <a:ea typeface="Calibri" panose="020F0502020204030204" pitchFamily="34" charset="0"/>
                <a:sym typeface="+mn-ea"/>
              </a:rPr>
              <a:t>	-current and up-to-date information on urban forests </a:t>
            </a:r>
            <a:endParaRPr lang="en-US" dirty="0">
              <a:latin typeface="Bookman Old Style" panose="02050604050505020204" pitchFamily="18" charset="0"/>
              <a:ea typeface="Calibri" panose="020F0502020204030204" pitchFamily="34" charset="0"/>
            </a:endParaRPr>
          </a:p>
          <a:p>
            <a:pPr lvl="0" algn="just">
              <a:lnSpc>
                <a:spcPct val="100000"/>
              </a:lnSpc>
              <a:spcBef>
                <a:spcPts val="0"/>
              </a:spcBef>
              <a:buFont typeface="Wingdings" panose="05000000000000000000" charset="0"/>
              <a:buChar char="ü"/>
            </a:pPr>
            <a:endParaRPr lang="en-US" dirty="0">
              <a:solidFill>
                <a:prstClr val="black"/>
              </a:solidFill>
              <a:latin typeface="Bookman Old Style" panose="02050604050505020204" pitchFamily="18" charset="0"/>
            </a:endParaRPr>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3365" y="0"/>
            <a:ext cx="11549380" cy="741680"/>
          </a:xfrm>
        </p:spPr>
        <p:txBody>
          <a:bodyPr>
            <a:normAutofit/>
          </a:bodyPr>
          <a:lstStyle/>
          <a:p>
            <a:pPr algn="ctr"/>
            <a:r>
              <a:rPr lang="en-GB" sz="3000" b="1" u="sng" dirty="0">
                <a:solidFill>
                  <a:prstClr val="black"/>
                </a:solidFill>
                <a:latin typeface="Bookman Old Style" panose="02050604050505020204" pitchFamily="18" charset="0"/>
              </a:rPr>
              <a:t>CONCEPTUAL FRAMEWORK  AND OBJECTIVES</a:t>
            </a:r>
            <a:endParaRPr lang="en-ZA" sz="3000" u="sng" dirty="0"/>
          </a:p>
        </p:txBody>
      </p:sp>
      <p:pic>
        <p:nvPicPr>
          <p:cNvPr id="13" name="Content Placeholder 12"/>
          <p:cNvPicPr>
            <a:picLocks noGrp="1" noChangeAspect="1"/>
          </p:cNvPicPr>
          <p:nvPr>
            <p:ph idx="1"/>
          </p:nvPr>
        </p:nvPicPr>
        <p:blipFill>
          <a:blip r:embed="rId3"/>
          <a:stretch>
            <a:fillRect/>
          </a:stretch>
        </p:blipFill>
        <p:spPr>
          <a:xfrm>
            <a:off x="162560" y="586740"/>
            <a:ext cx="7123430" cy="6150610"/>
          </a:xfrm>
          <a:prstGeom prst="rect">
            <a:avLst/>
          </a:prstGeom>
        </p:spPr>
      </p:pic>
      <p:sp>
        <p:nvSpPr>
          <p:cNvPr id="14" name="Rectangle 13"/>
          <p:cNvSpPr/>
          <p:nvPr/>
        </p:nvSpPr>
        <p:spPr>
          <a:xfrm>
            <a:off x="7285990" y="741680"/>
            <a:ext cx="4785360" cy="4786630"/>
          </a:xfrm>
          <a:prstGeom prst="rect">
            <a:avLst/>
          </a:prstGeom>
        </p:spPr>
        <p:txBody>
          <a:bodyPr wrap="square">
            <a:spAutoFit/>
          </a:bodyPr>
          <a:lstStyle/>
          <a:p>
            <a:pPr lvl="0" algn="just">
              <a:spcBef>
                <a:spcPct val="20000"/>
              </a:spcBef>
            </a:pPr>
            <a:r>
              <a:rPr lang="en-US" sz="2800" b="1" dirty="0">
                <a:solidFill>
                  <a:prstClr val="black"/>
                </a:solidFill>
                <a:latin typeface="Bookman Old Style" panose="02050604050505020204" pitchFamily="18" charset="0"/>
                <a:ea typeface="Calibri" panose="020F0502020204030204" pitchFamily="34" charset="0"/>
              </a:rPr>
              <a:t> Specific Objectives:</a:t>
            </a:r>
          </a:p>
          <a:p>
            <a:pPr lvl="0" algn="just">
              <a:lnSpc>
                <a:spcPct val="110000"/>
              </a:lnSpc>
            </a:pPr>
            <a:r>
              <a:rPr lang="en-US" sz="2800" dirty="0">
                <a:solidFill>
                  <a:prstClr val="black"/>
                </a:solidFill>
                <a:latin typeface="Bookman Old Style" panose="02050604050505020204" pitchFamily="18" charset="0"/>
                <a:ea typeface="Calibri" panose="020F0502020204030204" pitchFamily="34" charset="0"/>
              </a:rPr>
              <a:t>(1)</a:t>
            </a:r>
            <a:r>
              <a:rPr lang="en-GB" altLang="en-US" sz="2800" dirty="0">
                <a:solidFill>
                  <a:prstClr val="black"/>
                </a:solidFill>
                <a:latin typeface="Bookman Old Style" panose="02050604050505020204" pitchFamily="18" charset="0"/>
                <a:ea typeface="Calibri" panose="020F0502020204030204" pitchFamily="34" charset="0"/>
              </a:rPr>
              <a:t>to e</a:t>
            </a:r>
            <a:r>
              <a:rPr lang="en-US" sz="2800" dirty="0">
                <a:solidFill>
                  <a:prstClr val="black"/>
                </a:solidFill>
                <a:latin typeface="Bookman Old Style" panose="02050604050505020204" pitchFamily="18" charset="0"/>
                <a:ea typeface="Calibri" panose="020F0502020204030204" pitchFamily="34" charset="0"/>
              </a:rPr>
              <a:t>xamine the abundance and diversity of the urban forest species.</a:t>
            </a:r>
          </a:p>
          <a:p>
            <a:pPr lvl="0" algn="just">
              <a:lnSpc>
                <a:spcPct val="110000"/>
              </a:lnSpc>
            </a:pPr>
            <a:endParaRPr lang="en-US" sz="2800" dirty="0">
              <a:solidFill>
                <a:prstClr val="black"/>
              </a:solidFill>
              <a:latin typeface="Bookman Old Style" panose="02050604050505020204" pitchFamily="18" charset="0"/>
              <a:ea typeface="Calibri" panose="020F0502020204030204" pitchFamily="34" charset="0"/>
            </a:endParaRPr>
          </a:p>
          <a:p>
            <a:pPr lvl="0" algn="just">
              <a:lnSpc>
                <a:spcPct val="110000"/>
              </a:lnSpc>
            </a:pPr>
            <a:r>
              <a:rPr lang="en-US" sz="2800" dirty="0">
                <a:solidFill>
                  <a:prstClr val="black"/>
                </a:solidFill>
                <a:latin typeface="Bookman Old Style" panose="02050604050505020204" pitchFamily="18" charset="0"/>
                <a:ea typeface="Calibri" panose="020F0502020204030204" pitchFamily="34" charset="0"/>
              </a:rPr>
              <a:t>(2) </a:t>
            </a:r>
            <a:r>
              <a:rPr lang="en-GB" altLang="en-US" sz="2800" dirty="0">
                <a:solidFill>
                  <a:prstClr val="black"/>
                </a:solidFill>
                <a:latin typeface="Bookman Old Style" panose="02050604050505020204" pitchFamily="18" charset="0"/>
                <a:ea typeface="Calibri" panose="020F0502020204030204" pitchFamily="34" charset="0"/>
              </a:rPr>
              <a:t>to i</a:t>
            </a:r>
            <a:r>
              <a:rPr lang="en-US" sz="2800" dirty="0">
                <a:solidFill>
                  <a:prstClr val="black"/>
                </a:solidFill>
                <a:latin typeface="Bookman Old Style" panose="02050604050505020204" pitchFamily="18" charset="0"/>
                <a:ea typeface="Calibri" panose="020F0502020204030204" pitchFamily="34" charset="0"/>
              </a:rPr>
              <a:t>nvestigate the changes in vegetated areas for the period 1988 and 2018.</a:t>
            </a:r>
          </a:p>
        </p:txBody>
      </p:sp>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2280"/>
            <a:ext cx="11963399" cy="668748"/>
          </a:xfrm>
        </p:spPr>
        <p:txBody>
          <a:bodyPr>
            <a:noAutofit/>
          </a:bodyPr>
          <a:lstStyle/>
          <a:p>
            <a:pPr algn="ctr"/>
            <a:r>
              <a:rPr lang="en-GB" sz="3000" b="1" u="sng" dirty="0">
                <a:solidFill>
                  <a:prstClr val="black"/>
                </a:solidFill>
                <a:latin typeface="Bookman Old Style" panose="02050604050505020204" pitchFamily="18" charset="0"/>
              </a:rPr>
              <a:t>METHODS</a:t>
            </a:r>
            <a:endParaRPr lang="en-ZA" sz="3000" u="sng" dirty="0"/>
          </a:p>
        </p:txBody>
      </p:sp>
      <p:sp>
        <p:nvSpPr>
          <p:cNvPr id="3" name="Content Placeholder 2"/>
          <p:cNvSpPr>
            <a:spLocks noGrp="1"/>
          </p:cNvSpPr>
          <p:nvPr>
            <p:ph idx="1"/>
          </p:nvPr>
        </p:nvSpPr>
        <p:spPr>
          <a:xfrm>
            <a:off x="114301" y="653728"/>
            <a:ext cx="11963398" cy="5550543"/>
          </a:xfrm>
        </p:spPr>
        <p:txBody>
          <a:bodyPr>
            <a:normAutofit/>
          </a:bodyPr>
          <a:lstStyle/>
          <a:p>
            <a:pPr lvl="0" algn="just">
              <a:lnSpc>
                <a:spcPct val="100000"/>
              </a:lnSpc>
              <a:spcBef>
                <a:spcPct val="20000"/>
              </a:spcBef>
              <a:buFont typeface="Wingdings" panose="05000000000000000000" pitchFamily="2" charset="2"/>
              <a:buChar char="q"/>
            </a:pPr>
            <a:r>
              <a:rPr lang="en-US" b="1" dirty="0">
                <a:latin typeface="Bookman Old Style" panose="02050604050505020204" pitchFamily="18" charset="0"/>
              </a:rPr>
              <a:t> Study area</a:t>
            </a:r>
          </a:p>
          <a:p>
            <a:pPr marL="0" lvl="0" indent="0" algn="just">
              <a:lnSpc>
                <a:spcPct val="100000"/>
              </a:lnSpc>
              <a:spcBef>
                <a:spcPts val="0"/>
              </a:spcBef>
              <a:buNone/>
            </a:pPr>
            <a:endParaRPr lang="en-US" sz="3200" b="1" dirty="0">
              <a:latin typeface="Bookman Old Style" panose="02050604050505020204" pitchFamily="18" charset="0"/>
            </a:endParaRPr>
          </a:p>
          <a:p>
            <a:pPr marL="0" lvl="0" indent="0" algn="just">
              <a:lnSpc>
                <a:spcPct val="100000"/>
              </a:lnSpc>
              <a:spcBef>
                <a:spcPts val="0"/>
              </a:spcBef>
              <a:buNone/>
            </a:pPr>
            <a:endParaRPr lang="en-US" sz="3200" dirty="0">
              <a:latin typeface="Bookman Old Style" panose="02050604050505020204" pitchFamily="18" charset="0"/>
            </a:endParaRPr>
          </a:p>
        </p:txBody>
      </p:sp>
      <p:pic>
        <p:nvPicPr>
          <p:cNvPr id="5" name="Picture 4"/>
          <p:cNvPicPr>
            <a:picLocks noChangeAspect="1"/>
          </p:cNvPicPr>
          <p:nvPr/>
        </p:nvPicPr>
        <p:blipFill>
          <a:blip r:embed="rId3"/>
          <a:stretch>
            <a:fillRect/>
          </a:stretch>
        </p:blipFill>
        <p:spPr>
          <a:xfrm>
            <a:off x="1705720" y="1489187"/>
            <a:ext cx="8780557" cy="5221101"/>
          </a:xfrm>
          <a:prstGeom prst="rect">
            <a:avLst/>
          </a:prstGeom>
        </p:spPr>
      </p:pic>
      <p:sp>
        <p:nvSpPr>
          <p:cNvPr id="4" name="Rectangle 3"/>
          <p:cNvSpPr/>
          <p:nvPr/>
        </p:nvSpPr>
        <p:spPr>
          <a:xfrm>
            <a:off x="114300" y="1060866"/>
            <a:ext cx="5256567" cy="523220"/>
          </a:xfrm>
          <a:prstGeom prst="rect">
            <a:avLst/>
          </a:prstGeom>
        </p:spPr>
        <p:txBody>
          <a:bodyPr wrap="none">
            <a:spAutoFit/>
          </a:bodyPr>
          <a:lstStyle/>
          <a:p>
            <a:pPr marL="457200" indent="-457200">
              <a:buFont typeface="Wingdings" panose="05000000000000000000" pitchFamily="2" charset="2"/>
              <a:buChar char="ü"/>
            </a:pPr>
            <a:r>
              <a:rPr lang="en-US" sz="2800" dirty="0">
                <a:solidFill>
                  <a:prstClr val="black"/>
                </a:solidFill>
                <a:latin typeface="Bookman Old Style" panose="02050604050505020204" pitchFamily="18" charset="0"/>
                <a:ea typeface="+mj-ea"/>
                <a:cs typeface="+mj-cs"/>
              </a:rPr>
              <a:t>Southern region of Nigeria</a:t>
            </a:r>
            <a:endParaRPr lang="en-ZA" dirty="0"/>
          </a:p>
        </p:txBody>
      </p:sp>
      <p:sp>
        <p:nvSpPr>
          <p:cNvPr id="6" name="Rectangle 5"/>
          <p:cNvSpPr/>
          <p:nvPr/>
        </p:nvSpPr>
        <p:spPr>
          <a:xfrm>
            <a:off x="5719096" y="653728"/>
            <a:ext cx="6096000" cy="1231106"/>
          </a:xfrm>
          <a:prstGeom prst="rect">
            <a:avLst/>
          </a:prstGeom>
        </p:spPr>
        <p:txBody>
          <a:bodyPr>
            <a:spAutoFit/>
          </a:bodyPr>
          <a:lstStyle/>
          <a:p>
            <a:r>
              <a:rPr lang="en-GB" sz="2800" dirty="0">
                <a:solidFill>
                  <a:prstClr val="black"/>
                </a:solidFill>
                <a:latin typeface="Bookman Old Style" panose="02050604050505020204" pitchFamily="18" charset="0"/>
                <a:ea typeface="+mj-ea"/>
                <a:cs typeface="+mj-cs"/>
              </a:rPr>
              <a:t>Latitudes 6°10' and 6°30’N </a:t>
            </a:r>
            <a:br>
              <a:rPr lang="en-GB" sz="2800" dirty="0">
                <a:solidFill>
                  <a:prstClr val="black"/>
                </a:solidFill>
                <a:latin typeface="Bookman Old Style" panose="02050604050505020204" pitchFamily="18" charset="0"/>
                <a:ea typeface="+mj-ea"/>
                <a:cs typeface="+mj-cs"/>
              </a:rPr>
            </a:br>
            <a:r>
              <a:rPr lang="en-GB" sz="2800" dirty="0">
                <a:solidFill>
                  <a:prstClr val="black"/>
                </a:solidFill>
                <a:latin typeface="Bookman Old Style" panose="02050604050505020204" pitchFamily="18" charset="0"/>
                <a:ea typeface="+mj-ea"/>
                <a:cs typeface="+mj-cs"/>
              </a:rPr>
              <a:t>Longitude 5°30' and 5°45’E</a:t>
            </a:r>
            <a:br>
              <a:rPr lang="en-GB" sz="2800" dirty="0">
                <a:solidFill>
                  <a:prstClr val="black"/>
                </a:solidFill>
                <a:latin typeface="Bookman Old Style" panose="02050604050505020204" pitchFamily="18" charset="0"/>
                <a:ea typeface="+mj-ea"/>
                <a:cs typeface="+mj-cs"/>
              </a:rPr>
            </a:br>
            <a:endParaRPr lang="en-ZA" dirty="0"/>
          </a:p>
        </p:txBody>
      </p:sp>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45" y="125975"/>
            <a:ext cx="11873132" cy="591477"/>
          </a:xfrm>
        </p:spPr>
        <p:txBody>
          <a:bodyPr>
            <a:normAutofit/>
          </a:bodyPr>
          <a:lstStyle/>
          <a:p>
            <a:pPr algn="ctr"/>
            <a:r>
              <a:rPr lang="en-GB" sz="3000" b="1" u="sng" dirty="0">
                <a:solidFill>
                  <a:prstClr val="black"/>
                </a:solidFill>
                <a:latin typeface="Bookman Old Style" panose="02050604050505020204" pitchFamily="18" charset="0"/>
              </a:rPr>
              <a:t>DATA COLLECTION AND ANALYSIS</a:t>
            </a:r>
            <a:endParaRPr lang="en-ZA" sz="3000" u="sng" dirty="0"/>
          </a:p>
        </p:txBody>
      </p:sp>
      <p:graphicFrame>
        <p:nvGraphicFramePr>
          <p:cNvPr id="3" name="Table 2"/>
          <p:cNvGraphicFramePr>
            <a:graphicFrameLocks noGrp="1"/>
          </p:cNvGraphicFramePr>
          <p:nvPr/>
        </p:nvGraphicFramePr>
        <p:xfrm>
          <a:off x="281353" y="789481"/>
          <a:ext cx="11671293" cy="5800826"/>
        </p:xfrm>
        <a:graphic>
          <a:graphicData uri="http://schemas.openxmlformats.org/drawingml/2006/table">
            <a:tbl>
              <a:tblPr firstRow="1" bandRow="1">
                <a:tableStyleId>{616DA210-FB5B-4158-B5E0-FEB733F419BA}</a:tableStyleId>
              </a:tblPr>
              <a:tblGrid>
                <a:gridCol w="1867921"/>
                <a:gridCol w="9803372"/>
              </a:tblGrid>
              <a:tr h="497306">
                <a:tc>
                  <a:txBody>
                    <a:bodyPr/>
                    <a:lstStyle/>
                    <a:p>
                      <a:pPr algn="ctr"/>
                      <a:r>
                        <a:rPr lang="en-GB" sz="2400" dirty="0">
                          <a:latin typeface="Bookman Old Style" panose="02050604050505020204" pitchFamily="18" charset="0"/>
                        </a:rPr>
                        <a:t>Objectives</a:t>
                      </a:r>
                      <a:endParaRPr lang="en-ZA" sz="2400" dirty="0">
                        <a:latin typeface="Bookman Old Style" panose="02050604050505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400" dirty="0">
                          <a:latin typeface="Bookman Old Style" panose="02050604050505020204" pitchFamily="18" charset="0"/>
                        </a:rPr>
                        <a:t>Type of Data and Methods</a:t>
                      </a:r>
                      <a:endParaRPr lang="en-ZA" sz="2400" dirty="0">
                        <a:latin typeface="Bookman Old Style" panose="02050604050505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64376">
                <a:tc>
                  <a:txBody>
                    <a:bodyPr/>
                    <a:lstStyle/>
                    <a:p>
                      <a:pPr algn="l"/>
                      <a:r>
                        <a:rPr lang="en-GB" sz="2400" dirty="0">
                          <a:latin typeface="Bookman Old Style" panose="02050604050505020204" pitchFamily="18" charset="0"/>
                        </a:rPr>
                        <a:t>Objective 1</a:t>
                      </a:r>
                      <a:endParaRPr lang="en-ZA" sz="2400" dirty="0">
                        <a:latin typeface="Bookman Old Style" panose="02050604050505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GB" sz="2400" dirty="0">
                          <a:latin typeface="Bookman Old Style" panose="02050604050505020204" pitchFamily="18" charset="0"/>
                        </a:rPr>
                        <a:t>Tree survey: </a:t>
                      </a:r>
                      <a:endParaRPr lang="en-ZA" sz="2400" dirty="0">
                        <a:latin typeface="Bookman Old Style" panose="02050604050505020204" pitchFamily="18" charset="0"/>
                      </a:endParaRPr>
                    </a:p>
                    <a:p>
                      <a:r>
                        <a:rPr lang="en-ZA" sz="2400" kern="1200" dirty="0">
                          <a:solidFill>
                            <a:schemeClr val="tx1"/>
                          </a:solidFill>
                          <a:effectLst/>
                          <a:latin typeface="Bookman Old Style" panose="02050604050505020204" pitchFamily="18" charset="0"/>
                          <a:ea typeface="+mn-ea"/>
                          <a:cs typeface="+mn-cs"/>
                        </a:rPr>
                        <a:t>- In 27 selected sites (</a:t>
                      </a:r>
                      <a:r>
                        <a:rPr lang="en-US" sz="2400" kern="1200" dirty="0">
                          <a:solidFill>
                            <a:schemeClr val="tx1"/>
                          </a:solidFill>
                          <a:effectLst/>
                          <a:latin typeface="Bookman Old Style" panose="02050604050505020204" pitchFamily="18" charset="0"/>
                          <a:ea typeface="+mn-ea"/>
                          <a:cs typeface="+mn-cs"/>
                        </a:rPr>
                        <a:t>70%) of the total number of districts and 9 in each LGA in Benin City.</a:t>
                      </a:r>
                    </a:p>
                    <a:p>
                      <a:r>
                        <a:rPr lang="en-ZA" sz="2400" kern="1200" dirty="0">
                          <a:solidFill>
                            <a:schemeClr val="tx1"/>
                          </a:solidFill>
                          <a:effectLst/>
                          <a:latin typeface="Bookman Old Style" panose="02050604050505020204" pitchFamily="18" charset="0"/>
                          <a:ea typeface="+mn-ea"/>
                          <a:cs typeface="+mn-cs"/>
                        </a:rPr>
                        <a:t>- Standard transect line method</a:t>
                      </a:r>
                    </a:p>
                    <a:p>
                      <a:r>
                        <a:rPr lang="en-GB" sz="2400" kern="1200" dirty="0">
                          <a:solidFill>
                            <a:schemeClr val="tx1"/>
                          </a:solidFill>
                          <a:effectLst/>
                          <a:latin typeface="Bookman Old Style" panose="02050604050505020204" pitchFamily="18" charset="0"/>
                          <a:ea typeface="+mn-ea"/>
                          <a:cs typeface="+mn-cs"/>
                        </a:rPr>
                        <a:t>- P</a:t>
                      </a:r>
                      <a:r>
                        <a:rPr lang="en-US" sz="2400" kern="1200" dirty="0" err="1">
                          <a:solidFill>
                            <a:schemeClr val="tx1"/>
                          </a:solidFill>
                          <a:effectLst/>
                          <a:latin typeface="Bookman Old Style" panose="02050604050505020204" pitchFamily="18" charset="0"/>
                          <a:ea typeface="+mn-ea"/>
                          <a:cs typeface="+mn-cs"/>
                        </a:rPr>
                        <a:t>lant</a:t>
                      </a:r>
                      <a:r>
                        <a:rPr lang="en-US" sz="2400" kern="1200" dirty="0">
                          <a:solidFill>
                            <a:schemeClr val="tx1"/>
                          </a:solidFill>
                          <a:effectLst/>
                          <a:latin typeface="Bookman Old Style" panose="02050604050505020204" pitchFamily="18" charset="0"/>
                          <a:ea typeface="+mn-ea"/>
                          <a:cs typeface="+mn-cs"/>
                        </a:rPr>
                        <a:t> ecological indices</a:t>
                      </a:r>
                      <a:r>
                        <a:rPr lang="en-ZA" sz="2400" kern="1200" dirty="0">
                          <a:solidFill>
                            <a:schemeClr val="tx1"/>
                          </a:solidFill>
                          <a:effectLst/>
                          <a:latin typeface="Bookman Old Style" panose="02050604050505020204" pitchFamily="18" charset="0"/>
                          <a:ea typeface="+mn-ea"/>
                          <a:cs typeface="+mn-cs"/>
                        </a:rPr>
                        <a:t> such as richness, relative density, diversity index, evenness and similarity index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96825">
                <a:tc>
                  <a:txBody>
                    <a:bodyPr/>
                    <a:lstStyle/>
                    <a:p>
                      <a:pPr algn="l"/>
                      <a:r>
                        <a:rPr lang="en-GB" sz="2400" dirty="0">
                          <a:latin typeface="Bookman Old Style" panose="02050604050505020204" pitchFamily="18" charset="0"/>
                        </a:rPr>
                        <a:t>Objective 2</a:t>
                      </a:r>
                      <a:endParaRPr lang="en-ZA" sz="2400" dirty="0">
                        <a:latin typeface="Bookman Old Style" panose="02050604050505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GB" sz="2400" dirty="0">
                          <a:latin typeface="Bookman Old Style" panose="02050604050505020204" pitchFamily="18" charset="0"/>
                        </a:rPr>
                        <a:t>Geospatial analysis:</a:t>
                      </a:r>
                      <a:endParaRPr lang="en-ZA" sz="2400" dirty="0">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lang="en-GB" sz="2400" dirty="0">
                          <a:latin typeface="Bookman Old Style" panose="02050604050505020204" pitchFamily="18" charset="0"/>
                        </a:rPr>
                        <a:t>Landsat images (1988 and 2018)</a:t>
                      </a:r>
                    </a:p>
                    <a:p>
                      <a:pPr marL="0" marR="0" lvl="0" indent="0" algn="l" defTabSz="914400" rtl="0" eaLnBrk="1" fontAlgn="auto" latinLnBrk="0" hangingPunct="1">
                        <a:lnSpc>
                          <a:spcPct val="100000"/>
                        </a:lnSpc>
                        <a:spcBef>
                          <a:spcPts val="0"/>
                        </a:spcBef>
                        <a:spcAft>
                          <a:spcPts val="0"/>
                        </a:spcAft>
                        <a:buClrTx/>
                        <a:buSzTx/>
                        <a:buFontTx/>
                        <a:buNone/>
                        <a:defRPr/>
                      </a:pPr>
                      <a:r>
                        <a:rPr lang="en-US" sz="2400" b="0" i="0" kern="1200" dirty="0">
                          <a:solidFill>
                            <a:schemeClr val="tx1"/>
                          </a:solidFill>
                          <a:effectLst/>
                          <a:latin typeface="Bookman Old Style" panose="02050604050505020204" pitchFamily="18" charset="0"/>
                          <a:ea typeface="+mn-ea"/>
                          <a:cs typeface="+mn-cs"/>
                        </a:rPr>
                        <a:t>- Image acquisition</a:t>
                      </a:r>
                    </a:p>
                    <a:p>
                      <a:pPr marL="0" marR="0" lvl="0" indent="0" algn="l" defTabSz="914400" rtl="0" eaLnBrk="1" fontAlgn="auto" latinLnBrk="0" hangingPunct="1">
                        <a:lnSpc>
                          <a:spcPct val="100000"/>
                        </a:lnSpc>
                        <a:spcBef>
                          <a:spcPts val="0"/>
                        </a:spcBef>
                        <a:spcAft>
                          <a:spcPts val="0"/>
                        </a:spcAft>
                        <a:buClrTx/>
                        <a:buSzTx/>
                        <a:buFontTx/>
                        <a:buNone/>
                        <a:defRPr/>
                      </a:pPr>
                      <a:r>
                        <a:rPr lang="en-US" sz="2400" b="0" i="0" kern="1200" dirty="0">
                          <a:solidFill>
                            <a:schemeClr val="tx1"/>
                          </a:solidFill>
                          <a:effectLst/>
                          <a:latin typeface="Bookman Old Style" panose="02050604050505020204" pitchFamily="18" charset="0"/>
                          <a:ea typeface="+mn-ea"/>
                          <a:cs typeface="+mn-cs"/>
                        </a:rPr>
                        <a:t>- Image </a:t>
                      </a:r>
                      <a:r>
                        <a:rPr lang="en-US" sz="2400" b="0" i="0" kern="1200" dirty="0" err="1">
                          <a:solidFill>
                            <a:schemeClr val="tx1"/>
                          </a:solidFill>
                          <a:effectLst/>
                          <a:latin typeface="Bookman Old Style" panose="02050604050505020204" pitchFamily="18" charset="0"/>
                          <a:ea typeface="+mn-ea"/>
                          <a:cs typeface="+mn-cs"/>
                        </a:rPr>
                        <a:t>subsetting</a:t>
                      </a:r>
                      <a:endParaRPr lang="en-US" sz="2400" b="0" i="0" kern="1200" dirty="0">
                        <a:solidFill>
                          <a:schemeClr val="tx1"/>
                        </a:solidFill>
                        <a:effectLst/>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2400" b="0" i="0" kern="1200" dirty="0">
                          <a:solidFill>
                            <a:schemeClr val="tx1"/>
                          </a:solidFill>
                          <a:effectLst/>
                          <a:latin typeface="Bookman Old Style" panose="02050604050505020204" pitchFamily="18" charset="0"/>
                          <a:ea typeface="+mn-ea"/>
                          <a:cs typeface="+mn-cs"/>
                        </a:rPr>
                        <a:t>- Image classification</a:t>
                      </a:r>
                    </a:p>
                    <a:p>
                      <a:pPr marL="0" marR="0" lvl="0" indent="0" algn="l" defTabSz="914400" rtl="0" eaLnBrk="1" fontAlgn="auto" latinLnBrk="0" hangingPunct="1">
                        <a:lnSpc>
                          <a:spcPct val="100000"/>
                        </a:lnSpc>
                        <a:spcBef>
                          <a:spcPts val="0"/>
                        </a:spcBef>
                        <a:spcAft>
                          <a:spcPts val="0"/>
                        </a:spcAft>
                        <a:buClrTx/>
                        <a:buSzTx/>
                        <a:buFontTx/>
                        <a:buNone/>
                        <a:defRPr/>
                      </a:pPr>
                      <a:r>
                        <a:rPr lang="en-US" sz="2400" b="0" i="0" kern="1200" dirty="0">
                          <a:solidFill>
                            <a:schemeClr val="tx1"/>
                          </a:solidFill>
                          <a:effectLst/>
                          <a:latin typeface="Bookman Old Style" panose="02050604050505020204" pitchFamily="18" charset="0"/>
                          <a:ea typeface="+mn-ea"/>
                          <a:cs typeface="+mn-cs"/>
                        </a:rPr>
                        <a:t>- Change detection analysis </a:t>
                      </a:r>
                    </a:p>
                    <a:p>
                      <a:pPr marL="0" marR="0" lvl="0" indent="0" algn="l" defTabSz="914400" rtl="0" eaLnBrk="1" fontAlgn="auto" latinLnBrk="0" hangingPunct="1">
                        <a:lnSpc>
                          <a:spcPct val="100000"/>
                        </a:lnSpc>
                        <a:spcBef>
                          <a:spcPts val="0"/>
                        </a:spcBef>
                        <a:spcAft>
                          <a:spcPts val="0"/>
                        </a:spcAft>
                        <a:buClrTx/>
                        <a:buSzTx/>
                        <a:buFontTx/>
                        <a:buNone/>
                        <a:defRPr/>
                      </a:pPr>
                      <a:r>
                        <a:rPr lang="en-US" sz="2400" b="0" i="0" kern="1200" dirty="0">
                          <a:solidFill>
                            <a:schemeClr val="tx1"/>
                          </a:solidFill>
                          <a:effectLst/>
                          <a:latin typeface="Bookman Old Style" panose="02050604050505020204" pitchFamily="18" charset="0"/>
                          <a:ea typeface="+mn-ea"/>
                          <a:cs typeface="+mn-cs"/>
                        </a:rPr>
                        <a:t>- Ground truthing</a:t>
                      </a:r>
                      <a:endParaRPr lang="en-GB" sz="2400" b="0" i="0" dirty="0">
                        <a:latin typeface="Bookman Old Style" panose="02050604050505020204" pitchFamily="18" charset="0"/>
                      </a:endParaRPr>
                    </a:p>
                    <a:p>
                      <a:pPr marL="0" indent="0" algn="l">
                        <a:buFont typeface="Wingdings" panose="05000000000000000000" pitchFamily="2" charset="2"/>
                        <a:buNone/>
                      </a:pPr>
                      <a:endParaRPr lang="en-ZA" sz="2400" dirty="0">
                        <a:latin typeface="Bookman Old Style" panose="02050604050505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47" y="106017"/>
            <a:ext cx="11936896" cy="483013"/>
          </a:xfrm>
        </p:spPr>
        <p:txBody>
          <a:bodyPr>
            <a:noAutofit/>
          </a:bodyPr>
          <a:lstStyle/>
          <a:p>
            <a:pPr algn="ctr"/>
            <a:r>
              <a:rPr lang="en-GB" sz="3000" b="1" u="sng" dirty="0">
                <a:solidFill>
                  <a:prstClr val="black"/>
                </a:solidFill>
                <a:latin typeface="Bookman Old Style" panose="02050604050505020204" pitchFamily="18" charset="0"/>
                <a:sym typeface="+mn-ea"/>
              </a:rPr>
              <a:t>RESULTS AND DISCUSSION</a:t>
            </a:r>
            <a:endParaRPr lang="en-GB" sz="3000" dirty="0"/>
          </a:p>
        </p:txBody>
      </p:sp>
      <p:sp>
        <p:nvSpPr>
          <p:cNvPr id="3" name="Content Placeholder 2"/>
          <p:cNvSpPr>
            <a:spLocks noGrp="1"/>
          </p:cNvSpPr>
          <p:nvPr>
            <p:ph idx="1"/>
          </p:nvPr>
        </p:nvSpPr>
        <p:spPr>
          <a:xfrm>
            <a:off x="175591" y="569843"/>
            <a:ext cx="11923644" cy="6175513"/>
          </a:xfrm>
        </p:spPr>
        <p:txBody>
          <a:bodyPr/>
          <a:lstStyle/>
          <a:p>
            <a:pPr marL="0" indent="0" algn="just">
              <a:lnSpc>
                <a:spcPct val="100000"/>
              </a:lnSpc>
              <a:buNone/>
            </a:pPr>
            <a:r>
              <a:rPr lang="en-US" dirty="0">
                <a:solidFill>
                  <a:prstClr val="black"/>
                </a:solidFill>
                <a:latin typeface="Bookman Old Style" panose="02050604050505020204" pitchFamily="18" charset="0"/>
                <a:ea typeface="MinionPro-Regular"/>
              </a:rPr>
              <a:t>							</a:t>
            </a:r>
            <a:endParaRPr lang="en-US" dirty="0">
              <a:latin typeface="Bookman Old Style" panose="02050604050505020204" pitchFamily="18" charset="0"/>
            </a:endParaRPr>
          </a:p>
          <a:p>
            <a:pPr marL="0" lvl="0" indent="0" algn="just">
              <a:lnSpc>
                <a:spcPct val="100000"/>
              </a:lnSpc>
              <a:buNone/>
            </a:pPr>
            <a:r>
              <a:rPr lang="en-US" dirty="0">
                <a:solidFill>
                  <a:prstClr val="black"/>
                </a:solidFill>
                <a:latin typeface="Bookman Old Style" panose="02050604050505020204" pitchFamily="18" charset="0"/>
                <a:ea typeface="MinionPro-Regular"/>
              </a:rPr>
              <a:t> </a:t>
            </a:r>
          </a:p>
          <a:p>
            <a:pPr marL="0" indent="0" algn="ctr">
              <a:buNone/>
            </a:pPr>
            <a:endParaRPr lang="en-GB" dirty="0"/>
          </a:p>
        </p:txBody>
      </p:sp>
      <p:grpSp>
        <p:nvGrpSpPr>
          <p:cNvPr id="14" name="Group 13"/>
          <p:cNvGrpSpPr/>
          <p:nvPr/>
        </p:nvGrpSpPr>
        <p:grpSpPr>
          <a:xfrm>
            <a:off x="237490" y="739775"/>
            <a:ext cx="8928735" cy="5906270"/>
            <a:chOff x="123324" y="1037144"/>
            <a:chExt cx="9047180" cy="5879064"/>
          </a:xfrm>
        </p:grpSpPr>
        <p:grpSp>
          <p:nvGrpSpPr>
            <p:cNvPr id="12" name="Group 11"/>
            <p:cNvGrpSpPr/>
            <p:nvPr/>
          </p:nvGrpSpPr>
          <p:grpSpPr>
            <a:xfrm>
              <a:off x="123324" y="1037144"/>
              <a:ext cx="9047180" cy="5879064"/>
              <a:chOff x="123324" y="1226795"/>
              <a:chExt cx="9047180" cy="5665368"/>
            </a:xfrm>
          </p:grpSpPr>
          <p:grpSp>
            <p:nvGrpSpPr>
              <p:cNvPr id="5" name="Group 4"/>
              <p:cNvGrpSpPr/>
              <p:nvPr/>
            </p:nvGrpSpPr>
            <p:grpSpPr>
              <a:xfrm>
                <a:off x="3419303" y="3358156"/>
                <a:ext cx="5751201" cy="3210920"/>
                <a:chOff x="4270749" y="4333327"/>
                <a:chExt cx="5019301" cy="4109255"/>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946"/>
                <a:stretch>
                  <a:fillRect/>
                </a:stretch>
              </p:blipFill>
              <p:spPr bwMode="auto">
                <a:xfrm>
                  <a:off x="4270749" y="5371069"/>
                  <a:ext cx="2451737" cy="30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38122" y="4333327"/>
                  <a:ext cx="2451928" cy="399134"/>
                </a:xfrm>
                <a:prstGeom prst="rect">
                  <a:avLst/>
                </a:prstGeom>
              </p:spPr>
              <p:txBody>
                <a:bodyPr wrap="square">
                  <a:spAutoFit/>
                </a:bodyPr>
                <a:lstStyle/>
                <a:p>
                  <a:endParaRPr lang="en-GB" dirty="0"/>
                </a:p>
              </p:txBody>
            </p:sp>
          </p:gr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92" y="1226795"/>
                <a:ext cx="3078395" cy="239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3324" y="3647726"/>
                <a:ext cx="3251211" cy="323432"/>
              </a:xfrm>
              <a:prstGeom prst="rect">
                <a:avLst/>
              </a:prstGeom>
            </p:spPr>
            <p:txBody>
              <a:bodyPr wrap="square">
                <a:spAutoFit/>
              </a:bodyPr>
              <a:lstStyle/>
              <a:p>
                <a:r>
                  <a:rPr lang="en-US" sz="1600" i="1" dirty="0" err="1">
                    <a:solidFill>
                      <a:prstClr val="black"/>
                    </a:solidFill>
                    <a:latin typeface="Bookman Old Style" panose="02050604050505020204" pitchFamily="18" charset="0"/>
                    <a:ea typeface="MinionPro-Regular"/>
                  </a:rPr>
                  <a:t>Anarcardium</a:t>
                </a:r>
                <a:r>
                  <a:rPr lang="en-US" sz="1600" i="1" dirty="0">
                    <a:solidFill>
                      <a:prstClr val="black"/>
                    </a:solidFill>
                    <a:latin typeface="Bookman Old Style" panose="02050604050505020204" pitchFamily="18" charset="0"/>
                    <a:ea typeface="MinionPro-Regular"/>
                  </a:rPr>
                  <a:t> </a:t>
                </a:r>
                <a:r>
                  <a:rPr lang="en-US" sz="1600" i="1" dirty="0" err="1">
                    <a:solidFill>
                      <a:prstClr val="black"/>
                    </a:solidFill>
                    <a:latin typeface="Bookman Old Style" panose="02050604050505020204" pitchFamily="18" charset="0"/>
                    <a:ea typeface="MinionPro-Regular"/>
                  </a:rPr>
                  <a:t>occidentale</a:t>
                </a:r>
                <a:r>
                  <a:rPr lang="en-US" sz="1600" dirty="0">
                    <a:solidFill>
                      <a:prstClr val="black"/>
                    </a:solidFill>
                    <a:latin typeface="Bookman Old Style" panose="02050604050505020204" pitchFamily="18" charset="0"/>
                    <a:ea typeface="MinionPro-Regular"/>
                  </a:rPr>
                  <a:t> (</a:t>
                </a:r>
                <a:r>
                  <a:rPr lang="en-US" sz="1600" dirty="0">
                    <a:solidFill>
                      <a:prstClr val="black"/>
                    </a:solidFill>
                    <a:latin typeface="Bookman Old Style" panose="02050604050505020204" pitchFamily="18" charset="0"/>
                    <a:ea typeface="Calibri" panose="020F0502020204030204" pitchFamily="34" charset="0"/>
                  </a:rPr>
                  <a:t>10%)</a:t>
                </a:r>
                <a:endParaRPr lang="en-GB" sz="1600" dirty="0"/>
              </a:p>
            </p:txBody>
          </p:sp>
          <p:sp>
            <p:nvSpPr>
              <p:cNvPr id="8" name="Rectangle 7"/>
              <p:cNvSpPr/>
              <p:nvPr/>
            </p:nvSpPr>
            <p:spPr>
              <a:xfrm>
                <a:off x="3419253" y="6568731"/>
                <a:ext cx="2809461" cy="323432"/>
              </a:xfrm>
              <a:prstGeom prst="rect">
                <a:avLst/>
              </a:prstGeom>
            </p:spPr>
            <p:txBody>
              <a:bodyPr wrap="square">
                <a:spAutoFit/>
              </a:bodyPr>
              <a:lstStyle/>
              <a:p>
                <a:pPr lvl="0"/>
                <a:r>
                  <a:rPr lang="en-US" sz="1600" i="1" dirty="0" err="1">
                    <a:solidFill>
                      <a:prstClr val="black"/>
                    </a:solidFill>
                    <a:latin typeface="Bookman Old Style" panose="02050604050505020204" pitchFamily="18" charset="0"/>
                  </a:rPr>
                  <a:t>Dacryodis</a:t>
                </a:r>
                <a:r>
                  <a:rPr lang="en-US" sz="1600" i="1" dirty="0">
                    <a:solidFill>
                      <a:prstClr val="black"/>
                    </a:solidFill>
                    <a:latin typeface="Bookman Old Style" panose="02050604050505020204" pitchFamily="18" charset="0"/>
                  </a:rPr>
                  <a:t> </a:t>
                </a:r>
                <a:r>
                  <a:rPr lang="en-US" sz="1600" i="1" dirty="0" err="1">
                    <a:solidFill>
                      <a:prstClr val="black"/>
                    </a:solidFill>
                    <a:latin typeface="Bookman Old Style" panose="02050604050505020204" pitchFamily="18" charset="0"/>
                  </a:rPr>
                  <a:t>edulis</a:t>
                </a:r>
                <a:r>
                  <a:rPr lang="en-US" sz="1600" i="1" dirty="0">
                    <a:solidFill>
                      <a:prstClr val="black"/>
                    </a:solidFill>
                    <a:latin typeface="Bookman Old Style" panose="02050604050505020204" pitchFamily="18" charset="0"/>
                  </a:rPr>
                  <a:t> </a:t>
                </a:r>
                <a:r>
                  <a:rPr lang="en-US" sz="1600" dirty="0">
                    <a:solidFill>
                      <a:prstClr val="black"/>
                    </a:solidFill>
                    <a:latin typeface="Bookman Old Style" panose="02050604050505020204" pitchFamily="18" charset="0"/>
                  </a:rPr>
                  <a:t>(11.6%) </a:t>
                </a:r>
                <a:endParaRPr lang="en-GB" sz="1600" dirty="0">
                  <a:solidFill>
                    <a:prstClr val="black"/>
                  </a:solidFill>
                </a:endParaRP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4801" y="1242706"/>
                <a:ext cx="2794026" cy="239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419061" y="3641859"/>
                <a:ext cx="2754270" cy="323432"/>
              </a:xfrm>
              <a:prstGeom prst="rect">
                <a:avLst/>
              </a:prstGeom>
            </p:spPr>
            <p:txBody>
              <a:bodyPr wrap="square">
                <a:spAutoFit/>
              </a:bodyPr>
              <a:lstStyle/>
              <a:p>
                <a:r>
                  <a:rPr lang="en-US" sz="1600" dirty="0" err="1">
                    <a:solidFill>
                      <a:prstClr val="black"/>
                    </a:solidFill>
                    <a:latin typeface="Bookman Old Style" panose="02050604050505020204" pitchFamily="18" charset="0"/>
                  </a:rPr>
                  <a:t>Cocus</a:t>
                </a:r>
                <a:r>
                  <a:rPr lang="en-US" sz="1600" dirty="0">
                    <a:solidFill>
                      <a:prstClr val="black"/>
                    </a:solidFill>
                    <a:latin typeface="Bookman Old Style" panose="02050604050505020204" pitchFamily="18" charset="0"/>
                  </a:rPr>
                  <a:t> </a:t>
                </a:r>
                <a:r>
                  <a:rPr lang="en-US" sz="1600" dirty="0" err="1">
                    <a:solidFill>
                      <a:prstClr val="black"/>
                    </a:solidFill>
                    <a:latin typeface="Bookman Old Style" panose="02050604050505020204" pitchFamily="18" charset="0"/>
                  </a:rPr>
                  <a:t>nucifera</a:t>
                </a:r>
                <a:r>
                  <a:rPr lang="en-US" sz="1600" dirty="0">
                    <a:solidFill>
                      <a:prstClr val="black"/>
                    </a:solidFill>
                    <a:latin typeface="Bookman Old Style" panose="02050604050505020204" pitchFamily="18" charset="0"/>
                  </a:rPr>
                  <a:t> (8.08%)</a:t>
                </a:r>
                <a:endParaRPr lang="en-GB" sz="1600" dirty="0"/>
              </a:p>
            </p:txBody>
          </p:sp>
        </p:grpSp>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389" y="3991766"/>
              <a:ext cx="3079486" cy="257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94442" y="6580290"/>
              <a:ext cx="3438525" cy="335632"/>
            </a:xfrm>
            <a:prstGeom prst="rect">
              <a:avLst/>
            </a:prstGeom>
          </p:spPr>
          <p:txBody>
            <a:bodyPr wrap="square">
              <a:spAutoFit/>
            </a:bodyPr>
            <a:lstStyle/>
            <a:p>
              <a:pPr lvl="0" algn="ctr"/>
              <a:r>
                <a:rPr lang="en-US" sz="1600" dirty="0" err="1">
                  <a:solidFill>
                    <a:prstClr val="black"/>
                  </a:solidFill>
                  <a:latin typeface="Bookman Old Style" panose="02050604050505020204" pitchFamily="18" charset="0"/>
                </a:rPr>
                <a:t>Mangifera</a:t>
              </a:r>
              <a:r>
                <a:rPr lang="en-US" sz="1600" dirty="0">
                  <a:solidFill>
                    <a:prstClr val="black"/>
                  </a:solidFill>
                  <a:latin typeface="Bookman Old Style" panose="02050604050505020204" pitchFamily="18" charset="0"/>
                </a:rPr>
                <a:t> </a:t>
              </a:r>
              <a:r>
                <a:rPr lang="en-US" sz="1600" dirty="0" err="1">
                  <a:solidFill>
                    <a:prstClr val="black"/>
                  </a:solidFill>
                  <a:latin typeface="Bookman Old Style" panose="02050604050505020204" pitchFamily="18" charset="0"/>
                </a:rPr>
                <a:t>indica</a:t>
              </a:r>
              <a:r>
                <a:rPr lang="en-US" sz="1600" dirty="0">
                  <a:solidFill>
                    <a:prstClr val="black"/>
                  </a:solidFill>
                  <a:latin typeface="Bookman Old Style" panose="02050604050505020204" pitchFamily="18" charset="0"/>
                </a:rPr>
                <a:t> (7.60%)</a:t>
              </a:r>
              <a:endParaRPr lang="en-GB" sz="1600" dirty="0">
                <a:solidFill>
                  <a:prstClr val="black"/>
                </a:solidFill>
              </a:endParaRPr>
            </a:p>
          </p:txBody>
        </p:sp>
      </p:grpSp>
      <p:pic>
        <p:nvPicPr>
          <p:cNvPr id="9" name="Picture 8"/>
          <p:cNvPicPr>
            <a:picLocks noChangeAspect="1"/>
          </p:cNvPicPr>
          <p:nvPr/>
        </p:nvPicPr>
        <p:blipFill>
          <a:blip r:embed="rId7"/>
          <a:stretch>
            <a:fillRect/>
          </a:stretch>
        </p:blipFill>
        <p:spPr>
          <a:xfrm>
            <a:off x="6494145" y="739775"/>
            <a:ext cx="5450840" cy="5568950"/>
          </a:xfrm>
          <a:prstGeom prst="rect">
            <a:avLst/>
          </a:prstGeom>
        </p:spPr>
      </p:pic>
      <p:sp>
        <p:nvSpPr>
          <p:cNvPr id="10" name="Rectangle 10"/>
          <p:cNvSpPr/>
          <p:nvPr/>
        </p:nvSpPr>
        <p:spPr>
          <a:xfrm>
            <a:off x="6605905" y="6277610"/>
            <a:ext cx="5687060" cy="398780"/>
          </a:xfrm>
          <a:prstGeom prst="rect">
            <a:avLst/>
          </a:prstGeom>
        </p:spPr>
        <p:txBody>
          <a:bodyPr wrap="square">
            <a:spAutoFit/>
          </a:bodyPr>
          <a:lstStyle/>
          <a:p>
            <a:r>
              <a:rPr lang="en-US" sz="2000" dirty="0">
                <a:latin typeface="Bookman Old Style" panose="02050604050505020204" pitchFamily="18" charset="0"/>
                <a:ea typeface="Calibri" panose="020F0502020204030204" pitchFamily="34" charset="0"/>
              </a:rPr>
              <a:t>Classified images of the Benin Environ</a:t>
            </a:r>
            <a:endParaRPr lang="en-ZA" sz="2000" dirty="0">
              <a:latin typeface="Bookman Old Style" panose="02050604050505020204" pitchFamily="18" charset="0"/>
            </a:endParaRPr>
          </a:p>
        </p:txBody>
      </p:sp>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507"/>
            <a:ext cx="11907129" cy="633681"/>
          </a:xfrm>
        </p:spPr>
        <p:txBody>
          <a:bodyPr/>
          <a:lstStyle/>
          <a:p>
            <a:pPr algn="ctr"/>
            <a:r>
              <a:rPr lang="en-GB" sz="3000" b="1" u="sng" dirty="0">
                <a:solidFill>
                  <a:prstClr val="black"/>
                </a:solidFill>
                <a:latin typeface="Bookman Old Style" panose="02050604050505020204" pitchFamily="18" charset="0"/>
              </a:rPr>
              <a:t>CONCLUSIONS</a:t>
            </a:r>
            <a:endParaRPr lang="en-ZA" dirty="0"/>
          </a:p>
        </p:txBody>
      </p:sp>
      <p:sp>
        <p:nvSpPr>
          <p:cNvPr id="3" name="Content Placeholder 2"/>
          <p:cNvSpPr>
            <a:spLocks noGrp="1"/>
          </p:cNvSpPr>
          <p:nvPr>
            <p:ph idx="1"/>
          </p:nvPr>
        </p:nvSpPr>
        <p:spPr>
          <a:xfrm>
            <a:off x="142435" y="739188"/>
            <a:ext cx="11907129" cy="5683348"/>
          </a:xfrm>
        </p:spPr>
        <p:txBody>
          <a:bodyPr>
            <a:normAutofit/>
          </a:bodyPr>
          <a:lstStyle/>
          <a:p>
            <a:pPr algn="just">
              <a:lnSpc>
                <a:spcPct val="100000"/>
              </a:lnSpc>
              <a:spcBef>
                <a:spcPts val="0"/>
              </a:spcBef>
              <a:spcAft>
                <a:spcPts val="0"/>
              </a:spcAft>
              <a:buFont typeface="Wingdings" panose="05000000000000000000" pitchFamily="2" charset="2"/>
              <a:buChar char="ü"/>
            </a:pPr>
            <a:r>
              <a:rPr lang="en-US" dirty="0">
                <a:latin typeface="Bookman Old Style" panose="02050604050505020204" pitchFamily="18" charset="0"/>
                <a:ea typeface="Calibri" panose="020F0502020204030204" pitchFamily="34" charset="0"/>
              </a:rPr>
              <a:t> This study used an integrated approach to</a:t>
            </a:r>
            <a:r>
              <a:rPr lang="en-ZA" dirty="0">
                <a:latin typeface="Bookman Old Style" panose="02050604050505020204" pitchFamily="18" charset="0"/>
                <a:ea typeface="Calibri" panose="020F0502020204030204" pitchFamily="34" charset="0"/>
              </a:rPr>
              <a:t> provide current information on </a:t>
            </a:r>
            <a:r>
              <a:rPr lang="en-US" dirty="0">
                <a:latin typeface="Bookman Old Style" panose="02050604050505020204" pitchFamily="18" charset="0"/>
                <a:ea typeface="Calibri" panose="020F0502020204030204" pitchFamily="34" charset="0"/>
              </a:rPr>
              <a:t>the abundance and diversity of urban forests; and the trend of change in vegetated areas for the period 1988 and 2018. </a:t>
            </a:r>
          </a:p>
          <a:p>
            <a:pPr algn="just">
              <a:lnSpc>
                <a:spcPct val="100000"/>
              </a:lnSpc>
              <a:spcBef>
                <a:spcPts val="0"/>
              </a:spcBef>
              <a:spcAft>
                <a:spcPts val="0"/>
              </a:spcAft>
              <a:buFont typeface="Wingdings" panose="05000000000000000000" pitchFamily="2" charset="2"/>
              <a:buChar char="ü"/>
            </a:pPr>
            <a:endParaRPr lang="en-US"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buFont typeface="Wingdings" panose="05000000000000000000" pitchFamily="2" charset="2"/>
              <a:buChar char="ü"/>
            </a:pPr>
            <a:r>
              <a:rPr lang="en-ZA" dirty="0">
                <a:latin typeface="Bookman Old Style" panose="02050604050505020204" pitchFamily="18" charset="0"/>
                <a:ea typeface="Calibri" panose="020F0502020204030204" pitchFamily="34" charset="0"/>
                <a:cs typeface="Times New Roman" panose="02020603050405020304" pitchFamily="18" charset="0"/>
              </a:rPr>
              <a:t>It is envisaged that the results of this study will open-up public discourse</a:t>
            </a:r>
            <a:r>
              <a:rPr lang="en-GB" dirty="0">
                <a:latin typeface="Bookman Old Style" panose="02050604050505020204" pitchFamily="18" charset="0"/>
                <a:ea typeface="Calibri" panose="020F0502020204030204" pitchFamily="34" charset="0"/>
                <a:cs typeface="Times New Roman" panose="02020603050405020304" pitchFamily="18" charset="0"/>
              </a:rPr>
              <a:t>;</a:t>
            </a:r>
          </a:p>
          <a:p>
            <a:pPr marL="0" indent="0" algn="just">
              <a:lnSpc>
                <a:spcPct val="100000"/>
              </a:lnSpc>
              <a:spcBef>
                <a:spcPts val="0"/>
              </a:spcBef>
              <a:spcAft>
                <a:spcPts val="0"/>
              </a:spcAft>
              <a:buNone/>
            </a:pPr>
            <a:endParaRPr lang="en-GB"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buFont typeface="Wingdings" panose="05000000000000000000" pitchFamily="2" charset="2"/>
              <a:buChar char="ü"/>
            </a:pPr>
            <a:r>
              <a:rPr lang="en-GB" dirty="0">
                <a:latin typeface="Bookman Old Style" panose="02050604050505020204" pitchFamily="18" charset="0"/>
                <a:ea typeface="Calibri" panose="020F0502020204030204" pitchFamily="34" charset="0"/>
                <a:cs typeface="Times New Roman" panose="02020603050405020304" pitchFamily="18" charset="0"/>
              </a:rPr>
              <a:t>decision makers, town planners and other change agencies concerned with forests and tree management; </a:t>
            </a:r>
          </a:p>
          <a:p>
            <a:pPr marL="0" indent="0" algn="just">
              <a:lnSpc>
                <a:spcPct val="100000"/>
              </a:lnSpc>
              <a:spcBef>
                <a:spcPts val="0"/>
              </a:spcBef>
              <a:spcAft>
                <a:spcPts val="0"/>
              </a:spcAft>
              <a:buNone/>
            </a:pPr>
            <a:endParaRPr lang="en-GB"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buFont typeface="Wingdings" panose="05000000000000000000" pitchFamily="2" charset="2"/>
              <a:buChar char="ü"/>
            </a:pPr>
            <a:r>
              <a:rPr lang="en-US" dirty="0">
                <a:latin typeface="Bookman Old Style" panose="02050604050505020204" pitchFamily="18" charset="0"/>
              </a:rPr>
              <a:t>towards regular monitoring of urban areas, and future development of cities in Nigeria, and elsewhere.</a:t>
            </a:r>
            <a:endParaRPr lang="en-ZA" dirty="0">
              <a:latin typeface="Bookman Old Style" panose="02050604050505020204" pitchFamily="18" charset="0"/>
            </a:endParaRPr>
          </a:p>
          <a:p>
            <a:pPr algn="just">
              <a:lnSpc>
                <a:spcPct val="100000"/>
              </a:lnSpc>
              <a:spcBef>
                <a:spcPts val="0"/>
              </a:spcBef>
              <a:spcAft>
                <a:spcPts val="0"/>
              </a:spcAft>
              <a:buFontTx/>
              <a:buChar char="-"/>
            </a:pPr>
            <a:endParaRPr lang="en-GB"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buFontTx/>
              <a:buChar char="-"/>
            </a:pPr>
            <a:endParaRPr lang="en-ZA" dirty="0">
              <a:latin typeface="Bookman Old Style" panose="02050604050505020204" pitchFamily="18" charset="0"/>
              <a:ea typeface="Calibri" panose="020F0502020204030204" pitchFamily="34" charset="0"/>
              <a:cs typeface="Times New Roman" panose="02020603050405020304" pitchFamily="18" charset="0"/>
            </a:endParaRPr>
          </a:p>
        </p:txBody>
      </p:sp>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5940141"/>
          </a:xfrm>
        </p:spPr>
        <p:txBody>
          <a:bodyPr/>
          <a:lstStyle/>
          <a:p>
            <a:pPr algn="ctr"/>
            <a:r>
              <a:rPr lang="en-GB" sz="3600" b="1" dirty="0" smtClean="0">
                <a:latin typeface="Bookman Old Style" panose="02050604050505020204" pitchFamily="18" charset="0"/>
              </a:rPr>
              <a:t>Thank you</a:t>
            </a: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a:t/>
            </a:r>
            <a:br>
              <a:rPr lang="en-GB" dirty="0"/>
            </a:br>
            <a:r>
              <a:rPr lang="en-GB" sz="3600" b="1" dirty="0" smtClean="0">
                <a:latin typeface="Bookman Old Style" panose="02050604050505020204" pitchFamily="18" charset="0"/>
              </a:rPr>
              <a:t>Questions?</a:t>
            </a:r>
            <a:endParaRPr lang="en-ZA" sz="3600" b="1" dirty="0">
              <a:latin typeface="Bookman Old Style" panose="02050604050505020204" pitchFamily="18" charset="0"/>
            </a:endParaRPr>
          </a:p>
        </p:txBody>
      </p:sp>
    </p:spTree>
    <p:extLst>
      <p:ext uri="{BB962C8B-B14F-4D97-AF65-F5344CB8AC3E}">
        <p14:creationId xmlns:p14="http://schemas.microsoft.com/office/powerpoint/2010/main" val="4110815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TotalTime>
  <Words>703</Words>
  <Application>Microsoft Office PowerPoint</Application>
  <PresentationFormat>Widescreen</PresentationFormat>
  <Paragraphs>93</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Bookman Old Style</vt:lpstr>
      <vt:lpstr>Calibri</vt:lpstr>
      <vt:lpstr>Calibri Light</vt:lpstr>
      <vt:lpstr>MinionPro-Regular</vt:lpstr>
      <vt:lpstr>Times New Roman</vt:lpstr>
      <vt:lpstr>Wingdings</vt:lpstr>
      <vt:lpstr>Office Theme</vt:lpstr>
      <vt:lpstr>PowerPoint Presentation</vt:lpstr>
      <vt:lpstr>INTRODUCTION</vt:lpstr>
      <vt:lpstr>PROBLEM STATEMENT&amp;RATIONALE OF THE STUDY</vt:lpstr>
      <vt:lpstr>CONCEPTUAL FRAMEWORK  AND OBJECTIVES</vt:lpstr>
      <vt:lpstr>METHODS</vt:lpstr>
      <vt:lpstr>DATA COLLECTION AND ANALYSIS</vt:lpstr>
      <vt:lpstr>RESULTS AND DISCUSSION</vt:lpstr>
      <vt:lpstr>CONCLUSIONS</vt:lpstr>
      <vt:lpstr>Thank you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 O AIGBE</dc:creator>
  <cp:lastModifiedBy>kevwe arabomen</cp:lastModifiedBy>
  <cp:revision>189</cp:revision>
  <dcterms:created xsi:type="dcterms:W3CDTF">2019-05-26T12:26:00Z</dcterms:created>
  <dcterms:modified xsi:type="dcterms:W3CDTF">2020-11-20T16:33:00Z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2057-11.2.0.9635</vt:lpwstr>
  </property>
</Properties>
</file>