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1"/>
  </p:sldMasterIdLst>
  <p:notesMasterIdLst>
    <p:notesMasterId r:id="rId17"/>
  </p:notesMasterIdLst>
  <p:handoutMasterIdLst>
    <p:handoutMasterId r:id="rId18"/>
  </p:handoutMasterIdLst>
  <p:sldIdLst>
    <p:sldId id="274" r:id="rId2"/>
    <p:sldId id="257" r:id="rId3"/>
    <p:sldId id="275" r:id="rId4"/>
    <p:sldId id="258" r:id="rId5"/>
    <p:sldId id="259" r:id="rId6"/>
    <p:sldId id="261" r:id="rId7"/>
    <p:sldId id="262" r:id="rId8"/>
    <p:sldId id="260" r:id="rId9"/>
    <p:sldId id="263" r:id="rId10"/>
    <p:sldId id="266" r:id="rId11"/>
    <p:sldId id="267" r:id="rId12"/>
    <p:sldId id="268" r:id="rId13"/>
    <p:sldId id="265" r:id="rId14"/>
    <p:sldId id="271"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1" autoAdjust="0"/>
  </p:normalViewPr>
  <p:slideViewPr>
    <p:cSldViewPr snapToGrid="0" snapToObjects="1">
      <p:cViewPr varScale="1">
        <p:scale>
          <a:sx n="122" d="100"/>
          <a:sy n="122" d="100"/>
        </p:scale>
        <p:origin x="-12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CA2CD-BF03-D847-87FE-EAFA68B2FEA7}" type="doc">
      <dgm:prSet loTypeId="urn:microsoft.com/office/officeart/2005/8/layout/process2" loCatId="" qsTypeId="urn:microsoft.com/office/officeart/2005/8/quickstyle/simple4" qsCatId="simple" csTypeId="urn:microsoft.com/office/officeart/2005/8/colors/accent1_2" csCatId="accent1" phldr="1"/>
      <dgm:spPr/>
    </dgm:pt>
    <dgm:pt modelId="{7F4ED865-98E0-1E47-BC96-0B74E81A7D9B}">
      <dgm:prSet phldrT="[Text]" custT="1"/>
      <dgm:spPr/>
      <dgm:t>
        <a:bodyPr/>
        <a:lstStyle/>
        <a:p>
          <a:r>
            <a:rPr lang="en-US" sz="1800" b="1" dirty="0" smtClean="0">
              <a:solidFill>
                <a:schemeClr val="tx1"/>
              </a:solidFill>
            </a:rPr>
            <a:t>Oral Glucose Tolerance Test (OGTT)</a:t>
          </a:r>
          <a:endParaRPr lang="en-US" sz="1800" dirty="0">
            <a:solidFill>
              <a:schemeClr val="tx1"/>
            </a:solidFill>
          </a:endParaRPr>
        </a:p>
      </dgm:t>
    </dgm:pt>
    <dgm:pt modelId="{47D5FBA2-8D8E-244B-A887-6DB94A8B9FFB}" type="parTrans" cxnId="{B31ACAB2-2171-8947-80E0-9E66CB992E39}">
      <dgm:prSet/>
      <dgm:spPr/>
      <dgm:t>
        <a:bodyPr/>
        <a:lstStyle/>
        <a:p>
          <a:endParaRPr lang="en-US">
            <a:solidFill>
              <a:schemeClr val="tx1"/>
            </a:solidFill>
          </a:endParaRPr>
        </a:p>
      </dgm:t>
    </dgm:pt>
    <dgm:pt modelId="{3A69AD7E-6643-0843-B4DA-630C17E058E5}" type="sibTrans" cxnId="{B31ACAB2-2171-8947-80E0-9E66CB992E39}">
      <dgm:prSet/>
      <dgm:spPr/>
      <dgm:t>
        <a:bodyPr/>
        <a:lstStyle/>
        <a:p>
          <a:endParaRPr lang="en-US">
            <a:solidFill>
              <a:schemeClr val="tx1"/>
            </a:solidFill>
          </a:endParaRPr>
        </a:p>
      </dgm:t>
    </dgm:pt>
    <dgm:pt modelId="{12714DD1-161D-F74F-B18D-B96023714ECE}">
      <dgm:prSet phldrT="[Text]" custT="1"/>
      <dgm:spPr/>
      <dgm:t>
        <a:bodyPr/>
        <a:lstStyle/>
        <a:p>
          <a:r>
            <a:rPr lang="en-US" sz="1800" b="1" dirty="0" smtClean="0">
              <a:solidFill>
                <a:schemeClr val="tx1"/>
              </a:solidFill>
            </a:rPr>
            <a:t>Determination of fasting glucose, insulin and HbA1c in blood serum</a:t>
          </a:r>
          <a:endParaRPr lang="en-US" sz="1800" dirty="0">
            <a:solidFill>
              <a:schemeClr val="tx1"/>
            </a:solidFill>
          </a:endParaRPr>
        </a:p>
      </dgm:t>
    </dgm:pt>
    <dgm:pt modelId="{0D38C443-F257-254D-8359-54FB395D7021}" type="parTrans" cxnId="{EB3CF89C-A944-4C43-9610-D34BB7368C5F}">
      <dgm:prSet/>
      <dgm:spPr/>
      <dgm:t>
        <a:bodyPr/>
        <a:lstStyle/>
        <a:p>
          <a:endParaRPr lang="en-US">
            <a:solidFill>
              <a:schemeClr val="tx1"/>
            </a:solidFill>
          </a:endParaRPr>
        </a:p>
      </dgm:t>
    </dgm:pt>
    <dgm:pt modelId="{EC1E4523-BB7D-5A49-AD06-0FF53C401F98}" type="sibTrans" cxnId="{EB3CF89C-A944-4C43-9610-D34BB7368C5F}">
      <dgm:prSet/>
      <dgm:spPr/>
      <dgm:t>
        <a:bodyPr/>
        <a:lstStyle/>
        <a:p>
          <a:endParaRPr lang="en-US">
            <a:solidFill>
              <a:schemeClr val="tx1"/>
            </a:solidFill>
          </a:endParaRPr>
        </a:p>
      </dgm:t>
    </dgm:pt>
    <dgm:pt modelId="{39FB5040-A866-4D4C-AB94-531C2F3D0570}">
      <dgm:prSet phldrT="[Text]" custT="1"/>
      <dgm:spPr/>
      <dgm:t>
        <a:bodyPr/>
        <a:lstStyle/>
        <a:p>
          <a:r>
            <a:rPr lang="en-US" sz="1800" b="1" dirty="0" smtClean="0">
              <a:solidFill>
                <a:schemeClr val="tx1"/>
              </a:solidFill>
            </a:rPr>
            <a:t>Measurement of serum lipid levels </a:t>
          </a:r>
          <a:endParaRPr lang="en-US" sz="1800" dirty="0">
            <a:solidFill>
              <a:schemeClr val="tx1"/>
            </a:solidFill>
          </a:endParaRPr>
        </a:p>
      </dgm:t>
    </dgm:pt>
    <dgm:pt modelId="{53B1C42E-9C95-FF4C-8F03-9F53F2D00908}" type="parTrans" cxnId="{B89E8347-B33F-1248-A7A8-C258C7E9F60E}">
      <dgm:prSet/>
      <dgm:spPr/>
      <dgm:t>
        <a:bodyPr/>
        <a:lstStyle/>
        <a:p>
          <a:endParaRPr lang="en-US">
            <a:solidFill>
              <a:schemeClr val="tx1"/>
            </a:solidFill>
          </a:endParaRPr>
        </a:p>
      </dgm:t>
    </dgm:pt>
    <dgm:pt modelId="{A90E43A9-9168-1F49-BFFA-DC5ECB3333A4}" type="sibTrans" cxnId="{B89E8347-B33F-1248-A7A8-C258C7E9F60E}">
      <dgm:prSet/>
      <dgm:spPr/>
      <dgm:t>
        <a:bodyPr/>
        <a:lstStyle/>
        <a:p>
          <a:endParaRPr lang="en-US">
            <a:solidFill>
              <a:schemeClr val="tx1"/>
            </a:solidFill>
          </a:endParaRPr>
        </a:p>
      </dgm:t>
    </dgm:pt>
    <dgm:pt modelId="{C83E7A3E-9965-9140-9F0A-21A4909C4C78}" type="pres">
      <dgm:prSet presAssocID="{B86CA2CD-BF03-D847-87FE-EAFA68B2FEA7}" presName="linearFlow" presStyleCnt="0">
        <dgm:presLayoutVars>
          <dgm:resizeHandles val="exact"/>
        </dgm:presLayoutVars>
      </dgm:prSet>
      <dgm:spPr/>
    </dgm:pt>
    <dgm:pt modelId="{30D7C9BD-66AB-F043-B828-E03D387E842B}" type="pres">
      <dgm:prSet presAssocID="{7F4ED865-98E0-1E47-BC96-0B74E81A7D9B}" presName="node" presStyleLbl="node1" presStyleIdx="0" presStyleCnt="3" custScaleX="241425">
        <dgm:presLayoutVars>
          <dgm:bulletEnabled val="1"/>
        </dgm:presLayoutVars>
      </dgm:prSet>
      <dgm:spPr/>
      <dgm:t>
        <a:bodyPr/>
        <a:lstStyle/>
        <a:p>
          <a:endParaRPr lang="en-US"/>
        </a:p>
      </dgm:t>
    </dgm:pt>
    <dgm:pt modelId="{E6D075F4-A6B4-0E4F-89CE-B85B592E023C}" type="pres">
      <dgm:prSet presAssocID="{3A69AD7E-6643-0843-B4DA-630C17E058E5}" presName="sibTrans" presStyleLbl="sibTrans2D1" presStyleIdx="0" presStyleCnt="2"/>
      <dgm:spPr/>
      <dgm:t>
        <a:bodyPr/>
        <a:lstStyle/>
        <a:p>
          <a:endParaRPr lang="en-US"/>
        </a:p>
      </dgm:t>
    </dgm:pt>
    <dgm:pt modelId="{B2547D7F-9E76-0E45-9804-D371955868C7}" type="pres">
      <dgm:prSet presAssocID="{3A69AD7E-6643-0843-B4DA-630C17E058E5}" presName="connectorText" presStyleLbl="sibTrans2D1" presStyleIdx="0" presStyleCnt="2"/>
      <dgm:spPr/>
      <dgm:t>
        <a:bodyPr/>
        <a:lstStyle/>
        <a:p>
          <a:endParaRPr lang="en-US"/>
        </a:p>
      </dgm:t>
    </dgm:pt>
    <dgm:pt modelId="{52B1C66C-1320-0C4F-AD8C-732CC9D4064F}" type="pres">
      <dgm:prSet presAssocID="{12714DD1-161D-F74F-B18D-B96023714ECE}" presName="node" presStyleLbl="node1" presStyleIdx="1" presStyleCnt="3" custScaleX="239831">
        <dgm:presLayoutVars>
          <dgm:bulletEnabled val="1"/>
        </dgm:presLayoutVars>
      </dgm:prSet>
      <dgm:spPr/>
      <dgm:t>
        <a:bodyPr/>
        <a:lstStyle/>
        <a:p>
          <a:endParaRPr lang="en-US"/>
        </a:p>
      </dgm:t>
    </dgm:pt>
    <dgm:pt modelId="{65FEBD4F-D62C-0A40-A5F6-F3D6D7EE4642}" type="pres">
      <dgm:prSet presAssocID="{EC1E4523-BB7D-5A49-AD06-0FF53C401F98}" presName="sibTrans" presStyleLbl="sibTrans2D1" presStyleIdx="1" presStyleCnt="2"/>
      <dgm:spPr/>
      <dgm:t>
        <a:bodyPr/>
        <a:lstStyle/>
        <a:p>
          <a:endParaRPr lang="en-US"/>
        </a:p>
      </dgm:t>
    </dgm:pt>
    <dgm:pt modelId="{BAF12BF3-989C-AB43-A0C6-0A0B5A1240A2}" type="pres">
      <dgm:prSet presAssocID="{EC1E4523-BB7D-5A49-AD06-0FF53C401F98}" presName="connectorText" presStyleLbl="sibTrans2D1" presStyleIdx="1" presStyleCnt="2"/>
      <dgm:spPr/>
      <dgm:t>
        <a:bodyPr/>
        <a:lstStyle/>
        <a:p>
          <a:endParaRPr lang="en-US"/>
        </a:p>
      </dgm:t>
    </dgm:pt>
    <dgm:pt modelId="{7D5C3FE1-CC1E-D040-A165-056E11C33D5C}" type="pres">
      <dgm:prSet presAssocID="{39FB5040-A866-4D4C-AB94-531C2F3D0570}" presName="node" presStyleLbl="node1" presStyleIdx="2" presStyleCnt="3" custScaleX="236498">
        <dgm:presLayoutVars>
          <dgm:bulletEnabled val="1"/>
        </dgm:presLayoutVars>
      </dgm:prSet>
      <dgm:spPr/>
      <dgm:t>
        <a:bodyPr/>
        <a:lstStyle/>
        <a:p>
          <a:endParaRPr lang="en-US"/>
        </a:p>
      </dgm:t>
    </dgm:pt>
  </dgm:ptLst>
  <dgm:cxnLst>
    <dgm:cxn modelId="{786C00D3-C58C-4E48-83DF-FD6BB5A437B7}" type="presOf" srcId="{EC1E4523-BB7D-5A49-AD06-0FF53C401F98}" destId="{BAF12BF3-989C-AB43-A0C6-0A0B5A1240A2}" srcOrd="1" destOrd="0" presId="urn:microsoft.com/office/officeart/2005/8/layout/process2"/>
    <dgm:cxn modelId="{DB60EE80-1179-9846-9AD8-2E241A2A9931}" type="presOf" srcId="{12714DD1-161D-F74F-B18D-B96023714ECE}" destId="{52B1C66C-1320-0C4F-AD8C-732CC9D4064F}" srcOrd="0" destOrd="0" presId="urn:microsoft.com/office/officeart/2005/8/layout/process2"/>
    <dgm:cxn modelId="{B31ACAB2-2171-8947-80E0-9E66CB992E39}" srcId="{B86CA2CD-BF03-D847-87FE-EAFA68B2FEA7}" destId="{7F4ED865-98E0-1E47-BC96-0B74E81A7D9B}" srcOrd="0" destOrd="0" parTransId="{47D5FBA2-8D8E-244B-A887-6DB94A8B9FFB}" sibTransId="{3A69AD7E-6643-0843-B4DA-630C17E058E5}"/>
    <dgm:cxn modelId="{81794F66-618A-F645-9F87-DB5683F0C0A1}" type="presOf" srcId="{B86CA2CD-BF03-D847-87FE-EAFA68B2FEA7}" destId="{C83E7A3E-9965-9140-9F0A-21A4909C4C78}" srcOrd="0" destOrd="0" presId="urn:microsoft.com/office/officeart/2005/8/layout/process2"/>
    <dgm:cxn modelId="{6F227F7C-EE35-7D46-BBCA-3325DD188D02}" type="presOf" srcId="{39FB5040-A866-4D4C-AB94-531C2F3D0570}" destId="{7D5C3FE1-CC1E-D040-A165-056E11C33D5C}" srcOrd="0" destOrd="0" presId="urn:microsoft.com/office/officeart/2005/8/layout/process2"/>
    <dgm:cxn modelId="{A3D3228D-A086-F842-B8B2-A65FD87DCD2B}" type="presOf" srcId="{3A69AD7E-6643-0843-B4DA-630C17E058E5}" destId="{B2547D7F-9E76-0E45-9804-D371955868C7}" srcOrd="1" destOrd="0" presId="urn:microsoft.com/office/officeart/2005/8/layout/process2"/>
    <dgm:cxn modelId="{EB3CF89C-A944-4C43-9610-D34BB7368C5F}" srcId="{B86CA2CD-BF03-D847-87FE-EAFA68B2FEA7}" destId="{12714DD1-161D-F74F-B18D-B96023714ECE}" srcOrd="1" destOrd="0" parTransId="{0D38C443-F257-254D-8359-54FB395D7021}" sibTransId="{EC1E4523-BB7D-5A49-AD06-0FF53C401F98}"/>
    <dgm:cxn modelId="{4A6A312E-9613-3E4F-A988-50B3D7F32B5F}" type="presOf" srcId="{3A69AD7E-6643-0843-B4DA-630C17E058E5}" destId="{E6D075F4-A6B4-0E4F-89CE-B85B592E023C}" srcOrd="0" destOrd="0" presId="urn:microsoft.com/office/officeart/2005/8/layout/process2"/>
    <dgm:cxn modelId="{630CBEC7-D278-3F4F-8CFA-3CA962073006}" type="presOf" srcId="{7F4ED865-98E0-1E47-BC96-0B74E81A7D9B}" destId="{30D7C9BD-66AB-F043-B828-E03D387E842B}" srcOrd="0" destOrd="0" presId="urn:microsoft.com/office/officeart/2005/8/layout/process2"/>
    <dgm:cxn modelId="{5B840FC5-BEA9-AF40-8D96-F64467B4C224}" type="presOf" srcId="{EC1E4523-BB7D-5A49-AD06-0FF53C401F98}" destId="{65FEBD4F-D62C-0A40-A5F6-F3D6D7EE4642}" srcOrd="0" destOrd="0" presId="urn:microsoft.com/office/officeart/2005/8/layout/process2"/>
    <dgm:cxn modelId="{B89E8347-B33F-1248-A7A8-C258C7E9F60E}" srcId="{B86CA2CD-BF03-D847-87FE-EAFA68B2FEA7}" destId="{39FB5040-A866-4D4C-AB94-531C2F3D0570}" srcOrd="2" destOrd="0" parTransId="{53B1C42E-9C95-FF4C-8F03-9F53F2D00908}" sibTransId="{A90E43A9-9168-1F49-BFFA-DC5ECB3333A4}"/>
    <dgm:cxn modelId="{8775993A-AF0A-8745-BD88-AD8382E9C3EA}" type="presParOf" srcId="{C83E7A3E-9965-9140-9F0A-21A4909C4C78}" destId="{30D7C9BD-66AB-F043-B828-E03D387E842B}" srcOrd="0" destOrd="0" presId="urn:microsoft.com/office/officeart/2005/8/layout/process2"/>
    <dgm:cxn modelId="{28C2258E-0B0A-8F49-9D21-C3CB24A469D4}" type="presParOf" srcId="{C83E7A3E-9965-9140-9F0A-21A4909C4C78}" destId="{E6D075F4-A6B4-0E4F-89CE-B85B592E023C}" srcOrd="1" destOrd="0" presId="urn:microsoft.com/office/officeart/2005/8/layout/process2"/>
    <dgm:cxn modelId="{DD534059-5694-3547-9789-682E34B2BDA1}" type="presParOf" srcId="{E6D075F4-A6B4-0E4F-89CE-B85B592E023C}" destId="{B2547D7F-9E76-0E45-9804-D371955868C7}" srcOrd="0" destOrd="0" presId="urn:microsoft.com/office/officeart/2005/8/layout/process2"/>
    <dgm:cxn modelId="{728F67D4-85D6-5145-B193-B9AF4F12AFEC}" type="presParOf" srcId="{C83E7A3E-9965-9140-9F0A-21A4909C4C78}" destId="{52B1C66C-1320-0C4F-AD8C-732CC9D4064F}" srcOrd="2" destOrd="0" presId="urn:microsoft.com/office/officeart/2005/8/layout/process2"/>
    <dgm:cxn modelId="{26C07935-D4DF-F742-820E-C00C2E048FB8}" type="presParOf" srcId="{C83E7A3E-9965-9140-9F0A-21A4909C4C78}" destId="{65FEBD4F-D62C-0A40-A5F6-F3D6D7EE4642}" srcOrd="3" destOrd="0" presId="urn:microsoft.com/office/officeart/2005/8/layout/process2"/>
    <dgm:cxn modelId="{0AC1ADD8-C65A-9D46-B83E-F699BE4CD7E0}" type="presParOf" srcId="{65FEBD4F-D62C-0A40-A5F6-F3D6D7EE4642}" destId="{BAF12BF3-989C-AB43-A0C6-0A0B5A1240A2}" srcOrd="0" destOrd="0" presId="urn:microsoft.com/office/officeart/2005/8/layout/process2"/>
    <dgm:cxn modelId="{81262CB1-E4C9-F74E-B1E4-819310FD2FB9}" type="presParOf" srcId="{C83E7A3E-9965-9140-9F0A-21A4909C4C78}" destId="{7D5C3FE1-CC1E-D040-A165-056E11C33D5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6CA2CD-BF03-D847-87FE-EAFA68B2FEA7}" type="doc">
      <dgm:prSet loTypeId="urn:microsoft.com/office/officeart/2005/8/layout/process2" loCatId="" qsTypeId="urn:microsoft.com/office/officeart/2005/8/quickstyle/simple4" qsCatId="simple" csTypeId="urn:microsoft.com/office/officeart/2005/8/colors/accent1_2" csCatId="accent1" phldr="1"/>
      <dgm:spPr/>
    </dgm:pt>
    <dgm:pt modelId="{7F4ED865-98E0-1E47-BC96-0B74E81A7D9B}">
      <dgm:prSet phldrT="[Text]" custT="1"/>
      <dgm:spPr/>
      <dgm:t>
        <a:bodyPr/>
        <a:lstStyle/>
        <a:p>
          <a:r>
            <a:rPr lang="en-US" sz="1800" b="1" dirty="0" smtClean="0">
              <a:solidFill>
                <a:schemeClr val="tx1"/>
              </a:solidFill>
            </a:rPr>
            <a:t>Collection of mushroom</a:t>
          </a:r>
          <a:endParaRPr lang="en-US" sz="1800" dirty="0">
            <a:solidFill>
              <a:schemeClr val="tx1"/>
            </a:solidFill>
          </a:endParaRPr>
        </a:p>
      </dgm:t>
    </dgm:pt>
    <dgm:pt modelId="{47D5FBA2-8D8E-244B-A887-6DB94A8B9FFB}" type="parTrans" cxnId="{B31ACAB2-2171-8947-80E0-9E66CB992E39}">
      <dgm:prSet/>
      <dgm:spPr/>
      <dgm:t>
        <a:bodyPr/>
        <a:lstStyle/>
        <a:p>
          <a:endParaRPr lang="en-US">
            <a:solidFill>
              <a:schemeClr val="tx1"/>
            </a:solidFill>
          </a:endParaRPr>
        </a:p>
      </dgm:t>
    </dgm:pt>
    <dgm:pt modelId="{3A69AD7E-6643-0843-B4DA-630C17E058E5}" type="sibTrans" cxnId="{B31ACAB2-2171-8947-80E0-9E66CB992E39}">
      <dgm:prSet/>
      <dgm:spPr/>
      <dgm:t>
        <a:bodyPr/>
        <a:lstStyle/>
        <a:p>
          <a:endParaRPr lang="en-US">
            <a:solidFill>
              <a:schemeClr val="tx1"/>
            </a:solidFill>
          </a:endParaRPr>
        </a:p>
      </dgm:t>
    </dgm:pt>
    <dgm:pt modelId="{12714DD1-161D-F74F-B18D-B96023714ECE}">
      <dgm:prSet phldrT="[Text]" custT="1"/>
      <dgm:spPr/>
      <dgm:t>
        <a:bodyPr/>
        <a:lstStyle/>
        <a:p>
          <a:r>
            <a:rPr lang="en-US" sz="1800" b="1" dirty="0" smtClean="0">
              <a:solidFill>
                <a:schemeClr val="tx1"/>
              </a:solidFill>
            </a:rPr>
            <a:t>Preparation of extract</a:t>
          </a:r>
          <a:endParaRPr lang="en-US" sz="1800" dirty="0">
            <a:solidFill>
              <a:schemeClr val="tx1"/>
            </a:solidFill>
          </a:endParaRPr>
        </a:p>
      </dgm:t>
    </dgm:pt>
    <dgm:pt modelId="{0D38C443-F257-254D-8359-54FB395D7021}" type="parTrans" cxnId="{EB3CF89C-A944-4C43-9610-D34BB7368C5F}">
      <dgm:prSet/>
      <dgm:spPr/>
      <dgm:t>
        <a:bodyPr/>
        <a:lstStyle/>
        <a:p>
          <a:endParaRPr lang="en-US">
            <a:solidFill>
              <a:schemeClr val="tx1"/>
            </a:solidFill>
          </a:endParaRPr>
        </a:p>
      </dgm:t>
    </dgm:pt>
    <dgm:pt modelId="{EC1E4523-BB7D-5A49-AD06-0FF53C401F98}" type="sibTrans" cxnId="{EB3CF89C-A944-4C43-9610-D34BB7368C5F}">
      <dgm:prSet/>
      <dgm:spPr/>
      <dgm:t>
        <a:bodyPr/>
        <a:lstStyle/>
        <a:p>
          <a:endParaRPr lang="en-US">
            <a:solidFill>
              <a:schemeClr val="tx1"/>
            </a:solidFill>
          </a:endParaRPr>
        </a:p>
      </dgm:t>
    </dgm:pt>
    <dgm:pt modelId="{39FB5040-A866-4D4C-AB94-531C2F3D0570}">
      <dgm:prSet phldrT="[Text]" custT="1"/>
      <dgm:spPr/>
      <dgm:t>
        <a:bodyPr/>
        <a:lstStyle/>
        <a:p>
          <a:r>
            <a:rPr lang="en-US" sz="1800" b="1" dirty="0" smtClean="0">
              <a:solidFill>
                <a:schemeClr val="tx1"/>
              </a:solidFill>
            </a:rPr>
            <a:t>Experimental animals</a:t>
          </a:r>
          <a:endParaRPr lang="en-US" sz="1800" dirty="0">
            <a:solidFill>
              <a:schemeClr val="tx1"/>
            </a:solidFill>
          </a:endParaRPr>
        </a:p>
      </dgm:t>
    </dgm:pt>
    <dgm:pt modelId="{53B1C42E-9C95-FF4C-8F03-9F53F2D00908}" type="parTrans" cxnId="{B89E8347-B33F-1248-A7A8-C258C7E9F60E}">
      <dgm:prSet/>
      <dgm:spPr/>
      <dgm:t>
        <a:bodyPr/>
        <a:lstStyle/>
        <a:p>
          <a:endParaRPr lang="en-US">
            <a:solidFill>
              <a:schemeClr val="tx1"/>
            </a:solidFill>
          </a:endParaRPr>
        </a:p>
      </dgm:t>
    </dgm:pt>
    <dgm:pt modelId="{A90E43A9-9168-1F49-BFFA-DC5ECB3333A4}" type="sibTrans" cxnId="{B89E8347-B33F-1248-A7A8-C258C7E9F60E}">
      <dgm:prSet/>
      <dgm:spPr/>
      <dgm:t>
        <a:bodyPr/>
        <a:lstStyle/>
        <a:p>
          <a:endParaRPr lang="en-US">
            <a:solidFill>
              <a:schemeClr val="tx1"/>
            </a:solidFill>
          </a:endParaRPr>
        </a:p>
      </dgm:t>
    </dgm:pt>
    <dgm:pt modelId="{C83E7A3E-9965-9140-9F0A-21A4909C4C78}" type="pres">
      <dgm:prSet presAssocID="{B86CA2CD-BF03-D847-87FE-EAFA68B2FEA7}" presName="linearFlow" presStyleCnt="0">
        <dgm:presLayoutVars>
          <dgm:resizeHandles val="exact"/>
        </dgm:presLayoutVars>
      </dgm:prSet>
      <dgm:spPr/>
    </dgm:pt>
    <dgm:pt modelId="{30D7C9BD-66AB-F043-B828-E03D387E842B}" type="pres">
      <dgm:prSet presAssocID="{7F4ED865-98E0-1E47-BC96-0B74E81A7D9B}" presName="node" presStyleLbl="node1" presStyleIdx="0" presStyleCnt="3" custScaleX="228476">
        <dgm:presLayoutVars>
          <dgm:bulletEnabled val="1"/>
        </dgm:presLayoutVars>
      </dgm:prSet>
      <dgm:spPr/>
      <dgm:t>
        <a:bodyPr/>
        <a:lstStyle/>
        <a:p>
          <a:endParaRPr lang="en-US"/>
        </a:p>
      </dgm:t>
    </dgm:pt>
    <dgm:pt modelId="{E6D075F4-A6B4-0E4F-89CE-B85B592E023C}" type="pres">
      <dgm:prSet presAssocID="{3A69AD7E-6643-0843-B4DA-630C17E058E5}" presName="sibTrans" presStyleLbl="sibTrans2D1" presStyleIdx="0" presStyleCnt="2"/>
      <dgm:spPr/>
      <dgm:t>
        <a:bodyPr/>
        <a:lstStyle/>
        <a:p>
          <a:endParaRPr lang="en-US"/>
        </a:p>
      </dgm:t>
    </dgm:pt>
    <dgm:pt modelId="{B2547D7F-9E76-0E45-9804-D371955868C7}" type="pres">
      <dgm:prSet presAssocID="{3A69AD7E-6643-0843-B4DA-630C17E058E5}" presName="connectorText" presStyleLbl="sibTrans2D1" presStyleIdx="0" presStyleCnt="2"/>
      <dgm:spPr/>
      <dgm:t>
        <a:bodyPr/>
        <a:lstStyle/>
        <a:p>
          <a:endParaRPr lang="en-US"/>
        </a:p>
      </dgm:t>
    </dgm:pt>
    <dgm:pt modelId="{52B1C66C-1320-0C4F-AD8C-732CC9D4064F}" type="pres">
      <dgm:prSet presAssocID="{12714DD1-161D-F74F-B18D-B96023714ECE}" presName="node" presStyleLbl="node1" presStyleIdx="1" presStyleCnt="3" custScaleX="228476">
        <dgm:presLayoutVars>
          <dgm:bulletEnabled val="1"/>
        </dgm:presLayoutVars>
      </dgm:prSet>
      <dgm:spPr/>
      <dgm:t>
        <a:bodyPr/>
        <a:lstStyle/>
        <a:p>
          <a:endParaRPr lang="en-US"/>
        </a:p>
      </dgm:t>
    </dgm:pt>
    <dgm:pt modelId="{65FEBD4F-D62C-0A40-A5F6-F3D6D7EE4642}" type="pres">
      <dgm:prSet presAssocID="{EC1E4523-BB7D-5A49-AD06-0FF53C401F98}" presName="sibTrans" presStyleLbl="sibTrans2D1" presStyleIdx="1" presStyleCnt="2"/>
      <dgm:spPr/>
      <dgm:t>
        <a:bodyPr/>
        <a:lstStyle/>
        <a:p>
          <a:endParaRPr lang="en-US"/>
        </a:p>
      </dgm:t>
    </dgm:pt>
    <dgm:pt modelId="{BAF12BF3-989C-AB43-A0C6-0A0B5A1240A2}" type="pres">
      <dgm:prSet presAssocID="{EC1E4523-BB7D-5A49-AD06-0FF53C401F98}" presName="connectorText" presStyleLbl="sibTrans2D1" presStyleIdx="1" presStyleCnt="2"/>
      <dgm:spPr/>
      <dgm:t>
        <a:bodyPr/>
        <a:lstStyle/>
        <a:p>
          <a:endParaRPr lang="en-US"/>
        </a:p>
      </dgm:t>
    </dgm:pt>
    <dgm:pt modelId="{7D5C3FE1-CC1E-D040-A165-056E11C33D5C}" type="pres">
      <dgm:prSet presAssocID="{39FB5040-A866-4D4C-AB94-531C2F3D0570}" presName="node" presStyleLbl="node1" presStyleIdx="2" presStyleCnt="3" custScaleX="228476">
        <dgm:presLayoutVars>
          <dgm:bulletEnabled val="1"/>
        </dgm:presLayoutVars>
      </dgm:prSet>
      <dgm:spPr/>
      <dgm:t>
        <a:bodyPr/>
        <a:lstStyle/>
        <a:p>
          <a:endParaRPr lang="en-US"/>
        </a:p>
      </dgm:t>
    </dgm:pt>
  </dgm:ptLst>
  <dgm:cxnLst>
    <dgm:cxn modelId="{B89E8347-B33F-1248-A7A8-C258C7E9F60E}" srcId="{B86CA2CD-BF03-D847-87FE-EAFA68B2FEA7}" destId="{39FB5040-A866-4D4C-AB94-531C2F3D0570}" srcOrd="2" destOrd="0" parTransId="{53B1C42E-9C95-FF4C-8F03-9F53F2D00908}" sibTransId="{A90E43A9-9168-1F49-BFFA-DC5ECB3333A4}"/>
    <dgm:cxn modelId="{02406639-2131-614D-BD99-ADB347F07AF5}" type="presOf" srcId="{B86CA2CD-BF03-D847-87FE-EAFA68B2FEA7}" destId="{C83E7A3E-9965-9140-9F0A-21A4909C4C78}" srcOrd="0" destOrd="0" presId="urn:microsoft.com/office/officeart/2005/8/layout/process2"/>
    <dgm:cxn modelId="{72101F11-FCF7-4346-816F-E5F3F86BE330}" type="presOf" srcId="{3A69AD7E-6643-0843-B4DA-630C17E058E5}" destId="{B2547D7F-9E76-0E45-9804-D371955868C7}" srcOrd="1" destOrd="0" presId="urn:microsoft.com/office/officeart/2005/8/layout/process2"/>
    <dgm:cxn modelId="{69742A0E-20C9-BF43-8155-D8ABCE0E0B44}" type="presOf" srcId="{EC1E4523-BB7D-5A49-AD06-0FF53C401F98}" destId="{65FEBD4F-D62C-0A40-A5F6-F3D6D7EE4642}" srcOrd="0" destOrd="0" presId="urn:microsoft.com/office/officeart/2005/8/layout/process2"/>
    <dgm:cxn modelId="{1C6481F0-8DD9-5444-BB86-583B99F7C626}" type="presOf" srcId="{12714DD1-161D-F74F-B18D-B96023714ECE}" destId="{52B1C66C-1320-0C4F-AD8C-732CC9D4064F}" srcOrd="0" destOrd="0" presId="urn:microsoft.com/office/officeart/2005/8/layout/process2"/>
    <dgm:cxn modelId="{9216B20A-8FBF-A94B-A9B5-F7519EDCA18D}" type="presOf" srcId="{39FB5040-A866-4D4C-AB94-531C2F3D0570}" destId="{7D5C3FE1-CC1E-D040-A165-056E11C33D5C}" srcOrd="0" destOrd="0" presId="urn:microsoft.com/office/officeart/2005/8/layout/process2"/>
    <dgm:cxn modelId="{B31ACAB2-2171-8947-80E0-9E66CB992E39}" srcId="{B86CA2CD-BF03-D847-87FE-EAFA68B2FEA7}" destId="{7F4ED865-98E0-1E47-BC96-0B74E81A7D9B}" srcOrd="0" destOrd="0" parTransId="{47D5FBA2-8D8E-244B-A887-6DB94A8B9FFB}" sibTransId="{3A69AD7E-6643-0843-B4DA-630C17E058E5}"/>
    <dgm:cxn modelId="{3E6C2962-D206-7E4B-9C84-DE4A47F1E0ED}" type="presOf" srcId="{EC1E4523-BB7D-5A49-AD06-0FF53C401F98}" destId="{BAF12BF3-989C-AB43-A0C6-0A0B5A1240A2}" srcOrd="1" destOrd="0" presId="urn:microsoft.com/office/officeart/2005/8/layout/process2"/>
    <dgm:cxn modelId="{42A20188-D517-A14F-A2A9-7CA2425C87B4}" type="presOf" srcId="{3A69AD7E-6643-0843-B4DA-630C17E058E5}" destId="{E6D075F4-A6B4-0E4F-89CE-B85B592E023C}" srcOrd="0" destOrd="0" presId="urn:microsoft.com/office/officeart/2005/8/layout/process2"/>
    <dgm:cxn modelId="{90D30C47-6A5C-1F4D-B305-542CD8B0ABD3}" type="presOf" srcId="{7F4ED865-98E0-1E47-BC96-0B74E81A7D9B}" destId="{30D7C9BD-66AB-F043-B828-E03D387E842B}" srcOrd="0" destOrd="0" presId="urn:microsoft.com/office/officeart/2005/8/layout/process2"/>
    <dgm:cxn modelId="{EB3CF89C-A944-4C43-9610-D34BB7368C5F}" srcId="{B86CA2CD-BF03-D847-87FE-EAFA68B2FEA7}" destId="{12714DD1-161D-F74F-B18D-B96023714ECE}" srcOrd="1" destOrd="0" parTransId="{0D38C443-F257-254D-8359-54FB395D7021}" sibTransId="{EC1E4523-BB7D-5A49-AD06-0FF53C401F98}"/>
    <dgm:cxn modelId="{39D28C8B-1E7B-AB4E-BECB-78C71321E55E}" type="presParOf" srcId="{C83E7A3E-9965-9140-9F0A-21A4909C4C78}" destId="{30D7C9BD-66AB-F043-B828-E03D387E842B}" srcOrd="0" destOrd="0" presId="urn:microsoft.com/office/officeart/2005/8/layout/process2"/>
    <dgm:cxn modelId="{AB999298-1D6B-5340-B1D9-98A639A45766}" type="presParOf" srcId="{C83E7A3E-9965-9140-9F0A-21A4909C4C78}" destId="{E6D075F4-A6B4-0E4F-89CE-B85B592E023C}" srcOrd="1" destOrd="0" presId="urn:microsoft.com/office/officeart/2005/8/layout/process2"/>
    <dgm:cxn modelId="{D08D7CAB-05F0-C14B-9128-A6585E126CD8}" type="presParOf" srcId="{E6D075F4-A6B4-0E4F-89CE-B85B592E023C}" destId="{B2547D7F-9E76-0E45-9804-D371955868C7}" srcOrd="0" destOrd="0" presId="urn:microsoft.com/office/officeart/2005/8/layout/process2"/>
    <dgm:cxn modelId="{535DA606-4514-9041-AE64-BB72E1085526}" type="presParOf" srcId="{C83E7A3E-9965-9140-9F0A-21A4909C4C78}" destId="{52B1C66C-1320-0C4F-AD8C-732CC9D4064F}" srcOrd="2" destOrd="0" presId="urn:microsoft.com/office/officeart/2005/8/layout/process2"/>
    <dgm:cxn modelId="{FF4DA024-0D4B-FA4E-B51D-62BF894C521F}" type="presParOf" srcId="{C83E7A3E-9965-9140-9F0A-21A4909C4C78}" destId="{65FEBD4F-D62C-0A40-A5F6-F3D6D7EE4642}" srcOrd="3" destOrd="0" presId="urn:microsoft.com/office/officeart/2005/8/layout/process2"/>
    <dgm:cxn modelId="{097C0BB0-6C74-F045-84FD-539BAE99D4E5}" type="presParOf" srcId="{65FEBD4F-D62C-0A40-A5F6-F3D6D7EE4642}" destId="{BAF12BF3-989C-AB43-A0C6-0A0B5A1240A2}" srcOrd="0" destOrd="0" presId="urn:microsoft.com/office/officeart/2005/8/layout/process2"/>
    <dgm:cxn modelId="{B630CF40-27DE-4E45-8932-FEB172F0AFC0}" type="presParOf" srcId="{C83E7A3E-9965-9140-9F0A-21A4909C4C78}" destId="{7D5C3FE1-CC1E-D040-A165-056E11C33D5C}"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F9381-A8CD-C740-8FEC-D6F0A966538C}" type="doc">
      <dgm:prSet loTypeId="urn:microsoft.com/office/officeart/2005/8/layout/process2" loCatId="" qsTypeId="urn:microsoft.com/office/officeart/2005/8/quickstyle/simple4" qsCatId="simple" csTypeId="urn:microsoft.com/office/officeart/2005/8/colors/accent1_2" csCatId="accent1" phldr="1"/>
      <dgm:spPr/>
    </dgm:pt>
    <dgm:pt modelId="{01365311-F471-0541-A18D-791ECEC33E53}">
      <dgm:prSet phldrT="[Text]" custT="1"/>
      <dgm:spPr/>
      <dgm:t>
        <a:bodyPr/>
        <a:lstStyle/>
        <a:p>
          <a:r>
            <a:rPr lang="en-US" sz="1800" b="1" dirty="0" smtClean="0">
              <a:solidFill>
                <a:schemeClr val="tx1"/>
              </a:solidFill>
            </a:rPr>
            <a:t>Induction of diabetes by </a:t>
          </a:r>
          <a:r>
            <a:rPr lang="en-US" sz="1800" b="1" dirty="0" err="1" smtClean="0">
              <a:solidFill>
                <a:schemeClr val="tx1"/>
              </a:solidFill>
            </a:rPr>
            <a:t>Alloxan</a:t>
          </a:r>
          <a:r>
            <a:rPr lang="en-US" sz="1800" b="1" dirty="0" smtClean="0">
              <a:solidFill>
                <a:schemeClr val="tx1"/>
              </a:solidFill>
            </a:rPr>
            <a:t> monohydrate</a:t>
          </a:r>
          <a:endParaRPr lang="en-US" sz="1800" dirty="0">
            <a:solidFill>
              <a:schemeClr val="tx1"/>
            </a:solidFill>
          </a:endParaRPr>
        </a:p>
      </dgm:t>
    </dgm:pt>
    <dgm:pt modelId="{317AF2AC-D724-F145-9A9C-020ED6CE5203}" type="parTrans" cxnId="{0B933DEC-BBE3-A342-BA96-F222AA6344B8}">
      <dgm:prSet/>
      <dgm:spPr/>
      <dgm:t>
        <a:bodyPr/>
        <a:lstStyle/>
        <a:p>
          <a:endParaRPr lang="en-US">
            <a:solidFill>
              <a:schemeClr val="tx1"/>
            </a:solidFill>
          </a:endParaRPr>
        </a:p>
      </dgm:t>
    </dgm:pt>
    <dgm:pt modelId="{FC6A9E0C-1A3B-0849-8C85-3FEB8888DB83}" type="sibTrans" cxnId="{0B933DEC-BBE3-A342-BA96-F222AA6344B8}">
      <dgm:prSet/>
      <dgm:spPr/>
      <dgm:t>
        <a:bodyPr/>
        <a:lstStyle/>
        <a:p>
          <a:endParaRPr lang="en-US">
            <a:solidFill>
              <a:schemeClr val="tx1"/>
            </a:solidFill>
          </a:endParaRPr>
        </a:p>
      </dgm:t>
    </dgm:pt>
    <dgm:pt modelId="{B2D83178-7455-BE49-AC07-23DDFD7B2AF4}">
      <dgm:prSet phldrT="[Text]" custT="1"/>
      <dgm:spPr/>
      <dgm:t>
        <a:bodyPr/>
        <a:lstStyle/>
        <a:p>
          <a:r>
            <a:rPr lang="en-US" sz="1800" b="1" dirty="0" smtClean="0">
              <a:solidFill>
                <a:schemeClr val="tx1"/>
              </a:solidFill>
            </a:rPr>
            <a:t>Induction of diabetes by Corticosteroid (Dexamethasone)</a:t>
          </a:r>
          <a:endParaRPr lang="en-US" sz="1800" dirty="0">
            <a:solidFill>
              <a:schemeClr val="tx1"/>
            </a:solidFill>
          </a:endParaRPr>
        </a:p>
      </dgm:t>
    </dgm:pt>
    <dgm:pt modelId="{4B8B457D-F61B-2A47-8DF0-8832BDF5DE48}" type="parTrans" cxnId="{DF782DA9-804C-8A43-B0F7-AC84DC36B905}">
      <dgm:prSet/>
      <dgm:spPr/>
      <dgm:t>
        <a:bodyPr/>
        <a:lstStyle/>
        <a:p>
          <a:endParaRPr lang="en-US">
            <a:solidFill>
              <a:schemeClr val="tx1"/>
            </a:solidFill>
          </a:endParaRPr>
        </a:p>
      </dgm:t>
    </dgm:pt>
    <dgm:pt modelId="{153B07D2-E5F3-BF4F-BD02-D75A42C04A58}" type="sibTrans" cxnId="{DF782DA9-804C-8A43-B0F7-AC84DC36B905}">
      <dgm:prSet/>
      <dgm:spPr/>
      <dgm:t>
        <a:bodyPr/>
        <a:lstStyle/>
        <a:p>
          <a:endParaRPr lang="en-US">
            <a:solidFill>
              <a:schemeClr val="tx1"/>
            </a:solidFill>
          </a:endParaRPr>
        </a:p>
      </dgm:t>
    </dgm:pt>
    <dgm:pt modelId="{D69F8305-A27E-604C-8987-4FF287292FBE}">
      <dgm:prSet phldrT="[Text]" custT="1"/>
      <dgm:spPr/>
      <dgm:t>
        <a:bodyPr/>
        <a:lstStyle/>
        <a:p>
          <a:r>
            <a:rPr lang="en-US" sz="1800" b="1" dirty="0" smtClean="0">
              <a:solidFill>
                <a:schemeClr val="tx1"/>
              </a:solidFill>
            </a:rPr>
            <a:t>Experimental Design</a:t>
          </a:r>
          <a:endParaRPr lang="en-US" sz="1800" dirty="0">
            <a:solidFill>
              <a:schemeClr val="tx1"/>
            </a:solidFill>
          </a:endParaRPr>
        </a:p>
      </dgm:t>
    </dgm:pt>
    <dgm:pt modelId="{0853B1CA-8841-034A-B038-6675F3513C23}" type="parTrans" cxnId="{785D735E-778F-AB4F-AB44-E5F9BB75C8F5}">
      <dgm:prSet/>
      <dgm:spPr/>
      <dgm:t>
        <a:bodyPr/>
        <a:lstStyle/>
        <a:p>
          <a:endParaRPr lang="en-US">
            <a:solidFill>
              <a:schemeClr val="tx1"/>
            </a:solidFill>
          </a:endParaRPr>
        </a:p>
      </dgm:t>
    </dgm:pt>
    <dgm:pt modelId="{2DB8D084-1106-8B4C-A2A5-803096619C94}" type="sibTrans" cxnId="{785D735E-778F-AB4F-AB44-E5F9BB75C8F5}">
      <dgm:prSet/>
      <dgm:spPr/>
      <dgm:t>
        <a:bodyPr/>
        <a:lstStyle/>
        <a:p>
          <a:endParaRPr lang="en-US">
            <a:solidFill>
              <a:schemeClr val="tx1"/>
            </a:solidFill>
          </a:endParaRPr>
        </a:p>
      </dgm:t>
    </dgm:pt>
    <dgm:pt modelId="{44796ACE-8307-4B49-9953-FBD800018016}" type="pres">
      <dgm:prSet presAssocID="{D56F9381-A8CD-C740-8FEC-D6F0A966538C}" presName="linearFlow" presStyleCnt="0">
        <dgm:presLayoutVars>
          <dgm:resizeHandles val="exact"/>
        </dgm:presLayoutVars>
      </dgm:prSet>
      <dgm:spPr/>
    </dgm:pt>
    <dgm:pt modelId="{21DBA3D2-71D7-FD4F-95AC-5773BBCD2E05}" type="pres">
      <dgm:prSet presAssocID="{01365311-F471-0541-A18D-791ECEC33E53}" presName="node" presStyleLbl="node1" presStyleIdx="0" presStyleCnt="3" custScaleX="232608">
        <dgm:presLayoutVars>
          <dgm:bulletEnabled val="1"/>
        </dgm:presLayoutVars>
      </dgm:prSet>
      <dgm:spPr/>
      <dgm:t>
        <a:bodyPr/>
        <a:lstStyle/>
        <a:p>
          <a:endParaRPr lang="en-US"/>
        </a:p>
      </dgm:t>
    </dgm:pt>
    <dgm:pt modelId="{2A6457B7-ED47-C54F-96F7-603D93C6E2B0}" type="pres">
      <dgm:prSet presAssocID="{FC6A9E0C-1A3B-0849-8C85-3FEB8888DB83}" presName="sibTrans" presStyleLbl="sibTrans2D1" presStyleIdx="0" presStyleCnt="2"/>
      <dgm:spPr/>
      <dgm:t>
        <a:bodyPr/>
        <a:lstStyle/>
        <a:p>
          <a:endParaRPr lang="en-US"/>
        </a:p>
      </dgm:t>
    </dgm:pt>
    <dgm:pt modelId="{82FFE034-DCC1-A845-84A1-DA722CAB3DEB}" type="pres">
      <dgm:prSet presAssocID="{FC6A9E0C-1A3B-0849-8C85-3FEB8888DB83}" presName="connectorText" presStyleLbl="sibTrans2D1" presStyleIdx="0" presStyleCnt="2"/>
      <dgm:spPr/>
      <dgm:t>
        <a:bodyPr/>
        <a:lstStyle/>
        <a:p>
          <a:endParaRPr lang="en-US"/>
        </a:p>
      </dgm:t>
    </dgm:pt>
    <dgm:pt modelId="{D2C83F49-3129-8740-9669-01A29627463E}" type="pres">
      <dgm:prSet presAssocID="{B2D83178-7455-BE49-AC07-23DDFD7B2AF4}" presName="node" presStyleLbl="node1" presStyleIdx="1" presStyleCnt="3" custScaleX="234135">
        <dgm:presLayoutVars>
          <dgm:bulletEnabled val="1"/>
        </dgm:presLayoutVars>
      </dgm:prSet>
      <dgm:spPr/>
      <dgm:t>
        <a:bodyPr/>
        <a:lstStyle/>
        <a:p>
          <a:endParaRPr lang="en-US"/>
        </a:p>
      </dgm:t>
    </dgm:pt>
    <dgm:pt modelId="{C77F7FEA-D4B7-E44A-8376-1EFB12D81508}" type="pres">
      <dgm:prSet presAssocID="{153B07D2-E5F3-BF4F-BD02-D75A42C04A58}" presName="sibTrans" presStyleLbl="sibTrans2D1" presStyleIdx="1" presStyleCnt="2"/>
      <dgm:spPr/>
      <dgm:t>
        <a:bodyPr/>
        <a:lstStyle/>
        <a:p>
          <a:endParaRPr lang="en-US"/>
        </a:p>
      </dgm:t>
    </dgm:pt>
    <dgm:pt modelId="{B80A7508-3926-954E-9D44-FFA9DD029362}" type="pres">
      <dgm:prSet presAssocID="{153B07D2-E5F3-BF4F-BD02-D75A42C04A58}" presName="connectorText" presStyleLbl="sibTrans2D1" presStyleIdx="1" presStyleCnt="2"/>
      <dgm:spPr/>
      <dgm:t>
        <a:bodyPr/>
        <a:lstStyle/>
        <a:p>
          <a:endParaRPr lang="en-US"/>
        </a:p>
      </dgm:t>
    </dgm:pt>
    <dgm:pt modelId="{A308B6A5-90D7-ED43-ACD8-D53BDE4CAE95}" type="pres">
      <dgm:prSet presAssocID="{D69F8305-A27E-604C-8987-4FF287292FBE}" presName="node" presStyleLbl="node1" presStyleIdx="2" presStyleCnt="3" custScaleX="231081" custLinFactY="29842" custLinFactNeighborY="100000">
        <dgm:presLayoutVars>
          <dgm:bulletEnabled val="1"/>
        </dgm:presLayoutVars>
      </dgm:prSet>
      <dgm:spPr/>
      <dgm:t>
        <a:bodyPr/>
        <a:lstStyle/>
        <a:p>
          <a:endParaRPr lang="en-US"/>
        </a:p>
      </dgm:t>
    </dgm:pt>
  </dgm:ptLst>
  <dgm:cxnLst>
    <dgm:cxn modelId="{785D735E-778F-AB4F-AB44-E5F9BB75C8F5}" srcId="{D56F9381-A8CD-C740-8FEC-D6F0A966538C}" destId="{D69F8305-A27E-604C-8987-4FF287292FBE}" srcOrd="2" destOrd="0" parTransId="{0853B1CA-8841-034A-B038-6675F3513C23}" sibTransId="{2DB8D084-1106-8B4C-A2A5-803096619C94}"/>
    <dgm:cxn modelId="{6442FA62-1D0C-D848-8290-1FD5206D4BB7}" type="presOf" srcId="{FC6A9E0C-1A3B-0849-8C85-3FEB8888DB83}" destId="{2A6457B7-ED47-C54F-96F7-603D93C6E2B0}" srcOrd="0" destOrd="0" presId="urn:microsoft.com/office/officeart/2005/8/layout/process2"/>
    <dgm:cxn modelId="{0B933DEC-BBE3-A342-BA96-F222AA6344B8}" srcId="{D56F9381-A8CD-C740-8FEC-D6F0A966538C}" destId="{01365311-F471-0541-A18D-791ECEC33E53}" srcOrd="0" destOrd="0" parTransId="{317AF2AC-D724-F145-9A9C-020ED6CE5203}" sibTransId="{FC6A9E0C-1A3B-0849-8C85-3FEB8888DB83}"/>
    <dgm:cxn modelId="{D3C6978D-5E4F-2E43-82C1-99F075F32CE8}" type="presOf" srcId="{D69F8305-A27E-604C-8987-4FF287292FBE}" destId="{A308B6A5-90D7-ED43-ACD8-D53BDE4CAE95}" srcOrd="0" destOrd="0" presId="urn:microsoft.com/office/officeart/2005/8/layout/process2"/>
    <dgm:cxn modelId="{DF875BC5-4755-684F-99E0-AC8C88D9BF21}" type="presOf" srcId="{B2D83178-7455-BE49-AC07-23DDFD7B2AF4}" destId="{D2C83F49-3129-8740-9669-01A29627463E}" srcOrd="0" destOrd="0" presId="urn:microsoft.com/office/officeart/2005/8/layout/process2"/>
    <dgm:cxn modelId="{DF782DA9-804C-8A43-B0F7-AC84DC36B905}" srcId="{D56F9381-A8CD-C740-8FEC-D6F0A966538C}" destId="{B2D83178-7455-BE49-AC07-23DDFD7B2AF4}" srcOrd="1" destOrd="0" parTransId="{4B8B457D-F61B-2A47-8DF0-8832BDF5DE48}" sibTransId="{153B07D2-E5F3-BF4F-BD02-D75A42C04A58}"/>
    <dgm:cxn modelId="{A1A2E685-3B43-AD4B-B306-4AC26F015E72}" type="presOf" srcId="{153B07D2-E5F3-BF4F-BD02-D75A42C04A58}" destId="{C77F7FEA-D4B7-E44A-8376-1EFB12D81508}" srcOrd="0" destOrd="0" presId="urn:microsoft.com/office/officeart/2005/8/layout/process2"/>
    <dgm:cxn modelId="{DABA768E-9DDC-0A40-958F-9A24C35D3085}" type="presOf" srcId="{D56F9381-A8CD-C740-8FEC-D6F0A966538C}" destId="{44796ACE-8307-4B49-9953-FBD800018016}" srcOrd="0" destOrd="0" presId="urn:microsoft.com/office/officeart/2005/8/layout/process2"/>
    <dgm:cxn modelId="{69AB9FC6-2CC6-CC40-8542-097604B9D517}" type="presOf" srcId="{153B07D2-E5F3-BF4F-BD02-D75A42C04A58}" destId="{B80A7508-3926-954E-9D44-FFA9DD029362}" srcOrd="1" destOrd="0" presId="urn:microsoft.com/office/officeart/2005/8/layout/process2"/>
    <dgm:cxn modelId="{D4799782-39B2-3944-97F9-D7A00A098D7B}" type="presOf" srcId="{01365311-F471-0541-A18D-791ECEC33E53}" destId="{21DBA3D2-71D7-FD4F-95AC-5773BBCD2E05}" srcOrd="0" destOrd="0" presId="urn:microsoft.com/office/officeart/2005/8/layout/process2"/>
    <dgm:cxn modelId="{4310847F-B35C-1F40-9B24-6E7AA15130A1}" type="presOf" srcId="{FC6A9E0C-1A3B-0849-8C85-3FEB8888DB83}" destId="{82FFE034-DCC1-A845-84A1-DA722CAB3DEB}" srcOrd="1" destOrd="0" presId="urn:microsoft.com/office/officeart/2005/8/layout/process2"/>
    <dgm:cxn modelId="{C61650E4-509C-D84C-B07C-0876E796555C}" type="presParOf" srcId="{44796ACE-8307-4B49-9953-FBD800018016}" destId="{21DBA3D2-71D7-FD4F-95AC-5773BBCD2E05}" srcOrd="0" destOrd="0" presId="urn:microsoft.com/office/officeart/2005/8/layout/process2"/>
    <dgm:cxn modelId="{69486C2D-DD29-2649-97E5-BDF82ADD2ECE}" type="presParOf" srcId="{44796ACE-8307-4B49-9953-FBD800018016}" destId="{2A6457B7-ED47-C54F-96F7-603D93C6E2B0}" srcOrd="1" destOrd="0" presId="urn:microsoft.com/office/officeart/2005/8/layout/process2"/>
    <dgm:cxn modelId="{E37047BE-7491-7247-A9A5-FD440743D761}" type="presParOf" srcId="{2A6457B7-ED47-C54F-96F7-603D93C6E2B0}" destId="{82FFE034-DCC1-A845-84A1-DA722CAB3DEB}" srcOrd="0" destOrd="0" presId="urn:microsoft.com/office/officeart/2005/8/layout/process2"/>
    <dgm:cxn modelId="{39183BDE-1E03-FC4C-BAD0-505CF49735BA}" type="presParOf" srcId="{44796ACE-8307-4B49-9953-FBD800018016}" destId="{D2C83F49-3129-8740-9669-01A29627463E}" srcOrd="2" destOrd="0" presId="urn:microsoft.com/office/officeart/2005/8/layout/process2"/>
    <dgm:cxn modelId="{02C6845C-7319-1642-BDA2-9205BB28E77B}" type="presParOf" srcId="{44796ACE-8307-4B49-9953-FBD800018016}" destId="{C77F7FEA-D4B7-E44A-8376-1EFB12D81508}" srcOrd="3" destOrd="0" presId="urn:microsoft.com/office/officeart/2005/8/layout/process2"/>
    <dgm:cxn modelId="{5CEC19BA-385C-A344-A985-5B000A54FC02}" type="presParOf" srcId="{C77F7FEA-D4B7-E44A-8376-1EFB12D81508}" destId="{B80A7508-3926-954E-9D44-FFA9DD029362}" srcOrd="0" destOrd="0" presId="urn:microsoft.com/office/officeart/2005/8/layout/process2"/>
    <dgm:cxn modelId="{10C8E593-EEA5-C44F-B156-8E1E9DED23E2}" type="presParOf" srcId="{44796ACE-8307-4B49-9953-FBD800018016}" destId="{A308B6A5-90D7-ED43-ACD8-D53BDE4CAE95}"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7C9BD-66AB-F043-B828-E03D387E842B}">
      <dsp:nvSpPr>
        <dsp:cNvPr id="0" name=""/>
        <dsp:cNvSpPr/>
      </dsp:nvSpPr>
      <dsp:spPr>
        <a:xfrm>
          <a:off x="1198498" y="748"/>
          <a:ext cx="3699003" cy="383038"/>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Oral Glucose Tolerance Test (OGTT)</a:t>
          </a:r>
          <a:endParaRPr lang="en-US" sz="1800" kern="1200" dirty="0">
            <a:solidFill>
              <a:schemeClr val="tx1"/>
            </a:solidFill>
          </a:endParaRPr>
        </a:p>
      </dsp:txBody>
      <dsp:txXfrm>
        <a:off x="1209717" y="11967"/>
        <a:ext cx="3676565" cy="360600"/>
      </dsp:txXfrm>
    </dsp:sp>
    <dsp:sp modelId="{E6D075F4-A6B4-0E4F-89CE-B85B592E023C}">
      <dsp:nvSpPr>
        <dsp:cNvPr id="0" name=""/>
        <dsp:cNvSpPr/>
      </dsp:nvSpPr>
      <dsp:spPr>
        <a:xfrm rot="5400000">
          <a:off x="2976180" y="393363"/>
          <a:ext cx="143639" cy="172367"/>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1"/>
            </a:solidFill>
          </a:endParaRPr>
        </a:p>
      </dsp:txBody>
      <dsp:txXfrm rot="-5400000">
        <a:off x="2996289" y="407727"/>
        <a:ext cx="103421" cy="100547"/>
      </dsp:txXfrm>
    </dsp:sp>
    <dsp:sp modelId="{52B1C66C-1320-0C4F-AD8C-732CC9D4064F}">
      <dsp:nvSpPr>
        <dsp:cNvPr id="0" name=""/>
        <dsp:cNvSpPr/>
      </dsp:nvSpPr>
      <dsp:spPr>
        <a:xfrm>
          <a:off x="1210709" y="575306"/>
          <a:ext cx="3674580" cy="383038"/>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Determination of fasting glucose, insulin and HbA1c in blood serum</a:t>
          </a:r>
          <a:endParaRPr lang="en-US" sz="1800" kern="1200" dirty="0">
            <a:solidFill>
              <a:schemeClr val="tx1"/>
            </a:solidFill>
          </a:endParaRPr>
        </a:p>
      </dsp:txBody>
      <dsp:txXfrm>
        <a:off x="1221928" y="586525"/>
        <a:ext cx="3652142" cy="360600"/>
      </dsp:txXfrm>
    </dsp:sp>
    <dsp:sp modelId="{65FEBD4F-D62C-0A40-A5F6-F3D6D7EE4642}">
      <dsp:nvSpPr>
        <dsp:cNvPr id="0" name=""/>
        <dsp:cNvSpPr/>
      </dsp:nvSpPr>
      <dsp:spPr>
        <a:xfrm rot="5400000">
          <a:off x="2976180" y="967921"/>
          <a:ext cx="143639" cy="172367"/>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1"/>
            </a:solidFill>
          </a:endParaRPr>
        </a:p>
      </dsp:txBody>
      <dsp:txXfrm rot="-5400000">
        <a:off x="2996289" y="982285"/>
        <a:ext cx="103421" cy="100547"/>
      </dsp:txXfrm>
    </dsp:sp>
    <dsp:sp modelId="{7D5C3FE1-CC1E-D040-A165-056E11C33D5C}">
      <dsp:nvSpPr>
        <dsp:cNvPr id="0" name=""/>
        <dsp:cNvSpPr/>
      </dsp:nvSpPr>
      <dsp:spPr>
        <a:xfrm>
          <a:off x="1236242" y="1149864"/>
          <a:ext cx="3623514" cy="383038"/>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Measurement of serum lipid levels </a:t>
          </a:r>
          <a:endParaRPr lang="en-US" sz="1800" kern="1200" dirty="0">
            <a:solidFill>
              <a:schemeClr val="tx1"/>
            </a:solidFill>
          </a:endParaRPr>
        </a:p>
      </dsp:txBody>
      <dsp:txXfrm>
        <a:off x="1247461" y="1161083"/>
        <a:ext cx="3601076" cy="360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7C9BD-66AB-F043-B828-E03D387E842B}">
      <dsp:nvSpPr>
        <dsp:cNvPr id="0" name=""/>
        <dsp:cNvSpPr/>
      </dsp:nvSpPr>
      <dsp:spPr>
        <a:xfrm>
          <a:off x="1242644" y="772"/>
          <a:ext cx="3610711" cy="395086"/>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Collection of mushroom</a:t>
          </a:r>
          <a:endParaRPr lang="en-US" sz="1800" kern="1200" dirty="0">
            <a:solidFill>
              <a:schemeClr val="tx1"/>
            </a:solidFill>
          </a:endParaRPr>
        </a:p>
      </dsp:txBody>
      <dsp:txXfrm>
        <a:off x="1254216" y="12344"/>
        <a:ext cx="3587567" cy="371942"/>
      </dsp:txXfrm>
    </dsp:sp>
    <dsp:sp modelId="{E6D075F4-A6B4-0E4F-89CE-B85B592E023C}">
      <dsp:nvSpPr>
        <dsp:cNvPr id="0" name=""/>
        <dsp:cNvSpPr/>
      </dsp:nvSpPr>
      <dsp:spPr>
        <a:xfrm rot="5400000">
          <a:off x="2973921" y="405736"/>
          <a:ext cx="148157" cy="177788"/>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1"/>
            </a:solidFill>
          </a:endParaRPr>
        </a:p>
      </dsp:txBody>
      <dsp:txXfrm rot="-5400000">
        <a:off x="2994664" y="420552"/>
        <a:ext cx="106672" cy="103710"/>
      </dsp:txXfrm>
    </dsp:sp>
    <dsp:sp modelId="{52B1C66C-1320-0C4F-AD8C-732CC9D4064F}">
      <dsp:nvSpPr>
        <dsp:cNvPr id="0" name=""/>
        <dsp:cNvSpPr/>
      </dsp:nvSpPr>
      <dsp:spPr>
        <a:xfrm>
          <a:off x="1242644" y="593402"/>
          <a:ext cx="3610711" cy="395086"/>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Preparation of extract</a:t>
          </a:r>
          <a:endParaRPr lang="en-US" sz="1800" kern="1200" dirty="0">
            <a:solidFill>
              <a:schemeClr val="tx1"/>
            </a:solidFill>
          </a:endParaRPr>
        </a:p>
      </dsp:txBody>
      <dsp:txXfrm>
        <a:off x="1254216" y="604974"/>
        <a:ext cx="3587567" cy="371942"/>
      </dsp:txXfrm>
    </dsp:sp>
    <dsp:sp modelId="{65FEBD4F-D62C-0A40-A5F6-F3D6D7EE4642}">
      <dsp:nvSpPr>
        <dsp:cNvPr id="0" name=""/>
        <dsp:cNvSpPr/>
      </dsp:nvSpPr>
      <dsp:spPr>
        <a:xfrm rot="5400000">
          <a:off x="2973921" y="998365"/>
          <a:ext cx="148157" cy="177788"/>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1"/>
            </a:solidFill>
          </a:endParaRPr>
        </a:p>
      </dsp:txBody>
      <dsp:txXfrm rot="-5400000">
        <a:off x="2994664" y="1013181"/>
        <a:ext cx="106672" cy="103710"/>
      </dsp:txXfrm>
    </dsp:sp>
    <dsp:sp modelId="{7D5C3FE1-CC1E-D040-A165-056E11C33D5C}">
      <dsp:nvSpPr>
        <dsp:cNvPr id="0" name=""/>
        <dsp:cNvSpPr/>
      </dsp:nvSpPr>
      <dsp:spPr>
        <a:xfrm>
          <a:off x="1242644" y="1186032"/>
          <a:ext cx="3610711" cy="395086"/>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Experimental animals</a:t>
          </a:r>
          <a:endParaRPr lang="en-US" sz="1800" kern="1200" dirty="0">
            <a:solidFill>
              <a:schemeClr val="tx1"/>
            </a:solidFill>
          </a:endParaRPr>
        </a:p>
      </dsp:txBody>
      <dsp:txXfrm>
        <a:off x="1254216" y="1197604"/>
        <a:ext cx="3587567" cy="371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BA3D2-71D7-FD4F-95AC-5773BBCD2E05}">
      <dsp:nvSpPr>
        <dsp:cNvPr id="0" name=""/>
        <dsp:cNvSpPr/>
      </dsp:nvSpPr>
      <dsp:spPr>
        <a:xfrm>
          <a:off x="1224277" y="766"/>
          <a:ext cx="3647445" cy="392016"/>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Induction of diabetes by </a:t>
          </a:r>
          <a:r>
            <a:rPr lang="en-US" sz="1800" b="1" kern="1200" dirty="0" err="1" smtClean="0">
              <a:solidFill>
                <a:schemeClr val="tx1"/>
              </a:solidFill>
            </a:rPr>
            <a:t>Alloxan</a:t>
          </a:r>
          <a:r>
            <a:rPr lang="en-US" sz="1800" b="1" kern="1200" dirty="0" smtClean="0">
              <a:solidFill>
                <a:schemeClr val="tx1"/>
              </a:solidFill>
            </a:rPr>
            <a:t> monohydrate</a:t>
          </a:r>
          <a:endParaRPr lang="en-US" sz="1800" kern="1200" dirty="0">
            <a:solidFill>
              <a:schemeClr val="tx1"/>
            </a:solidFill>
          </a:endParaRPr>
        </a:p>
      </dsp:txBody>
      <dsp:txXfrm>
        <a:off x="1235759" y="12248"/>
        <a:ext cx="3624481" cy="369052"/>
      </dsp:txXfrm>
    </dsp:sp>
    <dsp:sp modelId="{2A6457B7-ED47-C54F-96F7-603D93C6E2B0}">
      <dsp:nvSpPr>
        <dsp:cNvPr id="0" name=""/>
        <dsp:cNvSpPr/>
      </dsp:nvSpPr>
      <dsp:spPr>
        <a:xfrm rot="5400000">
          <a:off x="2974496" y="402583"/>
          <a:ext cx="147006" cy="176407"/>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1"/>
            </a:solidFill>
          </a:endParaRPr>
        </a:p>
      </dsp:txBody>
      <dsp:txXfrm rot="-5400000">
        <a:off x="2995077" y="417283"/>
        <a:ext cx="105845" cy="102904"/>
      </dsp:txXfrm>
    </dsp:sp>
    <dsp:sp modelId="{D2C83F49-3129-8740-9669-01A29627463E}">
      <dsp:nvSpPr>
        <dsp:cNvPr id="0" name=""/>
        <dsp:cNvSpPr/>
      </dsp:nvSpPr>
      <dsp:spPr>
        <a:xfrm>
          <a:off x="1212305" y="588790"/>
          <a:ext cx="3671389" cy="392016"/>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Induction of diabetes by Corticosteroid (Dexamethasone)</a:t>
          </a:r>
          <a:endParaRPr lang="en-US" sz="1800" kern="1200" dirty="0">
            <a:solidFill>
              <a:schemeClr val="tx1"/>
            </a:solidFill>
          </a:endParaRPr>
        </a:p>
      </dsp:txBody>
      <dsp:txXfrm>
        <a:off x="1223787" y="600272"/>
        <a:ext cx="3648425" cy="369052"/>
      </dsp:txXfrm>
    </dsp:sp>
    <dsp:sp modelId="{C77F7FEA-D4B7-E44A-8376-1EFB12D81508}">
      <dsp:nvSpPr>
        <dsp:cNvPr id="0" name=""/>
        <dsp:cNvSpPr/>
      </dsp:nvSpPr>
      <dsp:spPr>
        <a:xfrm rot="5400000">
          <a:off x="2974209" y="990990"/>
          <a:ext cx="147580" cy="176407"/>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1"/>
            </a:solidFill>
          </a:endParaRPr>
        </a:p>
      </dsp:txBody>
      <dsp:txXfrm rot="-5400000">
        <a:off x="2995077" y="1005403"/>
        <a:ext cx="105845" cy="103306"/>
      </dsp:txXfrm>
    </dsp:sp>
    <dsp:sp modelId="{A308B6A5-90D7-ED43-ACD8-D53BDE4CAE95}">
      <dsp:nvSpPr>
        <dsp:cNvPr id="0" name=""/>
        <dsp:cNvSpPr/>
      </dsp:nvSpPr>
      <dsp:spPr>
        <a:xfrm>
          <a:off x="1236249" y="1177581"/>
          <a:ext cx="3623500" cy="392016"/>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Experimental Design</a:t>
          </a:r>
          <a:endParaRPr lang="en-US" sz="1800" kern="1200" dirty="0">
            <a:solidFill>
              <a:schemeClr val="tx1"/>
            </a:solidFill>
          </a:endParaRPr>
        </a:p>
      </dsp:txBody>
      <dsp:txXfrm>
        <a:off x="1247731" y="1189063"/>
        <a:ext cx="3600536" cy="369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83E9B-1147-354E-ACB9-F7C4411B9DDA}" type="datetime1">
              <a:rPr lang="en-US" smtClean="0"/>
              <a:t>30/01/18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985101-FB5D-504B-905F-062447BF8F01}" type="slidenum">
              <a:rPr lang="en-US" smtClean="0"/>
              <a:t>‹#›</a:t>
            </a:fld>
            <a:endParaRPr lang="en-US"/>
          </a:p>
        </p:txBody>
      </p:sp>
    </p:spTree>
    <p:extLst>
      <p:ext uri="{BB962C8B-B14F-4D97-AF65-F5344CB8AC3E}">
        <p14:creationId xmlns:p14="http://schemas.microsoft.com/office/powerpoint/2010/main" val="34402988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815A7-5AAF-F244-9281-76C8EDF8C821}" type="datetime1">
              <a:rPr lang="en-US" smtClean="0"/>
              <a:t>30/01/18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89A31-8D0C-5D44-B2AF-06F71EC0636B}" type="slidenum">
              <a:rPr lang="en-US" smtClean="0"/>
              <a:t>‹#›</a:t>
            </a:fld>
            <a:endParaRPr lang="en-US"/>
          </a:p>
        </p:txBody>
      </p:sp>
    </p:spTree>
    <p:extLst>
      <p:ext uri="{BB962C8B-B14F-4D97-AF65-F5344CB8AC3E}">
        <p14:creationId xmlns:p14="http://schemas.microsoft.com/office/powerpoint/2010/main" val="190764368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1</a:t>
            </a:r>
            <a:endParaRPr lang="en-US"/>
          </a:p>
        </p:txBody>
      </p:sp>
      <p:sp>
        <p:nvSpPr>
          <p:cNvPr id="5" name="Slide Number Placeholder 4"/>
          <p:cNvSpPr>
            <a:spLocks noGrp="1"/>
          </p:cNvSpPr>
          <p:nvPr>
            <p:ph type="sldNum" sz="quarter" idx="11"/>
          </p:nvPr>
        </p:nvSpPr>
        <p:spPr/>
        <p:txBody>
          <a:bodyPr/>
          <a:lstStyle/>
          <a:p>
            <a:fld id="{72689A31-8D0C-5D44-B2AF-06F71EC0636B}" type="slidenum">
              <a:rPr lang="en-US" smtClean="0"/>
              <a:t>5</a:t>
            </a:fld>
            <a:endParaRPr lang="en-US"/>
          </a:p>
        </p:txBody>
      </p:sp>
    </p:spTree>
    <p:extLst>
      <p:ext uri="{BB962C8B-B14F-4D97-AF65-F5344CB8AC3E}">
        <p14:creationId xmlns:p14="http://schemas.microsoft.com/office/powerpoint/2010/main" val="408015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30/01/18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1F82A9-BA21-0F43-9F8B-C13027435BC8}" type="datetime1">
              <a:rPr lang="en-US" smtClean="0"/>
              <a:t>30/01/18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C5A2B-87C4-0841-A62B-2193928B82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EBB026A-7C7A-874A-8D5A-B29FF4B80580}" type="datetime1">
              <a:rPr lang="en-US" smtClean="0"/>
              <a:t>30/01/18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C5A2B-87C4-0841-A62B-2193928B829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DDEB5F2-6B11-BF46-9E64-B7E7FC2EB24A}" type="datetime1">
              <a:rPr lang="en-US" smtClean="0"/>
              <a:t>30/01/18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C5A2B-87C4-0841-A62B-2193928B8297}" type="slidenum">
              <a:rPr lang="en-US" smtClean="0"/>
              <a:t>‹#›</a:t>
            </a:fld>
            <a:endParaRPr lang="en-US"/>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30/01/18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82C14648-902F-BD4F-B239-045F3D97322F}" type="datetime1">
              <a:rPr lang="en-US" smtClean="0"/>
              <a:t>30/01/18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C5A2B-87C4-0841-A62B-2193928B829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DEDAFC25-D9BE-E84C-9063-311237C892C3}" type="datetime1">
              <a:rPr lang="en-US" smtClean="0"/>
              <a:t>30/01/18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C5A2B-87C4-0841-A62B-2193928B82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131764-F4EF-F444-9B1C-A2170143436E}" type="datetime1">
              <a:rPr lang="en-US" smtClean="0"/>
              <a:t>30/01/18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C5A2B-87C4-0841-A62B-2193928B82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C1330B9-6492-1245-AE24-929F12FE79F2}" type="datetime1">
              <a:rPr lang="en-US" smtClean="0"/>
              <a:t>30/01/18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C5A2B-87C4-0841-A62B-2193928B82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0CC7440-5563-B748-8A5C-42EC1800326F}" type="datetime1">
              <a:rPr lang="en-US" smtClean="0"/>
              <a:t>30/01/18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C5A2B-87C4-0841-A62B-2193928B829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FA952E8-C044-4048-BE7F-9BC3DB3EE7AA}" type="datetime1">
              <a:rPr lang="en-US" smtClean="0"/>
              <a:t>30/01/18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C5A2B-87C4-0841-A62B-2193928B829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846C292-8E05-A74E-9FDA-1DEFF34B74A4}" type="datetime1">
              <a:rPr lang="en-US" smtClean="0"/>
              <a:t>30/01/18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17C5A2B-87C4-0841-A62B-2193928B829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4449" y="1070882"/>
            <a:ext cx="184666" cy="369332"/>
          </a:xfrm>
          <a:prstGeom prst="rect">
            <a:avLst/>
          </a:prstGeom>
          <a:noFill/>
        </p:spPr>
        <p:txBody>
          <a:bodyPr wrap="none" rtlCol="0">
            <a:spAutoFit/>
          </a:bodyPr>
          <a:lstStyle/>
          <a:p>
            <a:endParaRPr lang="en-US" dirty="0"/>
          </a:p>
        </p:txBody>
      </p:sp>
      <p:sp>
        <p:nvSpPr>
          <p:cNvPr id="5" name="Rectangle 4"/>
          <p:cNvSpPr/>
          <p:nvPr/>
        </p:nvSpPr>
        <p:spPr>
          <a:xfrm>
            <a:off x="174319" y="701550"/>
            <a:ext cx="8753337" cy="6032420"/>
          </a:xfrm>
          <a:prstGeom prst="rect">
            <a:avLst/>
          </a:prstGeom>
        </p:spPr>
        <p:txBody>
          <a:bodyPr wrap="square">
            <a:spAutoFit/>
          </a:bodyPr>
          <a:lstStyle/>
          <a:p>
            <a:pPr algn="ctr"/>
            <a:r>
              <a:rPr lang="en-US" sz="2800" b="1" dirty="0"/>
              <a:t>Antihyperglycemic, insulin-sensitivity and </a:t>
            </a:r>
            <a:r>
              <a:rPr lang="en-US" sz="2800" b="1" dirty="0" err="1"/>
              <a:t>antihyperlipidemic</a:t>
            </a:r>
            <a:r>
              <a:rPr lang="en-US" sz="2800" b="1" dirty="0"/>
              <a:t> potential of </a:t>
            </a:r>
            <a:r>
              <a:rPr lang="en-US" sz="2800" b="1" i="1" dirty="0" err="1"/>
              <a:t>Ganoderma</a:t>
            </a:r>
            <a:r>
              <a:rPr lang="en-US" sz="2800" b="1" i="1" dirty="0"/>
              <a:t> lucidum</a:t>
            </a:r>
            <a:r>
              <a:rPr lang="en-US" sz="2800" b="1" dirty="0"/>
              <a:t>, a dietary mushroom, on </a:t>
            </a:r>
            <a:r>
              <a:rPr lang="en-US" sz="2800" b="1" dirty="0" err="1"/>
              <a:t>alloxan</a:t>
            </a:r>
            <a:r>
              <a:rPr lang="en-US" sz="2800" b="1" dirty="0"/>
              <a:t>- and glucocorticoid-induced diabetic Long-Evans rats </a:t>
            </a:r>
            <a:endParaRPr lang="en-US" sz="2800" b="1" dirty="0" smtClean="0"/>
          </a:p>
          <a:p>
            <a:pPr algn="ctr"/>
            <a:endParaRPr lang="en-US" sz="2800" b="1" dirty="0"/>
          </a:p>
          <a:p>
            <a:pPr algn="ctr"/>
            <a:r>
              <a:rPr lang="en-US" sz="1600" dirty="0" smtClean="0"/>
              <a:t>Md. </a:t>
            </a:r>
            <a:r>
              <a:rPr lang="en-US" sz="1600" dirty="0" err="1" smtClean="0"/>
              <a:t>Moklesur</a:t>
            </a:r>
            <a:r>
              <a:rPr lang="en-US" sz="1600" dirty="0" smtClean="0"/>
              <a:t> </a:t>
            </a:r>
            <a:r>
              <a:rPr lang="en-US" sz="1600" dirty="0" err="1" smtClean="0"/>
              <a:t>Rahman</a:t>
            </a:r>
            <a:r>
              <a:rPr lang="en-US" sz="1600" dirty="0" smtClean="0"/>
              <a:t> </a:t>
            </a:r>
            <a:r>
              <a:rPr lang="en-US" sz="1600" dirty="0" err="1" smtClean="0"/>
              <a:t>Sarker</a:t>
            </a:r>
            <a:r>
              <a:rPr lang="en-US" sz="1600" dirty="0" smtClean="0"/>
              <a:t>, M.A.T.R. </a:t>
            </a:r>
            <a:r>
              <a:rPr lang="en-US" sz="1600" dirty="0" err="1" smtClean="0"/>
              <a:t>Zihad</a:t>
            </a:r>
            <a:r>
              <a:rPr lang="en-US" sz="1600" dirty="0" smtClean="0"/>
              <a:t>, </a:t>
            </a:r>
            <a:r>
              <a:rPr lang="en-US" sz="1600" dirty="0" err="1" smtClean="0"/>
              <a:t>Mohasiul</a:t>
            </a:r>
            <a:r>
              <a:rPr lang="en-US" sz="1600" dirty="0" smtClean="0"/>
              <a:t> Islam, </a:t>
            </a:r>
            <a:r>
              <a:rPr lang="en-US" sz="1600" dirty="0" err="1" smtClean="0"/>
              <a:t>Mazmun</a:t>
            </a:r>
            <a:r>
              <a:rPr lang="en-US" sz="1600" dirty="0" smtClean="0"/>
              <a:t> </a:t>
            </a:r>
            <a:r>
              <a:rPr lang="en-US" sz="1600" dirty="0" err="1" smtClean="0"/>
              <a:t>Nahar</a:t>
            </a:r>
            <a:r>
              <a:rPr lang="en-US" sz="1600" dirty="0" smtClean="0"/>
              <a:t>, Md. </a:t>
            </a:r>
            <a:r>
              <a:rPr lang="en-US" sz="1600" dirty="0" err="1" smtClean="0"/>
              <a:t>Mahfuzul</a:t>
            </a:r>
            <a:r>
              <a:rPr lang="en-US" sz="1600" dirty="0" smtClean="0"/>
              <a:t> Islam, </a:t>
            </a:r>
            <a:r>
              <a:rPr lang="en-US" sz="1600" dirty="0" err="1" smtClean="0"/>
              <a:t>Hasan</a:t>
            </a:r>
            <a:r>
              <a:rPr lang="en-US" sz="1600" dirty="0" smtClean="0"/>
              <a:t> Imam, </a:t>
            </a:r>
            <a:r>
              <a:rPr lang="en-US" sz="1600" dirty="0" err="1" smtClean="0"/>
              <a:t>Ahandra</a:t>
            </a:r>
            <a:r>
              <a:rPr lang="en-US" sz="1600" dirty="0" smtClean="0"/>
              <a:t> </a:t>
            </a:r>
            <a:r>
              <a:rPr lang="en-US" sz="1600" dirty="0" err="1" smtClean="0"/>
              <a:t>Ghosh</a:t>
            </a:r>
            <a:r>
              <a:rPr lang="en-US" sz="1600" dirty="0" smtClean="0"/>
              <a:t>, </a:t>
            </a:r>
            <a:r>
              <a:rPr lang="en-US" sz="1600" dirty="0" err="1" smtClean="0"/>
              <a:t>Mohd</a:t>
            </a:r>
            <a:r>
              <a:rPr lang="en-US" sz="1600" dirty="0" smtClean="0"/>
              <a:t> </a:t>
            </a:r>
            <a:r>
              <a:rPr lang="en-US" sz="1600" dirty="0" err="1" smtClean="0"/>
              <a:t>Shahimi</a:t>
            </a:r>
            <a:r>
              <a:rPr lang="en-US" sz="1600" dirty="0" smtClean="0"/>
              <a:t> Mustapha, and </a:t>
            </a:r>
            <a:r>
              <a:rPr lang="en-US" sz="1600" dirty="0" err="1" smtClean="0"/>
              <a:t>Nahlah</a:t>
            </a:r>
            <a:r>
              <a:rPr lang="en-US" sz="1600" dirty="0" smtClean="0"/>
              <a:t> </a:t>
            </a:r>
            <a:r>
              <a:rPr lang="en-US" sz="1600" dirty="0" err="1" smtClean="0"/>
              <a:t>Elkudssiah</a:t>
            </a:r>
            <a:r>
              <a:rPr lang="en-US" sz="1600" dirty="0" smtClean="0"/>
              <a:t> Ismail </a:t>
            </a:r>
            <a:r>
              <a:rPr lang="en-US" sz="3200" dirty="0" smtClean="0"/>
              <a:t/>
            </a:r>
            <a:br>
              <a:rPr lang="en-US" sz="3200" dirty="0" smtClean="0"/>
            </a:br>
            <a:r>
              <a:rPr lang="en-US" sz="4800" dirty="0" smtClean="0"/>
              <a:t> </a:t>
            </a:r>
            <a:r>
              <a:rPr lang="en-US" sz="1400" i="1" dirty="0" smtClean="0"/>
              <a:t>Functional Foods in Health and Disease </a:t>
            </a:r>
            <a:r>
              <a:rPr lang="en-US" sz="1400" dirty="0" smtClean="0"/>
              <a:t>2015; 5(12): 450-466 </a:t>
            </a:r>
          </a:p>
          <a:p>
            <a:pPr algn="ctr"/>
            <a:endParaRPr lang="en-US" sz="1400" dirty="0" smtClean="0"/>
          </a:p>
          <a:p>
            <a:pPr algn="ctr"/>
            <a:endParaRPr lang="en-US" sz="1400" dirty="0"/>
          </a:p>
          <a:p>
            <a:pPr algn="ctr"/>
            <a:endParaRPr lang="en-US" sz="1400" dirty="0" smtClean="0"/>
          </a:p>
          <a:p>
            <a:pPr algn="ctr"/>
            <a:r>
              <a:rPr lang="en-US" sz="2400" b="1" dirty="0" smtClean="0">
                <a:solidFill>
                  <a:schemeClr val="tx1"/>
                </a:solidFill>
              </a:rPr>
              <a:t>Olaosebikan Grace </a:t>
            </a:r>
          </a:p>
          <a:p>
            <a:pPr algn="ctr"/>
            <a:endParaRPr lang="en-US" sz="1400" dirty="0" smtClean="0">
              <a:solidFill>
                <a:srgbClr val="000000"/>
              </a:solidFill>
            </a:endParaRPr>
          </a:p>
          <a:p>
            <a:pPr algn="ctr"/>
            <a:r>
              <a:rPr lang="en-US" sz="1600" b="1" dirty="0" smtClean="0">
                <a:solidFill>
                  <a:srgbClr val="000000"/>
                </a:solidFill>
              </a:rPr>
              <a:t>Supervisor: Prof. </a:t>
            </a:r>
            <a:r>
              <a:rPr lang="en-US" sz="1600" b="1" dirty="0" err="1" smtClean="0">
                <a:solidFill>
                  <a:srgbClr val="000000"/>
                </a:solidFill>
              </a:rPr>
              <a:t>Elemo</a:t>
            </a:r>
            <a:r>
              <a:rPr lang="en-US" sz="1600" b="1" dirty="0" smtClean="0">
                <a:solidFill>
                  <a:srgbClr val="000000"/>
                </a:solidFill>
              </a:rPr>
              <a:t> B.O</a:t>
            </a:r>
          </a:p>
          <a:p>
            <a:endParaRPr lang="en-US" sz="1400" dirty="0" smtClean="0"/>
          </a:p>
          <a:p>
            <a:endParaRPr lang="en-US" sz="1400" dirty="0"/>
          </a:p>
          <a:p>
            <a:endParaRPr lang="en-US" sz="1400" dirty="0" smtClean="0"/>
          </a:p>
          <a:p>
            <a:endParaRPr lang="en-US" sz="2800" dirty="0"/>
          </a:p>
        </p:txBody>
      </p:sp>
      <p:sp>
        <p:nvSpPr>
          <p:cNvPr id="8" name="Slide Number Placeholder 7"/>
          <p:cNvSpPr>
            <a:spLocks noGrp="1"/>
          </p:cNvSpPr>
          <p:nvPr>
            <p:ph type="sldNum" sz="quarter" idx="12"/>
          </p:nvPr>
        </p:nvSpPr>
        <p:spPr/>
        <p:txBody>
          <a:bodyPr>
            <a:normAutofit lnSpcReduction="10000"/>
          </a:bodyPr>
          <a:lstStyle/>
          <a:p>
            <a:fld id="{517C5A2B-87C4-0841-A62B-2193928B8297}" type="slidenum">
              <a:rPr lang="en-US" sz="1800" b="1" smtClean="0"/>
              <a:t>1</a:t>
            </a:fld>
            <a:endParaRPr lang="en-US" b="1" dirty="0"/>
          </a:p>
        </p:txBody>
      </p:sp>
    </p:spTree>
    <p:extLst>
      <p:ext uri="{BB962C8B-B14F-4D97-AF65-F5344CB8AC3E}">
        <p14:creationId xmlns:p14="http://schemas.microsoft.com/office/powerpoint/2010/main" val="298855405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8844" y="348659"/>
            <a:ext cx="2326128" cy="523220"/>
          </a:xfrm>
          <a:prstGeom prst="rect">
            <a:avLst/>
          </a:prstGeom>
          <a:noFill/>
        </p:spPr>
        <p:txBody>
          <a:bodyPr wrap="none" rtlCol="0">
            <a:spAutoFit/>
          </a:bodyPr>
          <a:lstStyle/>
          <a:p>
            <a:r>
              <a:rPr lang="en-US" sz="2800" b="1" dirty="0" smtClean="0"/>
              <a:t>Results Cont’d</a:t>
            </a:r>
            <a:endParaRPr lang="en-US" sz="2800" b="1" dirty="0"/>
          </a:p>
        </p:txBody>
      </p:sp>
      <p:pic>
        <p:nvPicPr>
          <p:cNvPr id="3" name="Picture 2"/>
          <p:cNvPicPr>
            <a:picLocks noChangeAspect="1"/>
          </p:cNvPicPr>
          <p:nvPr/>
        </p:nvPicPr>
        <p:blipFill>
          <a:blip r:embed="rId2"/>
          <a:stretch>
            <a:fillRect/>
          </a:stretch>
        </p:blipFill>
        <p:spPr>
          <a:xfrm>
            <a:off x="921404" y="983717"/>
            <a:ext cx="7296523" cy="4647886"/>
          </a:xfrm>
          <a:prstGeom prst="rect">
            <a:avLst/>
          </a:prstGeom>
        </p:spPr>
      </p:pic>
      <p:sp>
        <p:nvSpPr>
          <p:cNvPr id="4" name="TextBox 3"/>
          <p:cNvSpPr txBox="1"/>
          <p:nvPr/>
        </p:nvSpPr>
        <p:spPr>
          <a:xfrm>
            <a:off x="114300" y="5894732"/>
            <a:ext cx="8915400" cy="646331"/>
          </a:xfrm>
          <a:prstGeom prst="rect">
            <a:avLst/>
          </a:prstGeom>
          <a:noFill/>
        </p:spPr>
        <p:txBody>
          <a:bodyPr wrap="square" rtlCol="0">
            <a:spAutoFit/>
          </a:bodyPr>
          <a:lstStyle/>
          <a:p>
            <a:r>
              <a:rPr lang="en-US" b="1" dirty="0"/>
              <a:t>Fig 3: </a:t>
            </a:r>
            <a:r>
              <a:rPr lang="en-US" dirty="0"/>
              <a:t>Effect of GL </a:t>
            </a:r>
            <a:r>
              <a:rPr lang="en-US" dirty="0" smtClean="0"/>
              <a:t>extracts and Metformin </a:t>
            </a:r>
            <a:r>
              <a:rPr lang="en-US" dirty="0"/>
              <a:t>on HbA1c levels in </a:t>
            </a:r>
            <a:r>
              <a:rPr lang="en-US" dirty="0" err="1"/>
              <a:t>alloxan</a:t>
            </a:r>
            <a:r>
              <a:rPr lang="en-US" dirty="0"/>
              <a:t>- and steroid-induced </a:t>
            </a:r>
            <a:r>
              <a:rPr lang="en-US" dirty="0" smtClean="0"/>
              <a:t>diabetic Long-Evans </a:t>
            </a:r>
            <a:r>
              <a:rPr lang="en-US" dirty="0"/>
              <a:t>rats. </a:t>
            </a:r>
          </a:p>
        </p:txBody>
      </p:sp>
      <p:sp>
        <p:nvSpPr>
          <p:cNvPr id="14" name="Slide Number Placeholder 13"/>
          <p:cNvSpPr>
            <a:spLocks noGrp="1"/>
          </p:cNvSpPr>
          <p:nvPr>
            <p:ph type="sldNum" sz="quarter" idx="12"/>
          </p:nvPr>
        </p:nvSpPr>
        <p:spPr/>
        <p:txBody>
          <a:bodyPr/>
          <a:lstStyle/>
          <a:p>
            <a:pPr algn="ctr"/>
            <a:fld id="{517C5A2B-87C4-0841-A62B-2193928B8297}" type="slidenum">
              <a:rPr lang="en-US" sz="1800" b="1" smtClean="0"/>
              <a:pPr algn="ctr"/>
              <a:t>10</a:t>
            </a:fld>
            <a:endParaRPr lang="en-US" b="1" dirty="0"/>
          </a:p>
        </p:txBody>
      </p:sp>
    </p:spTree>
    <p:extLst>
      <p:ext uri="{BB962C8B-B14F-4D97-AF65-F5344CB8AC3E}">
        <p14:creationId xmlns:p14="http://schemas.microsoft.com/office/powerpoint/2010/main" val="37076617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1490" y="236360"/>
            <a:ext cx="2326128" cy="523220"/>
          </a:xfrm>
          <a:prstGeom prst="rect">
            <a:avLst/>
          </a:prstGeom>
          <a:noFill/>
        </p:spPr>
        <p:txBody>
          <a:bodyPr wrap="none" rtlCol="0">
            <a:spAutoFit/>
          </a:bodyPr>
          <a:lstStyle/>
          <a:p>
            <a:r>
              <a:rPr lang="en-US" sz="2800" b="1" dirty="0" smtClean="0"/>
              <a:t>Results Cont’d</a:t>
            </a:r>
            <a:endParaRPr lang="en-US" sz="2800" b="1" dirty="0"/>
          </a:p>
        </p:txBody>
      </p:sp>
      <p:pic>
        <p:nvPicPr>
          <p:cNvPr id="3" name="Picture 2"/>
          <p:cNvPicPr>
            <a:picLocks noChangeAspect="1"/>
          </p:cNvPicPr>
          <p:nvPr/>
        </p:nvPicPr>
        <p:blipFill>
          <a:blip r:embed="rId2"/>
          <a:stretch>
            <a:fillRect/>
          </a:stretch>
        </p:blipFill>
        <p:spPr>
          <a:xfrm>
            <a:off x="910506" y="1311142"/>
            <a:ext cx="6984543" cy="4416390"/>
          </a:xfrm>
          <a:prstGeom prst="rect">
            <a:avLst/>
          </a:prstGeom>
        </p:spPr>
      </p:pic>
      <p:sp>
        <p:nvSpPr>
          <p:cNvPr id="4" name="TextBox 3"/>
          <p:cNvSpPr txBox="1"/>
          <p:nvPr/>
        </p:nvSpPr>
        <p:spPr>
          <a:xfrm>
            <a:off x="729786" y="5802352"/>
            <a:ext cx="7795937" cy="369332"/>
          </a:xfrm>
          <a:prstGeom prst="rect">
            <a:avLst/>
          </a:prstGeom>
          <a:noFill/>
        </p:spPr>
        <p:txBody>
          <a:bodyPr wrap="none" rtlCol="0">
            <a:spAutoFit/>
          </a:bodyPr>
          <a:lstStyle/>
          <a:p>
            <a:r>
              <a:rPr lang="en-US" b="1" dirty="0"/>
              <a:t>Fig 4: </a:t>
            </a:r>
            <a:r>
              <a:rPr lang="en-US" dirty="0"/>
              <a:t>Effect of GL </a:t>
            </a:r>
            <a:r>
              <a:rPr lang="en-US" dirty="0" smtClean="0"/>
              <a:t>extracts and Metformin </a:t>
            </a:r>
            <a:r>
              <a:rPr lang="en-US" dirty="0"/>
              <a:t>on OGTT in </a:t>
            </a:r>
            <a:r>
              <a:rPr lang="en-US" dirty="0" smtClean="0"/>
              <a:t>diabetic </a:t>
            </a:r>
            <a:r>
              <a:rPr lang="en-US" dirty="0"/>
              <a:t>Long-Evans rats. </a:t>
            </a:r>
          </a:p>
        </p:txBody>
      </p:sp>
      <p:sp>
        <p:nvSpPr>
          <p:cNvPr id="14" name="Slide Number Placeholder 13"/>
          <p:cNvSpPr>
            <a:spLocks noGrp="1"/>
          </p:cNvSpPr>
          <p:nvPr>
            <p:ph type="sldNum" sz="quarter" idx="12"/>
          </p:nvPr>
        </p:nvSpPr>
        <p:spPr/>
        <p:txBody>
          <a:bodyPr/>
          <a:lstStyle/>
          <a:p>
            <a:fld id="{517C5A2B-87C4-0841-A62B-2193928B8297}" type="slidenum">
              <a:rPr lang="en-US" sz="1800" b="1" smtClean="0"/>
              <a:t>11</a:t>
            </a:fld>
            <a:endParaRPr lang="en-US" b="1" dirty="0"/>
          </a:p>
        </p:txBody>
      </p:sp>
    </p:spTree>
    <p:extLst>
      <p:ext uri="{BB962C8B-B14F-4D97-AF65-F5344CB8AC3E}">
        <p14:creationId xmlns:p14="http://schemas.microsoft.com/office/powerpoint/2010/main" val="22833399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2775" y="734675"/>
            <a:ext cx="2326128" cy="523220"/>
          </a:xfrm>
          <a:prstGeom prst="rect">
            <a:avLst/>
          </a:prstGeom>
          <a:noFill/>
        </p:spPr>
        <p:txBody>
          <a:bodyPr wrap="none" rtlCol="0">
            <a:spAutoFit/>
          </a:bodyPr>
          <a:lstStyle/>
          <a:p>
            <a:r>
              <a:rPr lang="en-US" sz="2800" b="1" dirty="0" smtClean="0"/>
              <a:t>Results Cont’d</a:t>
            </a:r>
            <a:endParaRPr lang="en-US" sz="2800" b="1" dirty="0"/>
          </a:p>
        </p:txBody>
      </p:sp>
      <p:pic>
        <p:nvPicPr>
          <p:cNvPr id="3" name="Picture 2"/>
          <p:cNvPicPr>
            <a:picLocks noChangeAspect="1"/>
          </p:cNvPicPr>
          <p:nvPr/>
        </p:nvPicPr>
        <p:blipFill>
          <a:blip r:embed="rId2"/>
          <a:stretch>
            <a:fillRect/>
          </a:stretch>
        </p:blipFill>
        <p:spPr>
          <a:xfrm>
            <a:off x="0" y="1752600"/>
            <a:ext cx="9144000" cy="3347357"/>
          </a:xfrm>
          <a:prstGeom prst="rect">
            <a:avLst/>
          </a:prstGeom>
        </p:spPr>
      </p:pic>
      <p:sp>
        <p:nvSpPr>
          <p:cNvPr id="13" name="Slide Number Placeholder 12"/>
          <p:cNvSpPr>
            <a:spLocks noGrp="1"/>
          </p:cNvSpPr>
          <p:nvPr>
            <p:ph type="sldNum" sz="quarter" idx="12"/>
          </p:nvPr>
        </p:nvSpPr>
        <p:spPr/>
        <p:txBody>
          <a:bodyPr/>
          <a:lstStyle/>
          <a:p>
            <a:pPr algn="ctr"/>
            <a:fld id="{517C5A2B-87C4-0841-A62B-2193928B8297}" type="slidenum">
              <a:rPr lang="en-US" sz="1800" b="1" smtClean="0"/>
              <a:pPr algn="ctr"/>
              <a:t>12</a:t>
            </a:fld>
            <a:endParaRPr lang="en-US" b="1" dirty="0"/>
          </a:p>
        </p:txBody>
      </p:sp>
    </p:spTree>
    <p:extLst>
      <p:ext uri="{BB962C8B-B14F-4D97-AF65-F5344CB8AC3E}">
        <p14:creationId xmlns:p14="http://schemas.microsoft.com/office/powerpoint/2010/main" val="716149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2775" y="734675"/>
            <a:ext cx="1772265" cy="523220"/>
          </a:xfrm>
          <a:prstGeom prst="rect">
            <a:avLst/>
          </a:prstGeom>
          <a:noFill/>
        </p:spPr>
        <p:txBody>
          <a:bodyPr wrap="none" rtlCol="0">
            <a:spAutoFit/>
          </a:bodyPr>
          <a:lstStyle/>
          <a:p>
            <a:r>
              <a:rPr lang="en-US" sz="2800" b="1" dirty="0" smtClean="0"/>
              <a:t>Discussion</a:t>
            </a:r>
            <a:endParaRPr lang="en-US" sz="2800" b="1" dirty="0"/>
          </a:p>
        </p:txBody>
      </p:sp>
      <p:sp>
        <p:nvSpPr>
          <p:cNvPr id="12" name="Slide Number Placeholder 11"/>
          <p:cNvSpPr>
            <a:spLocks noGrp="1"/>
          </p:cNvSpPr>
          <p:nvPr>
            <p:ph type="sldNum" sz="quarter" idx="12"/>
          </p:nvPr>
        </p:nvSpPr>
        <p:spPr/>
        <p:txBody>
          <a:bodyPr/>
          <a:lstStyle/>
          <a:p>
            <a:fld id="{517C5A2B-87C4-0841-A62B-2193928B8297}" type="slidenum">
              <a:rPr lang="en-US" sz="1800" b="1" smtClean="0"/>
              <a:t>13</a:t>
            </a:fld>
            <a:endParaRPr lang="en-US" b="1" dirty="0"/>
          </a:p>
        </p:txBody>
      </p:sp>
      <p:sp>
        <p:nvSpPr>
          <p:cNvPr id="13" name="TextBox 12"/>
          <p:cNvSpPr txBox="1"/>
          <p:nvPr/>
        </p:nvSpPr>
        <p:spPr>
          <a:xfrm>
            <a:off x="467234" y="1593560"/>
            <a:ext cx="8468985" cy="4801315"/>
          </a:xfrm>
          <a:prstGeom prst="rect">
            <a:avLst/>
          </a:prstGeom>
          <a:noFill/>
        </p:spPr>
        <p:txBody>
          <a:bodyPr wrap="none" rtlCol="0">
            <a:spAutoFit/>
          </a:bodyPr>
          <a:lstStyle/>
          <a:p>
            <a:r>
              <a:rPr lang="en-US" b="1" dirty="0" err="1" smtClean="0"/>
              <a:t>Alloxan</a:t>
            </a:r>
            <a:r>
              <a:rPr lang="en-US" b="1" dirty="0" smtClean="0"/>
              <a:t> monohydrate</a:t>
            </a:r>
          </a:p>
          <a:p>
            <a:pPr marL="285750" indent="-285750">
              <a:buFont typeface="Arial"/>
              <a:buChar char="•"/>
            </a:pPr>
            <a:r>
              <a:rPr lang="en-US" dirty="0" smtClean="0"/>
              <a:t>Drastic reduction of insulin release</a:t>
            </a:r>
          </a:p>
          <a:p>
            <a:r>
              <a:rPr lang="en-US" b="1" dirty="0" smtClean="0"/>
              <a:t>Glucocorticoids</a:t>
            </a:r>
          </a:p>
          <a:p>
            <a:pPr marL="285750" indent="-285750">
              <a:buFont typeface="Arial"/>
              <a:buChar char="•"/>
            </a:pPr>
            <a:r>
              <a:rPr lang="en-US" dirty="0" smtClean="0"/>
              <a:t>Decrease insulin signaling and contributes to insulin resistance</a:t>
            </a:r>
          </a:p>
          <a:p>
            <a:r>
              <a:rPr lang="en-US" b="1" dirty="0" smtClean="0"/>
              <a:t>Fasting Plasma Glucose</a:t>
            </a:r>
            <a:r>
              <a:rPr lang="en-US" dirty="0" smtClean="0"/>
              <a:t> (Fig. 1)</a:t>
            </a:r>
          </a:p>
          <a:p>
            <a:pPr marL="285750" indent="-285750">
              <a:buFont typeface="Arial"/>
              <a:buChar char="•"/>
            </a:pPr>
            <a:r>
              <a:rPr lang="en-US" dirty="0" smtClean="0"/>
              <a:t>Reduction of fasting hyperglycemia in diabetic rats after GL PEE and ME treatment</a:t>
            </a:r>
          </a:p>
          <a:p>
            <a:r>
              <a:rPr lang="en-US" b="1" dirty="0" smtClean="0"/>
              <a:t>Plasma Insulin </a:t>
            </a:r>
            <a:r>
              <a:rPr lang="en-US" dirty="0" smtClean="0"/>
              <a:t>(Fig. 2)</a:t>
            </a:r>
          </a:p>
          <a:p>
            <a:pPr marL="285750" indent="-285750">
              <a:buFont typeface="Arial"/>
              <a:buChar char="•"/>
            </a:pPr>
            <a:r>
              <a:rPr lang="en-US" dirty="0" smtClean="0"/>
              <a:t>GL extracts improves the protection and activity of beta cells for continuous </a:t>
            </a:r>
          </a:p>
          <a:p>
            <a:r>
              <a:rPr lang="en-US" dirty="0" smtClean="0"/>
              <a:t>insulin production </a:t>
            </a:r>
          </a:p>
          <a:p>
            <a:r>
              <a:rPr lang="en-US" b="1" dirty="0" err="1" smtClean="0"/>
              <a:t>Glycated</a:t>
            </a:r>
            <a:r>
              <a:rPr lang="en-US" b="1" dirty="0" smtClean="0"/>
              <a:t> Hemoglobin </a:t>
            </a:r>
            <a:r>
              <a:rPr lang="en-US" dirty="0" smtClean="0"/>
              <a:t>(HbA1c)</a:t>
            </a:r>
          </a:p>
          <a:p>
            <a:pPr marL="285750" indent="-285750">
              <a:buFont typeface="Arial"/>
              <a:buChar char="•"/>
            </a:pPr>
            <a:r>
              <a:rPr lang="en-US" dirty="0" smtClean="0"/>
              <a:t>Reduced level via GL treatment</a:t>
            </a:r>
          </a:p>
          <a:p>
            <a:r>
              <a:rPr lang="en-US" b="1" dirty="0" smtClean="0"/>
              <a:t>Glucose Tolerance</a:t>
            </a:r>
          </a:p>
          <a:p>
            <a:pPr marL="285750" indent="-285750">
              <a:buFont typeface="Arial"/>
              <a:buChar char="•"/>
            </a:pPr>
            <a:r>
              <a:rPr lang="en-US" dirty="0" smtClean="0"/>
              <a:t>Extract increased the utilization of glucose and maintained </a:t>
            </a:r>
            <a:r>
              <a:rPr lang="en-US" smtClean="0"/>
              <a:t>glucose level</a:t>
            </a:r>
            <a:endParaRPr lang="en-US" dirty="0" smtClean="0"/>
          </a:p>
          <a:p>
            <a:r>
              <a:rPr lang="en-US" b="1" dirty="0" smtClean="0"/>
              <a:t>Hyperlipidemia</a:t>
            </a:r>
          </a:p>
          <a:p>
            <a:pPr marL="285750" indent="-285750">
              <a:buFont typeface="Arial"/>
              <a:buChar char="•"/>
            </a:pPr>
            <a:r>
              <a:rPr lang="en-US" dirty="0" smtClean="0"/>
              <a:t>Extract revert back Cholesterol and triglyceride level to about normal</a:t>
            </a:r>
          </a:p>
          <a:p>
            <a:endParaRPr lang="en-US" dirty="0" smtClean="0"/>
          </a:p>
          <a:p>
            <a:endParaRPr lang="en-US" dirty="0"/>
          </a:p>
        </p:txBody>
      </p:sp>
    </p:spTree>
    <p:extLst>
      <p:ext uri="{BB962C8B-B14F-4D97-AF65-F5344CB8AC3E}">
        <p14:creationId xmlns:p14="http://schemas.microsoft.com/office/powerpoint/2010/main" val="14402284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0908" y="610154"/>
            <a:ext cx="1808733" cy="523220"/>
          </a:xfrm>
          <a:prstGeom prst="rect">
            <a:avLst/>
          </a:prstGeom>
          <a:noFill/>
        </p:spPr>
        <p:txBody>
          <a:bodyPr wrap="none" rtlCol="0">
            <a:spAutoFit/>
          </a:bodyPr>
          <a:lstStyle/>
          <a:p>
            <a:r>
              <a:rPr lang="en-US" sz="2800" b="1" dirty="0" smtClean="0"/>
              <a:t>Conclusion</a:t>
            </a:r>
            <a:endParaRPr lang="en-US" sz="2800" b="1" dirty="0"/>
          </a:p>
        </p:txBody>
      </p:sp>
      <p:sp>
        <p:nvSpPr>
          <p:cNvPr id="3" name="TextBox 2"/>
          <p:cNvSpPr txBox="1"/>
          <p:nvPr/>
        </p:nvSpPr>
        <p:spPr>
          <a:xfrm>
            <a:off x="152400" y="1588036"/>
            <a:ext cx="8890000" cy="3370154"/>
          </a:xfrm>
          <a:prstGeom prst="rect">
            <a:avLst/>
          </a:prstGeom>
          <a:noFill/>
        </p:spPr>
        <p:txBody>
          <a:bodyPr wrap="square" rtlCol="0">
            <a:spAutoFit/>
          </a:bodyPr>
          <a:lstStyle/>
          <a:p>
            <a:pPr>
              <a:lnSpc>
                <a:spcPct val="200000"/>
              </a:lnSpc>
            </a:pPr>
            <a:r>
              <a:rPr lang="en-US" dirty="0" smtClean="0"/>
              <a:t>Petroleum </a:t>
            </a:r>
            <a:r>
              <a:rPr lang="en-US" dirty="0"/>
              <a:t>ether and methanol extracts of </a:t>
            </a:r>
            <a:r>
              <a:rPr lang="en-US" i="1" dirty="0" err="1"/>
              <a:t>Ganoderma</a:t>
            </a:r>
            <a:r>
              <a:rPr lang="en-US" i="1" dirty="0"/>
              <a:t> lucidum </a:t>
            </a:r>
            <a:r>
              <a:rPr lang="en-US" dirty="0"/>
              <a:t>(</a:t>
            </a:r>
            <a:r>
              <a:rPr lang="en-US" dirty="0" err="1"/>
              <a:t>Gano</a:t>
            </a:r>
            <a:r>
              <a:rPr lang="en-US" dirty="0"/>
              <a:t> mushroom) have the potential to reduce hyperglycemia with the enhanced glucose uptake, induce insulin production and secretion by pancreatic beta-cells, improves insulin sensitivity, and ameliorate lipid profile in </a:t>
            </a:r>
            <a:r>
              <a:rPr lang="en-US" dirty="0" err="1"/>
              <a:t>alloxan</a:t>
            </a:r>
            <a:r>
              <a:rPr lang="en-US" dirty="0"/>
              <a:t> and steroid-induced diabetic Long-Evans rats. Dietary intake or administration of extracts of </a:t>
            </a:r>
            <a:r>
              <a:rPr lang="en-US" dirty="0" err="1"/>
              <a:t>Reishi</a:t>
            </a:r>
            <a:r>
              <a:rPr lang="en-US" dirty="0"/>
              <a:t> mushroom will </a:t>
            </a:r>
            <a:r>
              <a:rPr lang="en-US" dirty="0" smtClean="0"/>
              <a:t>be effective </a:t>
            </a:r>
            <a:r>
              <a:rPr lang="en-US" dirty="0"/>
              <a:t>for the management of diabetes and hyperlipidemia. </a:t>
            </a:r>
          </a:p>
        </p:txBody>
      </p:sp>
      <p:sp>
        <p:nvSpPr>
          <p:cNvPr id="13" name="Slide Number Placeholder 12"/>
          <p:cNvSpPr>
            <a:spLocks noGrp="1"/>
          </p:cNvSpPr>
          <p:nvPr>
            <p:ph type="sldNum" sz="quarter" idx="12"/>
          </p:nvPr>
        </p:nvSpPr>
        <p:spPr/>
        <p:txBody>
          <a:bodyPr/>
          <a:lstStyle/>
          <a:p>
            <a:fld id="{517C5A2B-87C4-0841-A62B-2193928B8297}" type="slidenum">
              <a:rPr lang="en-US" smtClean="0"/>
              <a:t>14</a:t>
            </a:fld>
            <a:endParaRPr lang="en-US"/>
          </a:p>
        </p:txBody>
      </p:sp>
    </p:spTree>
    <p:extLst>
      <p:ext uri="{BB962C8B-B14F-4D97-AF65-F5344CB8AC3E}">
        <p14:creationId xmlns:p14="http://schemas.microsoft.com/office/powerpoint/2010/main" val="28958498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2463" y="2733002"/>
            <a:ext cx="1955784" cy="584776"/>
          </a:xfrm>
          <a:prstGeom prst="rect">
            <a:avLst/>
          </a:prstGeom>
          <a:noFill/>
        </p:spPr>
        <p:txBody>
          <a:bodyPr wrap="none" rtlCol="0">
            <a:spAutoFit/>
          </a:bodyPr>
          <a:lstStyle/>
          <a:p>
            <a:pPr algn="ctr"/>
            <a:r>
              <a:rPr lang="en-US" sz="3200" b="1" dirty="0" smtClean="0"/>
              <a:t>Thank you</a:t>
            </a:r>
            <a:endParaRPr lang="en-US" sz="3200" b="1" dirty="0"/>
          </a:p>
        </p:txBody>
      </p:sp>
      <p:sp>
        <p:nvSpPr>
          <p:cNvPr id="12" name="Slide Number Placeholder 11"/>
          <p:cNvSpPr>
            <a:spLocks noGrp="1"/>
          </p:cNvSpPr>
          <p:nvPr>
            <p:ph type="sldNum" sz="quarter" idx="12"/>
          </p:nvPr>
        </p:nvSpPr>
        <p:spPr/>
        <p:txBody>
          <a:bodyPr/>
          <a:lstStyle/>
          <a:p>
            <a:fld id="{517C5A2B-87C4-0841-A62B-2193928B8297}" type="slidenum">
              <a:rPr lang="en-US" sz="1800" b="1" smtClean="0"/>
              <a:t>15</a:t>
            </a:fld>
            <a:endParaRPr lang="en-US" b="1" dirty="0"/>
          </a:p>
        </p:txBody>
      </p:sp>
    </p:spTree>
    <p:extLst>
      <p:ext uri="{BB962C8B-B14F-4D97-AF65-F5344CB8AC3E}">
        <p14:creationId xmlns:p14="http://schemas.microsoft.com/office/powerpoint/2010/main" val="26267087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8844" y="622606"/>
            <a:ext cx="2049810" cy="523220"/>
          </a:xfrm>
          <a:prstGeom prst="rect">
            <a:avLst/>
          </a:prstGeom>
          <a:noFill/>
        </p:spPr>
        <p:txBody>
          <a:bodyPr wrap="none" rtlCol="0">
            <a:spAutoFit/>
          </a:bodyPr>
          <a:lstStyle/>
          <a:p>
            <a:r>
              <a:rPr lang="en-US" sz="2800" b="1" dirty="0" smtClean="0"/>
              <a:t>Introduction</a:t>
            </a:r>
            <a:endParaRPr lang="en-US" sz="2800" b="1" dirty="0"/>
          </a:p>
        </p:txBody>
      </p:sp>
      <p:sp>
        <p:nvSpPr>
          <p:cNvPr id="5" name="TextBox 4"/>
          <p:cNvSpPr txBox="1"/>
          <p:nvPr/>
        </p:nvSpPr>
        <p:spPr>
          <a:xfrm>
            <a:off x="251334" y="1445686"/>
            <a:ext cx="5142817" cy="4524315"/>
          </a:xfrm>
          <a:prstGeom prst="rect">
            <a:avLst/>
          </a:prstGeom>
          <a:noFill/>
        </p:spPr>
        <p:txBody>
          <a:bodyPr wrap="none" rtlCol="0">
            <a:spAutoFit/>
          </a:bodyPr>
          <a:lstStyle/>
          <a:p>
            <a:r>
              <a:rPr lang="en-US" sz="2400" dirty="0" smtClean="0"/>
              <a:t>Diabetes Mellitus</a:t>
            </a:r>
            <a:endParaRPr lang="en-US" sz="2400" dirty="0"/>
          </a:p>
          <a:p>
            <a:pPr marL="342900" indent="-342900" algn="dist">
              <a:buFont typeface="Arial"/>
              <a:buChar char="•"/>
            </a:pPr>
            <a:r>
              <a:rPr lang="en-US" sz="2400" dirty="0" smtClean="0"/>
              <a:t>Characteristics</a:t>
            </a:r>
          </a:p>
          <a:p>
            <a:pPr marL="342900" indent="-342900" algn="dist">
              <a:buFont typeface="Arial"/>
              <a:buChar char="•"/>
            </a:pPr>
            <a:r>
              <a:rPr lang="en-US" sz="2400" dirty="0" smtClean="0"/>
              <a:t>Associated risk</a:t>
            </a:r>
          </a:p>
          <a:p>
            <a:pPr marL="342900" indent="-342900" algn="dist">
              <a:buFont typeface="Arial"/>
              <a:buChar char="•"/>
            </a:pPr>
            <a:r>
              <a:rPr lang="en-US" sz="2400" dirty="0" smtClean="0"/>
              <a:t>Prevalence</a:t>
            </a:r>
          </a:p>
          <a:p>
            <a:pPr marL="342900" indent="-342900" algn="dist">
              <a:buFont typeface="Arial"/>
              <a:buChar char="•"/>
            </a:pPr>
            <a:r>
              <a:rPr lang="en-US" sz="2400" dirty="0" smtClean="0"/>
              <a:t>Treatment (oral anti-diabetic drugs)</a:t>
            </a:r>
          </a:p>
          <a:p>
            <a:endParaRPr lang="en-US" sz="2400" dirty="0" smtClean="0"/>
          </a:p>
          <a:p>
            <a:r>
              <a:rPr lang="en-US" sz="2400" i="1" dirty="0" err="1" smtClean="0"/>
              <a:t>Garnoderma</a:t>
            </a:r>
            <a:r>
              <a:rPr lang="en-US" sz="2400" i="1" dirty="0" smtClean="0"/>
              <a:t> </a:t>
            </a:r>
            <a:r>
              <a:rPr lang="en-US" sz="2400" i="1" dirty="0" err="1" smtClean="0"/>
              <a:t>lucidium</a:t>
            </a:r>
            <a:endParaRPr lang="en-US" sz="2400" dirty="0" smtClean="0"/>
          </a:p>
          <a:p>
            <a:pPr marL="342900" indent="-342900">
              <a:buFont typeface="Arial"/>
              <a:buChar char="•"/>
            </a:pPr>
            <a:r>
              <a:rPr lang="en-US" sz="2400" dirty="0" smtClean="0"/>
              <a:t>Description</a:t>
            </a:r>
          </a:p>
          <a:p>
            <a:pPr marL="342900" indent="-342900">
              <a:buFont typeface="Arial"/>
              <a:buChar char="•"/>
            </a:pPr>
            <a:r>
              <a:rPr lang="en-US" sz="2400" dirty="0" smtClean="0"/>
              <a:t>Traditional uses</a:t>
            </a:r>
          </a:p>
          <a:p>
            <a:pPr marL="342900" indent="-342900">
              <a:buFont typeface="Arial"/>
              <a:buChar char="•"/>
            </a:pPr>
            <a:r>
              <a:rPr lang="en-US" sz="2400" dirty="0" smtClean="0"/>
              <a:t>Bioactive ingredients</a:t>
            </a:r>
          </a:p>
          <a:p>
            <a:pPr marL="285750" indent="-285750">
              <a:buFont typeface="Wingdings" charset="2"/>
              <a:buChar char="u"/>
            </a:pPr>
            <a:endParaRPr lang="en-US" sz="2400" dirty="0" smtClean="0"/>
          </a:p>
          <a:p>
            <a:endParaRPr lang="en-US" sz="2400" dirty="0" smtClean="0"/>
          </a:p>
        </p:txBody>
      </p:sp>
      <p:sp>
        <p:nvSpPr>
          <p:cNvPr id="16" name="Slide Number Placeholder 15"/>
          <p:cNvSpPr>
            <a:spLocks noGrp="1"/>
          </p:cNvSpPr>
          <p:nvPr>
            <p:ph type="sldNum" sz="quarter" idx="12"/>
          </p:nvPr>
        </p:nvSpPr>
        <p:spPr/>
        <p:txBody>
          <a:bodyPr>
            <a:normAutofit lnSpcReduction="10000"/>
          </a:bodyPr>
          <a:lstStyle/>
          <a:p>
            <a:fld id="{517C5A2B-87C4-0841-A62B-2193928B8297}" type="slidenum">
              <a:rPr lang="en-US" sz="1800" b="1" smtClean="0"/>
              <a:t>2</a:t>
            </a:fld>
            <a:endParaRPr lang="en-US" b="1" dirty="0"/>
          </a:p>
        </p:txBody>
      </p:sp>
      <p:pic>
        <p:nvPicPr>
          <p:cNvPr id="17" name="Picture 16"/>
          <p:cNvPicPr>
            <a:picLocks noChangeAspect="1"/>
          </p:cNvPicPr>
          <p:nvPr/>
        </p:nvPicPr>
        <p:blipFill>
          <a:blip r:embed="rId2"/>
          <a:stretch>
            <a:fillRect/>
          </a:stretch>
        </p:blipFill>
        <p:spPr>
          <a:xfrm>
            <a:off x="5152914" y="3744170"/>
            <a:ext cx="3403600" cy="2413000"/>
          </a:xfrm>
          <a:prstGeom prst="rect">
            <a:avLst/>
          </a:prstGeom>
        </p:spPr>
      </p:pic>
    </p:spTree>
    <p:extLst>
      <p:ext uri="{BB962C8B-B14F-4D97-AF65-F5344CB8AC3E}">
        <p14:creationId xmlns:p14="http://schemas.microsoft.com/office/powerpoint/2010/main" val="9523443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7C5A2B-87C4-0841-A62B-2193928B8297}" type="slidenum">
              <a:rPr lang="en-US" sz="1800" b="1" smtClean="0"/>
              <a:t>3</a:t>
            </a:fld>
            <a:endParaRPr lang="en-US" b="1" dirty="0"/>
          </a:p>
        </p:txBody>
      </p:sp>
      <p:pic>
        <p:nvPicPr>
          <p:cNvPr id="5" name="Picture 4"/>
          <p:cNvPicPr>
            <a:picLocks noChangeAspect="1"/>
          </p:cNvPicPr>
          <p:nvPr/>
        </p:nvPicPr>
        <p:blipFill>
          <a:blip r:embed="rId2"/>
          <a:stretch>
            <a:fillRect/>
          </a:stretch>
        </p:blipFill>
        <p:spPr>
          <a:xfrm>
            <a:off x="283043" y="1953010"/>
            <a:ext cx="8100235" cy="2791726"/>
          </a:xfrm>
          <a:prstGeom prst="rect">
            <a:avLst/>
          </a:prstGeom>
        </p:spPr>
      </p:pic>
    </p:spTree>
    <p:extLst>
      <p:ext uri="{BB962C8B-B14F-4D97-AF65-F5344CB8AC3E}">
        <p14:creationId xmlns:p14="http://schemas.microsoft.com/office/powerpoint/2010/main" val="26285912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1998" y="909120"/>
            <a:ext cx="782536" cy="523220"/>
          </a:xfrm>
          <a:prstGeom prst="rect">
            <a:avLst/>
          </a:prstGeom>
          <a:noFill/>
        </p:spPr>
        <p:txBody>
          <a:bodyPr wrap="none" rtlCol="0">
            <a:spAutoFit/>
          </a:bodyPr>
          <a:lstStyle/>
          <a:p>
            <a:r>
              <a:rPr lang="en-US" sz="2800" b="1" dirty="0" smtClean="0"/>
              <a:t>Aim</a:t>
            </a:r>
            <a:endParaRPr lang="en-US" sz="2800" b="1" dirty="0"/>
          </a:p>
        </p:txBody>
      </p:sp>
      <p:sp>
        <p:nvSpPr>
          <p:cNvPr id="3" name="TextBox 2"/>
          <p:cNvSpPr txBox="1"/>
          <p:nvPr/>
        </p:nvSpPr>
        <p:spPr>
          <a:xfrm>
            <a:off x="215900" y="1766407"/>
            <a:ext cx="8826500" cy="1985159"/>
          </a:xfrm>
          <a:prstGeom prst="rect">
            <a:avLst/>
          </a:prstGeom>
          <a:noFill/>
        </p:spPr>
        <p:txBody>
          <a:bodyPr wrap="square" rtlCol="0">
            <a:spAutoFit/>
          </a:bodyPr>
          <a:lstStyle/>
          <a:p>
            <a:endParaRPr lang="en-US" dirty="0"/>
          </a:p>
          <a:p>
            <a:pPr>
              <a:lnSpc>
                <a:spcPct val="200000"/>
              </a:lnSpc>
            </a:pPr>
            <a:r>
              <a:rPr lang="en-US" dirty="0" smtClean="0"/>
              <a:t>The </a:t>
            </a:r>
            <a:r>
              <a:rPr lang="en-US" dirty="0"/>
              <a:t>objective of the present study was to evaluate the </a:t>
            </a:r>
            <a:r>
              <a:rPr lang="en-US" dirty="0" err="1"/>
              <a:t>antihyperglycemic</a:t>
            </a:r>
            <a:r>
              <a:rPr lang="en-US" dirty="0"/>
              <a:t> and insulin sensitivity potential of petroleum ether extract (PEE) and methanol extract (ME) of GL on </a:t>
            </a:r>
            <a:r>
              <a:rPr lang="en-US" dirty="0" err="1"/>
              <a:t>alloxan</a:t>
            </a:r>
            <a:r>
              <a:rPr lang="en-US" b="1" dirty="0"/>
              <a:t>- </a:t>
            </a:r>
            <a:r>
              <a:rPr lang="en-US" dirty="0"/>
              <a:t>as well as corticosteroid-induced diabetic Long-Evans rats. </a:t>
            </a:r>
          </a:p>
        </p:txBody>
      </p:sp>
      <p:sp>
        <p:nvSpPr>
          <p:cNvPr id="14" name="Slide Number Placeholder 13"/>
          <p:cNvSpPr>
            <a:spLocks noGrp="1"/>
          </p:cNvSpPr>
          <p:nvPr>
            <p:ph type="sldNum" sz="quarter" idx="12"/>
          </p:nvPr>
        </p:nvSpPr>
        <p:spPr/>
        <p:txBody>
          <a:bodyPr>
            <a:normAutofit lnSpcReduction="10000"/>
          </a:bodyPr>
          <a:lstStyle/>
          <a:p>
            <a:fld id="{517C5A2B-87C4-0841-A62B-2193928B8297}" type="slidenum">
              <a:rPr lang="en-US" sz="1800" b="1" smtClean="0"/>
              <a:t>4</a:t>
            </a:fld>
            <a:endParaRPr lang="en-US" b="1" dirty="0"/>
          </a:p>
        </p:txBody>
      </p:sp>
      <p:pic>
        <p:nvPicPr>
          <p:cNvPr id="15" name="Picture 14"/>
          <p:cNvPicPr>
            <a:picLocks noChangeAspect="1"/>
          </p:cNvPicPr>
          <p:nvPr/>
        </p:nvPicPr>
        <p:blipFill>
          <a:blip r:embed="rId2"/>
          <a:stretch>
            <a:fillRect/>
          </a:stretch>
        </p:blipFill>
        <p:spPr>
          <a:xfrm>
            <a:off x="6366697" y="4217543"/>
            <a:ext cx="1983605" cy="1983605"/>
          </a:xfrm>
          <a:prstGeom prst="rect">
            <a:avLst/>
          </a:prstGeom>
        </p:spPr>
      </p:pic>
    </p:spTree>
    <p:extLst>
      <p:ext uri="{BB962C8B-B14F-4D97-AF65-F5344CB8AC3E}">
        <p14:creationId xmlns:p14="http://schemas.microsoft.com/office/powerpoint/2010/main" val="23755919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6080" y="971265"/>
            <a:ext cx="3730333" cy="523220"/>
          </a:xfrm>
          <a:prstGeom prst="rect">
            <a:avLst/>
          </a:prstGeom>
          <a:noFill/>
        </p:spPr>
        <p:txBody>
          <a:bodyPr wrap="none" rtlCol="0">
            <a:spAutoFit/>
          </a:bodyPr>
          <a:lstStyle/>
          <a:p>
            <a:r>
              <a:rPr lang="en-US" sz="2800" b="1" dirty="0" smtClean="0"/>
              <a:t>Materials and Methods</a:t>
            </a:r>
            <a:endParaRPr lang="en-US" sz="2800" b="1" dirty="0"/>
          </a:p>
        </p:txBody>
      </p:sp>
      <p:sp>
        <p:nvSpPr>
          <p:cNvPr id="21" name="TextBox 20"/>
          <p:cNvSpPr txBox="1"/>
          <p:nvPr/>
        </p:nvSpPr>
        <p:spPr>
          <a:xfrm>
            <a:off x="1133077" y="1780652"/>
            <a:ext cx="4617490" cy="4755148"/>
          </a:xfrm>
          <a:prstGeom prst="rect">
            <a:avLst/>
          </a:prstGeom>
          <a:noFill/>
        </p:spPr>
        <p:txBody>
          <a:bodyPr wrap="square" rtlCol="0">
            <a:spAutoFit/>
          </a:bodyPr>
          <a:lstStyle/>
          <a:p>
            <a:endParaRPr lang="en-US" dirty="0"/>
          </a:p>
          <a:p>
            <a:pPr marL="285750" indent="-285750">
              <a:lnSpc>
                <a:spcPct val="200000"/>
              </a:lnSpc>
              <a:buFont typeface="Wingdings" charset="2"/>
              <a:buChar char="u"/>
            </a:pPr>
            <a:r>
              <a:rPr lang="en-US" dirty="0"/>
              <a:t> </a:t>
            </a:r>
            <a:r>
              <a:rPr lang="en-US" i="1" dirty="0" err="1"/>
              <a:t>Ganoderma</a:t>
            </a:r>
            <a:r>
              <a:rPr lang="en-US" i="1" dirty="0"/>
              <a:t> </a:t>
            </a:r>
            <a:r>
              <a:rPr lang="en-US" i="1" dirty="0" smtClean="0"/>
              <a:t>lucidum </a:t>
            </a:r>
            <a:r>
              <a:rPr lang="en-US" dirty="0" smtClean="0"/>
              <a:t>(GL/ </a:t>
            </a:r>
            <a:r>
              <a:rPr lang="en-US" dirty="0" err="1" smtClean="0"/>
              <a:t>Gano</a:t>
            </a:r>
            <a:r>
              <a:rPr lang="en-US" dirty="0"/>
              <a:t> </a:t>
            </a:r>
            <a:r>
              <a:rPr lang="en-US" dirty="0" smtClean="0"/>
              <a:t>/ </a:t>
            </a:r>
            <a:r>
              <a:rPr lang="en-US" dirty="0" err="1" smtClean="0"/>
              <a:t>Reishi</a:t>
            </a:r>
            <a:r>
              <a:rPr lang="en-US" dirty="0" smtClean="0"/>
              <a:t>/ </a:t>
            </a:r>
            <a:r>
              <a:rPr lang="en-US" dirty="0" err="1" smtClean="0"/>
              <a:t>Lingzhi</a:t>
            </a:r>
            <a:r>
              <a:rPr lang="en-US" dirty="0" smtClean="0"/>
              <a:t> mushroom)</a:t>
            </a:r>
            <a:endParaRPr lang="en-US" i="1" dirty="0" smtClean="0"/>
          </a:p>
          <a:p>
            <a:pPr marL="285750" indent="-285750">
              <a:lnSpc>
                <a:spcPct val="200000"/>
              </a:lnSpc>
              <a:buFont typeface="Wingdings" charset="2"/>
              <a:buChar char="u"/>
            </a:pPr>
            <a:r>
              <a:rPr lang="en-US" dirty="0" smtClean="0"/>
              <a:t> </a:t>
            </a:r>
            <a:r>
              <a:rPr lang="en-US" dirty="0" err="1"/>
              <a:t>Alloxan</a:t>
            </a:r>
            <a:r>
              <a:rPr lang="en-US" dirty="0"/>
              <a:t> monohydrate (150 mg/kg</a:t>
            </a:r>
            <a:r>
              <a:rPr lang="en-US" dirty="0" smtClean="0"/>
              <a:t>)</a:t>
            </a:r>
          </a:p>
          <a:p>
            <a:pPr marL="285750" indent="-285750">
              <a:lnSpc>
                <a:spcPct val="200000"/>
              </a:lnSpc>
              <a:buFont typeface="Wingdings" charset="2"/>
              <a:buChar char="u"/>
            </a:pPr>
            <a:r>
              <a:rPr lang="en-US" dirty="0"/>
              <a:t>Petroleum </a:t>
            </a:r>
            <a:r>
              <a:rPr lang="en-US" dirty="0" smtClean="0"/>
              <a:t>ether</a:t>
            </a:r>
          </a:p>
          <a:p>
            <a:pPr marL="285750" indent="-285750">
              <a:lnSpc>
                <a:spcPct val="200000"/>
              </a:lnSpc>
              <a:buFont typeface="Wingdings" charset="2"/>
              <a:buChar char="u"/>
            </a:pPr>
            <a:r>
              <a:rPr lang="en-US" dirty="0" smtClean="0"/>
              <a:t>Methanol</a:t>
            </a:r>
          </a:p>
          <a:p>
            <a:pPr marL="285750" indent="-285750">
              <a:lnSpc>
                <a:spcPct val="200000"/>
              </a:lnSpc>
              <a:buFont typeface="Wingdings" charset="2"/>
              <a:buChar char="u"/>
            </a:pPr>
            <a:r>
              <a:rPr lang="en-US" dirty="0"/>
              <a:t>Metformin (150 mg/kg) </a:t>
            </a:r>
            <a:endParaRPr lang="en-US" dirty="0" smtClean="0"/>
          </a:p>
          <a:p>
            <a:pPr marL="285750" indent="-285750">
              <a:lnSpc>
                <a:spcPct val="200000"/>
              </a:lnSpc>
              <a:buFont typeface="Wingdings" charset="2"/>
              <a:buChar char="u"/>
            </a:pPr>
            <a:r>
              <a:rPr lang="en-US" dirty="0" smtClean="0"/>
              <a:t>Dexamethasone </a:t>
            </a:r>
            <a:r>
              <a:rPr lang="en-US" dirty="0"/>
              <a:t>(2 mg/kg) </a:t>
            </a:r>
            <a:endParaRPr lang="en-US" dirty="0" smtClean="0"/>
          </a:p>
          <a:p>
            <a:pPr>
              <a:lnSpc>
                <a:spcPct val="200000"/>
              </a:lnSpc>
            </a:pPr>
            <a:r>
              <a:rPr lang="en-US" dirty="0" smtClean="0"/>
              <a:t>   </a:t>
            </a:r>
            <a:r>
              <a:rPr lang="en-US" i="1" dirty="0" smtClean="0"/>
              <a:t> </a:t>
            </a:r>
            <a:endParaRPr lang="en-US" dirty="0"/>
          </a:p>
        </p:txBody>
      </p:sp>
      <p:sp>
        <p:nvSpPr>
          <p:cNvPr id="31" name="Slide Number Placeholder 30"/>
          <p:cNvSpPr>
            <a:spLocks noGrp="1"/>
          </p:cNvSpPr>
          <p:nvPr>
            <p:ph type="sldNum" sz="quarter" idx="12"/>
          </p:nvPr>
        </p:nvSpPr>
        <p:spPr/>
        <p:txBody>
          <a:bodyPr>
            <a:normAutofit lnSpcReduction="10000"/>
          </a:bodyPr>
          <a:lstStyle/>
          <a:p>
            <a:pPr algn="ctr"/>
            <a:fld id="{517C5A2B-87C4-0841-A62B-2193928B8297}" type="slidenum">
              <a:rPr lang="en-US" sz="1800" b="1" smtClean="0"/>
              <a:pPr algn="ctr"/>
              <a:t>5</a:t>
            </a:fld>
            <a:endParaRPr lang="en-US" b="1" dirty="0"/>
          </a:p>
        </p:txBody>
      </p:sp>
    </p:spTree>
    <p:extLst>
      <p:ext uri="{BB962C8B-B14F-4D97-AF65-F5344CB8AC3E}">
        <p14:creationId xmlns:p14="http://schemas.microsoft.com/office/powerpoint/2010/main" val="42733560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1177" y="884100"/>
            <a:ext cx="3730333" cy="523220"/>
          </a:xfrm>
          <a:prstGeom prst="rect">
            <a:avLst/>
          </a:prstGeom>
          <a:noFill/>
        </p:spPr>
        <p:txBody>
          <a:bodyPr wrap="none" rtlCol="0">
            <a:spAutoFit/>
          </a:bodyPr>
          <a:lstStyle/>
          <a:p>
            <a:r>
              <a:rPr lang="en-US" sz="2800" b="1" dirty="0" smtClean="0"/>
              <a:t>Materials and Methods</a:t>
            </a:r>
            <a:endParaRPr lang="en-US" sz="2800" b="1" dirty="0"/>
          </a:p>
        </p:txBody>
      </p:sp>
      <p:sp>
        <p:nvSpPr>
          <p:cNvPr id="3" name="TextBox 2"/>
          <p:cNvSpPr txBox="1"/>
          <p:nvPr/>
        </p:nvSpPr>
        <p:spPr>
          <a:xfrm>
            <a:off x="1033467" y="1407320"/>
            <a:ext cx="7135287" cy="7848302"/>
          </a:xfrm>
          <a:prstGeom prst="rect">
            <a:avLst/>
          </a:prstGeom>
          <a:noFill/>
        </p:spPr>
        <p:txBody>
          <a:bodyPr wrap="none" rtlCol="0">
            <a:spAutoFit/>
          </a:bodyPr>
          <a:lstStyle/>
          <a:p>
            <a:pPr marL="285750" indent="-285750">
              <a:buFont typeface="Wingdings" charset="2"/>
              <a:buChar char="u"/>
            </a:pPr>
            <a:r>
              <a:rPr lang="en-US" b="1" dirty="0" smtClean="0"/>
              <a:t>Collection of mushroom</a:t>
            </a:r>
          </a:p>
          <a:p>
            <a:pPr marL="285750" indent="-285750">
              <a:buFont typeface="Wingdings" charset="2"/>
              <a:buChar char="u"/>
            </a:pPr>
            <a:endParaRPr lang="en-US" b="1" dirty="0" smtClean="0"/>
          </a:p>
          <a:p>
            <a:pPr marL="285750" indent="-285750">
              <a:buFont typeface="Wingdings" charset="2"/>
              <a:buChar char="u"/>
            </a:pPr>
            <a:r>
              <a:rPr lang="en-US" b="1" dirty="0" smtClean="0"/>
              <a:t> Preparation of extract</a:t>
            </a:r>
          </a:p>
          <a:p>
            <a:r>
              <a:rPr lang="en-US" b="1" dirty="0" smtClean="0"/>
              <a:t> </a:t>
            </a:r>
          </a:p>
          <a:p>
            <a:pPr marL="285750" indent="-285750">
              <a:buFont typeface="Wingdings" charset="2"/>
              <a:buChar char="u"/>
            </a:pPr>
            <a:r>
              <a:rPr lang="en-US" b="1" dirty="0" smtClean="0"/>
              <a:t>Experimental animals</a:t>
            </a:r>
          </a:p>
          <a:p>
            <a:pPr marL="285750" indent="-285750">
              <a:buFont typeface="Wingdings" charset="2"/>
              <a:buChar char="u"/>
            </a:pPr>
            <a:endParaRPr lang="en-US" b="1" dirty="0" smtClean="0"/>
          </a:p>
          <a:p>
            <a:pPr marL="285750" indent="-285750">
              <a:buFont typeface="Wingdings" charset="2"/>
              <a:buChar char="u"/>
            </a:pPr>
            <a:r>
              <a:rPr lang="en-US" b="1" dirty="0" smtClean="0"/>
              <a:t>Induction of diabetes by </a:t>
            </a:r>
            <a:r>
              <a:rPr lang="en-US" b="1" dirty="0" err="1" smtClean="0"/>
              <a:t>Alloxan</a:t>
            </a:r>
            <a:r>
              <a:rPr lang="en-US" b="1" dirty="0" smtClean="0"/>
              <a:t> monohydrate</a:t>
            </a:r>
          </a:p>
          <a:p>
            <a:pPr marL="285750" indent="-285750">
              <a:buFont typeface="Wingdings" charset="2"/>
              <a:buChar char="u"/>
            </a:pPr>
            <a:endParaRPr lang="en-US" b="1" dirty="0" smtClean="0"/>
          </a:p>
          <a:p>
            <a:pPr marL="285750" indent="-285750">
              <a:buFont typeface="Wingdings" charset="2"/>
              <a:buChar char="u"/>
            </a:pPr>
            <a:r>
              <a:rPr lang="en-US" b="1" dirty="0" smtClean="0"/>
              <a:t> Induction of diabetes by Corticosteroid (Dexamethasone)</a:t>
            </a:r>
          </a:p>
          <a:p>
            <a:pPr marL="285750" indent="-285750">
              <a:buFont typeface="Wingdings" charset="2"/>
              <a:buChar char="u"/>
            </a:pPr>
            <a:endParaRPr lang="en-US" b="1" dirty="0" smtClean="0"/>
          </a:p>
          <a:p>
            <a:pPr marL="285750" indent="-285750">
              <a:buFont typeface="Wingdings" charset="2"/>
              <a:buChar char="u"/>
            </a:pPr>
            <a:r>
              <a:rPr lang="en-US" b="1" dirty="0" smtClean="0"/>
              <a:t> Experimental Design</a:t>
            </a:r>
          </a:p>
          <a:p>
            <a:pPr marL="285750" indent="-285750">
              <a:buFont typeface="Wingdings" charset="2"/>
              <a:buChar char="u"/>
            </a:pPr>
            <a:endParaRPr lang="en-US" b="1" dirty="0" smtClean="0"/>
          </a:p>
          <a:p>
            <a:pPr marL="285750" indent="-285750">
              <a:buFont typeface="Wingdings" charset="2"/>
              <a:buChar char="u"/>
            </a:pPr>
            <a:r>
              <a:rPr lang="en-US" b="1" dirty="0" smtClean="0"/>
              <a:t> Oral Glucose Tolerance Test (OGTT) 2g/kg glucose</a:t>
            </a:r>
          </a:p>
          <a:p>
            <a:pPr marL="285750" indent="-285750">
              <a:buFont typeface="Wingdings" charset="2"/>
              <a:buChar char="u"/>
            </a:pPr>
            <a:endParaRPr lang="en-US" b="1" dirty="0" smtClean="0"/>
          </a:p>
          <a:p>
            <a:pPr marL="285750" indent="-285750">
              <a:buFont typeface="Wingdings" charset="2"/>
              <a:buChar char="u"/>
            </a:pPr>
            <a:r>
              <a:rPr lang="en-US" b="1" dirty="0" smtClean="0"/>
              <a:t> Determination of fasting glucose, insulin and HbA1c in blood serum</a:t>
            </a:r>
          </a:p>
          <a:p>
            <a:pPr marL="285750" indent="-285750">
              <a:buFont typeface="Wingdings" charset="2"/>
              <a:buChar char="u"/>
            </a:pPr>
            <a:endParaRPr lang="en-US" b="1" dirty="0" smtClean="0"/>
          </a:p>
          <a:p>
            <a:pPr marL="285750" indent="-285750">
              <a:buFont typeface="Wingdings" charset="2"/>
              <a:buChar char="u"/>
            </a:pPr>
            <a:r>
              <a:rPr lang="en-US" b="1" dirty="0" smtClean="0"/>
              <a:t> Measurement of serum lipid levels </a:t>
            </a:r>
          </a:p>
          <a:p>
            <a:pPr marL="285750" indent="-285750">
              <a:buFont typeface="Wingdings" charset="2"/>
              <a:buChar char="u"/>
            </a:pPr>
            <a:endParaRPr lang="en-US" b="1" dirty="0" smtClean="0"/>
          </a:p>
          <a:p>
            <a:pPr marL="285750" indent="-285750">
              <a:buFont typeface="Wingdings" charset="2"/>
              <a:buChar char="u"/>
            </a:pPr>
            <a:r>
              <a:rPr lang="en-US" b="1" dirty="0" smtClean="0"/>
              <a:t>Statistical analysis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3" name="Slide Number Placeholder 12"/>
          <p:cNvSpPr>
            <a:spLocks noGrp="1"/>
          </p:cNvSpPr>
          <p:nvPr>
            <p:ph type="sldNum" sz="quarter" idx="12"/>
          </p:nvPr>
        </p:nvSpPr>
        <p:spPr/>
        <p:txBody>
          <a:bodyPr>
            <a:normAutofit lnSpcReduction="10000"/>
          </a:bodyPr>
          <a:lstStyle/>
          <a:p>
            <a:fld id="{517C5A2B-87C4-0841-A62B-2193928B8297}" type="slidenum">
              <a:rPr lang="en-US" sz="1800" b="1" smtClean="0"/>
              <a:t>6</a:t>
            </a:fld>
            <a:endParaRPr lang="en-US" b="1" dirty="0"/>
          </a:p>
        </p:txBody>
      </p:sp>
    </p:spTree>
    <p:extLst>
      <p:ext uri="{BB962C8B-B14F-4D97-AF65-F5344CB8AC3E}">
        <p14:creationId xmlns:p14="http://schemas.microsoft.com/office/powerpoint/2010/main" val="40628855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1177" y="884100"/>
            <a:ext cx="3730333" cy="523220"/>
          </a:xfrm>
          <a:prstGeom prst="rect">
            <a:avLst/>
          </a:prstGeom>
          <a:noFill/>
        </p:spPr>
        <p:txBody>
          <a:bodyPr wrap="none" rtlCol="0">
            <a:spAutoFit/>
          </a:bodyPr>
          <a:lstStyle/>
          <a:p>
            <a:r>
              <a:rPr lang="en-US" sz="2800" b="1" dirty="0" smtClean="0"/>
              <a:t>Materials and Methods</a:t>
            </a:r>
            <a:endParaRPr lang="en-US" sz="2800" b="1" dirty="0"/>
          </a:p>
        </p:txBody>
      </p:sp>
      <p:sp>
        <p:nvSpPr>
          <p:cNvPr id="12" name="Slide Number Placeholder 11"/>
          <p:cNvSpPr>
            <a:spLocks noGrp="1"/>
          </p:cNvSpPr>
          <p:nvPr>
            <p:ph type="sldNum" sz="quarter" idx="12"/>
          </p:nvPr>
        </p:nvSpPr>
        <p:spPr/>
        <p:txBody>
          <a:bodyPr/>
          <a:lstStyle/>
          <a:p>
            <a:fld id="{517C5A2B-87C4-0841-A62B-2193928B8297}" type="slidenum">
              <a:rPr lang="en-US" smtClean="0"/>
              <a:t>7</a:t>
            </a:fld>
            <a:endParaRPr lang="en-US"/>
          </a:p>
        </p:txBody>
      </p:sp>
      <p:graphicFrame>
        <p:nvGraphicFramePr>
          <p:cNvPr id="17" name="Diagram 16"/>
          <p:cNvGraphicFramePr/>
          <p:nvPr>
            <p:extLst>
              <p:ext uri="{D42A27DB-BD31-4B8C-83A1-F6EECF244321}">
                <p14:modId xmlns:p14="http://schemas.microsoft.com/office/powerpoint/2010/main" val="284314582"/>
              </p:ext>
            </p:extLst>
          </p:nvPr>
        </p:nvGraphicFramePr>
        <p:xfrm>
          <a:off x="1524000" y="5020314"/>
          <a:ext cx="6096000" cy="153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p:cNvGraphicFramePr/>
          <p:nvPr>
            <p:extLst>
              <p:ext uri="{D42A27DB-BD31-4B8C-83A1-F6EECF244321}">
                <p14:modId xmlns:p14="http://schemas.microsoft.com/office/powerpoint/2010/main" val="4292727230"/>
              </p:ext>
            </p:extLst>
          </p:nvPr>
        </p:nvGraphicFramePr>
        <p:xfrm>
          <a:off x="1524000" y="1485413"/>
          <a:ext cx="6096000" cy="1581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 19"/>
          <p:cNvGraphicFramePr/>
          <p:nvPr>
            <p:extLst>
              <p:ext uri="{D42A27DB-BD31-4B8C-83A1-F6EECF244321}">
                <p14:modId xmlns:p14="http://schemas.microsoft.com/office/powerpoint/2010/main" val="1629738069"/>
              </p:ext>
            </p:extLst>
          </p:nvPr>
        </p:nvGraphicFramePr>
        <p:xfrm>
          <a:off x="1524000" y="3270992"/>
          <a:ext cx="6096000" cy="15695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2" name="Down Arrow 21"/>
          <p:cNvSpPr/>
          <p:nvPr/>
        </p:nvSpPr>
        <p:spPr>
          <a:xfrm>
            <a:off x="4477306" y="4840590"/>
            <a:ext cx="203668" cy="179726"/>
          </a:xfrm>
          <a:prstGeom prst="downArrow">
            <a:avLst/>
          </a:prstGeom>
          <a:solidFill>
            <a:schemeClr val="accent1">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Down Arrow 22"/>
          <p:cNvSpPr/>
          <p:nvPr/>
        </p:nvSpPr>
        <p:spPr>
          <a:xfrm>
            <a:off x="4442338" y="3067304"/>
            <a:ext cx="238636" cy="179726"/>
          </a:xfrm>
          <a:prstGeom prst="downArrow">
            <a:avLst/>
          </a:prstGeom>
          <a:solidFill>
            <a:schemeClr val="accent1">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9024532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2775" y="323755"/>
            <a:ext cx="1259429" cy="523220"/>
          </a:xfrm>
          <a:prstGeom prst="rect">
            <a:avLst/>
          </a:prstGeom>
          <a:noFill/>
        </p:spPr>
        <p:txBody>
          <a:bodyPr wrap="none" rtlCol="0">
            <a:spAutoFit/>
          </a:bodyPr>
          <a:lstStyle/>
          <a:p>
            <a:r>
              <a:rPr lang="en-US" sz="2800" b="1" dirty="0" smtClean="0"/>
              <a:t>Results</a:t>
            </a:r>
            <a:endParaRPr lang="en-US" sz="2800" b="1" dirty="0"/>
          </a:p>
        </p:txBody>
      </p:sp>
      <p:pic>
        <p:nvPicPr>
          <p:cNvPr id="3" name="Picture 2"/>
          <p:cNvPicPr>
            <a:picLocks noChangeAspect="1"/>
          </p:cNvPicPr>
          <p:nvPr/>
        </p:nvPicPr>
        <p:blipFill>
          <a:blip r:embed="rId2"/>
          <a:stretch>
            <a:fillRect/>
          </a:stretch>
        </p:blipFill>
        <p:spPr>
          <a:xfrm>
            <a:off x="886546" y="1055532"/>
            <a:ext cx="6960581" cy="4826871"/>
          </a:xfrm>
          <a:prstGeom prst="rect">
            <a:avLst/>
          </a:prstGeom>
        </p:spPr>
      </p:pic>
      <p:sp>
        <p:nvSpPr>
          <p:cNvPr id="4" name="TextBox 3"/>
          <p:cNvSpPr txBox="1"/>
          <p:nvPr/>
        </p:nvSpPr>
        <p:spPr>
          <a:xfrm>
            <a:off x="174320" y="5968957"/>
            <a:ext cx="8778240" cy="646331"/>
          </a:xfrm>
          <a:prstGeom prst="rect">
            <a:avLst/>
          </a:prstGeom>
          <a:noFill/>
        </p:spPr>
        <p:txBody>
          <a:bodyPr wrap="square" rtlCol="0">
            <a:spAutoFit/>
          </a:bodyPr>
          <a:lstStyle/>
          <a:p>
            <a:r>
              <a:rPr lang="en-US" b="1" dirty="0"/>
              <a:t>Fig 1: </a:t>
            </a:r>
            <a:r>
              <a:rPr lang="en-US" dirty="0"/>
              <a:t>Effect of GL-</a:t>
            </a:r>
            <a:r>
              <a:rPr lang="en-US" dirty="0" smtClean="0"/>
              <a:t>PEE and GL-ME </a:t>
            </a:r>
            <a:r>
              <a:rPr lang="en-US" dirty="0"/>
              <a:t>on fasting plasma glucose levels in </a:t>
            </a:r>
            <a:r>
              <a:rPr lang="en-US" dirty="0" err="1"/>
              <a:t>alloxan</a:t>
            </a:r>
            <a:r>
              <a:rPr lang="en-US" dirty="0"/>
              <a:t>- </a:t>
            </a:r>
            <a:r>
              <a:rPr lang="en-US" dirty="0" smtClean="0"/>
              <a:t>and</a:t>
            </a:r>
          </a:p>
          <a:p>
            <a:r>
              <a:rPr lang="en-US" dirty="0" smtClean="0"/>
              <a:t>steroid</a:t>
            </a:r>
            <a:r>
              <a:rPr lang="en-US" dirty="0"/>
              <a:t>-induced </a:t>
            </a:r>
            <a:r>
              <a:rPr lang="en-US" dirty="0" smtClean="0"/>
              <a:t>diabetic Long-Evans rats.</a:t>
            </a:r>
            <a:endParaRPr lang="en-US" dirty="0"/>
          </a:p>
        </p:txBody>
      </p:sp>
      <p:sp>
        <p:nvSpPr>
          <p:cNvPr id="14" name="Slide Number Placeholder 13"/>
          <p:cNvSpPr>
            <a:spLocks noGrp="1"/>
          </p:cNvSpPr>
          <p:nvPr>
            <p:ph type="sldNum" sz="quarter" idx="12"/>
          </p:nvPr>
        </p:nvSpPr>
        <p:spPr/>
        <p:txBody>
          <a:bodyPr/>
          <a:lstStyle/>
          <a:p>
            <a:fld id="{517C5A2B-87C4-0841-A62B-2193928B8297}" type="slidenum">
              <a:rPr lang="en-US" sz="1800" b="1" smtClean="0"/>
              <a:t>8</a:t>
            </a:fld>
            <a:endParaRPr lang="en-US" b="1" dirty="0"/>
          </a:p>
        </p:txBody>
      </p:sp>
    </p:spTree>
    <p:extLst>
      <p:ext uri="{BB962C8B-B14F-4D97-AF65-F5344CB8AC3E}">
        <p14:creationId xmlns:p14="http://schemas.microsoft.com/office/powerpoint/2010/main" val="35815390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9039" y="273716"/>
            <a:ext cx="2326128" cy="523220"/>
          </a:xfrm>
          <a:prstGeom prst="rect">
            <a:avLst/>
          </a:prstGeom>
          <a:noFill/>
        </p:spPr>
        <p:txBody>
          <a:bodyPr wrap="none" rtlCol="0">
            <a:spAutoFit/>
          </a:bodyPr>
          <a:lstStyle/>
          <a:p>
            <a:r>
              <a:rPr lang="en-US" sz="2800" b="1" dirty="0" smtClean="0"/>
              <a:t>Results Cont’d</a:t>
            </a:r>
            <a:endParaRPr lang="en-US" sz="2800" b="1" dirty="0"/>
          </a:p>
        </p:txBody>
      </p:sp>
      <p:pic>
        <p:nvPicPr>
          <p:cNvPr id="3" name="Picture 2"/>
          <p:cNvPicPr>
            <a:picLocks noChangeAspect="1"/>
          </p:cNvPicPr>
          <p:nvPr/>
        </p:nvPicPr>
        <p:blipFill>
          <a:blip r:embed="rId2"/>
          <a:stretch>
            <a:fillRect/>
          </a:stretch>
        </p:blipFill>
        <p:spPr>
          <a:xfrm>
            <a:off x="813526" y="796936"/>
            <a:ext cx="7242534" cy="5247397"/>
          </a:xfrm>
          <a:prstGeom prst="rect">
            <a:avLst/>
          </a:prstGeom>
        </p:spPr>
      </p:pic>
      <p:sp>
        <p:nvSpPr>
          <p:cNvPr id="4" name="TextBox 3"/>
          <p:cNvSpPr txBox="1"/>
          <p:nvPr/>
        </p:nvSpPr>
        <p:spPr>
          <a:xfrm>
            <a:off x="190500" y="6044333"/>
            <a:ext cx="8839200" cy="646331"/>
          </a:xfrm>
          <a:prstGeom prst="rect">
            <a:avLst/>
          </a:prstGeom>
          <a:noFill/>
        </p:spPr>
        <p:txBody>
          <a:bodyPr wrap="square" rtlCol="0">
            <a:spAutoFit/>
          </a:bodyPr>
          <a:lstStyle/>
          <a:p>
            <a:r>
              <a:rPr lang="en-US" b="1" dirty="0"/>
              <a:t>Fig 2: </a:t>
            </a:r>
            <a:r>
              <a:rPr lang="en-US" dirty="0"/>
              <a:t>Effect of GL extracts on fasting plasma insulin levels in </a:t>
            </a:r>
            <a:r>
              <a:rPr lang="en-US" dirty="0" err="1"/>
              <a:t>alloxan</a:t>
            </a:r>
            <a:r>
              <a:rPr lang="en-US" dirty="0"/>
              <a:t>- and steroid-induced </a:t>
            </a:r>
            <a:r>
              <a:rPr lang="en-US" dirty="0" smtClean="0"/>
              <a:t>diabetic </a:t>
            </a:r>
            <a:r>
              <a:rPr lang="en-US" dirty="0"/>
              <a:t>Long-Evans rats. </a:t>
            </a:r>
          </a:p>
        </p:txBody>
      </p:sp>
      <p:sp>
        <p:nvSpPr>
          <p:cNvPr id="14" name="Slide Number Placeholder 13"/>
          <p:cNvSpPr>
            <a:spLocks noGrp="1"/>
          </p:cNvSpPr>
          <p:nvPr>
            <p:ph type="sldNum" sz="quarter" idx="12"/>
          </p:nvPr>
        </p:nvSpPr>
        <p:spPr/>
        <p:txBody>
          <a:bodyPr/>
          <a:lstStyle/>
          <a:p>
            <a:fld id="{517C5A2B-87C4-0841-A62B-2193928B8297}" type="slidenum">
              <a:rPr lang="en-US" sz="1800" b="1" smtClean="0"/>
              <a:t>9</a:t>
            </a:fld>
            <a:endParaRPr lang="en-US" b="1" dirty="0"/>
          </a:p>
        </p:txBody>
      </p:sp>
    </p:spTree>
    <p:extLst>
      <p:ext uri="{BB962C8B-B14F-4D97-AF65-F5344CB8AC3E}">
        <p14:creationId xmlns:p14="http://schemas.microsoft.com/office/powerpoint/2010/main" val="37174773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7303</TotalTime>
  <Words>581</Words>
  <Application>Microsoft Macintosh PowerPoint</Application>
  <PresentationFormat>On-screen Show (4:3)</PresentationFormat>
  <Paragraphs>117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JustBusiness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Antihyperglycemic, insulin-sensitivity and antihyperlipidemic potential of Ganoderma lucidum, a dietary mushroom, on alloxan- and glucocorticoid-induced diabetic Long-Evans rats   Md. Moklesur Rahman Sarker, M.A.T.R. Zihad, Mohasiul Islam, Mazmun Nahar, Md. Mahfuzul Islam, Hasan Imam, Ahandra Ghosh, Mohd Shahimi Mustapha, and Nahlah Elkudssiah Ismail   Functional Foods in Health and Disease 2015; 5(12): 450-466 </dc:title>
  <dc:creator>Iama Businessman</dc:creator>
  <cp:lastModifiedBy>Iama Businessman</cp:lastModifiedBy>
  <cp:revision>51</cp:revision>
  <dcterms:created xsi:type="dcterms:W3CDTF">2017-02-07T12:29:17Z</dcterms:created>
  <dcterms:modified xsi:type="dcterms:W3CDTF">2018-01-30T12:41:09Z</dcterms:modified>
</cp:coreProperties>
</file>