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15" r:id="rId2"/>
    <p:sldId id="370" r:id="rId3"/>
    <p:sldId id="379" r:id="rId4"/>
    <p:sldId id="380" r:id="rId5"/>
    <p:sldId id="385" r:id="rId6"/>
    <p:sldId id="366" r:id="rId7"/>
    <p:sldId id="377" r:id="rId8"/>
    <p:sldId id="337" r:id="rId9"/>
    <p:sldId id="367" r:id="rId10"/>
    <p:sldId id="365" r:id="rId11"/>
    <p:sldId id="373" r:id="rId12"/>
    <p:sldId id="374" r:id="rId13"/>
    <p:sldId id="376" r:id="rId14"/>
    <p:sldId id="364" r:id="rId15"/>
    <p:sldId id="368" r:id="rId16"/>
    <p:sldId id="382" r:id="rId17"/>
    <p:sldId id="383" r:id="rId18"/>
    <p:sldId id="384" r:id="rId19"/>
    <p:sldId id="3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tte Smart" initials="MS" lastIdx="6" clrIdx="0">
    <p:extLst>
      <p:ext uri="{19B8F6BF-5375-455C-9EA6-DF929625EA0E}">
        <p15:presenceInfo xmlns:p15="http://schemas.microsoft.com/office/powerpoint/2012/main" userId="37c0085e9c0edf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CC66FF"/>
    <a:srgbClr val="FF99FF"/>
    <a:srgbClr val="FD0F0F"/>
    <a:srgbClr val="2E6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0576" autoAdjust="0"/>
  </p:normalViewPr>
  <p:slideViewPr>
    <p:cSldViewPr>
      <p:cViewPr varScale="1">
        <p:scale>
          <a:sx n="55" d="100"/>
          <a:sy n="55" d="100"/>
        </p:scale>
        <p:origin x="176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64142012989764"/>
          <c:y val="0.31057417252515918"/>
          <c:w val="0.7936953780085475"/>
          <c:h val="0.63161296615557461"/>
        </c:manualLayout>
      </c:layout>
      <c:pieChart>
        <c:varyColors val="1"/>
        <c:ser>
          <c:idx val="0"/>
          <c:order val="0"/>
          <c:tx>
            <c:strRef>
              <c:f>'Sugar Analysis'!$D$16</c:f>
              <c:strCache>
                <c:ptCount val="1"/>
                <c:pt idx="0">
                  <c:v>Marshmallows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8AF-4E2A-BA3E-250BB183E48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8AF-4E2A-BA3E-250BB183E48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8AF-4E2A-BA3E-250BB183E488}"/>
              </c:ext>
            </c:extLst>
          </c:dPt>
          <c:cat>
            <c:strRef>
              <c:f>'Sugar Analysis'!$B$17:$B$19</c:f>
              <c:strCache>
                <c:ptCount val="3"/>
                <c:pt idx="0">
                  <c:v>Sucrose</c:v>
                </c:pt>
                <c:pt idx="1">
                  <c:v>Fructose</c:v>
                </c:pt>
                <c:pt idx="2">
                  <c:v>Glucose</c:v>
                </c:pt>
              </c:strCache>
            </c:strRef>
          </c:cat>
          <c:val>
            <c:numRef>
              <c:f>'Sugar Analysis'!$D$17:$D$19</c:f>
              <c:numCache>
                <c:formatCode>General</c:formatCode>
                <c:ptCount val="3"/>
                <c:pt idx="0">
                  <c:v>45</c:v>
                </c:pt>
                <c:pt idx="1">
                  <c:v>3</c:v>
                </c:pt>
                <c:pt idx="2">
                  <c:v>12</c:v>
                </c:pt>
              </c:numCache>
            </c:numRef>
          </c:val>
          <c:extLst>
            <c:ext xmlns:c16="http://schemas.microsoft.com/office/drawing/2014/chart" uri="{C3380CC4-5D6E-409C-BE32-E72D297353CC}">
              <c16:uniqueId val="{00000006-D8AF-4E2A-BA3E-250BB183E4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71464185862062E-2"/>
          <c:y val="6.2153935451350895E-2"/>
          <c:w val="0.41038613802526502"/>
          <c:h val="0.47119056220453476"/>
        </c:manualLayout>
      </c:layout>
      <c:pieChart>
        <c:varyColors val="1"/>
        <c:ser>
          <c:idx val="0"/>
          <c:order val="0"/>
          <c:tx>
            <c:strRef>
              <c:f>'Sugar Analysis'!$E$16</c:f>
              <c:strCache>
                <c:ptCount val="1"/>
                <c:pt idx="0">
                  <c:v>Chocolate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5A6-492D-9F5B-5E946D6E568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5A6-492D-9F5B-5E946D6E568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5A6-492D-9F5B-5E946D6E5683}"/>
              </c:ext>
            </c:extLst>
          </c:dPt>
          <c:cat>
            <c:strRef>
              <c:f>'Sugar Analysis'!$B$17:$B$19</c:f>
              <c:strCache>
                <c:ptCount val="3"/>
                <c:pt idx="0">
                  <c:v>Sucrose</c:v>
                </c:pt>
                <c:pt idx="1">
                  <c:v>Fructose</c:v>
                </c:pt>
                <c:pt idx="2">
                  <c:v>Glucose</c:v>
                </c:pt>
              </c:strCache>
            </c:strRef>
          </c:cat>
          <c:val>
            <c:numRef>
              <c:f>'Sugar Analysis'!$E$17:$E$19</c:f>
              <c:numCache>
                <c:formatCode>General</c:formatCode>
                <c:ptCount val="3"/>
                <c:pt idx="0">
                  <c:v>50</c:v>
                </c:pt>
              </c:numCache>
            </c:numRef>
          </c:val>
          <c:extLst>
            <c:ext xmlns:c16="http://schemas.microsoft.com/office/drawing/2014/chart" uri="{C3380CC4-5D6E-409C-BE32-E72D297353CC}">
              <c16:uniqueId val="{00000006-E5A6-492D-9F5B-5E946D6E56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5264456773009"/>
          <c:y val="0.24056361699928547"/>
          <c:w val="0.26403852580398218"/>
          <c:h val="0.54362871980875438"/>
        </c:manualLayout>
      </c:layout>
      <c:pieChart>
        <c:varyColors val="1"/>
        <c:ser>
          <c:idx val="0"/>
          <c:order val="0"/>
          <c:tx>
            <c:strRef>
              <c:f>'Sugar Analysis'!$C$16</c:f>
              <c:strCache>
                <c:ptCount val="1"/>
                <c:pt idx="0">
                  <c:v>Candy</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275-4596-93DE-AB5ACFF9819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275-4596-93DE-AB5ACFF9819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275-4596-93DE-AB5ACFF98196}"/>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B275-4596-93DE-AB5ACFF981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9847282757084"/>
          <c:y val="9.9706533054678428E-2"/>
          <c:w val="0.49540831883486092"/>
          <c:h val="0.78064562727970743"/>
        </c:manualLayout>
      </c:layout>
      <c:pieChart>
        <c:varyColors val="1"/>
        <c:ser>
          <c:idx val="0"/>
          <c:order val="0"/>
          <c:tx>
            <c:strRef>
              <c:f>'Sugar Analysis'!$C$16</c:f>
              <c:strCache>
                <c:ptCount val="1"/>
                <c:pt idx="0">
                  <c:v>Candy</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CEB-406C-AABE-650410276DD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CEB-406C-AABE-650410276DD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CEB-406C-AABE-650410276DD8}"/>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5CEB-406C-AABE-650410276D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3521375055091"/>
          <c:y val="0.10068971209771684"/>
          <c:w val="0.75671394610675058"/>
          <c:h val="0.65990649187127359"/>
        </c:manualLayout>
      </c:layout>
      <c:scatterChart>
        <c:scatterStyle val="lineMarker"/>
        <c:varyColors val="0"/>
        <c:ser>
          <c:idx val="0"/>
          <c:order val="0"/>
          <c:tx>
            <c:v>Cell Biomass</c:v>
          </c:tx>
          <c:spPr>
            <a:ln w="25400" cap="rnd">
              <a:noFill/>
              <a:round/>
            </a:ln>
            <a:effectLst/>
          </c:spPr>
          <c:marker>
            <c:symbol val="circle"/>
            <c:size val="10"/>
            <c:spPr>
              <a:noFill/>
              <a:ln w="38100">
                <a:solidFill>
                  <a:schemeClr val="tx1"/>
                </a:solidFill>
              </a:ln>
              <a:effectLst/>
            </c:spPr>
          </c:marker>
          <c:errBars>
            <c:errDir val="x"/>
            <c:errBarType val="both"/>
            <c:errValType val="cust"/>
            <c:noEndCap val="0"/>
            <c:plus>
              <c:numRef>
                <c:f>('SAS Synthetic Candy mix'!$L$5:$L$43,'SAS Synthetic Candy mix'!$L$45:$L$61)</c:f>
                <c:numCache>
                  <c:formatCode>General</c:formatCode>
                  <c:ptCount val="56"/>
                  <c:pt idx="0">
                    <c:v>1.0126627134096794E-2</c:v>
                  </c:pt>
                  <c:pt idx="1">
                    <c:v>8.8085505325521327E-3</c:v>
                  </c:pt>
                  <c:pt idx="2">
                    <c:v>8.6576493722794867E-3</c:v>
                  </c:pt>
                  <c:pt idx="3">
                    <c:v>3.6100999118961205E-3</c:v>
                  </c:pt>
                  <c:pt idx="4">
                    <c:v>1.5106681202304876E-2</c:v>
                  </c:pt>
                  <c:pt idx="5">
                    <c:v>1.4470601531189585E-3</c:v>
                  </c:pt>
                  <c:pt idx="6">
                    <c:v>3.1496259797783943E-3</c:v>
                  </c:pt>
                  <c:pt idx="7">
                    <c:v>1.6481864576013406E-3</c:v>
                  </c:pt>
                  <c:pt idx="8">
                    <c:v>3.9567919066277865E-2</c:v>
                  </c:pt>
                  <c:pt idx="9">
                    <c:v>7.2869868347033503E-2</c:v>
                  </c:pt>
                  <c:pt idx="10">
                    <c:v>5.1920053509487439E-2</c:v>
                  </c:pt>
                  <c:pt idx="11">
                    <c:v>0</c:v>
                  </c:pt>
                  <c:pt idx="12">
                    <c:v>8.2598693833024969E-2</c:v>
                  </c:pt>
                  <c:pt idx="13">
                    <c:v>0.19256896770026011</c:v>
                  </c:pt>
                  <c:pt idx="14">
                    <c:v>0.10666259536841652</c:v>
                  </c:pt>
                  <c:pt idx="15">
                    <c:v>0.14573973669406692</c:v>
                  </c:pt>
                  <c:pt idx="16">
                    <c:v>0.1072555494255277</c:v>
                  </c:pt>
                  <c:pt idx="17">
                    <c:v>7.1638125782741521E-2</c:v>
                  </c:pt>
                  <c:pt idx="18">
                    <c:v>0.17781109027793762</c:v>
                  </c:pt>
                  <c:pt idx="19">
                    <c:v>0.14584665281222739</c:v>
                  </c:pt>
                  <c:pt idx="20">
                    <c:v>2.2644540734407772E-2</c:v>
                  </c:pt>
                  <c:pt idx="21">
                    <c:v>0.10815120109013994</c:v>
                  </c:pt>
                  <c:pt idx="22">
                    <c:v>0.17011602131913173</c:v>
                  </c:pt>
                  <c:pt idx="23">
                    <c:v>0.16847128656436444</c:v>
                  </c:pt>
                  <c:pt idx="24">
                    <c:v>0.10520211426818013</c:v>
                  </c:pt>
                  <c:pt idx="25">
                    <c:v>3.6347400805610081E-2</c:v>
                  </c:pt>
                  <c:pt idx="26">
                    <c:v>0.19031210074663724</c:v>
                  </c:pt>
                  <c:pt idx="27">
                    <c:v>9.4089719938741906E-2</c:v>
                  </c:pt>
                  <c:pt idx="28">
                    <c:v>0.11396234775512555</c:v>
                  </c:pt>
                  <c:pt idx="29">
                    <c:v>0.10748893447117475</c:v>
                  </c:pt>
                  <c:pt idx="30">
                    <c:v>0.15058319354475949</c:v>
                  </c:pt>
                  <c:pt idx="31">
                    <c:v>9.5039067449882164E-2</c:v>
                  </c:pt>
                  <c:pt idx="32">
                    <c:v>0.17384860983786962</c:v>
                  </c:pt>
                  <c:pt idx="33">
                    <c:v>6.9582624624644804E-2</c:v>
                  </c:pt>
                  <c:pt idx="34">
                    <c:v>0.10315580829249291</c:v>
                  </c:pt>
                  <c:pt idx="35">
                    <c:v>0</c:v>
                  </c:pt>
                  <c:pt idx="36">
                    <c:v>2.7757096712257547E-2</c:v>
                  </c:pt>
                  <c:pt idx="37">
                    <c:v>9.5477691782794138E-2</c:v>
                  </c:pt>
                  <c:pt idx="38">
                    <c:v>8.7287959536869394E-3</c:v>
                  </c:pt>
                  <c:pt idx="39">
                    <c:v>3.9644672360560048E-3</c:v>
                  </c:pt>
                  <c:pt idx="40">
                    <c:v>8.8099271912372675E-4</c:v>
                  </c:pt>
                  <c:pt idx="41">
                    <c:v>2.6429781573708662E-3</c:v>
                  </c:pt>
                  <c:pt idx="42">
                    <c:v>0</c:v>
                  </c:pt>
                  <c:pt idx="43">
                    <c:v>2.7310774292830818E-2</c:v>
                  </c:pt>
                  <c:pt idx="44">
                    <c:v>0.2140812307470254</c:v>
                  </c:pt>
                  <c:pt idx="45">
                    <c:v>2.6429781573708662E-3</c:v>
                  </c:pt>
                  <c:pt idx="46">
                    <c:v>0.25548788854583271</c:v>
                  </c:pt>
                  <c:pt idx="47">
                    <c:v>1.938183982071822E-2</c:v>
                  </c:pt>
                  <c:pt idx="48">
                    <c:v>7.0919913889446656E-2</c:v>
                  </c:pt>
                  <c:pt idx="49">
                    <c:v>5.3740555866537282E-2</c:v>
                  </c:pt>
                  <c:pt idx="50">
                    <c:v>1.0571912629483151E-2</c:v>
                  </c:pt>
                  <c:pt idx="51">
                    <c:v>1.9822336180280554E-2</c:v>
                  </c:pt>
                  <c:pt idx="52">
                    <c:v>0.15373322948706128</c:v>
                  </c:pt>
                  <c:pt idx="53">
                    <c:v>2.6689674425848255</c:v>
                  </c:pt>
                  <c:pt idx="54">
                    <c:v>1.3214890786851191E-3</c:v>
                  </c:pt>
                  <c:pt idx="55">
                    <c:v>3.3477723326695019E-2</c:v>
                  </c:pt>
                </c:numCache>
              </c:numRef>
            </c:plus>
            <c:minus>
              <c:numRef>
                <c:f>('SAS Synthetic Candy mix'!$L$5:$L$43,'SAS Synthetic Candy mix'!$L$45:$L$61)</c:f>
                <c:numCache>
                  <c:formatCode>General</c:formatCode>
                  <c:ptCount val="56"/>
                  <c:pt idx="0">
                    <c:v>1.0126627134096794E-2</c:v>
                  </c:pt>
                  <c:pt idx="1">
                    <c:v>8.8085505325521327E-3</c:v>
                  </c:pt>
                  <c:pt idx="2">
                    <c:v>8.6576493722794867E-3</c:v>
                  </c:pt>
                  <c:pt idx="3">
                    <c:v>3.6100999118961205E-3</c:v>
                  </c:pt>
                  <c:pt idx="4">
                    <c:v>1.5106681202304876E-2</c:v>
                  </c:pt>
                  <c:pt idx="5">
                    <c:v>1.4470601531189585E-3</c:v>
                  </c:pt>
                  <c:pt idx="6">
                    <c:v>3.1496259797783943E-3</c:v>
                  </c:pt>
                  <c:pt idx="7">
                    <c:v>1.6481864576013406E-3</c:v>
                  </c:pt>
                  <c:pt idx="8">
                    <c:v>3.9567919066277865E-2</c:v>
                  </c:pt>
                  <c:pt idx="9">
                    <c:v>7.2869868347033503E-2</c:v>
                  </c:pt>
                  <c:pt idx="10">
                    <c:v>5.1920053509487439E-2</c:v>
                  </c:pt>
                  <c:pt idx="11">
                    <c:v>0</c:v>
                  </c:pt>
                  <c:pt idx="12">
                    <c:v>8.2598693833024969E-2</c:v>
                  </c:pt>
                  <c:pt idx="13">
                    <c:v>0.19256896770026011</c:v>
                  </c:pt>
                  <c:pt idx="14">
                    <c:v>0.10666259536841652</c:v>
                  </c:pt>
                  <c:pt idx="15">
                    <c:v>0.14573973669406692</c:v>
                  </c:pt>
                  <c:pt idx="16">
                    <c:v>0.1072555494255277</c:v>
                  </c:pt>
                  <c:pt idx="17">
                    <c:v>7.1638125782741521E-2</c:v>
                  </c:pt>
                  <c:pt idx="18">
                    <c:v>0.17781109027793762</c:v>
                  </c:pt>
                  <c:pt idx="19">
                    <c:v>0.14584665281222739</c:v>
                  </c:pt>
                  <c:pt idx="20">
                    <c:v>2.2644540734407772E-2</c:v>
                  </c:pt>
                  <c:pt idx="21">
                    <c:v>0.10815120109013994</c:v>
                  </c:pt>
                  <c:pt idx="22">
                    <c:v>0.17011602131913173</c:v>
                  </c:pt>
                  <c:pt idx="23">
                    <c:v>0.16847128656436444</c:v>
                  </c:pt>
                  <c:pt idx="24">
                    <c:v>0.10520211426818013</c:v>
                  </c:pt>
                  <c:pt idx="25">
                    <c:v>3.6347400805610081E-2</c:v>
                  </c:pt>
                  <c:pt idx="26">
                    <c:v>0.19031210074663724</c:v>
                  </c:pt>
                  <c:pt idx="27">
                    <c:v>9.4089719938741906E-2</c:v>
                  </c:pt>
                  <c:pt idx="28">
                    <c:v>0.11396234775512555</c:v>
                  </c:pt>
                  <c:pt idx="29">
                    <c:v>0.10748893447117475</c:v>
                  </c:pt>
                  <c:pt idx="30">
                    <c:v>0.15058319354475949</c:v>
                  </c:pt>
                  <c:pt idx="31">
                    <c:v>9.5039067449882164E-2</c:v>
                  </c:pt>
                  <c:pt idx="32">
                    <c:v>0.17384860983786962</c:v>
                  </c:pt>
                  <c:pt idx="33">
                    <c:v>6.9582624624644804E-2</c:v>
                  </c:pt>
                  <c:pt idx="34">
                    <c:v>0.10315580829249291</c:v>
                  </c:pt>
                  <c:pt idx="35">
                    <c:v>0</c:v>
                  </c:pt>
                  <c:pt idx="36">
                    <c:v>2.7757096712257547E-2</c:v>
                  </c:pt>
                  <c:pt idx="37">
                    <c:v>9.5477691782794138E-2</c:v>
                  </c:pt>
                  <c:pt idx="38">
                    <c:v>8.7287959536869394E-3</c:v>
                  </c:pt>
                  <c:pt idx="39">
                    <c:v>3.9644672360560048E-3</c:v>
                  </c:pt>
                  <c:pt idx="40">
                    <c:v>8.8099271912372675E-4</c:v>
                  </c:pt>
                  <c:pt idx="41">
                    <c:v>2.6429781573708662E-3</c:v>
                  </c:pt>
                  <c:pt idx="42">
                    <c:v>0</c:v>
                  </c:pt>
                  <c:pt idx="43">
                    <c:v>2.7310774292830818E-2</c:v>
                  </c:pt>
                  <c:pt idx="44">
                    <c:v>0.2140812307470254</c:v>
                  </c:pt>
                  <c:pt idx="45">
                    <c:v>2.6429781573708662E-3</c:v>
                  </c:pt>
                  <c:pt idx="46">
                    <c:v>0.25548788854583271</c:v>
                  </c:pt>
                  <c:pt idx="47">
                    <c:v>1.938183982071822E-2</c:v>
                  </c:pt>
                  <c:pt idx="48">
                    <c:v>7.0919913889446656E-2</c:v>
                  </c:pt>
                  <c:pt idx="49">
                    <c:v>5.3740555866537282E-2</c:v>
                  </c:pt>
                  <c:pt idx="50">
                    <c:v>1.0571912629483151E-2</c:v>
                  </c:pt>
                  <c:pt idx="51">
                    <c:v>1.9822336180280554E-2</c:v>
                  </c:pt>
                  <c:pt idx="52">
                    <c:v>0.15373322948706128</c:v>
                  </c:pt>
                  <c:pt idx="53">
                    <c:v>2.6689674425848255</c:v>
                  </c:pt>
                  <c:pt idx="54">
                    <c:v>1.3214890786851191E-3</c:v>
                  </c:pt>
                  <c:pt idx="55">
                    <c:v>3.3477723326695019E-2</c:v>
                  </c:pt>
                </c:numCache>
              </c:numRef>
            </c:minus>
            <c:spPr>
              <a:noFill/>
              <a:ln w="9525" cap="flat" cmpd="sng" algn="ctr">
                <a:solidFill>
                  <a:schemeClr val="tx1">
                    <a:lumMod val="65000"/>
                    <a:lumOff val="35000"/>
                  </a:schemeClr>
                </a:solidFill>
                <a:round/>
              </a:ln>
              <a:effectLst/>
            </c:spPr>
          </c:errBars>
          <c:xVal>
            <c:numRef>
              <c:f>('SAS Synthetic Candy mix'!$A$5:$A$43,'SAS Synthetic Candy mix'!$A$45:$A$61)</c:f>
              <c:numCache>
                <c:formatCode>0</c:formatCode>
                <c:ptCount val="5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29</c:v>
                </c:pt>
                <c:pt idx="19">
                  <c:v>30</c:v>
                </c:pt>
                <c:pt idx="20">
                  <c:v>31</c:v>
                </c:pt>
                <c:pt idx="21">
                  <c:v>32</c:v>
                </c:pt>
                <c:pt idx="22">
                  <c:v>33</c:v>
                </c:pt>
                <c:pt idx="23">
                  <c:v>34</c:v>
                </c:pt>
                <c:pt idx="24">
                  <c:v>35</c:v>
                </c:pt>
                <c:pt idx="25">
                  <c:v>48</c:v>
                </c:pt>
                <c:pt idx="26">
                  <c:v>49</c:v>
                </c:pt>
                <c:pt idx="27">
                  <c:v>50</c:v>
                </c:pt>
                <c:pt idx="28">
                  <c:v>51</c:v>
                </c:pt>
                <c:pt idx="29">
                  <c:v>52</c:v>
                </c:pt>
                <c:pt idx="30">
                  <c:v>53</c:v>
                </c:pt>
                <c:pt idx="31">
                  <c:v>54</c:v>
                </c:pt>
                <c:pt idx="32">
                  <c:v>55</c:v>
                </c:pt>
                <c:pt idx="33">
                  <c:v>56</c:v>
                </c:pt>
                <c:pt idx="34">
                  <c:v>57</c:v>
                </c:pt>
                <c:pt idx="35">
                  <c:v>58</c:v>
                </c:pt>
                <c:pt idx="36">
                  <c:v>59</c:v>
                </c:pt>
                <c:pt idx="37">
                  <c:v>72</c:v>
                </c:pt>
                <c:pt idx="38">
                  <c:v>78</c:v>
                </c:pt>
                <c:pt idx="39">
                  <c:v>0</c:v>
                </c:pt>
                <c:pt idx="40">
                  <c:v>18</c:v>
                </c:pt>
                <c:pt idx="41">
                  <c:v>19</c:v>
                </c:pt>
                <c:pt idx="42">
                  <c:v>20</c:v>
                </c:pt>
                <c:pt idx="43">
                  <c:v>21</c:v>
                </c:pt>
                <c:pt idx="44">
                  <c:v>22</c:v>
                </c:pt>
                <c:pt idx="45">
                  <c:v>23</c:v>
                </c:pt>
                <c:pt idx="46">
                  <c:v>24</c:v>
                </c:pt>
                <c:pt idx="47">
                  <c:v>25</c:v>
                </c:pt>
                <c:pt idx="48">
                  <c:v>26</c:v>
                </c:pt>
                <c:pt idx="49">
                  <c:v>36</c:v>
                </c:pt>
                <c:pt idx="50">
                  <c:v>38</c:v>
                </c:pt>
                <c:pt idx="51">
                  <c:v>40</c:v>
                </c:pt>
                <c:pt idx="52">
                  <c:v>42</c:v>
                </c:pt>
                <c:pt idx="53">
                  <c:v>44</c:v>
                </c:pt>
                <c:pt idx="54">
                  <c:v>60</c:v>
                </c:pt>
                <c:pt idx="55">
                  <c:v>66</c:v>
                </c:pt>
              </c:numCache>
            </c:numRef>
          </c:xVal>
          <c:yVal>
            <c:numRef>
              <c:f>('SAS Synthetic Candy mix'!$K$5:$K$43,'SAS Synthetic Candy mix'!$K$45:$K$61)</c:f>
              <c:numCache>
                <c:formatCode>0\.0000</c:formatCode>
                <c:ptCount val="56"/>
                <c:pt idx="0">
                  <c:v>0.22815760784924469</c:v>
                </c:pt>
                <c:pt idx="1">
                  <c:v>0.34901105746768413</c:v>
                </c:pt>
                <c:pt idx="2">
                  <c:v>0.55635155479416498</c:v>
                </c:pt>
                <c:pt idx="3">
                  <c:v>0.7362819913824431</c:v>
                </c:pt>
                <c:pt idx="4">
                  <c:v>0.91154025852670928</c:v>
                </c:pt>
                <c:pt idx="5">
                  <c:v>1.1780615688106735</c:v>
                </c:pt>
                <c:pt idx="6">
                  <c:v>1.3887244977417847</c:v>
                </c:pt>
                <c:pt idx="7">
                  <c:v>1.8732284690858121</c:v>
                </c:pt>
                <c:pt idx="8">
                  <c:v>2.2403571613974975</c:v>
                </c:pt>
                <c:pt idx="9">
                  <c:v>2.5429060893941755</c:v>
                </c:pt>
                <c:pt idx="10">
                  <c:v>2.7314540829569647</c:v>
                </c:pt>
                <c:pt idx="12">
                  <c:v>3.1271141566734157</c:v>
                </c:pt>
                <c:pt idx="13">
                  <c:v>3.5265534963401337</c:v>
                </c:pt>
                <c:pt idx="14">
                  <c:v>3.668172143487515</c:v>
                </c:pt>
                <c:pt idx="15">
                  <c:v>3.7414732907646786</c:v>
                </c:pt>
                <c:pt idx="16">
                  <c:v>3.7768260395577014</c:v>
                </c:pt>
                <c:pt idx="17">
                  <c:v>3.8627420443336966</c:v>
                </c:pt>
                <c:pt idx="18">
                  <c:v>4.0130820744432336</c:v>
                </c:pt>
                <c:pt idx="19">
                  <c:v>4.0346778798733318</c:v>
                </c:pt>
                <c:pt idx="20">
                  <c:v>4.1106785028292583</c:v>
                </c:pt>
                <c:pt idx="21">
                  <c:v>4.0396615272802778</c:v>
                </c:pt>
                <c:pt idx="22">
                  <c:v>3.8884908892695838</c:v>
                </c:pt>
                <c:pt idx="23">
                  <c:v>3.664849711882884</c:v>
                </c:pt>
                <c:pt idx="24">
                  <c:v>3.8704251674194055</c:v>
                </c:pt>
                <c:pt idx="25">
                  <c:v>3.7904791569329803</c:v>
                </c:pt>
                <c:pt idx="26">
                  <c:v>3.7923480247105856</c:v>
                </c:pt>
                <c:pt idx="27">
                  <c:v>3.7834189897731405</c:v>
                </c:pt>
                <c:pt idx="28">
                  <c:v>3.7703369153299069</c:v>
                </c:pt>
                <c:pt idx="29">
                  <c:v>3.834501375694336</c:v>
                </c:pt>
                <c:pt idx="30">
                  <c:v>3.822872865078129</c:v>
                </c:pt>
                <c:pt idx="31">
                  <c:v>3.973212895187666</c:v>
                </c:pt>
                <c:pt idx="32">
                  <c:v>3.8425998027306232</c:v>
                </c:pt>
                <c:pt idx="33">
                  <c:v>3.9736281991382438</c:v>
                </c:pt>
                <c:pt idx="36">
                  <c:v>3.981726626174531</c:v>
                </c:pt>
                <c:pt idx="37">
                  <c:v>3.8700098634688267</c:v>
                </c:pt>
                <c:pt idx="38">
                  <c:v>3.9406115350672271</c:v>
                </c:pt>
                <c:pt idx="39">
                  <c:v>0.18346052016819808</c:v>
                </c:pt>
                <c:pt idx="40">
                  <c:v>3.9713440274100602</c:v>
                </c:pt>
                <c:pt idx="41">
                  <c:v>3.9607537766703005</c:v>
                </c:pt>
                <c:pt idx="42">
                  <c:v>3.9115402585267094</c:v>
                </c:pt>
                <c:pt idx="43">
                  <c:v>3.9159009500077868</c:v>
                </c:pt>
                <c:pt idx="45">
                  <c:v>3.92898302445102</c:v>
                </c:pt>
                <c:pt idx="46">
                  <c:v>3.8567201370503037</c:v>
                </c:pt>
                <c:pt idx="47">
                  <c:v>3.9632456003737735</c:v>
                </c:pt>
                <c:pt idx="48">
                  <c:v>3.9517209157452107</c:v>
                </c:pt>
                <c:pt idx="49">
                  <c:v>3.9551471733374868</c:v>
                </c:pt>
                <c:pt idx="50">
                  <c:v>3.9526553496340133</c:v>
                </c:pt>
                <c:pt idx="51">
                  <c:v>3.9286715464880859</c:v>
                </c:pt>
                <c:pt idx="52">
                  <c:v>3.745522504282822</c:v>
                </c:pt>
                <c:pt idx="54">
                  <c:v>3.7990967139074909</c:v>
                </c:pt>
                <c:pt idx="55">
                  <c:v>3.8791465503815603</c:v>
                </c:pt>
              </c:numCache>
            </c:numRef>
          </c:yVal>
          <c:smooth val="0"/>
          <c:extLst>
            <c:ext xmlns:c16="http://schemas.microsoft.com/office/drawing/2014/chart" uri="{C3380CC4-5D6E-409C-BE32-E72D297353CC}">
              <c16:uniqueId val="{00000000-8378-49EB-A231-603F20DD8ADE}"/>
            </c:ext>
          </c:extLst>
        </c:ser>
        <c:ser>
          <c:idx val="2"/>
          <c:order val="2"/>
          <c:tx>
            <c:v>Ethanol</c:v>
          </c:tx>
          <c:spPr>
            <a:ln w="25400" cap="rnd">
              <a:noFill/>
              <a:round/>
            </a:ln>
            <a:effectLst/>
          </c:spPr>
          <c:marker>
            <c:symbol val="circle"/>
            <c:size val="10"/>
            <c:spPr>
              <a:noFill/>
              <a:ln w="38100">
                <a:solidFill>
                  <a:schemeClr val="accent6">
                    <a:lumMod val="75000"/>
                  </a:schemeClr>
                </a:solidFill>
              </a:ln>
              <a:effectLst/>
            </c:spPr>
          </c:marker>
          <c:errBars>
            <c:errDir val="y"/>
            <c:errBarType val="both"/>
            <c:errValType val="cust"/>
            <c:noEndCap val="0"/>
            <c:plus>
              <c:numRef>
                <c:f>'SAS Synthetic Candy mix'!$AI$5:$AI$10</c:f>
                <c:numCache>
                  <c:formatCode>General</c:formatCode>
                  <c:ptCount val="6"/>
                  <c:pt idx="0">
                    <c:v>0</c:v>
                  </c:pt>
                  <c:pt idx="1">
                    <c:v>0.28916138534819708</c:v>
                  </c:pt>
                  <c:pt idx="2">
                    <c:v>0</c:v>
                  </c:pt>
                  <c:pt idx="3">
                    <c:v>0.28391396375731059</c:v>
                  </c:pt>
                  <c:pt idx="4">
                    <c:v>0.30059109268240103</c:v>
                  </c:pt>
                  <c:pt idx="5">
                    <c:v>0.14000744027848408</c:v>
                  </c:pt>
                </c:numCache>
              </c:numRef>
            </c:plus>
            <c:minus>
              <c:numRef>
                <c:f>'SAS Synthetic Candy mix'!$AI$5:$AI$10</c:f>
                <c:numCache>
                  <c:formatCode>General</c:formatCode>
                  <c:ptCount val="6"/>
                  <c:pt idx="0">
                    <c:v>0</c:v>
                  </c:pt>
                  <c:pt idx="1">
                    <c:v>0.28916138534819708</c:v>
                  </c:pt>
                  <c:pt idx="2">
                    <c:v>0</c:v>
                  </c:pt>
                  <c:pt idx="3">
                    <c:v>0.28391396375731059</c:v>
                  </c:pt>
                  <c:pt idx="4">
                    <c:v>0.30059109268240103</c:v>
                  </c:pt>
                  <c:pt idx="5">
                    <c:v>0.14000744027848408</c:v>
                  </c:pt>
                </c:numCache>
              </c:numRef>
            </c:minus>
            <c:spPr>
              <a:noFill/>
              <a:ln w="9525" cap="flat" cmpd="sng" algn="ctr">
                <a:solidFill>
                  <a:schemeClr val="tx1">
                    <a:lumMod val="65000"/>
                    <a:lumOff val="35000"/>
                  </a:schemeClr>
                </a:solidFill>
                <a:round/>
              </a:ln>
              <a:effectLst/>
            </c:spPr>
          </c:errBars>
          <c:xVal>
            <c:numRef>
              <c:f>'SAS Synthetic Candy mix'!$M$5:$M$10</c:f>
              <c:numCache>
                <c:formatCode>General</c:formatCode>
                <c:ptCount val="6"/>
                <c:pt idx="0">
                  <c:v>0</c:v>
                </c:pt>
                <c:pt idx="1">
                  <c:v>10</c:v>
                </c:pt>
                <c:pt idx="2">
                  <c:v>15</c:v>
                </c:pt>
                <c:pt idx="3">
                  <c:v>55</c:v>
                </c:pt>
                <c:pt idx="4">
                  <c:v>66</c:v>
                </c:pt>
                <c:pt idx="5">
                  <c:v>78</c:v>
                </c:pt>
              </c:numCache>
            </c:numRef>
          </c:xVal>
          <c:yVal>
            <c:numRef>
              <c:f>'SAS Synthetic Candy mix'!$AH$5:$AH$10</c:f>
              <c:numCache>
                <c:formatCode>0\.0000</c:formatCode>
                <c:ptCount val="6"/>
                <c:pt idx="0">
                  <c:v>0</c:v>
                </c:pt>
                <c:pt idx="1">
                  <c:v>1.9800320235629936</c:v>
                </c:pt>
                <c:pt idx="2">
                  <c:v>5.4307999999999996</c:v>
                </c:pt>
                <c:pt idx="3">
                  <c:v>6.8037993979004492</c:v>
                </c:pt>
                <c:pt idx="4">
                  <c:v>6.6784499999999998</c:v>
                </c:pt>
                <c:pt idx="5">
                  <c:v>6.2763333333333335</c:v>
                </c:pt>
              </c:numCache>
            </c:numRef>
          </c:yVal>
          <c:smooth val="0"/>
          <c:extLst>
            <c:ext xmlns:c16="http://schemas.microsoft.com/office/drawing/2014/chart" uri="{C3380CC4-5D6E-409C-BE32-E72D297353CC}">
              <c16:uniqueId val="{00000001-8378-49EB-A231-603F20DD8ADE}"/>
            </c:ext>
          </c:extLst>
        </c:ser>
        <c:dLbls>
          <c:showLegendKey val="0"/>
          <c:showVal val="0"/>
          <c:showCatName val="0"/>
          <c:showSerName val="0"/>
          <c:showPercent val="0"/>
          <c:showBubbleSize val="0"/>
        </c:dLbls>
        <c:axId val="192542200"/>
        <c:axId val="192541808"/>
      </c:scatterChart>
      <c:scatterChart>
        <c:scatterStyle val="lineMarker"/>
        <c:varyColors val="0"/>
        <c:ser>
          <c:idx val="1"/>
          <c:order val="1"/>
          <c:tx>
            <c:v>Total Sugars</c:v>
          </c:tx>
          <c:spPr>
            <a:ln w="25400" cap="rnd">
              <a:noFill/>
              <a:round/>
            </a:ln>
            <a:effectLst/>
          </c:spPr>
          <c:marker>
            <c:symbol val="circle"/>
            <c:size val="10"/>
            <c:spPr>
              <a:noFill/>
              <a:ln w="38100">
                <a:solidFill>
                  <a:schemeClr val="accent1"/>
                </a:solidFill>
              </a:ln>
              <a:effectLst/>
            </c:spPr>
          </c:marker>
          <c:xVal>
            <c:numRef>
              <c:f>'SAS Synthetic Candy mix'!$M$5:$M$10</c:f>
              <c:numCache>
                <c:formatCode>General</c:formatCode>
                <c:ptCount val="6"/>
                <c:pt idx="0">
                  <c:v>0</c:v>
                </c:pt>
                <c:pt idx="1">
                  <c:v>10</c:v>
                </c:pt>
                <c:pt idx="2">
                  <c:v>15</c:v>
                </c:pt>
                <c:pt idx="3">
                  <c:v>55</c:v>
                </c:pt>
                <c:pt idx="4">
                  <c:v>66</c:v>
                </c:pt>
                <c:pt idx="5">
                  <c:v>78</c:v>
                </c:pt>
              </c:numCache>
            </c:numRef>
          </c:xVal>
          <c:yVal>
            <c:numRef>
              <c:f>'SAS Synthetic Candy mix'!$AC$5:$AC$10</c:f>
              <c:numCache>
                <c:formatCode>0\.0000</c:formatCode>
                <c:ptCount val="6"/>
                <c:pt idx="0">
                  <c:v>16.782350000000001</c:v>
                </c:pt>
                <c:pt idx="1">
                  <c:v>12.840130924150117</c:v>
                </c:pt>
                <c:pt idx="2">
                  <c:v>3.8043500000000003</c:v>
                </c:pt>
                <c:pt idx="3">
                  <c:v>0</c:v>
                </c:pt>
                <c:pt idx="4">
                  <c:v>0</c:v>
                </c:pt>
                <c:pt idx="5">
                  <c:v>0</c:v>
                </c:pt>
              </c:numCache>
            </c:numRef>
          </c:yVal>
          <c:smooth val="0"/>
          <c:extLst>
            <c:ext xmlns:c16="http://schemas.microsoft.com/office/drawing/2014/chart" uri="{C3380CC4-5D6E-409C-BE32-E72D297353CC}">
              <c16:uniqueId val="{00000002-8378-49EB-A231-603F20DD8ADE}"/>
            </c:ext>
          </c:extLst>
        </c:ser>
        <c:dLbls>
          <c:showLegendKey val="0"/>
          <c:showVal val="0"/>
          <c:showCatName val="0"/>
          <c:showSerName val="0"/>
          <c:showPercent val="0"/>
          <c:showBubbleSize val="0"/>
        </c:dLbls>
        <c:axId val="188344488"/>
        <c:axId val="192541416"/>
      </c:scatterChart>
      <c:valAx>
        <c:axId val="192542200"/>
        <c:scaling>
          <c:orientation val="minMax"/>
          <c:max val="95"/>
          <c:min val="0"/>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Arial" panose="020B0604020202020204" pitchFamily="34" charset="0"/>
                  </a:defRPr>
                </a:pPr>
                <a:r>
                  <a:rPr lang="en-ZA" sz="2000" b="1">
                    <a:latin typeface="+mj-lt"/>
                    <a:cs typeface="Arial" panose="020B0604020202020204" pitchFamily="34" charset="0"/>
                  </a:rPr>
                  <a:t>Time</a:t>
                </a:r>
                <a:r>
                  <a:rPr lang="en-ZA" sz="2000" b="1" baseline="0">
                    <a:latin typeface="+mj-lt"/>
                    <a:cs typeface="Arial" panose="020B0604020202020204" pitchFamily="34" charset="0"/>
                  </a:rPr>
                  <a:t> (hrs)</a:t>
                </a:r>
                <a:endParaRPr lang="en-ZA" sz="2000" b="1">
                  <a:latin typeface="+mj-lt"/>
                  <a:cs typeface="Arial" panose="020B0604020202020204" pitchFamily="34" charset="0"/>
                </a:endParaRPr>
              </a:p>
            </c:rich>
          </c:tx>
          <c:layout>
            <c:manualLayout>
              <c:xMode val="edge"/>
              <c:yMode val="edge"/>
              <c:x val="0.44415328317928576"/>
              <c:y val="0.8265387179202312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0"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192541808"/>
        <c:crosses val="autoZero"/>
        <c:crossBetween val="midCat"/>
      </c:valAx>
      <c:valAx>
        <c:axId val="192541808"/>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r>
                  <a:rPr lang="en-ZA" sz="2000" b="1" baseline="0" dirty="0">
                    <a:latin typeface="+mj-lt"/>
                    <a:cs typeface="Arial" panose="020B0604020202020204" pitchFamily="34" charset="0"/>
                  </a:rPr>
                  <a:t>Cell biomass (g/L)</a:t>
                </a:r>
                <a:endParaRPr lang="en-ZA" sz="2000" b="1" dirty="0">
                  <a:latin typeface="+mj-lt"/>
                  <a:cs typeface="Arial" panose="020B0604020202020204" pitchFamily="34" charset="0"/>
                </a:endParaRPr>
              </a:p>
            </c:rich>
          </c:tx>
          <c:layout>
            <c:manualLayout>
              <c:xMode val="edge"/>
              <c:yMode val="edge"/>
              <c:x val="1.9598038218575902E-2"/>
              <c:y val="0.2502802896704747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192542200"/>
        <c:crosses val="autoZero"/>
        <c:crossBetween val="midCat"/>
        <c:majorUnit val="2"/>
      </c:valAx>
      <c:valAx>
        <c:axId val="192541416"/>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Arial" panose="020B0604020202020204" pitchFamily="34" charset="0"/>
                  </a:defRPr>
                </a:pPr>
                <a:r>
                  <a:rPr lang="en-ZA" sz="2000" b="1">
                    <a:latin typeface="+mj-lt"/>
                    <a:cs typeface="Arial" panose="020B0604020202020204" pitchFamily="34" charset="0"/>
                  </a:rPr>
                  <a:t>Tota</a:t>
                </a:r>
                <a:r>
                  <a:rPr lang="en-ZA" sz="2000" b="1" baseline="0">
                    <a:latin typeface="+mj-lt"/>
                    <a:cs typeface="Arial" panose="020B0604020202020204" pitchFamily="34" charset="0"/>
                  </a:rPr>
                  <a:t>l Sugars (g/L)</a:t>
                </a:r>
                <a:endParaRPr lang="en-ZA" sz="2000" b="1">
                  <a:latin typeface="+mj-lt"/>
                  <a:cs typeface="Arial" panose="020B0604020202020204" pitchFamily="34" charset="0"/>
                </a:endParaRPr>
              </a:p>
            </c:rich>
          </c:tx>
          <c:layout>
            <c:manualLayout>
              <c:xMode val="edge"/>
              <c:yMode val="edge"/>
              <c:x val="0.94118379783871187"/>
              <c:y val="0.2696355334540293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188344488"/>
        <c:crosses val="max"/>
        <c:crossBetween val="midCat"/>
      </c:valAx>
      <c:valAx>
        <c:axId val="188344488"/>
        <c:scaling>
          <c:orientation val="minMax"/>
        </c:scaling>
        <c:delete val="1"/>
        <c:axPos val="b"/>
        <c:numFmt formatCode="General" sourceLinked="1"/>
        <c:majorTickMark val="out"/>
        <c:minorTickMark val="none"/>
        <c:tickLblPos val="nextTo"/>
        <c:crossAx val="192541416"/>
        <c:crosses val="autoZero"/>
        <c:crossBetween val="midCat"/>
      </c:valAx>
      <c:spPr>
        <a:noFill/>
        <a:ln w="19050">
          <a:noFill/>
        </a:ln>
        <a:effectLst/>
      </c:spPr>
    </c:plotArea>
    <c:legend>
      <c:legendPos val="b"/>
      <c:layout>
        <c:manualLayout>
          <c:xMode val="edge"/>
          <c:yMode val="edge"/>
          <c:x val="0.22954530044657853"/>
          <c:y val="0.9275321130203058"/>
          <c:w val="0.55316988144853674"/>
          <c:h val="6.74996554213394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43434397688978"/>
          <c:y val="6.1286780671046148E-2"/>
          <c:w val="0.80441783318751814"/>
          <c:h val="0.73859697146416259"/>
        </c:manualLayout>
      </c:layout>
      <c:barChart>
        <c:barDir val="col"/>
        <c:grouping val="clustered"/>
        <c:varyColors val="0"/>
        <c:ser>
          <c:idx val="0"/>
          <c:order val="0"/>
          <c:tx>
            <c:strRef>
              <c:f>Summary!$A$47</c:f>
              <c:strCache>
                <c:ptCount val="1"/>
                <c:pt idx="0">
                  <c:v>YB/S</c:v>
                </c:pt>
              </c:strCache>
            </c:strRef>
          </c:tx>
          <c:spPr>
            <a:solidFill>
              <a:schemeClr val="tx2">
                <a:lumMod val="60000"/>
                <a:lumOff val="40000"/>
              </a:schemeClr>
            </a:solidFill>
            <a:ln>
              <a:noFill/>
            </a:ln>
            <a:effectLst/>
          </c:spPr>
          <c:invertIfNegative val="0"/>
          <c:errBars>
            <c:errBarType val="both"/>
            <c:errValType val="cust"/>
            <c:noEndCap val="0"/>
            <c:plus>
              <c:numRef>
                <c:f>(Summary!$M$22:$M$24,Summary!$M$27)</c:f>
                <c:numCache>
                  <c:formatCode>General</c:formatCode>
                  <c:ptCount val="4"/>
                  <c:pt idx="0">
                    <c:v>1.243622746547291E-2</c:v>
                  </c:pt>
                  <c:pt idx="1">
                    <c:v>1.9372507228475968E-2</c:v>
                  </c:pt>
                  <c:pt idx="2">
                    <c:v>8.7489412856341636E-3</c:v>
                  </c:pt>
                  <c:pt idx="3">
                    <c:v>1.679278420818877E-2</c:v>
                  </c:pt>
                </c:numCache>
              </c:numRef>
            </c:plus>
            <c:minus>
              <c:numRef>
                <c:f>(Summary!$M$22:$M$24,Summary!$M$27)</c:f>
                <c:numCache>
                  <c:formatCode>General</c:formatCode>
                  <c:ptCount val="4"/>
                  <c:pt idx="0">
                    <c:v>1.243622746547291E-2</c:v>
                  </c:pt>
                  <c:pt idx="1">
                    <c:v>1.9372507228475968E-2</c:v>
                  </c:pt>
                  <c:pt idx="2">
                    <c:v>8.7489412856341636E-3</c:v>
                  </c:pt>
                  <c:pt idx="3">
                    <c:v>1.679278420818877E-2</c:v>
                  </c:pt>
                </c:numCache>
              </c:numRef>
            </c:minus>
            <c:spPr>
              <a:noFill/>
              <a:ln w="9525" cap="flat" cmpd="sng" algn="ctr">
                <a:solidFill>
                  <a:schemeClr val="tx1">
                    <a:lumMod val="65000"/>
                    <a:lumOff val="35000"/>
                  </a:schemeClr>
                </a:solidFill>
                <a:round/>
              </a:ln>
              <a:effectLst/>
            </c:spPr>
          </c:errBars>
          <c:cat>
            <c:strRef>
              <c:f>Summary!$B$46:$E$46</c:f>
              <c:strCache>
                <c:ptCount val="4"/>
                <c:pt idx="0">
                  <c:v>Synthetic mix</c:v>
                </c:pt>
                <c:pt idx="1">
                  <c:v>Hard Candy</c:v>
                </c:pt>
                <c:pt idx="2">
                  <c:v>Cholocate</c:v>
                </c:pt>
                <c:pt idx="3">
                  <c:v>Marshmallows</c:v>
                </c:pt>
              </c:strCache>
            </c:strRef>
          </c:cat>
          <c:val>
            <c:numRef>
              <c:f>Summary!$B$47:$E$47</c:f>
              <c:numCache>
                <c:formatCode>General</c:formatCode>
                <c:ptCount val="4"/>
                <c:pt idx="0">
                  <c:v>0.22</c:v>
                </c:pt>
                <c:pt idx="1">
                  <c:v>0.16</c:v>
                </c:pt>
                <c:pt idx="2">
                  <c:v>0.21</c:v>
                </c:pt>
                <c:pt idx="3">
                  <c:v>0.17</c:v>
                </c:pt>
              </c:numCache>
            </c:numRef>
          </c:val>
          <c:extLst>
            <c:ext xmlns:c16="http://schemas.microsoft.com/office/drawing/2014/chart" uri="{C3380CC4-5D6E-409C-BE32-E72D297353CC}">
              <c16:uniqueId val="{00000000-79C0-47F3-8CE4-6EBFBE049221}"/>
            </c:ext>
          </c:extLst>
        </c:ser>
        <c:ser>
          <c:idx val="1"/>
          <c:order val="1"/>
          <c:tx>
            <c:strRef>
              <c:f>Summary!$A$48</c:f>
              <c:strCache>
                <c:ptCount val="1"/>
                <c:pt idx="0">
                  <c:v>YP/S</c:v>
                </c:pt>
              </c:strCache>
            </c:strRef>
          </c:tx>
          <c:spPr>
            <a:solidFill>
              <a:schemeClr val="accent6">
                <a:lumMod val="75000"/>
              </a:schemeClr>
            </a:solidFill>
            <a:ln>
              <a:noFill/>
            </a:ln>
            <a:effectLst/>
          </c:spPr>
          <c:invertIfNegative val="0"/>
          <c:errBars>
            <c:errBarType val="both"/>
            <c:errValType val="cust"/>
            <c:noEndCap val="0"/>
            <c:plus>
              <c:numRef>
                <c:f>(Summary!$R$22:$R$24,Summary!$R$27)</c:f>
                <c:numCache>
                  <c:formatCode>General</c:formatCode>
                  <c:ptCount val="4"/>
                  <c:pt idx="0">
                    <c:v>2.7317481474023748E-2</c:v>
                  </c:pt>
                  <c:pt idx="1">
                    <c:v>1.0153456965172652E-2</c:v>
                  </c:pt>
                  <c:pt idx="2">
                    <c:v>3.0943017585419952E-2</c:v>
                  </c:pt>
                  <c:pt idx="3">
                    <c:v>5.3355007968171358E-2</c:v>
                  </c:pt>
                </c:numCache>
              </c:numRef>
            </c:plus>
            <c:minus>
              <c:numRef>
                <c:f>(Summary!$R$22:$R$24,Summary!$R$27)</c:f>
                <c:numCache>
                  <c:formatCode>General</c:formatCode>
                  <c:ptCount val="4"/>
                  <c:pt idx="0">
                    <c:v>2.7317481474023748E-2</c:v>
                  </c:pt>
                  <c:pt idx="1">
                    <c:v>1.0153456965172652E-2</c:v>
                  </c:pt>
                  <c:pt idx="2">
                    <c:v>3.0943017585419952E-2</c:v>
                  </c:pt>
                  <c:pt idx="3">
                    <c:v>5.3355007968171358E-2</c:v>
                  </c:pt>
                </c:numCache>
              </c:numRef>
            </c:minus>
            <c:spPr>
              <a:noFill/>
              <a:ln w="9525" cap="flat" cmpd="sng" algn="ctr">
                <a:solidFill>
                  <a:schemeClr val="tx1">
                    <a:lumMod val="65000"/>
                    <a:lumOff val="35000"/>
                  </a:schemeClr>
                </a:solidFill>
                <a:round/>
              </a:ln>
              <a:effectLst/>
            </c:spPr>
          </c:errBars>
          <c:cat>
            <c:strRef>
              <c:f>Summary!$B$46:$E$46</c:f>
              <c:strCache>
                <c:ptCount val="4"/>
                <c:pt idx="0">
                  <c:v>Synthetic mix</c:v>
                </c:pt>
                <c:pt idx="1">
                  <c:v>Hard Candy</c:v>
                </c:pt>
                <c:pt idx="2">
                  <c:v>Cholocate</c:v>
                </c:pt>
                <c:pt idx="3">
                  <c:v>Marshmallows</c:v>
                </c:pt>
              </c:strCache>
            </c:strRef>
          </c:cat>
          <c:val>
            <c:numRef>
              <c:f>Summary!$B$48:$E$48</c:f>
              <c:numCache>
                <c:formatCode>General</c:formatCode>
                <c:ptCount val="4"/>
                <c:pt idx="0">
                  <c:v>0.37</c:v>
                </c:pt>
                <c:pt idx="1">
                  <c:v>0.21</c:v>
                </c:pt>
                <c:pt idx="2">
                  <c:v>0.14000000000000001</c:v>
                </c:pt>
                <c:pt idx="3">
                  <c:v>0.2</c:v>
                </c:pt>
              </c:numCache>
            </c:numRef>
          </c:val>
          <c:extLst>
            <c:ext xmlns:c16="http://schemas.microsoft.com/office/drawing/2014/chart" uri="{C3380CC4-5D6E-409C-BE32-E72D297353CC}">
              <c16:uniqueId val="{00000001-79C0-47F3-8CE4-6EBFBE049221}"/>
            </c:ext>
          </c:extLst>
        </c:ser>
        <c:ser>
          <c:idx val="2"/>
          <c:order val="2"/>
          <c:tx>
            <c:strRef>
              <c:f>Summary!$A$49</c:f>
              <c:strCache>
                <c:ptCount val="1"/>
                <c:pt idx="0">
                  <c:v>Ethanol conc. (×10 g/L)</c:v>
                </c:pt>
              </c:strCache>
            </c:strRef>
          </c:tx>
          <c:spPr>
            <a:pattFill prst="dkDnDiag">
              <a:fgClr>
                <a:schemeClr val="accent6">
                  <a:lumMod val="75000"/>
                </a:schemeClr>
              </a:fgClr>
              <a:bgClr>
                <a:schemeClr val="bg1"/>
              </a:bgClr>
            </a:patt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Summary!$B$46:$E$46</c:f>
              <c:strCache>
                <c:ptCount val="4"/>
                <c:pt idx="0">
                  <c:v>Synthetic mix</c:v>
                </c:pt>
                <c:pt idx="1">
                  <c:v>Hard Candy</c:v>
                </c:pt>
                <c:pt idx="2">
                  <c:v>Cholocate</c:v>
                </c:pt>
                <c:pt idx="3">
                  <c:v>Marshmallows</c:v>
                </c:pt>
              </c:strCache>
            </c:strRef>
          </c:cat>
          <c:val>
            <c:numRef>
              <c:f>Summary!$B$49:$E$49</c:f>
              <c:numCache>
                <c:formatCode>General</c:formatCode>
                <c:ptCount val="4"/>
                <c:pt idx="0">
                  <c:v>0.628</c:v>
                </c:pt>
                <c:pt idx="1">
                  <c:v>0.38900000000000001</c:v>
                </c:pt>
                <c:pt idx="2">
                  <c:v>0.35899999999999999</c:v>
                </c:pt>
                <c:pt idx="3">
                  <c:v>0.316</c:v>
                </c:pt>
              </c:numCache>
            </c:numRef>
          </c:val>
          <c:extLst>
            <c:ext xmlns:c16="http://schemas.microsoft.com/office/drawing/2014/chart" uri="{C3380CC4-5D6E-409C-BE32-E72D297353CC}">
              <c16:uniqueId val="{00000002-79C0-47F3-8CE4-6EBFBE049221}"/>
            </c:ext>
          </c:extLst>
        </c:ser>
        <c:dLbls>
          <c:showLegendKey val="0"/>
          <c:showVal val="0"/>
          <c:showCatName val="0"/>
          <c:showSerName val="0"/>
          <c:showPercent val="0"/>
          <c:showBubbleSize val="0"/>
        </c:dLbls>
        <c:gapWidth val="219"/>
        <c:overlap val="-27"/>
        <c:axId val="193069544"/>
        <c:axId val="288784784"/>
      </c:barChart>
      <c:catAx>
        <c:axId val="193069544"/>
        <c:scaling>
          <c:orientation val="minMax"/>
        </c:scaling>
        <c:delete val="0"/>
        <c:axPos val="b"/>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en-US"/>
          </a:p>
        </c:txPr>
        <c:crossAx val="288784784"/>
        <c:crosses val="autoZero"/>
        <c:auto val="1"/>
        <c:lblAlgn val="ctr"/>
        <c:lblOffset val="100"/>
        <c:noMultiLvlLbl val="0"/>
      </c:catAx>
      <c:valAx>
        <c:axId val="288784784"/>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r>
                  <a:rPr lang="en-ZA" sz="2000" b="1">
                    <a:latin typeface="+mj-lt"/>
                  </a:rPr>
                  <a:t>Yields</a:t>
                </a:r>
                <a:r>
                  <a:rPr lang="en-ZA" sz="2000" b="1" baseline="0">
                    <a:latin typeface="+mj-lt"/>
                  </a:rPr>
                  <a:t> (g/g)</a:t>
                </a:r>
                <a:endParaRPr lang="en-ZA" sz="2000" b="1">
                  <a:latin typeface="+mj-lt"/>
                </a:endParaRPr>
              </a:p>
            </c:rich>
          </c:tx>
          <c:layout>
            <c:manualLayout>
              <c:xMode val="edge"/>
              <c:yMode val="edge"/>
              <c:x val="9.2560999319529508E-3"/>
              <c:y val="0.3492196370299021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en-US"/>
            </a:p>
          </c:txPr>
        </c:title>
        <c:numFmt formatCode="#,##0.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069544"/>
        <c:crosses val="autoZero"/>
        <c:crossBetween val="between"/>
        <c:majorUnit val="0.1"/>
      </c:valAx>
      <c:spPr>
        <a:noFill/>
        <a:ln w="9525">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71464185862062E-2"/>
          <c:y val="6.2153935451350895E-2"/>
          <c:w val="0.41038613802526502"/>
          <c:h val="0.47119056220453476"/>
        </c:manualLayout>
      </c:layout>
      <c:pieChart>
        <c:varyColors val="1"/>
        <c:ser>
          <c:idx val="0"/>
          <c:order val="0"/>
          <c:tx>
            <c:strRef>
              <c:f>'Sugar Analysis'!$E$16</c:f>
              <c:strCache>
                <c:ptCount val="1"/>
                <c:pt idx="0">
                  <c:v>Chocolate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5A6-492D-9F5B-5E946D6E568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5A6-492D-9F5B-5E946D6E568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5A6-492D-9F5B-5E946D6E5683}"/>
              </c:ext>
            </c:extLst>
          </c:dPt>
          <c:cat>
            <c:strRef>
              <c:f>'Sugar Analysis'!$B$17:$B$19</c:f>
              <c:strCache>
                <c:ptCount val="3"/>
                <c:pt idx="0">
                  <c:v>Sucrose</c:v>
                </c:pt>
                <c:pt idx="1">
                  <c:v>Fructose</c:v>
                </c:pt>
                <c:pt idx="2">
                  <c:v>Glucose</c:v>
                </c:pt>
              </c:strCache>
            </c:strRef>
          </c:cat>
          <c:val>
            <c:numRef>
              <c:f>'Sugar Analysis'!$E$17:$E$19</c:f>
              <c:numCache>
                <c:formatCode>General</c:formatCode>
                <c:ptCount val="3"/>
                <c:pt idx="0">
                  <c:v>50</c:v>
                </c:pt>
              </c:numCache>
            </c:numRef>
          </c:val>
          <c:extLst>
            <c:ext xmlns:c16="http://schemas.microsoft.com/office/drawing/2014/chart" uri="{C3380CC4-5D6E-409C-BE32-E72D297353CC}">
              <c16:uniqueId val="{00000006-E5A6-492D-9F5B-5E946D6E56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9847282757084"/>
          <c:y val="9.9706533054678428E-2"/>
          <c:w val="0.49540831883486092"/>
          <c:h val="0.78064562727970743"/>
        </c:manualLayout>
      </c:layout>
      <c:pieChart>
        <c:varyColors val="1"/>
        <c:ser>
          <c:idx val="0"/>
          <c:order val="0"/>
          <c:tx>
            <c:strRef>
              <c:f>'Sugar Analysis'!$C$16</c:f>
              <c:strCache>
                <c:ptCount val="1"/>
                <c:pt idx="0">
                  <c:v>Candy</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E3-4F7C-9052-AACD0EA5570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5E3-4F7C-9052-AACD0EA5570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E3-4F7C-9052-AACD0EA55707}"/>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B5E3-4F7C-9052-AACD0EA5570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5264456773009"/>
          <c:y val="0.24056361699928547"/>
          <c:w val="0.26403852580398218"/>
          <c:h val="0.54362871980875438"/>
        </c:manualLayout>
      </c:layout>
      <c:pieChart>
        <c:varyColors val="1"/>
        <c:ser>
          <c:idx val="0"/>
          <c:order val="0"/>
          <c:tx>
            <c:strRef>
              <c:f>'Sugar Analysis'!$C$16</c:f>
              <c:strCache>
                <c:ptCount val="1"/>
                <c:pt idx="0">
                  <c:v>Candy</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275-4596-93DE-AB5ACFF9819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275-4596-93DE-AB5ACFF9819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275-4596-93DE-AB5ACFF98196}"/>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B275-4596-93DE-AB5ACFF981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64142012989764"/>
          <c:y val="0.31057417252515918"/>
          <c:w val="0.7936953780085475"/>
          <c:h val="0.63161296615557461"/>
        </c:manualLayout>
      </c:layout>
      <c:pieChart>
        <c:varyColors val="1"/>
        <c:ser>
          <c:idx val="0"/>
          <c:order val="0"/>
          <c:tx>
            <c:strRef>
              <c:f>'Sugar Analysis'!$D$16</c:f>
              <c:strCache>
                <c:ptCount val="1"/>
                <c:pt idx="0">
                  <c:v>Marshmallows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8AF-4E2A-BA3E-250BB183E48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8AF-4E2A-BA3E-250BB183E48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8AF-4E2A-BA3E-250BB183E488}"/>
              </c:ext>
            </c:extLst>
          </c:dPt>
          <c:cat>
            <c:strRef>
              <c:f>'Sugar Analysis'!$B$17:$B$19</c:f>
              <c:strCache>
                <c:ptCount val="3"/>
                <c:pt idx="0">
                  <c:v>Sucrose</c:v>
                </c:pt>
                <c:pt idx="1">
                  <c:v>Fructose</c:v>
                </c:pt>
                <c:pt idx="2">
                  <c:v>Glucose</c:v>
                </c:pt>
              </c:strCache>
            </c:strRef>
          </c:cat>
          <c:val>
            <c:numRef>
              <c:f>'Sugar Analysis'!$D$17:$D$19</c:f>
              <c:numCache>
                <c:formatCode>General</c:formatCode>
                <c:ptCount val="3"/>
                <c:pt idx="0">
                  <c:v>45</c:v>
                </c:pt>
                <c:pt idx="1">
                  <c:v>3</c:v>
                </c:pt>
                <c:pt idx="2">
                  <c:v>12</c:v>
                </c:pt>
              </c:numCache>
            </c:numRef>
          </c:val>
          <c:extLst>
            <c:ext xmlns:c16="http://schemas.microsoft.com/office/drawing/2014/chart" uri="{C3380CC4-5D6E-409C-BE32-E72D297353CC}">
              <c16:uniqueId val="{00000006-D8AF-4E2A-BA3E-250BB183E4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71464185862062E-2"/>
          <c:y val="6.2153935451350895E-2"/>
          <c:w val="0.41038613802526502"/>
          <c:h val="0.47119056220453476"/>
        </c:manualLayout>
      </c:layout>
      <c:pieChart>
        <c:varyColors val="1"/>
        <c:ser>
          <c:idx val="0"/>
          <c:order val="0"/>
          <c:tx>
            <c:strRef>
              <c:f>'Sugar Analysis'!$E$16</c:f>
              <c:strCache>
                <c:ptCount val="1"/>
                <c:pt idx="0">
                  <c:v>Chocolate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5A6-492D-9F5B-5E946D6E568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5A6-492D-9F5B-5E946D6E568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5A6-492D-9F5B-5E946D6E5683}"/>
              </c:ext>
            </c:extLst>
          </c:dPt>
          <c:cat>
            <c:strRef>
              <c:f>'Sugar Analysis'!$B$17:$B$19</c:f>
              <c:strCache>
                <c:ptCount val="3"/>
                <c:pt idx="0">
                  <c:v>Sucrose</c:v>
                </c:pt>
                <c:pt idx="1">
                  <c:v>Fructose</c:v>
                </c:pt>
                <c:pt idx="2">
                  <c:v>Glucose</c:v>
                </c:pt>
              </c:strCache>
            </c:strRef>
          </c:cat>
          <c:val>
            <c:numRef>
              <c:f>'Sugar Analysis'!$E$17:$E$19</c:f>
              <c:numCache>
                <c:formatCode>General</c:formatCode>
                <c:ptCount val="3"/>
                <c:pt idx="0">
                  <c:v>50</c:v>
                </c:pt>
              </c:numCache>
            </c:numRef>
          </c:val>
          <c:extLst>
            <c:ext xmlns:c16="http://schemas.microsoft.com/office/drawing/2014/chart" uri="{C3380CC4-5D6E-409C-BE32-E72D297353CC}">
              <c16:uniqueId val="{00000006-E5A6-492D-9F5B-5E946D6E56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5264456773009"/>
          <c:y val="0.24056361699928547"/>
          <c:w val="0.26403852580398218"/>
          <c:h val="0.54362871980875438"/>
        </c:manualLayout>
      </c:layout>
      <c:pieChart>
        <c:varyColors val="1"/>
        <c:ser>
          <c:idx val="0"/>
          <c:order val="0"/>
          <c:tx>
            <c:strRef>
              <c:f>'Sugar Analysis'!$C$16</c:f>
              <c:strCache>
                <c:ptCount val="1"/>
                <c:pt idx="0">
                  <c:v>Candy</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275-4596-93DE-AB5ACFF9819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275-4596-93DE-AB5ACFF9819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275-4596-93DE-AB5ACFF98196}"/>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B275-4596-93DE-AB5ACFF981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9847282757084"/>
          <c:y val="9.9706533054678428E-2"/>
          <c:w val="0.49540831883486092"/>
          <c:h val="0.78064562727970743"/>
        </c:manualLayout>
      </c:layout>
      <c:pieChart>
        <c:varyColors val="1"/>
        <c:ser>
          <c:idx val="0"/>
          <c:order val="0"/>
          <c:tx>
            <c:strRef>
              <c:f>'Sugar Analysis'!$C$16</c:f>
              <c:strCache>
                <c:ptCount val="1"/>
                <c:pt idx="0">
                  <c:v>Candy</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174-4D11-9E70-CA06ED13CD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174-4D11-9E70-CA06ED13CD0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174-4D11-9E70-CA06ED13CD00}"/>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0174-4D11-9E70-CA06ED13CD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64142012989764"/>
          <c:y val="0.31057417252515918"/>
          <c:w val="0.7936953780085475"/>
          <c:h val="0.63161296615557461"/>
        </c:manualLayout>
      </c:layout>
      <c:pieChart>
        <c:varyColors val="1"/>
        <c:ser>
          <c:idx val="0"/>
          <c:order val="0"/>
          <c:tx>
            <c:strRef>
              <c:f>'Sugar Analysis'!$D$16</c:f>
              <c:strCache>
                <c:ptCount val="1"/>
                <c:pt idx="0">
                  <c:v>Marshmallows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8AF-4E2A-BA3E-250BB183E48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8AF-4E2A-BA3E-250BB183E48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8AF-4E2A-BA3E-250BB183E488}"/>
              </c:ext>
            </c:extLst>
          </c:dPt>
          <c:cat>
            <c:strRef>
              <c:f>'Sugar Analysis'!$B$17:$B$19</c:f>
              <c:strCache>
                <c:ptCount val="3"/>
                <c:pt idx="0">
                  <c:v>Sucrose</c:v>
                </c:pt>
                <c:pt idx="1">
                  <c:v>Fructose</c:v>
                </c:pt>
                <c:pt idx="2">
                  <c:v>Glucose</c:v>
                </c:pt>
              </c:strCache>
            </c:strRef>
          </c:cat>
          <c:val>
            <c:numRef>
              <c:f>'Sugar Analysis'!$D$17:$D$19</c:f>
              <c:numCache>
                <c:formatCode>General</c:formatCode>
                <c:ptCount val="3"/>
                <c:pt idx="0">
                  <c:v>45</c:v>
                </c:pt>
                <c:pt idx="1">
                  <c:v>3</c:v>
                </c:pt>
                <c:pt idx="2">
                  <c:v>12</c:v>
                </c:pt>
              </c:numCache>
            </c:numRef>
          </c:val>
          <c:extLst>
            <c:ext xmlns:c16="http://schemas.microsoft.com/office/drawing/2014/chart" uri="{C3380CC4-5D6E-409C-BE32-E72D297353CC}">
              <c16:uniqueId val="{00000006-D8AF-4E2A-BA3E-250BB183E4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A2642-8EE2-43F9-B166-8F5CE72C17BC}" type="doc">
      <dgm:prSet loTypeId="urn:microsoft.com/office/officeart/2005/8/layout/vList3" loCatId="list" qsTypeId="urn:microsoft.com/office/officeart/2005/8/quickstyle/simple4" qsCatId="simple" csTypeId="urn:microsoft.com/office/officeart/2005/8/colors/accent3_2" csCatId="accent3" phldr="1"/>
      <dgm:spPr/>
      <dgm:t>
        <a:bodyPr/>
        <a:lstStyle/>
        <a:p>
          <a:endParaRPr lang="en-ZA"/>
        </a:p>
      </dgm:t>
    </dgm:pt>
    <dgm:pt modelId="{11BF7A2B-B207-4A7D-A708-8739C19A898C}">
      <dgm:prSet phldrT="[Text]"/>
      <dgm:spPr/>
      <dgm:t>
        <a:bodyPr/>
        <a:lstStyle/>
        <a:p>
          <a:r>
            <a:rPr lang="en-ZA" b="1" dirty="0">
              <a:solidFill>
                <a:schemeClr val="bg1"/>
              </a:solidFill>
            </a:rPr>
            <a:t>Bioethanol from </a:t>
          </a:r>
          <a:r>
            <a:rPr lang="en-ZA" b="1" i="1" dirty="0" err="1">
              <a:solidFill>
                <a:schemeClr val="bg1"/>
              </a:solidFill>
            </a:rPr>
            <a:t>Zymomonas</a:t>
          </a:r>
          <a:r>
            <a:rPr lang="en-ZA" b="1" i="1" dirty="0">
              <a:solidFill>
                <a:schemeClr val="bg1"/>
              </a:solidFill>
            </a:rPr>
            <a:t> </a:t>
          </a:r>
          <a:r>
            <a:rPr lang="en-ZA" b="1" i="1" dirty="0" err="1">
              <a:solidFill>
                <a:schemeClr val="bg1"/>
              </a:solidFill>
            </a:rPr>
            <a:t>mobilis</a:t>
          </a:r>
          <a:r>
            <a:rPr lang="en-ZA" b="1" dirty="0">
              <a:solidFill>
                <a:schemeClr val="bg1"/>
              </a:solidFill>
            </a:rPr>
            <a:t> fermentation</a:t>
          </a:r>
        </a:p>
      </dgm:t>
    </dgm:pt>
    <dgm:pt modelId="{1B83682D-E85E-4390-85B3-6139480365FF}" type="parTrans" cxnId="{7D00016C-6378-4A68-8CE6-8DB6F4E2DC78}">
      <dgm:prSet/>
      <dgm:spPr/>
      <dgm:t>
        <a:bodyPr/>
        <a:lstStyle/>
        <a:p>
          <a:endParaRPr lang="en-ZA" b="1">
            <a:solidFill>
              <a:schemeClr val="bg1"/>
            </a:solidFill>
          </a:endParaRPr>
        </a:p>
      </dgm:t>
    </dgm:pt>
    <dgm:pt modelId="{0690DB9E-7FAC-4260-9FA9-7174E3AC2CA4}" type="sibTrans" cxnId="{7D00016C-6378-4A68-8CE6-8DB6F4E2DC78}">
      <dgm:prSet/>
      <dgm:spPr/>
      <dgm:t>
        <a:bodyPr/>
        <a:lstStyle/>
        <a:p>
          <a:endParaRPr lang="en-ZA" b="1">
            <a:solidFill>
              <a:schemeClr val="bg1"/>
            </a:solidFill>
          </a:endParaRPr>
        </a:p>
      </dgm:t>
    </dgm:pt>
    <dgm:pt modelId="{45E9D2EB-DC58-4816-A8FD-81761A274F64}">
      <dgm:prSet phldrT="[Text]"/>
      <dgm:spPr/>
      <dgm:t>
        <a:bodyPr/>
        <a:lstStyle/>
        <a:p>
          <a:r>
            <a:rPr lang="en-ZA" b="1" dirty="0" err="1">
              <a:solidFill>
                <a:schemeClr val="bg1"/>
              </a:solidFill>
            </a:rPr>
            <a:t>Biobutanol</a:t>
          </a:r>
          <a:r>
            <a:rPr lang="en-ZA" b="1" dirty="0">
              <a:solidFill>
                <a:schemeClr val="bg1"/>
              </a:solidFill>
            </a:rPr>
            <a:t> from </a:t>
          </a:r>
          <a:r>
            <a:rPr lang="en-ZA" b="1" i="1" dirty="0">
              <a:solidFill>
                <a:schemeClr val="bg1"/>
              </a:solidFill>
            </a:rPr>
            <a:t>Clostridium </a:t>
          </a:r>
          <a:r>
            <a:rPr lang="en-ZA" b="1" i="1" dirty="0" err="1">
              <a:solidFill>
                <a:schemeClr val="bg1"/>
              </a:solidFill>
            </a:rPr>
            <a:t>saccharobutylicum</a:t>
          </a:r>
          <a:r>
            <a:rPr lang="en-ZA" b="1" dirty="0">
              <a:solidFill>
                <a:schemeClr val="bg1"/>
              </a:solidFill>
            </a:rPr>
            <a:t> fermentation</a:t>
          </a:r>
        </a:p>
      </dgm:t>
    </dgm:pt>
    <dgm:pt modelId="{BE062BFC-97A3-4254-A8BF-8B3EE943C11A}" type="parTrans" cxnId="{AD53A57A-63CE-49DD-8EE9-1304FF1667D2}">
      <dgm:prSet/>
      <dgm:spPr/>
      <dgm:t>
        <a:bodyPr/>
        <a:lstStyle/>
        <a:p>
          <a:endParaRPr lang="en-ZA" b="1">
            <a:solidFill>
              <a:schemeClr val="bg1"/>
            </a:solidFill>
          </a:endParaRPr>
        </a:p>
      </dgm:t>
    </dgm:pt>
    <dgm:pt modelId="{60535C10-D519-414B-BFE8-8BDCF7698D80}" type="sibTrans" cxnId="{AD53A57A-63CE-49DD-8EE9-1304FF1667D2}">
      <dgm:prSet/>
      <dgm:spPr/>
      <dgm:t>
        <a:bodyPr/>
        <a:lstStyle/>
        <a:p>
          <a:endParaRPr lang="en-ZA" b="1">
            <a:solidFill>
              <a:schemeClr val="bg1"/>
            </a:solidFill>
          </a:endParaRPr>
        </a:p>
      </dgm:t>
    </dgm:pt>
    <dgm:pt modelId="{0C1507C7-D0E0-46FF-8B2E-68625249CEC5}">
      <dgm:prSet phldrT="[Text]"/>
      <dgm:spPr/>
      <dgm:t>
        <a:bodyPr/>
        <a:lstStyle/>
        <a:p>
          <a:r>
            <a:rPr lang="en-ZA" b="1" dirty="0">
              <a:solidFill>
                <a:schemeClr val="bg1"/>
              </a:solidFill>
            </a:rPr>
            <a:t>Biomethane from Anaerobic Digestion</a:t>
          </a:r>
        </a:p>
      </dgm:t>
    </dgm:pt>
    <dgm:pt modelId="{C9F71F0E-E1F1-44B9-B572-05FC11A7D922}" type="parTrans" cxnId="{9A02FDC7-CD9A-4E98-B017-872AEB89F5B6}">
      <dgm:prSet/>
      <dgm:spPr/>
      <dgm:t>
        <a:bodyPr/>
        <a:lstStyle/>
        <a:p>
          <a:endParaRPr lang="en-ZA" b="1">
            <a:solidFill>
              <a:schemeClr val="bg1"/>
            </a:solidFill>
          </a:endParaRPr>
        </a:p>
      </dgm:t>
    </dgm:pt>
    <dgm:pt modelId="{F9E19C7F-D59E-47DC-A893-D99CF47A3129}" type="sibTrans" cxnId="{9A02FDC7-CD9A-4E98-B017-872AEB89F5B6}">
      <dgm:prSet/>
      <dgm:spPr/>
      <dgm:t>
        <a:bodyPr/>
        <a:lstStyle/>
        <a:p>
          <a:endParaRPr lang="en-ZA" b="1">
            <a:solidFill>
              <a:schemeClr val="bg1"/>
            </a:solidFill>
          </a:endParaRPr>
        </a:p>
      </dgm:t>
    </dgm:pt>
    <dgm:pt modelId="{F56A6E9B-C98F-4036-BA11-C25F5400BF1E}">
      <dgm:prSet phldrT="[Text]"/>
      <dgm:spPr/>
      <dgm:t>
        <a:bodyPr/>
        <a:lstStyle/>
        <a:p>
          <a:r>
            <a:rPr lang="en-ZA" b="1" dirty="0" err="1">
              <a:solidFill>
                <a:schemeClr val="bg1"/>
              </a:solidFill>
            </a:rPr>
            <a:t>Biohydrogen</a:t>
          </a:r>
          <a:r>
            <a:rPr lang="en-ZA" b="1" dirty="0">
              <a:solidFill>
                <a:schemeClr val="bg1"/>
              </a:solidFill>
            </a:rPr>
            <a:t> from </a:t>
          </a:r>
          <a:r>
            <a:rPr lang="en-ZA" b="1" dirty="0" err="1">
              <a:solidFill>
                <a:schemeClr val="bg1"/>
              </a:solidFill>
            </a:rPr>
            <a:t>Acidogenic</a:t>
          </a:r>
          <a:r>
            <a:rPr lang="en-ZA" b="1" dirty="0">
              <a:solidFill>
                <a:schemeClr val="bg1"/>
              </a:solidFill>
            </a:rPr>
            <a:t> and </a:t>
          </a:r>
          <a:r>
            <a:rPr lang="en-ZA" b="1" dirty="0" err="1">
              <a:solidFill>
                <a:schemeClr val="bg1"/>
              </a:solidFill>
            </a:rPr>
            <a:t>Acetogenic</a:t>
          </a:r>
          <a:r>
            <a:rPr lang="en-ZA" b="1" dirty="0">
              <a:solidFill>
                <a:schemeClr val="bg1"/>
              </a:solidFill>
            </a:rPr>
            <a:t> fermentation</a:t>
          </a:r>
        </a:p>
      </dgm:t>
    </dgm:pt>
    <dgm:pt modelId="{DE9F08E4-A8AC-4AED-97A8-C1BB8DF33F9E}" type="parTrans" cxnId="{4C6A2963-98BC-4965-B4F4-21E6CE63F4F3}">
      <dgm:prSet/>
      <dgm:spPr/>
      <dgm:t>
        <a:bodyPr/>
        <a:lstStyle/>
        <a:p>
          <a:endParaRPr lang="en-ZA" b="1">
            <a:solidFill>
              <a:schemeClr val="bg1"/>
            </a:solidFill>
          </a:endParaRPr>
        </a:p>
      </dgm:t>
    </dgm:pt>
    <dgm:pt modelId="{AF05540A-FD65-4D91-9A3C-12D71D9EF42C}" type="sibTrans" cxnId="{4C6A2963-98BC-4965-B4F4-21E6CE63F4F3}">
      <dgm:prSet/>
      <dgm:spPr/>
      <dgm:t>
        <a:bodyPr/>
        <a:lstStyle/>
        <a:p>
          <a:endParaRPr lang="en-ZA" b="1">
            <a:solidFill>
              <a:schemeClr val="bg1"/>
            </a:solidFill>
          </a:endParaRPr>
        </a:p>
      </dgm:t>
    </dgm:pt>
    <dgm:pt modelId="{CEFCC4A2-A842-460F-BE0D-5AD8BD3ECBFC}" type="pres">
      <dgm:prSet presAssocID="{110A2642-8EE2-43F9-B166-8F5CE72C17BC}" presName="linearFlow" presStyleCnt="0">
        <dgm:presLayoutVars>
          <dgm:dir/>
          <dgm:resizeHandles val="exact"/>
        </dgm:presLayoutVars>
      </dgm:prSet>
      <dgm:spPr/>
    </dgm:pt>
    <dgm:pt modelId="{F0C096A4-AD1A-4B2C-9506-5C5D08FFB6AF}" type="pres">
      <dgm:prSet presAssocID="{11BF7A2B-B207-4A7D-A708-8739C19A898C}" presName="composite" presStyleCnt="0"/>
      <dgm:spPr/>
    </dgm:pt>
    <dgm:pt modelId="{7325FE22-DABA-4A6F-9810-C9D8564CF367}" type="pres">
      <dgm:prSet presAssocID="{11BF7A2B-B207-4A7D-A708-8739C19A898C}"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7883A35A-12B0-4FA6-8C3E-72981DBD8CF8}" type="pres">
      <dgm:prSet presAssocID="{11BF7A2B-B207-4A7D-A708-8739C19A898C}" presName="txShp" presStyleLbl="node1" presStyleIdx="0" presStyleCnt="4">
        <dgm:presLayoutVars>
          <dgm:bulletEnabled val="1"/>
        </dgm:presLayoutVars>
      </dgm:prSet>
      <dgm:spPr/>
    </dgm:pt>
    <dgm:pt modelId="{574677CF-B950-4BF4-BF69-68739358C009}" type="pres">
      <dgm:prSet presAssocID="{0690DB9E-7FAC-4260-9FA9-7174E3AC2CA4}" presName="spacing" presStyleCnt="0"/>
      <dgm:spPr/>
    </dgm:pt>
    <dgm:pt modelId="{40A9CB0B-6DC2-4259-A8CD-B8D6FA5A4CEA}" type="pres">
      <dgm:prSet presAssocID="{45E9D2EB-DC58-4816-A8FD-81761A274F64}" presName="composite" presStyleCnt="0"/>
      <dgm:spPr/>
    </dgm:pt>
    <dgm:pt modelId="{CE372301-86F6-4A78-B2E3-E68FB654E765}" type="pres">
      <dgm:prSet presAssocID="{45E9D2EB-DC58-4816-A8FD-81761A274F64}"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A674DB69-2FBE-4024-A168-66154EFBED56}" type="pres">
      <dgm:prSet presAssocID="{45E9D2EB-DC58-4816-A8FD-81761A274F64}" presName="txShp" presStyleLbl="node1" presStyleIdx="1" presStyleCnt="4">
        <dgm:presLayoutVars>
          <dgm:bulletEnabled val="1"/>
        </dgm:presLayoutVars>
      </dgm:prSet>
      <dgm:spPr/>
    </dgm:pt>
    <dgm:pt modelId="{FB6C273D-7DB8-4AF9-8424-09D58354866B}" type="pres">
      <dgm:prSet presAssocID="{60535C10-D519-414B-BFE8-8BDCF7698D80}" presName="spacing" presStyleCnt="0"/>
      <dgm:spPr/>
    </dgm:pt>
    <dgm:pt modelId="{E140AF0C-C6EB-4996-B3B8-F8E9ED738626}" type="pres">
      <dgm:prSet presAssocID="{0C1507C7-D0E0-46FF-8B2E-68625249CEC5}" presName="composite" presStyleCnt="0"/>
      <dgm:spPr/>
    </dgm:pt>
    <dgm:pt modelId="{BEED4AFF-E6CC-4F5B-AA2E-E9A0A7FD995B}" type="pres">
      <dgm:prSet presAssocID="{0C1507C7-D0E0-46FF-8B2E-68625249CEC5}" presName="imgShp" presStyleLbl="fgImgPlace1" presStyleIdx="2" presStyleCnt="4"/>
      <dgm:spPr>
        <a:blipFill rotWithShape="1">
          <a:blip xmlns:r="http://schemas.openxmlformats.org/officeDocument/2006/relationships" r:embed="rId3"/>
          <a:stretch>
            <a:fillRect/>
          </a:stretch>
        </a:blipFill>
      </dgm:spPr>
    </dgm:pt>
    <dgm:pt modelId="{AF6A7AC5-FE46-4435-B05C-EEB53EBEF5C9}" type="pres">
      <dgm:prSet presAssocID="{0C1507C7-D0E0-46FF-8B2E-68625249CEC5}" presName="txShp" presStyleLbl="node1" presStyleIdx="2" presStyleCnt="4">
        <dgm:presLayoutVars>
          <dgm:bulletEnabled val="1"/>
        </dgm:presLayoutVars>
      </dgm:prSet>
      <dgm:spPr/>
    </dgm:pt>
    <dgm:pt modelId="{B0AA6C43-6419-4874-B691-9A900DFC4B93}" type="pres">
      <dgm:prSet presAssocID="{F9E19C7F-D59E-47DC-A893-D99CF47A3129}" presName="spacing" presStyleCnt="0"/>
      <dgm:spPr/>
    </dgm:pt>
    <dgm:pt modelId="{16A501DB-0280-4E76-9BEA-86C1782D4DB7}" type="pres">
      <dgm:prSet presAssocID="{F56A6E9B-C98F-4036-BA11-C25F5400BF1E}" presName="composite" presStyleCnt="0"/>
      <dgm:spPr/>
    </dgm:pt>
    <dgm:pt modelId="{D17C6ACB-2D5C-43A8-B4FD-9FC838640A99}" type="pres">
      <dgm:prSet presAssocID="{F56A6E9B-C98F-4036-BA11-C25F5400BF1E}" presName="imgShp" presStyleLbl="fgImgPlace1" presStyleIdx="3" presStyleCnt="4"/>
      <dgm:spPr>
        <a:blipFill rotWithShape="1">
          <a:blip xmlns:r="http://schemas.openxmlformats.org/officeDocument/2006/relationships" r:embed="rId4"/>
          <a:stretch>
            <a:fillRect/>
          </a:stretch>
        </a:blipFill>
      </dgm:spPr>
    </dgm:pt>
    <dgm:pt modelId="{D231486E-D9C0-450A-BCB5-E4A346DDA7AC}" type="pres">
      <dgm:prSet presAssocID="{F56A6E9B-C98F-4036-BA11-C25F5400BF1E}" presName="txShp" presStyleLbl="node1" presStyleIdx="3" presStyleCnt="4">
        <dgm:presLayoutVars>
          <dgm:bulletEnabled val="1"/>
        </dgm:presLayoutVars>
      </dgm:prSet>
      <dgm:spPr/>
    </dgm:pt>
  </dgm:ptLst>
  <dgm:cxnLst>
    <dgm:cxn modelId="{1AF82A21-C319-4631-BB4E-087C37A145DB}" type="presOf" srcId="{11BF7A2B-B207-4A7D-A708-8739C19A898C}" destId="{7883A35A-12B0-4FA6-8C3E-72981DBD8CF8}" srcOrd="0" destOrd="0" presId="urn:microsoft.com/office/officeart/2005/8/layout/vList3"/>
    <dgm:cxn modelId="{4C6A2963-98BC-4965-B4F4-21E6CE63F4F3}" srcId="{110A2642-8EE2-43F9-B166-8F5CE72C17BC}" destId="{F56A6E9B-C98F-4036-BA11-C25F5400BF1E}" srcOrd="3" destOrd="0" parTransId="{DE9F08E4-A8AC-4AED-97A8-C1BB8DF33F9E}" sibTransId="{AF05540A-FD65-4D91-9A3C-12D71D9EF42C}"/>
    <dgm:cxn modelId="{7D00016C-6378-4A68-8CE6-8DB6F4E2DC78}" srcId="{110A2642-8EE2-43F9-B166-8F5CE72C17BC}" destId="{11BF7A2B-B207-4A7D-A708-8739C19A898C}" srcOrd="0" destOrd="0" parTransId="{1B83682D-E85E-4390-85B3-6139480365FF}" sibTransId="{0690DB9E-7FAC-4260-9FA9-7174E3AC2CA4}"/>
    <dgm:cxn modelId="{E4962D5A-A592-421E-A04C-134C23423DE1}" type="presOf" srcId="{F56A6E9B-C98F-4036-BA11-C25F5400BF1E}" destId="{D231486E-D9C0-450A-BCB5-E4A346DDA7AC}" srcOrd="0" destOrd="0" presId="urn:microsoft.com/office/officeart/2005/8/layout/vList3"/>
    <dgm:cxn modelId="{AD53A57A-63CE-49DD-8EE9-1304FF1667D2}" srcId="{110A2642-8EE2-43F9-B166-8F5CE72C17BC}" destId="{45E9D2EB-DC58-4816-A8FD-81761A274F64}" srcOrd="1" destOrd="0" parTransId="{BE062BFC-97A3-4254-A8BF-8B3EE943C11A}" sibTransId="{60535C10-D519-414B-BFE8-8BDCF7698D80}"/>
    <dgm:cxn modelId="{A266449F-E32D-4D90-BB1D-DD19B37EAA5D}" type="presOf" srcId="{0C1507C7-D0E0-46FF-8B2E-68625249CEC5}" destId="{AF6A7AC5-FE46-4435-B05C-EEB53EBEF5C9}" srcOrd="0" destOrd="0" presId="urn:microsoft.com/office/officeart/2005/8/layout/vList3"/>
    <dgm:cxn modelId="{2F49C5C4-6564-4B72-B9B2-A737416A86C6}" type="presOf" srcId="{45E9D2EB-DC58-4816-A8FD-81761A274F64}" destId="{A674DB69-2FBE-4024-A168-66154EFBED56}" srcOrd="0" destOrd="0" presId="urn:microsoft.com/office/officeart/2005/8/layout/vList3"/>
    <dgm:cxn modelId="{9A02FDC7-CD9A-4E98-B017-872AEB89F5B6}" srcId="{110A2642-8EE2-43F9-B166-8F5CE72C17BC}" destId="{0C1507C7-D0E0-46FF-8B2E-68625249CEC5}" srcOrd="2" destOrd="0" parTransId="{C9F71F0E-E1F1-44B9-B572-05FC11A7D922}" sibTransId="{F9E19C7F-D59E-47DC-A893-D99CF47A3129}"/>
    <dgm:cxn modelId="{5C2B64E7-A351-4176-89F1-27F255022770}" type="presOf" srcId="{110A2642-8EE2-43F9-B166-8F5CE72C17BC}" destId="{CEFCC4A2-A842-460F-BE0D-5AD8BD3ECBFC}" srcOrd="0" destOrd="0" presId="urn:microsoft.com/office/officeart/2005/8/layout/vList3"/>
    <dgm:cxn modelId="{E29839D2-D77F-4F52-BA8E-B52CEACB81CF}" type="presParOf" srcId="{CEFCC4A2-A842-460F-BE0D-5AD8BD3ECBFC}" destId="{F0C096A4-AD1A-4B2C-9506-5C5D08FFB6AF}" srcOrd="0" destOrd="0" presId="urn:microsoft.com/office/officeart/2005/8/layout/vList3"/>
    <dgm:cxn modelId="{777D94D7-1983-47DF-BB91-B62DD3642084}" type="presParOf" srcId="{F0C096A4-AD1A-4B2C-9506-5C5D08FFB6AF}" destId="{7325FE22-DABA-4A6F-9810-C9D8564CF367}" srcOrd="0" destOrd="0" presId="urn:microsoft.com/office/officeart/2005/8/layout/vList3"/>
    <dgm:cxn modelId="{256BFDCF-3943-4992-A401-7BDA6C27CAAE}" type="presParOf" srcId="{F0C096A4-AD1A-4B2C-9506-5C5D08FFB6AF}" destId="{7883A35A-12B0-4FA6-8C3E-72981DBD8CF8}" srcOrd="1" destOrd="0" presId="urn:microsoft.com/office/officeart/2005/8/layout/vList3"/>
    <dgm:cxn modelId="{C0D43CA6-D6E7-4712-A976-E7424D977026}" type="presParOf" srcId="{CEFCC4A2-A842-460F-BE0D-5AD8BD3ECBFC}" destId="{574677CF-B950-4BF4-BF69-68739358C009}" srcOrd="1" destOrd="0" presId="urn:microsoft.com/office/officeart/2005/8/layout/vList3"/>
    <dgm:cxn modelId="{42BDB043-A7B4-4342-9F4A-61094F678A70}" type="presParOf" srcId="{CEFCC4A2-A842-460F-BE0D-5AD8BD3ECBFC}" destId="{40A9CB0B-6DC2-4259-A8CD-B8D6FA5A4CEA}" srcOrd="2" destOrd="0" presId="urn:microsoft.com/office/officeart/2005/8/layout/vList3"/>
    <dgm:cxn modelId="{019951C5-5AD4-4D08-9384-47A86E0FD9C9}" type="presParOf" srcId="{40A9CB0B-6DC2-4259-A8CD-B8D6FA5A4CEA}" destId="{CE372301-86F6-4A78-B2E3-E68FB654E765}" srcOrd="0" destOrd="0" presId="urn:microsoft.com/office/officeart/2005/8/layout/vList3"/>
    <dgm:cxn modelId="{11201012-CDB3-4EF6-A2A1-8EDC76E8DD26}" type="presParOf" srcId="{40A9CB0B-6DC2-4259-A8CD-B8D6FA5A4CEA}" destId="{A674DB69-2FBE-4024-A168-66154EFBED56}" srcOrd="1" destOrd="0" presId="urn:microsoft.com/office/officeart/2005/8/layout/vList3"/>
    <dgm:cxn modelId="{22389BDA-6BD0-4296-A4E4-A6C888CE4B1F}" type="presParOf" srcId="{CEFCC4A2-A842-460F-BE0D-5AD8BD3ECBFC}" destId="{FB6C273D-7DB8-4AF9-8424-09D58354866B}" srcOrd="3" destOrd="0" presId="urn:microsoft.com/office/officeart/2005/8/layout/vList3"/>
    <dgm:cxn modelId="{96A4B97E-EF66-44A1-BD77-46E57C2FB713}" type="presParOf" srcId="{CEFCC4A2-A842-460F-BE0D-5AD8BD3ECBFC}" destId="{E140AF0C-C6EB-4996-B3B8-F8E9ED738626}" srcOrd="4" destOrd="0" presId="urn:microsoft.com/office/officeart/2005/8/layout/vList3"/>
    <dgm:cxn modelId="{E06B59B7-B137-4F2C-B24A-616420486F4A}" type="presParOf" srcId="{E140AF0C-C6EB-4996-B3B8-F8E9ED738626}" destId="{BEED4AFF-E6CC-4F5B-AA2E-E9A0A7FD995B}" srcOrd="0" destOrd="0" presId="urn:microsoft.com/office/officeart/2005/8/layout/vList3"/>
    <dgm:cxn modelId="{606B2304-AF69-443B-8D26-1262D2255133}" type="presParOf" srcId="{E140AF0C-C6EB-4996-B3B8-F8E9ED738626}" destId="{AF6A7AC5-FE46-4435-B05C-EEB53EBEF5C9}" srcOrd="1" destOrd="0" presId="urn:microsoft.com/office/officeart/2005/8/layout/vList3"/>
    <dgm:cxn modelId="{8897146A-F6F8-4802-8B79-30B9C676AE9D}" type="presParOf" srcId="{CEFCC4A2-A842-460F-BE0D-5AD8BD3ECBFC}" destId="{B0AA6C43-6419-4874-B691-9A900DFC4B93}" srcOrd="5" destOrd="0" presId="urn:microsoft.com/office/officeart/2005/8/layout/vList3"/>
    <dgm:cxn modelId="{58F47E1D-5C7C-4AA1-8A45-9F0C83070160}" type="presParOf" srcId="{CEFCC4A2-A842-460F-BE0D-5AD8BD3ECBFC}" destId="{16A501DB-0280-4E76-9BEA-86C1782D4DB7}" srcOrd="6" destOrd="0" presId="urn:microsoft.com/office/officeart/2005/8/layout/vList3"/>
    <dgm:cxn modelId="{BE14309B-4DBA-4894-B626-3ADE407A4AA1}" type="presParOf" srcId="{16A501DB-0280-4E76-9BEA-86C1782D4DB7}" destId="{D17C6ACB-2D5C-43A8-B4FD-9FC838640A99}" srcOrd="0" destOrd="0" presId="urn:microsoft.com/office/officeart/2005/8/layout/vList3"/>
    <dgm:cxn modelId="{2B2A2BAA-1CBA-4911-83AD-788DC0CD2E80}" type="presParOf" srcId="{16A501DB-0280-4E76-9BEA-86C1782D4DB7}" destId="{D231486E-D9C0-450A-BCB5-E4A346DDA7A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BD836-F6A5-4550-ADD3-714ED5CA32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ZA"/>
        </a:p>
      </dgm:t>
    </dgm:pt>
    <dgm:pt modelId="{853BB114-0AAE-4080-ADBD-FF21588F28E4}">
      <dgm:prSet phldrT="[Text]" custT="1"/>
      <dgm:spPr/>
      <dgm:t>
        <a:bodyPr/>
        <a:lstStyle/>
        <a:p>
          <a:r>
            <a:rPr lang="en-ZA" sz="2400" dirty="0">
              <a:latin typeface="+mj-lt"/>
              <a:cs typeface="Arial" panose="020B0604020202020204" pitchFamily="34" charset="0"/>
            </a:rPr>
            <a:t>Product</a:t>
          </a:r>
          <a:r>
            <a:rPr lang="en-ZA" sz="2400" baseline="0" dirty="0">
              <a:latin typeface="+mj-lt"/>
              <a:cs typeface="Arial" panose="020B0604020202020204" pitchFamily="34" charset="0"/>
            </a:rPr>
            <a:t> selection</a:t>
          </a:r>
          <a:endParaRPr lang="en-ZA" sz="2400" dirty="0">
            <a:latin typeface="+mj-lt"/>
            <a:cs typeface="Arial" panose="020B0604020202020204" pitchFamily="34" charset="0"/>
          </a:endParaRPr>
        </a:p>
      </dgm:t>
    </dgm:pt>
    <dgm:pt modelId="{A17514BF-A446-48A9-B29A-13EDE27BEE0D}" type="parTrans" cxnId="{361C4CD1-C88F-44F7-B263-355F89DC7455}">
      <dgm:prSet/>
      <dgm:spPr/>
      <dgm:t>
        <a:bodyPr/>
        <a:lstStyle/>
        <a:p>
          <a:endParaRPr lang="en-ZA">
            <a:latin typeface="+mj-lt"/>
          </a:endParaRPr>
        </a:p>
      </dgm:t>
    </dgm:pt>
    <dgm:pt modelId="{4AEBF253-274F-42C7-973E-F73BCC51A779}" type="sibTrans" cxnId="{361C4CD1-C88F-44F7-B263-355F89DC7455}">
      <dgm:prSet/>
      <dgm:spPr/>
      <dgm:t>
        <a:bodyPr/>
        <a:lstStyle/>
        <a:p>
          <a:endParaRPr lang="en-ZA">
            <a:latin typeface="+mj-lt"/>
          </a:endParaRPr>
        </a:p>
      </dgm:t>
    </dgm:pt>
    <dgm:pt modelId="{805F10E2-2CCF-43DA-852E-043405318537}">
      <dgm:prSet phldrT="[Text]" custT="1"/>
      <dgm:spPr/>
      <dgm:t>
        <a:bodyPr/>
        <a:lstStyle/>
        <a:p>
          <a:pPr>
            <a:buFont typeface="Arial" panose="020B0604020202020204" pitchFamily="34" charset="0"/>
            <a:buNone/>
          </a:pPr>
          <a:r>
            <a:rPr lang="en-ZA" sz="1800" dirty="0">
              <a:latin typeface="+mj-lt"/>
              <a:cs typeface="Arial" panose="020B0604020202020204" pitchFamily="34" charset="0"/>
            </a:rPr>
            <a:t>	- Literature survey</a:t>
          </a:r>
        </a:p>
      </dgm:t>
    </dgm:pt>
    <dgm:pt modelId="{789A752F-01ED-4EB4-9926-3749A70E50B7}" type="parTrans" cxnId="{F6BDD70F-8FB2-4987-9842-6737A575123C}">
      <dgm:prSet/>
      <dgm:spPr/>
      <dgm:t>
        <a:bodyPr/>
        <a:lstStyle/>
        <a:p>
          <a:endParaRPr lang="en-ZA">
            <a:latin typeface="+mj-lt"/>
          </a:endParaRPr>
        </a:p>
      </dgm:t>
    </dgm:pt>
    <dgm:pt modelId="{FF171782-2417-482B-A1F3-DE9992A3AF9A}" type="sibTrans" cxnId="{F6BDD70F-8FB2-4987-9842-6737A575123C}">
      <dgm:prSet/>
      <dgm:spPr/>
      <dgm:t>
        <a:bodyPr/>
        <a:lstStyle/>
        <a:p>
          <a:endParaRPr lang="en-ZA">
            <a:latin typeface="+mj-lt"/>
          </a:endParaRPr>
        </a:p>
      </dgm:t>
    </dgm:pt>
    <dgm:pt modelId="{A4EC0198-A512-4247-BD2E-872AE627D20E}">
      <dgm:prSet phldrT="[Text]" custT="1"/>
      <dgm:spPr/>
      <dgm:t>
        <a:bodyPr/>
        <a:lstStyle/>
        <a:p>
          <a:pPr>
            <a:buFont typeface="Arial" panose="020B0604020202020204" pitchFamily="34" charset="0"/>
            <a:buNone/>
          </a:pPr>
          <a:r>
            <a:rPr lang="en-ZA" sz="1800" i="0" dirty="0">
              <a:latin typeface="+mj-lt"/>
              <a:cs typeface="Arial" panose="020B0604020202020204" pitchFamily="34" charset="0"/>
            </a:rPr>
            <a:t>	- Waste characterisation</a:t>
          </a:r>
        </a:p>
      </dgm:t>
    </dgm:pt>
    <dgm:pt modelId="{38E90CE9-E95A-46BE-A5B6-9F251EF2DBA3}" type="parTrans" cxnId="{B64F1EB6-B6E8-4B59-90F9-D9CAE89AADF4}">
      <dgm:prSet/>
      <dgm:spPr/>
      <dgm:t>
        <a:bodyPr/>
        <a:lstStyle/>
        <a:p>
          <a:endParaRPr lang="en-ZA">
            <a:latin typeface="+mj-lt"/>
          </a:endParaRPr>
        </a:p>
      </dgm:t>
    </dgm:pt>
    <dgm:pt modelId="{FE3AFF4D-9CD8-4060-B72F-F433DA7827C3}" type="sibTrans" cxnId="{B64F1EB6-B6E8-4B59-90F9-D9CAE89AADF4}">
      <dgm:prSet/>
      <dgm:spPr/>
      <dgm:t>
        <a:bodyPr/>
        <a:lstStyle/>
        <a:p>
          <a:endParaRPr lang="en-ZA">
            <a:latin typeface="+mj-lt"/>
          </a:endParaRPr>
        </a:p>
      </dgm:t>
    </dgm:pt>
    <dgm:pt modelId="{AF2E0959-25F4-4299-B6E9-8D214ED4F7E3}">
      <dgm:prSet phldrT="[Text]" custT="1"/>
      <dgm:spPr/>
      <dgm:t>
        <a:bodyPr/>
        <a:lstStyle/>
        <a:p>
          <a:r>
            <a:rPr lang="en-ZA" sz="2400" dirty="0">
              <a:latin typeface="+mj-lt"/>
              <a:cs typeface="Arial" panose="020B0604020202020204" pitchFamily="34" charset="0"/>
            </a:rPr>
            <a:t>Flowsheet</a:t>
          </a:r>
        </a:p>
      </dgm:t>
    </dgm:pt>
    <dgm:pt modelId="{DD9B74BE-334A-4E1B-8BED-F68DA28D6771}" type="parTrans" cxnId="{AFF2B432-C49C-45CC-861B-324DB74C8CF5}">
      <dgm:prSet/>
      <dgm:spPr/>
      <dgm:t>
        <a:bodyPr/>
        <a:lstStyle/>
        <a:p>
          <a:endParaRPr lang="en-ZA">
            <a:latin typeface="+mj-lt"/>
          </a:endParaRPr>
        </a:p>
      </dgm:t>
    </dgm:pt>
    <dgm:pt modelId="{0F7758C2-A598-4B84-8624-92723CFD3B45}" type="sibTrans" cxnId="{AFF2B432-C49C-45CC-861B-324DB74C8CF5}">
      <dgm:prSet/>
      <dgm:spPr/>
      <dgm:t>
        <a:bodyPr/>
        <a:lstStyle/>
        <a:p>
          <a:endParaRPr lang="en-ZA">
            <a:latin typeface="+mj-lt"/>
          </a:endParaRPr>
        </a:p>
      </dgm:t>
    </dgm:pt>
    <dgm:pt modelId="{5A18D09C-7372-4465-8778-B9253E6E5520}">
      <dgm:prSet phldrT="[Text]" custT="1"/>
      <dgm:spPr/>
      <dgm:t>
        <a:bodyPr/>
        <a:lstStyle/>
        <a:p>
          <a:pPr>
            <a:buFont typeface="Arial" panose="020B0604020202020204" pitchFamily="34" charset="0"/>
            <a:buNone/>
          </a:pPr>
          <a:r>
            <a:rPr lang="en-ZA" sz="1800" dirty="0">
              <a:latin typeface="+mj-lt"/>
              <a:cs typeface="Arial" panose="020B0604020202020204" pitchFamily="34" charset="0"/>
            </a:rPr>
            <a:t>	- Experimental and TEA data</a:t>
          </a:r>
        </a:p>
      </dgm:t>
    </dgm:pt>
    <dgm:pt modelId="{5C3C9ECC-A15D-48A8-9BDE-A6D2FDCE937D}" type="parTrans" cxnId="{0A290368-3822-4C0F-ABF1-1489088D0492}">
      <dgm:prSet/>
      <dgm:spPr/>
      <dgm:t>
        <a:bodyPr/>
        <a:lstStyle/>
        <a:p>
          <a:endParaRPr lang="en-ZA">
            <a:latin typeface="+mj-lt"/>
          </a:endParaRPr>
        </a:p>
      </dgm:t>
    </dgm:pt>
    <dgm:pt modelId="{5B29D712-7F37-484F-9068-32EE37B434A7}" type="sibTrans" cxnId="{0A290368-3822-4C0F-ABF1-1489088D0492}">
      <dgm:prSet/>
      <dgm:spPr/>
      <dgm:t>
        <a:bodyPr/>
        <a:lstStyle/>
        <a:p>
          <a:endParaRPr lang="en-ZA">
            <a:latin typeface="+mj-lt"/>
          </a:endParaRPr>
        </a:p>
      </dgm:t>
    </dgm:pt>
    <dgm:pt modelId="{44C5E45D-004E-435F-A3F0-DDF7DF40C75F}">
      <dgm:prSet phldrT="[Text]" custT="1"/>
      <dgm:spPr/>
      <dgm:t>
        <a:bodyPr/>
        <a:lstStyle/>
        <a:p>
          <a:r>
            <a:rPr lang="en-ZA" sz="2400" dirty="0">
              <a:latin typeface="+mj-lt"/>
              <a:cs typeface="Arial" panose="020B0604020202020204" pitchFamily="34" charset="0"/>
            </a:rPr>
            <a:t>Experimental production of selected product</a:t>
          </a:r>
        </a:p>
      </dgm:t>
    </dgm:pt>
    <dgm:pt modelId="{4D361290-B8D8-441E-8500-D27576585B1D}" type="sibTrans" cxnId="{F7E94504-CCA2-4B1D-BC4D-A0A23818BF4A}">
      <dgm:prSet/>
      <dgm:spPr/>
      <dgm:t>
        <a:bodyPr/>
        <a:lstStyle/>
        <a:p>
          <a:endParaRPr lang="en-ZA">
            <a:latin typeface="+mj-lt"/>
          </a:endParaRPr>
        </a:p>
      </dgm:t>
    </dgm:pt>
    <dgm:pt modelId="{74CE0174-19EE-4388-9F91-6CF537E7E4EB}" type="parTrans" cxnId="{F7E94504-CCA2-4B1D-BC4D-A0A23818BF4A}">
      <dgm:prSet/>
      <dgm:spPr/>
      <dgm:t>
        <a:bodyPr/>
        <a:lstStyle/>
        <a:p>
          <a:endParaRPr lang="en-ZA">
            <a:latin typeface="+mj-lt"/>
          </a:endParaRPr>
        </a:p>
      </dgm:t>
    </dgm:pt>
    <dgm:pt modelId="{1798E4FA-1136-43C2-9682-D719625512CB}">
      <dgm:prSet phldrT="[Text]" custT="1"/>
      <dgm:spPr/>
      <dgm:t>
        <a:bodyPr/>
        <a:lstStyle/>
        <a:p>
          <a:r>
            <a:rPr lang="en-ZA" sz="2400" dirty="0">
              <a:latin typeface="+mj-lt"/>
              <a:cs typeface="Arial" panose="020B0604020202020204" pitchFamily="34" charset="0"/>
            </a:rPr>
            <a:t>Techno-Economical Analysis </a:t>
          </a:r>
        </a:p>
      </dgm:t>
    </dgm:pt>
    <dgm:pt modelId="{3F989271-7416-4944-882D-E626CB2D494B}" type="sibTrans" cxnId="{D1F73BC2-C5BE-430B-9ADC-6954AB44F7BF}">
      <dgm:prSet/>
      <dgm:spPr/>
      <dgm:t>
        <a:bodyPr/>
        <a:lstStyle/>
        <a:p>
          <a:endParaRPr lang="en-ZA">
            <a:latin typeface="+mj-lt"/>
          </a:endParaRPr>
        </a:p>
      </dgm:t>
    </dgm:pt>
    <dgm:pt modelId="{28973F23-D46E-4F72-8947-7A88A10E6CFB}" type="parTrans" cxnId="{D1F73BC2-C5BE-430B-9ADC-6954AB44F7BF}">
      <dgm:prSet/>
      <dgm:spPr/>
      <dgm:t>
        <a:bodyPr/>
        <a:lstStyle/>
        <a:p>
          <a:endParaRPr lang="en-ZA">
            <a:latin typeface="+mj-lt"/>
          </a:endParaRPr>
        </a:p>
      </dgm:t>
    </dgm:pt>
    <dgm:pt modelId="{5A154018-2F07-47F1-8697-BBE2C8793AD8}">
      <dgm:prSet phldrT="[Text]" custT="1"/>
      <dgm:spPr/>
      <dgm:t>
        <a:bodyPr/>
        <a:lstStyle/>
        <a:p>
          <a:pPr>
            <a:buFont typeface="Arial" panose="020B0604020202020204" pitchFamily="34" charset="0"/>
            <a:buNone/>
          </a:pPr>
          <a:r>
            <a:rPr lang="en-ZA" sz="1800" dirty="0">
              <a:latin typeface="+mj-lt"/>
              <a:cs typeface="Arial" panose="020B0604020202020204" pitchFamily="34" charset="0"/>
            </a:rPr>
            <a:t>	- Cost</a:t>
          </a:r>
        </a:p>
      </dgm:t>
    </dgm:pt>
    <dgm:pt modelId="{20CC47D3-0504-4CBF-BF34-20B2836C19BE}" type="parTrans" cxnId="{CD530F8C-1887-4651-B117-8F4CEEC068F9}">
      <dgm:prSet/>
      <dgm:spPr/>
      <dgm:t>
        <a:bodyPr/>
        <a:lstStyle/>
        <a:p>
          <a:endParaRPr lang="en-ZA">
            <a:latin typeface="+mj-lt"/>
          </a:endParaRPr>
        </a:p>
      </dgm:t>
    </dgm:pt>
    <dgm:pt modelId="{EC0B6971-DB9B-4015-BEBA-F2795CAD12AB}" type="sibTrans" cxnId="{CD530F8C-1887-4651-B117-8F4CEEC068F9}">
      <dgm:prSet/>
      <dgm:spPr/>
      <dgm:t>
        <a:bodyPr/>
        <a:lstStyle/>
        <a:p>
          <a:endParaRPr lang="en-ZA">
            <a:latin typeface="+mj-lt"/>
          </a:endParaRPr>
        </a:p>
      </dgm:t>
    </dgm:pt>
    <dgm:pt modelId="{41236990-11F4-4905-8DC0-F369CCAA2D76}">
      <dgm:prSet phldrT="[Text]" custT="1"/>
      <dgm:spPr/>
      <dgm:t>
        <a:bodyPr/>
        <a:lstStyle/>
        <a:p>
          <a:pPr>
            <a:buFont typeface="Arial" panose="020B0604020202020204" pitchFamily="34" charset="0"/>
            <a:buNone/>
          </a:pPr>
          <a:r>
            <a:rPr lang="en-ZA" sz="1800" dirty="0">
              <a:latin typeface="+mj-lt"/>
              <a:cs typeface="Arial" panose="020B0604020202020204" pitchFamily="34" charset="0"/>
            </a:rPr>
            <a:t>- Feasibility</a:t>
          </a:r>
        </a:p>
      </dgm:t>
    </dgm:pt>
    <dgm:pt modelId="{03AD5F2A-B05A-4717-BFCF-F05F9C50390D}" type="parTrans" cxnId="{225FF9B8-4D51-4C13-BEE5-DE0CFF1CFED5}">
      <dgm:prSet/>
      <dgm:spPr/>
      <dgm:t>
        <a:bodyPr/>
        <a:lstStyle/>
        <a:p>
          <a:endParaRPr lang="en-ZA">
            <a:latin typeface="+mj-lt"/>
          </a:endParaRPr>
        </a:p>
      </dgm:t>
    </dgm:pt>
    <dgm:pt modelId="{5F42E8E3-1668-4EBE-95C5-48975020FE37}" type="sibTrans" cxnId="{225FF9B8-4D51-4C13-BEE5-DE0CFF1CFED5}">
      <dgm:prSet/>
      <dgm:spPr/>
      <dgm:t>
        <a:bodyPr/>
        <a:lstStyle/>
        <a:p>
          <a:endParaRPr lang="en-ZA">
            <a:latin typeface="+mj-lt"/>
          </a:endParaRPr>
        </a:p>
      </dgm:t>
    </dgm:pt>
    <dgm:pt modelId="{731F8B9D-C8E8-472B-B327-03D2D83CC1A7}">
      <dgm:prSet phldrT="[Text]" custT="1"/>
      <dgm:spPr/>
      <dgm:t>
        <a:bodyPr/>
        <a:lstStyle/>
        <a:p>
          <a:pPr>
            <a:buFont typeface="Arial" panose="020B0604020202020204" pitchFamily="34" charset="0"/>
            <a:buNone/>
          </a:pPr>
          <a:r>
            <a:rPr lang="en-ZA" sz="1800" dirty="0">
              <a:latin typeface="+mj-lt"/>
              <a:cs typeface="Arial" panose="020B0604020202020204" pitchFamily="34" charset="0"/>
            </a:rPr>
            <a:t>- Material and energy balances</a:t>
          </a:r>
        </a:p>
      </dgm:t>
    </dgm:pt>
    <dgm:pt modelId="{C0DF167B-F1C7-44CA-8890-0E757E188AEE}" type="parTrans" cxnId="{9E61E5D4-72D5-48EF-B0CE-BB89CA33E638}">
      <dgm:prSet/>
      <dgm:spPr/>
      <dgm:t>
        <a:bodyPr/>
        <a:lstStyle/>
        <a:p>
          <a:endParaRPr lang="en-ZA">
            <a:latin typeface="+mj-lt"/>
          </a:endParaRPr>
        </a:p>
      </dgm:t>
    </dgm:pt>
    <dgm:pt modelId="{8D1167F0-2012-4BF5-B8B1-6F7A071639C8}" type="sibTrans" cxnId="{9E61E5D4-72D5-48EF-B0CE-BB89CA33E638}">
      <dgm:prSet/>
      <dgm:spPr/>
      <dgm:t>
        <a:bodyPr/>
        <a:lstStyle/>
        <a:p>
          <a:endParaRPr lang="en-ZA">
            <a:latin typeface="+mj-lt"/>
          </a:endParaRPr>
        </a:p>
      </dgm:t>
    </dgm:pt>
    <dgm:pt modelId="{8D82B235-6190-459D-91AD-04AF2C2CF7CB}">
      <dgm:prSet phldrT="[Text]" custT="1"/>
      <dgm:spPr/>
      <dgm:t>
        <a:bodyPr/>
        <a:lstStyle/>
        <a:p>
          <a:pPr>
            <a:buFont typeface="Arial" panose="020B0604020202020204" pitchFamily="34" charset="0"/>
            <a:buNone/>
          </a:pPr>
          <a:r>
            <a:rPr lang="en-ZA" sz="1800" dirty="0">
              <a:latin typeface="+mj-lt"/>
              <a:cs typeface="Arial" panose="020B0604020202020204" pitchFamily="34" charset="0"/>
            </a:rPr>
            <a:t>- Market</a:t>
          </a:r>
        </a:p>
      </dgm:t>
    </dgm:pt>
    <dgm:pt modelId="{B82F55C8-2697-4F5B-8FBC-55A9B7DF1C62}" type="parTrans" cxnId="{6E4B52BD-EF32-48A8-B4D7-610163E8BDD0}">
      <dgm:prSet/>
      <dgm:spPr/>
      <dgm:t>
        <a:bodyPr/>
        <a:lstStyle/>
        <a:p>
          <a:endParaRPr lang="en-ZA"/>
        </a:p>
      </dgm:t>
    </dgm:pt>
    <dgm:pt modelId="{745AF174-6D5C-4B2E-939D-9B814D9C3155}" type="sibTrans" cxnId="{6E4B52BD-EF32-48A8-B4D7-610163E8BDD0}">
      <dgm:prSet/>
      <dgm:spPr/>
      <dgm:t>
        <a:bodyPr/>
        <a:lstStyle/>
        <a:p>
          <a:endParaRPr lang="en-ZA"/>
        </a:p>
      </dgm:t>
    </dgm:pt>
    <dgm:pt modelId="{E153BAA4-9EFE-4F1D-B6A8-3858B90893F4}">
      <dgm:prSet phldrT="[Text]" custT="1"/>
      <dgm:spPr/>
      <dgm:t>
        <a:bodyPr/>
        <a:lstStyle/>
        <a:p>
          <a:pPr>
            <a:buFont typeface="Arial" panose="020B0604020202020204" pitchFamily="34" charset="0"/>
            <a:buNone/>
          </a:pPr>
          <a:r>
            <a:rPr lang="en-ZA" sz="1800" i="0" dirty="0">
              <a:latin typeface="+mj-lt"/>
              <a:cs typeface="Arial" panose="020B0604020202020204" pitchFamily="34" charset="0"/>
            </a:rPr>
            <a:t>- Substrate-product preferential matching</a:t>
          </a:r>
        </a:p>
      </dgm:t>
    </dgm:pt>
    <dgm:pt modelId="{3802A12A-7D2C-4657-95E9-61987DC526AF}" type="sibTrans" cxnId="{CF540BC2-7A8B-43E7-ABBF-6778AE8837E4}">
      <dgm:prSet/>
      <dgm:spPr/>
      <dgm:t>
        <a:bodyPr/>
        <a:lstStyle/>
        <a:p>
          <a:endParaRPr lang="en-ZA">
            <a:latin typeface="+mj-lt"/>
          </a:endParaRPr>
        </a:p>
      </dgm:t>
    </dgm:pt>
    <dgm:pt modelId="{DA1BF456-5E96-40EC-9296-E0D360A0ACA6}" type="parTrans" cxnId="{CF540BC2-7A8B-43E7-ABBF-6778AE8837E4}">
      <dgm:prSet/>
      <dgm:spPr/>
      <dgm:t>
        <a:bodyPr/>
        <a:lstStyle/>
        <a:p>
          <a:endParaRPr lang="en-ZA">
            <a:latin typeface="+mj-lt"/>
          </a:endParaRPr>
        </a:p>
      </dgm:t>
    </dgm:pt>
    <dgm:pt modelId="{27F930A6-1516-4C7A-89C9-7C11E849A26E}" type="pres">
      <dgm:prSet presAssocID="{2B5BD836-F6A5-4550-ADD3-714ED5CA32A6}" presName="Name0" presStyleCnt="0">
        <dgm:presLayoutVars>
          <dgm:dir/>
          <dgm:animLvl val="lvl"/>
          <dgm:resizeHandles val="exact"/>
        </dgm:presLayoutVars>
      </dgm:prSet>
      <dgm:spPr/>
    </dgm:pt>
    <dgm:pt modelId="{F9D2C67B-115B-438B-B353-E70325DB36C1}" type="pres">
      <dgm:prSet presAssocID="{853BB114-0AAE-4080-ADBD-FF21588F28E4}" presName="linNode" presStyleCnt="0"/>
      <dgm:spPr/>
    </dgm:pt>
    <dgm:pt modelId="{041D73D4-1512-4702-B88A-C8FBF7520AB4}" type="pres">
      <dgm:prSet presAssocID="{853BB114-0AAE-4080-ADBD-FF21588F28E4}" presName="parentText" presStyleLbl="node1" presStyleIdx="0" presStyleCnt="4" custScaleY="88492" custLinFactNeighborX="-816" custLinFactNeighborY="-151">
        <dgm:presLayoutVars>
          <dgm:chMax val="1"/>
          <dgm:bulletEnabled val="1"/>
        </dgm:presLayoutVars>
      </dgm:prSet>
      <dgm:spPr/>
    </dgm:pt>
    <dgm:pt modelId="{7DFB57EC-DCCC-48CC-9D63-8C5BC855349B}" type="pres">
      <dgm:prSet presAssocID="{853BB114-0AAE-4080-ADBD-FF21588F28E4}" presName="descendantText" presStyleLbl="alignAccFollowNode1" presStyleIdx="0" presStyleCnt="4" custScaleY="103782" custLinFactNeighborX="-7475" custLinFactNeighborY="-1068">
        <dgm:presLayoutVars>
          <dgm:bulletEnabled val="1"/>
        </dgm:presLayoutVars>
      </dgm:prSet>
      <dgm:spPr/>
    </dgm:pt>
    <dgm:pt modelId="{16AEA82D-3DC0-4866-850D-43C99A752CF0}" type="pres">
      <dgm:prSet presAssocID="{4AEBF253-274F-42C7-973E-F73BCC51A779}" presName="sp" presStyleCnt="0"/>
      <dgm:spPr/>
    </dgm:pt>
    <dgm:pt modelId="{653E79CC-D983-401F-97AF-79F434E6CF1D}" type="pres">
      <dgm:prSet presAssocID="{44C5E45D-004E-435F-A3F0-DDF7DF40C75F}" presName="linNode" presStyleCnt="0"/>
      <dgm:spPr/>
    </dgm:pt>
    <dgm:pt modelId="{5E155BC7-5EBA-4930-9D51-0377BA4D75BB}" type="pres">
      <dgm:prSet presAssocID="{44C5E45D-004E-435F-A3F0-DDF7DF40C75F}" presName="parentText" presStyleLbl="node1" presStyleIdx="1" presStyleCnt="4">
        <dgm:presLayoutVars>
          <dgm:chMax val="1"/>
          <dgm:bulletEnabled val="1"/>
        </dgm:presLayoutVars>
      </dgm:prSet>
      <dgm:spPr/>
    </dgm:pt>
    <dgm:pt modelId="{6CDB34BB-2B54-4EAE-B471-0901049EFE17}" type="pres">
      <dgm:prSet presAssocID="{44C5E45D-004E-435F-A3F0-DDF7DF40C75F}" presName="descendantText" presStyleLbl="alignAccFollowNode1" presStyleIdx="1" presStyleCnt="4" custScaleY="106326" custLinFactNeighborX="-7475" custLinFactNeighborY="-1111">
        <dgm:presLayoutVars>
          <dgm:bulletEnabled val="1"/>
        </dgm:presLayoutVars>
      </dgm:prSet>
      <dgm:spPr/>
    </dgm:pt>
    <dgm:pt modelId="{9112F5A8-4EF6-4C8B-A73E-FA545CEFA7B2}" type="pres">
      <dgm:prSet presAssocID="{4D361290-B8D8-441E-8500-D27576585B1D}" presName="sp" presStyleCnt="0"/>
      <dgm:spPr/>
    </dgm:pt>
    <dgm:pt modelId="{3085AABB-32E3-408B-AB38-E05325323263}" type="pres">
      <dgm:prSet presAssocID="{1798E4FA-1136-43C2-9682-D719625512CB}" presName="linNode" presStyleCnt="0"/>
      <dgm:spPr/>
    </dgm:pt>
    <dgm:pt modelId="{51079AA5-658D-421B-90BB-F9681DBEE6D9}" type="pres">
      <dgm:prSet presAssocID="{1798E4FA-1136-43C2-9682-D719625512CB}" presName="parentText" presStyleLbl="node1" presStyleIdx="2" presStyleCnt="4" custScaleY="118582" custLinFactNeighborX="-125" custLinFactNeighborY="2267">
        <dgm:presLayoutVars>
          <dgm:chMax val="1"/>
          <dgm:bulletEnabled val="1"/>
        </dgm:presLayoutVars>
      </dgm:prSet>
      <dgm:spPr/>
    </dgm:pt>
    <dgm:pt modelId="{CD9F2A2C-61A6-4F96-A8FA-6DBD2AF77892}" type="pres">
      <dgm:prSet presAssocID="{1798E4FA-1136-43C2-9682-D719625512CB}" presName="descendantText" presStyleLbl="alignAccFollowNode1" presStyleIdx="2" presStyleCnt="4" custScaleY="135531" custLinFactNeighborX="-7399" custLinFactNeighborY="4200">
        <dgm:presLayoutVars>
          <dgm:bulletEnabled val="1"/>
        </dgm:presLayoutVars>
      </dgm:prSet>
      <dgm:spPr/>
    </dgm:pt>
    <dgm:pt modelId="{4BE5C8C4-4402-4DA7-9535-E49B11C9950D}" type="pres">
      <dgm:prSet presAssocID="{3F989271-7416-4944-882D-E626CB2D494B}" presName="sp" presStyleCnt="0"/>
      <dgm:spPr/>
    </dgm:pt>
    <dgm:pt modelId="{90703351-B231-4C7E-B77F-1E525A1D970E}" type="pres">
      <dgm:prSet presAssocID="{AF2E0959-25F4-4299-B6E9-8D214ED4F7E3}" presName="linNode" presStyleCnt="0"/>
      <dgm:spPr/>
    </dgm:pt>
    <dgm:pt modelId="{257AFA1A-9B92-4E8A-8D97-3E1D27272594}" type="pres">
      <dgm:prSet presAssocID="{AF2E0959-25F4-4299-B6E9-8D214ED4F7E3}" presName="parentText" presStyleLbl="node1" presStyleIdx="3" presStyleCnt="4" custScaleY="68484">
        <dgm:presLayoutVars>
          <dgm:chMax val="1"/>
          <dgm:bulletEnabled val="1"/>
        </dgm:presLayoutVars>
      </dgm:prSet>
      <dgm:spPr/>
    </dgm:pt>
    <dgm:pt modelId="{0040E8FD-B267-40E7-BA34-8042766D90DA}" type="pres">
      <dgm:prSet presAssocID="{AF2E0959-25F4-4299-B6E9-8D214ED4F7E3}" presName="descendantText" presStyleLbl="alignAccFollowNode1" presStyleIdx="3" presStyleCnt="4" custScaleY="76680" custLinFactNeighborX="-7475" custLinFactNeighborY="1462">
        <dgm:presLayoutVars>
          <dgm:bulletEnabled val="1"/>
        </dgm:presLayoutVars>
      </dgm:prSet>
      <dgm:spPr/>
    </dgm:pt>
  </dgm:ptLst>
  <dgm:cxnLst>
    <dgm:cxn modelId="{F7E94504-CCA2-4B1D-BC4D-A0A23818BF4A}" srcId="{2B5BD836-F6A5-4550-ADD3-714ED5CA32A6}" destId="{44C5E45D-004E-435F-A3F0-DDF7DF40C75F}" srcOrd="1" destOrd="0" parTransId="{74CE0174-19EE-4388-9F91-6CF537E7E4EB}" sibTransId="{4D361290-B8D8-441E-8500-D27576585B1D}"/>
    <dgm:cxn modelId="{75F3A408-B224-4B0A-A475-587FD981A5EF}" type="presOf" srcId="{5A18D09C-7372-4465-8778-B9253E6E5520}" destId="{0040E8FD-B267-40E7-BA34-8042766D90DA}" srcOrd="0" destOrd="0" presId="urn:microsoft.com/office/officeart/2005/8/layout/vList5"/>
    <dgm:cxn modelId="{1D16AE0D-5AE6-44B9-B573-DB6D8DEA1581}" type="presOf" srcId="{805F10E2-2CCF-43DA-852E-043405318537}" destId="{7DFB57EC-DCCC-48CC-9D63-8C5BC855349B}" srcOrd="0" destOrd="0" presId="urn:microsoft.com/office/officeart/2005/8/layout/vList5"/>
    <dgm:cxn modelId="{F6BDD70F-8FB2-4987-9842-6737A575123C}" srcId="{853BB114-0AAE-4080-ADBD-FF21588F28E4}" destId="{805F10E2-2CCF-43DA-852E-043405318537}" srcOrd="0" destOrd="0" parTransId="{789A752F-01ED-4EB4-9926-3749A70E50B7}" sibTransId="{FF171782-2417-482B-A1F3-DE9992A3AF9A}"/>
    <dgm:cxn modelId="{D4D6031E-DB2D-4DCF-B107-A9DFE38C6150}" type="presOf" srcId="{41236990-11F4-4905-8DC0-F369CCAA2D76}" destId="{CD9F2A2C-61A6-4F96-A8FA-6DBD2AF77892}" srcOrd="0" destOrd="2" presId="urn:microsoft.com/office/officeart/2005/8/layout/vList5"/>
    <dgm:cxn modelId="{C4282A23-A10C-4E5D-BF67-A94811154CD8}" type="presOf" srcId="{2B5BD836-F6A5-4550-ADD3-714ED5CA32A6}" destId="{27F930A6-1516-4C7A-89C9-7C11E849A26E}" srcOrd="0" destOrd="0" presId="urn:microsoft.com/office/officeart/2005/8/layout/vList5"/>
    <dgm:cxn modelId="{AFF2B432-C49C-45CC-861B-324DB74C8CF5}" srcId="{2B5BD836-F6A5-4550-ADD3-714ED5CA32A6}" destId="{AF2E0959-25F4-4299-B6E9-8D214ED4F7E3}" srcOrd="3" destOrd="0" parTransId="{DD9B74BE-334A-4E1B-8BED-F68DA28D6771}" sibTransId="{0F7758C2-A598-4B84-8624-92723CFD3B45}"/>
    <dgm:cxn modelId="{72CDA536-7F9F-4ECD-83E1-6D5325673D9E}" type="presOf" srcId="{1798E4FA-1136-43C2-9682-D719625512CB}" destId="{51079AA5-658D-421B-90BB-F9681DBEE6D9}" srcOrd="0" destOrd="0" presId="urn:microsoft.com/office/officeart/2005/8/layout/vList5"/>
    <dgm:cxn modelId="{0A290368-3822-4C0F-ABF1-1489088D0492}" srcId="{AF2E0959-25F4-4299-B6E9-8D214ED4F7E3}" destId="{5A18D09C-7372-4465-8778-B9253E6E5520}" srcOrd="0" destOrd="0" parTransId="{5C3C9ECC-A15D-48A8-9BDE-A6D2FDCE937D}" sibTransId="{5B29D712-7F37-484F-9068-32EE37B434A7}"/>
    <dgm:cxn modelId="{47DC0A6C-3514-4892-951D-45B8C9112638}" type="presOf" srcId="{8D82B235-6190-459D-91AD-04AF2C2CF7CB}" destId="{CD9F2A2C-61A6-4F96-A8FA-6DBD2AF77892}" srcOrd="0" destOrd="1" presId="urn:microsoft.com/office/officeart/2005/8/layout/vList5"/>
    <dgm:cxn modelId="{AA0A2354-A440-4A13-A53F-3ED1A305A793}" type="presOf" srcId="{731F8B9D-C8E8-472B-B327-03D2D83CC1A7}" destId="{CD9F2A2C-61A6-4F96-A8FA-6DBD2AF77892}" srcOrd="0" destOrd="3" presId="urn:microsoft.com/office/officeart/2005/8/layout/vList5"/>
    <dgm:cxn modelId="{A6BD228B-9DA3-4C4A-8B65-E621CA367B01}" type="presOf" srcId="{44C5E45D-004E-435F-A3F0-DDF7DF40C75F}" destId="{5E155BC7-5EBA-4930-9D51-0377BA4D75BB}" srcOrd="0" destOrd="0" presId="urn:microsoft.com/office/officeart/2005/8/layout/vList5"/>
    <dgm:cxn modelId="{CD530F8C-1887-4651-B117-8F4CEEC068F9}" srcId="{1798E4FA-1136-43C2-9682-D719625512CB}" destId="{5A154018-2F07-47F1-8697-BBE2C8793AD8}" srcOrd="0" destOrd="0" parTransId="{20CC47D3-0504-4CBF-BF34-20B2836C19BE}" sibTransId="{EC0B6971-DB9B-4015-BEBA-F2795CAD12AB}"/>
    <dgm:cxn modelId="{3E679297-1B8C-44B3-ABE1-692216286BAB}" type="presOf" srcId="{853BB114-0AAE-4080-ADBD-FF21588F28E4}" destId="{041D73D4-1512-4702-B88A-C8FBF7520AB4}" srcOrd="0" destOrd="0" presId="urn:microsoft.com/office/officeart/2005/8/layout/vList5"/>
    <dgm:cxn modelId="{10A91EAF-839B-479E-A2AB-4DCFC290DC78}" type="presOf" srcId="{AF2E0959-25F4-4299-B6E9-8D214ED4F7E3}" destId="{257AFA1A-9B92-4E8A-8D97-3E1D27272594}" srcOrd="0" destOrd="0" presId="urn:microsoft.com/office/officeart/2005/8/layout/vList5"/>
    <dgm:cxn modelId="{B64F1EB6-B6E8-4B59-90F9-D9CAE89AADF4}" srcId="{44C5E45D-004E-435F-A3F0-DDF7DF40C75F}" destId="{A4EC0198-A512-4247-BD2E-872AE627D20E}" srcOrd="0" destOrd="0" parTransId="{38E90CE9-E95A-46BE-A5B6-9F251EF2DBA3}" sibTransId="{FE3AFF4D-9CD8-4060-B72F-F433DA7827C3}"/>
    <dgm:cxn modelId="{007A91B6-36B6-499F-9A24-773744682380}" type="presOf" srcId="{E153BAA4-9EFE-4F1D-B6A8-3858B90893F4}" destId="{6CDB34BB-2B54-4EAE-B471-0901049EFE17}" srcOrd="0" destOrd="1" presId="urn:microsoft.com/office/officeart/2005/8/layout/vList5"/>
    <dgm:cxn modelId="{225FF9B8-4D51-4C13-BEE5-DE0CFF1CFED5}" srcId="{5A154018-2F07-47F1-8697-BBE2C8793AD8}" destId="{41236990-11F4-4905-8DC0-F369CCAA2D76}" srcOrd="1" destOrd="0" parTransId="{03AD5F2A-B05A-4717-BFCF-F05F9C50390D}" sibTransId="{5F42E8E3-1668-4EBE-95C5-48975020FE37}"/>
    <dgm:cxn modelId="{6E4B52BD-EF32-48A8-B4D7-610163E8BDD0}" srcId="{5A154018-2F07-47F1-8697-BBE2C8793AD8}" destId="{8D82B235-6190-459D-91AD-04AF2C2CF7CB}" srcOrd="0" destOrd="0" parTransId="{B82F55C8-2697-4F5B-8FBC-55A9B7DF1C62}" sibTransId="{745AF174-6D5C-4B2E-939D-9B814D9C3155}"/>
    <dgm:cxn modelId="{CF540BC2-7A8B-43E7-ABBF-6778AE8837E4}" srcId="{A4EC0198-A512-4247-BD2E-872AE627D20E}" destId="{E153BAA4-9EFE-4F1D-B6A8-3858B90893F4}" srcOrd="0" destOrd="0" parTransId="{DA1BF456-5E96-40EC-9296-E0D360A0ACA6}" sibTransId="{3802A12A-7D2C-4657-95E9-61987DC526AF}"/>
    <dgm:cxn modelId="{D1F73BC2-C5BE-430B-9ADC-6954AB44F7BF}" srcId="{2B5BD836-F6A5-4550-ADD3-714ED5CA32A6}" destId="{1798E4FA-1136-43C2-9682-D719625512CB}" srcOrd="2" destOrd="0" parTransId="{28973F23-D46E-4F72-8947-7A88A10E6CFB}" sibTransId="{3F989271-7416-4944-882D-E626CB2D494B}"/>
    <dgm:cxn modelId="{B5D305CA-0953-4550-ACC7-8CC86BA8EE95}" type="presOf" srcId="{A4EC0198-A512-4247-BD2E-872AE627D20E}" destId="{6CDB34BB-2B54-4EAE-B471-0901049EFE17}" srcOrd="0" destOrd="0" presId="urn:microsoft.com/office/officeart/2005/8/layout/vList5"/>
    <dgm:cxn modelId="{361C4CD1-C88F-44F7-B263-355F89DC7455}" srcId="{2B5BD836-F6A5-4550-ADD3-714ED5CA32A6}" destId="{853BB114-0AAE-4080-ADBD-FF21588F28E4}" srcOrd="0" destOrd="0" parTransId="{A17514BF-A446-48A9-B29A-13EDE27BEE0D}" sibTransId="{4AEBF253-274F-42C7-973E-F73BCC51A779}"/>
    <dgm:cxn modelId="{9E61E5D4-72D5-48EF-B0CE-BB89CA33E638}" srcId="{5A154018-2F07-47F1-8697-BBE2C8793AD8}" destId="{731F8B9D-C8E8-472B-B327-03D2D83CC1A7}" srcOrd="2" destOrd="0" parTransId="{C0DF167B-F1C7-44CA-8890-0E757E188AEE}" sibTransId="{8D1167F0-2012-4BF5-B8B1-6F7A071639C8}"/>
    <dgm:cxn modelId="{B850A8E6-6C14-480B-828B-498848DACC49}" type="presOf" srcId="{5A154018-2F07-47F1-8697-BBE2C8793AD8}" destId="{CD9F2A2C-61A6-4F96-A8FA-6DBD2AF77892}" srcOrd="0" destOrd="0" presId="urn:microsoft.com/office/officeart/2005/8/layout/vList5"/>
    <dgm:cxn modelId="{2E87D21A-948B-4603-B6A1-CD288EF169CB}" type="presParOf" srcId="{27F930A6-1516-4C7A-89C9-7C11E849A26E}" destId="{F9D2C67B-115B-438B-B353-E70325DB36C1}" srcOrd="0" destOrd="0" presId="urn:microsoft.com/office/officeart/2005/8/layout/vList5"/>
    <dgm:cxn modelId="{2AB18B41-B1A0-43E8-AA61-F1ED2D7DD7A5}" type="presParOf" srcId="{F9D2C67B-115B-438B-B353-E70325DB36C1}" destId="{041D73D4-1512-4702-B88A-C8FBF7520AB4}" srcOrd="0" destOrd="0" presId="urn:microsoft.com/office/officeart/2005/8/layout/vList5"/>
    <dgm:cxn modelId="{5E459FAA-17A7-43F5-B686-9B498C0D0FD1}" type="presParOf" srcId="{F9D2C67B-115B-438B-B353-E70325DB36C1}" destId="{7DFB57EC-DCCC-48CC-9D63-8C5BC855349B}" srcOrd="1" destOrd="0" presId="urn:microsoft.com/office/officeart/2005/8/layout/vList5"/>
    <dgm:cxn modelId="{76CAC18C-D9EF-4B9D-8595-6197F6F759D5}" type="presParOf" srcId="{27F930A6-1516-4C7A-89C9-7C11E849A26E}" destId="{16AEA82D-3DC0-4866-850D-43C99A752CF0}" srcOrd="1" destOrd="0" presId="urn:microsoft.com/office/officeart/2005/8/layout/vList5"/>
    <dgm:cxn modelId="{65CCCBF6-4A5C-461D-A3CB-9D7287D8C402}" type="presParOf" srcId="{27F930A6-1516-4C7A-89C9-7C11E849A26E}" destId="{653E79CC-D983-401F-97AF-79F434E6CF1D}" srcOrd="2" destOrd="0" presId="urn:microsoft.com/office/officeart/2005/8/layout/vList5"/>
    <dgm:cxn modelId="{94193F15-CEBB-4B42-8EAD-801869FFA674}" type="presParOf" srcId="{653E79CC-D983-401F-97AF-79F434E6CF1D}" destId="{5E155BC7-5EBA-4930-9D51-0377BA4D75BB}" srcOrd="0" destOrd="0" presId="urn:microsoft.com/office/officeart/2005/8/layout/vList5"/>
    <dgm:cxn modelId="{85FD41B9-D353-4426-97E9-89ABE3282D7A}" type="presParOf" srcId="{653E79CC-D983-401F-97AF-79F434E6CF1D}" destId="{6CDB34BB-2B54-4EAE-B471-0901049EFE17}" srcOrd="1" destOrd="0" presId="urn:microsoft.com/office/officeart/2005/8/layout/vList5"/>
    <dgm:cxn modelId="{14CF4733-843B-4E9E-A123-AC4556EC4220}" type="presParOf" srcId="{27F930A6-1516-4C7A-89C9-7C11E849A26E}" destId="{9112F5A8-4EF6-4C8B-A73E-FA545CEFA7B2}" srcOrd="3" destOrd="0" presId="urn:microsoft.com/office/officeart/2005/8/layout/vList5"/>
    <dgm:cxn modelId="{F6BFACFD-F3B5-4D46-B6B6-97FCBD3FA8C7}" type="presParOf" srcId="{27F930A6-1516-4C7A-89C9-7C11E849A26E}" destId="{3085AABB-32E3-408B-AB38-E05325323263}" srcOrd="4" destOrd="0" presId="urn:microsoft.com/office/officeart/2005/8/layout/vList5"/>
    <dgm:cxn modelId="{1DC06644-1CBD-46AF-A8B0-80CF4354AACF}" type="presParOf" srcId="{3085AABB-32E3-408B-AB38-E05325323263}" destId="{51079AA5-658D-421B-90BB-F9681DBEE6D9}" srcOrd="0" destOrd="0" presId="urn:microsoft.com/office/officeart/2005/8/layout/vList5"/>
    <dgm:cxn modelId="{D5281684-8674-4DBB-896A-961322AE9E87}" type="presParOf" srcId="{3085AABB-32E3-408B-AB38-E05325323263}" destId="{CD9F2A2C-61A6-4F96-A8FA-6DBD2AF77892}" srcOrd="1" destOrd="0" presId="urn:microsoft.com/office/officeart/2005/8/layout/vList5"/>
    <dgm:cxn modelId="{1F99F9A0-D429-4C73-B02B-8A9A2EE80CE8}" type="presParOf" srcId="{27F930A6-1516-4C7A-89C9-7C11E849A26E}" destId="{4BE5C8C4-4402-4DA7-9535-E49B11C9950D}" srcOrd="5" destOrd="0" presId="urn:microsoft.com/office/officeart/2005/8/layout/vList5"/>
    <dgm:cxn modelId="{8252DB18-A22D-4DD3-98EE-5B46086F40CB}" type="presParOf" srcId="{27F930A6-1516-4C7A-89C9-7C11E849A26E}" destId="{90703351-B231-4C7E-B77F-1E525A1D970E}" srcOrd="6" destOrd="0" presId="urn:microsoft.com/office/officeart/2005/8/layout/vList5"/>
    <dgm:cxn modelId="{DB4F4C77-8FFD-4107-94CC-4B523FFC9F3D}" type="presParOf" srcId="{90703351-B231-4C7E-B77F-1E525A1D970E}" destId="{257AFA1A-9B92-4E8A-8D97-3E1D27272594}" srcOrd="0" destOrd="0" presId="urn:microsoft.com/office/officeart/2005/8/layout/vList5"/>
    <dgm:cxn modelId="{81D75849-4960-4050-B32C-60415A613D56}" type="presParOf" srcId="{90703351-B231-4C7E-B77F-1E525A1D970E}" destId="{0040E8FD-B267-40E7-BA34-8042766D90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3A35A-12B0-4FA6-8C3E-72981DBD8CF8}">
      <dsp:nvSpPr>
        <dsp:cNvPr id="0" name=""/>
        <dsp:cNvSpPr/>
      </dsp:nvSpPr>
      <dsp:spPr>
        <a:xfrm rot="10800000">
          <a:off x="1933878" y="3983"/>
          <a:ext cx="6703944" cy="98116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665" tIns="102870" rIns="192024" bIns="102870" numCol="1" spcCol="1270" anchor="ctr" anchorCtr="0">
          <a:noAutofit/>
        </a:bodyPr>
        <a:lstStyle/>
        <a:p>
          <a:pPr marL="0" lvl="0" indent="0" algn="ctr" defTabSz="1200150">
            <a:lnSpc>
              <a:spcPct val="90000"/>
            </a:lnSpc>
            <a:spcBef>
              <a:spcPct val="0"/>
            </a:spcBef>
            <a:spcAft>
              <a:spcPct val="35000"/>
            </a:spcAft>
            <a:buNone/>
          </a:pPr>
          <a:r>
            <a:rPr lang="en-ZA" sz="2700" b="1" kern="1200" dirty="0">
              <a:solidFill>
                <a:schemeClr val="bg1"/>
              </a:solidFill>
            </a:rPr>
            <a:t>Bioethanol from </a:t>
          </a:r>
          <a:r>
            <a:rPr lang="en-ZA" sz="2700" b="1" i="1" kern="1200" dirty="0" err="1">
              <a:solidFill>
                <a:schemeClr val="bg1"/>
              </a:solidFill>
            </a:rPr>
            <a:t>Zymomonas</a:t>
          </a:r>
          <a:r>
            <a:rPr lang="en-ZA" sz="2700" b="1" i="1" kern="1200" dirty="0">
              <a:solidFill>
                <a:schemeClr val="bg1"/>
              </a:solidFill>
            </a:rPr>
            <a:t> </a:t>
          </a:r>
          <a:r>
            <a:rPr lang="en-ZA" sz="2700" b="1" i="1" kern="1200" dirty="0" err="1">
              <a:solidFill>
                <a:schemeClr val="bg1"/>
              </a:solidFill>
            </a:rPr>
            <a:t>mobilis</a:t>
          </a:r>
          <a:r>
            <a:rPr lang="en-ZA" sz="2700" b="1" kern="1200" dirty="0">
              <a:solidFill>
                <a:schemeClr val="bg1"/>
              </a:solidFill>
            </a:rPr>
            <a:t> fermentation</a:t>
          </a:r>
        </a:p>
      </dsp:txBody>
      <dsp:txXfrm rot="10800000">
        <a:off x="2179168" y="3983"/>
        <a:ext cx="6458654" cy="981161"/>
      </dsp:txXfrm>
    </dsp:sp>
    <dsp:sp modelId="{7325FE22-DABA-4A6F-9810-C9D8564CF367}">
      <dsp:nvSpPr>
        <dsp:cNvPr id="0" name=""/>
        <dsp:cNvSpPr/>
      </dsp:nvSpPr>
      <dsp:spPr>
        <a:xfrm>
          <a:off x="1443297" y="3983"/>
          <a:ext cx="981161" cy="9811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74DB69-2FBE-4024-A168-66154EFBED56}">
      <dsp:nvSpPr>
        <dsp:cNvPr id="0" name=""/>
        <dsp:cNvSpPr/>
      </dsp:nvSpPr>
      <dsp:spPr>
        <a:xfrm rot="10800000">
          <a:off x="1933878" y="1278029"/>
          <a:ext cx="6703944" cy="98116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665" tIns="102870" rIns="192024" bIns="102870" numCol="1" spcCol="1270" anchor="ctr" anchorCtr="0">
          <a:noAutofit/>
        </a:bodyPr>
        <a:lstStyle/>
        <a:p>
          <a:pPr marL="0" lvl="0" indent="0" algn="ctr" defTabSz="1200150">
            <a:lnSpc>
              <a:spcPct val="90000"/>
            </a:lnSpc>
            <a:spcBef>
              <a:spcPct val="0"/>
            </a:spcBef>
            <a:spcAft>
              <a:spcPct val="35000"/>
            </a:spcAft>
            <a:buNone/>
          </a:pPr>
          <a:r>
            <a:rPr lang="en-ZA" sz="2700" b="1" kern="1200" dirty="0" err="1">
              <a:solidFill>
                <a:schemeClr val="bg1"/>
              </a:solidFill>
            </a:rPr>
            <a:t>Biobutanol</a:t>
          </a:r>
          <a:r>
            <a:rPr lang="en-ZA" sz="2700" b="1" kern="1200" dirty="0">
              <a:solidFill>
                <a:schemeClr val="bg1"/>
              </a:solidFill>
            </a:rPr>
            <a:t> from </a:t>
          </a:r>
          <a:r>
            <a:rPr lang="en-ZA" sz="2700" b="1" i="1" kern="1200" dirty="0">
              <a:solidFill>
                <a:schemeClr val="bg1"/>
              </a:solidFill>
            </a:rPr>
            <a:t>Clostridium </a:t>
          </a:r>
          <a:r>
            <a:rPr lang="en-ZA" sz="2700" b="1" i="1" kern="1200" dirty="0" err="1">
              <a:solidFill>
                <a:schemeClr val="bg1"/>
              </a:solidFill>
            </a:rPr>
            <a:t>saccharobutylicum</a:t>
          </a:r>
          <a:r>
            <a:rPr lang="en-ZA" sz="2700" b="1" kern="1200" dirty="0">
              <a:solidFill>
                <a:schemeClr val="bg1"/>
              </a:solidFill>
            </a:rPr>
            <a:t> fermentation</a:t>
          </a:r>
        </a:p>
      </dsp:txBody>
      <dsp:txXfrm rot="10800000">
        <a:off x="2179168" y="1278029"/>
        <a:ext cx="6458654" cy="981161"/>
      </dsp:txXfrm>
    </dsp:sp>
    <dsp:sp modelId="{CE372301-86F6-4A78-B2E3-E68FB654E765}">
      <dsp:nvSpPr>
        <dsp:cNvPr id="0" name=""/>
        <dsp:cNvSpPr/>
      </dsp:nvSpPr>
      <dsp:spPr>
        <a:xfrm>
          <a:off x="1443297" y="1278029"/>
          <a:ext cx="981161" cy="9811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6A7AC5-FE46-4435-B05C-EEB53EBEF5C9}">
      <dsp:nvSpPr>
        <dsp:cNvPr id="0" name=""/>
        <dsp:cNvSpPr/>
      </dsp:nvSpPr>
      <dsp:spPr>
        <a:xfrm rot="10800000">
          <a:off x="1933878" y="2552075"/>
          <a:ext cx="6703944" cy="98116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665" tIns="102870" rIns="192024" bIns="102870" numCol="1" spcCol="1270" anchor="ctr" anchorCtr="0">
          <a:noAutofit/>
        </a:bodyPr>
        <a:lstStyle/>
        <a:p>
          <a:pPr marL="0" lvl="0" indent="0" algn="ctr" defTabSz="1200150">
            <a:lnSpc>
              <a:spcPct val="90000"/>
            </a:lnSpc>
            <a:spcBef>
              <a:spcPct val="0"/>
            </a:spcBef>
            <a:spcAft>
              <a:spcPct val="35000"/>
            </a:spcAft>
            <a:buNone/>
          </a:pPr>
          <a:r>
            <a:rPr lang="en-ZA" sz="2700" b="1" kern="1200" dirty="0">
              <a:solidFill>
                <a:schemeClr val="bg1"/>
              </a:solidFill>
            </a:rPr>
            <a:t>Biomethane from Anaerobic Digestion</a:t>
          </a:r>
        </a:p>
      </dsp:txBody>
      <dsp:txXfrm rot="10800000">
        <a:off x="2179168" y="2552075"/>
        <a:ext cx="6458654" cy="981161"/>
      </dsp:txXfrm>
    </dsp:sp>
    <dsp:sp modelId="{BEED4AFF-E6CC-4F5B-AA2E-E9A0A7FD995B}">
      <dsp:nvSpPr>
        <dsp:cNvPr id="0" name=""/>
        <dsp:cNvSpPr/>
      </dsp:nvSpPr>
      <dsp:spPr>
        <a:xfrm>
          <a:off x="1443297" y="2552075"/>
          <a:ext cx="981161" cy="981161"/>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31486E-D9C0-450A-BCB5-E4A346DDA7AC}">
      <dsp:nvSpPr>
        <dsp:cNvPr id="0" name=""/>
        <dsp:cNvSpPr/>
      </dsp:nvSpPr>
      <dsp:spPr>
        <a:xfrm rot="10800000">
          <a:off x="1933878" y="3826121"/>
          <a:ext cx="6703944" cy="98116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665" tIns="102870" rIns="192024" bIns="102870" numCol="1" spcCol="1270" anchor="ctr" anchorCtr="0">
          <a:noAutofit/>
        </a:bodyPr>
        <a:lstStyle/>
        <a:p>
          <a:pPr marL="0" lvl="0" indent="0" algn="ctr" defTabSz="1200150">
            <a:lnSpc>
              <a:spcPct val="90000"/>
            </a:lnSpc>
            <a:spcBef>
              <a:spcPct val="0"/>
            </a:spcBef>
            <a:spcAft>
              <a:spcPct val="35000"/>
            </a:spcAft>
            <a:buNone/>
          </a:pPr>
          <a:r>
            <a:rPr lang="en-ZA" sz="2700" b="1" kern="1200" dirty="0" err="1">
              <a:solidFill>
                <a:schemeClr val="bg1"/>
              </a:solidFill>
            </a:rPr>
            <a:t>Biohydrogen</a:t>
          </a:r>
          <a:r>
            <a:rPr lang="en-ZA" sz="2700" b="1" kern="1200" dirty="0">
              <a:solidFill>
                <a:schemeClr val="bg1"/>
              </a:solidFill>
            </a:rPr>
            <a:t> from </a:t>
          </a:r>
          <a:r>
            <a:rPr lang="en-ZA" sz="2700" b="1" kern="1200" dirty="0" err="1">
              <a:solidFill>
                <a:schemeClr val="bg1"/>
              </a:solidFill>
            </a:rPr>
            <a:t>Acidogenic</a:t>
          </a:r>
          <a:r>
            <a:rPr lang="en-ZA" sz="2700" b="1" kern="1200" dirty="0">
              <a:solidFill>
                <a:schemeClr val="bg1"/>
              </a:solidFill>
            </a:rPr>
            <a:t> and </a:t>
          </a:r>
          <a:r>
            <a:rPr lang="en-ZA" sz="2700" b="1" kern="1200" dirty="0" err="1">
              <a:solidFill>
                <a:schemeClr val="bg1"/>
              </a:solidFill>
            </a:rPr>
            <a:t>Acetogenic</a:t>
          </a:r>
          <a:r>
            <a:rPr lang="en-ZA" sz="2700" b="1" kern="1200" dirty="0">
              <a:solidFill>
                <a:schemeClr val="bg1"/>
              </a:solidFill>
            </a:rPr>
            <a:t> fermentation</a:t>
          </a:r>
        </a:p>
      </dsp:txBody>
      <dsp:txXfrm rot="10800000">
        <a:off x="2179168" y="3826121"/>
        <a:ext cx="6458654" cy="981161"/>
      </dsp:txXfrm>
    </dsp:sp>
    <dsp:sp modelId="{D17C6ACB-2D5C-43A8-B4FD-9FC838640A99}">
      <dsp:nvSpPr>
        <dsp:cNvPr id="0" name=""/>
        <dsp:cNvSpPr/>
      </dsp:nvSpPr>
      <dsp:spPr>
        <a:xfrm>
          <a:off x="1443297" y="3826121"/>
          <a:ext cx="981161" cy="981161"/>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B57EC-DCCC-48CC-9D63-8C5BC855349B}">
      <dsp:nvSpPr>
        <dsp:cNvPr id="0" name=""/>
        <dsp:cNvSpPr/>
      </dsp:nvSpPr>
      <dsp:spPr>
        <a:xfrm rot="5400000">
          <a:off x="4974736" y="-2131045"/>
          <a:ext cx="1097127" cy="541259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ZA" sz="1800" kern="1200" dirty="0">
              <a:latin typeface="+mj-lt"/>
              <a:cs typeface="Arial" panose="020B0604020202020204" pitchFamily="34" charset="0"/>
            </a:rPr>
            <a:t>	- Literature survey</a:t>
          </a:r>
        </a:p>
      </dsp:txBody>
      <dsp:txXfrm rot="-5400000">
        <a:off x="2817003" y="80245"/>
        <a:ext cx="5359038" cy="990013"/>
      </dsp:txXfrm>
    </dsp:sp>
    <dsp:sp modelId="{041D73D4-1512-4702-B88A-C8FBF7520AB4}">
      <dsp:nvSpPr>
        <dsp:cNvPr id="0" name=""/>
        <dsp:cNvSpPr/>
      </dsp:nvSpPr>
      <dsp:spPr>
        <a:xfrm>
          <a:off x="0" y="0"/>
          <a:ext cx="3044585" cy="11693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j-lt"/>
              <a:cs typeface="Arial" panose="020B0604020202020204" pitchFamily="34" charset="0"/>
            </a:rPr>
            <a:t>Product</a:t>
          </a:r>
          <a:r>
            <a:rPr lang="en-ZA" sz="2400" kern="1200" baseline="0" dirty="0">
              <a:latin typeface="+mj-lt"/>
              <a:cs typeface="Arial" panose="020B0604020202020204" pitchFamily="34" charset="0"/>
            </a:rPr>
            <a:t> selection</a:t>
          </a:r>
          <a:endParaRPr lang="en-ZA" sz="2400" kern="1200" dirty="0">
            <a:latin typeface="+mj-lt"/>
            <a:cs typeface="Arial" panose="020B0604020202020204" pitchFamily="34" charset="0"/>
          </a:endParaRPr>
        </a:p>
      </dsp:txBody>
      <dsp:txXfrm>
        <a:off x="57084" y="57084"/>
        <a:ext cx="2930417" cy="1055194"/>
      </dsp:txXfrm>
    </dsp:sp>
    <dsp:sp modelId="{6CDB34BB-2B54-4EAE-B471-0901049EFE17}">
      <dsp:nvSpPr>
        <dsp:cNvPr id="0" name=""/>
        <dsp:cNvSpPr/>
      </dsp:nvSpPr>
      <dsp:spPr>
        <a:xfrm rot="5400000">
          <a:off x="4961289" y="-820031"/>
          <a:ext cx="1124021" cy="5412595"/>
        </a:xfrm>
        <a:prstGeom prst="round2SameRect">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ZA" sz="1800" i="0" kern="1200" dirty="0">
              <a:latin typeface="+mj-lt"/>
              <a:cs typeface="Arial" panose="020B0604020202020204" pitchFamily="34" charset="0"/>
            </a:rPr>
            <a:t>	- Waste characterisation</a:t>
          </a:r>
        </a:p>
        <a:p>
          <a:pPr marL="342900" lvl="2" indent="-171450" algn="l" defTabSz="800100">
            <a:lnSpc>
              <a:spcPct val="90000"/>
            </a:lnSpc>
            <a:spcBef>
              <a:spcPct val="0"/>
            </a:spcBef>
            <a:spcAft>
              <a:spcPct val="15000"/>
            </a:spcAft>
            <a:buFont typeface="Arial" panose="020B0604020202020204" pitchFamily="34" charset="0"/>
            <a:buNone/>
          </a:pPr>
          <a:r>
            <a:rPr lang="en-ZA" sz="1800" i="0" kern="1200" dirty="0">
              <a:latin typeface="+mj-lt"/>
              <a:cs typeface="Arial" panose="020B0604020202020204" pitchFamily="34" charset="0"/>
            </a:rPr>
            <a:t>- Substrate-product preferential matching</a:t>
          </a:r>
        </a:p>
      </dsp:txBody>
      <dsp:txXfrm rot="-5400000">
        <a:off x="2817002" y="1379126"/>
        <a:ext cx="5357725" cy="1014281"/>
      </dsp:txXfrm>
    </dsp:sp>
    <dsp:sp modelId="{5E155BC7-5EBA-4930-9D51-0377BA4D75BB}">
      <dsp:nvSpPr>
        <dsp:cNvPr id="0" name=""/>
        <dsp:cNvSpPr/>
      </dsp:nvSpPr>
      <dsp:spPr>
        <a:xfrm>
          <a:off x="0" y="1237294"/>
          <a:ext cx="3044585" cy="1321432"/>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j-lt"/>
              <a:cs typeface="Arial" panose="020B0604020202020204" pitchFamily="34" charset="0"/>
            </a:rPr>
            <a:t>Experimental production of selected product</a:t>
          </a:r>
        </a:p>
      </dsp:txBody>
      <dsp:txXfrm>
        <a:off x="64507" y="1301801"/>
        <a:ext cx="2915571" cy="1192418"/>
      </dsp:txXfrm>
    </dsp:sp>
    <dsp:sp modelId="{CD9F2A2C-61A6-4F96-A8FA-6DBD2AF77892}">
      <dsp:nvSpPr>
        <dsp:cNvPr id="0" name=""/>
        <dsp:cNvSpPr/>
      </dsp:nvSpPr>
      <dsp:spPr>
        <a:xfrm rot="5400000">
          <a:off x="4803837" y="749034"/>
          <a:ext cx="1432760" cy="5407310"/>
        </a:xfrm>
        <a:prstGeom prst="round2SameRect">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ZA" sz="1800" kern="1200" dirty="0">
              <a:latin typeface="+mj-lt"/>
              <a:cs typeface="Arial" panose="020B0604020202020204" pitchFamily="34" charset="0"/>
            </a:rPr>
            <a:t>	- Cost</a:t>
          </a:r>
        </a:p>
        <a:p>
          <a:pPr marL="342900" lvl="2" indent="-171450" algn="l" defTabSz="800100">
            <a:lnSpc>
              <a:spcPct val="90000"/>
            </a:lnSpc>
            <a:spcBef>
              <a:spcPct val="0"/>
            </a:spcBef>
            <a:spcAft>
              <a:spcPct val="15000"/>
            </a:spcAft>
            <a:buFont typeface="Arial" panose="020B0604020202020204" pitchFamily="34" charset="0"/>
            <a:buNone/>
          </a:pPr>
          <a:r>
            <a:rPr lang="en-ZA" sz="1800" kern="1200" dirty="0">
              <a:latin typeface="+mj-lt"/>
              <a:cs typeface="Arial" panose="020B0604020202020204" pitchFamily="34" charset="0"/>
            </a:rPr>
            <a:t>- Market</a:t>
          </a:r>
        </a:p>
        <a:p>
          <a:pPr marL="342900" lvl="2" indent="-171450" algn="l" defTabSz="800100">
            <a:lnSpc>
              <a:spcPct val="90000"/>
            </a:lnSpc>
            <a:spcBef>
              <a:spcPct val="0"/>
            </a:spcBef>
            <a:spcAft>
              <a:spcPct val="15000"/>
            </a:spcAft>
            <a:buFont typeface="Arial" panose="020B0604020202020204" pitchFamily="34" charset="0"/>
            <a:buNone/>
          </a:pPr>
          <a:r>
            <a:rPr lang="en-ZA" sz="1800" kern="1200" dirty="0">
              <a:latin typeface="+mj-lt"/>
              <a:cs typeface="Arial" panose="020B0604020202020204" pitchFamily="34" charset="0"/>
            </a:rPr>
            <a:t>- Feasibility</a:t>
          </a:r>
        </a:p>
        <a:p>
          <a:pPr marL="342900" lvl="2" indent="-171450" algn="l" defTabSz="800100">
            <a:lnSpc>
              <a:spcPct val="90000"/>
            </a:lnSpc>
            <a:spcBef>
              <a:spcPct val="0"/>
            </a:spcBef>
            <a:spcAft>
              <a:spcPct val="15000"/>
            </a:spcAft>
            <a:buFont typeface="Arial" panose="020B0604020202020204" pitchFamily="34" charset="0"/>
            <a:buNone/>
          </a:pPr>
          <a:r>
            <a:rPr lang="en-ZA" sz="1800" kern="1200" dirty="0">
              <a:latin typeface="+mj-lt"/>
              <a:cs typeface="Arial" panose="020B0604020202020204" pitchFamily="34" charset="0"/>
            </a:rPr>
            <a:t>- Material and energy balances</a:t>
          </a:r>
        </a:p>
      </dsp:txBody>
      <dsp:txXfrm rot="-5400000">
        <a:off x="2816562" y="2806251"/>
        <a:ext cx="5337368" cy="1292876"/>
      </dsp:txXfrm>
    </dsp:sp>
    <dsp:sp modelId="{51079AA5-658D-421B-90BB-F9681DBEE6D9}">
      <dsp:nvSpPr>
        <dsp:cNvPr id="0" name=""/>
        <dsp:cNvSpPr/>
      </dsp:nvSpPr>
      <dsp:spPr>
        <a:xfrm>
          <a:off x="0" y="2654756"/>
          <a:ext cx="3041611" cy="1566981"/>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j-lt"/>
              <a:cs typeface="Arial" panose="020B0604020202020204" pitchFamily="34" charset="0"/>
            </a:rPr>
            <a:t>Techno-Economical Analysis </a:t>
          </a:r>
        </a:p>
      </dsp:txBody>
      <dsp:txXfrm>
        <a:off x="76494" y="2731250"/>
        <a:ext cx="2888623" cy="1413993"/>
      </dsp:txXfrm>
    </dsp:sp>
    <dsp:sp modelId="{0040E8FD-B267-40E7-BA34-8042766D90DA}">
      <dsp:nvSpPr>
        <dsp:cNvPr id="0" name=""/>
        <dsp:cNvSpPr/>
      </dsp:nvSpPr>
      <dsp:spPr>
        <a:xfrm rot="5400000">
          <a:off x="5117990" y="2019494"/>
          <a:ext cx="810619" cy="5412595"/>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ZA" sz="1800" kern="1200" dirty="0">
              <a:latin typeface="+mj-lt"/>
              <a:cs typeface="Arial" panose="020B0604020202020204" pitchFamily="34" charset="0"/>
            </a:rPr>
            <a:t>	- Experimental and TEA data</a:t>
          </a:r>
        </a:p>
      </dsp:txBody>
      <dsp:txXfrm rot="-5400000">
        <a:off x="2817003" y="4360053"/>
        <a:ext cx="5373024" cy="731477"/>
      </dsp:txXfrm>
    </dsp:sp>
    <dsp:sp modelId="{257AFA1A-9B92-4E8A-8D97-3E1D27272594}">
      <dsp:nvSpPr>
        <dsp:cNvPr id="0" name=""/>
        <dsp:cNvSpPr/>
      </dsp:nvSpPr>
      <dsp:spPr>
        <a:xfrm>
          <a:off x="0" y="4257851"/>
          <a:ext cx="3044585" cy="90496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j-lt"/>
              <a:cs typeface="Arial" panose="020B0604020202020204" pitchFamily="34" charset="0"/>
            </a:rPr>
            <a:t>Flowsheet</a:t>
          </a:r>
        </a:p>
      </dsp:txBody>
      <dsp:txXfrm>
        <a:off x="44177" y="4302028"/>
        <a:ext cx="2956231" cy="81661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BDDEB3-5165-43AA-AEF4-4B740E094087}" type="datetimeFigureOut">
              <a:rPr lang="en-ZA" smtClean="0"/>
              <a:pPr/>
              <a:t>2018/06/23</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D76C2D-3110-4D6E-B435-35F8FCD3653C}" type="slidenum">
              <a:rPr lang="en-ZA" smtClean="0"/>
              <a:pPr/>
              <a:t>‹#›</a:t>
            </a:fld>
            <a:endParaRPr lang="en-ZA"/>
          </a:p>
        </p:txBody>
      </p:sp>
    </p:spTree>
    <p:extLst>
      <p:ext uri="{BB962C8B-B14F-4D97-AF65-F5344CB8AC3E}">
        <p14:creationId xmlns:p14="http://schemas.microsoft.com/office/powerpoint/2010/main" val="291688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03137-1D81-4A22-B307-52DBD80C5AB9}" type="datetimeFigureOut">
              <a:rPr lang="en-ZA" smtClean="0"/>
              <a:pPr/>
              <a:t>2018/06/23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1BDC7-8971-4412-9020-F72D4DAC781F}" type="slidenum">
              <a:rPr lang="en-ZA" smtClean="0"/>
              <a:pPr/>
              <a:t>‹#›</a:t>
            </a:fld>
            <a:endParaRPr lang="en-ZA"/>
          </a:p>
        </p:txBody>
      </p:sp>
    </p:spTree>
    <p:extLst>
      <p:ext uri="{BB962C8B-B14F-4D97-AF65-F5344CB8AC3E}">
        <p14:creationId xmlns:p14="http://schemas.microsoft.com/office/powerpoint/2010/main" val="18572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a:t>
            </a:fld>
            <a:endParaRPr lang="en-ZA"/>
          </a:p>
        </p:txBody>
      </p:sp>
    </p:spTree>
    <p:extLst>
      <p:ext uri="{BB962C8B-B14F-4D97-AF65-F5344CB8AC3E}">
        <p14:creationId xmlns:p14="http://schemas.microsoft.com/office/powerpoint/2010/main" val="236891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14</a:t>
            </a:fld>
            <a:endParaRPr lang="en-ZA"/>
          </a:p>
        </p:txBody>
      </p:sp>
    </p:spTree>
    <p:extLst>
      <p:ext uri="{BB962C8B-B14F-4D97-AF65-F5344CB8AC3E}">
        <p14:creationId xmlns:p14="http://schemas.microsoft.com/office/powerpoint/2010/main" val="191078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15</a:t>
            </a:fld>
            <a:endParaRPr lang="en-ZA"/>
          </a:p>
        </p:txBody>
      </p:sp>
    </p:spTree>
    <p:extLst>
      <p:ext uri="{BB962C8B-B14F-4D97-AF65-F5344CB8AC3E}">
        <p14:creationId xmlns:p14="http://schemas.microsoft.com/office/powerpoint/2010/main" val="6212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valorisation of confectionery solid waste to developing a bioenergy biorefinery servicing the confectionery manufacturing unit has not previously been investigated for South African confectionery manufacturers.</a:t>
            </a:r>
            <a:r>
              <a:rPr lang="en-ZA" sz="1200" u="sng"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16</a:t>
            </a:fld>
            <a:endParaRPr lang="en-ZA"/>
          </a:p>
        </p:txBody>
      </p:sp>
    </p:spTree>
    <p:extLst>
      <p:ext uri="{BB962C8B-B14F-4D97-AF65-F5344CB8AC3E}">
        <p14:creationId xmlns:p14="http://schemas.microsoft.com/office/powerpoint/2010/main" val="194612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valorisation of confectionery solid waste to developing a bioenergy biorefinery servicing the confectionery manufacturing unit has not previously been investigated for South African confectionery manufacturers.</a:t>
            </a:r>
            <a:r>
              <a:rPr lang="en-ZA" sz="1200" u="sng"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17</a:t>
            </a:fld>
            <a:endParaRPr lang="en-ZA"/>
          </a:p>
        </p:txBody>
      </p:sp>
    </p:spTree>
    <p:extLst>
      <p:ext uri="{BB962C8B-B14F-4D97-AF65-F5344CB8AC3E}">
        <p14:creationId xmlns:p14="http://schemas.microsoft.com/office/powerpoint/2010/main" val="277568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valorisation of confectionery solid waste to developing a bioenergy biorefinery servicing the confectionery manufacturing unit has not previously been investigated for South African confectionery manufacturers.</a:t>
            </a:r>
            <a:r>
              <a:rPr lang="en-ZA" sz="1200" u="sng"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18</a:t>
            </a:fld>
            <a:endParaRPr lang="en-ZA"/>
          </a:p>
        </p:txBody>
      </p:sp>
    </p:spTree>
    <p:extLst>
      <p:ext uri="{BB962C8B-B14F-4D97-AF65-F5344CB8AC3E}">
        <p14:creationId xmlns:p14="http://schemas.microsoft.com/office/powerpoint/2010/main" val="108355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6</a:t>
            </a:fld>
            <a:endParaRPr lang="en-ZA"/>
          </a:p>
        </p:txBody>
      </p:sp>
    </p:spTree>
    <p:extLst>
      <p:ext uri="{BB962C8B-B14F-4D97-AF65-F5344CB8AC3E}">
        <p14:creationId xmlns:p14="http://schemas.microsoft.com/office/powerpoint/2010/main" val="161816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7</a:t>
            </a:fld>
            <a:endParaRPr lang="en-ZA"/>
          </a:p>
        </p:txBody>
      </p:sp>
    </p:spTree>
    <p:extLst>
      <p:ext uri="{BB962C8B-B14F-4D97-AF65-F5344CB8AC3E}">
        <p14:creationId xmlns:p14="http://schemas.microsoft.com/office/powerpoint/2010/main" val="390908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prstClr val="black"/>
                </a:solidFill>
                <a:cs typeface="Arial" panose="020B0604020202020204" pitchFamily="34" charset="0"/>
              </a:rPr>
              <a:t>Annually, the Confectionery industry generates approx. 625 tonnes of sugar-rich waste per manufacturing site which is discarded into landfills, </a:t>
            </a:r>
            <a:r>
              <a:rPr lang="en-ZA" sz="1200" dirty="0">
                <a:solidFill>
                  <a:schemeClr val="tx1"/>
                </a:solidFill>
                <a:cs typeface="Arial" panose="020B0604020202020204" pitchFamily="34" charset="0"/>
              </a:rPr>
              <a:t>which</a:t>
            </a:r>
            <a:r>
              <a:rPr lang="en-GB" sz="1200" dirty="0">
                <a:solidFill>
                  <a:srgbClr val="000000"/>
                </a:solidFill>
                <a:ea typeface="Arial" panose="020B0604020202020204" pitchFamily="34" charset="0"/>
              </a:rPr>
              <a:t> is a major environmental burden in South Africa. </a:t>
            </a:r>
            <a:r>
              <a:rPr lang="en-US" sz="1200" dirty="0">
                <a:solidFill>
                  <a:prstClr val="black"/>
                </a:solidFill>
                <a:ea typeface="Times New Roman" panose="02020603050405020304" pitchFamily="18" charset="0"/>
                <a:cs typeface="Times New Roman" panose="02020603050405020304" pitchFamily="18" charset="0"/>
              </a:rPr>
              <a:t>The carbohydrate content of confectionery waste makes </a:t>
            </a:r>
            <a:r>
              <a:rPr lang="en-ZA" sz="1200" dirty="0">
                <a:solidFill>
                  <a:prstClr val="black"/>
                </a:solidFill>
                <a:ea typeface="Times New Roman" panose="02020603050405020304" pitchFamily="18" charset="0"/>
                <a:cs typeface="Times New Roman" panose="02020603050405020304" pitchFamily="18" charset="0"/>
              </a:rPr>
              <a:t>it an ideal bioprocess feedstock for renewable energy production.</a:t>
            </a:r>
          </a:p>
          <a:p>
            <a:endParaRPr lang="en-ZA" sz="1200" dirty="0">
              <a:solidFill>
                <a:prstClr val="black"/>
              </a:solidFill>
              <a:cs typeface="Times New Roman" panose="02020603050405020304" pitchFamily="18" charset="0"/>
            </a:endParaRPr>
          </a:p>
          <a:p>
            <a:r>
              <a:rPr lang="en-ZA" sz="1200" kern="1200" dirty="0">
                <a:solidFill>
                  <a:schemeClr val="tx1"/>
                </a:solidFill>
                <a:effectLst/>
                <a:latin typeface="+mn-lt"/>
                <a:ea typeface="+mn-ea"/>
                <a:cs typeface="+mn-cs"/>
              </a:rPr>
              <a:t>The objective is to develop a novel approach to using confectionery in different process technologies for energy recovery. This include microbial fermentation of biobutanol and bioethanol by </a:t>
            </a:r>
            <a:r>
              <a:rPr lang="en-ZA" sz="1200" i="1" kern="1200" dirty="0" err="1">
                <a:solidFill>
                  <a:schemeClr val="tx1"/>
                </a:solidFill>
                <a:effectLst/>
                <a:latin typeface="+mn-lt"/>
                <a:ea typeface="+mn-ea"/>
                <a:cs typeface="+mn-cs"/>
              </a:rPr>
              <a:t>Z.mobilis</a:t>
            </a:r>
            <a:r>
              <a:rPr lang="en-ZA" sz="1200" kern="1200" dirty="0">
                <a:solidFill>
                  <a:schemeClr val="tx1"/>
                </a:solidFill>
                <a:effectLst/>
                <a:latin typeface="+mn-lt"/>
                <a:ea typeface="+mn-ea"/>
                <a:cs typeface="+mn-cs"/>
              </a:rPr>
              <a:t> and </a:t>
            </a:r>
            <a:r>
              <a:rPr lang="en-ZA" sz="1200" i="1" kern="1200" dirty="0" err="1">
                <a:solidFill>
                  <a:schemeClr val="tx1"/>
                </a:solidFill>
                <a:effectLst/>
                <a:latin typeface="+mn-lt"/>
                <a:ea typeface="+mn-ea"/>
                <a:cs typeface="+mn-cs"/>
              </a:rPr>
              <a:t>C.saccharobutylicum</a:t>
            </a:r>
            <a:r>
              <a:rPr lang="en-ZA" sz="1200" i="1"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as well as biogas recovery in anaerobic digestion (AD)</a:t>
            </a:r>
            <a:r>
              <a:rPr lang="en-ZA" sz="1200" i="1" kern="1200" dirty="0">
                <a:solidFill>
                  <a:schemeClr val="tx1"/>
                </a:solidFill>
                <a:effectLst/>
                <a:latin typeface="+mn-lt"/>
                <a:ea typeface="+mn-ea"/>
                <a:cs typeface="+mn-cs"/>
              </a:rPr>
              <a:t>.</a:t>
            </a:r>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8</a:t>
            </a:fld>
            <a:endParaRPr lang="en-ZA"/>
          </a:p>
        </p:txBody>
      </p:sp>
    </p:spTree>
    <p:extLst>
      <p:ext uri="{BB962C8B-B14F-4D97-AF65-F5344CB8AC3E}">
        <p14:creationId xmlns:p14="http://schemas.microsoft.com/office/powerpoint/2010/main" val="405927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 Both fuel and gaseous energy can be derived from confectionery waste using specific technologies. Biofuels and biogas can be used directly in heating boilers to generate steam, while combined heat and power (CHP) can be cogenerated from low carbon energy sources in electrically powered steam generators located alongside processing equipment (</a:t>
            </a:r>
            <a:r>
              <a:rPr lang="en-ZA" sz="1200" kern="1200" dirty="0" err="1">
                <a:solidFill>
                  <a:schemeClr val="tx1"/>
                </a:solidFill>
                <a:effectLst/>
                <a:latin typeface="+mn-lt"/>
                <a:ea typeface="+mn-ea"/>
                <a:cs typeface="+mn-cs"/>
              </a:rPr>
              <a:t>Adendorf</a:t>
            </a:r>
            <a:r>
              <a:rPr lang="en-ZA" sz="1200" kern="1200" dirty="0">
                <a:solidFill>
                  <a:schemeClr val="tx1"/>
                </a:solidFill>
                <a:effectLst/>
                <a:latin typeface="+mn-lt"/>
                <a:ea typeface="+mn-ea"/>
                <a:cs typeface="+mn-cs"/>
              </a:rPr>
              <a:t>, 2009). These bio-based energy sources can be used to supplement the processing plant’s energy requirements.</a:t>
            </a:r>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9</a:t>
            </a:fld>
            <a:endParaRPr lang="en-ZA"/>
          </a:p>
        </p:txBody>
      </p:sp>
    </p:spTree>
    <p:extLst>
      <p:ext uri="{BB962C8B-B14F-4D97-AF65-F5344CB8AC3E}">
        <p14:creationId xmlns:p14="http://schemas.microsoft.com/office/powerpoint/2010/main" val="3255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10</a:t>
            </a:fld>
            <a:endParaRPr lang="en-ZA"/>
          </a:p>
        </p:txBody>
      </p:sp>
    </p:spTree>
    <p:extLst>
      <p:ext uri="{BB962C8B-B14F-4D97-AF65-F5344CB8AC3E}">
        <p14:creationId xmlns:p14="http://schemas.microsoft.com/office/powerpoint/2010/main" val="407320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11</a:t>
            </a:fld>
            <a:endParaRPr lang="en-ZA"/>
          </a:p>
        </p:txBody>
      </p:sp>
    </p:spTree>
    <p:extLst>
      <p:ext uri="{BB962C8B-B14F-4D97-AF65-F5344CB8AC3E}">
        <p14:creationId xmlns:p14="http://schemas.microsoft.com/office/powerpoint/2010/main" val="295527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12</a:t>
            </a:fld>
            <a:endParaRPr lang="en-ZA"/>
          </a:p>
        </p:txBody>
      </p:sp>
    </p:spTree>
    <p:extLst>
      <p:ext uri="{BB962C8B-B14F-4D97-AF65-F5344CB8AC3E}">
        <p14:creationId xmlns:p14="http://schemas.microsoft.com/office/powerpoint/2010/main" val="84207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F61BDC7-8971-4412-9020-F72D4DAC781F}" type="slidenum">
              <a:rPr lang="en-ZA" smtClean="0"/>
              <a:pPr/>
              <a:t>13</a:t>
            </a:fld>
            <a:endParaRPr lang="en-ZA"/>
          </a:p>
        </p:txBody>
      </p:sp>
    </p:spTree>
    <p:extLst>
      <p:ext uri="{BB962C8B-B14F-4D97-AF65-F5344CB8AC3E}">
        <p14:creationId xmlns:p14="http://schemas.microsoft.com/office/powerpoint/2010/main" val="2979361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99450"/>
          </a:xfrm>
          <a:prstGeom prst="rect">
            <a:avLst/>
          </a:prstGeom>
        </p:spPr>
      </p:pic>
      <p:sp>
        <p:nvSpPr>
          <p:cNvPr id="3" name="Title 2"/>
          <p:cNvSpPr>
            <a:spLocks noGrp="1"/>
          </p:cNvSpPr>
          <p:nvPr>
            <p:ph type="title"/>
          </p:nvPr>
        </p:nvSpPr>
        <p:spPr>
          <a:xfrm>
            <a:off x="457200" y="1557164"/>
            <a:ext cx="8229600" cy="1656184"/>
          </a:xfrm>
        </p:spPr>
        <p:txBody>
          <a:bodyPr>
            <a:normAutofit/>
          </a:bodyPr>
          <a:lstStyle>
            <a:lvl1pPr algn="ctr">
              <a:defRPr sz="4400" i="0"/>
            </a:lvl1pPr>
          </a:lstStyle>
          <a:p>
            <a:r>
              <a:rPr lang="en-US"/>
              <a:t>Click to edit Master title style</a:t>
            </a:r>
            <a:endParaRPr lang="en-ZA" dirty="0"/>
          </a:p>
        </p:txBody>
      </p:sp>
      <p:sp>
        <p:nvSpPr>
          <p:cNvPr id="6" name="Text Placeholder 5"/>
          <p:cNvSpPr>
            <a:spLocks noGrp="1"/>
          </p:cNvSpPr>
          <p:nvPr>
            <p:ph type="body" sz="quarter" idx="10" hasCustomPrompt="1"/>
          </p:nvPr>
        </p:nvSpPr>
        <p:spPr>
          <a:xfrm>
            <a:off x="468312" y="3284984"/>
            <a:ext cx="8207375" cy="432048"/>
          </a:xfrm>
        </p:spPr>
        <p:txBody>
          <a:bodyPr anchor="ctr">
            <a:normAutofit/>
          </a:bodyPr>
          <a:lstStyle>
            <a:lvl1pPr marL="0" indent="0" algn="ctr">
              <a:buNone/>
              <a:defRPr sz="2400" cap="all" baseline="0"/>
            </a:lvl1pPr>
          </a:lstStyle>
          <a:p>
            <a:pPr lvl="0"/>
            <a:r>
              <a:rPr lang="en-ZA" dirty="0"/>
              <a:t>Subtitle</a:t>
            </a:r>
          </a:p>
        </p:txBody>
      </p:sp>
      <p:sp>
        <p:nvSpPr>
          <p:cNvPr id="11" name="Text Placeholder 10"/>
          <p:cNvSpPr>
            <a:spLocks noGrp="1"/>
          </p:cNvSpPr>
          <p:nvPr>
            <p:ph type="body" sz="quarter" idx="11" hasCustomPrompt="1"/>
          </p:nvPr>
        </p:nvSpPr>
        <p:spPr>
          <a:xfrm>
            <a:off x="468312" y="3717032"/>
            <a:ext cx="8207375" cy="431800"/>
          </a:xfrm>
        </p:spPr>
        <p:txBody>
          <a:bodyPr anchor="ctr">
            <a:normAutofit/>
          </a:bodyPr>
          <a:lstStyle>
            <a:lvl1pPr marL="0" indent="0" algn="ctr">
              <a:buNone/>
              <a:defRPr sz="2400"/>
            </a:lvl1pPr>
          </a:lstStyle>
          <a:p>
            <a:pPr lvl="0"/>
            <a:r>
              <a:rPr lang="en-US" dirty="0"/>
              <a:t>Author names here…</a:t>
            </a:r>
            <a:endParaRPr lang="en-ZA" dirty="0"/>
          </a:p>
        </p:txBody>
      </p:sp>
    </p:spTree>
    <p:extLst>
      <p:ext uri="{BB962C8B-B14F-4D97-AF65-F5344CB8AC3E}">
        <p14:creationId xmlns:p14="http://schemas.microsoft.com/office/powerpoint/2010/main" val="190273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BEC7057-660F-4999-9F95-8C138663E6CF}" type="datetime1">
              <a:rPr lang="en-ZA" smtClean="0"/>
              <a:pPr/>
              <a:t>2018/06/23</a:t>
            </a:fld>
            <a:endParaRPr lang="en-ZA"/>
          </a:p>
        </p:txBody>
      </p:sp>
      <p:sp>
        <p:nvSpPr>
          <p:cNvPr id="5" name="Footer Placeholder 4"/>
          <p:cNvSpPr>
            <a:spLocks noGrp="1"/>
          </p:cNvSpPr>
          <p:nvPr>
            <p:ph type="ftr" sz="quarter" idx="11"/>
          </p:nvPr>
        </p:nvSpPr>
        <p:spPr/>
        <p:txBody>
          <a:bodyPr/>
          <a:lstStyle/>
          <a:p>
            <a:r>
              <a:rPr lang="en-ZA"/>
              <a:t>CHE5055Z Research Proposal</a:t>
            </a:r>
          </a:p>
        </p:txBody>
      </p:sp>
      <p:sp>
        <p:nvSpPr>
          <p:cNvPr id="6" name="Slide Number Placeholder 5"/>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151537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C25BD2C-0852-4172-A7EE-93959E6467E1}" type="datetime1">
              <a:rPr lang="en-ZA" smtClean="0"/>
              <a:pPr/>
              <a:t>2018/06/23</a:t>
            </a:fld>
            <a:endParaRPr lang="en-ZA"/>
          </a:p>
        </p:txBody>
      </p:sp>
      <p:sp>
        <p:nvSpPr>
          <p:cNvPr id="5" name="Footer Placeholder 4"/>
          <p:cNvSpPr>
            <a:spLocks noGrp="1"/>
          </p:cNvSpPr>
          <p:nvPr>
            <p:ph type="ftr" sz="quarter" idx="11"/>
          </p:nvPr>
        </p:nvSpPr>
        <p:spPr/>
        <p:txBody>
          <a:bodyPr/>
          <a:lstStyle/>
          <a:p>
            <a:r>
              <a:rPr lang="en-ZA"/>
              <a:t>CHE5055Z Research Proposal</a:t>
            </a:r>
          </a:p>
        </p:txBody>
      </p:sp>
      <p:sp>
        <p:nvSpPr>
          <p:cNvPr id="6" name="Slide Number Placeholder 5"/>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189142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p:txBody>
          <a:bodyPr/>
          <a:lstStyle/>
          <a:p>
            <a:fld id="{18C670B5-4A28-4718-B104-AB55818A253F}" type="datetime1">
              <a:rPr lang="en-ZA" smtClean="0"/>
              <a:pPr/>
              <a:t>2018/06/23</a:t>
            </a:fld>
            <a:endParaRPr lang="en-ZA"/>
          </a:p>
        </p:txBody>
      </p:sp>
      <p:sp>
        <p:nvSpPr>
          <p:cNvPr id="5" name="Footer Placeholder 4"/>
          <p:cNvSpPr>
            <a:spLocks noGrp="1"/>
          </p:cNvSpPr>
          <p:nvPr>
            <p:ph type="ftr" sz="quarter" idx="11"/>
          </p:nvPr>
        </p:nvSpPr>
        <p:spPr/>
        <p:txBody>
          <a:bodyPr/>
          <a:lstStyle/>
          <a:p>
            <a:r>
              <a:rPr lang="en-ZA"/>
              <a:t>CHE5055Z Research Proposal</a:t>
            </a:r>
          </a:p>
        </p:txBody>
      </p:sp>
      <p:sp>
        <p:nvSpPr>
          <p:cNvPr id="6" name="Slide Number Placeholder 5"/>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394244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01251-8881-4E13-911C-3CE5F553E584}" type="datetime1">
              <a:rPr lang="en-ZA" smtClean="0"/>
              <a:pPr/>
              <a:t>2018/06/23</a:t>
            </a:fld>
            <a:endParaRPr lang="en-ZA"/>
          </a:p>
        </p:txBody>
      </p:sp>
      <p:sp>
        <p:nvSpPr>
          <p:cNvPr id="5" name="Footer Placeholder 4"/>
          <p:cNvSpPr>
            <a:spLocks noGrp="1"/>
          </p:cNvSpPr>
          <p:nvPr>
            <p:ph type="ftr" sz="quarter" idx="11"/>
          </p:nvPr>
        </p:nvSpPr>
        <p:spPr/>
        <p:txBody>
          <a:bodyPr/>
          <a:lstStyle/>
          <a:p>
            <a:r>
              <a:rPr lang="en-ZA"/>
              <a:t>CHE5055Z Research Proposal</a:t>
            </a:r>
          </a:p>
        </p:txBody>
      </p:sp>
      <p:sp>
        <p:nvSpPr>
          <p:cNvPr id="6" name="Slide Number Placeholder 5"/>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145275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4B36C76-D16C-4A0A-AFC6-AD6A283EC313}" type="datetime1">
              <a:rPr lang="en-ZA" smtClean="0"/>
              <a:pPr/>
              <a:t>2018/06/23</a:t>
            </a:fld>
            <a:endParaRPr lang="en-ZA"/>
          </a:p>
        </p:txBody>
      </p:sp>
      <p:sp>
        <p:nvSpPr>
          <p:cNvPr id="6" name="Footer Placeholder 5"/>
          <p:cNvSpPr>
            <a:spLocks noGrp="1"/>
          </p:cNvSpPr>
          <p:nvPr>
            <p:ph type="ftr" sz="quarter" idx="11"/>
          </p:nvPr>
        </p:nvSpPr>
        <p:spPr/>
        <p:txBody>
          <a:bodyPr/>
          <a:lstStyle/>
          <a:p>
            <a:r>
              <a:rPr lang="en-ZA"/>
              <a:t>CHE5055Z Research Proposal</a:t>
            </a:r>
          </a:p>
        </p:txBody>
      </p:sp>
      <p:sp>
        <p:nvSpPr>
          <p:cNvPr id="7" name="Slide Number Placeholder 6"/>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327373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75000"/>
                    <a:lumOff val="25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CC215F9-911F-4D57-936D-257FDF456C4E}" type="datetime1">
              <a:rPr lang="en-ZA" smtClean="0"/>
              <a:pPr/>
              <a:t>2018/06/23</a:t>
            </a:fld>
            <a:endParaRPr lang="en-ZA"/>
          </a:p>
        </p:txBody>
      </p:sp>
      <p:sp>
        <p:nvSpPr>
          <p:cNvPr id="8" name="Footer Placeholder 7"/>
          <p:cNvSpPr>
            <a:spLocks noGrp="1"/>
          </p:cNvSpPr>
          <p:nvPr>
            <p:ph type="ftr" sz="quarter" idx="11"/>
          </p:nvPr>
        </p:nvSpPr>
        <p:spPr/>
        <p:txBody>
          <a:bodyPr/>
          <a:lstStyle/>
          <a:p>
            <a:r>
              <a:rPr lang="en-ZA"/>
              <a:t>CHE5055Z Research Proposal</a:t>
            </a:r>
          </a:p>
        </p:txBody>
      </p:sp>
      <p:sp>
        <p:nvSpPr>
          <p:cNvPr id="9" name="Slide Number Placeholder 8"/>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38969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E26F6C5-4337-419B-AC32-DEC4DE2F9371}" type="datetime1">
              <a:rPr lang="en-ZA" smtClean="0"/>
              <a:pPr/>
              <a:t>2018/06/23</a:t>
            </a:fld>
            <a:endParaRPr lang="en-ZA"/>
          </a:p>
        </p:txBody>
      </p:sp>
      <p:sp>
        <p:nvSpPr>
          <p:cNvPr id="4" name="Footer Placeholder 3"/>
          <p:cNvSpPr>
            <a:spLocks noGrp="1"/>
          </p:cNvSpPr>
          <p:nvPr>
            <p:ph type="ftr" sz="quarter" idx="11"/>
          </p:nvPr>
        </p:nvSpPr>
        <p:spPr/>
        <p:txBody>
          <a:bodyPr/>
          <a:lstStyle/>
          <a:p>
            <a:r>
              <a:rPr lang="en-ZA"/>
              <a:t>CHE5055Z Research Proposal</a:t>
            </a:r>
          </a:p>
        </p:txBody>
      </p:sp>
      <p:sp>
        <p:nvSpPr>
          <p:cNvPr id="5" name="Slide Number Placeholder 4"/>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380532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F11AF-CA5A-4263-AAE4-05C196CD6A63}" type="datetime1">
              <a:rPr lang="en-ZA" smtClean="0"/>
              <a:pPr/>
              <a:t>2018/06/23</a:t>
            </a:fld>
            <a:endParaRPr lang="en-ZA"/>
          </a:p>
        </p:txBody>
      </p:sp>
      <p:sp>
        <p:nvSpPr>
          <p:cNvPr id="3" name="Footer Placeholder 2"/>
          <p:cNvSpPr>
            <a:spLocks noGrp="1"/>
          </p:cNvSpPr>
          <p:nvPr>
            <p:ph type="ftr" sz="quarter" idx="11"/>
          </p:nvPr>
        </p:nvSpPr>
        <p:spPr/>
        <p:txBody>
          <a:bodyPr/>
          <a:lstStyle/>
          <a:p>
            <a:r>
              <a:rPr lang="en-ZA"/>
              <a:t>CHE5055Z Research Proposal</a:t>
            </a:r>
          </a:p>
        </p:txBody>
      </p:sp>
      <p:sp>
        <p:nvSpPr>
          <p:cNvPr id="4" name="Slide Number Placeholder 3"/>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263935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E55A36-42F3-49AB-9671-67AAF59C9123}" type="datetime1">
              <a:rPr lang="en-ZA" smtClean="0"/>
              <a:pPr/>
              <a:t>2018/06/23</a:t>
            </a:fld>
            <a:endParaRPr lang="en-ZA"/>
          </a:p>
        </p:txBody>
      </p:sp>
      <p:sp>
        <p:nvSpPr>
          <p:cNvPr id="6" name="Footer Placeholder 5"/>
          <p:cNvSpPr>
            <a:spLocks noGrp="1"/>
          </p:cNvSpPr>
          <p:nvPr>
            <p:ph type="ftr" sz="quarter" idx="11"/>
          </p:nvPr>
        </p:nvSpPr>
        <p:spPr/>
        <p:txBody>
          <a:bodyPr/>
          <a:lstStyle/>
          <a:p>
            <a:r>
              <a:rPr lang="en-ZA"/>
              <a:t>CHE5055Z Research Proposal</a:t>
            </a:r>
          </a:p>
        </p:txBody>
      </p:sp>
      <p:sp>
        <p:nvSpPr>
          <p:cNvPr id="7" name="Slide Number Placeholder 6"/>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273806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F0374-5385-42A1-AFEC-49696D71A8F8}" type="datetime1">
              <a:rPr lang="en-ZA" smtClean="0"/>
              <a:pPr/>
              <a:t>2018/06/23</a:t>
            </a:fld>
            <a:endParaRPr lang="en-ZA"/>
          </a:p>
        </p:txBody>
      </p:sp>
      <p:sp>
        <p:nvSpPr>
          <p:cNvPr id="6" name="Footer Placeholder 5"/>
          <p:cNvSpPr>
            <a:spLocks noGrp="1"/>
          </p:cNvSpPr>
          <p:nvPr>
            <p:ph type="ftr" sz="quarter" idx="11"/>
          </p:nvPr>
        </p:nvSpPr>
        <p:spPr/>
        <p:txBody>
          <a:bodyPr/>
          <a:lstStyle/>
          <a:p>
            <a:r>
              <a:rPr lang="en-ZA"/>
              <a:t>CHE5055Z Research Proposal</a:t>
            </a:r>
          </a:p>
        </p:txBody>
      </p:sp>
      <p:sp>
        <p:nvSpPr>
          <p:cNvPr id="7" name="Slide Number Placeholder 6"/>
          <p:cNvSpPr>
            <a:spLocks noGrp="1"/>
          </p:cNvSpPr>
          <p:nvPr>
            <p:ph type="sldNum" sz="quarter" idx="12"/>
          </p:nvPr>
        </p:nvSpPr>
        <p:spPr/>
        <p:txBody>
          <a:bodyPr/>
          <a:lstStyle/>
          <a:p>
            <a:fld id="{7EC33258-8960-4DEB-8029-8D5CE786357D}" type="slidenum">
              <a:rPr lang="en-ZA" smtClean="0"/>
              <a:pPr/>
              <a:t>‹#›</a:t>
            </a:fld>
            <a:endParaRPr lang="en-ZA"/>
          </a:p>
        </p:txBody>
      </p:sp>
    </p:spTree>
    <p:extLst>
      <p:ext uri="{BB962C8B-B14F-4D97-AF65-F5344CB8AC3E}">
        <p14:creationId xmlns:p14="http://schemas.microsoft.com/office/powerpoint/2010/main" val="2916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993"/>
            <a:ext cx="9144000" cy="662740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07EEA-A782-47C2-B2C0-CBCE6221CAD9}" type="datetime1">
              <a:rPr lang="en-ZA" smtClean="0"/>
              <a:pPr/>
              <a:t>2018/06/23</a:t>
            </a:fld>
            <a:endParaRPr lang="en-ZA"/>
          </a:p>
        </p:txBody>
      </p:sp>
      <p:sp>
        <p:nvSpPr>
          <p:cNvPr id="5" name="Footer Placeholder 4"/>
          <p:cNvSpPr>
            <a:spLocks noGrp="1"/>
          </p:cNvSpPr>
          <p:nvPr>
            <p:ph type="ftr" sz="quarter" idx="3"/>
          </p:nvPr>
        </p:nvSpPr>
        <p:spPr>
          <a:xfrm>
            <a:off x="2771800" y="6356350"/>
            <a:ext cx="3672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CHE5055Z Research Proposal</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33258-8960-4DEB-8029-8D5CE786357D}" type="slidenum">
              <a:rPr lang="en-ZA" smtClean="0"/>
              <a:pPr/>
              <a:t>‹#›</a:t>
            </a:fld>
            <a:endParaRPr lang="en-ZA"/>
          </a:p>
        </p:txBody>
      </p:sp>
    </p:spTree>
    <p:extLst>
      <p:ext uri="{BB962C8B-B14F-4D97-AF65-F5344CB8AC3E}">
        <p14:creationId xmlns:p14="http://schemas.microsoft.com/office/powerpoint/2010/main" val="227504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600" i="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7.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9.jpeg"/><Relationship Id="rId10" Type="http://schemas.openxmlformats.org/officeDocument/2006/relationships/image" Target="../media/image20.jpeg"/><Relationship Id="rId4" Type="http://schemas.openxmlformats.org/officeDocument/2006/relationships/image" Target="../media/image18.png"/><Relationship Id="rId9" Type="http://schemas.openxmlformats.org/officeDocument/2006/relationships/chart" Target="../charts/chart4.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chart" Target="../charts/chart8.xml"/><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7.xml"/><Relationship Id="rId11" Type="http://schemas.openxmlformats.org/officeDocument/2006/relationships/image" Target="../media/image19.jpeg"/><Relationship Id="rId5" Type="http://schemas.openxmlformats.org/officeDocument/2006/relationships/chart" Target="../charts/chart6.xml"/><Relationship Id="rId10" Type="http://schemas.openxmlformats.org/officeDocument/2006/relationships/image" Target="../media/image17.png"/><Relationship Id="rId4" Type="http://schemas.openxmlformats.org/officeDocument/2006/relationships/chart" Target="../charts/chart5.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jpeg"/><Relationship Id="rId3" Type="http://schemas.openxmlformats.org/officeDocument/2006/relationships/chart" Target="../charts/chart9.xml"/><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7.png"/><Relationship Id="rId5" Type="http://schemas.openxmlformats.org/officeDocument/2006/relationships/chart" Target="../charts/chart11.xml"/><Relationship Id="rId15" Type="http://schemas.openxmlformats.org/officeDocument/2006/relationships/chart" Target="../charts/chart12.xml"/><Relationship Id="rId10" Type="http://schemas.openxmlformats.org/officeDocument/2006/relationships/image" Target="../media/image24.png"/><Relationship Id="rId4" Type="http://schemas.openxmlformats.org/officeDocument/2006/relationships/chart" Target="../charts/chart10.xml"/><Relationship Id="rId9" Type="http://schemas.openxmlformats.org/officeDocument/2006/relationships/image" Target="../media/image23.jpeg"/><Relationship Id="rId1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512" y="2924944"/>
            <a:ext cx="8229600" cy="360040"/>
          </a:xfrm>
        </p:spPr>
        <p:txBody>
          <a:bodyPr>
            <a:noAutofit/>
          </a:bodyPr>
          <a:lstStyle/>
          <a:p>
            <a:pPr>
              <a:lnSpc>
                <a:spcPct val="150000"/>
              </a:lnSpc>
            </a:pPr>
            <a:br>
              <a:rPr lang="en-ZA" sz="2000" dirty="0">
                <a:latin typeface="Arial" panose="020B0604020202020204" pitchFamily="34" charset="0"/>
                <a:cs typeface="Arial" panose="020B0604020202020204" pitchFamily="34" charset="0"/>
              </a:rPr>
            </a:br>
            <a:br>
              <a:rPr lang="en-ZA" sz="2800" dirty="0"/>
            </a:br>
            <a:br>
              <a:rPr lang="en-ZA" sz="2800" dirty="0"/>
            </a:br>
            <a:r>
              <a:rPr lang="en-ZA" sz="2800" dirty="0"/>
              <a:t> </a:t>
            </a:r>
            <a:endParaRPr lang="en-ZA" sz="2800" b="1" dirty="0">
              <a:cs typeface="Arial" panose="020B0604020202020204" pitchFamily="34" charset="0"/>
            </a:endParaRPr>
          </a:p>
        </p:txBody>
      </p:sp>
      <p:sp>
        <p:nvSpPr>
          <p:cNvPr id="10" name="Text Placeholder 9"/>
          <p:cNvSpPr>
            <a:spLocks noGrp="1"/>
          </p:cNvSpPr>
          <p:nvPr>
            <p:ph type="body" sz="quarter" idx="11"/>
          </p:nvPr>
        </p:nvSpPr>
        <p:spPr>
          <a:xfrm>
            <a:off x="930424" y="1916832"/>
            <a:ext cx="7283152" cy="1368152"/>
          </a:xfrm>
        </p:spPr>
        <p:txBody>
          <a:bodyPr>
            <a:noAutofit/>
          </a:bodyPr>
          <a:lstStyle/>
          <a:p>
            <a:endParaRPr lang="en-ZA" sz="2000" dirty="0">
              <a:latin typeface="Arial" panose="020B0604020202020204" pitchFamily="34" charset="0"/>
              <a:cs typeface="Arial" panose="020B0604020202020204" pitchFamily="34" charset="0"/>
            </a:endParaRPr>
          </a:p>
          <a:p>
            <a:r>
              <a:rPr lang="en-ZA" sz="3600" b="1" dirty="0">
                <a:latin typeface="+mj-lt"/>
                <a:cs typeface="Arial" panose="020B0604020202020204" pitchFamily="34" charset="0"/>
              </a:rPr>
              <a:t>WASTE TO ENERGY:</a:t>
            </a:r>
          </a:p>
          <a:p>
            <a:r>
              <a:rPr lang="en-ZA" sz="2800" b="1" dirty="0">
                <a:cs typeface="Arial" panose="020B0604020202020204" pitchFamily="34" charset="0"/>
              </a:rPr>
              <a:t> Confectionery waste as a substrate for renewable energy production</a:t>
            </a:r>
          </a:p>
          <a:p>
            <a:r>
              <a:rPr lang="en-ZA" sz="2000" dirty="0">
                <a:latin typeface="+mj-lt"/>
                <a:cs typeface="Arial" panose="020B0604020202020204" pitchFamily="34" charset="0"/>
              </a:rPr>
              <a:t>By</a:t>
            </a:r>
          </a:p>
          <a:p>
            <a:r>
              <a:rPr lang="en-ZA" sz="2000" b="1" u="sng" dirty="0">
                <a:latin typeface="+mj-lt"/>
                <a:cs typeface="Arial" panose="020B0604020202020204" pitchFamily="34" charset="0"/>
              </a:rPr>
              <a:t>Carol Z. Ngwenya,</a:t>
            </a:r>
            <a:r>
              <a:rPr lang="en-ZA" sz="1400" b="1" u="sng" dirty="0">
                <a:latin typeface="Arial" panose="020B0604020202020204" pitchFamily="34" charset="0"/>
                <a:cs typeface="Arial" panose="020B0604020202020204" pitchFamily="34" charset="0"/>
              </a:rPr>
              <a:t> </a:t>
            </a:r>
            <a:r>
              <a:rPr lang="en-ZA" sz="1800" b="1" dirty="0">
                <a:latin typeface="+mj-lt"/>
                <a:cs typeface="Arial" panose="020B0604020202020204" pitchFamily="34" charset="0"/>
              </a:rPr>
              <a:t>Dr Mariette Smart and Prof. Sue Harrison</a:t>
            </a:r>
            <a:endParaRPr lang="en-ZA" sz="1400" b="1" dirty="0">
              <a:latin typeface="+mj-lt"/>
              <a:cs typeface="Arial" panose="020B0604020202020204" pitchFamily="34" charset="0"/>
            </a:endParaRPr>
          </a:p>
        </p:txBody>
      </p:sp>
    </p:spTree>
    <p:extLst>
      <p:ext uri="{BB962C8B-B14F-4D97-AF65-F5344CB8AC3E}">
        <p14:creationId xmlns:p14="http://schemas.microsoft.com/office/powerpoint/2010/main" val="282387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68" y="0"/>
            <a:ext cx="8229600" cy="980728"/>
          </a:xfrm>
        </p:spPr>
        <p:txBody>
          <a:bodyPr>
            <a:normAutofit/>
          </a:bodyPr>
          <a:lstStyle/>
          <a:p>
            <a:pPr algn="ctr"/>
            <a:r>
              <a:rPr lang="en-ZA" i="0" dirty="0">
                <a:cs typeface="Arial" panose="020B0604020202020204" pitchFamily="34" charset="0"/>
              </a:rPr>
              <a:t>Research approach</a:t>
            </a:r>
          </a:p>
        </p:txBody>
      </p:sp>
      <p:sp>
        <p:nvSpPr>
          <p:cNvPr id="4" name="Date Placeholder 3"/>
          <p:cNvSpPr>
            <a:spLocks noGrp="1"/>
          </p:cNvSpPr>
          <p:nvPr>
            <p:ph type="dt" sz="half" idx="10"/>
          </p:nvPr>
        </p:nvSpPr>
        <p:spPr/>
        <p:txBody>
          <a:bodyPr/>
          <a:lstStyle/>
          <a:p>
            <a:fld id="{012568CA-422C-4DAC-9C10-FBD79F6FF81A}" type="datetime1">
              <a:rPr lang="en-ZA" smtClean="0"/>
              <a:pPr/>
              <a:t>2018/06/23</a:t>
            </a:fld>
            <a:endParaRPr lang="en-ZA"/>
          </a:p>
        </p:txBody>
      </p:sp>
      <p:sp>
        <p:nvSpPr>
          <p:cNvPr id="6" name="Slide Number Placeholder 5"/>
          <p:cNvSpPr>
            <a:spLocks noGrp="1"/>
          </p:cNvSpPr>
          <p:nvPr>
            <p:ph type="sldNum" sz="quarter" idx="12"/>
          </p:nvPr>
        </p:nvSpPr>
        <p:spPr/>
        <p:txBody>
          <a:bodyPr/>
          <a:lstStyle/>
          <a:p>
            <a:fld id="{7EC33258-8960-4DEB-8029-8D5CE786357D}" type="slidenum">
              <a:rPr lang="en-ZA" smtClean="0"/>
              <a:pPr/>
              <a:t>10</a:t>
            </a:fld>
            <a:endParaRPr lang="en-Z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5456981"/>
              </p:ext>
            </p:extLst>
          </p:nvPr>
        </p:nvGraphicFramePr>
        <p:xfrm>
          <a:off x="457200" y="980728"/>
          <a:ext cx="8457181" cy="516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78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Content Placeholder 229">
            <a:extLst>
              <a:ext uri="{FF2B5EF4-FFF2-40B4-BE49-F238E27FC236}">
                <a16:creationId xmlns:a16="http://schemas.microsoft.com/office/drawing/2014/main" id="{8ECDD9E6-BAC1-4C50-A383-FEDF9D223E86}"/>
              </a:ext>
            </a:extLst>
          </p:cNvPr>
          <p:cNvPicPr>
            <a:picLocks noGrp="1" noChangeAspect="1"/>
          </p:cNvPicPr>
          <p:nvPr>
            <p:ph idx="1"/>
          </p:nvPr>
        </p:nvPicPr>
        <p:blipFill rotWithShape="1">
          <a:blip r:embed="rId3"/>
          <a:srcRect l="11178" t="21832" r="16165" b="12495"/>
          <a:stretch/>
        </p:blipFill>
        <p:spPr>
          <a:xfrm>
            <a:off x="683568" y="2395535"/>
            <a:ext cx="1514138" cy="889449"/>
          </a:xfrm>
          <a:prstGeom prst="rect">
            <a:avLst/>
          </a:prstGeom>
          <a:effectLst>
            <a:outerShdw blurRad="50800" dist="50800" dir="5400000" algn="ctr" rotWithShape="0">
              <a:srgbClr val="000000">
                <a:alpha val="0"/>
              </a:srgbClr>
            </a:outerShdw>
            <a:softEdge rad="127000"/>
          </a:effectLst>
        </p:spPr>
      </p:pic>
      <p:sp>
        <p:nvSpPr>
          <p:cNvPr id="9" name="Slide Number Placeholder 8">
            <a:extLst>
              <a:ext uri="{FF2B5EF4-FFF2-40B4-BE49-F238E27FC236}">
                <a16:creationId xmlns:a16="http://schemas.microsoft.com/office/drawing/2014/main" id="{8DC87CDD-F94D-450C-845A-3F23FC660074}"/>
              </a:ext>
            </a:extLst>
          </p:cNvPr>
          <p:cNvSpPr>
            <a:spLocks noGrp="1"/>
          </p:cNvSpPr>
          <p:nvPr>
            <p:ph type="sldNum" sz="quarter" idx="12"/>
          </p:nvPr>
        </p:nvSpPr>
        <p:spPr/>
        <p:txBody>
          <a:bodyPr/>
          <a:lstStyle/>
          <a:p>
            <a:fld id="{7EC33258-8960-4DEB-8029-8D5CE786357D}" type="slidenum">
              <a:rPr lang="en-ZA" smtClean="0"/>
              <a:pPr/>
              <a:t>11</a:t>
            </a:fld>
            <a:endParaRPr lang="en-ZA"/>
          </a:p>
        </p:txBody>
      </p:sp>
      <p:sp>
        <p:nvSpPr>
          <p:cNvPr id="170" name="TextBox 169">
            <a:extLst>
              <a:ext uri="{FF2B5EF4-FFF2-40B4-BE49-F238E27FC236}">
                <a16:creationId xmlns:a16="http://schemas.microsoft.com/office/drawing/2014/main" id="{523959FD-CA05-4CE2-AEBC-09658928146C}"/>
              </a:ext>
            </a:extLst>
          </p:cNvPr>
          <p:cNvSpPr txBox="1"/>
          <p:nvPr/>
        </p:nvSpPr>
        <p:spPr>
          <a:xfrm>
            <a:off x="8330487" y="13185365"/>
            <a:ext cx="6799752" cy="274242"/>
          </a:xfrm>
          <a:prstGeom prst="rect">
            <a:avLst/>
          </a:prstGeom>
          <a:noFill/>
        </p:spPr>
        <p:txBody>
          <a:bodyPr wrap="square" rtlCol="0">
            <a:spAutoFit/>
          </a:bodyPr>
          <a:lstStyle/>
          <a:p>
            <a:pPr>
              <a:lnSpc>
                <a:spcPct val="150000"/>
              </a:lnSpc>
            </a:pPr>
            <a:endParaRPr lang="en-GB" sz="899" dirty="0"/>
          </a:p>
        </p:txBody>
      </p:sp>
      <p:sp>
        <p:nvSpPr>
          <p:cNvPr id="171" name="TextBox 170">
            <a:extLst>
              <a:ext uri="{FF2B5EF4-FFF2-40B4-BE49-F238E27FC236}">
                <a16:creationId xmlns:a16="http://schemas.microsoft.com/office/drawing/2014/main" id="{1C39A8A3-2D6E-4BB6-B7EF-11CEE5609A4A}"/>
              </a:ext>
            </a:extLst>
          </p:cNvPr>
          <p:cNvSpPr txBox="1"/>
          <p:nvPr/>
        </p:nvSpPr>
        <p:spPr>
          <a:xfrm>
            <a:off x="644452" y="7184283"/>
            <a:ext cx="4715685" cy="4825987"/>
          </a:xfrm>
          <a:prstGeom prst="rect">
            <a:avLst/>
          </a:prstGeom>
          <a:noFill/>
        </p:spPr>
        <p:txBody>
          <a:bodyPr wrap="square" rtlCol="0">
            <a:noAutofit/>
          </a:bodyPr>
          <a:lstStyle/>
          <a:p>
            <a:pPr marL="285750" indent="-285750" algn="just">
              <a:lnSpc>
                <a:spcPct val="150000"/>
              </a:lnSpc>
              <a:buFont typeface="Arial" panose="020B0604020202020204" pitchFamily="34" charset="0"/>
              <a:buChar char="•"/>
            </a:pPr>
            <a:endParaRPr lang="en-GB" sz="1400" dirty="0">
              <a:latin typeface="+mn-lt"/>
            </a:endParaRPr>
          </a:p>
        </p:txBody>
      </p:sp>
      <p:sp>
        <p:nvSpPr>
          <p:cNvPr id="172" name="TextBox 171">
            <a:extLst>
              <a:ext uri="{FF2B5EF4-FFF2-40B4-BE49-F238E27FC236}">
                <a16:creationId xmlns:a16="http://schemas.microsoft.com/office/drawing/2014/main" id="{6D787B5C-11DC-4AF7-98A4-DB10812FAF5D}"/>
              </a:ext>
            </a:extLst>
          </p:cNvPr>
          <p:cNvSpPr txBox="1"/>
          <p:nvPr/>
        </p:nvSpPr>
        <p:spPr>
          <a:xfrm>
            <a:off x="7052543" y="9190738"/>
            <a:ext cx="3391241" cy="313684"/>
          </a:xfrm>
          <a:prstGeom prst="rect">
            <a:avLst/>
          </a:prstGeom>
          <a:noFill/>
        </p:spPr>
        <p:txBody>
          <a:bodyPr wrap="square" rtlCol="0">
            <a:noAutofit/>
          </a:bodyPr>
          <a:lstStyle/>
          <a:p>
            <a:endParaRPr lang="en-ZA" sz="1100" dirty="0">
              <a:solidFill>
                <a:schemeClr val="tx2"/>
              </a:solidFill>
              <a:latin typeface="+mn-lt"/>
            </a:endParaRPr>
          </a:p>
        </p:txBody>
      </p:sp>
      <p:sp>
        <p:nvSpPr>
          <p:cNvPr id="173" name="AutoShape 4" descr="Image result for car icon">
            <a:extLst>
              <a:ext uri="{FF2B5EF4-FFF2-40B4-BE49-F238E27FC236}">
                <a16:creationId xmlns:a16="http://schemas.microsoft.com/office/drawing/2014/main" id="{C79F4A44-C601-44DA-9A96-BC5571F247F3}"/>
              </a:ext>
            </a:extLst>
          </p:cNvPr>
          <p:cNvSpPr>
            <a:spLocks noChangeAspect="1" noChangeArrowheads="1"/>
          </p:cNvSpPr>
          <p:nvPr/>
        </p:nvSpPr>
        <p:spPr bwMode="auto">
          <a:xfrm>
            <a:off x="7555080" y="4151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74" name="Content Placeholder 5" descr="Related image">
            <a:extLst>
              <a:ext uri="{FF2B5EF4-FFF2-40B4-BE49-F238E27FC236}">
                <a16:creationId xmlns:a16="http://schemas.microsoft.com/office/drawing/2014/main" id="{A83F2D80-B78A-4E3F-84F1-E3644C14AAF9}"/>
              </a:ext>
            </a:extLst>
          </p:cNvPr>
          <p:cNvPicPr>
            <a:picLocks/>
          </p:cNvPicPr>
          <p:nvPr/>
        </p:nvPicPr>
        <p:blipFill rotWithShape="1">
          <a:blip r:embed="rId4">
            <a:extLst>
              <a:ext uri="{28A0092B-C50C-407E-A947-70E740481C1C}">
                <a14:useLocalDpi xmlns:a14="http://schemas.microsoft.com/office/drawing/2010/main" val="0"/>
              </a:ext>
            </a:extLst>
          </a:blip>
          <a:srcRect l="8942" t="23891" r="47187" b="17406"/>
          <a:stretch/>
        </p:blipFill>
        <p:spPr bwMode="auto">
          <a:xfrm>
            <a:off x="2690396" y="2270437"/>
            <a:ext cx="1542776" cy="1014547"/>
          </a:xfrm>
          <a:prstGeom prst="ellipse">
            <a:avLst/>
          </a:prstGeom>
          <a:ln>
            <a:noFill/>
          </a:ln>
          <a:effectLst>
            <a:reflection stA="0" endPos="65000" dist="50800" dir="5400000" sy="-100000" algn="bl" rotWithShape="0"/>
            <a:softEdge rad="112500"/>
          </a:effectLst>
          <a:extLst>
            <a:ext uri="{53640926-AAD7-44D8-BBD7-CCE9431645EC}">
              <a14:shadowObscured xmlns:a14="http://schemas.microsoft.com/office/drawing/2010/main"/>
            </a:ext>
          </a:extLst>
        </p:spPr>
      </p:pic>
      <p:pic>
        <p:nvPicPr>
          <p:cNvPr id="175" name="Picture 174" descr="Image result for Chocolate bars">
            <a:extLst>
              <a:ext uri="{FF2B5EF4-FFF2-40B4-BE49-F238E27FC236}">
                <a16:creationId xmlns:a16="http://schemas.microsoft.com/office/drawing/2014/main" id="{17827385-3C52-4743-B528-4F09AAFA371C}"/>
              </a:ext>
            </a:extLst>
          </p:cNvPr>
          <p:cNvPicPr/>
          <p:nvPr/>
        </p:nvPicPr>
        <p:blipFill rotWithShape="1">
          <a:blip r:embed="rId5">
            <a:extLst>
              <a:ext uri="{28A0092B-C50C-407E-A947-70E740481C1C}">
                <a14:useLocalDpi xmlns:a14="http://schemas.microsoft.com/office/drawing/2010/main" val="0"/>
              </a:ext>
            </a:extLst>
          </a:blip>
          <a:srcRect l="2667" t="28890" r="7110" b="15110"/>
          <a:stretch/>
        </p:blipFill>
        <p:spPr bwMode="auto">
          <a:xfrm>
            <a:off x="4499992" y="2357876"/>
            <a:ext cx="1633304" cy="999116"/>
          </a:xfrm>
          <a:prstGeom prst="ellipse">
            <a:avLst/>
          </a:prstGeom>
          <a:ln>
            <a:noFill/>
          </a:ln>
          <a:effectLst>
            <a:softEdge rad="112500"/>
          </a:effectLst>
          <a:extLst>
            <a:ext uri="{53640926-AAD7-44D8-BBD7-CCE9431645EC}">
              <a14:shadowObscured xmlns:a14="http://schemas.microsoft.com/office/drawing/2010/main"/>
            </a:ext>
          </a:extLst>
        </p:spPr>
      </p:pic>
      <p:sp>
        <p:nvSpPr>
          <p:cNvPr id="179" name="TextBox 178">
            <a:extLst>
              <a:ext uri="{FF2B5EF4-FFF2-40B4-BE49-F238E27FC236}">
                <a16:creationId xmlns:a16="http://schemas.microsoft.com/office/drawing/2014/main" id="{A61F3CFA-1FF9-4625-BDB7-124B263E189E}"/>
              </a:ext>
            </a:extLst>
          </p:cNvPr>
          <p:cNvSpPr txBox="1"/>
          <p:nvPr/>
        </p:nvSpPr>
        <p:spPr>
          <a:xfrm>
            <a:off x="2470729" y="713101"/>
            <a:ext cx="2019899" cy="461665"/>
          </a:xfrm>
          <a:prstGeom prst="rect">
            <a:avLst/>
          </a:prstGeom>
          <a:noFill/>
        </p:spPr>
        <p:txBody>
          <a:bodyPr wrap="square" rtlCol="0">
            <a:spAutoFit/>
          </a:bodyPr>
          <a:lstStyle/>
          <a:p>
            <a:pPr algn="ctr"/>
            <a:r>
              <a:rPr lang="en-ZA" sz="2000" b="1" dirty="0"/>
              <a:t>Hard</a:t>
            </a:r>
            <a:r>
              <a:rPr lang="en-ZA" sz="2400" b="1" dirty="0"/>
              <a:t> </a:t>
            </a:r>
            <a:r>
              <a:rPr lang="en-ZA" sz="2000" b="1" dirty="0"/>
              <a:t>Candy</a:t>
            </a:r>
            <a:r>
              <a:rPr lang="en-ZA" sz="2400" b="1" dirty="0"/>
              <a:t> </a:t>
            </a:r>
          </a:p>
        </p:txBody>
      </p:sp>
      <p:sp>
        <p:nvSpPr>
          <p:cNvPr id="180" name="TextBox 179">
            <a:extLst>
              <a:ext uri="{FF2B5EF4-FFF2-40B4-BE49-F238E27FC236}">
                <a16:creationId xmlns:a16="http://schemas.microsoft.com/office/drawing/2014/main" id="{2F6FB643-D803-4D08-8418-CDDD92BD6A3C}"/>
              </a:ext>
            </a:extLst>
          </p:cNvPr>
          <p:cNvSpPr txBox="1"/>
          <p:nvPr/>
        </p:nvSpPr>
        <p:spPr>
          <a:xfrm>
            <a:off x="4199320" y="767106"/>
            <a:ext cx="2172880" cy="400110"/>
          </a:xfrm>
          <a:prstGeom prst="rect">
            <a:avLst/>
          </a:prstGeom>
          <a:noFill/>
        </p:spPr>
        <p:txBody>
          <a:bodyPr wrap="square" rtlCol="0">
            <a:spAutoFit/>
          </a:bodyPr>
          <a:lstStyle/>
          <a:p>
            <a:pPr algn="ctr"/>
            <a:r>
              <a:rPr lang="en-ZA" sz="2000" b="1" dirty="0"/>
              <a:t>Chocolate</a:t>
            </a:r>
          </a:p>
        </p:txBody>
      </p:sp>
      <p:sp>
        <p:nvSpPr>
          <p:cNvPr id="181" name="TextBox 180">
            <a:extLst>
              <a:ext uri="{FF2B5EF4-FFF2-40B4-BE49-F238E27FC236}">
                <a16:creationId xmlns:a16="http://schemas.microsoft.com/office/drawing/2014/main" id="{86717E80-0449-44A6-93EE-19DA60A6A4AE}"/>
              </a:ext>
            </a:extLst>
          </p:cNvPr>
          <p:cNvSpPr txBox="1"/>
          <p:nvPr/>
        </p:nvSpPr>
        <p:spPr>
          <a:xfrm>
            <a:off x="6134869" y="784386"/>
            <a:ext cx="2452157" cy="400110"/>
          </a:xfrm>
          <a:prstGeom prst="rect">
            <a:avLst/>
          </a:prstGeom>
          <a:noFill/>
        </p:spPr>
        <p:txBody>
          <a:bodyPr wrap="square" rtlCol="0">
            <a:spAutoFit/>
          </a:bodyPr>
          <a:lstStyle/>
          <a:p>
            <a:pPr algn="ctr"/>
            <a:r>
              <a:rPr lang="en-ZA" sz="2000" b="1" dirty="0"/>
              <a:t>Marshmallows</a:t>
            </a:r>
          </a:p>
        </p:txBody>
      </p:sp>
      <p:sp>
        <p:nvSpPr>
          <p:cNvPr id="188" name="AutoShape 8" descr="Image result for Factory">
            <a:extLst>
              <a:ext uri="{FF2B5EF4-FFF2-40B4-BE49-F238E27FC236}">
                <a16:creationId xmlns:a16="http://schemas.microsoft.com/office/drawing/2014/main" id="{36B7B2E8-31BA-4B57-B524-6D908781ADC2}"/>
              </a:ext>
            </a:extLst>
          </p:cNvPr>
          <p:cNvSpPr>
            <a:spLocks noChangeAspect="1" noChangeArrowheads="1"/>
          </p:cNvSpPr>
          <p:nvPr/>
        </p:nvSpPr>
        <p:spPr bwMode="auto">
          <a:xfrm>
            <a:off x="7707480" y="4303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89" name="Chart 188">
            <a:extLst>
              <a:ext uri="{FF2B5EF4-FFF2-40B4-BE49-F238E27FC236}">
                <a16:creationId xmlns:a16="http://schemas.microsoft.com/office/drawing/2014/main" id="{47B854D3-17D2-4CBE-A11B-968E305B6B89}"/>
              </a:ext>
            </a:extLst>
          </p:cNvPr>
          <p:cNvGraphicFramePr>
            <a:graphicFrameLocks/>
          </p:cNvGraphicFramePr>
          <p:nvPr>
            <p:extLst/>
          </p:nvPr>
        </p:nvGraphicFramePr>
        <p:xfrm>
          <a:off x="6295612" y="830812"/>
          <a:ext cx="1746736" cy="1315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0" name="Chart 189">
            <a:extLst>
              <a:ext uri="{FF2B5EF4-FFF2-40B4-BE49-F238E27FC236}">
                <a16:creationId xmlns:a16="http://schemas.microsoft.com/office/drawing/2014/main" id="{34B76898-A6DE-4CDE-9A94-7116EA727BE7}"/>
              </a:ext>
            </a:extLst>
          </p:cNvPr>
          <p:cNvGraphicFramePr>
            <a:graphicFrameLocks/>
          </p:cNvGraphicFramePr>
          <p:nvPr>
            <p:extLst/>
          </p:nvPr>
        </p:nvGraphicFramePr>
        <p:xfrm>
          <a:off x="4805413" y="1056846"/>
          <a:ext cx="2077863" cy="1825395"/>
        </p:xfrm>
        <a:graphic>
          <a:graphicData uri="http://schemas.openxmlformats.org/drawingml/2006/chart">
            <c:chart xmlns:c="http://schemas.openxmlformats.org/drawingml/2006/chart" xmlns:r="http://schemas.openxmlformats.org/officeDocument/2006/relationships" r:id="rId7"/>
          </a:graphicData>
        </a:graphic>
      </p:graphicFrame>
      <p:sp>
        <p:nvSpPr>
          <p:cNvPr id="191" name="AutoShape 24" descr="Image result for chocolate with no background">
            <a:extLst>
              <a:ext uri="{FF2B5EF4-FFF2-40B4-BE49-F238E27FC236}">
                <a16:creationId xmlns:a16="http://schemas.microsoft.com/office/drawing/2014/main" id="{021A69FE-A916-4DD6-869D-313A0A83F462}"/>
              </a:ext>
            </a:extLst>
          </p:cNvPr>
          <p:cNvSpPr>
            <a:spLocks noChangeAspect="1" noChangeArrowheads="1"/>
          </p:cNvSpPr>
          <p:nvPr/>
        </p:nvSpPr>
        <p:spPr bwMode="auto">
          <a:xfrm>
            <a:off x="7859880" y="4455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95" name="Chart 194">
            <a:extLst>
              <a:ext uri="{FF2B5EF4-FFF2-40B4-BE49-F238E27FC236}">
                <a16:creationId xmlns:a16="http://schemas.microsoft.com/office/drawing/2014/main" id="{239EA554-1261-4352-AED2-7BEB919CCCB7}"/>
              </a:ext>
            </a:extLst>
          </p:cNvPr>
          <p:cNvGraphicFramePr>
            <a:graphicFrameLocks/>
          </p:cNvGraphicFramePr>
          <p:nvPr>
            <p:extLst>
              <p:ext uri="{D42A27DB-BD31-4B8C-83A1-F6EECF244321}">
                <p14:modId xmlns:p14="http://schemas.microsoft.com/office/powerpoint/2010/main" val="79501071"/>
              </p:ext>
            </p:extLst>
          </p:nvPr>
        </p:nvGraphicFramePr>
        <p:xfrm>
          <a:off x="461901" y="1056483"/>
          <a:ext cx="1867996" cy="11168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7" name="Chart 196">
            <a:extLst>
              <a:ext uri="{FF2B5EF4-FFF2-40B4-BE49-F238E27FC236}">
                <a16:creationId xmlns:a16="http://schemas.microsoft.com/office/drawing/2014/main" id="{27283201-857B-4EAD-8E18-3540CE25DFED}"/>
              </a:ext>
            </a:extLst>
          </p:cNvPr>
          <p:cNvGraphicFramePr>
            <a:graphicFrameLocks/>
          </p:cNvGraphicFramePr>
          <p:nvPr>
            <p:extLst>
              <p:ext uri="{D42A27DB-BD31-4B8C-83A1-F6EECF244321}">
                <p14:modId xmlns:p14="http://schemas.microsoft.com/office/powerpoint/2010/main" val="2651199145"/>
              </p:ext>
            </p:extLst>
          </p:nvPr>
        </p:nvGraphicFramePr>
        <p:xfrm>
          <a:off x="1972166" y="778332"/>
          <a:ext cx="3583434" cy="1555951"/>
        </p:xfrm>
        <a:graphic>
          <a:graphicData uri="http://schemas.openxmlformats.org/drawingml/2006/chart">
            <c:chart xmlns:c="http://schemas.openxmlformats.org/drawingml/2006/chart" xmlns:r="http://schemas.openxmlformats.org/officeDocument/2006/relationships" r:id="rId9"/>
          </a:graphicData>
        </a:graphic>
      </p:graphicFrame>
      <p:sp>
        <p:nvSpPr>
          <p:cNvPr id="222" name="TextBox 221">
            <a:extLst>
              <a:ext uri="{FF2B5EF4-FFF2-40B4-BE49-F238E27FC236}">
                <a16:creationId xmlns:a16="http://schemas.microsoft.com/office/drawing/2014/main" id="{6D9A9F13-0C95-4A7F-A303-05E2F7D19D9D}"/>
              </a:ext>
            </a:extLst>
          </p:cNvPr>
          <p:cNvSpPr txBox="1"/>
          <p:nvPr/>
        </p:nvSpPr>
        <p:spPr>
          <a:xfrm>
            <a:off x="-129135" y="693420"/>
            <a:ext cx="3020522" cy="400110"/>
          </a:xfrm>
          <a:prstGeom prst="rect">
            <a:avLst/>
          </a:prstGeom>
          <a:noFill/>
        </p:spPr>
        <p:txBody>
          <a:bodyPr wrap="square" rtlCol="0">
            <a:spAutoFit/>
          </a:bodyPr>
          <a:lstStyle/>
          <a:p>
            <a:pPr algn="ctr"/>
            <a:r>
              <a:rPr lang="en-ZA" sz="2000" b="1" dirty="0"/>
              <a:t>Synthetic sugar mix</a:t>
            </a:r>
          </a:p>
        </p:txBody>
      </p:sp>
      <p:pic>
        <p:nvPicPr>
          <p:cNvPr id="6146" name="Picture 2" descr="Image result for marshmallow sweets">
            <a:extLst>
              <a:ext uri="{FF2B5EF4-FFF2-40B4-BE49-F238E27FC236}">
                <a16:creationId xmlns:a16="http://schemas.microsoft.com/office/drawing/2014/main" id="{178B446D-D051-4A2D-B353-0AABE2B248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717" y="2334808"/>
            <a:ext cx="1749301" cy="1166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2DA35C-CA6F-4B34-A2CD-36BCABB7DEC1}"/>
              </a:ext>
            </a:extLst>
          </p:cNvPr>
          <p:cNvGrpSpPr/>
          <p:nvPr/>
        </p:nvGrpSpPr>
        <p:grpSpPr>
          <a:xfrm>
            <a:off x="2971638" y="2011377"/>
            <a:ext cx="3976626" cy="369332"/>
            <a:chOff x="2037504" y="4621601"/>
            <a:chExt cx="3976626" cy="369332"/>
          </a:xfrm>
        </p:grpSpPr>
        <p:grpSp>
          <p:nvGrpSpPr>
            <p:cNvPr id="6" name="Group 5">
              <a:extLst>
                <a:ext uri="{FF2B5EF4-FFF2-40B4-BE49-F238E27FC236}">
                  <a16:creationId xmlns:a16="http://schemas.microsoft.com/office/drawing/2014/main" id="{C0429306-07F3-466C-965B-1ED459509860}"/>
                </a:ext>
              </a:extLst>
            </p:cNvPr>
            <p:cNvGrpSpPr/>
            <p:nvPr/>
          </p:nvGrpSpPr>
          <p:grpSpPr>
            <a:xfrm>
              <a:off x="2037504" y="4621601"/>
              <a:ext cx="3976626" cy="369332"/>
              <a:chOff x="2074719" y="4634998"/>
              <a:chExt cx="3976626" cy="418294"/>
            </a:xfrm>
          </p:grpSpPr>
          <p:sp>
            <p:nvSpPr>
              <p:cNvPr id="4" name="TextBox 3">
                <a:extLst>
                  <a:ext uri="{FF2B5EF4-FFF2-40B4-BE49-F238E27FC236}">
                    <a16:creationId xmlns:a16="http://schemas.microsoft.com/office/drawing/2014/main" id="{C76E40CD-F726-4FA5-A398-016F6E839CB1}"/>
                  </a:ext>
                </a:extLst>
              </p:cNvPr>
              <p:cNvSpPr txBox="1"/>
              <p:nvPr/>
            </p:nvSpPr>
            <p:spPr>
              <a:xfrm>
                <a:off x="2234921" y="4634998"/>
                <a:ext cx="3816424" cy="418294"/>
              </a:xfrm>
              <a:prstGeom prst="rect">
                <a:avLst/>
              </a:prstGeom>
              <a:noFill/>
            </p:spPr>
            <p:txBody>
              <a:bodyPr wrap="square" rtlCol="0">
                <a:spAutoFit/>
              </a:bodyPr>
              <a:lstStyle/>
              <a:p>
                <a:r>
                  <a:rPr lang="en-ZA" dirty="0"/>
                  <a:t>Sucrose        Glucose      Fructose</a:t>
                </a:r>
              </a:p>
            </p:txBody>
          </p:sp>
          <p:sp>
            <p:nvSpPr>
              <p:cNvPr id="5" name="Rectangle 4">
                <a:extLst>
                  <a:ext uri="{FF2B5EF4-FFF2-40B4-BE49-F238E27FC236}">
                    <a16:creationId xmlns:a16="http://schemas.microsoft.com/office/drawing/2014/main" id="{317650B6-9F20-40E5-85B0-EA24768D5B6D}"/>
                  </a:ext>
                </a:extLst>
              </p:cNvPr>
              <p:cNvSpPr/>
              <p:nvPr/>
            </p:nvSpPr>
            <p:spPr>
              <a:xfrm>
                <a:off x="2074719" y="4760776"/>
                <a:ext cx="122988" cy="12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16D14C5B-011E-42C4-B0DA-9D1973EDD273}"/>
                  </a:ext>
                </a:extLst>
              </p:cNvPr>
              <p:cNvSpPr/>
              <p:nvPr/>
            </p:nvSpPr>
            <p:spPr>
              <a:xfrm>
                <a:off x="3261865" y="4768470"/>
                <a:ext cx="122988" cy="126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1" name="Rectangle 30">
              <a:extLst>
                <a:ext uri="{FF2B5EF4-FFF2-40B4-BE49-F238E27FC236}">
                  <a16:creationId xmlns:a16="http://schemas.microsoft.com/office/drawing/2014/main" id="{0D91B7FE-4646-4C63-9C22-4C161E0F3C02}"/>
                </a:ext>
              </a:extLst>
            </p:cNvPr>
            <p:cNvSpPr/>
            <p:nvPr/>
          </p:nvSpPr>
          <p:spPr>
            <a:xfrm>
              <a:off x="4290820" y="4761677"/>
              <a:ext cx="122988" cy="126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2" name="Title 9">
            <a:extLst>
              <a:ext uri="{FF2B5EF4-FFF2-40B4-BE49-F238E27FC236}">
                <a16:creationId xmlns:a16="http://schemas.microsoft.com/office/drawing/2014/main" id="{11856A87-DBDC-45EF-A04F-842CA242575D}"/>
              </a:ext>
            </a:extLst>
          </p:cNvPr>
          <p:cNvSpPr>
            <a:spLocks noGrp="1"/>
          </p:cNvSpPr>
          <p:nvPr>
            <p:ph type="title"/>
          </p:nvPr>
        </p:nvSpPr>
        <p:spPr>
          <a:xfrm>
            <a:off x="-13964" y="7667"/>
            <a:ext cx="8042348" cy="653117"/>
          </a:xfrm>
        </p:spPr>
        <p:txBody>
          <a:bodyPr>
            <a:normAutofit/>
          </a:bodyPr>
          <a:lstStyle/>
          <a:p>
            <a:pPr algn="ctr"/>
            <a:r>
              <a:rPr lang="en-ZA" i="0" dirty="0">
                <a:cs typeface="Arial" panose="020B0604020202020204" pitchFamily="34" charset="0"/>
              </a:rPr>
              <a:t>Ethanol production methodology</a:t>
            </a:r>
          </a:p>
        </p:txBody>
      </p:sp>
    </p:spTree>
    <p:extLst>
      <p:ext uri="{BB962C8B-B14F-4D97-AF65-F5344CB8AC3E}">
        <p14:creationId xmlns:p14="http://schemas.microsoft.com/office/powerpoint/2010/main" val="243326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5" descr="Related image">
            <a:extLst>
              <a:ext uri="{FF2B5EF4-FFF2-40B4-BE49-F238E27FC236}">
                <a16:creationId xmlns:a16="http://schemas.microsoft.com/office/drawing/2014/main" id="{DDB0F211-D060-43A6-BE41-7809ADAFB7B8}"/>
              </a:ext>
            </a:extLst>
          </p:cNvPr>
          <p:cNvPicPr>
            <a:picLocks/>
          </p:cNvPicPr>
          <p:nvPr/>
        </p:nvPicPr>
        <p:blipFill rotWithShape="1">
          <a:blip r:embed="rId3">
            <a:extLst>
              <a:ext uri="{28A0092B-C50C-407E-A947-70E740481C1C}">
                <a14:useLocalDpi xmlns:a14="http://schemas.microsoft.com/office/drawing/2010/main" val="0"/>
              </a:ext>
            </a:extLst>
          </a:blip>
          <a:srcRect l="8942" t="23891" r="47187" b="17406"/>
          <a:stretch/>
        </p:blipFill>
        <p:spPr bwMode="auto">
          <a:xfrm>
            <a:off x="2690396" y="2270437"/>
            <a:ext cx="1542776" cy="1014547"/>
          </a:xfrm>
          <a:prstGeom prst="ellipse">
            <a:avLst/>
          </a:prstGeom>
          <a:ln>
            <a:noFill/>
          </a:ln>
          <a:effectLst>
            <a:reflection stA="0" endPos="65000" dist="50800" dir="5400000" sy="-100000" algn="bl" rotWithShape="0"/>
            <a:softEdge rad="112500"/>
          </a:effectLst>
          <a:extLst>
            <a:ext uri="{53640926-AAD7-44D8-BBD7-CCE9431645EC}">
              <a14:shadowObscured xmlns:a14="http://schemas.microsoft.com/office/drawing/2010/main"/>
            </a:ext>
          </a:extLst>
        </p:spPr>
      </p:pic>
      <p:sp>
        <p:nvSpPr>
          <p:cNvPr id="10" name="Title 9">
            <a:extLst>
              <a:ext uri="{FF2B5EF4-FFF2-40B4-BE49-F238E27FC236}">
                <a16:creationId xmlns:a16="http://schemas.microsoft.com/office/drawing/2014/main" id="{2BD164ED-37A8-490A-B16F-10EC6A8DAF78}"/>
              </a:ext>
            </a:extLst>
          </p:cNvPr>
          <p:cNvSpPr>
            <a:spLocks noGrp="1"/>
          </p:cNvSpPr>
          <p:nvPr>
            <p:ph type="title"/>
          </p:nvPr>
        </p:nvSpPr>
        <p:spPr>
          <a:xfrm>
            <a:off x="-13964" y="7667"/>
            <a:ext cx="8042348" cy="653117"/>
          </a:xfrm>
        </p:spPr>
        <p:txBody>
          <a:bodyPr>
            <a:normAutofit/>
          </a:bodyPr>
          <a:lstStyle/>
          <a:p>
            <a:pPr algn="ctr"/>
            <a:r>
              <a:rPr lang="en-ZA" i="0" dirty="0">
                <a:cs typeface="Arial" panose="020B0604020202020204" pitchFamily="34" charset="0"/>
              </a:rPr>
              <a:t>Ethanol production methodology</a:t>
            </a:r>
          </a:p>
        </p:txBody>
      </p:sp>
      <p:sp>
        <p:nvSpPr>
          <p:cNvPr id="9" name="Slide Number Placeholder 8">
            <a:extLst>
              <a:ext uri="{FF2B5EF4-FFF2-40B4-BE49-F238E27FC236}">
                <a16:creationId xmlns:a16="http://schemas.microsoft.com/office/drawing/2014/main" id="{8DC87CDD-F94D-450C-845A-3F23FC660074}"/>
              </a:ext>
            </a:extLst>
          </p:cNvPr>
          <p:cNvSpPr>
            <a:spLocks noGrp="1"/>
          </p:cNvSpPr>
          <p:nvPr>
            <p:ph type="sldNum" sz="quarter" idx="12"/>
          </p:nvPr>
        </p:nvSpPr>
        <p:spPr/>
        <p:txBody>
          <a:bodyPr/>
          <a:lstStyle/>
          <a:p>
            <a:fld id="{7EC33258-8960-4DEB-8029-8D5CE786357D}" type="slidenum">
              <a:rPr lang="en-ZA" smtClean="0"/>
              <a:pPr/>
              <a:t>12</a:t>
            </a:fld>
            <a:endParaRPr lang="en-ZA"/>
          </a:p>
        </p:txBody>
      </p:sp>
      <p:sp>
        <p:nvSpPr>
          <p:cNvPr id="170" name="TextBox 169">
            <a:extLst>
              <a:ext uri="{FF2B5EF4-FFF2-40B4-BE49-F238E27FC236}">
                <a16:creationId xmlns:a16="http://schemas.microsoft.com/office/drawing/2014/main" id="{523959FD-CA05-4CE2-AEBC-09658928146C}"/>
              </a:ext>
            </a:extLst>
          </p:cNvPr>
          <p:cNvSpPr txBox="1"/>
          <p:nvPr/>
        </p:nvSpPr>
        <p:spPr>
          <a:xfrm>
            <a:off x="8330487" y="13185365"/>
            <a:ext cx="6799752" cy="274242"/>
          </a:xfrm>
          <a:prstGeom prst="rect">
            <a:avLst/>
          </a:prstGeom>
          <a:noFill/>
        </p:spPr>
        <p:txBody>
          <a:bodyPr wrap="square" rtlCol="0">
            <a:spAutoFit/>
          </a:bodyPr>
          <a:lstStyle/>
          <a:p>
            <a:pPr>
              <a:lnSpc>
                <a:spcPct val="150000"/>
              </a:lnSpc>
            </a:pPr>
            <a:endParaRPr lang="en-GB" sz="899" dirty="0"/>
          </a:p>
        </p:txBody>
      </p:sp>
      <p:sp>
        <p:nvSpPr>
          <p:cNvPr id="171" name="TextBox 170">
            <a:extLst>
              <a:ext uri="{FF2B5EF4-FFF2-40B4-BE49-F238E27FC236}">
                <a16:creationId xmlns:a16="http://schemas.microsoft.com/office/drawing/2014/main" id="{1C39A8A3-2D6E-4BB6-B7EF-11CEE5609A4A}"/>
              </a:ext>
            </a:extLst>
          </p:cNvPr>
          <p:cNvSpPr txBox="1"/>
          <p:nvPr/>
        </p:nvSpPr>
        <p:spPr>
          <a:xfrm>
            <a:off x="644452" y="7184283"/>
            <a:ext cx="4715685" cy="4825987"/>
          </a:xfrm>
          <a:prstGeom prst="rect">
            <a:avLst/>
          </a:prstGeom>
          <a:noFill/>
        </p:spPr>
        <p:txBody>
          <a:bodyPr wrap="square" rtlCol="0">
            <a:noAutofit/>
          </a:bodyPr>
          <a:lstStyle/>
          <a:p>
            <a:pPr marL="285750" indent="-285750" algn="just">
              <a:lnSpc>
                <a:spcPct val="150000"/>
              </a:lnSpc>
              <a:buFont typeface="Arial" panose="020B0604020202020204" pitchFamily="34" charset="0"/>
              <a:buChar char="•"/>
            </a:pPr>
            <a:endParaRPr lang="en-GB" sz="1400" dirty="0">
              <a:latin typeface="+mn-lt"/>
            </a:endParaRPr>
          </a:p>
        </p:txBody>
      </p:sp>
      <p:sp>
        <p:nvSpPr>
          <p:cNvPr id="172" name="TextBox 171">
            <a:extLst>
              <a:ext uri="{FF2B5EF4-FFF2-40B4-BE49-F238E27FC236}">
                <a16:creationId xmlns:a16="http://schemas.microsoft.com/office/drawing/2014/main" id="{6D787B5C-11DC-4AF7-98A4-DB10812FAF5D}"/>
              </a:ext>
            </a:extLst>
          </p:cNvPr>
          <p:cNvSpPr txBox="1"/>
          <p:nvPr/>
        </p:nvSpPr>
        <p:spPr>
          <a:xfrm>
            <a:off x="7052543" y="9190738"/>
            <a:ext cx="3391241" cy="313684"/>
          </a:xfrm>
          <a:prstGeom prst="rect">
            <a:avLst/>
          </a:prstGeom>
          <a:noFill/>
        </p:spPr>
        <p:txBody>
          <a:bodyPr wrap="square" rtlCol="0">
            <a:noAutofit/>
          </a:bodyPr>
          <a:lstStyle/>
          <a:p>
            <a:endParaRPr lang="en-ZA" sz="1100" dirty="0">
              <a:solidFill>
                <a:schemeClr val="tx2"/>
              </a:solidFill>
              <a:latin typeface="+mn-lt"/>
            </a:endParaRPr>
          </a:p>
        </p:txBody>
      </p:sp>
      <p:sp>
        <p:nvSpPr>
          <p:cNvPr id="173" name="AutoShape 4" descr="Image result for car icon">
            <a:extLst>
              <a:ext uri="{FF2B5EF4-FFF2-40B4-BE49-F238E27FC236}">
                <a16:creationId xmlns:a16="http://schemas.microsoft.com/office/drawing/2014/main" id="{C79F4A44-C601-44DA-9A96-BC5571F247F3}"/>
              </a:ext>
            </a:extLst>
          </p:cNvPr>
          <p:cNvSpPr>
            <a:spLocks noChangeAspect="1" noChangeArrowheads="1"/>
          </p:cNvSpPr>
          <p:nvPr/>
        </p:nvSpPr>
        <p:spPr bwMode="auto">
          <a:xfrm>
            <a:off x="7555080" y="4151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79" name="TextBox 178">
            <a:extLst>
              <a:ext uri="{FF2B5EF4-FFF2-40B4-BE49-F238E27FC236}">
                <a16:creationId xmlns:a16="http://schemas.microsoft.com/office/drawing/2014/main" id="{A61F3CFA-1FF9-4625-BDB7-124B263E189E}"/>
              </a:ext>
            </a:extLst>
          </p:cNvPr>
          <p:cNvSpPr txBox="1"/>
          <p:nvPr/>
        </p:nvSpPr>
        <p:spPr>
          <a:xfrm>
            <a:off x="2470729" y="713101"/>
            <a:ext cx="2019899" cy="461665"/>
          </a:xfrm>
          <a:prstGeom prst="rect">
            <a:avLst/>
          </a:prstGeom>
          <a:noFill/>
        </p:spPr>
        <p:txBody>
          <a:bodyPr wrap="square" rtlCol="0">
            <a:spAutoFit/>
          </a:bodyPr>
          <a:lstStyle/>
          <a:p>
            <a:pPr algn="ctr"/>
            <a:r>
              <a:rPr lang="en-ZA" sz="2000" b="1" dirty="0"/>
              <a:t>Hard</a:t>
            </a:r>
            <a:r>
              <a:rPr lang="en-ZA" sz="2400" b="1" dirty="0"/>
              <a:t> </a:t>
            </a:r>
            <a:r>
              <a:rPr lang="en-ZA" sz="2000" b="1" dirty="0"/>
              <a:t>Candy</a:t>
            </a:r>
            <a:r>
              <a:rPr lang="en-ZA" sz="2400" b="1" dirty="0"/>
              <a:t> </a:t>
            </a:r>
          </a:p>
        </p:txBody>
      </p:sp>
      <p:sp>
        <p:nvSpPr>
          <p:cNvPr id="180" name="TextBox 179">
            <a:extLst>
              <a:ext uri="{FF2B5EF4-FFF2-40B4-BE49-F238E27FC236}">
                <a16:creationId xmlns:a16="http://schemas.microsoft.com/office/drawing/2014/main" id="{2F6FB643-D803-4D08-8418-CDDD92BD6A3C}"/>
              </a:ext>
            </a:extLst>
          </p:cNvPr>
          <p:cNvSpPr txBox="1"/>
          <p:nvPr/>
        </p:nvSpPr>
        <p:spPr>
          <a:xfrm>
            <a:off x="4199320" y="767106"/>
            <a:ext cx="2172880" cy="400110"/>
          </a:xfrm>
          <a:prstGeom prst="rect">
            <a:avLst/>
          </a:prstGeom>
          <a:noFill/>
        </p:spPr>
        <p:txBody>
          <a:bodyPr wrap="square" rtlCol="0">
            <a:spAutoFit/>
          </a:bodyPr>
          <a:lstStyle/>
          <a:p>
            <a:pPr algn="ctr"/>
            <a:r>
              <a:rPr lang="en-ZA" sz="2000" b="1" dirty="0"/>
              <a:t>Chocolate</a:t>
            </a:r>
          </a:p>
        </p:txBody>
      </p:sp>
      <p:sp>
        <p:nvSpPr>
          <p:cNvPr id="181" name="TextBox 180">
            <a:extLst>
              <a:ext uri="{FF2B5EF4-FFF2-40B4-BE49-F238E27FC236}">
                <a16:creationId xmlns:a16="http://schemas.microsoft.com/office/drawing/2014/main" id="{86717E80-0449-44A6-93EE-19DA60A6A4AE}"/>
              </a:ext>
            </a:extLst>
          </p:cNvPr>
          <p:cNvSpPr txBox="1"/>
          <p:nvPr/>
        </p:nvSpPr>
        <p:spPr>
          <a:xfrm>
            <a:off x="6134869" y="784386"/>
            <a:ext cx="2452157" cy="400110"/>
          </a:xfrm>
          <a:prstGeom prst="rect">
            <a:avLst/>
          </a:prstGeom>
          <a:noFill/>
        </p:spPr>
        <p:txBody>
          <a:bodyPr wrap="square" rtlCol="0">
            <a:spAutoFit/>
          </a:bodyPr>
          <a:lstStyle/>
          <a:p>
            <a:pPr algn="ctr"/>
            <a:r>
              <a:rPr lang="en-ZA" sz="2000" b="1" dirty="0"/>
              <a:t>Marshmallows</a:t>
            </a:r>
          </a:p>
        </p:txBody>
      </p:sp>
      <p:sp>
        <p:nvSpPr>
          <p:cNvPr id="188" name="AutoShape 8" descr="Image result for Factory">
            <a:extLst>
              <a:ext uri="{FF2B5EF4-FFF2-40B4-BE49-F238E27FC236}">
                <a16:creationId xmlns:a16="http://schemas.microsoft.com/office/drawing/2014/main" id="{36B7B2E8-31BA-4B57-B524-6D908781ADC2}"/>
              </a:ext>
            </a:extLst>
          </p:cNvPr>
          <p:cNvSpPr>
            <a:spLocks noChangeAspect="1" noChangeArrowheads="1"/>
          </p:cNvSpPr>
          <p:nvPr/>
        </p:nvSpPr>
        <p:spPr bwMode="auto">
          <a:xfrm>
            <a:off x="7707480" y="4303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89" name="Chart 188">
            <a:extLst>
              <a:ext uri="{FF2B5EF4-FFF2-40B4-BE49-F238E27FC236}">
                <a16:creationId xmlns:a16="http://schemas.microsoft.com/office/drawing/2014/main" id="{47B854D3-17D2-4CBE-A11B-968E305B6B89}"/>
              </a:ext>
            </a:extLst>
          </p:cNvPr>
          <p:cNvGraphicFramePr>
            <a:graphicFrameLocks/>
          </p:cNvGraphicFramePr>
          <p:nvPr>
            <p:extLst/>
          </p:nvPr>
        </p:nvGraphicFramePr>
        <p:xfrm>
          <a:off x="6295612" y="830812"/>
          <a:ext cx="1746736" cy="1315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0" name="Chart 189">
            <a:extLst>
              <a:ext uri="{FF2B5EF4-FFF2-40B4-BE49-F238E27FC236}">
                <a16:creationId xmlns:a16="http://schemas.microsoft.com/office/drawing/2014/main" id="{34B76898-A6DE-4CDE-9A94-7116EA727BE7}"/>
              </a:ext>
            </a:extLst>
          </p:cNvPr>
          <p:cNvGraphicFramePr>
            <a:graphicFrameLocks/>
          </p:cNvGraphicFramePr>
          <p:nvPr>
            <p:extLst/>
          </p:nvPr>
        </p:nvGraphicFramePr>
        <p:xfrm>
          <a:off x="4805413" y="1056846"/>
          <a:ext cx="2077863" cy="1825395"/>
        </p:xfrm>
        <a:graphic>
          <a:graphicData uri="http://schemas.openxmlformats.org/drawingml/2006/chart">
            <c:chart xmlns:c="http://schemas.openxmlformats.org/drawingml/2006/chart" xmlns:r="http://schemas.openxmlformats.org/officeDocument/2006/relationships" r:id="rId5"/>
          </a:graphicData>
        </a:graphic>
      </p:graphicFrame>
      <p:sp>
        <p:nvSpPr>
          <p:cNvPr id="191" name="AutoShape 24" descr="Image result for chocolate with no background">
            <a:extLst>
              <a:ext uri="{FF2B5EF4-FFF2-40B4-BE49-F238E27FC236}">
                <a16:creationId xmlns:a16="http://schemas.microsoft.com/office/drawing/2014/main" id="{021A69FE-A916-4DD6-869D-313A0A83F462}"/>
              </a:ext>
            </a:extLst>
          </p:cNvPr>
          <p:cNvSpPr>
            <a:spLocks noChangeAspect="1" noChangeArrowheads="1"/>
          </p:cNvSpPr>
          <p:nvPr/>
        </p:nvSpPr>
        <p:spPr bwMode="auto">
          <a:xfrm>
            <a:off x="7859880" y="4455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97" name="Chart 196">
            <a:extLst>
              <a:ext uri="{FF2B5EF4-FFF2-40B4-BE49-F238E27FC236}">
                <a16:creationId xmlns:a16="http://schemas.microsoft.com/office/drawing/2014/main" id="{27283201-857B-4EAD-8E18-3540CE25DFED}"/>
              </a:ext>
            </a:extLst>
          </p:cNvPr>
          <p:cNvGraphicFramePr>
            <a:graphicFrameLocks/>
          </p:cNvGraphicFramePr>
          <p:nvPr>
            <p:extLst/>
          </p:nvPr>
        </p:nvGraphicFramePr>
        <p:xfrm>
          <a:off x="1972166" y="778332"/>
          <a:ext cx="3583434" cy="1555951"/>
        </p:xfrm>
        <a:graphic>
          <a:graphicData uri="http://schemas.openxmlformats.org/drawingml/2006/chart">
            <c:chart xmlns:c="http://schemas.openxmlformats.org/drawingml/2006/chart" xmlns:r="http://schemas.openxmlformats.org/officeDocument/2006/relationships" r:id="rId6"/>
          </a:graphicData>
        </a:graphic>
      </p:graphicFrame>
      <p:sp>
        <p:nvSpPr>
          <p:cNvPr id="222" name="TextBox 221">
            <a:extLst>
              <a:ext uri="{FF2B5EF4-FFF2-40B4-BE49-F238E27FC236}">
                <a16:creationId xmlns:a16="http://schemas.microsoft.com/office/drawing/2014/main" id="{6D9A9F13-0C95-4A7F-A303-05E2F7D19D9D}"/>
              </a:ext>
            </a:extLst>
          </p:cNvPr>
          <p:cNvSpPr txBox="1"/>
          <p:nvPr/>
        </p:nvSpPr>
        <p:spPr>
          <a:xfrm>
            <a:off x="-129135" y="693420"/>
            <a:ext cx="3020522" cy="400110"/>
          </a:xfrm>
          <a:prstGeom prst="rect">
            <a:avLst/>
          </a:prstGeom>
          <a:noFill/>
        </p:spPr>
        <p:txBody>
          <a:bodyPr wrap="square" rtlCol="0">
            <a:spAutoFit/>
          </a:bodyPr>
          <a:lstStyle/>
          <a:p>
            <a:pPr algn="ctr"/>
            <a:r>
              <a:rPr lang="en-ZA" sz="2000" b="1" dirty="0"/>
              <a:t>Synthetic sugar mix</a:t>
            </a:r>
          </a:p>
        </p:txBody>
      </p:sp>
      <p:pic>
        <p:nvPicPr>
          <p:cNvPr id="22" name="Picture 2" descr="Image result for Serum bottle clipart">
            <a:extLst>
              <a:ext uri="{FF2B5EF4-FFF2-40B4-BE49-F238E27FC236}">
                <a16:creationId xmlns:a16="http://schemas.microsoft.com/office/drawing/2014/main" id="{6C2260F7-084D-4B4F-99BA-CE447B591A6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colorTemperature colorTemp="5900"/>
                    </a14:imgEffect>
                    <a14:imgEffect>
                      <a14:saturation sat="0"/>
                    </a14:imgEffect>
                  </a14:imgLayer>
                </a14:imgProps>
              </a:ext>
              <a:ext uri="{28A0092B-C50C-407E-A947-70E740481C1C}">
                <a14:useLocalDpi xmlns:a14="http://schemas.microsoft.com/office/drawing/2010/main" val="0"/>
              </a:ext>
            </a:extLst>
          </a:blip>
          <a:srcRect l="28256" t="1087" r="26879"/>
          <a:stretch/>
        </p:blipFill>
        <p:spPr bwMode="auto">
          <a:xfrm>
            <a:off x="3778740" y="3357319"/>
            <a:ext cx="1174209" cy="18126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2" descr="Image result for pink bacteria">
            <a:extLst>
              <a:ext uri="{FF2B5EF4-FFF2-40B4-BE49-F238E27FC236}">
                <a16:creationId xmlns:a16="http://schemas.microsoft.com/office/drawing/2014/main" id="{72B4FDB4-8907-496F-B7E0-6C55C26930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7763" y="4183021"/>
            <a:ext cx="975099" cy="97390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B98B918-19AE-4CD7-A206-C36DE0E833A3}"/>
              </a:ext>
            </a:extLst>
          </p:cNvPr>
          <p:cNvSpPr txBox="1"/>
          <p:nvPr/>
        </p:nvSpPr>
        <p:spPr>
          <a:xfrm>
            <a:off x="3853472" y="3049215"/>
            <a:ext cx="1932438" cy="307777"/>
          </a:xfrm>
          <a:prstGeom prst="rect">
            <a:avLst/>
          </a:prstGeom>
          <a:noFill/>
        </p:spPr>
        <p:txBody>
          <a:bodyPr wrap="square" rtlCol="0">
            <a:spAutoFit/>
          </a:bodyPr>
          <a:lstStyle/>
          <a:p>
            <a:r>
              <a:rPr lang="en-ZA" sz="1400" b="1" dirty="0"/>
              <a:t>20 g/L sugar</a:t>
            </a:r>
          </a:p>
        </p:txBody>
      </p:sp>
      <p:sp>
        <p:nvSpPr>
          <p:cNvPr id="25" name="Arc 24">
            <a:extLst>
              <a:ext uri="{FF2B5EF4-FFF2-40B4-BE49-F238E27FC236}">
                <a16:creationId xmlns:a16="http://schemas.microsoft.com/office/drawing/2014/main" id="{96B1A403-8B08-49FE-A3CE-04D582FAFBE4}"/>
              </a:ext>
            </a:extLst>
          </p:cNvPr>
          <p:cNvSpPr/>
          <p:nvPr/>
        </p:nvSpPr>
        <p:spPr>
          <a:xfrm rot="5400000">
            <a:off x="3635219" y="2278368"/>
            <a:ext cx="1575773" cy="2284155"/>
          </a:xfrm>
          <a:prstGeom prst="arc">
            <a:avLst>
              <a:gd name="adj1" fmla="val 19509202"/>
              <a:gd name="adj2" fmla="val 2460730"/>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ZA"/>
          </a:p>
        </p:txBody>
      </p:sp>
      <p:sp>
        <p:nvSpPr>
          <p:cNvPr id="26" name="TextBox 25">
            <a:extLst>
              <a:ext uri="{FF2B5EF4-FFF2-40B4-BE49-F238E27FC236}">
                <a16:creationId xmlns:a16="http://schemas.microsoft.com/office/drawing/2014/main" id="{BA233043-5B02-478B-A85A-BBC5EC90BDCD}"/>
              </a:ext>
            </a:extLst>
          </p:cNvPr>
          <p:cNvSpPr txBox="1"/>
          <p:nvPr/>
        </p:nvSpPr>
        <p:spPr>
          <a:xfrm>
            <a:off x="4058540" y="3906022"/>
            <a:ext cx="1547201" cy="276999"/>
          </a:xfrm>
          <a:prstGeom prst="rect">
            <a:avLst/>
          </a:prstGeom>
          <a:noFill/>
        </p:spPr>
        <p:txBody>
          <a:bodyPr wrap="square" rtlCol="0">
            <a:spAutoFit/>
          </a:bodyPr>
          <a:lstStyle/>
          <a:p>
            <a:r>
              <a:rPr lang="en-ZA" sz="1200" b="1" i="1" dirty="0"/>
              <a:t>100 ml</a:t>
            </a:r>
          </a:p>
        </p:txBody>
      </p:sp>
      <p:sp>
        <p:nvSpPr>
          <p:cNvPr id="27" name="Rectangle 26">
            <a:extLst>
              <a:ext uri="{FF2B5EF4-FFF2-40B4-BE49-F238E27FC236}">
                <a16:creationId xmlns:a16="http://schemas.microsoft.com/office/drawing/2014/main" id="{228DC4E5-865A-4CE9-B09E-6D5778161889}"/>
              </a:ext>
            </a:extLst>
          </p:cNvPr>
          <p:cNvSpPr/>
          <p:nvPr/>
        </p:nvSpPr>
        <p:spPr>
          <a:xfrm>
            <a:off x="5500263" y="4190343"/>
            <a:ext cx="2537144" cy="646331"/>
          </a:xfrm>
          <a:prstGeom prst="rect">
            <a:avLst/>
          </a:prstGeom>
        </p:spPr>
        <p:txBody>
          <a:bodyPr wrap="square">
            <a:spAutoFit/>
          </a:bodyPr>
          <a:lstStyle/>
          <a:p>
            <a:pPr lvl="0"/>
            <a:r>
              <a:rPr lang="en-ZA" b="1" dirty="0">
                <a:solidFill>
                  <a:prstClr val="black"/>
                </a:solidFill>
              </a:rPr>
              <a:t>2C</a:t>
            </a:r>
            <a:r>
              <a:rPr lang="en-ZA" b="1" baseline="-25000" dirty="0">
                <a:solidFill>
                  <a:prstClr val="black"/>
                </a:solidFill>
              </a:rPr>
              <a:t>2</a:t>
            </a:r>
            <a:r>
              <a:rPr lang="en-ZA" b="1" dirty="0">
                <a:solidFill>
                  <a:prstClr val="black"/>
                </a:solidFill>
              </a:rPr>
              <a:t>H</a:t>
            </a:r>
            <a:r>
              <a:rPr lang="en-ZA" b="1" baseline="-25000" dirty="0">
                <a:solidFill>
                  <a:prstClr val="black"/>
                </a:solidFill>
              </a:rPr>
              <a:t>5</a:t>
            </a:r>
            <a:r>
              <a:rPr lang="en-ZA" b="1" dirty="0">
                <a:solidFill>
                  <a:prstClr val="black"/>
                </a:solidFill>
              </a:rPr>
              <a:t>OH   +   2CO</a:t>
            </a:r>
            <a:r>
              <a:rPr lang="en-ZA" b="1" baseline="-25000" dirty="0">
                <a:solidFill>
                  <a:prstClr val="black"/>
                </a:solidFill>
              </a:rPr>
              <a:t>2</a:t>
            </a:r>
            <a:r>
              <a:rPr lang="en-ZA" b="1" dirty="0"/>
              <a:t>		</a:t>
            </a:r>
            <a:endParaRPr lang="en-ZA" sz="2400" b="1" baseline="-25000" dirty="0"/>
          </a:p>
        </p:txBody>
      </p:sp>
      <p:cxnSp>
        <p:nvCxnSpPr>
          <p:cNvPr id="28" name="Straight Arrow Connector 27">
            <a:extLst>
              <a:ext uri="{FF2B5EF4-FFF2-40B4-BE49-F238E27FC236}">
                <a16:creationId xmlns:a16="http://schemas.microsoft.com/office/drawing/2014/main" id="{B9BD8FD6-C8A0-4AF7-A204-931D01F80A0A}"/>
              </a:ext>
            </a:extLst>
          </p:cNvPr>
          <p:cNvCxnSpPr>
            <a:cxnSpLocks/>
          </p:cNvCxnSpPr>
          <p:nvPr/>
        </p:nvCxnSpPr>
        <p:spPr>
          <a:xfrm>
            <a:off x="4996085" y="4411729"/>
            <a:ext cx="34261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6D85F4D-7E6C-4AB3-9A55-06AF50A6419C}"/>
              </a:ext>
            </a:extLst>
          </p:cNvPr>
          <p:cNvCxnSpPr>
            <a:cxnSpLocks/>
          </p:cNvCxnSpPr>
          <p:nvPr/>
        </p:nvCxnSpPr>
        <p:spPr>
          <a:xfrm>
            <a:off x="1763688" y="3049215"/>
            <a:ext cx="864096" cy="451793"/>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5C25979A-F10B-4A3A-B3C9-05C0C2AB43DF}"/>
              </a:ext>
            </a:extLst>
          </p:cNvPr>
          <p:cNvCxnSpPr>
            <a:cxnSpLocks/>
          </p:cNvCxnSpPr>
          <p:nvPr/>
        </p:nvCxnSpPr>
        <p:spPr>
          <a:xfrm>
            <a:off x="3304737" y="2871610"/>
            <a:ext cx="475175" cy="701406"/>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B9B775B1-AD4E-4253-AAA9-7A9EF50DD0D2}"/>
              </a:ext>
            </a:extLst>
          </p:cNvPr>
          <p:cNvCxnSpPr>
            <a:cxnSpLocks/>
          </p:cNvCxnSpPr>
          <p:nvPr/>
        </p:nvCxnSpPr>
        <p:spPr>
          <a:xfrm>
            <a:off x="3231681" y="4454350"/>
            <a:ext cx="46311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83C144A-2BF3-4B01-B1A3-B511BDFEFCD3}"/>
              </a:ext>
            </a:extLst>
          </p:cNvPr>
          <p:cNvSpPr txBox="1"/>
          <p:nvPr/>
        </p:nvSpPr>
        <p:spPr>
          <a:xfrm>
            <a:off x="2099982" y="4211674"/>
            <a:ext cx="1432081" cy="369332"/>
          </a:xfrm>
          <a:prstGeom prst="rect">
            <a:avLst/>
          </a:prstGeom>
          <a:noFill/>
        </p:spPr>
        <p:txBody>
          <a:bodyPr wrap="square" rtlCol="0">
            <a:spAutoFit/>
          </a:bodyPr>
          <a:lstStyle/>
          <a:p>
            <a:r>
              <a:rPr lang="en-ZA" b="1" dirty="0">
                <a:solidFill>
                  <a:prstClr val="black"/>
                </a:solidFill>
              </a:rPr>
              <a:t>C</a:t>
            </a:r>
            <a:r>
              <a:rPr lang="en-ZA" b="1" baseline="-25000" dirty="0">
                <a:solidFill>
                  <a:prstClr val="black"/>
                </a:solidFill>
              </a:rPr>
              <a:t>6</a:t>
            </a:r>
            <a:r>
              <a:rPr lang="en-ZA" b="1" dirty="0">
                <a:solidFill>
                  <a:prstClr val="black"/>
                </a:solidFill>
              </a:rPr>
              <a:t>H</a:t>
            </a:r>
            <a:r>
              <a:rPr lang="en-ZA" b="1" baseline="-25000" dirty="0">
                <a:solidFill>
                  <a:prstClr val="black"/>
                </a:solidFill>
              </a:rPr>
              <a:t>12</a:t>
            </a:r>
            <a:r>
              <a:rPr lang="en-ZA" b="1" dirty="0">
                <a:solidFill>
                  <a:prstClr val="black"/>
                </a:solidFill>
              </a:rPr>
              <a:t>O</a:t>
            </a:r>
            <a:r>
              <a:rPr lang="en-ZA" b="1" baseline="-25000" dirty="0">
                <a:solidFill>
                  <a:prstClr val="black"/>
                </a:solidFill>
              </a:rPr>
              <a:t>6</a:t>
            </a:r>
            <a:endParaRPr lang="en-ZA" dirty="0"/>
          </a:p>
        </p:txBody>
      </p:sp>
      <p:cxnSp>
        <p:nvCxnSpPr>
          <p:cNvPr id="33" name="Straight Arrow Connector 32">
            <a:extLst>
              <a:ext uri="{FF2B5EF4-FFF2-40B4-BE49-F238E27FC236}">
                <a16:creationId xmlns:a16="http://schemas.microsoft.com/office/drawing/2014/main" id="{0520AF71-40D3-456E-9085-6AD01349A965}"/>
              </a:ext>
            </a:extLst>
          </p:cNvPr>
          <p:cNvCxnSpPr>
            <a:cxnSpLocks/>
          </p:cNvCxnSpPr>
          <p:nvPr/>
        </p:nvCxnSpPr>
        <p:spPr>
          <a:xfrm flipH="1">
            <a:off x="6300192" y="2882241"/>
            <a:ext cx="648072" cy="690775"/>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35" name="TextBox 34">
            <a:extLst>
              <a:ext uri="{FF2B5EF4-FFF2-40B4-BE49-F238E27FC236}">
                <a16:creationId xmlns:a16="http://schemas.microsoft.com/office/drawing/2014/main" id="{12049DBC-1C19-4C33-92FC-C234DA1A5887}"/>
              </a:ext>
            </a:extLst>
          </p:cNvPr>
          <p:cNvSpPr txBox="1"/>
          <p:nvPr/>
        </p:nvSpPr>
        <p:spPr>
          <a:xfrm>
            <a:off x="1619672" y="5085184"/>
            <a:ext cx="5688867" cy="338554"/>
          </a:xfrm>
          <a:prstGeom prst="rect">
            <a:avLst/>
          </a:prstGeom>
          <a:noFill/>
        </p:spPr>
        <p:txBody>
          <a:bodyPr wrap="square" rtlCol="0">
            <a:spAutoFit/>
          </a:bodyPr>
          <a:lstStyle/>
          <a:p>
            <a:pPr algn="ctr"/>
            <a:r>
              <a:rPr lang="en-ZA" sz="1600" i="1" dirty="0" err="1"/>
              <a:t>Zymomonas</a:t>
            </a:r>
            <a:r>
              <a:rPr lang="en-ZA" sz="1600" i="1" dirty="0"/>
              <a:t> mobilis </a:t>
            </a:r>
            <a:r>
              <a:rPr lang="en-ZA" sz="1600" dirty="0"/>
              <a:t>(ATCC 31821)</a:t>
            </a:r>
          </a:p>
        </p:txBody>
      </p:sp>
      <p:grpSp>
        <p:nvGrpSpPr>
          <p:cNvPr id="36" name="Group 35">
            <a:extLst>
              <a:ext uri="{FF2B5EF4-FFF2-40B4-BE49-F238E27FC236}">
                <a16:creationId xmlns:a16="http://schemas.microsoft.com/office/drawing/2014/main" id="{5FC094C6-8387-4F08-AC42-6B610DE197C9}"/>
              </a:ext>
            </a:extLst>
          </p:cNvPr>
          <p:cNvGrpSpPr/>
          <p:nvPr/>
        </p:nvGrpSpPr>
        <p:grpSpPr>
          <a:xfrm>
            <a:off x="2971638" y="2011377"/>
            <a:ext cx="3976626" cy="369332"/>
            <a:chOff x="2037504" y="4621601"/>
            <a:chExt cx="3976626" cy="369332"/>
          </a:xfrm>
        </p:grpSpPr>
        <p:grpSp>
          <p:nvGrpSpPr>
            <p:cNvPr id="37" name="Group 36">
              <a:extLst>
                <a:ext uri="{FF2B5EF4-FFF2-40B4-BE49-F238E27FC236}">
                  <a16:creationId xmlns:a16="http://schemas.microsoft.com/office/drawing/2014/main" id="{DE457B89-C599-4207-92D7-3920E9A8ADE5}"/>
                </a:ext>
              </a:extLst>
            </p:cNvPr>
            <p:cNvGrpSpPr/>
            <p:nvPr/>
          </p:nvGrpSpPr>
          <p:grpSpPr>
            <a:xfrm>
              <a:off x="2037504" y="4621601"/>
              <a:ext cx="3976626" cy="369332"/>
              <a:chOff x="2074719" y="4634998"/>
              <a:chExt cx="3976626" cy="418294"/>
            </a:xfrm>
          </p:grpSpPr>
          <p:sp>
            <p:nvSpPr>
              <p:cNvPr id="39" name="TextBox 38">
                <a:extLst>
                  <a:ext uri="{FF2B5EF4-FFF2-40B4-BE49-F238E27FC236}">
                    <a16:creationId xmlns:a16="http://schemas.microsoft.com/office/drawing/2014/main" id="{8306A233-F99D-4718-83D2-15F415E3D6A5}"/>
                  </a:ext>
                </a:extLst>
              </p:cNvPr>
              <p:cNvSpPr txBox="1"/>
              <p:nvPr/>
            </p:nvSpPr>
            <p:spPr>
              <a:xfrm>
                <a:off x="2234921" y="4634998"/>
                <a:ext cx="3816424" cy="418294"/>
              </a:xfrm>
              <a:prstGeom prst="rect">
                <a:avLst/>
              </a:prstGeom>
              <a:noFill/>
            </p:spPr>
            <p:txBody>
              <a:bodyPr wrap="square" rtlCol="0">
                <a:spAutoFit/>
              </a:bodyPr>
              <a:lstStyle/>
              <a:p>
                <a:r>
                  <a:rPr lang="en-ZA" dirty="0"/>
                  <a:t>Sucrose        Glucose      Fructose</a:t>
                </a:r>
              </a:p>
            </p:txBody>
          </p:sp>
          <p:sp>
            <p:nvSpPr>
              <p:cNvPr id="40" name="Rectangle 39">
                <a:extLst>
                  <a:ext uri="{FF2B5EF4-FFF2-40B4-BE49-F238E27FC236}">
                    <a16:creationId xmlns:a16="http://schemas.microsoft.com/office/drawing/2014/main" id="{28664325-B4BD-4C40-A102-CC689AA13265}"/>
                  </a:ext>
                </a:extLst>
              </p:cNvPr>
              <p:cNvSpPr/>
              <p:nvPr/>
            </p:nvSpPr>
            <p:spPr>
              <a:xfrm>
                <a:off x="2074719" y="4760776"/>
                <a:ext cx="122988" cy="12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ectangle 40">
                <a:extLst>
                  <a:ext uri="{FF2B5EF4-FFF2-40B4-BE49-F238E27FC236}">
                    <a16:creationId xmlns:a16="http://schemas.microsoft.com/office/drawing/2014/main" id="{A79AA2B3-AA35-4E18-8366-A849E560122C}"/>
                  </a:ext>
                </a:extLst>
              </p:cNvPr>
              <p:cNvSpPr/>
              <p:nvPr/>
            </p:nvSpPr>
            <p:spPr>
              <a:xfrm>
                <a:off x="3261865" y="4768470"/>
                <a:ext cx="122988" cy="126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8" name="Rectangle 37">
              <a:extLst>
                <a:ext uri="{FF2B5EF4-FFF2-40B4-BE49-F238E27FC236}">
                  <a16:creationId xmlns:a16="http://schemas.microsoft.com/office/drawing/2014/main" id="{4F744B57-8F32-4BB5-BCDB-1E9F537A0F24}"/>
                </a:ext>
              </a:extLst>
            </p:cNvPr>
            <p:cNvSpPr/>
            <p:nvPr/>
          </p:nvSpPr>
          <p:spPr>
            <a:xfrm>
              <a:off x="4290820" y="4761677"/>
              <a:ext cx="122988" cy="126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44" name="Content Placeholder 229">
            <a:extLst>
              <a:ext uri="{FF2B5EF4-FFF2-40B4-BE49-F238E27FC236}">
                <a16:creationId xmlns:a16="http://schemas.microsoft.com/office/drawing/2014/main" id="{B7F51221-EB47-43DB-B992-DF9388395FD4}"/>
              </a:ext>
            </a:extLst>
          </p:cNvPr>
          <p:cNvPicPr>
            <a:picLocks noGrp="1" noChangeAspect="1"/>
          </p:cNvPicPr>
          <p:nvPr>
            <p:ph idx="1"/>
          </p:nvPr>
        </p:nvPicPr>
        <p:blipFill rotWithShape="1">
          <a:blip r:embed="rId10"/>
          <a:srcRect l="11178" t="21832" r="16165" b="12495"/>
          <a:stretch/>
        </p:blipFill>
        <p:spPr>
          <a:xfrm>
            <a:off x="683568" y="2395535"/>
            <a:ext cx="1514138" cy="889449"/>
          </a:xfrm>
          <a:prstGeom prst="rect">
            <a:avLst/>
          </a:prstGeom>
          <a:effectLst>
            <a:outerShdw blurRad="50800" dist="50800" dir="5400000" algn="ctr" rotWithShape="0">
              <a:srgbClr val="000000">
                <a:alpha val="0"/>
              </a:srgbClr>
            </a:outerShdw>
            <a:softEdge rad="127000"/>
          </a:effectLst>
        </p:spPr>
      </p:pic>
      <p:pic>
        <p:nvPicPr>
          <p:cNvPr id="46" name="Picture 45" descr="Image result for Chocolate bars">
            <a:extLst>
              <a:ext uri="{FF2B5EF4-FFF2-40B4-BE49-F238E27FC236}">
                <a16:creationId xmlns:a16="http://schemas.microsoft.com/office/drawing/2014/main" id="{241C0B84-837B-4D63-8327-5C1CF7A93A64}"/>
              </a:ext>
            </a:extLst>
          </p:cNvPr>
          <p:cNvPicPr/>
          <p:nvPr/>
        </p:nvPicPr>
        <p:blipFill rotWithShape="1">
          <a:blip r:embed="rId11">
            <a:extLst>
              <a:ext uri="{28A0092B-C50C-407E-A947-70E740481C1C}">
                <a14:useLocalDpi xmlns:a14="http://schemas.microsoft.com/office/drawing/2010/main" val="0"/>
              </a:ext>
            </a:extLst>
          </a:blip>
          <a:srcRect l="2667" t="28890" r="7110" b="15110"/>
          <a:stretch/>
        </p:blipFill>
        <p:spPr bwMode="auto">
          <a:xfrm>
            <a:off x="4499992" y="2357876"/>
            <a:ext cx="1633304" cy="999116"/>
          </a:xfrm>
          <a:prstGeom prst="ellipse">
            <a:avLst/>
          </a:prstGeom>
          <a:ln>
            <a:noFill/>
          </a:ln>
          <a:effectLst>
            <a:softEdge rad="112500"/>
          </a:effectLst>
          <a:extLst>
            <a:ext uri="{53640926-AAD7-44D8-BBD7-CCE9431645EC}">
              <a14:shadowObscured xmlns:a14="http://schemas.microsoft.com/office/drawing/2010/main"/>
            </a:ext>
          </a:extLst>
        </p:spPr>
      </p:pic>
      <p:pic>
        <p:nvPicPr>
          <p:cNvPr id="47" name="Picture 2" descr="Image result for marshmallow sweets">
            <a:extLst>
              <a:ext uri="{FF2B5EF4-FFF2-40B4-BE49-F238E27FC236}">
                <a16:creationId xmlns:a16="http://schemas.microsoft.com/office/drawing/2014/main" id="{C106D5D1-B6F0-4701-A8C1-79DA822B25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38717" y="2334808"/>
            <a:ext cx="1749301" cy="1166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8CBE567E-89AF-4D6E-82B2-D2D1704FD91D}"/>
              </a:ext>
            </a:extLst>
          </p:cNvPr>
          <p:cNvCxnSpPr>
            <a:cxnSpLocks/>
          </p:cNvCxnSpPr>
          <p:nvPr/>
        </p:nvCxnSpPr>
        <p:spPr>
          <a:xfrm flipH="1">
            <a:off x="4996085" y="3049215"/>
            <a:ext cx="342611" cy="523801"/>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graphicFrame>
        <p:nvGraphicFramePr>
          <p:cNvPr id="51" name="Chart 50">
            <a:extLst>
              <a:ext uri="{FF2B5EF4-FFF2-40B4-BE49-F238E27FC236}">
                <a16:creationId xmlns:a16="http://schemas.microsoft.com/office/drawing/2014/main" id="{1194761B-7EB6-4908-880B-A5956791DBC5}"/>
              </a:ext>
            </a:extLst>
          </p:cNvPr>
          <p:cNvGraphicFramePr>
            <a:graphicFrameLocks/>
          </p:cNvGraphicFramePr>
          <p:nvPr>
            <p:extLst>
              <p:ext uri="{D42A27DB-BD31-4B8C-83A1-F6EECF244321}">
                <p14:modId xmlns:p14="http://schemas.microsoft.com/office/powerpoint/2010/main" val="2237636618"/>
              </p:ext>
            </p:extLst>
          </p:nvPr>
        </p:nvGraphicFramePr>
        <p:xfrm>
          <a:off x="461901" y="1056483"/>
          <a:ext cx="1867996" cy="111684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32708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BD164ED-37A8-490A-B16F-10EC6A8DAF78}"/>
              </a:ext>
            </a:extLst>
          </p:cNvPr>
          <p:cNvSpPr>
            <a:spLocks noGrp="1"/>
          </p:cNvSpPr>
          <p:nvPr>
            <p:ph type="title"/>
          </p:nvPr>
        </p:nvSpPr>
        <p:spPr>
          <a:xfrm>
            <a:off x="-13964" y="7667"/>
            <a:ext cx="8042348" cy="653117"/>
          </a:xfrm>
        </p:spPr>
        <p:txBody>
          <a:bodyPr>
            <a:normAutofit/>
          </a:bodyPr>
          <a:lstStyle/>
          <a:p>
            <a:pPr algn="ctr"/>
            <a:r>
              <a:rPr lang="en-ZA" i="0" dirty="0">
                <a:cs typeface="Arial" panose="020B0604020202020204" pitchFamily="34" charset="0"/>
              </a:rPr>
              <a:t>Ethanol production methodology</a:t>
            </a:r>
          </a:p>
        </p:txBody>
      </p:sp>
      <p:sp>
        <p:nvSpPr>
          <p:cNvPr id="9" name="Slide Number Placeholder 8">
            <a:extLst>
              <a:ext uri="{FF2B5EF4-FFF2-40B4-BE49-F238E27FC236}">
                <a16:creationId xmlns:a16="http://schemas.microsoft.com/office/drawing/2014/main" id="{8DC87CDD-F94D-450C-845A-3F23FC660074}"/>
              </a:ext>
            </a:extLst>
          </p:cNvPr>
          <p:cNvSpPr>
            <a:spLocks noGrp="1"/>
          </p:cNvSpPr>
          <p:nvPr>
            <p:ph type="sldNum" sz="quarter" idx="12"/>
          </p:nvPr>
        </p:nvSpPr>
        <p:spPr/>
        <p:txBody>
          <a:bodyPr/>
          <a:lstStyle/>
          <a:p>
            <a:fld id="{7EC33258-8960-4DEB-8029-8D5CE786357D}" type="slidenum">
              <a:rPr lang="en-ZA" smtClean="0"/>
              <a:pPr/>
              <a:t>13</a:t>
            </a:fld>
            <a:endParaRPr lang="en-ZA"/>
          </a:p>
        </p:txBody>
      </p:sp>
      <p:sp>
        <p:nvSpPr>
          <p:cNvPr id="170" name="TextBox 169">
            <a:extLst>
              <a:ext uri="{FF2B5EF4-FFF2-40B4-BE49-F238E27FC236}">
                <a16:creationId xmlns:a16="http://schemas.microsoft.com/office/drawing/2014/main" id="{523959FD-CA05-4CE2-AEBC-09658928146C}"/>
              </a:ext>
            </a:extLst>
          </p:cNvPr>
          <p:cNvSpPr txBox="1"/>
          <p:nvPr/>
        </p:nvSpPr>
        <p:spPr>
          <a:xfrm>
            <a:off x="8330487" y="13185365"/>
            <a:ext cx="6799752" cy="274242"/>
          </a:xfrm>
          <a:prstGeom prst="rect">
            <a:avLst/>
          </a:prstGeom>
          <a:noFill/>
        </p:spPr>
        <p:txBody>
          <a:bodyPr wrap="square" rtlCol="0">
            <a:spAutoFit/>
          </a:bodyPr>
          <a:lstStyle/>
          <a:p>
            <a:pPr>
              <a:lnSpc>
                <a:spcPct val="150000"/>
              </a:lnSpc>
            </a:pPr>
            <a:endParaRPr lang="en-GB" sz="899" dirty="0"/>
          </a:p>
        </p:txBody>
      </p:sp>
      <p:sp>
        <p:nvSpPr>
          <p:cNvPr id="171" name="TextBox 170">
            <a:extLst>
              <a:ext uri="{FF2B5EF4-FFF2-40B4-BE49-F238E27FC236}">
                <a16:creationId xmlns:a16="http://schemas.microsoft.com/office/drawing/2014/main" id="{1C39A8A3-2D6E-4BB6-B7EF-11CEE5609A4A}"/>
              </a:ext>
            </a:extLst>
          </p:cNvPr>
          <p:cNvSpPr txBox="1"/>
          <p:nvPr/>
        </p:nvSpPr>
        <p:spPr>
          <a:xfrm>
            <a:off x="644452" y="7184283"/>
            <a:ext cx="4715685" cy="4825987"/>
          </a:xfrm>
          <a:prstGeom prst="rect">
            <a:avLst/>
          </a:prstGeom>
          <a:noFill/>
        </p:spPr>
        <p:txBody>
          <a:bodyPr wrap="square" rtlCol="0">
            <a:noAutofit/>
          </a:bodyPr>
          <a:lstStyle/>
          <a:p>
            <a:pPr marL="285750" indent="-285750" algn="just">
              <a:lnSpc>
                <a:spcPct val="150000"/>
              </a:lnSpc>
              <a:buFont typeface="Arial" panose="020B0604020202020204" pitchFamily="34" charset="0"/>
              <a:buChar char="•"/>
            </a:pPr>
            <a:endParaRPr lang="en-GB" sz="1400" dirty="0">
              <a:latin typeface="+mn-lt"/>
            </a:endParaRPr>
          </a:p>
        </p:txBody>
      </p:sp>
      <p:sp>
        <p:nvSpPr>
          <p:cNvPr id="172" name="TextBox 171">
            <a:extLst>
              <a:ext uri="{FF2B5EF4-FFF2-40B4-BE49-F238E27FC236}">
                <a16:creationId xmlns:a16="http://schemas.microsoft.com/office/drawing/2014/main" id="{6D787B5C-11DC-4AF7-98A4-DB10812FAF5D}"/>
              </a:ext>
            </a:extLst>
          </p:cNvPr>
          <p:cNvSpPr txBox="1"/>
          <p:nvPr/>
        </p:nvSpPr>
        <p:spPr>
          <a:xfrm>
            <a:off x="7052543" y="9190738"/>
            <a:ext cx="3391241" cy="313684"/>
          </a:xfrm>
          <a:prstGeom prst="rect">
            <a:avLst/>
          </a:prstGeom>
          <a:noFill/>
        </p:spPr>
        <p:txBody>
          <a:bodyPr wrap="square" rtlCol="0">
            <a:noAutofit/>
          </a:bodyPr>
          <a:lstStyle/>
          <a:p>
            <a:endParaRPr lang="en-ZA" sz="1100" dirty="0">
              <a:solidFill>
                <a:schemeClr val="tx2"/>
              </a:solidFill>
              <a:latin typeface="+mn-lt"/>
            </a:endParaRPr>
          </a:p>
        </p:txBody>
      </p:sp>
      <p:sp>
        <p:nvSpPr>
          <p:cNvPr id="173" name="AutoShape 4" descr="Image result for car icon">
            <a:extLst>
              <a:ext uri="{FF2B5EF4-FFF2-40B4-BE49-F238E27FC236}">
                <a16:creationId xmlns:a16="http://schemas.microsoft.com/office/drawing/2014/main" id="{C79F4A44-C601-44DA-9A96-BC5571F247F3}"/>
              </a:ext>
            </a:extLst>
          </p:cNvPr>
          <p:cNvSpPr>
            <a:spLocks noChangeAspect="1" noChangeArrowheads="1"/>
          </p:cNvSpPr>
          <p:nvPr/>
        </p:nvSpPr>
        <p:spPr bwMode="auto">
          <a:xfrm>
            <a:off x="7555080" y="4151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79" name="TextBox 178">
            <a:extLst>
              <a:ext uri="{FF2B5EF4-FFF2-40B4-BE49-F238E27FC236}">
                <a16:creationId xmlns:a16="http://schemas.microsoft.com/office/drawing/2014/main" id="{A61F3CFA-1FF9-4625-BDB7-124B263E189E}"/>
              </a:ext>
            </a:extLst>
          </p:cNvPr>
          <p:cNvSpPr txBox="1"/>
          <p:nvPr/>
        </p:nvSpPr>
        <p:spPr>
          <a:xfrm>
            <a:off x="2470729" y="713101"/>
            <a:ext cx="2019899" cy="461665"/>
          </a:xfrm>
          <a:prstGeom prst="rect">
            <a:avLst/>
          </a:prstGeom>
          <a:noFill/>
        </p:spPr>
        <p:txBody>
          <a:bodyPr wrap="square" rtlCol="0">
            <a:spAutoFit/>
          </a:bodyPr>
          <a:lstStyle/>
          <a:p>
            <a:pPr algn="ctr"/>
            <a:r>
              <a:rPr lang="en-ZA" sz="2000" b="1" dirty="0"/>
              <a:t>Hard</a:t>
            </a:r>
            <a:r>
              <a:rPr lang="en-ZA" sz="2400" b="1" dirty="0"/>
              <a:t> </a:t>
            </a:r>
            <a:r>
              <a:rPr lang="en-ZA" sz="2000" b="1" dirty="0"/>
              <a:t>Candy</a:t>
            </a:r>
            <a:r>
              <a:rPr lang="en-ZA" sz="2400" b="1" dirty="0"/>
              <a:t> </a:t>
            </a:r>
          </a:p>
        </p:txBody>
      </p:sp>
      <p:sp>
        <p:nvSpPr>
          <p:cNvPr id="180" name="TextBox 179">
            <a:extLst>
              <a:ext uri="{FF2B5EF4-FFF2-40B4-BE49-F238E27FC236}">
                <a16:creationId xmlns:a16="http://schemas.microsoft.com/office/drawing/2014/main" id="{2F6FB643-D803-4D08-8418-CDDD92BD6A3C}"/>
              </a:ext>
            </a:extLst>
          </p:cNvPr>
          <p:cNvSpPr txBox="1"/>
          <p:nvPr/>
        </p:nvSpPr>
        <p:spPr>
          <a:xfrm>
            <a:off x="4199320" y="767106"/>
            <a:ext cx="2172880" cy="400110"/>
          </a:xfrm>
          <a:prstGeom prst="rect">
            <a:avLst/>
          </a:prstGeom>
          <a:noFill/>
        </p:spPr>
        <p:txBody>
          <a:bodyPr wrap="square" rtlCol="0">
            <a:spAutoFit/>
          </a:bodyPr>
          <a:lstStyle/>
          <a:p>
            <a:pPr algn="ctr"/>
            <a:r>
              <a:rPr lang="en-ZA" sz="2000" b="1" dirty="0"/>
              <a:t>Chocolate</a:t>
            </a:r>
          </a:p>
        </p:txBody>
      </p:sp>
      <p:sp>
        <p:nvSpPr>
          <p:cNvPr id="181" name="TextBox 180">
            <a:extLst>
              <a:ext uri="{FF2B5EF4-FFF2-40B4-BE49-F238E27FC236}">
                <a16:creationId xmlns:a16="http://schemas.microsoft.com/office/drawing/2014/main" id="{86717E80-0449-44A6-93EE-19DA60A6A4AE}"/>
              </a:ext>
            </a:extLst>
          </p:cNvPr>
          <p:cNvSpPr txBox="1"/>
          <p:nvPr/>
        </p:nvSpPr>
        <p:spPr>
          <a:xfrm>
            <a:off x="6134869" y="784386"/>
            <a:ext cx="2452157" cy="400110"/>
          </a:xfrm>
          <a:prstGeom prst="rect">
            <a:avLst/>
          </a:prstGeom>
          <a:noFill/>
        </p:spPr>
        <p:txBody>
          <a:bodyPr wrap="square" rtlCol="0">
            <a:spAutoFit/>
          </a:bodyPr>
          <a:lstStyle/>
          <a:p>
            <a:pPr algn="ctr"/>
            <a:r>
              <a:rPr lang="en-ZA" sz="2000" b="1" dirty="0"/>
              <a:t>Marshmallows</a:t>
            </a:r>
          </a:p>
        </p:txBody>
      </p:sp>
      <p:sp>
        <p:nvSpPr>
          <p:cNvPr id="188" name="AutoShape 8" descr="Image result for Factory">
            <a:extLst>
              <a:ext uri="{FF2B5EF4-FFF2-40B4-BE49-F238E27FC236}">
                <a16:creationId xmlns:a16="http://schemas.microsoft.com/office/drawing/2014/main" id="{36B7B2E8-31BA-4B57-B524-6D908781ADC2}"/>
              </a:ext>
            </a:extLst>
          </p:cNvPr>
          <p:cNvSpPr>
            <a:spLocks noChangeAspect="1" noChangeArrowheads="1"/>
          </p:cNvSpPr>
          <p:nvPr/>
        </p:nvSpPr>
        <p:spPr bwMode="auto">
          <a:xfrm>
            <a:off x="7707480" y="4303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89" name="Chart 188">
            <a:extLst>
              <a:ext uri="{FF2B5EF4-FFF2-40B4-BE49-F238E27FC236}">
                <a16:creationId xmlns:a16="http://schemas.microsoft.com/office/drawing/2014/main" id="{47B854D3-17D2-4CBE-A11B-968E305B6B89}"/>
              </a:ext>
            </a:extLst>
          </p:cNvPr>
          <p:cNvGraphicFramePr>
            <a:graphicFrameLocks/>
          </p:cNvGraphicFramePr>
          <p:nvPr>
            <p:extLst/>
          </p:nvPr>
        </p:nvGraphicFramePr>
        <p:xfrm>
          <a:off x="6295612" y="830812"/>
          <a:ext cx="1746736" cy="1315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0" name="Chart 189">
            <a:extLst>
              <a:ext uri="{FF2B5EF4-FFF2-40B4-BE49-F238E27FC236}">
                <a16:creationId xmlns:a16="http://schemas.microsoft.com/office/drawing/2014/main" id="{34B76898-A6DE-4CDE-9A94-7116EA727BE7}"/>
              </a:ext>
            </a:extLst>
          </p:cNvPr>
          <p:cNvGraphicFramePr>
            <a:graphicFrameLocks/>
          </p:cNvGraphicFramePr>
          <p:nvPr>
            <p:extLst/>
          </p:nvPr>
        </p:nvGraphicFramePr>
        <p:xfrm>
          <a:off x="4805413" y="1056846"/>
          <a:ext cx="2077863" cy="1825395"/>
        </p:xfrm>
        <a:graphic>
          <a:graphicData uri="http://schemas.openxmlformats.org/drawingml/2006/chart">
            <c:chart xmlns:c="http://schemas.openxmlformats.org/drawingml/2006/chart" xmlns:r="http://schemas.openxmlformats.org/officeDocument/2006/relationships" r:id="rId4"/>
          </a:graphicData>
        </a:graphic>
      </p:graphicFrame>
      <p:sp>
        <p:nvSpPr>
          <p:cNvPr id="191" name="AutoShape 24" descr="Image result for chocolate with no background">
            <a:extLst>
              <a:ext uri="{FF2B5EF4-FFF2-40B4-BE49-F238E27FC236}">
                <a16:creationId xmlns:a16="http://schemas.microsoft.com/office/drawing/2014/main" id="{021A69FE-A916-4DD6-869D-313A0A83F462}"/>
              </a:ext>
            </a:extLst>
          </p:cNvPr>
          <p:cNvSpPr>
            <a:spLocks noChangeAspect="1" noChangeArrowheads="1"/>
          </p:cNvSpPr>
          <p:nvPr/>
        </p:nvSpPr>
        <p:spPr bwMode="auto">
          <a:xfrm>
            <a:off x="7859880" y="4455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97" name="Chart 196">
            <a:extLst>
              <a:ext uri="{FF2B5EF4-FFF2-40B4-BE49-F238E27FC236}">
                <a16:creationId xmlns:a16="http://schemas.microsoft.com/office/drawing/2014/main" id="{27283201-857B-4EAD-8E18-3540CE25DFED}"/>
              </a:ext>
            </a:extLst>
          </p:cNvPr>
          <p:cNvGraphicFramePr>
            <a:graphicFrameLocks/>
          </p:cNvGraphicFramePr>
          <p:nvPr>
            <p:extLst/>
          </p:nvPr>
        </p:nvGraphicFramePr>
        <p:xfrm>
          <a:off x="1972166" y="778332"/>
          <a:ext cx="3583434" cy="1555951"/>
        </p:xfrm>
        <a:graphic>
          <a:graphicData uri="http://schemas.openxmlformats.org/drawingml/2006/chart">
            <c:chart xmlns:c="http://schemas.openxmlformats.org/drawingml/2006/chart" xmlns:r="http://schemas.openxmlformats.org/officeDocument/2006/relationships" r:id="rId5"/>
          </a:graphicData>
        </a:graphic>
      </p:graphicFrame>
      <p:sp>
        <p:nvSpPr>
          <p:cNvPr id="222" name="TextBox 221">
            <a:extLst>
              <a:ext uri="{FF2B5EF4-FFF2-40B4-BE49-F238E27FC236}">
                <a16:creationId xmlns:a16="http://schemas.microsoft.com/office/drawing/2014/main" id="{6D9A9F13-0C95-4A7F-A303-05E2F7D19D9D}"/>
              </a:ext>
            </a:extLst>
          </p:cNvPr>
          <p:cNvSpPr txBox="1"/>
          <p:nvPr/>
        </p:nvSpPr>
        <p:spPr>
          <a:xfrm>
            <a:off x="-129135" y="693420"/>
            <a:ext cx="3020522" cy="400110"/>
          </a:xfrm>
          <a:prstGeom prst="rect">
            <a:avLst/>
          </a:prstGeom>
          <a:noFill/>
        </p:spPr>
        <p:txBody>
          <a:bodyPr wrap="square" rtlCol="0">
            <a:spAutoFit/>
          </a:bodyPr>
          <a:lstStyle/>
          <a:p>
            <a:pPr algn="ctr"/>
            <a:r>
              <a:rPr lang="en-ZA" sz="2000" b="1" dirty="0"/>
              <a:t>Synthetic sugar mix</a:t>
            </a:r>
          </a:p>
        </p:txBody>
      </p:sp>
      <p:pic>
        <p:nvPicPr>
          <p:cNvPr id="22" name="Picture 2" descr="Image result for Serum bottle clipart">
            <a:extLst>
              <a:ext uri="{FF2B5EF4-FFF2-40B4-BE49-F238E27FC236}">
                <a16:creationId xmlns:a16="http://schemas.microsoft.com/office/drawing/2014/main" id="{6C2260F7-084D-4B4F-99BA-CE447B591A6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colorTemperature colorTemp="5900"/>
                    </a14:imgEffect>
                    <a14:imgEffect>
                      <a14:saturation sat="0"/>
                    </a14:imgEffect>
                  </a14:imgLayer>
                </a14:imgProps>
              </a:ext>
              <a:ext uri="{28A0092B-C50C-407E-A947-70E740481C1C}">
                <a14:useLocalDpi xmlns:a14="http://schemas.microsoft.com/office/drawing/2010/main" val="0"/>
              </a:ext>
            </a:extLst>
          </a:blip>
          <a:srcRect l="28256" t="1087" r="26879"/>
          <a:stretch/>
        </p:blipFill>
        <p:spPr bwMode="auto">
          <a:xfrm>
            <a:off x="3778740" y="3357319"/>
            <a:ext cx="1174209" cy="18126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2" descr="Image result for pink bacteria">
            <a:extLst>
              <a:ext uri="{FF2B5EF4-FFF2-40B4-BE49-F238E27FC236}">
                <a16:creationId xmlns:a16="http://schemas.microsoft.com/office/drawing/2014/main" id="{72B4FDB4-8907-496F-B7E0-6C55C26930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7763" y="4183021"/>
            <a:ext cx="975099" cy="973906"/>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96B1A403-8B08-49FE-A3CE-04D582FAFBE4}"/>
              </a:ext>
            </a:extLst>
          </p:cNvPr>
          <p:cNvSpPr/>
          <p:nvPr/>
        </p:nvSpPr>
        <p:spPr>
          <a:xfrm rot="5400000">
            <a:off x="3635219" y="2278368"/>
            <a:ext cx="1575773" cy="2284155"/>
          </a:xfrm>
          <a:prstGeom prst="arc">
            <a:avLst>
              <a:gd name="adj1" fmla="val 19509202"/>
              <a:gd name="adj2" fmla="val 2460730"/>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ZA"/>
          </a:p>
        </p:txBody>
      </p:sp>
      <p:sp>
        <p:nvSpPr>
          <p:cNvPr id="26" name="TextBox 25">
            <a:extLst>
              <a:ext uri="{FF2B5EF4-FFF2-40B4-BE49-F238E27FC236}">
                <a16:creationId xmlns:a16="http://schemas.microsoft.com/office/drawing/2014/main" id="{BA233043-5B02-478B-A85A-BBC5EC90BDCD}"/>
              </a:ext>
            </a:extLst>
          </p:cNvPr>
          <p:cNvSpPr txBox="1"/>
          <p:nvPr/>
        </p:nvSpPr>
        <p:spPr>
          <a:xfrm>
            <a:off x="4058540" y="3906022"/>
            <a:ext cx="1547201" cy="276999"/>
          </a:xfrm>
          <a:prstGeom prst="rect">
            <a:avLst/>
          </a:prstGeom>
          <a:noFill/>
        </p:spPr>
        <p:txBody>
          <a:bodyPr wrap="square" rtlCol="0">
            <a:spAutoFit/>
          </a:bodyPr>
          <a:lstStyle/>
          <a:p>
            <a:r>
              <a:rPr lang="en-ZA" sz="1200" b="1" i="1" dirty="0"/>
              <a:t>100 ml</a:t>
            </a:r>
          </a:p>
        </p:txBody>
      </p:sp>
      <p:sp>
        <p:nvSpPr>
          <p:cNvPr id="27" name="Rectangle 26">
            <a:extLst>
              <a:ext uri="{FF2B5EF4-FFF2-40B4-BE49-F238E27FC236}">
                <a16:creationId xmlns:a16="http://schemas.microsoft.com/office/drawing/2014/main" id="{228DC4E5-865A-4CE9-B09E-6D5778161889}"/>
              </a:ext>
            </a:extLst>
          </p:cNvPr>
          <p:cNvSpPr/>
          <p:nvPr/>
        </p:nvSpPr>
        <p:spPr>
          <a:xfrm>
            <a:off x="5500263" y="4190343"/>
            <a:ext cx="2537144" cy="646331"/>
          </a:xfrm>
          <a:prstGeom prst="rect">
            <a:avLst/>
          </a:prstGeom>
        </p:spPr>
        <p:txBody>
          <a:bodyPr wrap="square">
            <a:spAutoFit/>
          </a:bodyPr>
          <a:lstStyle/>
          <a:p>
            <a:pPr lvl="0"/>
            <a:r>
              <a:rPr lang="en-ZA" b="1" dirty="0">
                <a:solidFill>
                  <a:prstClr val="black"/>
                </a:solidFill>
              </a:rPr>
              <a:t>2C</a:t>
            </a:r>
            <a:r>
              <a:rPr lang="en-ZA" b="1" baseline="-25000" dirty="0">
                <a:solidFill>
                  <a:prstClr val="black"/>
                </a:solidFill>
              </a:rPr>
              <a:t>2</a:t>
            </a:r>
            <a:r>
              <a:rPr lang="en-ZA" b="1" dirty="0">
                <a:solidFill>
                  <a:prstClr val="black"/>
                </a:solidFill>
              </a:rPr>
              <a:t>H</a:t>
            </a:r>
            <a:r>
              <a:rPr lang="en-ZA" b="1" baseline="-25000" dirty="0">
                <a:solidFill>
                  <a:prstClr val="black"/>
                </a:solidFill>
              </a:rPr>
              <a:t>5</a:t>
            </a:r>
            <a:r>
              <a:rPr lang="en-ZA" b="1" dirty="0">
                <a:solidFill>
                  <a:prstClr val="black"/>
                </a:solidFill>
              </a:rPr>
              <a:t>OH   +   2CO</a:t>
            </a:r>
            <a:r>
              <a:rPr lang="en-ZA" b="1" baseline="-25000" dirty="0">
                <a:solidFill>
                  <a:prstClr val="black"/>
                </a:solidFill>
              </a:rPr>
              <a:t>2</a:t>
            </a:r>
            <a:r>
              <a:rPr lang="en-ZA" b="1" dirty="0"/>
              <a:t>		</a:t>
            </a:r>
            <a:endParaRPr lang="en-ZA" sz="2400" b="1" baseline="-25000" dirty="0"/>
          </a:p>
        </p:txBody>
      </p:sp>
      <p:cxnSp>
        <p:nvCxnSpPr>
          <p:cNvPr id="28" name="Straight Arrow Connector 27">
            <a:extLst>
              <a:ext uri="{FF2B5EF4-FFF2-40B4-BE49-F238E27FC236}">
                <a16:creationId xmlns:a16="http://schemas.microsoft.com/office/drawing/2014/main" id="{B9BD8FD6-C8A0-4AF7-A204-931D01F80A0A}"/>
              </a:ext>
            </a:extLst>
          </p:cNvPr>
          <p:cNvCxnSpPr>
            <a:cxnSpLocks/>
          </p:cNvCxnSpPr>
          <p:nvPr/>
        </p:nvCxnSpPr>
        <p:spPr>
          <a:xfrm>
            <a:off x="4996085" y="4411729"/>
            <a:ext cx="34261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9B775B1-AD4E-4253-AAA9-7A9EF50DD0D2}"/>
              </a:ext>
            </a:extLst>
          </p:cNvPr>
          <p:cNvCxnSpPr>
            <a:cxnSpLocks/>
          </p:cNvCxnSpPr>
          <p:nvPr/>
        </p:nvCxnSpPr>
        <p:spPr>
          <a:xfrm>
            <a:off x="3231681" y="4454350"/>
            <a:ext cx="46311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83C144A-2BF3-4B01-B1A3-B511BDFEFCD3}"/>
              </a:ext>
            </a:extLst>
          </p:cNvPr>
          <p:cNvSpPr txBox="1"/>
          <p:nvPr/>
        </p:nvSpPr>
        <p:spPr>
          <a:xfrm>
            <a:off x="2099982" y="4211674"/>
            <a:ext cx="1432081" cy="369332"/>
          </a:xfrm>
          <a:prstGeom prst="rect">
            <a:avLst/>
          </a:prstGeom>
          <a:noFill/>
        </p:spPr>
        <p:txBody>
          <a:bodyPr wrap="square" rtlCol="0">
            <a:spAutoFit/>
          </a:bodyPr>
          <a:lstStyle/>
          <a:p>
            <a:r>
              <a:rPr lang="en-ZA" b="1" dirty="0">
                <a:solidFill>
                  <a:prstClr val="black"/>
                </a:solidFill>
              </a:rPr>
              <a:t>C</a:t>
            </a:r>
            <a:r>
              <a:rPr lang="en-ZA" b="1" baseline="-25000" dirty="0">
                <a:solidFill>
                  <a:prstClr val="black"/>
                </a:solidFill>
              </a:rPr>
              <a:t>6</a:t>
            </a:r>
            <a:r>
              <a:rPr lang="en-ZA" b="1" dirty="0">
                <a:solidFill>
                  <a:prstClr val="black"/>
                </a:solidFill>
              </a:rPr>
              <a:t>H</a:t>
            </a:r>
            <a:r>
              <a:rPr lang="en-ZA" b="1" baseline="-25000" dirty="0">
                <a:solidFill>
                  <a:prstClr val="black"/>
                </a:solidFill>
              </a:rPr>
              <a:t>12</a:t>
            </a:r>
            <a:r>
              <a:rPr lang="en-ZA" b="1" dirty="0">
                <a:solidFill>
                  <a:prstClr val="black"/>
                </a:solidFill>
              </a:rPr>
              <a:t>O</a:t>
            </a:r>
            <a:r>
              <a:rPr lang="en-ZA" b="1" baseline="-25000" dirty="0">
                <a:solidFill>
                  <a:prstClr val="black"/>
                </a:solidFill>
              </a:rPr>
              <a:t>6</a:t>
            </a:r>
            <a:endParaRPr lang="en-ZA" dirty="0"/>
          </a:p>
        </p:txBody>
      </p:sp>
      <p:pic>
        <p:nvPicPr>
          <p:cNvPr id="7172" name="Picture 4" descr="Image result for bacterial growth primary metabolite">
            <a:extLst>
              <a:ext uri="{FF2B5EF4-FFF2-40B4-BE49-F238E27FC236}">
                <a16:creationId xmlns:a16="http://schemas.microsoft.com/office/drawing/2014/main" id="{4FC48C41-4D64-4227-B2D3-3EB33BCBF3AE}"/>
              </a:ext>
            </a:extLst>
          </p:cNvPr>
          <p:cNvPicPr>
            <a:picLocks noChangeAspect="1" noChangeArrowheads="1"/>
          </p:cNvPicPr>
          <p:nvPr/>
        </p:nvPicPr>
        <p:blipFill rotWithShape="1">
          <a:blip r:embed="rId9">
            <a:clrChange>
              <a:clrFrom>
                <a:srgbClr val="EAEAEA"/>
              </a:clrFrom>
              <a:clrTo>
                <a:srgbClr val="EAEAEA">
                  <a:alpha val="0"/>
                </a:srgbClr>
              </a:clrTo>
            </a:clrChange>
            <a:biLevel thresh="75000"/>
            <a:extLst>
              <a:ext uri="{28A0092B-C50C-407E-A947-70E740481C1C}">
                <a14:useLocalDpi xmlns:a14="http://schemas.microsoft.com/office/drawing/2010/main" val="0"/>
              </a:ext>
            </a:extLst>
          </a:blip>
          <a:srcRect t="58277" r="61828" b="5868"/>
          <a:stretch/>
        </p:blipFill>
        <p:spPr bwMode="auto">
          <a:xfrm>
            <a:off x="5898860" y="5131492"/>
            <a:ext cx="2489564" cy="17538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3471D5A-FDAC-45DD-BDBE-3B5731372818}"/>
              </a:ext>
            </a:extLst>
          </p:cNvPr>
          <p:cNvGrpSpPr/>
          <p:nvPr/>
        </p:nvGrpSpPr>
        <p:grpSpPr>
          <a:xfrm>
            <a:off x="56116" y="4921774"/>
            <a:ext cx="3797356" cy="1747586"/>
            <a:chOff x="56116" y="4717070"/>
            <a:chExt cx="3797356" cy="1747586"/>
          </a:xfrm>
        </p:grpSpPr>
        <p:pic>
          <p:nvPicPr>
            <p:cNvPr id="7170" name="Picture 2" descr="Image result for chromatogram">
              <a:extLst>
                <a:ext uri="{FF2B5EF4-FFF2-40B4-BE49-F238E27FC236}">
                  <a16:creationId xmlns:a16="http://schemas.microsoft.com/office/drawing/2014/main" id="{55A7E90A-5A5D-4735-AB79-193A0CB9F58F}"/>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16330"/>
            <a:stretch/>
          </p:blipFill>
          <p:spPr bwMode="auto">
            <a:xfrm>
              <a:off x="56116" y="4717070"/>
              <a:ext cx="3720863" cy="174758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529299E4-508D-4F27-A037-680096C85C0A}"/>
                </a:ext>
              </a:extLst>
            </p:cNvPr>
            <p:cNvCxnSpPr>
              <a:cxnSpLocks/>
            </p:cNvCxnSpPr>
            <p:nvPr/>
          </p:nvCxnSpPr>
          <p:spPr>
            <a:xfrm>
              <a:off x="179512" y="6439048"/>
              <a:ext cx="367396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E1E5E2AC-6059-4B94-BC1F-99F79BA94EF7}"/>
              </a:ext>
            </a:extLst>
          </p:cNvPr>
          <p:cNvSpPr txBox="1"/>
          <p:nvPr/>
        </p:nvSpPr>
        <p:spPr>
          <a:xfrm>
            <a:off x="1619672" y="5085184"/>
            <a:ext cx="5688867" cy="338554"/>
          </a:xfrm>
          <a:prstGeom prst="rect">
            <a:avLst/>
          </a:prstGeom>
          <a:noFill/>
        </p:spPr>
        <p:txBody>
          <a:bodyPr wrap="square" rtlCol="0">
            <a:spAutoFit/>
          </a:bodyPr>
          <a:lstStyle/>
          <a:p>
            <a:pPr algn="ctr"/>
            <a:r>
              <a:rPr lang="en-ZA" sz="1600" i="1" dirty="0" err="1"/>
              <a:t>Zymomonas</a:t>
            </a:r>
            <a:r>
              <a:rPr lang="en-ZA" sz="1600" i="1" dirty="0"/>
              <a:t> mobilis (ATCC 31821)</a:t>
            </a:r>
            <a:endParaRPr lang="en-ZA" sz="1600" dirty="0"/>
          </a:p>
        </p:txBody>
      </p:sp>
      <p:cxnSp>
        <p:nvCxnSpPr>
          <p:cNvPr id="43" name="Straight Arrow Connector 42">
            <a:extLst>
              <a:ext uri="{FF2B5EF4-FFF2-40B4-BE49-F238E27FC236}">
                <a16:creationId xmlns:a16="http://schemas.microsoft.com/office/drawing/2014/main" id="{B12F6E5A-33C8-404D-A346-7509EBFEFB67}"/>
              </a:ext>
            </a:extLst>
          </p:cNvPr>
          <p:cNvCxnSpPr>
            <a:cxnSpLocks/>
          </p:cNvCxnSpPr>
          <p:nvPr/>
        </p:nvCxnSpPr>
        <p:spPr>
          <a:xfrm>
            <a:off x="4625925" y="5459842"/>
            <a:ext cx="929675" cy="489438"/>
          </a:xfrm>
          <a:prstGeom prst="straightConnector1">
            <a:avLst/>
          </a:prstGeom>
          <a:ln w="76200">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44" name="Straight Arrow Connector 43">
            <a:extLst>
              <a:ext uri="{FF2B5EF4-FFF2-40B4-BE49-F238E27FC236}">
                <a16:creationId xmlns:a16="http://schemas.microsoft.com/office/drawing/2014/main" id="{6CD340D7-755F-4AC6-90E3-DD169DED6299}"/>
              </a:ext>
            </a:extLst>
          </p:cNvPr>
          <p:cNvCxnSpPr>
            <a:cxnSpLocks/>
          </p:cNvCxnSpPr>
          <p:nvPr/>
        </p:nvCxnSpPr>
        <p:spPr>
          <a:xfrm flipH="1">
            <a:off x="3231681" y="5476029"/>
            <a:ext cx="896312" cy="557750"/>
          </a:xfrm>
          <a:prstGeom prst="straightConnector1">
            <a:avLst/>
          </a:prstGeom>
          <a:ln w="76200">
            <a:solidFill>
              <a:schemeClr val="tx1"/>
            </a:solidFill>
            <a:tailEnd type="triangle"/>
          </a:ln>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38FDE4AB-206C-4EEA-B4EC-F5F415389C7D}"/>
              </a:ext>
            </a:extLst>
          </p:cNvPr>
          <p:cNvSpPr txBox="1"/>
          <p:nvPr/>
        </p:nvSpPr>
        <p:spPr>
          <a:xfrm>
            <a:off x="107504" y="5283205"/>
            <a:ext cx="1920470" cy="830997"/>
          </a:xfrm>
          <a:prstGeom prst="rect">
            <a:avLst/>
          </a:prstGeom>
          <a:noFill/>
        </p:spPr>
        <p:txBody>
          <a:bodyPr wrap="square" rtlCol="0">
            <a:spAutoFit/>
          </a:bodyPr>
          <a:lstStyle/>
          <a:p>
            <a:pPr marL="342900" indent="-342900">
              <a:buAutoNum type="arabicPeriod"/>
            </a:pPr>
            <a:r>
              <a:rPr lang="en-ZA" sz="1200" dirty="0"/>
              <a:t>Sucrose</a:t>
            </a:r>
          </a:p>
          <a:p>
            <a:pPr marL="342900" indent="-342900">
              <a:buAutoNum type="arabicPeriod"/>
            </a:pPr>
            <a:r>
              <a:rPr lang="en-ZA" sz="1200" dirty="0"/>
              <a:t>Glucose</a:t>
            </a:r>
          </a:p>
          <a:p>
            <a:pPr marL="342900" indent="-342900">
              <a:buAutoNum type="arabicPeriod"/>
            </a:pPr>
            <a:r>
              <a:rPr lang="en-ZA" sz="1200" dirty="0"/>
              <a:t>Fructose</a:t>
            </a:r>
          </a:p>
          <a:p>
            <a:pPr marL="342900" indent="-342900">
              <a:buAutoNum type="arabicPeriod"/>
            </a:pPr>
            <a:r>
              <a:rPr lang="en-ZA" sz="1200" dirty="0"/>
              <a:t>Ethanol</a:t>
            </a:r>
          </a:p>
        </p:txBody>
      </p:sp>
      <p:sp>
        <p:nvSpPr>
          <p:cNvPr id="49" name="TextBox 48">
            <a:extLst>
              <a:ext uri="{FF2B5EF4-FFF2-40B4-BE49-F238E27FC236}">
                <a16:creationId xmlns:a16="http://schemas.microsoft.com/office/drawing/2014/main" id="{B098996B-F698-4613-8564-DDD75F9774D6}"/>
              </a:ext>
            </a:extLst>
          </p:cNvPr>
          <p:cNvSpPr txBox="1"/>
          <p:nvPr/>
        </p:nvSpPr>
        <p:spPr>
          <a:xfrm>
            <a:off x="7555080" y="5815105"/>
            <a:ext cx="1920470" cy="461665"/>
          </a:xfrm>
          <a:prstGeom prst="rect">
            <a:avLst/>
          </a:prstGeom>
          <a:noFill/>
        </p:spPr>
        <p:txBody>
          <a:bodyPr wrap="square" rtlCol="0">
            <a:spAutoFit/>
          </a:bodyPr>
          <a:lstStyle/>
          <a:p>
            <a:r>
              <a:rPr lang="en-ZA" sz="1200" dirty="0"/>
              <a:t>Biomass</a:t>
            </a:r>
          </a:p>
          <a:p>
            <a:r>
              <a:rPr lang="en-ZA" sz="1200" dirty="0"/>
              <a:t>Ethanol</a:t>
            </a:r>
          </a:p>
        </p:txBody>
      </p:sp>
      <p:cxnSp>
        <p:nvCxnSpPr>
          <p:cNvPr id="13" name="Straight Connector 12">
            <a:extLst>
              <a:ext uri="{FF2B5EF4-FFF2-40B4-BE49-F238E27FC236}">
                <a16:creationId xmlns:a16="http://schemas.microsoft.com/office/drawing/2014/main" id="{D3917805-273A-4552-A243-91C1147D4BA9}"/>
              </a:ext>
            </a:extLst>
          </p:cNvPr>
          <p:cNvCxnSpPr/>
          <p:nvPr/>
        </p:nvCxnSpPr>
        <p:spPr>
          <a:xfrm>
            <a:off x="8244408" y="5949280"/>
            <a:ext cx="50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146427-45AE-4765-ABCA-EC6F82CA886E}"/>
              </a:ext>
            </a:extLst>
          </p:cNvPr>
          <p:cNvCxnSpPr/>
          <p:nvPr/>
        </p:nvCxnSpPr>
        <p:spPr>
          <a:xfrm>
            <a:off x="8244407" y="6140641"/>
            <a:ext cx="50375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A93065B-008E-486A-A9C9-6672C9C87317}"/>
              </a:ext>
            </a:extLst>
          </p:cNvPr>
          <p:cNvSpPr txBox="1"/>
          <p:nvPr/>
        </p:nvSpPr>
        <p:spPr>
          <a:xfrm>
            <a:off x="3853472" y="3049215"/>
            <a:ext cx="1932438" cy="307777"/>
          </a:xfrm>
          <a:prstGeom prst="rect">
            <a:avLst/>
          </a:prstGeom>
          <a:noFill/>
        </p:spPr>
        <p:txBody>
          <a:bodyPr wrap="square" rtlCol="0">
            <a:spAutoFit/>
          </a:bodyPr>
          <a:lstStyle/>
          <a:p>
            <a:r>
              <a:rPr lang="en-ZA" sz="1400" b="1" dirty="0"/>
              <a:t>20 g/L sugar</a:t>
            </a:r>
          </a:p>
        </p:txBody>
      </p:sp>
      <p:cxnSp>
        <p:nvCxnSpPr>
          <p:cNvPr id="50" name="Straight Arrow Connector 49">
            <a:extLst>
              <a:ext uri="{FF2B5EF4-FFF2-40B4-BE49-F238E27FC236}">
                <a16:creationId xmlns:a16="http://schemas.microsoft.com/office/drawing/2014/main" id="{BD47D718-00D0-48B2-B336-7E27444E8F73}"/>
              </a:ext>
            </a:extLst>
          </p:cNvPr>
          <p:cNvCxnSpPr>
            <a:cxnSpLocks/>
          </p:cNvCxnSpPr>
          <p:nvPr/>
        </p:nvCxnSpPr>
        <p:spPr>
          <a:xfrm>
            <a:off x="1763688" y="3049215"/>
            <a:ext cx="864096" cy="451793"/>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51" name="Straight Arrow Connector 50">
            <a:extLst>
              <a:ext uri="{FF2B5EF4-FFF2-40B4-BE49-F238E27FC236}">
                <a16:creationId xmlns:a16="http://schemas.microsoft.com/office/drawing/2014/main" id="{1928B243-ADFB-49E1-B9B8-B4C446C351E9}"/>
              </a:ext>
            </a:extLst>
          </p:cNvPr>
          <p:cNvCxnSpPr>
            <a:cxnSpLocks/>
          </p:cNvCxnSpPr>
          <p:nvPr/>
        </p:nvCxnSpPr>
        <p:spPr>
          <a:xfrm flipH="1">
            <a:off x="6300192" y="2882241"/>
            <a:ext cx="648072" cy="690775"/>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grpSp>
        <p:nvGrpSpPr>
          <p:cNvPr id="53" name="Group 52">
            <a:extLst>
              <a:ext uri="{FF2B5EF4-FFF2-40B4-BE49-F238E27FC236}">
                <a16:creationId xmlns:a16="http://schemas.microsoft.com/office/drawing/2014/main" id="{FA0E2444-A715-4EB1-AEF9-6C837324A32E}"/>
              </a:ext>
            </a:extLst>
          </p:cNvPr>
          <p:cNvGrpSpPr/>
          <p:nvPr/>
        </p:nvGrpSpPr>
        <p:grpSpPr>
          <a:xfrm>
            <a:off x="2971638" y="2011377"/>
            <a:ext cx="3976626" cy="369332"/>
            <a:chOff x="2037504" y="4621601"/>
            <a:chExt cx="3976626" cy="369332"/>
          </a:xfrm>
        </p:grpSpPr>
        <p:grpSp>
          <p:nvGrpSpPr>
            <p:cNvPr id="54" name="Group 53">
              <a:extLst>
                <a:ext uri="{FF2B5EF4-FFF2-40B4-BE49-F238E27FC236}">
                  <a16:creationId xmlns:a16="http://schemas.microsoft.com/office/drawing/2014/main" id="{3A9B1448-4425-4210-AF27-842DD26B8F67}"/>
                </a:ext>
              </a:extLst>
            </p:cNvPr>
            <p:cNvGrpSpPr/>
            <p:nvPr/>
          </p:nvGrpSpPr>
          <p:grpSpPr>
            <a:xfrm>
              <a:off x="2037504" y="4621601"/>
              <a:ext cx="3976626" cy="369332"/>
              <a:chOff x="2074719" y="4634998"/>
              <a:chExt cx="3976626" cy="418294"/>
            </a:xfrm>
          </p:grpSpPr>
          <p:sp>
            <p:nvSpPr>
              <p:cNvPr id="56" name="TextBox 55">
                <a:extLst>
                  <a:ext uri="{FF2B5EF4-FFF2-40B4-BE49-F238E27FC236}">
                    <a16:creationId xmlns:a16="http://schemas.microsoft.com/office/drawing/2014/main" id="{CD93E0B5-EC22-45D9-A01F-A3ABA56E70AD}"/>
                  </a:ext>
                </a:extLst>
              </p:cNvPr>
              <p:cNvSpPr txBox="1"/>
              <p:nvPr/>
            </p:nvSpPr>
            <p:spPr>
              <a:xfrm>
                <a:off x="2234921" y="4634998"/>
                <a:ext cx="3816424" cy="418294"/>
              </a:xfrm>
              <a:prstGeom prst="rect">
                <a:avLst/>
              </a:prstGeom>
              <a:noFill/>
            </p:spPr>
            <p:txBody>
              <a:bodyPr wrap="square" rtlCol="0">
                <a:spAutoFit/>
              </a:bodyPr>
              <a:lstStyle/>
              <a:p>
                <a:r>
                  <a:rPr lang="en-ZA" dirty="0"/>
                  <a:t>Sucrose        Glucose      Fructose</a:t>
                </a:r>
              </a:p>
            </p:txBody>
          </p:sp>
          <p:sp>
            <p:nvSpPr>
              <p:cNvPr id="57" name="Rectangle 56">
                <a:extLst>
                  <a:ext uri="{FF2B5EF4-FFF2-40B4-BE49-F238E27FC236}">
                    <a16:creationId xmlns:a16="http://schemas.microsoft.com/office/drawing/2014/main" id="{104E2496-398F-449C-8BD3-373896DA1944}"/>
                  </a:ext>
                </a:extLst>
              </p:cNvPr>
              <p:cNvSpPr/>
              <p:nvPr/>
            </p:nvSpPr>
            <p:spPr>
              <a:xfrm>
                <a:off x="2074719" y="4760776"/>
                <a:ext cx="122988" cy="12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a:extLst>
                  <a:ext uri="{FF2B5EF4-FFF2-40B4-BE49-F238E27FC236}">
                    <a16:creationId xmlns:a16="http://schemas.microsoft.com/office/drawing/2014/main" id="{85865290-2581-44E7-91A5-26085A72805B}"/>
                  </a:ext>
                </a:extLst>
              </p:cNvPr>
              <p:cNvSpPr/>
              <p:nvPr/>
            </p:nvSpPr>
            <p:spPr>
              <a:xfrm>
                <a:off x="3261865" y="4768470"/>
                <a:ext cx="122988" cy="126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55" name="Rectangle 54">
              <a:extLst>
                <a:ext uri="{FF2B5EF4-FFF2-40B4-BE49-F238E27FC236}">
                  <a16:creationId xmlns:a16="http://schemas.microsoft.com/office/drawing/2014/main" id="{C76BAD77-984F-42E8-A92D-9282AA173EB6}"/>
                </a:ext>
              </a:extLst>
            </p:cNvPr>
            <p:cNvSpPr/>
            <p:nvPr/>
          </p:nvSpPr>
          <p:spPr>
            <a:xfrm>
              <a:off x="4290820" y="4761677"/>
              <a:ext cx="122988" cy="126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59" name="Content Placeholder 229">
            <a:extLst>
              <a:ext uri="{FF2B5EF4-FFF2-40B4-BE49-F238E27FC236}">
                <a16:creationId xmlns:a16="http://schemas.microsoft.com/office/drawing/2014/main" id="{F6F22BB2-46C5-4BBD-8B4E-B2B632A52EC0}"/>
              </a:ext>
            </a:extLst>
          </p:cNvPr>
          <p:cNvPicPr>
            <a:picLocks noGrp="1" noChangeAspect="1"/>
          </p:cNvPicPr>
          <p:nvPr>
            <p:ph idx="1"/>
          </p:nvPr>
        </p:nvPicPr>
        <p:blipFill rotWithShape="1">
          <a:blip r:embed="rId11"/>
          <a:srcRect l="11178" t="21832" r="16165" b="12495"/>
          <a:stretch/>
        </p:blipFill>
        <p:spPr>
          <a:xfrm>
            <a:off x="683568" y="2395535"/>
            <a:ext cx="1514138" cy="889449"/>
          </a:xfrm>
          <a:prstGeom prst="rect">
            <a:avLst/>
          </a:prstGeom>
          <a:effectLst>
            <a:outerShdw blurRad="50800" dist="50800" dir="5400000" algn="ctr" rotWithShape="0">
              <a:srgbClr val="000000">
                <a:alpha val="0"/>
              </a:srgbClr>
            </a:outerShdw>
            <a:softEdge rad="127000"/>
          </a:effectLst>
        </p:spPr>
      </p:pic>
      <p:pic>
        <p:nvPicPr>
          <p:cNvPr id="60" name="Content Placeholder 5" descr="Related image">
            <a:extLst>
              <a:ext uri="{FF2B5EF4-FFF2-40B4-BE49-F238E27FC236}">
                <a16:creationId xmlns:a16="http://schemas.microsoft.com/office/drawing/2014/main" id="{2FA28F51-3EB9-4950-9949-4D362A0FBA6E}"/>
              </a:ext>
            </a:extLst>
          </p:cNvPr>
          <p:cNvPicPr>
            <a:picLocks/>
          </p:cNvPicPr>
          <p:nvPr/>
        </p:nvPicPr>
        <p:blipFill rotWithShape="1">
          <a:blip r:embed="rId12">
            <a:extLst>
              <a:ext uri="{28A0092B-C50C-407E-A947-70E740481C1C}">
                <a14:useLocalDpi xmlns:a14="http://schemas.microsoft.com/office/drawing/2010/main" val="0"/>
              </a:ext>
            </a:extLst>
          </a:blip>
          <a:srcRect l="8942" t="23891" r="47187" b="17406"/>
          <a:stretch/>
        </p:blipFill>
        <p:spPr bwMode="auto">
          <a:xfrm>
            <a:off x="2690396" y="2270437"/>
            <a:ext cx="1542776" cy="1014547"/>
          </a:xfrm>
          <a:prstGeom prst="ellipse">
            <a:avLst/>
          </a:prstGeom>
          <a:ln>
            <a:noFill/>
          </a:ln>
          <a:effectLst>
            <a:reflection stA="0" endPos="65000" dist="50800" dir="5400000" sy="-100000" algn="bl" rotWithShape="0"/>
            <a:softEdge rad="112500"/>
          </a:effectLst>
          <a:extLst>
            <a:ext uri="{53640926-AAD7-44D8-BBD7-CCE9431645EC}">
              <a14:shadowObscured xmlns:a14="http://schemas.microsoft.com/office/drawing/2010/main"/>
            </a:ext>
          </a:extLst>
        </p:spPr>
      </p:pic>
      <p:pic>
        <p:nvPicPr>
          <p:cNvPr id="61" name="Picture 60" descr="Image result for Chocolate bars">
            <a:extLst>
              <a:ext uri="{FF2B5EF4-FFF2-40B4-BE49-F238E27FC236}">
                <a16:creationId xmlns:a16="http://schemas.microsoft.com/office/drawing/2014/main" id="{511F946C-6A99-4ADE-8B35-F0CCB5443FA3}"/>
              </a:ext>
            </a:extLst>
          </p:cNvPr>
          <p:cNvPicPr/>
          <p:nvPr/>
        </p:nvPicPr>
        <p:blipFill rotWithShape="1">
          <a:blip r:embed="rId13">
            <a:extLst>
              <a:ext uri="{28A0092B-C50C-407E-A947-70E740481C1C}">
                <a14:useLocalDpi xmlns:a14="http://schemas.microsoft.com/office/drawing/2010/main" val="0"/>
              </a:ext>
            </a:extLst>
          </a:blip>
          <a:srcRect l="2667" t="28890" r="7110" b="15110"/>
          <a:stretch/>
        </p:blipFill>
        <p:spPr bwMode="auto">
          <a:xfrm>
            <a:off x="4499992" y="2357876"/>
            <a:ext cx="1633304" cy="999116"/>
          </a:xfrm>
          <a:prstGeom prst="ellipse">
            <a:avLst/>
          </a:prstGeom>
          <a:ln>
            <a:noFill/>
          </a:ln>
          <a:effectLst>
            <a:softEdge rad="112500"/>
          </a:effectLst>
          <a:extLst>
            <a:ext uri="{53640926-AAD7-44D8-BBD7-CCE9431645EC}">
              <a14:shadowObscured xmlns:a14="http://schemas.microsoft.com/office/drawing/2010/main"/>
            </a:ext>
          </a:extLst>
        </p:spPr>
      </p:pic>
      <p:pic>
        <p:nvPicPr>
          <p:cNvPr id="62" name="Picture 2" descr="Image result for marshmallow sweets">
            <a:extLst>
              <a:ext uri="{FF2B5EF4-FFF2-40B4-BE49-F238E27FC236}">
                <a16:creationId xmlns:a16="http://schemas.microsoft.com/office/drawing/2014/main" id="{A1DC0C71-2421-440E-9EF0-2F0BAEA109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717" y="2334808"/>
            <a:ext cx="1749301" cy="1166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cxnSp>
        <p:nvCxnSpPr>
          <p:cNvPr id="63" name="Straight Arrow Connector 62">
            <a:extLst>
              <a:ext uri="{FF2B5EF4-FFF2-40B4-BE49-F238E27FC236}">
                <a16:creationId xmlns:a16="http://schemas.microsoft.com/office/drawing/2014/main" id="{40819EF6-87A4-48CE-B51C-D94B4731EAFC}"/>
              </a:ext>
            </a:extLst>
          </p:cNvPr>
          <p:cNvCxnSpPr>
            <a:cxnSpLocks/>
          </p:cNvCxnSpPr>
          <p:nvPr/>
        </p:nvCxnSpPr>
        <p:spPr>
          <a:xfrm flipH="1">
            <a:off x="4996085" y="3049215"/>
            <a:ext cx="342611" cy="523801"/>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64" name="Straight Arrow Connector 63">
            <a:extLst>
              <a:ext uri="{FF2B5EF4-FFF2-40B4-BE49-F238E27FC236}">
                <a16:creationId xmlns:a16="http://schemas.microsoft.com/office/drawing/2014/main" id="{08722D36-AFE9-4EC6-A1EA-46698C770C73}"/>
              </a:ext>
            </a:extLst>
          </p:cNvPr>
          <p:cNvCxnSpPr>
            <a:cxnSpLocks/>
          </p:cNvCxnSpPr>
          <p:nvPr/>
        </p:nvCxnSpPr>
        <p:spPr>
          <a:xfrm>
            <a:off x="3304737" y="2871610"/>
            <a:ext cx="475175" cy="701406"/>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graphicFrame>
        <p:nvGraphicFramePr>
          <p:cNvPr id="65" name="Chart 64">
            <a:extLst>
              <a:ext uri="{FF2B5EF4-FFF2-40B4-BE49-F238E27FC236}">
                <a16:creationId xmlns:a16="http://schemas.microsoft.com/office/drawing/2014/main" id="{393ABB30-139C-4FCF-B23A-2AF259B95304}"/>
              </a:ext>
            </a:extLst>
          </p:cNvPr>
          <p:cNvGraphicFramePr>
            <a:graphicFrameLocks/>
          </p:cNvGraphicFramePr>
          <p:nvPr>
            <p:extLst>
              <p:ext uri="{D42A27DB-BD31-4B8C-83A1-F6EECF244321}">
                <p14:modId xmlns:p14="http://schemas.microsoft.com/office/powerpoint/2010/main" val="2237636618"/>
              </p:ext>
            </p:extLst>
          </p:nvPr>
        </p:nvGraphicFramePr>
        <p:xfrm>
          <a:off x="461901" y="1056483"/>
          <a:ext cx="1867996" cy="1116842"/>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08459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4F09-55F7-463E-BB8A-249DEBAC9114}"/>
              </a:ext>
            </a:extLst>
          </p:cNvPr>
          <p:cNvSpPr>
            <a:spLocks noGrp="1"/>
          </p:cNvSpPr>
          <p:nvPr>
            <p:ph type="title"/>
          </p:nvPr>
        </p:nvSpPr>
        <p:spPr>
          <a:xfrm>
            <a:off x="169168" y="-27384"/>
            <a:ext cx="7787208" cy="1143000"/>
          </a:xfrm>
        </p:spPr>
        <p:txBody>
          <a:bodyPr>
            <a:noAutofit/>
          </a:bodyPr>
          <a:lstStyle/>
          <a:p>
            <a:pPr algn="ctr"/>
            <a:r>
              <a:rPr lang="en-ZA" i="0" dirty="0">
                <a:cs typeface="Arial" panose="020B0604020202020204" pitchFamily="34" charset="0"/>
              </a:rPr>
              <a:t>Growth &amp; E</a:t>
            </a:r>
            <a:r>
              <a:rPr lang="en-ZA" i="0" cap="none" dirty="0">
                <a:cs typeface="Arial" panose="020B0604020202020204" pitchFamily="34" charset="0"/>
              </a:rPr>
              <a:t>THANOL</a:t>
            </a:r>
            <a:r>
              <a:rPr lang="en-ZA" i="0" dirty="0">
                <a:cs typeface="Arial" panose="020B0604020202020204" pitchFamily="34" charset="0"/>
              </a:rPr>
              <a:t> production on a synthetic sugar mix</a:t>
            </a:r>
          </a:p>
        </p:txBody>
      </p:sp>
      <p:sp>
        <p:nvSpPr>
          <p:cNvPr id="4" name="Date Placeholder 3">
            <a:extLst>
              <a:ext uri="{FF2B5EF4-FFF2-40B4-BE49-F238E27FC236}">
                <a16:creationId xmlns:a16="http://schemas.microsoft.com/office/drawing/2014/main" id="{349CE215-4C5B-44C8-97F5-0C74884F85B0}"/>
              </a:ext>
            </a:extLst>
          </p:cNvPr>
          <p:cNvSpPr>
            <a:spLocks noGrp="1"/>
          </p:cNvSpPr>
          <p:nvPr>
            <p:ph type="dt" sz="half" idx="10"/>
          </p:nvPr>
        </p:nvSpPr>
        <p:spPr/>
        <p:txBody>
          <a:bodyPr/>
          <a:lstStyle/>
          <a:p>
            <a:fld id="{18C670B5-4A28-4718-B104-AB55818A253F}" type="datetime1">
              <a:rPr lang="en-ZA" smtClean="0"/>
              <a:pPr/>
              <a:t>2018/06/23</a:t>
            </a:fld>
            <a:endParaRPr lang="en-ZA"/>
          </a:p>
        </p:txBody>
      </p:sp>
      <p:sp>
        <p:nvSpPr>
          <p:cNvPr id="6" name="Slide Number Placeholder 5">
            <a:extLst>
              <a:ext uri="{FF2B5EF4-FFF2-40B4-BE49-F238E27FC236}">
                <a16:creationId xmlns:a16="http://schemas.microsoft.com/office/drawing/2014/main" id="{F914263C-26D2-4320-B2D9-228B569FB17D}"/>
              </a:ext>
            </a:extLst>
          </p:cNvPr>
          <p:cNvSpPr>
            <a:spLocks noGrp="1"/>
          </p:cNvSpPr>
          <p:nvPr>
            <p:ph type="sldNum" sz="quarter" idx="12"/>
          </p:nvPr>
        </p:nvSpPr>
        <p:spPr/>
        <p:txBody>
          <a:bodyPr/>
          <a:lstStyle/>
          <a:p>
            <a:fld id="{7EC33258-8960-4DEB-8029-8D5CE786357D}" type="slidenum">
              <a:rPr lang="en-ZA" smtClean="0"/>
              <a:pPr/>
              <a:t>14</a:t>
            </a:fld>
            <a:endParaRPr lang="en-ZA"/>
          </a:p>
        </p:txBody>
      </p:sp>
      <p:graphicFrame>
        <p:nvGraphicFramePr>
          <p:cNvPr id="16" name="Content Placeholder 15">
            <a:extLst>
              <a:ext uri="{FF2B5EF4-FFF2-40B4-BE49-F238E27FC236}">
                <a16:creationId xmlns:a16="http://schemas.microsoft.com/office/drawing/2014/main" id="{00000000-0008-0000-0A00-000005000000}"/>
              </a:ext>
            </a:extLst>
          </p:cNvPr>
          <p:cNvGraphicFramePr>
            <a:graphicFrameLocks noGrp="1"/>
          </p:cNvGraphicFramePr>
          <p:nvPr>
            <p:ph idx="1"/>
            <p:extLst>
              <p:ext uri="{D42A27DB-BD31-4B8C-83A1-F6EECF244321}">
                <p14:modId xmlns:p14="http://schemas.microsoft.com/office/powerpoint/2010/main" val="3305022350"/>
              </p:ext>
            </p:extLst>
          </p:nvPr>
        </p:nvGraphicFramePr>
        <p:xfrm>
          <a:off x="601216" y="1052736"/>
          <a:ext cx="7787208"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14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E70BE3-7C38-453C-9756-478E5974AA5C}"/>
              </a:ext>
            </a:extLst>
          </p:cNvPr>
          <p:cNvSpPr>
            <a:spLocks noGrp="1"/>
          </p:cNvSpPr>
          <p:nvPr>
            <p:ph type="title"/>
          </p:nvPr>
        </p:nvSpPr>
        <p:spPr>
          <a:xfrm>
            <a:off x="35496" y="-27384"/>
            <a:ext cx="8229600" cy="1143000"/>
          </a:xfrm>
        </p:spPr>
        <p:txBody>
          <a:bodyPr>
            <a:noAutofit/>
          </a:bodyPr>
          <a:lstStyle/>
          <a:p>
            <a:pPr algn="ctr"/>
            <a:r>
              <a:rPr lang="en-ZA" i="0" dirty="0"/>
              <a:t>Growth and ethanol production from confectionery waste</a:t>
            </a:r>
          </a:p>
        </p:txBody>
      </p:sp>
      <p:sp>
        <p:nvSpPr>
          <p:cNvPr id="9" name="Slide Number Placeholder 8">
            <a:extLst>
              <a:ext uri="{FF2B5EF4-FFF2-40B4-BE49-F238E27FC236}">
                <a16:creationId xmlns:a16="http://schemas.microsoft.com/office/drawing/2014/main" id="{E8F6039A-7B2D-4A75-BB4B-BC587756337C}"/>
              </a:ext>
            </a:extLst>
          </p:cNvPr>
          <p:cNvSpPr>
            <a:spLocks noGrp="1"/>
          </p:cNvSpPr>
          <p:nvPr>
            <p:ph type="sldNum" sz="quarter" idx="12"/>
          </p:nvPr>
        </p:nvSpPr>
        <p:spPr/>
        <p:txBody>
          <a:bodyPr/>
          <a:lstStyle/>
          <a:p>
            <a:fld id="{7EC33258-8960-4DEB-8029-8D5CE786357D}" type="slidenum">
              <a:rPr lang="en-ZA" smtClean="0"/>
              <a:pPr/>
              <a:t>15</a:t>
            </a:fld>
            <a:endParaRPr lang="en-ZA" dirty="0"/>
          </a:p>
        </p:txBody>
      </p:sp>
      <p:graphicFrame>
        <p:nvGraphicFramePr>
          <p:cNvPr id="15" name="Content Placeholder 14">
            <a:extLst>
              <a:ext uri="{FF2B5EF4-FFF2-40B4-BE49-F238E27FC236}">
                <a16:creationId xmlns:a16="http://schemas.microsoft.com/office/drawing/2014/main" id="{82DF5CBD-0F53-4FE8-B9F6-D2EFEADF52C9}"/>
              </a:ext>
            </a:extLst>
          </p:cNvPr>
          <p:cNvGraphicFramePr>
            <a:graphicFrameLocks noGrp="1"/>
          </p:cNvGraphicFramePr>
          <p:nvPr>
            <p:ph idx="1"/>
            <p:extLst>
              <p:ext uri="{D42A27DB-BD31-4B8C-83A1-F6EECF244321}">
                <p14:modId xmlns:p14="http://schemas.microsoft.com/office/powerpoint/2010/main" val="1822683405"/>
              </p:ext>
            </p:extLst>
          </p:nvPr>
        </p:nvGraphicFramePr>
        <p:xfrm>
          <a:off x="446856" y="1483964"/>
          <a:ext cx="8229600" cy="50413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8233505-B2E4-40B1-AC25-E05BC57749B7}"/>
              </a:ext>
            </a:extLst>
          </p:cNvPr>
          <p:cNvSpPr txBox="1"/>
          <p:nvPr/>
        </p:nvSpPr>
        <p:spPr>
          <a:xfrm>
            <a:off x="2972314" y="6093296"/>
            <a:ext cx="576064" cy="369332"/>
          </a:xfrm>
          <a:prstGeom prst="rect">
            <a:avLst/>
          </a:prstGeom>
          <a:solidFill>
            <a:schemeClr val="bg1"/>
          </a:solidFill>
        </p:spPr>
        <p:txBody>
          <a:bodyPr wrap="square" rtlCol="0">
            <a:spAutoFit/>
          </a:bodyPr>
          <a:lstStyle/>
          <a:p>
            <a:r>
              <a:rPr lang="en-ZA" dirty="0"/>
              <a:t>Y</a:t>
            </a:r>
            <a:r>
              <a:rPr lang="en-ZA" baseline="-25000" dirty="0"/>
              <a:t>X/S</a:t>
            </a:r>
            <a:endParaRPr lang="en-ZA" dirty="0"/>
          </a:p>
        </p:txBody>
      </p:sp>
      <p:sp>
        <p:nvSpPr>
          <p:cNvPr id="6" name="TextBox 5">
            <a:extLst>
              <a:ext uri="{FF2B5EF4-FFF2-40B4-BE49-F238E27FC236}">
                <a16:creationId xmlns:a16="http://schemas.microsoft.com/office/drawing/2014/main" id="{BAD95916-D4F2-4676-9DAF-DB6AE5E9792D}"/>
              </a:ext>
            </a:extLst>
          </p:cNvPr>
          <p:cNvSpPr txBox="1"/>
          <p:nvPr/>
        </p:nvSpPr>
        <p:spPr>
          <a:xfrm>
            <a:off x="3692394" y="6093296"/>
            <a:ext cx="576064" cy="369332"/>
          </a:xfrm>
          <a:prstGeom prst="rect">
            <a:avLst/>
          </a:prstGeom>
          <a:solidFill>
            <a:schemeClr val="bg1"/>
          </a:solidFill>
        </p:spPr>
        <p:txBody>
          <a:bodyPr wrap="square" rtlCol="0">
            <a:spAutoFit/>
          </a:bodyPr>
          <a:lstStyle/>
          <a:p>
            <a:r>
              <a:rPr lang="en-ZA" dirty="0"/>
              <a:t>Y</a:t>
            </a:r>
            <a:r>
              <a:rPr lang="en-ZA" baseline="-25000" dirty="0"/>
              <a:t>P/S</a:t>
            </a:r>
            <a:endParaRPr lang="en-ZA" dirty="0"/>
          </a:p>
        </p:txBody>
      </p:sp>
      <p:sp>
        <p:nvSpPr>
          <p:cNvPr id="3" name="TextBox 2">
            <a:extLst>
              <a:ext uri="{FF2B5EF4-FFF2-40B4-BE49-F238E27FC236}">
                <a16:creationId xmlns:a16="http://schemas.microsoft.com/office/drawing/2014/main" id="{57C3175A-C20A-4719-8D4B-61F9DD8FB970}"/>
              </a:ext>
            </a:extLst>
          </p:cNvPr>
          <p:cNvSpPr txBox="1"/>
          <p:nvPr/>
        </p:nvSpPr>
        <p:spPr>
          <a:xfrm>
            <a:off x="5076056" y="5641716"/>
            <a:ext cx="1440160" cy="400110"/>
          </a:xfrm>
          <a:prstGeom prst="rect">
            <a:avLst/>
          </a:prstGeom>
          <a:solidFill>
            <a:schemeClr val="bg1"/>
          </a:solidFill>
        </p:spPr>
        <p:txBody>
          <a:bodyPr wrap="square" rtlCol="0">
            <a:spAutoFit/>
          </a:bodyPr>
          <a:lstStyle/>
          <a:p>
            <a:r>
              <a:rPr lang="en-ZA" sz="2000" b="1" dirty="0">
                <a:solidFill>
                  <a:schemeClr val="tx1">
                    <a:lumMod val="65000"/>
                    <a:lumOff val="35000"/>
                  </a:schemeClr>
                </a:solidFill>
                <a:latin typeface="+mj-lt"/>
              </a:rPr>
              <a:t>Chocolate</a:t>
            </a:r>
          </a:p>
        </p:txBody>
      </p:sp>
    </p:spTree>
    <p:extLst>
      <p:ext uri="{BB962C8B-B14F-4D97-AF65-F5344CB8AC3E}">
        <p14:creationId xmlns:p14="http://schemas.microsoft.com/office/powerpoint/2010/main" val="342806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FAD-B8FD-4915-80BC-5EB1D08D5870}"/>
              </a:ext>
            </a:extLst>
          </p:cNvPr>
          <p:cNvSpPr>
            <a:spLocks noGrp="1"/>
          </p:cNvSpPr>
          <p:nvPr>
            <p:ph type="title"/>
          </p:nvPr>
        </p:nvSpPr>
        <p:spPr>
          <a:xfrm>
            <a:off x="457200" y="-27384"/>
            <a:ext cx="8229600" cy="1143000"/>
          </a:xfrm>
        </p:spPr>
        <p:txBody>
          <a:bodyPr>
            <a:normAutofit/>
          </a:bodyPr>
          <a:lstStyle/>
          <a:p>
            <a:pPr algn="ctr"/>
            <a:r>
              <a:rPr lang="en-ZA" i="0" dirty="0"/>
              <a:t>Expected outcomes</a:t>
            </a:r>
          </a:p>
        </p:txBody>
      </p:sp>
      <p:sp>
        <p:nvSpPr>
          <p:cNvPr id="3" name="Content Placeholder 2">
            <a:extLst>
              <a:ext uri="{FF2B5EF4-FFF2-40B4-BE49-F238E27FC236}">
                <a16:creationId xmlns:a16="http://schemas.microsoft.com/office/drawing/2014/main" id="{463D2748-569E-4752-87CB-48656E03DE99}"/>
              </a:ext>
            </a:extLst>
          </p:cNvPr>
          <p:cNvSpPr>
            <a:spLocks noGrp="1"/>
          </p:cNvSpPr>
          <p:nvPr>
            <p:ph idx="1"/>
          </p:nvPr>
        </p:nvSpPr>
        <p:spPr>
          <a:xfrm>
            <a:off x="457200" y="1600200"/>
            <a:ext cx="8229600" cy="4756150"/>
          </a:xfrm>
        </p:spPr>
        <p:txBody>
          <a:bodyPr>
            <a:normAutofit lnSpcReduction="10000"/>
          </a:bodyPr>
          <a:lstStyle/>
          <a:p>
            <a:pPr algn="just"/>
            <a:r>
              <a:rPr lang="en-ZA" b="1" dirty="0">
                <a:solidFill>
                  <a:srgbClr val="00CC66"/>
                </a:solidFill>
                <a:cs typeface="Calibri Light" panose="020F0302020204030204" pitchFamily="34" charset="0"/>
              </a:rPr>
              <a:t>Inform</a:t>
            </a:r>
            <a:r>
              <a:rPr lang="en-ZA" dirty="0">
                <a:cs typeface="Calibri Light" panose="020F0302020204030204" pitchFamily="34" charset="0"/>
              </a:rPr>
              <a:t> the potential implementation of a </a:t>
            </a:r>
            <a:r>
              <a:rPr lang="en-ZA" b="1" dirty="0">
                <a:solidFill>
                  <a:srgbClr val="00CC66"/>
                </a:solidFill>
                <a:cs typeface="Calibri Light" panose="020F0302020204030204" pitchFamily="34" charset="0"/>
              </a:rPr>
              <a:t>biorefinery</a:t>
            </a:r>
            <a:r>
              <a:rPr lang="en-ZA" dirty="0">
                <a:cs typeface="Calibri Light" panose="020F0302020204030204" pitchFamily="34" charset="0"/>
              </a:rPr>
              <a:t> in the </a:t>
            </a:r>
            <a:r>
              <a:rPr lang="en-ZA" b="1" dirty="0">
                <a:solidFill>
                  <a:srgbClr val="00CC66"/>
                </a:solidFill>
                <a:cs typeface="Calibri Light" panose="020F0302020204030204" pitchFamily="34" charset="0"/>
              </a:rPr>
              <a:t>confectionery industry</a:t>
            </a:r>
            <a:r>
              <a:rPr lang="en-ZA" dirty="0">
                <a:solidFill>
                  <a:srgbClr val="00CC66"/>
                </a:solidFill>
                <a:cs typeface="Calibri Light" panose="020F0302020204030204" pitchFamily="34" charset="0"/>
              </a:rPr>
              <a:t> </a:t>
            </a:r>
            <a:r>
              <a:rPr lang="en-ZA" dirty="0">
                <a:cs typeface="Calibri Light" panose="020F0302020204030204" pitchFamily="34" charset="0"/>
              </a:rPr>
              <a:t>for </a:t>
            </a:r>
            <a:r>
              <a:rPr lang="en-ZA" b="1" dirty="0">
                <a:solidFill>
                  <a:srgbClr val="00CC66"/>
                </a:solidFill>
                <a:cs typeface="Calibri Light" panose="020F0302020204030204" pitchFamily="34" charset="0"/>
              </a:rPr>
              <a:t>renewable energy </a:t>
            </a:r>
            <a:r>
              <a:rPr lang="en-ZA" dirty="0">
                <a:cs typeface="Calibri Light" panose="020F0302020204030204" pitchFamily="34" charset="0"/>
              </a:rPr>
              <a:t>generation → </a:t>
            </a:r>
            <a:r>
              <a:rPr lang="en-ZA" b="1" dirty="0">
                <a:solidFill>
                  <a:srgbClr val="00CC66"/>
                </a:solidFill>
                <a:cs typeface="Calibri Light" panose="020F0302020204030204" pitchFamily="34" charset="0"/>
              </a:rPr>
              <a:t>zero waste </a:t>
            </a:r>
            <a:r>
              <a:rPr lang="en-ZA" dirty="0">
                <a:cs typeface="Calibri Light" panose="020F0302020204030204" pitchFamily="34" charset="0"/>
              </a:rPr>
              <a:t>&amp; off-set of operational </a:t>
            </a:r>
            <a:r>
              <a:rPr lang="en-ZA" b="1" dirty="0">
                <a:solidFill>
                  <a:srgbClr val="00CC66"/>
                </a:solidFill>
                <a:cs typeface="Calibri Light" panose="020F0302020204030204" pitchFamily="34" charset="0"/>
              </a:rPr>
              <a:t>costs</a:t>
            </a:r>
          </a:p>
          <a:p>
            <a:pPr algn="just"/>
            <a:r>
              <a:rPr lang="en-ZA" dirty="0">
                <a:solidFill>
                  <a:schemeClr val="bg1">
                    <a:lumMod val="85000"/>
                  </a:schemeClr>
                </a:solidFill>
                <a:cs typeface="Calibri Light" panose="020F0302020204030204" pitchFamily="34" charset="0"/>
              </a:rPr>
              <a:t>Further work: </a:t>
            </a:r>
            <a:r>
              <a:rPr lang="en-ZA" b="1" dirty="0">
                <a:solidFill>
                  <a:schemeClr val="bg1">
                    <a:lumMod val="85000"/>
                  </a:schemeClr>
                </a:solidFill>
                <a:cs typeface="Calibri Light" panose="020F0302020204030204" pitchFamily="34" charset="0"/>
              </a:rPr>
              <a:t>flow sheeting </a:t>
            </a:r>
            <a:r>
              <a:rPr lang="en-ZA" dirty="0">
                <a:solidFill>
                  <a:schemeClr val="bg1">
                    <a:lumMod val="85000"/>
                  </a:schemeClr>
                </a:solidFill>
                <a:cs typeface="Calibri Light" panose="020F0302020204030204" pitchFamily="34" charset="0"/>
              </a:rPr>
              <a:t>and </a:t>
            </a:r>
            <a:r>
              <a:rPr lang="en-ZA" b="1" dirty="0">
                <a:solidFill>
                  <a:schemeClr val="bg1">
                    <a:lumMod val="85000"/>
                  </a:schemeClr>
                </a:solidFill>
                <a:cs typeface="Calibri Light" panose="020F0302020204030204" pitchFamily="34" charset="0"/>
              </a:rPr>
              <a:t>techno economic analyses</a:t>
            </a:r>
            <a:r>
              <a:rPr lang="en-ZA" dirty="0">
                <a:solidFill>
                  <a:schemeClr val="bg1">
                    <a:lumMod val="85000"/>
                  </a:schemeClr>
                </a:solidFill>
                <a:cs typeface="Calibri Light" panose="020F0302020204030204" pitchFamily="34" charset="0"/>
              </a:rPr>
              <a:t> of renewable energy routes: bio-ethanol, -butanol, -hydrogen and –methane to inform on the most </a:t>
            </a:r>
            <a:r>
              <a:rPr lang="en-ZA" b="1" dirty="0">
                <a:solidFill>
                  <a:schemeClr val="bg1">
                    <a:lumMod val="85000"/>
                  </a:schemeClr>
                </a:solidFill>
                <a:cs typeface="Calibri Light" panose="020F0302020204030204" pitchFamily="34" charset="0"/>
              </a:rPr>
              <a:t>feasible</a:t>
            </a:r>
            <a:r>
              <a:rPr lang="en-ZA" dirty="0">
                <a:solidFill>
                  <a:schemeClr val="bg1">
                    <a:lumMod val="85000"/>
                  </a:schemeClr>
                </a:solidFill>
                <a:cs typeface="Calibri Light" panose="020F0302020204030204" pitchFamily="34" charset="0"/>
              </a:rPr>
              <a:t> </a:t>
            </a:r>
            <a:r>
              <a:rPr lang="en-ZA" b="1" dirty="0">
                <a:solidFill>
                  <a:schemeClr val="bg1">
                    <a:lumMod val="85000"/>
                  </a:schemeClr>
                </a:solidFill>
                <a:cs typeface="Calibri Light" panose="020F0302020204030204" pitchFamily="34" charset="0"/>
              </a:rPr>
              <a:t>and value-adding </a:t>
            </a:r>
            <a:r>
              <a:rPr lang="en-ZA" dirty="0">
                <a:solidFill>
                  <a:schemeClr val="bg1">
                    <a:lumMod val="85000"/>
                  </a:schemeClr>
                </a:solidFill>
                <a:cs typeface="Calibri Light" panose="020F0302020204030204" pitchFamily="34" charset="0"/>
              </a:rPr>
              <a:t>route for the specific confectionery waste type</a:t>
            </a:r>
          </a:p>
          <a:p>
            <a:pPr algn="just"/>
            <a:r>
              <a:rPr lang="en-ZA" b="1" dirty="0">
                <a:solidFill>
                  <a:schemeClr val="bg1">
                    <a:lumMod val="85000"/>
                  </a:schemeClr>
                </a:solidFill>
                <a:cs typeface="Calibri Light" panose="020F0302020204030204" pitchFamily="34" charset="0"/>
              </a:rPr>
              <a:t>Application</a:t>
            </a:r>
            <a:r>
              <a:rPr lang="en-ZA" dirty="0">
                <a:solidFill>
                  <a:schemeClr val="bg1">
                    <a:lumMod val="85000"/>
                  </a:schemeClr>
                </a:solidFill>
                <a:cs typeface="Calibri Light" panose="020F0302020204030204" pitchFamily="34" charset="0"/>
              </a:rPr>
              <a:t> in valorisation of other </a:t>
            </a:r>
            <a:r>
              <a:rPr lang="en-ZA" b="1" dirty="0">
                <a:solidFill>
                  <a:schemeClr val="bg1">
                    <a:lumMod val="85000"/>
                  </a:schemeClr>
                </a:solidFill>
                <a:cs typeface="Calibri Light" panose="020F0302020204030204" pitchFamily="34" charset="0"/>
              </a:rPr>
              <a:t>carbohydrate rich waste streams</a:t>
            </a:r>
            <a:r>
              <a:rPr lang="en-ZA" dirty="0">
                <a:solidFill>
                  <a:schemeClr val="bg1">
                    <a:lumMod val="85000"/>
                  </a:schemeClr>
                </a:solidFill>
                <a:cs typeface="Calibri Light" panose="020F0302020204030204" pitchFamily="34" charset="0"/>
              </a:rPr>
              <a:t> based on their composition</a:t>
            </a:r>
          </a:p>
          <a:p>
            <a:endParaRPr lang="en-ZA" sz="3200" dirty="0">
              <a:cs typeface="Calibri Light" panose="020F0302020204030204" pitchFamily="34" charset="0"/>
            </a:endParaRPr>
          </a:p>
        </p:txBody>
      </p:sp>
      <p:sp>
        <p:nvSpPr>
          <p:cNvPr id="4" name="Date Placeholder 3">
            <a:extLst>
              <a:ext uri="{FF2B5EF4-FFF2-40B4-BE49-F238E27FC236}">
                <a16:creationId xmlns:a16="http://schemas.microsoft.com/office/drawing/2014/main" id="{F384A8DE-48A6-4F9F-941B-10E8E806A195}"/>
              </a:ext>
            </a:extLst>
          </p:cNvPr>
          <p:cNvSpPr>
            <a:spLocks noGrp="1"/>
          </p:cNvSpPr>
          <p:nvPr>
            <p:ph type="dt" sz="half" idx="10"/>
          </p:nvPr>
        </p:nvSpPr>
        <p:spPr/>
        <p:txBody>
          <a:bodyPr/>
          <a:lstStyle/>
          <a:p>
            <a:fld id="{18C670B5-4A28-4718-B104-AB55818A253F}" type="datetime1">
              <a:rPr lang="en-ZA" smtClean="0"/>
              <a:pPr/>
              <a:t>2018/06/23</a:t>
            </a:fld>
            <a:endParaRPr lang="en-ZA"/>
          </a:p>
        </p:txBody>
      </p:sp>
      <p:sp>
        <p:nvSpPr>
          <p:cNvPr id="5" name="Footer Placeholder 4">
            <a:extLst>
              <a:ext uri="{FF2B5EF4-FFF2-40B4-BE49-F238E27FC236}">
                <a16:creationId xmlns:a16="http://schemas.microsoft.com/office/drawing/2014/main" id="{80702B1F-BF7E-4FD9-B75A-67D290ABFE02}"/>
              </a:ext>
            </a:extLst>
          </p:cNvPr>
          <p:cNvSpPr>
            <a:spLocks noGrp="1"/>
          </p:cNvSpPr>
          <p:nvPr>
            <p:ph type="ftr" sz="quarter" idx="11"/>
          </p:nvPr>
        </p:nvSpPr>
        <p:spPr/>
        <p:txBody>
          <a:bodyPr/>
          <a:lstStyle/>
          <a:p>
            <a:r>
              <a:rPr lang="en-ZA"/>
              <a:t>CHE5055Z Research Proposal</a:t>
            </a:r>
          </a:p>
        </p:txBody>
      </p:sp>
      <p:sp>
        <p:nvSpPr>
          <p:cNvPr id="6" name="Slide Number Placeholder 5">
            <a:extLst>
              <a:ext uri="{FF2B5EF4-FFF2-40B4-BE49-F238E27FC236}">
                <a16:creationId xmlns:a16="http://schemas.microsoft.com/office/drawing/2014/main" id="{C453B917-ABD5-49F7-8248-8A0479F8734A}"/>
              </a:ext>
            </a:extLst>
          </p:cNvPr>
          <p:cNvSpPr>
            <a:spLocks noGrp="1"/>
          </p:cNvSpPr>
          <p:nvPr>
            <p:ph type="sldNum" sz="quarter" idx="12"/>
          </p:nvPr>
        </p:nvSpPr>
        <p:spPr/>
        <p:txBody>
          <a:bodyPr/>
          <a:lstStyle/>
          <a:p>
            <a:fld id="{7EC33258-8960-4DEB-8029-8D5CE786357D}" type="slidenum">
              <a:rPr lang="en-ZA" smtClean="0"/>
              <a:pPr/>
              <a:t>16</a:t>
            </a:fld>
            <a:endParaRPr lang="en-ZA"/>
          </a:p>
        </p:txBody>
      </p:sp>
    </p:spTree>
    <p:extLst>
      <p:ext uri="{BB962C8B-B14F-4D97-AF65-F5344CB8AC3E}">
        <p14:creationId xmlns:p14="http://schemas.microsoft.com/office/powerpoint/2010/main" val="78310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FAD-B8FD-4915-80BC-5EB1D08D5870}"/>
              </a:ext>
            </a:extLst>
          </p:cNvPr>
          <p:cNvSpPr>
            <a:spLocks noGrp="1"/>
          </p:cNvSpPr>
          <p:nvPr>
            <p:ph type="title"/>
          </p:nvPr>
        </p:nvSpPr>
        <p:spPr>
          <a:xfrm>
            <a:off x="457200" y="-27384"/>
            <a:ext cx="8229600" cy="1143000"/>
          </a:xfrm>
        </p:spPr>
        <p:txBody>
          <a:bodyPr>
            <a:normAutofit/>
          </a:bodyPr>
          <a:lstStyle/>
          <a:p>
            <a:pPr algn="ctr"/>
            <a:r>
              <a:rPr lang="en-ZA" i="0" dirty="0"/>
              <a:t>Expected outcomes</a:t>
            </a:r>
          </a:p>
        </p:txBody>
      </p:sp>
      <p:sp>
        <p:nvSpPr>
          <p:cNvPr id="3" name="Content Placeholder 2">
            <a:extLst>
              <a:ext uri="{FF2B5EF4-FFF2-40B4-BE49-F238E27FC236}">
                <a16:creationId xmlns:a16="http://schemas.microsoft.com/office/drawing/2014/main" id="{463D2748-569E-4752-87CB-48656E03DE99}"/>
              </a:ext>
            </a:extLst>
          </p:cNvPr>
          <p:cNvSpPr>
            <a:spLocks noGrp="1"/>
          </p:cNvSpPr>
          <p:nvPr>
            <p:ph idx="1"/>
          </p:nvPr>
        </p:nvSpPr>
        <p:spPr>
          <a:xfrm>
            <a:off x="457200" y="1600200"/>
            <a:ext cx="8229600" cy="4756150"/>
          </a:xfrm>
        </p:spPr>
        <p:txBody>
          <a:bodyPr>
            <a:normAutofit lnSpcReduction="10000"/>
          </a:bodyPr>
          <a:lstStyle/>
          <a:p>
            <a:pPr algn="just"/>
            <a:r>
              <a:rPr lang="en-ZA" b="1" dirty="0">
                <a:solidFill>
                  <a:srgbClr val="00CC66"/>
                </a:solidFill>
                <a:cs typeface="Calibri Light" panose="020F0302020204030204" pitchFamily="34" charset="0"/>
              </a:rPr>
              <a:t>Inform</a:t>
            </a:r>
            <a:r>
              <a:rPr lang="en-ZA" dirty="0">
                <a:cs typeface="Calibri Light" panose="020F0302020204030204" pitchFamily="34" charset="0"/>
              </a:rPr>
              <a:t> the potential implementation of a </a:t>
            </a:r>
            <a:r>
              <a:rPr lang="en-ZA" b="1" dirty="0">
                <a:solidFill>
                  <a:srgbClr val="00CC66"/>
                </a:solidFill>
                <a:cs typeface="Calibri Light" panose="020F0302020204030204" pitchFamily="34" charset="0"/>
              </a:rPr>
              <a:t>biorefinery</a:t>
            </a:r>
            <a:r>
              <a:rPr lang="en-ZA" dirty="0">
                <a:cs typeface="Calibri Light" panose="020F0302020204030204" pitchFamily="34" charset="0"/>
              </a:rPr>
              <a:t> in the </a:t>
            </a:r>
            <a:r>
              <a:rPr lang="en-ZA" b="1" dirty="0">
                <a:solidFill>
                  <a:srgbClr val="00CC66"/>
                </a:solidFill>
                <a:cs typeface="Calibri Light" panose="020F0302020204030204" pitchFamily="34" charset="0"/>
              </a:rPr>
              <a:t>confectionery industry</a:t>
            </a:r>
            <a:r>
              <a:rPr lang="en-ZA" dirty="0">
                <a:solidFill>
                  <a:srgbClr val="00CC66"/>
                </a:solidFill>
                <a:cs typeface="Calibri Light" panose="020F0302020204030204" pitchFamily="34" charset="0"/>
              </a:rPr>
              <a:t> </a:t>
            </a:r>
            <a:r>
              <a:rPr lang="en-ZA" dirty="0">
                <a:cs typeface="Calibri Light" panose="020F0302020204030204" pitchFamily="34" charset="0"/>
              </a:rPr>
              <a:t>for </a:t>
            </a:r>
            <a:r>
              <a:rPr lang="en-ZA" b="1" dirty="0">
                <a:solidFill>
                  <a:srgbClr val="00CC66"/>
                </a:solidFill>
                <a:cs typeface="Calibri Light" panose="020F0302020204030204" pitchFamily="34" charset="0"/>
              </a:rPr>
              <a:t>renewable energy </a:t>
            </a:r>
            <a:r>
              <a:rPr lang="en-ZA" dirty="0">
                <a:cs typeface="Calibri Light" panose="020F0302020204030204" pitchFamily="34" charset="0"/>
              </a:rPr>
              <a:t>generation → </a:t>
            </a:r>
            <a:r>
              <a:rPr lang="en-ZA" b="1" dirty="0">
                <a:solidFill>
                  <a:srgbClr val="00CC66"/>
                </a:solidFill>
                <a:cs typeface="Calibri Light" panose="020F0302020204030204" pitchFamily="34" charset="0"/>
              </a:rPr>
              <a:t>zero waste </a:t>
            </a:r>
            <a:r>
              <a:rPr lang="en-ZA" dirty="0">
                <a:cs typeface="Calibri Light" panose="020F0302020204030204" pitchFamily="34" charset="0"/>
              </a:rPr>
              <a:t>&amp; off-set of operational </a:t>
            </a:r>
            <a:r>
              <a:rPr lang="en-ZA" b="1" dirty="0">
                <a:solidFill>
                  <a:srgbClr val="00CC66"/>
                </a:solidFill>
                <a:cs typeface="Calibri Light" panose="020F0302020204030204" pitchFamily="34" charset="0"/>
              </a:rPr>
              <a:t>costs</a:t>
            </a:r>
          </a:p>
          <a:p>
            <a:pPr algn="just"/>
            <a:r>
              <a:rPr lang="en-ZA" dirty="0">
                <a:solidFill>
                  <a:schemeClr val="tx1"/>
                </a:solidFill>
                <a:cs typeface="Calibri Light" panose="020F0302020204030204" pitchFamily="34" charset="0"/>
              </a:rPr>
              <a:t>Further work: </a:t>
            </a:r>
            <a:r>
              <a:rPr lang="en-ZA" b="1" dirty="0">
                <a:solidFill>
                  <a:schemeClr val="accent5">
                    <a:lumMod val="75000"/>
                  </a:schemeClr>
                </a:solidFill>
                <a:cs typeface="Calibri Light" panose="020F0302020204030204" pitchFamily="34" charset="0"/>
              </a:rPr>
              <a:t>flow sheeting </a:t>
            </a:r>
            <a:r>
              <a:rPr lang="en-ZA" dirty="0">
                <a:solidFill>
                  <a:schemeClr val="tx1"/>
                </a:solidFill>
                <a:cs typeface="Calibri Light" panose="020F0302020204030204" pitchFamily="34" charset="0"/>
              </a:rPr>
              <a:t>and </a:t>
            </a:r>
            <a:r>
              <a:rPr lang="en-ZA" b="1" dirty="0">
                <a:solidFill>
                  <a:schemeClr val="accent5">
                    <a:lumMod val="75000"/>
                  </a:schemeClr>
                </a:solidFill>
                <a:cs typeface="Calibri Light" panose="020F0302020204030204" pitchFamily="34" charset="0"/>
              </a:rPr>
              <a:t>techno economic analyses</a:t>
            </a:r>
            <a:r>
              <a:rPr lang="en-ZA" dirty="0">
                <a:solidFill>
                  <a:schemeClr val="tx1"/>
                </a:solidFill>
                <a:cs typeface="Calibri Light" panose="020F0302020204030204" pitchFamily="34" charset="0"/>
              </a:rPr>
              <a:t> of renewable energy routes: bio-ethanol, -butanol, -hydrogen and –methane to inform on the most </a:t>
            </a:r>
            <a:r>
              <a:rPr lang="en-ZA" b="1" dirty="0">
                <a:solidFill>
                  <a:schemeClr val="accent5">
                    <a:lumMod val="75000"/>
                  </a:schemeClr>
                </a:solidFill>
                <a:cs typeface="Calibri Light" panose="020F0302020204030204" pitchFamily="34" charset="0"/>
              </a:rPr>
              <a:t>feasible</a:t>
            </a:r>
            <a:r>
              <a:rPr lang="en-ZA" dirty="0">
                <a:solidFill>
                  <a:schemeClr val="accent5">
                    <a:lumMod val="75000"/>
                  </a:schemeClr>
                </a:solidFill>
                <a:cs typeface="Calibri Light" panose="020F0302020204030204" pitchFamily="34" charset="0"/>
              </a:rPr>
              <a:t> </a:t>
            </a:r>
            <a:r>
              <a:rPr lang="en-ZA" b="1" dirty="0">
                <a:solidFill>
                  <a:schemeClr val="accent5">
                    <a:lumMod val="75000"/>
                  </a:schemeClr>
                </a:solidFill>
                <a:cs typeface="Calibri Light" panose="020F0302020204030204" pitchFamily="34" charset="0"/>
              </a:rPr>
              <a:t>and value-adding </a:t>
            </a:r>
            <a:r>
              <a:rPr lang="en-ZA" dirty="0">
                <a:solidFill>
                  <a:schemeClr val="tx1"/>
                </a:solidFill>
                <a:cs typeface="Calibri Light" panose="020F0302020204030204" pitchFamily="34" charset="0"/>
              </a:rPr>
              <a:t>route for the specific confectionery waste type</a:t>
            </a:r>
          </a:p>
          <a:p>
            <a:pPr algn="just"/>
            <a:r>
              <a:rPr lang="en-ZA" b="1" dirty="0">
                <a:solidFill>
                  <a:schemeClr val="bg1">
                    <a:lumMod val="85000"/>
                  </a:schemeClr>
                </a:solidFill>
                <a:cs typeface="Calibri Light" panose="020F0302020204030204" pitchFamily="34" charset="0"/>
              </a:rPr>
              <a:t>Application</a:t>
            </a:r>
            <a:r>
              <a:rPr lang="en-ZA" dirty="0">
                <a:solidFill>
                  <a:schemeClr val="bg1">
                    <a:lumMod val="85000"/>
                  </a:schemeClr>
                </a:solidFill>
                <a:cs typeface="Calibri Light" panose="020F0302020204030204" pitchFamily="34" charset="0"/>
              </a:rPr>
              <a:t> in valorisation of other </a:t>
            </a:r>
            <a:r>
              <a:rPr lang="en-ZA" b="1" dirty="0">
                <a:solidFill>
                  <a:schemeClr val="bg1">
                    <a:lumMod val="85000"/>
                  </a:schemeClr>
                </a:solidFill>
                <a:cs typeface="Calibri Light" panose="020F0302020204030204" pitchFamily="34" charset="0"/>
              </a:rPr>
              <a:t>carbohydrate rich waste streams</a:t>
            </a:r>
            <a:r>
              <a:rPr lang="en-ZA" dirty="0">
                <a:solidFill>
                  <a:schemeClr val="bg1">
                    <a:lumMod val="85000"/>
                  </a:schemeClr>
                </a:solidFill>
                <a:cs typeface="Calibri Light" panose="020F0302020204030204" pitchFamily="34" charset="0"/>
              </a:rPr>
              <a:t> based on their composition</a:t>
            </a:r>
          </a:p>
          <a:p>
            <a:endParaRPr lang="en-ZA" sz="3200" dirty="0">
              <a:cs typeface="Calibri Light" panose="020F0302020204030204" pitchFamily="34" charset="0"/>
            </a:endParaRPr>
          </a:p>
        </p:txBody>
      </p:sp>
      <p:sp>
        <p:nvSpPr>
          <p:cNvPr id="4" name="Date Placeholder 3">
            <a:extLst>
              <a:ext uri="{FF2B5EF4-FFF2-40B4-BE49-F238E27FC236}">
                <a16:creationId xmlns:a16="http://schemas.microsoft.com/office/drawing/2014/main" id="{F384A8DE-48A6-4F9F-941B-10E8E806A195}"/>
              </a:ext>
            </a:extLst>
          </p:cNvPr>
          <p:cNvSpPr>
            <a:spLocks noGrp="1"/>
          </p:cNvSpPr>
          <p:nvPr>
            <p:ph type="dt" sz="half" idx="10"/>
          </p:nvPr>
        </p:nvSpPr>
        <p:spPr/>
        <p:txBody>
          <a:bodyPr/>
          <a:lstStyle/>
          <a:p>
            <a:fld id="{18C670B5-4A28-4718-B104-AB55818A253F}" type="datetime1">
              <a:rPr lang="en-ZA" smtClean="0"/>
              <a:pPr/>
              <a:t>2018/06/23</a:t>
            </a:fld>
            <a:endParaRPr lang="en-ZA"/>
          </a:p>
        </p:txBody>
      </p:sp>
      <p:sp>
        <p:nvSpPr>
          <p:cNvPr id="5" name="Footer Placeholder 4">
            <a:extLst>
              <a:ext uri="{FF2B5EF4-FFF2-40B4-BE49-F238E27FC236}">
                <a16:creationId xmlns:a16="http://schemas.microsoft.com/office/drawing/2014/main" id="{80702B1F-BF7E-4FD9-B75A-67D290ABFE02}"/>
              </a:ext>
            </a:extLst>
          </p:cNvPr>
          <p:cNvSpPr>
            <a:spLocks noGrp="1"/>
          </p:cNvSpPr>
          <p:nvPr>
            <p:ph type="ftr" sz="quarter" idx="11"/>
          </p:nvPr>
        </p:nvSpPr>
        <p:spPr/>
        <p:txBody>
          <a:bodyPr/>
          <a:lstStyle/>
          <a:p>
            <a:r>
              <a:rPr lang="en-ZA"/>
              <a:t>CHE5055Z Research Proposal</a:t>
            </a:r>
          </a:p>
        </p:txBody>
      </p:sp>
      <p:sp>
        <p:nvSpPr>
          <p:cNvPr id="6" name="Slide Number Placeholder 5">
            <a:extLst>
              <a:ext uri="{FF2B5EF4-FFF2-40B4-BE49-F238E27FC236}">
                <a16:creationId xmlns:a16="http://schemas.microsoft.com/office/drawing/2014/main" id="{C453B917-ABD5-49F7-8248-8A0479F8734A}"/>
              </a:ext>
            </a:extLst>
          </p:cNvPr>
          <p:cNvSpPr>
            <a:spLocks noGrp="1"/>
          </p:cNvSpPr>
          <p:nvPr>
            <p:ph type="sldNum" sz="quarter" idx="12"/>
          </p:nvPr>
        </p:nvSpPr>
        <p:spPr/>
        <p:txBody>
          <a:bodyPr/>
          <a:lstStyle/>
          <a:p>
            <a:fld id="{7EC33258-8960-4DEB-8029-8D5CE786357D}" type="slidenum">
              <a:rPr lang="en-ZA" smtClean="0"/>
              <a:pPr/>
              <a:t>17</a:t>
            </a:fld>
            <a:endParaRPr lang="en-ZA"/>
          </a:p>
        </p:txBody>
      </p:sp>
    </p:spTree>
    <p:extLst>
      <p:ext uri="{BB962C8B-B14F-4D97-AF65-F5344CB8AC3E}">
        <p14:creationId xmlns:p14="http://schemas.microsoft.com/office/powerpoint/2010/main" val="293174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FAD-B8FD-4915-80BC-5EB1D08D5870}"/>
              </a:ext>
            </a:extLst>
          </p:cNvPr>
          <p:cNvSpPr>
            <a:spLocks noGrp="1"/>
          </p:cNvSpPr>
          <p:nvPr>
            <p:ph type="title"/>
          </p:nvPr>
        </p:nvSpPr>
        <p:spPr>
          <a:xfrm>
            <a:off x="457200" y="-27384"/>
            <a:ext cx="8229600" cy="1143000"/>
          </a:xfrm>
        </p:spPr>
        <p:txBody>
          <a:bodyPr>
            <a:normAutofit/>
          </a:bodyPr>
          <a:lstStyle/>
          <a:p>
            <a:pPr algn="ctr"/>
            <a:r>
              <a:rPr lang="en-ZA" i="0" dirty="0"/>
              <a:t>Expected outcomes</a:t>
            </a:r>
          </a:p>
        </p:txBody>
      </p:sp>
      <p:sp>
        <p:nvSpPr>
          <p:cNvPr id="3" name="Content Placeholder 2">
            <a:extLst>
              <a:ext uri="{FF2B5EF4-FFF2-40B4-BE49-F238E27FC236}">
                <a16:creationId xmlns:a16="http://schemas.microsoft.com/office/drawing/2014/main" id="{463D2748-569E-4752-87CB-48656E03DE99}"/>
              </a:ext>
            </a:extLst>
          </p:cNvPr>
          <p:cNvSpPr>
            <a:spLocks noGrp="1"/>
          </p:cNvSpPr>
          <p:nvPr>
            <p:ph idx="1"/>
          </p:nvPr>
        </p:nvSpPr>
        <p:spPr>
          <a:xfrm>
            <a:off x="457200" y="1600200"/>
            <a:ext cx="8229600" cy="4756150"/>
          </a:xfrm>
        </p:spPr>
        <p:txBody>
          <a:bodyPr>
            <a:normAutofit lnSpcReduction="10000"/>
          </a:bodyPr>
          <a:lstStyle/>
          <a:p>
            <a:pPr algn="just"/>
            <a:r>
              <a:rPr lang="en-ZA" b="1" dirty="0">
                <a:solidFill>
                  <a:srgbClr val="00CC66"/>
                </a:solidFill>
                <a:cs typeface="Calibri Light" panose="020F0302020204030204" pitchFamily="34" charset="0"/>
              </a:rPr>
              <a:t>Inform</a:t>
            </a:r>
            <a:r>
              <a:rPr lang="en-ZA" dirty="0">
                <a:cs typeface="Calibri Light" panose="020F0302020204030204" pitchFamily="34" charset="0"/>
              </a:rPr>
              <a:t> the potential implementation of a </a:t>
            </a:r>
            <a:r>
              <a:rPr lang="en-ZA" b="1" dirty="0">
                <a:solidFill>
                  <a:srgbClr val="00CC66"/>
                </a:solidFill>
                <a:cs typeface="Calibri Light" panose="020F0302020204030204" pitchFamily="34" charset="0"/>
              </a:rPr>
              <a:t>biorefinery</a:t>
            </a:r>
            <a:r>
              <a:rPr lang="en-ZA" dirty="0">
                <a:cs typeface="Calibri Light" panose="020F0302020204030204" pitchFamily="34" charset="0"/>
              </a:rPr>
              <a:t> in the </a:t>
            </a:r>
            <a:r>
              <a:rPr lang="en-ZA" b="1" dirty="0">
                <a:solidFill>
                  <a:srgbClr val="00CC66"/>
                </a:solidFill>
                <a:cs typeface="Calibri Light" panose="020F0302020204030204" pitchFamily="34" charset="0"/>
              </a:rPr>
              <a:t>confectionery industry</a:t>
            </a:r>
            <a:r>
              <a:rPr lang="en-ZA" dirty="0">
                <a:solidFill>
                  <a:srgbClr val="00CC66"/>
                </a:solidFill>
                <a:cs typeface="Calibri Light" panose="020F0302020204030204" pitchFamily="34" charset="0"/>
              </a:rPr>
              <a:t> </a:t>
            </a:r>
            <a:r>
              <a:rPr lang="en-ZA" dirty="0">
                <a:cs typeface="Calibri Light" panose="020F0302020204030204" pitchFamily="34" charset="0"/>
              </a:rPr>
              <a:t>for </a:t>
            </a:r>
            <a:r>
              <a:rPr lang="en-ZA" b="1" dirty="0">
                <a:solidFill>
                  <a:srgbClr val="00CC66"/>
                </a:solidFill>
                <a:cs typeface="Calibri Light" panose="020F0302020204030204" pitchFamily="34" charset="0"/>
              </a:rPr>
              <a:t>renewable energy </a:t>
            </a:r>
            <a:r>
              <a:rPr lang="en-ZA" dirty="0">
                <a:cs typeface="Calibri Light" panose="020F0302020204030204" pitchFamily="34" charset="0"/>
              </a:rPr>
              <a:t>generation → </a:t>
            </a:r>
            <a:r>
              <a:rPr lang="en-ZA" b="1" dirty="0">
                <a:solidFill>
                  <a:srgbClr val="00CC66"/>
                </a:solidFill>
                <a:cs typeface="Calibri Light" panose="020F0302020204030204" pitchFamily="34" charset="0"/>
              </a:rPr>
              <a:t>zero waste </a:t>
            </a:r>
            <a:r>
              <a:rPr lang="en-ZA" dirty="0">
                <a:cs typeface="Calibri Light" panose="020F0302020204030204" pitchFamily="34" charset="0"/>
              </a:rPr>
              <a:t>&amp; off-set of operational </a:t>
            </a:r>
            <a:r>
              <a:rPr lang="en-ZA" b="1" dirty="0">
                <a:solidFill>
                  <a:srgbClr val="00CC66"/>
                </a:solidFill>
                <a:cs typeface="Calibri Light" panose="020F0302020204030204" pitchFamily="34" charset="0"/>
              </a:rPr>
              <a:t>costs</a:t>
            </a:r>
          </a:p>
          <a:p>
            <a:pPr algn="just"/>
            <a:r>
              <a:rPr lang="en-ZA" dirty="0">
                <a:solidFill>
                  <a:schemeClr val="tx1"/>
                </a:solidFill>
                <a:cs typeface="Calibri Light" panose="020F0302020204030204" pitchFamily="34" charset="0"/>
              </a:rPr>
              <a:t>Further work: </a:t>
            </a:r>
            <a:r>
              <a:rPr lang="en-ZA" b="1" dirty="0">
                <a:solidFill>
                  <a:schemeClr val="accent5">
                    <a:lumMod val="75000"/>
                  </a:schemeClr>
                </a:solidFill>
                <a:cs typeface="Calibri Light" panose="020F0302020204030204" pitchFamily="34" charset="0"/>
              </a:rPr>
              <a:t>flow sheeting </a:t>
            </a:r>
            <a:r>
              <a:rPr lang="en-ZA" dirty="0">
                <a:solidFill>
                  <a:schemeClr val="tx1"/>
                </a:solidFill>
                <a:cs typeface="Calibri Light" panose="020F0302020204030204" pitchFamily="34" charset="0"/>
              </a:rPr>
              <a:t>and </a:t>
            </a:r>
            <a:r>
              <a:rPr lang="en-ZA" b="1" dirty="0">
                <a:solidFill>
                  <a:schemeClr val="accent5">
                    <a:lumMod val="75000"/>
                  </a:schemeClr>
                </a:solidFill>
                <a:cs typeface="Calibri Light" panose="020F0302020204030204" pitchFamily="34" charset="0"/>
              </a:rPr>
              <a:t>techno economic analyses</a:t>
            </a:r>
            <a:r>
              <a:rPr lang="en-ZA" dirty="0">
                <a:solidFill>
                  <a:schemeClr val="tx1"/>
                </a:solidFill>
                <a:cs typeface="Calibri Light" panose="020F0302020204030204" pitchFamily="34" charset="0"/>
              </a:rPr>
              <a:t> of renewable energy routes: bio-ethanol, -butanol, -hydrogen and –methane to inform on the most </a:t>
            </a:r>
            <a:r>
              <a:rPr lang="en-ZA" b="1" dirty="0">
                <a:solidFill>
                  <a:schemeClr val="accent5">
                    <a:lumMod val="75000"/>
                  </a:schemeClr>
                </a:solidFill>
                <a:cs typeface="Calibri Light" panose="020F0302020204030204" pitchFamily="34" charset="0"/>
              </a:rPr>
              <a:t>feasible</a:t>
            </a:r>
            <a:r>
              <a:rPr lang="en-ZA" dirty="0">
                <a:solidFill>
                  <a:schemeClr val="accent5">
                    <a:lumMod val="75000"/>
                  </a:schemeClr>
                </a:solidFill>
                <a:cs typeface="Calibri Light" panose="020F0302020204030204" pitchFamily="34" charset="0"/>
              </a:rPr>
              <a:t> </a:t>
            </a:r>
            <a:r>
              <a:rPr lang="en-ZA" b="1" dirty="0">
                <a:solidFill>
                  <a:schemeClr val="accent5">
                    <a:lumMod val="75000"/>
                  </a:schemeClr>
                </a:solidFill>
                <a:cs typeface="Calibri Light" panose="020F0302020204030204" pitchFamily="34" charset="0"/>
              </a:rPr>
              <a:t>and value-adding </a:t>
            </a:r>
            <a:r>
              <a:rPr lang="en-ZA" dirty="0">
                <a:solidFill>
                  <a:schemeClr val="tx1"/>
                </a:solidFill>
                <a:cs typeface="Calibri Light" panose="020F0302020204030204" pitchFamily="34" charset="0"/>
              </a:rPr>
              <a:t>route for the specific confectionery waste type</a:t>
            </a:r>
          </a:p>
          <a:p>
            <a:pPr algn="just"/>
            <a:r>
              <a:rPr lang="en-ZA" b="1" dirty="0">
                <a:solidFill>
                  <a:schemeClr val="tx2">
                    <a:lumMod val="60000"/>
                    <a:lumOff val="40000"/>
                  </a:schemeClr>
                </a:solidFill>
                <a:cs typeface="Calibri Light" panose="020F0302020204030204" pitchFamily="34" charset="0"/>
              </a:rPr>
              <a:t>Application</a:t>
            </a:r>
            <a:r>
              <a:rPr lang="en-ZA" dirty="0">
                <a:solidFill>
                  <a:schemeClr val="tx1"/>
                </a:solidFill>
                <a:cs typeface="Calibri Light" panose="020F0302020204030204" pitchFamily="34" charset="0"/>
              </a:rPr>
              <a:t> in valorisation of other </a:t>
            </a:r>
            <a:r>
              <a:rPr lang="en-ZA" b="1" dirty="0">
                <a:solidFill>
                  <a:schemeClr val="tx2">
                    <a:lumMod val="60000"/>
                    <a:lumOff val="40000"/>
                  </a:schemeClr>
                </a:solidFill>
                <a:cs typeface="Calibri Light" panose="020F0302020204030204" pitchFamily="34" charset="0"/>
              </a:rPr>
              <a:t>carbohydrate rich waste streams</a:t>
            </a:r>
            <a:r>
              <a:rPr lang="en-ZA" dirty="0">
                <a:solidFill>
                  <a:schemeClr val="tx1"/>
                </a:solidFill>
                <a:cs typeface="Calibri Light" panose="020F0302020204030204" pitchFamily="34" charset="0"/>
              </a:rPr>
              <a:t> based on their composition</a:t>
            </a:r>
          </a:p>
          <a:p>
            <a:endParaRPr lang="en-ZA" sz="3200" dirty="0">
              <a:cs typeface="Calibri Light" panose="020F0302020204030204" pitchFamily="34" charset="0"/>
            </a:endParaRPr>
          </a:p>
        </p:txBody>
      </p:sp>
      <p:sp>
        <p:nvSpPr>
          <p:cNvPr id="4" name="Date Placeholder 3">
            <a:extLst>
              <a:ext uri="{FF2B5EF4-FFF2-40B4-BE49-F238E27FC236}">
                <a16:creationId xmlns:a16="http://schemas.microsoft.com/office/drawing/2014/main" id="{F384A8DE-48A6-4F9F-941B-10E8E806A195}"/>
              </a:ext>
            </a:extLst>
          </p:cNvPr>
          <p:cNvSpPr>
            <a:spLocks noGrp="1"/>
          </p:cNvSpPr>
          <p:nvPr>
            <p:ph type="dt" sz="half" idx="10"/>
          </p:nvPr>
        </p:nvSpPr>
        <p:spPr/>
        <p:txBody>
          <a:bodyPr/>
          <a:lstStyle/>
          <a:p>
            <a:fld id="{18C670B5-4A28-4718-B104-AB55818A253F}" type="datetime1">
              <a:rPr lang="en-ZA" smtClean="0"/>
              <a:pPr/>
              <a:t>2018/06/23</a:t>
            </a:fld>
            <a:endParaRPr lang="en-ZA"/>
          </a:p>
        </p:txBody>
      </p:sp>
      <p:sp>
        <p:nvSpPr>
          <p:cNvPr id="5" name="Footer Placeholder 4">
            <a:extLst>
              <a:ext uri="{FF2B5EF4-FFF2-40B4-BE49-F238E27FC236}">
                <a16:creationId xmlns:a16="http://schemas.microsoft.com/office/drawing/2014/main" id="{80702B1F-BF7E-4FD9-B75A-67D290ABFE02}"/>
              </a:ext>
            </a:extLst>
          </p:cNvPr>
          <p:cNvSpPr>
            <a:spLocks noGrp="1"/>
          </p:cNvSpPr>
          <p:nvPr>
            <p:ph type="ftr" sz="quarter" idx="11"/>
          </p:nvPr>
        </p:nvSpPr>
        <p:spPr/>
        <p:txBody>
          <a:bodyPr/>
          <a:lstStyle/>
          <a:p>
            <a:r>
              <a:rPr lang="en-ZA"/>
              <a:t>CHE5055Z Research Proposal</a:t>
            </a:r>
          </a:p>
        </p:txBody>
      </p:sp>
      <p:sp>
        <p:nvSpPr>
          <p:cNvPr id="6" name="Slide Number Placeholder 5">
            <a:extLst>
              <a:ext uri="{FF2B5EF4-FFF2-40B4-BE49-F238E27FC236}">
                <a16:creationId xmlns:a16="http://schemas.microsoft.com/office/drawing/2014/main" id="{C453B917-ABD5-49F7-8248-8A0479F8734A}"/>
              </a:ext>
            </a:extLst>
          </p:cNvPr>
          <p:cNvSpPr>
            <a:spLocks noGrp="1"/>
          </p:cNvSpPr>
          <p:nvPr>
            <p:ph type="sldNum" sz="quarter" idx="12"/>
          </p:nvPr>
        </p:nvSpPr>
        <p:spPr/>
        <p:txBody>
          <a:bodyPr/>
          <a:lstStyle/>
          <a:p>
            <a:fld id="{7EC33258-8960-4DEB-8029-8D5CE786357D}" type="slidenum">
              <a:rPr lang="en-ZA" smtClean="0"/>
              <a:pPr/>
              <a:t>18</a:t>
            </a:fld>
            <a:endParaRPr lang="en-ZA"/>
          </a:p>
        </p:txBody>
      </p:sp>
    </p:spTree>
    <p:extLst>
      <p:ext uri="{BB962C8B-B14F-4D97-AF65-F5344CB8AC3E}">
        <p14:creationId xmlns:p14="http://schemas.microsoft.com/office/powerpoint/2010/main" val="8948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8229600" cy="1143000"/>
          </a:xfrm>
        </p:spPr>
        <p:txBody>
          <a:bodyPr>
            <a:normAutofit/>
          </a:bodyPr>
          <a:lstStyle/>
          <a:p>
            <a:pPr algn="ctr"/>
            <a:r>
              <a:rPr lang="en-ZA" i="0" dirty="0">
                <a:cs typeface="Arial" panose="020B0604020202020204" pitchFamily="34" charset="0"/>
              </a:rPr>
              <a:t>acknowledgements</a:t>
            </a:r>
            <a:endParaRPr lang="en-ZA" dirty="0">
              <a:cs typeface="Arial" panose="020B0604020202020204" pitchFamily="34" charset="0"/>
            </a:endParaRPr>
          </a:p>
        </p:txBody>
      </p:sp>
      <p:sp>
        <p:nvSpPr>
          <p:cNvPr id="4" name="Date Placeholder 3"/>
          <p:cNvSpPr>
            <a:spLocks noGrp="1"/>
          </p:cNvSpPr>
          <p:nvPr>
            <p:ph type="dt" sz="half" idx="10"/>
          </p:nvPr>
        </p:nvSpPr>
        <p:spPr/>
        <p:txBody>
          <a:bodyPr/>
          <a:lstStyle/>
          <a:p>
            <a:fld id="{181B1321-CCF2-477C-88FD-2F45580E6A76}" type="datetime1">
              <a:rPr lang="en-ZA" smtClean="0"/>
              <a:pPr/>
              <a:t>2018/06/23</a:t>
            </a:fld>
            <a:endParaRPr lang="en-ZA"/>
          </a:p>
        </p:txBody>
      </p:sp>
      <p:sp>
        <p:nvSpPr>
          <p:cNvPr id="6" name="Slide Number Placeholder 5"/>
          <p:cNvSpPr>
            <a:spLocks noGrp="1"/>
          </p:cNvSpPr>
          <p:nvPr>
            <p:ph type="sldNum" sz="quarter" idx="12"/>
          </p:nvPr>
        </p:nvSpPr>
        <p:spPr/>
        <p:txBody>
          <a:bodyPr/>
          <a:lstStyle/>
          <a:p>
            <a:fld id="{7EC33258-8960-4DEB-8029-8D5CE786357D}" type="slidenum">
              <a:rPr lang="en-ZA" smtClean="0"/>
              <a:pPr/>
              <a:t>19</a:t>
            </a:fld>
            <a:endParaRPr lang="en-ZA"/>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292080" y="3333678"/>
            <a:ext cx="3610744" cy="1512168"/>
          </a:xfrm>
          <a:prstGeom prst="rect">
            <a:avLst/>
          </a:prstGeo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t="9555" b="10651"/>
          <a:stretch/>
        </p:blipFill>
        <p:spPr bwMode="auto">
          <a:xfrm>
            <a:off x="6053991" y="772398"/>
            <a:ext cx="2711395" cy="165091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74340" y="5400107"/>
            <a:ext cx="8795320" cy="923330"/>
          </a:xfrm>
          <a:prstGeom prst="rect">
            <a:avLst/>
          </a:prstGeom>
          <a:noFill/>
        </p:spPr>
        <p:txBody>
          <a:bodyPr wrap="square" rtlCol="0">
            <a:spAutoFit/>
          </a:bodyPr>
          <a:lstStyle/>
          <a:p>
            <a:r>
              <a:rPr lang="en-US" dirty="0"/>
              <a:t>National Research Foundation South African Research Chair initiative (GUN 64778) funding of the </a:t>
            </a:r>
            <a:r>
              <a:rPr lang="en-US" dirty="0" err="1"/>
              <a:t>SARChI</a:t>
            </a:r>
            <a:r>
              <a:rPr lang="en-US" dirty="0"/>
              <a:t> chair in Bioprocess Engineering</a:t>
            </a:r>
            <a:endParaRPr lang="en-ZA" dirty="0"/>
          </a:p>
          <a:p>
            <a:endParaRPr lang="en-ZA" dirty="0"/>
          </a:p>
        </p:txBody>
      </p:sp>
      <p:pic>
        <p:nvPicPr>
          <p:cNvPr id="9" name="Picture 8">
            <a:extLst>
              <a:ext uri="{FF2B5EF4-FFF2-40B4-BE49-F238E27FC236}">
                <a16:creationId xmlns:a16="http://schemas.microsoft.com/office/drawing/2014/main" id="{6C8EBFAA-9B8D-43A1-87F7-79FD5D4B59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490" y="1052736"/>
            <a:ext cx="3290068" cy="1800225"/>
          </a:xfrm>
          <a:prstGeom prst="rect">
            <a:avLst/>
          </a:prstGeom>
          <a:noFill/>
          <a:ln>
            <a:noFill/>
          </a:ln>
          <a:effectLst/>
        </p:spPr>
      </p:pic>
      <p:pic>
        <p:nvPicPr>
          <p:cNvPr id="10" name="Picture 1">
            <a:extLst>
              <a:ext uri="{FF2B5EF4-FFF2-40B4-BE49-F238E27FC236}">
                <a16:creationId xmlns:a16="http://schemas.microsoft.com/office/drawing/2014/main" id="{78D32F4B-71C7-4D99-9B11-953085CF6F7A}"/>
              </a:ext>
            </a:extLst>
          </p:cNvPr>
          <p:cNvPicPr>
            <a:picLocks noChangeAspect="1" noChangeArrowheads="1"/>
          </p:cNvPicPr>
          <p:nvPr/>
        </p:nvPicPr>
        <p:blipFill>
          <a:blip r:embed="rId5" cstate="print">
            <a:clrChange>
              <a:clrFrom>
                <a:srgbClr val="FFFFFF"/>
              </a:clrFrom>
              <a:clrTo>
                <a:srgbClr val="FFFFFF">
                  <a:alpha val="0"/>
                </a:srgbClr>
              </a:clrTo>
            </a:clrChange>
          </a:blip>
          <a:srcRect l="32813" t="22401" r="51367" b="50325"/>
          <a:stretch>
            <a:fillRect/>
          </a:stretch>
        </p:blipFill>
        <p:spPr bwMode="auto">
          <a:xfrm>
            <a:off x="535993" y="3053223"/>
            <a:ext cx="1735438" cy="1800224"/>
          </a:xfrm>
          <a:prstGeom prst="rect">
            <a:avLst/>
          </a:prstGeom>
          <a:noFill/>
          <a:ln w="9525">
            <a:noFill/>
            <a:miter lim="800000"/>
            <a:headEnd/>
            <a:tailEnd/>
          </a:ln>
        </p:spPr>
      </p:pic>
      <p:sp>
        <p:nvSpPr>
          <p:cNvPr id="3" name="TextBox 2">
            <a:extLst>
              <a:ext uri="{FF2B5EF4-FFF2-40B4-BE49-F238E27FC236}">
                <a16:creationId xmlns:a16="http://schemas.microsoft.com/office/drawing/2014/main" id="{CFF96064-6564-481C-BFAC-06E186E6FB8C}"/>
              </a:ext>
            </a:extLst>
          </p:cNvPr>
          <p:cNvSpPr txBox="1"/>
          <p:nvPr/>
        </p:nvSpPr>
        <p:spPr>
          <a:xfrm>
            <a:off x="3614817" y="1131460"/>
            <a:ext cx="2439174" cy="2339102"/>
          </a:xfrm>
          <a:prstGeom prst="rect">
            <a:avLst/>
          </a:prstGeom>
          <a:noFill/>
        </p:spPr>
        <p:txBody>
          <a:bodyPr wrap="square" rtlCol="0">
            <a:spAutoFit/>
          </a:bodyPr>
          <a:lstStyle/>
          <a:p>
            <a:r>
              <a:rPr lang="en-ZA" sz="2000" b="1" u="sng" dirty="0"/>
              <a:t>Personnel</a:t>
            </a:r>
          </a:p>
          <a:p>
            <a:pPr marL="285750" indent="-285750">
              <a:buFont typeface="Arial" panose="020B0604020202020204" pitchFamily="34" charset="0"/>
              <a:buChar char="•"/>
            </a:pPr>
            <a:r>
              <a:rPr lang="en-ZA" dirty="0"/>
              <a:t>Tich </a:t>
            </a:r>
            <a:r>
              <a:rPr lang="en-ZA" dirty="0" err="1"/>
              <a:t>Simkange</a:t>
            </a:r>
            <a:endParaRPr lang="en-ZA" dirty="0"/>
          </a:p>
          <a:p>
            <a:pPr marL="285750" indent="-285750">
              <a:buFont typeface="Arial" panose="020B0604020202020204" pitchFamily="34" charset="0"/>
              <a:buChar char="•"/>
            </a:pPr>
            <a:r>
              <a:rPr lang="en-ZA" dirty="0"/>
              <a:t>Emmanuel Ngoma</a:t>
            </a:r>
          </a:p>
          <a:p>
            <a:pPr marL="285750" indent="-285750">
              <a:buFont typeface="Arial" panose="020B0604020202020204" pitchFamily="34" charset="0"/>
              <a:buChar char="•"/>
            </a:pPr>
            <a:r>
              <a:rPr lang="en-ZA" dirty="0"/>
              <a:t>Sharon Rademeyer</a:t>
            </a:r>
          </a:p>
          <a:p>
            <a:pPr marL="285750" indent="-285750">
              <a:buFont typeface="Arial" panose="020B0604020202020204" pitchFamily="34" charset="0"/>
              <a:buChar char="•"/>
            </a:pPr>
            <a:r>
              <a:rPr lang="en-ZA" dirty="0"/>
              <a:t>Leslie </a:t>
            </a:r>
            <a:r>
              <a:rPr lang="en-ZA" dirty="0" err="1"/>
              <a:t>Mapatano</a:t>
            </a:r>
            <a:endParaRPr lang="en-ZA" dirty="0"/>
          </a:p>
          <a:p>
            <a:pPr marL="285750" indent="-285750">
              <a:buFont typeface="Arial" panose="020B0604020202020204" pitchFamily="34" charset="0"/>
              <a:buChar char="•"/>
            </a:pPr>
            <a:r>
              <a:rPr lang="en-ZA" dirty="0"/>
              <a:t>Caryn Horns</a:t>
            </a:r>
          </a:p>
          <a:p>
            <a:pPr marL="285750" indent="-285750">
              <a:buFont typeface="Arial" panose="020B0604020202020204" pitchFamily="34" charset="0"/>
              <a:buChar char="•"/>
            </a:pPr>
            <a:r>
              <a:rPr lang="en-ZA" dirty="0"/>
              <a:t>Catherine Edward</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88514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327A-6330-4F77-A8BB-C73FDF0CDA13}"/>
              </a:ext>
            </a:extLst>
          </p:cNvPr>
          <p:cNvSpPr>
            <a:spLocks noGrp="1"/>
          </p:cNvSpPr>
          <p:nvPr>
            <p:ph type="title"/>
          </p:nvPr>
        </p:nvSpPr>
        <p:spPr>
          <a:xfrm>
            <a:off x="457200" y="0"/>
            <a:ext cx="8229600" cy="1143000"/>
          </a:xfrm>
        </p:spPr>
        <p:txBody>
          <a:bodyPr/>
          <a:lstStyle/>
          <a:p>
            <a:pPr algn="ctr"/>
            <a:r>
              <a:rPr lang="en-ZA" i="0" dirty="0"/>
              <a:t>Introduction</a:t>
            </a:r>
          </a:p>
        </p:txBody>
      </p:sp>
      <p:sp>
        <p:nvSpPr>
          <p:cNvPr id="3" name="Content Placeholder 2">
            <a:extLst>
              <a:ext uri="{FF2B5EF4-FFF2-40B4-BE49-F238E27FC236}">
                <a16:creationId xmlns:a16="http://schemas.microsoft.com/office/drawing/2014/main" id="{2D866AA1-2016-4A58-A2CA-6964482F0ADD}"/>
              </a:ext>
            </a:extLst>
          </p:cNvPr>
          <p:cNvSpPr>
            <a:spLocks noGrp="1"/>
          </p:cNvSpPr>
          <p:nvPr>
            <p:ph idx="1"/>
          </p:nvPr>
        </p:nvSpPr>
        <p:spPr>
          <a:xfrm>
            <a:off x="354360" y="1071722"/>
            <a:ext cx="8435280" cy="5159598"/>
          </a:xfrm>
        </p:spPr>
        <p:txBody>
          <a:bodyPr>
            <a:noAutofit/>
          </a:bodyPr>
          <a:lstStyle/>
          <a:p>
            <a:pPr algn="just"/>
            <a:r>
              <a:rPr lang="en-ZA" dirty="0">
                <a:solidFill>
                  <a:prstClr val="black"/>
                </a:solidFill>
                <a:cs typeface="Arial" panose="020B0604020202020204" pitchFamily="34" charset="0"/>
              </a:rPr>
              <a:t>Approx. 625 tonnes of </a:t>
            </a:r>
            <a:r>
              <a:rPr lang="en-ZA" b="1" dirty="0">
                <a:solidFill>
                  <a:schemeClr val="accent6">
                    <a:lumMod val="75000"/>
                  </a:schemeClr>
                </a:solidFill>
                <a:cs typeface="Arial" panose="020B0604020202020204" pitchFamily="34" charset="0"/>
              </a:rPr>
              <a:t>sugar-rich waste </a:t>
            </a:r>
            <a:r>
              <a:rPr lang="en-ZA" dirty="0">
                <a:solidFill>
                  <a:prstClr val="black"/>
                </a:solidFill>
                <a:cs typeface="Arial" panose="020B0604020202020204" pitchFamily="34" charset="0"/>
              </a:rPr>
              <a:t>is produced per confectionery manufacturer every year and discarded into </a:t>
            </a:r>
            <a:r>
              <a:rPr lang="en-ZA" b="1" dirty="0">
                <a:solidFill>
                  <a:schemeClr val="accent6">
                    <a:lumMod val="75000"/>
                  </a:schemeClr>
                </a:solidFill>
                <a:cs typeface="Arial" panose="020B0604020202020204" pitchFamily="34" charset="0"/>
              </a:rPr>
              <a:t>landfills</a:t>
            </a:r>
            <a:r>
              <a:rPr lang="en-ZA" b="1" dirty="0">
                <a:solidFill>
                  <a:prstClr val="black"/>
                </a:solidFill>
                <a:cs typeface="Arial" panose="020B0604020202020204" pitchFamily="34" charset="0"/>
              </a:rPr>
              <a:t>.</a:t>
            </a:r>
          </a:p>
          <a:p>
            <a:pPr algn="just"/>
            <a:r>
              <a:rPr lang="en-US" dirty="0">
                <a:solidFill>
                  <a:schemeClr val="bg1">
                    <a:lumMod val="85000"/>
                  </a:schemeClr>
                </a:solidFill>
                <a:ea typeface="Times New Roman" panose="02020603050405020304" pitchFamily="18" charset="0"/>
                <a:cs typeface="Times New Roman" panose="02020603050405020304" pitchFamily="18" charset="0"/>
              </a:rPr>
              <a:t>The carbohydrate content </a:t>
            </a:r>
            <a:r>
              <a:rPr lang="en-ZA" dirty="0">
                <a:solidFill>
                  <a:schemeClr val="bg1">
                    <a:lumMod val="85000"/>
                  </a:schemeClr>
                </a:solidFill>
                <a:ea typeface="Times New Roman" panose="02020603050405020304" pitchFamily="18" charset="0"/>
                <a:cs typeface="Times New Roman" panose="02020603050405020304" pitchFamily="18" charset="0"/>
              </a:rPr>
              <a:t>= ideal </a:t>
            </a:r>
            <a:r>
              <a:rPr lang="en-ZA" b="1" dirty="0">
                <a:solidFill>
                  <a:schemeClr val="bg1">
                    <a:lumMod val="85000"/>
                  </a:schemeClr>
                </a:solidFill>
                <a:ea typeface="Times New Roman" panose="02020603050405020304" pitchFamily="18" charset="0"/>
                <a:cs typeface="Times New Roman" panose="02020603050405020304" pitchFamily="18" charset="0"/>
              </a:rPr>
              <a:t>bioprocess feedstock </a:t>
            </a:r>
            <a:r>
              <a:rPr lang="en-ZA" dirty="0">
                <a:solidFill>
                  <a:schemeClr val="bg1">
                    <a:lumMod val="85000"/>
                  </a:schemeClr>
                </a:solidFill>
                <a:ea typeface="Times New Roman" panose="02020603050405020304" pitchFamily="18" charset="0"/>
                <a:cs typeface="Times New Roman" panose="02020603050405020304" pitchFamily="18" charset="0"/>
              </a:rPr>
              <a:t>for </a:t>
            </a:r>
            <a:r>
              <a:rPr lang="en-ZA" b="1" dirty="0">
                <a:solidFill>
                  <a:schemeClr val="bg1">
                    <a:lumMod val="85000"/>
                  </a:schemeClr>
                </a:solidFill>
                <a:ea typeface="Times New Roman" panose="02020603050405020304" pitchFamily="18" charset="0"/>
                <a:cs typeface="Times New Roman" panose="02020603050405020304" pitchFamily="18" charset="0"/>
              </a:rPr>
              <a:t>renewable energy </a:t>
            </a:r>
            <a:r>
              <a:rPr lang="en-ZA" dirty="0">
                <a:solidFill>
                  <a:schemeClr val="bg1">
                    <a:lumMod val="85000"/>
                  </a:schemeClr>
                </a:solidFill>
                <a:ea typeface="Times New Roman" panose="02020603050405020304" pitchFamily="18" charset="0"/>
                <a:cs typeface="Times New Roman" panose="02020603050405020304" pitchFamily="18" charset="0"/>
              </a:rPr>
              <a:t>production</a:t>
            </a:r>
          </a:p>
          <a:p>
            <a:pPr algn="just"/>
            <a:r>
              <a:rPr lang="en-ZA" dirty="0">
                <a:solidFill>
                  <a:schemeClr val="bg1">
                    <a:lumMod val="85000"/>
                  </a:schemeClr>
                </a:solidFill>
                <a:ea typeface="Times New Roman" panose="02020603050405020304" pitchFamily="18" charset="0"/>
                <a:cs typeface="Times New Roman" panose="02020603050405020304" pitchFamily="18" charset="0"/>
              </a:rPr>
              <a:t>Contribute to the SA</a:t>
            </a:r>
            <a:r>
              <a:rPr lang="en-ZA" b="1" dirty="0">
                <a:solidFill>
                  <a:schemeClr val="bg1">
                    <a:lumMod val="85000"/>
                  </a:schemeClr>
                </a:solidFill>
                <a:ea typeface="Times New Roman" panose="02020603050405020304" pitchFamily="18" charset="0"/>
                <a:cs typeface="Times New Roman" panose="02020603050405020304" pitchFamily="18" charset="0"/>
              </a:rPr>
              <a:t> Bio-economy strategy (2014)</a:t>
            </a:r>
            <a:r>
              <a:rPr lang="en-ZA" dirty="0">
                <a:solidFill>
                  <a:schemeClr val="bg1">
                    <a:lumMod val="85000"/>
                  </a:schemeClr>
                </a:solidFill>
                <a:ea typeface="Times New Roman" panose="02020603050405020304" pitchFamily="18" charset="0"/>
                <a:cs typeface="Times New Roman" panose="02020603050405020304" pitchFamily="18" charset="0"/>
              </a:rPr>
              <a:t> which focuses on diverting waste from landfill sites → </a:t>
            </a:r>
            <a:r>
              <a:rPr lang="en-ZA" b="1" dirty="0">
                <a:solidFill>
                  <a:schemeClr val="bg1">
                    <a:lumMod val="85000"/>
                  </a:schemeClr>
                </a:solidFill>
                <a:ea typeface="Times New Roman" panose="02020603050405020304" pitchFamily="18" charset="0"/>
                <a:cs typeface="Times New Roman" panose="02020603050405020304" pitchFamily="18" charset="0"/>
              </a:rPr>
              <a:t>value-added products </a:t>
            </a:r>
            <a:r>
              <a:rPr lang="en-ZA" dirty="0">
                <a:solidFill>
                  <a:schemeClr val="bg1">
                    <a:lumMod val="85000"/>
                  </a:schemeClr>
                </a:solidFill>
                <a:ea typeface="Times New Roman" panose="02020603050405020304" pitchFamily="18" charset="0"/>
                <a:cs typeface="Times New Roman" panose="02020603050405020304" pitchFamily="18" charset="0"/>
              </a:rPr>
              <a:t>using sustainable and environmentally friendly production processes</a:t>
            </a:r>
          </a:p>
          <a:p>
            <a:pPr marL="0" indent="0" algn="just">
              <a:buNone/>
            </a:pPr>
            <a:endParaRPr lang="en-ZA" dirty="0">
              <a:solidFill>
                <a:schemeClr val="bg1">
                  <a:lumMod val="85000"/>
                </a:schemeClr>
              </a:solidFill>
              <a:latin typeface="Arial" panose="020B0604020202020204" pitchFamily="34" charset="0"/>
              <a:cs typeface="Times New Roman" panose="02020603050405020304" pitchFamily="18" charset="0"/>
            </a:endParaRPr>
          </a:p>
          <a:p>
            <a:pPr marL="0" indent="0" algn="ctr">
              <a:buNone/>
            </a:pPr>
            <a:r>
              <a:rPr lang="en-ZA" i="1" dirty="0">
                <a:solidFill>
                  <a:schemeClr val="bg1"/>
                </a:solidFill>
                <a:latin typeface="Arial" panose="020B0604020202020204" pitchFamily="34" charset="0"/>
                <a:cs typeface="Times New Roman" panose="02020603050405020304" pitchFamily="18" charset="0"/>
              </a:rPr>
              <a:t>Zero waste to landfill</a:t>
            </a:r>
            <a:endParaRPr lang="en-ZA" i="1"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DC0DAE-670A-40F3-ADAB-419D45D51EFF}"/>
              </a:ext>
            </a:extLst>
          </p:cNvPr>
          <p:cNvSpPr>
            <a:spLocks noGrp="1"/>
          </p:cNvSpPr>
          <p:nvPr>
            <p:ph type="sldNum" sz="quarter" idx="12"/>
          </p:nvPr>
        </p:nvSpPr>
        <p:spPr/>
        <p:txBody>
          <a:bodyPr/>
          <a:lstStyle/>
          <a:p>
            <a:fld id="{7EC33258-8960-4DEB-8029-8D5CE786357D}" type="slidenum">
              <a:rPr lang="en-ZA" smtClean="0"/>
              <a:pPr/>
              <a:t>2</a:t>
            </a:fld>
            <a:endParaRPr lang="en-ZA"/>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092280" y="5593194"/>
            <a:ext cx="1342181" cy="1276251"/>
          </a:xfrm>
          <a:prstGeom prst="rect">
            <a:avLst/>
          </a:prstGeom>
        </p:spPr>
      </p:pic>
    </p:spTree>
    <p:extLst>
      <p:ext uri="{BB962C8B-B14F-4D97-AF65-F5344CB8AC3E}">
        <p14:creationId xmlns:p14="http://schemas.microsoft.com/office/powerpoint/2010/main" val="88350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327A-6330-4F77-A8BB-C73FDF0CDA13}"/>
              </a:ext>
            </a:extLst>
          </p:cNvPr>
          <p:cNvSpPr>
            <a:spLocks noGrp="1"/>
          </p:cNvSpPr>
          <p:nvPr>
            <p:ph type="title"/>
          </p:nvPr>
        </p:nvSpPr>
        <p:spPr>
          <a:xfrm>
            <a:off x="457200" y="0"/>
            <a:ext cx="8229600" cy="1143000"/>
          </a:xfrm>
        </p:spPr>
        <p:txBody>
          <a:bodyPr/>
          <a:lstStyle/>
          <a:p>
            <a:pPr algn="ctr"/>
            <a:r>
              <a:rPr lang="en-ZA" i="0" dirty="0"/>
              <a:t>Introduction</a:t>
            </a:r>
          </a:p>
        </p:txBody>
      </p:sp>
      <p:sp>
        <p:nvSpPr>
          <p:cNvPr id="3" name="Content Placeholder 2">
            <a:extLst>
              <a:ext uri="{FF2B5EF4-FFF2-40B4-BE49-F238E27FC236}">
                <a16:creationId xmlns:a16="http://schemas.microsoft.com/office/drawing/2014/main" id="{2D866AA1-2016-4A58-A2CA-6964482F0ADD}"/>
              </a:ext>
            </a:extLst>
          </p:cNvPr>
          <p:cNvSpPr>
            <a:spLocks noGrp="1"/>
          </p:cNvSpPr>
          <p:nvPr>
            <p:ph idx="1"/>
          </p:nvPr>
        </p:nvSpPr>
        <p:spPr>
          <a:xfrm>
            <a:off x="354360" y="1071722"/>
            <a:ext cx="8435280" cy="5159598"/>
          </a:xfrm>
        </p:spPr>
        <p:txBody>
          <a:bodyPr>
            <a:noAutofit/>
          </a:bodyPr>
          <a:lstStyle/>
          <a:p>
            <a:pPr algn="just"/>
            <a:r>
              <a:rPr lang="en-ZA" dirty="0">
                <a:solidFill>
                  <a:prstClr val="black"/>
                </a:solidFill>
                <a:cs typeface="Arial" panose="020B0604020202020204" pitchFamily="34" charset="0"/>
              </a:rPr>
              <a:t>Approx. 625 tonnes of </a:t>
            </a:r>
            <a:r>
              <a:rPr lang="en-ZA" b="1" dirty="0">
                <a:solidFill>
                  <a:schemeClr val="accent6">
                    <a:lumMod val="75000"/>
                  </a:schemeClr>
                </a:solidFill>
                <a:cs typeface="Arial" panose="020B0604020202020204" pitchFamily="34" charset="0"/>
              </a:rPr>
              <a:t>sugar-rich waste </a:t>
            </a:r>
            <a:r>
              <a:rPr lang="en-ZA" dirty="0">
                <a:solidFill>
                  <a:prstClr val="black"/>
                </a:solidFill>
                <a:cs typeface="Arial" panose="020B0604020202020204" pitchFamily="34" charset="0"/>
              </a:rPr>
              <a:t>is produced per confectionery manufacturer every year and discarded into </a:t>
            </a:r>
            <a:r>
              <a:rPr lang="en-ZA" b="1" dirty="0">
                <a:solidFill>
                  <a:schemeClr val="accent6">
                    <a:lumMod val="75000"/>
                  </a:schemeClr>
                </a:solidFill>
                <a:cs typeface="Arial" panose="020B0604020202020204" pitchFamily="34" charset="0"/>
              </a:rPr>
              <a:t>landfills</a:t>
            </a:r>
            <a:r>
              <a:rPr lang="en-ZA" b="1" dirty="0">
                <a:solidFill>
                  <a:prstClr val="black"/>
                </a:solidFill>
                <a:cs typeface="Arial" panose="020B0604020202020204" pitchFamily="34" charset="0"/>
              </a:rPr>
              <a:t>.</a:t>
            </a:r>
          </a:p>
          <a:p>
            <a:pPr algn="just"/>
            <a:r>
              <a:rPr lang="en-US" dirty="0">
                <a:solidFill>
                  <a:prstClr val="black"/>
                </a:solidFill>
                <a:ea typeface="Times New Roman" panose="02020603050405020304" pitchFamily="18" charset="0"/>
                <a:cs typeface="Times New Roman" panose="02020603050405020304" pitchFamily="18" charset="0"/>
              </a:rPr>
              <a:t>The carbohydrate content </a:t>
            </a:r>
            <a:r>
              <a:rPr lang="en-ZA" dirty="0">
                <a:solidFill>
                  <a:prstClr val="black"/>
                </a:solidFill>
                <a:ea typeface="Times New Roman" panose="02020603050405020304" pitchFamily="18" charset="0"/>
                <a:cs typeface="Times New Roman" panose="02020603050405020304" pitchFamily="18" charset="0"/>
              </a:rPr>
              <a:t>= ideal </a:t>
            </a:r>
            <a:r>
              <a:rPr lang="en-ZA" b="1" dirty="0">
                <a:solidFill>
                  <a:srgbClr val="92D050"/>
                </a:solidFill>
                <a:ea typeface="Times New Roman" panose="02020603050405020304" pitchFamily="18" charset="0"/>
                <a:cs typeface="Times New Roman" panose="02020603050405020304" pitchFamily="18" charset="0"/>
              </a:rPr>
              <a:t>bioprocess feedstock </a:t>
            </a:r>
            <a:r>
              <a:rPr lang="en-ZA" dirty="0">
                <a:solidFill>
                  <a:prstClr val="black"/>
                </a:solidFill>
                <a:ea typeface="Times New Roman" panose="02020603050405020304" pitchFamily="18" charset="0"/>
                <a:cs typeface="Times New Roman" panose="02020603050405020304" pitchFamily="18" charset="0"/>
              </a:rPr>
              <a:t>for </a:t>
            </a:r>
            <a:r>
              <a:rPr lang="en-ZA" b="1" dirty="0">
                <a:solidFill>
                  <a:srgbClr val="92D050"/>
                </a:solidFill>
                <a:ea typeface="Times New Roman" panose="02020603050405020304" pitchFamily="18" charset="0"/>
                <a:cs typeface="Times New Roman" panose="02020603050405020304" pitchFamily="18" charset="0"/>
              </a:rPr>
              <a:t>renewable energy </a:t>
            </a:r>
            <a:r>
              <a:rPr lang="en-ZA" dirty="0">
                <a:solidFill>
                  <a:prstClr val="black"/>
                </a:solidFill>
                <a:ea typeface="Times New Roman" panose="02020603050405020304" pitchFamily="18" charset="0"/>
                <a:cs typeface="Times New Roman" panose="02020603050405020304" pitchFamily="18" charset="0"/>
              </a:rPr>
              <a:t>production</a:t>
            </a:r>
          </a:p>
          <a:p>
            <a:pPr algn="just"/>
            <a:r>
              <a:rPr lang="en-ZA" dirty="0">
                <a:solidFill>
                  <a:schemeClr val="bg1">
                    <a:lumMod val="85000"/>
                  </a:schemeClr>
                </a:solidFill>
                <a:ea typeface="Times New Roman" panose="02020603050405020304" pitchFamily="18" charset="0"/>
                <a:cs typeface="Times New Roman" panose="02020603050405020304" pitchFamily="18" charset="0"/>
              </a:rPr>
              <a:t>Contribute to the SA</a:t>
            </a:r>
            <a:r>
              <a:rPr lang="en-ZA" b="1" dirty="0">
                <a:solidFill>
                  <a:schemeClr val="bg1">
                    <a:lumMod val="85000"/>
                  </a:schemeClr>
                </a:solidFill>
                <a:ea typeface="Times New Roman" panose="02020603050405020304" pitchFamily="18" charset="0"/>
                <a:cs typeface="Times New Roman" panose="02020603050405020304" pitchFamily="18" charset="0"/>
              </a:rPr>
              <a:t> Bio-economy strategy (2014)</a:t>
            </a:r>
            <a:r>
              <a:rPr lang="en-ZA" dirty="0">
                <a:solidFill>
                  <a:schemeClr val="bg1">
                    <a:lumMod val="85000"/>
                  </a:schemeClr>
                </a:solidFill>
                <a:ea typeface="Times New Roman" panose="02020603050405020304" pitchFamily="18" charset="0"/>
                <a:cs typeface="Times New Roman" panose="02020603050405020304" pitchFamily="18" charset="0"/>
              </a:rPr>
              <a:t> which focuses on diverting waste from landfill sites → </a:t>
            </a:r>
            <a:r>
              <a:rPr lang="en-ZA" b="1" dirty="0">
                <a:solidFill>
                  <a:schemeClr val="bg1">
                    <a:lumMod val="85000"/>
                  </a:schemeClr>
                </a:solidFill>
                <a:ea typeface="Times New Roman" panose="02020603050405020304" pitchFamily="18" charset="0"/>
                <a:cs typeface="Times New Roman" panose="02020603050405020304" pitchFamily="18" charset="0"/>
              </a:rPr>
              <a:t>value-added products </a:t>
            </a:r>
            <a:r>
              <a:rPr lang="en-ZA" dirty="0">
                <a:solidFill>
                  <a:schemeClr val="bg1">
                    <a:lumMod val="85000"/>
                  </a:schemeClr>
                </a:solidFill>
                <a:ea typeface="Times New Roman" panose="02020603050405020304" pitchFamily="18" charset="0"/>
                <a:cs typeface="Times New Roman" panose="02020603050405020304" pitchFamily="18" charset="0"/>
              </a:rPr>
              <a:t>using sustainable and environmentally friendly production processes</a:t>
            </a:r>
          </a:p>
          <a:p>
            <a:pPr marL="0" indent="0" algn="just">
              <a:buNone/>
            </a:pPr>
            <a:endParaRPr lang="en-ZA" dirty="0">
              <a:solidFill>
                <a:schemeClr val="bg1">
                  <a:lumMod val="85000"/>
                </a:schemeClr>
              </a:solidFill>
              <a:latin typeface="Arial" panose="020B0604020202020204" pitchFamily="34" charset="0"/>
              <a:cs typeface="Times New Roman" panose="02020603050405020304" pitchFamily="18" charset="0"/>
            </a:endParaRPr>
          </a:p>
          <a:p>
            <a:pPr marL="0" indent="0" algn="ctr">
              <a:buNone/>
            </a:pPr>
            <a:r>
              <a:rPr lang="en-ZA" i="1" dirty="0">
                <a:solidFill>
                  <a:schemeClr val="bg1"/>
                </a:solidFill>
                <a:latin typeface="Arial" panose="020B0604020202020204" pitchFamily="34" charset="0"/>
                <a:cs typeface="Times New Roman" panose="02020603050405020304" pitchFamily="18" charset="0"/>
              </a:rPr>
              <a:t>Zero waste to landfill</a:t>
            </a:r>
            <a:endParaRPr lang="en-ZA" i="1"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DC0DAE-670A-40F3-ADAB-419D45D51EFF}"/>
              </a:ext>
            </a:extLst>
          </p:cNvPr>
          <p:cNvSpPr>
            <a:spLocks noGrp="1"/>
          </p:cNvSpPr>
          <p:nvPr>
            <p:ph type="sldNum" sz="quarter" idx="12"/>
          </p:nvPr>
        </p:nvSpPr>
        <p:spPr/>
        <p:txBody>
          <a:bodyPr/>
          <a:lstStyle/>
          <a:p>
            <a:fld id="{7EC33258-8960-4DEB-8029-8D5CE786357D}" type="slidenum">
              <a:rPr lang="en-ZA" smtClean="0"/>
              <a:pPr/>
              <a:t>3</a:t>
            </a:fld>
            <a:endParaRPr lang="en-ZA"/>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092280" y="5593194"/>
            <a:ext cx="1342181" cy="1276251"/>
          </a:xfrm>
          <a:prstGeom prst="rect">
            <a:avLst/>
          </a:prstGeom>
        </p:spPr>
      </p:pic>
    </p:spTree>
    <p:extLst>
      <p:ext uri="{BB962C8B-B14F-4D97-AF65-F5344CB8AC3E}">
        <p14:creationId xmlns:p14="http://schemas.microsoft.com/office/powerpoint/2010/main" val="9483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327A-6330-4F77-A8BB-C73FDF0CDA13}"/>
              </a:ext>
            </a:extLst>
          </p:cNvPr>
          <p:cNvSpPr>
            <a:spLocks noGrp="1"/>
          </p:cNvSpPr>
          <p:nvPr>
            <p:ph type="title"/>
          </p:nvPr>
        </p:nvSpPr>
        <p:spPr>
          <a:xfrm>
            <a:off x="457200" y="0"/>
            <a:ext cx="8229600" cy="1143000"/>
          </a:xfrm>
        </p:spPr>
        <p:txBody>
          <a:bodyPr/>
          <a:lstStyle/>
          <a:p>
            <a:pPr algn="ctr"/>
            <a:r>
              <a:rPr lang="en-ZA" i="0" dirty="0"/>
              <a:t>Introduction</a:t>
            </a:r>
          </a:p>
        </p:txBody>
      </p:sp>
      <p:sp>
        <p:nvSpPr>
          <p:cNvPr id="3" name="Content Placeholder 2">
            <a:extLst>
              <a:ext uri="{FF2B5EF4-FFF2-40B4-BE49-F238E27FC236}">
                <a16:creationId xmlns:a16="http://schemas.microsoft.com/office/drawing/2014/main" id="{2D866AA1-2016-4A58-A2CA-6964482F0ADD}"/>
              </a:ext>
            </a:extLst>
          </p:cNvPr>
          <p:cNvSpPr>
            <a:spLocks noGrp="1"/>
          </p:cNvSpPr>
          <p:nvPr>
            <p:ph idx="1"/>
          </p:nvPr>
        </p:nvSpPr>
        <p:spPr>
          <a:xfrm>
            <a:off x="354360" y="1071722"/>
            <a:ext cx="8435280" cy="5159598"/>
          </a:xfrm>
        </p:spPr>
        <p:txBody>
          <a:bodyPr>
            <a:noAutofit/>
          </a:bodyPr>
          <a:lstStyle/>
          <a:p>
            <a:pPr algn="just"/>
            <a:r>
              <a:rPr lang="en-ZA" dirty="0">
                <a:solidFill>
                  <a:prstClr val="black"/>
                </a:solidFill>
                <a:cs typeface="Arial" panose="020B0604020202020204" pitchFamily="34" charset="0"/>
              </a:rPr>
              <a:t>Approx. 625 tonnes of </a:t>
            </a:r>
            <a:r>
              <a:rPr lang="en-ZA" b="1" dirty="0">
                <a:solidFill>
                  <a:schemeClr val="accent6">
                    <a:lumMod val="75000"/>
                  </a:schemeClr>
                </a:solidFill>
                <a:cs typeface="Arial" panose="020B0604020202020204" pitchFamily="34" charset="0"/>
              </a:rPr>
              <a:t>sugar-rich waste </a:t>
            </a:r>
            <a:r>
              <a:rPr lang="en-ZA" dirty="0">
                <a:solidFill>
                  <a:prstClr val="black"/>
                </a:solidFill>
                <a:cs typeface="Arial" panose="020B0604020202020204" pitchFamily="34" charset="0"/>
              </a:rPr>
              <a:t>is produced per confectionery manufacturer every year and discarded into </a:t>
            </a:r>
            <a:r>
              <a:rPr lang="en-ZA" b="1" dirty="0">
                <a:solidFill>
                  <a:schemeClr val="accent6">
                    <a:lumMod val="75000"/>
                  </a:schemeClr>
                </a:solidFill>
                <a:cs typeface="Arial" panose="020B0604020202020204" pitchFamily="34" charset="0"/>
              </a:rPr>
              <a:t>landfills</a:t>
            </a:r>
            <a:r>
              <a:rPr lang="en-ZA" b="1" dirty="0">
                <a:solidFill>
                  <a:prstClr val="black"/>
                </a:solidFill>
                <a:cs typeface="Arial" panose="020B0604020202020204" pitchFamily="34" charset="0"/>
              </a:rPr>
              <a:t>.</a:t>
            </a:r>
          </a:p>
          <a:p>
            <a:pPr algn="just"/>
            <a:r>
              <a:rPr lang="en-US" dirty="0">
                <a:solidFill>
                  <a:prstClr val="black"/>
                </a:solidFill>
                <a:ea typeface="Times New Roman" panose="02020603050405020304" pitchFamily="18" charset="0"/>
                <a:cs typeface="Times New Roman" panose="02020603050405020304" pitchFamily="18" charset="0"/>
              </a:rPr>
              <a:t>The carbohydrate content </a:t>
            </a:r>
            <a:r>
              <a:rPr lang="en-ZA" dirty="0">
                <a:solidFill>
                  <a:prstClr val="black"/>
                </a:solidFill>
                <a:ea typeface="Times New Roman" panose="02020603050405020304" pitchFamily="18" charset="0"/>
                <a:cs typeface="Times New Roman" panose="02020603050405020304" pitchFamily="18" charset="0"/>
              </a:rPr>
              <a:t>= ideal </a:t>
            </a:r>
            <a:r>
              <a:rPr lang="en-ZA" b="1" dirty="0">
                <a:solidFill>
                  <a:srgbClr val="92D050"/>
                </a:solidFill>
                <a:ea typeface="Times New Roman" panose="02020603050405020304" pitchFamily="18" charset="0"/>
                <a:cs typeface="Times New Roman" panose="02020603050405020304" pitchFamily="18" charset="0"/>
              </a:rPr>
              <a:t>bioprocess feedstock </a:t>
            </a:r>
            <a:r>
              <a:rPr lang="en-ZA" dirty="0">
                <a:solidFill>
                  <a:prstClr val="black"/>
                </a:solidFill>
                <a:ea typeface="Times New Roman" panose="02020603050405020304" pitchFamily="18" charset="0"/>
                <a:cs typeface="Times New Roman" panose="02020603050405020304" pitchFamily="18" charset="0"/>
              </a:rPr>
              <a:t>for </a:t>
            </a:r>
            <a:r>
              <a:rPr lang="en-ZA" b="1" dirty="0">
                <a:solidFill>
                  <a:srgbClr val="92D050"/>
                </a:solidFill>
                <a:ea typeface="Times New Roman" panose="02020603050405020304" pitchFamily="18" charset="0"/>
                <a:cs typeface="Times New Roman" panose="02020603050405020304" pitchFamily="18" charset="0"/>
              </a:rPr>
              <a:t>renewable energy </a:t>
            </a:r>
            <a:r>
              <a:rPr lang="en-ZA" dirty="0">
                <a:solidFill>
                  <a:prstClr val="black"/>
                </a:solidFill>
                <a:ea typeface="Times New Roman" panose="02020603050405020304" pitchFamily="18" charset="0"/>
                <a:cs typeface="Times New Roman" panose="02020603050405020304" pitchFamily="18" charset="0"/>
              </a:rPr>
              <a:t>production</a:t>
            </a:r>
          </a:p>
          <a:p>
            <a:pPr algn="just"/>
            <a:r>
              <a:rPr lang="en-ZA" dirty="0">
                <a:solidFill>
                  <a:schemeClr val="tx1"/>
                </a:solidFill>
                <a:ea typeface="Times New Roman" panose="02020603050405020304" pitchFamily="18" charset="0"/>
                <a:cs typeface="Times New Roman" panose="02020603050405020304" pitchFamily="18" charset="0"/>
              </a:rPr>
              <a:t>Contribute to the SA</a:t>
            </a:r>
            <a:r>
              <a:rPr lang="en-ZA" b="1" dirty="0">
                <a:solidFill>
                  <a:srgbClr val="0070C0"/>
                </a:solidFill>
                <a:ea typeface="Times New Roman" panose="02020603050405020304" pitchFamily="18" charset="0"/>
                <a:cs typeface="Times New Roman" panose="02020603050405020304" pitchFamily="18" charset="0"/>
              </a:rPr>
              <a:t> Bio-economy strategy (2014)</a:t>
            </a:r>
            <a:r>
              <a:rPr lang="en-ZA" dirty="0">
                <a:solidFill>
                  <a:schemeClr val="tx1"/>
                </a:solidFill>
                <a:ea typeface="Times New Roman" panose="02020603050405020304" pitchFamily="18" charset="0"/>
                <a:cs typeface="Times New Roman" panose="02020603050405020304" pitchFamily="18" charset="0"/>
              </a:rPr>
              <a:t> which focuses on diverting waste from landfill sites → </a:t>
            </a:r>
            <a:r>
              <a:rPr lang="en-ZA" b="1" dirty="0">
                <a:solidFill>
                  <a:srgbClr val="0070C0"/>
                </a:solidFill>
                <a:ea typeface="Times New Roman" panose="02020603050405020304" pitchFamily="18" charset="0"/>
                <a:cs typeface="Times New Roman" panose="02020603050405020304" pitchFamily="18" charset="0"/>
              </a:rPr>
              <a:t>value-added products </a:t>
            </a:r>
            <a:r>
              <a:rPr lang="en-ZA" dirty="0">
                <a:solidFill>
                  <a:schemeClr val="tx1"/>
                </a:solidFill>
                <a:ea typeface="Times New Roman" panose="02020603050405020304" pitchFamily="18" charset="0"/>
                <a:cs typeface="Times New Roman" panose="02020603050405020304" pitchFamily="18" charset="0"/>
              </a:rPr>
              <a:t>using sustainable and environmentally friendly production processes</a:t>
            </a:r>
          </a:p>
          <a:p>
            <a:pPr marL="0" indent="0" algn="just">
              <a:buNone/>
            </a:pPr>
            <a:endParaRPr lang="en-ZA" dirty="0">
              <a:solidFill>
                <a:schemeClr val="tx1"/>
              </a:solidFill>
              <a:latin typeface="Arial" panose="020B0604020202020204" pitchFamily="34" charset="0"/>
              <a:cs typeface="Times New Roman" panose="02020603050405020304" pitchFamily="18" charset="0"/>
            </a:endParaRPr>
          </a:p>
          <a:p>
            <a:pPr marL="0" indent="0" algn="ctr">
              <a:buNone/>
            </a:pPr>
            <a:r>
              <a:rPr lang="en-ZA" i="1" dirty="0">
                <a:solidFill>
                  <a:schemeClr val="bg1"/>
                </a:solidFill>
                <a:latin typeface="Arial" panose="020B0604020202020204" pitchFamily="34" charset="0"/>
                <a:cs typeface="Times New Roman" panose="02020603050405020304" pitchFamily="18" charset="0"/>
              </a:rPr>
              <a:t>Zero waste to landfill</a:t>
            </a:r>
            <a:endParaRPr lang="en-ZA" i="1"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DC0DAE-670A-40F3-ADAB-419D45D51EFF}"/>
              </a:ext>
            </a:extLst>
          </p:cNvPr>
          <p:cNvSpPr>
            <a:spLocks noGrp="1"/>
          </p:cNvSpPr>
          <p:nvPr>
            <p:ph type="sldNum" sz="quarter" idx="12"/>
          </p:nvPr>
        </p:nvSpPr>
        <p:spPr/>
        <p:txBody>
          <a:bodyPr/>
          <a:lstStyle/>
          <a:p>
            <a:fld id="{7EC33258-8960-4DEB-8029-8D5CE786357D}" type="slidenum">
              <a:rPr lang="en-ZA" smtClean="0"/>
              <a:pPr/>
              <a:t>4</a:t>
            </a:fld>
            <a:endParaRPr lang="en-ZA"/>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092280" y="5593194"/>
            <a:ext cx="1342181" cy="1276251"/>
          </a:xfrm>
          <a:prstGeom prst="rect">
            <a:avLst/>
          </a:prstGeom>
        </p:spPr>
      </p:pic>
    </p:spTree>
    <p:extLst>
      <p:ext uri="{BB962C8B-B14F-4D97-AF65-F5344CB8AC3E}">
        <p14:creationId xmlns:p14="http://schemas.microsoft.com/office/powerpoint/2010/main" val="109536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327A-6330-4F77-A8BB-C73FDF0CDA13}"/>
              </a:ext>
            </a:extLst>
          </p:cNvPr>
          <p:cNvSpPr>
            <a:spLocks noGrp="1"/>
          </p:cNvSpPr>
          <p:nvPr>
            <p:ph type="title"/>
          </p:nvPr>
        </p:nvSpPr>
        <p:spPr>
          <a:xfrm>
            <a:off x="457200" y="0"/>
            <a:ext cx="8229600" cy="1143000"/>
          </a:xfrm>
        </p:spPr>
        <p:txBody>
          <a:bodyPr/>
          <a:lstStyle/>
          <a:p>
            <a:pPr algn="ctr"/>
            <a:r>
              <a:rPr lang="en-ZA" i="0" dirty="0"/>
              <a:t>Introduction</a:t>
            </a:r>
          </a:p>
        </p:txBody>
      </p:sp>
      <p:sp>
        <p:nvSpPr>
          <p:cNvPr id="3" name="Content Placeholder 2">
            <a:extLst>
              <a:ext uri="{FF2B5EF4-FFF2-40B4-BE49-F238E27FC236}">
                <a16:creationId xmlns:a16="http://schemas.microsoft.com/office/drawing/2014/main" id="{2D866AA1-2016-4A58-A2CA-6964482F0ADD}"/>
              </a:ext>
            </a:extLst>
          </p:cNvPr>
          <p:cNvSpPr>
            <a:spLocks noGrp="1"/>
          </p:cNvSpPr>
          <p:nvPr>
            <p:ph idx="1"/>
          </p:nvPr>
        </p:nvSpPr>
        <p:spPr>
          <a:xfrm>
            <a:off x="354360" y="1071722"/>
            <a:ext cx="8435280" cy="5159598"/>
          </a:xfrm>
        </p:spPr>
        <p:txBody>
          <a:bodyPr>
            <a:noAutofit/>
          </a:bodyPr>
          <a:lstStyle/>
          <a:p>
            <a:pPr algn="just"/>
            <a:r>
              <a:rPr lang="en-ZA" dirty="0">
                <a:solidFill>
                  <a:prstClr val="black"/>
                </a:solidFill>
                <a:cs typeface="Arial" panose="020B0604020202020204" pitchFamily="34" charset="0"/>
              </a:rPr>
              <a:t>Approx. 625 tonnes of </a:t>
            </a:r>
            <a:r>
              <a:rPr lang="en-ZA" b="1" dirty="0">
                <a:solidFill>
                  <a:schemeClr val="accent6">
                    <a:lumMod val="75000"/>
                  </a:schemeClr>
                </a:solidFill>
                <a:cs typeface="Arial" panose="020B0604020202020204" pitchFamily="34" charset="0"/>
              </a:rPr>
              <a:t>sugar-rich waste </a:t>
            </a:r>
            <a:r>
              <a:rPr lang="en-ZA" dirty="0">
                <a:solidFill>
                  <a:prstClr val="black"/>
                </a:solidFill>
                <a:cs typeface="Arial" panose="020B0604020202020204" pitchFamily="34" charset="0"/>
              </a:rPr>
              <a:t>is produced per confectionery manufacturer every year and discarded into </a:t>
            </a:r>
            <a:r>
              <a:rPr lang="en-ZA" b="1" dirty="0">
                <a:solidFill>
                  <a:schemeClr val="accent6">
                    <a:lumMod val="75000"/>
                  </a:schemeClr>
                </a:solidFill>
                <a:cs typeface="Arial" panose="020B0604020202020204" pitchFamily="34" charset="0"/>
              </a:rPr>
              <a:t>landfills</a:t>
            </a:r>
            <a:r>
              <a:rPr lang="en-ZA" b="1" dirty="0">
                <a:solidFill>
                  <a:prstClr val="black"/>
                </a:solidFill>
                <a:cs typeface="Arial" panose="020B0604020202020204" pitchFamily="34" charset="0"/>
              </a:rPr>
              <a:t>.</a:t>
            </a:r>
          </a:p>
          <a:p>
            <a:pPr algn="just"/>
            <a:r>
              <a:rPr lang="en-US" dirty="0">
                <a:solidFill>
                  <a:prstClr val="black"/>
                </a:solidFill>
                <a:ea typeface="Times New Roman" panose="02020603050405020304" pitchFamily="18" charset="0"/>
                <a:cs typeface="Times New Roman" panose="02020603050405020304" pitchFamily="18" charset="0"/>
              </a:rPr>
              <a:t>The carbohydrate content </a:t>
            </a:r>
            <a:r>
              <a:rPr lang="en-ZA" dirty="0">
                <a:solidFill>
                  <a:prstClr val="black"/>
                </a:solidFill>
                <a:ea typeface="Times New Roman" panose="02020603050405020304" pitchFamily="18" charset="0"/>
                <a:cs typeface="Times New Roman" panose="02020603050405020304" pitchFamily="18" charset="0"/>
              </a:rPr>
              <a:t>= ideal </a:t>
            </a:r>
            <a:r>
              <a:rPr lang="en-ZA" b="1" dirty="0">
                <a:solidFill>
                  <a:srgbClr val="92D050"/>
                </a:solidFill>
                <a:ea typeface="Times New Roman" panose="02020603050405020304" pitchFamily="18" charset="0"/>
                <a:cs typeface="Times New Roman" panose="02020603050405020304" pitchFamily="18" charset="0"/>
              </a:rPr>
              <a:t>bioprocess feedstock </a:t>
            </a:r>
            <a:r>
              <a:rPr lang="en-ZA" dirty="0">
                <a:solidFill>
                  <a:prstClr val="black"/>
                </a:solidFill>
                <a:ea typeface="Times New Roman" panose="02020603050405020304" pitchFamily="18" charset="0"/>
                <a:cs typeface="Times New Roman" panose="02020603050405020304" pitchFamily="18" charset="0"/>
              </a:rPr>
              <a:t>for </a:t>
            </a:r>
            <a:r>
              <a:rPr lang="en-ZA" b="1" dirty="0">
                <a:solidFill>
                  <a:srgbClr val="92D050"/>
                </a:solidFill>
                <a:ea typeface="Times New Roman" panose="02020603050405020304" pitchFamily="18" charset="0"/>
                <a:cs typeface="Times New Roman" panose="02020603050405020304" pitchFamily="18" charset="0"/>
              </a:rPr>
              <a:t>renewable energy </a:t>
            </a:r>
            <a:r>
              <a:rPr lang="en-ZA" dirty="0">
                <a:solidFill>
                  <a:prstClr val="black"/>
                </a:solidFill>
                <a:ea typeface="Times New Roman" panose="02020603050405020304" pitchFamily="18" charset="0"/>
                <a:cs typeface="Times New Roman" panose="02020603050405020304" pitchFamily="18" charset="0"/>
              </a:rPr>
              <a:t>production</a:t>
            </a:r>
          </a:p>
          <a:p>
            <a:pPr algn="just"/>
            <a:r>
              <a:rPr lang="en-ZA" dirty="0">
                <a:solidFill>
                  <a:schemeClr val="tx1"/>
                </a:solidFill>
                <a:ea typeface="Times New Roman" panose="02020603050405020304" pitchFamily="18" charset="0"/>
                <a:cs typeface="Times New Roman" panose="02020603050405020304" pitchFamily="18" charset="0"/>
              </a:rPr>
              <a:t>Contribute to the SA</a:t>
            </a:r>
            <a:r>
              <a:rPr lang="en-ZA" b="1" dirty="0">
                <a:solidFill>
                  <a:srgbClr val="0070C0"/>
                </a:solidFill>
                <a:ea typeface="Times New Roman" panose="02020603050405020304" pitchFamily="18" charset="0"/>
                <a:cs typeface="Times New Roman" panose="02020603050405020304" pitchFamily="18" charset="0"/>
              </a:rPr>
              <a:t> Bio-economy strategy (2014)</a:t>
            </a:r>
            <a:r>
              <a:rPr lang="en-ZA" dirty="0">
                <a:solidFill>
                  <a:schemeClr val="tx1"/>
                </a:solidFill>
                <a:ea typeface="Times New Roman" panose="02020603050405020304" pitchFamily="18" charset="0"/>
                <a:cs typeface="Times New Roman" panose="02020603050405020304" pitchFamily="18" charset="0"/>
              </a:rPr>
              <a:t> which focuses on diverting waste from landfill sites → </a:t>
            </a:r>
            <a:r>
              <a:rPr lang="en-ZA" b="1" dirty="0">
                <a:solidFill>
                  <a:srgbClr val="0070C0"/>
                </a:solidFill>
                <a:ea typeface="Times New Roman" panose="02020603050405020304" pitchFamily="18" charset="0"/>
                <a:cs typeface="Times New Roman" panose="02020603050405020304" pitchFamily="18" charset="0"/>
              </a:rPr>
              <a:t>value-added products </a:t>
            </a:r>
            <a:r>
              <a:rPr lang="en-ZA" dirty="0">
                <a:solidFill>
                  <a:schemeClr val="tx1"/>
                </a:solidFill>
                <a:ea typeface="Times New Roman" panose="02020603050405020304" pitchFamily="18" charset="0"/>
                <a:cs typeface="Times New Roman" panose="02020603050405020304" pitchFamily="18" charset="0"/>
              </a:rPr>
              <a:t>using sustainable and environmentally friendly production processes</a:t>
            </a:r>
          </a:p>
          <a:p>
            <a:pPr marL="0" indent="0" algn="just">
              <a:buNone/>
            </a:pPr>
            <a:endParaRPr lang="en-ZA" dirty="0">
              <a:solidFill>
                <a:schemeClr val="tx1"/>
              </a:solidFill>
              <a:latin typeface="Arial" panose="020B0604020202020204" pitchFamily="34" charset="0"/>
              <a:cs typeface="Times New Roman" panose="02020603050405020304" pitchFamily="18" charset="0"/>
            </a:endParaRPr>
          </a:p>
          <a:p>
            <a:pPr marL="0" indent="0" algn="ctr">
              <a:buNone/>
            </a:pPr>
            <a:r>
              <a:rPr lang="en-ZA" i="1" dirty="0">
                <a:solidFill>
                  <a:schemeClr val="tx1"/>
                </a:solidFill>
                <a:latin typeface="Arial" panose="020B0604020202020204" pitchFamily="34" charset="0"/>
                <a:cs typeface="Times New Roman" panose="02020603050405020304" pitchFamily="18" charset="0"/>
              </a:rPr>
              <a:t>Zero waste to landfill</a:t>
            </a:r>
            <a:endParaRPr lang="en-ZA" i="1"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DC0DAE-670A-40F3-ADAB-419D45D51EFF}"/>
              </a:ext>
            </a:extLst>
          </p:cNvPr>
          <p:cNvSpPr>
            <a:spLocks noGrp="1"/>
          </p:cNvSpPr>
          <p:nvPr>
            <p:ph type="sldNum" sz="quarter" idx="12"/>
          </p:nvPr>
        </p:nvSpPr>
        <p:spPr/>
        <p:txBody>
          <a:bodyPr/>
          <a:lstStyle/>
          <a:p>
            <a:fld id="{7EC33258-8960-4DEB-8029-8D5CE786357D}" type="slidenum">
              <a:rPr lang="en-ZA" smtClean="0"/>
              <a:pPr/>
              <a:t>5</a:t>
            </a:fld>
            <a:endParaRPr lang="en-ZA"/>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092280" y="5593194"/>
            <a:ext cx="1342181" cy="1276251"/>
          </a:xfrm>
          <a:prstGeom prst="rect">
            <a:avLst/>
          </a:prstGeom>
        </p:spPr>
      </p:pic>
    </p:spTree>
    <p:extLst>
      <p:ext uri="{BB962C8B-B14F-4D97-AF65-F5344CB8AC3E}">
        <p14:creationId xmlns:p14="http://schemas.microsoft.com/office/powerpoint/2010/main" val="297257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D26103-8FCF-4E6D-8CAA-2CC3D73F5C1D}"/>
              </a:ext>
            </a:extLst>
          </p:cNvPr>
          <p:cNvSpPr>
            <a:spLocks noGrp="1"/>
          </p:cNvSpPr>
          <p:nvPr>
            <p:ph type="sldNum" sz="quarter" idx="12"/>
          </p:nvPr>
        </p:nvSpPr>
        <p:spPr/>
        <p:txBody>
          <a:bodyPr/>
          <a:lstStyle/>
          <a:p>
            <a:fld id="{7EC33258-8960-4DEB-8029-8D5CE786357D}" type="slidenum">
              <a:rPr lang="en-ZA" smtClean="0"/>
              <a:pPr/>
              <a:t>6</a:t>
            </a:fld>
            <a:endParaRPr lang="en-ZA"/>
          </a:p>
        </p:txBody>
      </p:sp>
      <p:pic>
        <p:nvPicPr>
          <p:cNvPr id="4098" name="Picture 2" descr="Image result for nestle">
            <a:extLst>
              <a:ext uri="{FF2B5EF4-FFF2-40B4-BE49-F238E27FC236}">
                <a16:creationId xmlns:a16="http://schemas.microsoft.com/office/drawing/2014/main" id="{12ACAA8F-05C9-4B86-8A97-6FB2376BC82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160" y="1126157"/>
            <a:ext cx="3054362" cy="30543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F42BD7C-2F0D-425A-80D5-8687B2C56570}"/>
              </a:ext>
            </a:extLst>
          </p:cNvPr>
          <p:cNvSpPr>
            <a:spLocks noGrp="1"/>
          </p:cNvSpPr>
          <p:nvPr>
            <p:ph type="title"/>
          </p:nvPr>
        </p:nvSpPr>
        <p:spPr>
          <a:xfrm>
            <a:off x="-5671" y="171500"/>
            <a:ext cx="8657074" cy="1143000"/>
          </a:xfrm>
        </p:spPr>
        <p:txBody>
          <a:bodyPr>
            <a:noAutofit/>
          </a:bodyPr>
          <a:lstStyle/>
          <a:p>
            <a:pPr algn="ctr"/>
            <a:r>
              <a:rPr lang="en-ZA" i="0" dirty="0"/>
              <a:t>Current Energy recovery from confectionery waste</a:t>
            </a:r>
          </a:p>
        </p:txBody>
      </p:sp>
      <p:sp>
        <p:nvSpPr>
          <p:cNvPr id="9" name="Content Placeholder 2">
            <a:extLst>
              <a:ext uri="{FF2B5EF4-FFF2-40B4-BE49-F238E27FC236}">
                <a16:creationId xmlns:a16="http://schemas.microsoft.com/office/drawing/2014/main" id="{BC5E8A60-825F-49BE-B7CC-4C444D7DE6BD}"/>
              </a:ext>
            </a:extLst>
          </p:cNvPr>
          <p:cNvSpPr txBox="1">
            <a:spLocks/>
          </p:cNvSpPr>
          <p:nvPr/>
        </p:nvSpPr>
        <p:spPr>
          <a:xfrm>
            <a:off x="457200" y="3990931"/>
            <a:ext cx="4114800" cy="28254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10000"/>
              </a:lnSpc>
              <a:buFont typeface="Arial" pitchFamily="34" charset="0"/>
              <a:buNone/>
            </a:pPr>
            <a:r>
              <a:rPr lang="en-ZA" dirty="0"/>
              <a:t>Developed an anaerobic digestion system to </a:t>
            </a:r>
            <a:r>
              <a:rPr lang="en-ZA" b="1" dirty="0">
                <a:solidFill>
                  <a:schemeClr val="accent5"/>
                </a:solidFill>
              </a:rPr>
              <a:t>convert</a:t>
            </a:r>
            <a:r>
              <a:rPr lang="en-ZA" dirty="0">
                <a:solidFill>
                  <a:schemeClr val="accent5"/>
                </a:solidFill>
              </a:rPr>
              <a:t> </a:t>
            </a:r>
            <a:r>
              <a:rPr lang="en-ZA" dirty="0"/>
              <a:t>chocolate and sugar </a:t>
            </a:r>
            <a:r>
              <a:rPr lang="en-ZA" b="1" dirty="0">
                <a:solidFill>
                  <a:schemeClr val="accent5"/>
                </a:solidFill>
              </a:rPr>
              <a:t>confectionery waste </a:t>
            </a:r>
            <a:r>
              <a:rPr lang="en-ZA" dirty="0"/>
              <a:t>from the site’s manufacturing processes into </a:t>
            </a:r>
            <a:r>
              <a:rPr lang="en-ZA" b="1" dirty="0">
                <a:solidFill>
                  <a:schemeClr val="accent5"/>
                </a:solidFill>
              </a:rPr>
              <a:t>renewable energy</a:t>
            </a:r>
            <a:r>
              <a:rPr lang="en-ZA" dirty="0"/>
              <a:t> and </a:t>
            </a:r>
            <a:r>
              <a:rPr lang="en-ZA" b="1" dirty="0">
                <a:solidFill>
                  <a:schemeClr val="accent5"/>
                </a:solidFill>
              </a:rPr>
              <a:t>clean water</a:t>
            </a:r>
            <a:r>
              <a:rPr lang="en-ZA" dirty="0"/>
              <a:t>.</a:t>
            </a:r>
          </a:p>
          <a:p>
            <a:pPr>
              <a:lnSpc>
                <a:spcPct val="110000"/>
              </a:lnSpc>
            </a:pPr>
            <a:endParaRPr lang="en-ZA" dirty="0"/>
          </a:p>
          <a:p>
            <a:pPr>
              <a:lnSpc>
                <a:spcPct val="110000"/>
              </a:lnSpc>
            </a:pPr>
            <a:endParaRPr lang="en-ZA" dirty="0"/>
          </a:p>
          <a:p>
            <a:pPr>
              <a:lnSpc>
                <a:spcPct val="110000"/>
              </a:lnSpc>
            </a:pPr>
            <a:endParaRPr lang="en-ZA" dirty="0"/>
          </a:p>
          <a:p>
            <a:pPr>
              <a:lnSpc>
                <a:spcPct val="110000"/>
              </a:lnSpc>
            </a:pPr>
            <a:endParaRPr lang="en-ZA" dirty="0"/>
          </a:p>
        </p:txBody>
      </p:sp>
    </p:spTree>
    <p:extLst>
      <p:ext uri="{BB962C8B-B14F-4D97-AF65-F5344CB8AC3E}">
        <p14:creationId xmlns:p14="http://schemas.microsoft.com/office/powerpoint/2010/main" val="42988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96CE-A202-4262-8C42-E21AB8A09C79}"/>
              </a:ext>
            </a:extLst>
          </p:cNvPr>
          <p:cNvSpPr>
            <a:spLocks noGrp="1"/>
          </p:cNvSpPr>
          <p:nvPr>
            <p:ph type="title"/>
          </p:nvPr>
        </p:nvSpPr>
        <p:spPr>
          <a:xfrm>
            <a:off x="-5671" y="171500"/>
            <a:ext cx="8657074" cy="1143000"/>
          </a:xfrm>
        </p:spPr>
        <p:txBody>
          <a:bodyPr>
            <a:noAutofit/>
          </a:bodyPr>
          <a:lstStyle/>
          <a:p>
            <a:pPr algn="ctr"/>
            <a:r>
              <a:rPr lang="en-ZA" i="0" dirty="0"/>
              <a:t>Current Energy recovery from confectionery waste</a:t>
            </a:r>
          </a:p>
        </p:txBody>
      </p:sp>
      <p:sp>
        <p:nvSpPr>
          <p:cNvPr id="6" name="Slide Number Placeholder 5">
            <a:extLst>
              <a:ext uri="{FF2B5EF4-FFF2-40B4-BE49-F238E27FC236}">
                <a16:creationId xmlns:a16="http://schemas.microsoft.com/office/drawing/2014/main" id="{10D26103-8FCF-4E6D-8CAA-2CC3D73F5C1D}"/>
              </a:ext>
            </a:extLst>
          </p:cNvPr>
          <p:cNvSpPr>
            <a:spLocks noGrp="1"/>
          </p:cNvSpPr>
          <p:nvPr>
            <p:ph type="sldNum" sz="quarter" idx="12"/>
          </p:nvPr>
        </p:nvSpPr>
        <p:spPr/>
        <p:txBody>
          <a:bodyPr/>
          <a:lstStyle/>
          <a:p>
            <a:fld id="{7EC33258-8960-4DEB-8029-8D5CE786357D}" type="slidenum">
              <a:rPr lang="en-ZA" smtClean="0"/>
              <a:pPr/>
              <a:t>7</a:t>
            </a:fld>
            <a:endParaRPr lang="en-ZA" dirty="0"/>
          </a:p>
        </p:txBody>
      </p:sp>
      <p:pic>
        <p:nvPicPr>
          <p:cNvPr id="4098" name="Picture 2" descr="Image result for nestle">
            <a:extLst>
              <a:ext uri="{FF2B5EF4-FFF2-40B4-BE49-F238E27FC236}">
                <a16:creationId xmlns:a16="http://schemas.microsoft.com/office/drawing/2014/main" id="{12ACAA8F-05C9-4B86-8A97-6FB2376BC82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160" y="1126157"/>
            <a:ext cx="3054362" cy="305436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8">
            <a:extLst>
              <a:ext uri="{FF2B5EF4-FFF2-40B4-BE49-F238E27FC236}">
                <a16:creationId xmlns:a16="http://schemas.microsoft.com/office/drawing/2014/main" id="{32924AE9-4459-4FD9-8F87-122072D7A3D6}"/>
              </a:ext>
            </a:extLst>
          </p:cNvPr>
          <p:cNvSpPr>
            <a:spLocks noGrp="1"/>
          </p:cNvSpPr>
          <p:nvPr>
            <p:ph sz="half" idx="2"/>
          </p:nvPr>
        </p:nvSpPr>
        <p:spPr>
          <a:xfrm>
            <a:off x="4993703" y="3990931"/>
            <a:ext cx="4114801" cy="2030357"/>
          </a:xfrm>
        </p:spPr>
        <p:txBody>
          <a:bodyPr>
            <a:normAutofit lnSpcReduction="10000"/>
          </a:bodyPr>
          <a:lstStyle/>
          <a:p>
            <a:pPr marL="0" indent="0">
              <a:buNone/>
            </a:pPr>
            <a:r>
              <a:rPr lang="en-ZA" sz="2600" dirty="0"/>
              <a:t>Found means to </a:t>
            </a:r>
            <a:r>
              <a:rPr lang="en-ZA" sz="2600" b="1" dirty="0">
                <a:solidFill>
                  <a:srgbClr val="92D050"/>
                </a:solidFill>
              </a:rPr>
              <a:t>reuse</a:t>
            </a:r>
            <a:r>
              <a:rPr lang="en-ZA" sz="2600" dirty="0"/>
              <a:t>, </a:t>
            </a:r>
            <a:r>
              <a:rPr lang="en-ZA" sz="2600" b="1" dirty="0">
                <a:solidFill>
                  <a:srgbClr val="92D050"/>
                </a:solidFill>
              </a:rPr>
              <a:t>recycle</a:t>
            </a:r>
            <a:r>
              <a:rPr lang="en-ZA" sz="2600" dirty="0"/>
              <a:t> and </a:t>
            </a:r>
            <a:r>
              <a:rPr lang="en-ZA" sz="2600" b="1" dirty="0">
                <a:solidFill>
                  <a:srgbClr val="92D050"/>
                </a:solidFill>
              </a:rPr>
              <a:t>generate fuel </a:t>
            </a:r>
            <a:r>
              <a:rPr lang="en-ZA" sz="2600" dirty="0"/>
              <a:t>from </a:t>
            </a:r>
            <a:r>
              <a:rPr lang="en-ZA" sz="2600" b="1" dirty="0">
                <a:solidFill>
                  <a:srgbClr val="92D050"/>
                </a:solidFill>
              </a:rPr>
              <a:t>produced waste</a:t>
            </a:r>
            <a:r>
              <a:rPr lang="en-ZA" sz="2600" dirty="0"/>
              <a:t>. This initiative has ↓ waste to landfills by 250 tons.</a:t>
            </a:r>
          </a:p>
        </p:txBody>
      </p:sp>
      <p:pic>
        <p:nvPicPr>
          <p:cNvPr id="9" name="Picture 4" descr="Image result for Mars UK">
            <a:extLst>
              <a:ext uri="{FF2B5EF4-FFF2-40B4-BE49-F238E27FC236}">
                <a16:creationId xmlns:a16="http://schemas.microsoft.com/office/drawing/2014/main" id="{EC4C9BF2-903A-468A-A605-A0634AAE0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315" y="1988840"/>
            <a:ext cx="3667125" cy="16192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DF60584-7049-4E0C-9866-6C6469FD56C6}"/>
              </a:ext>
            </a:extLst>
          </p:cNvPr>
          <p:cNvSpPr txBox="1">
            <a:spLocks/>
          </p:cNvSpPr>
          <p:nvPr/>
        </p:nvSpPr>
        <p:spPr>
          <a:xfrm>
            <a:off x="457200" y="3990931"/>
            <a:ext cx="4114800" cy="28254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10000"/>
              </a:lnSpc>
              <a:buFont typeface="Arial" pitchFamily="34" charset="0"/>
              <a:buNone/>
            </a:pPr>
            <a:r>
              <a:rPr lang="en-ZA" dirty="0"/>
              <a:t>Developed an anaerobic digestion system to </a:t>
            </a:r>
            <a:r>
              <a:rPr lang="en-ZA" b="1" dirty="0">
                <a:solidFill>
                  <a:schemeClr val="accent5"/>
                </a:solidFill>
              </a:rPr>
              <a:t>convert</a:t>
            </a:r>
            <a:r>
              <a:rPr lang="en-ZA" dirty="0">
                <a:solidFill>
                  <a:schemeClr val="accent5"/>
                </a:solidFill>
              </a:rPr>
              <a:t> </a:t>
            </a:r>
            <a:r>
              <a:rPr lang="en-ZA" dirty="0"/>
              <a:t>chocolate and sugar </a:t>
            </a:r>
            <a:r>
              <a:rPr lang="en-ZA" b="1" dirty="0">
                <a:solidFill>
                  <a:schemeClr val="accent5"/>
                </a:solidFill>
              </a:rPr>
              <a:t>confectionery waste </a:t>
            </a:r>
            <a:r>
              <a:rPr lang="en-ZA" dirty="0"/>
              <a:t>from the site’s manufacturing processes into </a:t>
            </a:r>
            <a:r>
              <a:rPr lang="en-ZA" b="1" dirty="0">
                <a:solidFill>
                  <a:schemeClr val="accent5"/>
                </a:solidFill>
              </a:rPr>
              <a:t>renewable energy</a:t>
            </a:r>
            <a:r>
              <a:rPr lang="en-ZA" dirty="0"/>
              <a:t> and </a:t>
            </a:r>
            <a:r>
              <a:rPr lang="en-ZA" b="1" dirty="0">
                <a:solidFill>
                  <a:schemeClr val="accent5"/>
                </a:solidFill>
              </a:rPr>
              <a:t>clean water</a:t>
            </a:r>
            <a:r>
              <a:rPr lang="en-ZA" dirty="0"/>
              <a:t>.</a:t>
            </a:r>
          </a:p>
          <a:p>
            <a:pPr>
              <a:lnSpc>
                <a:spcPct val="110000"/>
              </a:lnSpc>
            </a:pPr>
            <a:endParaRPr lang="en-ZA" dirty="0"/>
          </a:p>
          <a:p>
            <a:pPr>
              <a:lnSpc>
                <a:spcPct val="110000"/>
              </a:lnSpc>
            </a:pPr>
            <a:endParaRPr lang="en-ZA" dirty="0"/>
          </a:p>
          <a:p>
            <a:pPr>
              <a:lnSpc>
                <a:spcPct val="110000"/>
              </a:lnSpc>
            </a:pPr>
            <a:endParaRPr lang="en-ZA" dirty="0"/>
          </a:p>
          <a:p>
            <a:pPr>
              <a:lnSpc>
                <a:spcPct val="110000"/>
              </a:lnSpc>
            </a:pPr>
            <a:endParaRPr lang="en-ZA" dirty="0"/>
          </a:p>
        </p:txBody>
      </p:sp>
    </p:spTree>
    <p:extLst>
      <p:ext uri="{BB962C8B-B14F-4D97-AF65-F5344CB8AC3E}">
        <p14:creationId xmlns:p14="http://schemas.microsoft.com/office/powerpoint/2010/main" val="321921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322" y="100970"/>
            <a:ext cx="8229600" cy="1143000"/>
          </a:xfrm>
        </p:spPr>
        <p:txBody>
          <a:bodyPr>
            <a:normAutofit/>
          </a:bodyPr>
          <a:lstStyle/>
          <a:p>
            <a:pPr algn="ctr"/>
            <a:r>
              <a:rPr lang="en-ZA" i="0" dirty="0">
                <a:cs typeface="Arial" pitchFamily="34" charset="0"/>
              </a:rPr>
              <a:t>Project Overview</a:t>
            </a:r>
          </a:p>
        </p:txBody>
      </p:sp>
      <p:sp>
        <p:nvSpPr>
          <p:cNvPr id="5" name="Content Placeholder 4"/>
          <p:cNvSpPr>
            <a:spLocks noGrp="1"/>
          </p:cNvSpPr>
          <p:nvPr>
            <p:ph idx="1"/>
          </p:nvPr>
        </p:nvSpPr>
        <p:spPr>
          <a:xfrm>
            <a:off x="554020" y="1097524"/>
            <a:ext cx="8147248" cy="3096344"/>
          </a:xfrm>
        </p:spPr>
        <p:txBody>
          <a:bodyPr vert="horz" lIns="91440" tIns="45720" rIns="91440" bIns="45720" rtlCol="0" anchor="t">
            <a:normAutofit/>
          </a:bodyPr>
          <a:lstStyle/>
          <a:p>
            <a:endParaRPr lang="en-ZA" dirty="0"/>
          </a:p>
          <a:p>
            <a:endParaRPr lang="en-ZA" dirty="0"/>
          </a:p>
        </p:txBody>
      </p:sp>
      <p:sp>
        <p:nvSpPr>
          <p:cNvPr id="3" name="TextBox 2"/>
          <p:cNvSpPr txBox="1"/>
          <p:nvPr/>
        </p:nvSpPr>
        <p:spPr>
          <a:xfrm>
            <a:off x="-30253" y="-1525128"/>
            <a:ext cx="2900028" cy="310291"/>
          </a:xfrm>
          <a:prstGeom prst="rect">
            <a:avLst/>
          </a:prstGeom>
        </p:spPr>
        <p:txBody>
          <a:bodyPr wrap="square" rtlCol="0">
            <a:spAutoFit/>
          </a:bodyPr>
          <a:lstStyle/>
          <a:p>
            <a:endParaRPr lang="en-US" b="1" dirty="0">
              <a:solidFill>
                <a:srgbClr val="404040"/>
              </a:solidFill>
              <a:latin typeface="Arial"/>
              <a:cs typeface="Arial"/>
            </a:endParaRPr>
          </a:p>
        </p:txBody>
      </p:sp>
      <p:sp>
        <p:nvSpPr>
          <p:cNvPr id="15" name="Down Arrow 14"/>
          <p:cNvSpPr/>
          <p:nvPr/>
        </p:nvSpPr>
        <p:spPr>
          <a:xfrm>
            <a:off x="1333864" y="3210949"/>
            <a:ext cx="484756" cy="1745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Multiply 16"/>
          <p:cNvSpPr/>
          <p:nvPr/>
        </p:nvSpPr>
        <p:spPr>
          <a:xfrm>
            <a:off x="985207" y="3429000"/>
            <a:ext cx="1138521" cy="1008000"/>
          </a:xfrm>
          <a:prstGeom prst="mathMultiply">
            <a:avLst/>
          </a:prstGeom>
          <a:solidFill>
            <a:srgbClr val="FD0F0F">
              <a:alpha val="80000"/>
            </a:srgbClr>
          </a:solidFill>
          <a:ln w="6350">
            <a:solidFill>
              <a:srgbClr val="FD0F0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ln w="22225">
                <a:solidFill>
                  <a:schemeClr val="accent2"/>
                </a:solidFill>
                <a:prstDash val="solid"/>
              </a:ln>
              <a:solidFill>
                <a:schemeClr val="accent2">
                  <a:lumMod val="40000"/>
                  <a:lumOff val="60000"/>
                </a:schemeClr>
              </a:solidFill>
            </a:endParaRPr>
          </a:p>
        </p:txBody>
      </p:sp>
      <p:sp>
        <p:nvSpPr>
          <p:cNvPr id="20" name="Slide Number Placeholder 19"/>
          <p:cNvSpPr>
            <a:spLocks noGrp="1"/>
          </p:cNvSpPr>
          <p:nvPr>
            <p:ph type="sldNum" sz="quarter" idx="12"/>
          </p:nvPr>
        </p:nvSpPr>
        <p:spPr>
          <a:xfrm>
            <a:off x="6553200" y="6376243"/>
            <a:ext cx="2133600" cy="365125"/>
          </a:xfrm>
        </p:spPr>
        <p:txBody>
          <a:bodyPr/>
          <a:lstStyle/>
          <a:p>
            <a:fld id="{7EC33258-8960-4DEB-8029-8D5CE786357D}" type="slidenum">
              <a:rPr lang="en-ZA" smtClean="0"/>
              <a:pPr/>
              <a:t>8</a:t>
            </a:fld>
            <a:endParaRPr lang="en-ZA"/>
          </a:p>
        </p:txBody>
      </p:sp>
      <p:pic>
        <p:nvPicPr>
          <p:cNvPr id="6" name="Picture 5">
            <a:extLst>
              <a:ext uri="{FF2B5EF4-FFF2-40B4-BE49-F238E27FC236}">
                <a16:creationId xmlns:a16="http://schemas.microsoft.com/office/drawing/2014/main" id="{DD8C5E74-672C-4293-B55A-D7CA8BF43EE7}"/>
              </a:ext>
            </a:extLst>
          </p:cNvPr>
          <p:cNvPicPr>
            <a:picLocks noChangeAspect="1"/>
          </p:cNvPicPr>
          <p:nvPr/>
        </p:nvPicPr>
        <p:blipFill>
          <a:blip r:embed="rId3"/>
          <a:stretch>
            <a:fillRect/>
          </a:stretch>
        </p:blipFill>
        <p:spPr>
          <a:xfrm>
            <a:off x="3687082" y="1124744"/>
            <a:ext cx="2469094" cy="1444877"/>
          </a:xfrm>
          <a:prstGeom prst="rect">
            <a:avLst/>
          </a:prstGeom>
        </p:spPr>
      </p:pic>
      <p:pic>
        <p:nvPicPr>
          <p:cNvPr id="11" name="Picture 10">
            <a:extLst>
              <a:ext uri="{FF2B5EF4-FFF2-40B4-BE49-F238E27FC236}">
                <a16:creationId xmlns:a16="http://schemas.microsoft.com/office/drawing/2014/main" id="{771DA4FC-3BAE-4F52-AEC3-D936D9715347}"/>
              </a:ext>
            </a:extLst>
          </p:cNvPr>
          <p:cNvPicPr>
            <a:picLocks noChangeAspect="1"/>
          </p:cNvPicPr>
          <p:nvPr/>
        </p:nvPicPr>
        <p:blipFill>
          <a:blip r:embed="rId4"/>
          <a:stretch>
            <a:fillRect/>
          </a:stretch>
        </p:blipFill>
        <p:spPr>
          <a:xfrm>
            <a:off x="7689873" y="1442243"/>
            <a:ext cx="1259632" cy="1794321"/>
          </a:xfrm>
          <a:prstGeom prst="rect">
            <a:avLst/>
          </a:prstGeom>
        </p:spPr>
      </p:pic>
      <p:pic>
        <p:nvPicPr>
          <p:cNvPr id="21" name="Picture 20">
            <a:extLst>
              <a:ext uri="{FF2B5EF4-FFF2-40B4-BE49-F238E27FC236}">
                <a16:creationId xmlns:a16="http://schemas.microsoft.com/office/drawing/2014/main" id="{37C3BBAD-E475-4F38-8CB3-BCF0FB6F745D}"/>
              </a:ext>
            </a:extLst>
          </p:cNvPr>
          <p:cNvPicPr>
            <a:picLocks noChangeAspect="1"/>
          </p:cNvPicPr>
          <p:nvPr/>
        </p:nvPicPr>
        <p:blipFill rotWithShape="1">
          <a:blip r:embed="rId5">
            <a:clrChange>
              <a:clrFrom>
                <a:srgbClr val="010101">
                  <a:alpha val="1176"/>
                </a:srgbClr>
              </a:clrFrom>
              <a:clrTo>
                <a:srgbClr val="010101">
                  <a:alpha val="0"/>
                </a:srgbClr>
              </a:clrTo>
            </a:clrChange>
            <a:duotone>
              <a:schemeClr val="accent3">
                <a:shade val="45000"/>
                <a:satMod val="135000"/>
              </a:schemeClr>
              <a:prstClr val="white"/>
            </a:duotone>
          </a:blip>
          <a:srcRect l="16459" t="15796" r="11526" b="17592"/>
          <a:stretch/>
        </p:blipFill>
        <p:spPr>
          <a:xfrm>
            <a:off x="6264696" y="1352995"/>
            <a:ext cx="1259632" cy="1143000"/>
          </a:xfrm>
          <a:prstGeom prst="rect">
            <a:avLst/>
          </a:prstGeom>
        </p:spPr>
      </p:pic>
      <p:pic>
        <p:nvPicPr>
          <p:cNvPr id="22" name="Picture 21">
            <a:extLst>
              <a:ext uri="{FF2B5EF4-FFF2-40B4-BE49-F238E27FC236}">
                <a16:creationId xmlns:a16="http://schemas.microsoft.com/office/drawing/2014/main" id="{BDD9831F-14EF-4DF7-9075-2FA5EE9ECEA3}"/>
              </a:ext>
            </a:extLst>
          </p:cNvPr>
          <p:cNvPicPr>
            <a:picLocks noChangeAspect="1"/>
          </p:cNvPicPr>
          <p:nvPr/>
        </p:nvPicPr>
        <p:blipFill>
          <a:blip r:embed="rId6"/>
          <a:stretch>
            <a:fillRect/>
          </a:stretch>
        </p:blipFill>
        <p:spPr>
          <a:xfrm>
            <a:off x="6376486" y="3418530"/>
            <a:ext cx="2732596" cy="2098702"/>
          </a:xfrm>
          <a:prstGeom prst="rect">
            <a:avLst/>
          </a:prstGeom>
        </p:spPr>
      </p:pic>
      <p:pic>
        <p:nvPicPr>
          <p:cNvPr id="23" name="Picture 22">
            <a:extLst>
              <a:ext uri="{FF2B5EF4-FFF2-40B4-BE49-F238E27FC236}">
                <a16:creationId xmlns:a16="http://schemas.microsoft.com/office/drawing/2014/main" id="{604950D7-9CAF-4480-80FB-073430BBB15A}"/>
              </a:ext>
            </a:extLst>
          </p:cNvPr>
          <p:cNvPicPr>
            <a:picLocks noChangeAspect="1"/>
          </p:cNvPicPr>
          <p:nvPr/>
        </p:nvPicPr>
        <p:blipFill>
          <a:blip r:embed="rId7"/>
          <a:stretch>
            <a:fillRect/>
          </a:stretch>
        </p:blipFill>
        <p:spPr>
          <a:xfrm>
            <a:off x="3563888" y="3821380"/>
            <a:ext cx="2732597" cy="1168185"/>
          </a:xfrm>
          <a:prstGeom prst="rect">
            <a:avLst/>
          </a:prstGeom>
        </p:spPr>
      </p:pic>
      <p:pic>
        <p:nvPicPr>
          <p:cNvPr id="3074" name="Picture 2" descr="Image result for landfill clipart">
            <a:extLst>
              <a:ext uri="{FF2B5EF4-FFF2-40B4-BE49-F238E27FC236}">
                <a16:creationId xmlns:a16="http://schemas.microsoft.com/office/drawing/2014/main" id="{2EE2D5FF-8E94-4E32-A676-B8DA33E18CB2}"/>
              </a:ext>
            </a:extLst>
          </p:cNvPr>
          <p:cNvPicPr>
            <a:picLocks noChangeAspect="1" noChangeArrowheads="1"/>
          </p:cNvPicPr>
          <p:nvPr/>
        </p:nvPicPr>
        <p:blipFill>
          <a:blip r:embed="rId8">
            <a:clrChange>
              <a:clrFrom>
                <a:srgbClr val="FED88D"/>
              </a:clrFrom>
              <a:clrTo>
                <a:srgbClr val="FED88D">
                  <a:alpha val="0"/>
                </a:srgbClr>
              </a:clrTo>
            </a:clrChange>
            <a:extLst>
              <a:ext uri="{28A0092B-C50C-407E-A947-70E740481C1C}">
                <a14:useLocalDpi xmlns:a14="http://schemas.microsoft.com/office/drawing/2010/main" val="0"/>
              </a:ext>
            </a:extLst>
          </a:blip>
          <a:srcRect/>
          <a:stretch>
            <a:fillRect/>
          </a:stretch>
        </p:blipFill>
        <p:spPr bwMode="auto">
          <a:xfrm>
            <a:off x="315843" y="4852388"/>
            <a:ext cx="3248045" cy="17450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le of sweets clip art">
            <a:extLst>
              <a:ext uri="{FF2B5EF4-FFF2-40B4-BE49-F238E27FC236}">
                <a16:creationId xmlns:a16="http://schemas.microsoft.com/office/drawing/2014/main" id="{7486734B-4073-45A1-899C-5D6D1BD575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206" y="1206310"/>
            <a:ext cx="3449853" cy="1886076"/>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4">
            <a:extLst>
              <a:ext uri="{FF2B5EF4-FFF2-40B4-BE49-F238E27FC236}">
                <a16:creationId xmlns:a16="http://schemas.microsoft.com/office/drawing/2014/main" id="{9F8CBE7A-7930-4B50-964A-2EA79FF56004}"/>
              </a:ext>
            </a:extLst>
          </p:cNvPr>
          <p:cNvSpPr/>
          <p:nvPr/>
        </p:nvSpPr>
        <p:spPr>
          <a:xfrm>
            <a:off x="4485431" y="2298132"/>
            <a:ext cx="484756" cy="1377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48BF-87AB-4250-946B-F8AD24E491E1}"/>
              </a:ext>
            </a:extLst>
          </p:cNvPr>
          <p:cNvSpPr>
            <a:spLocks noGrp="1"/>
          </p:cNvSpPr>
          <p:nvPr>
            <p:ph type="title"/>
          </p:nvPr>
        </p:nvSpPr>
        <p:spPr>
          <a:xfrm>
            <a:off x="251520" y="188640"/>
            <a:ext cx="8229600" cy="1143000"/>
          </a:xfrm>
        </p:spPr>
        <p:txBody>
          <a:bodyPr>
            <a:noAutofit/>
          </a:bodyPr>
          <a:lstStyle/>
          <a:p>
            <a:pPr algn="ctr"/>
            <a:r>
              <a:rPr lang="en-ZA" i="0" dirty="0"/>
              <a:t>Bioenergy in the confectionery industry</a:t>
            </a:r>
          </a:p>
        </p:txBody>
      </p:sp>
      <p:graphicFrame>
        <p:nvGraphicFramePr>
          <p:cNvPr id="7" name="Diagram 6"/>
          <p:cNvGraphicFramePr/>
          <p:nvPr>
            <p:extLst>
              <p:ext uri="{D42A27DB-BD31-4B8C-83A1-F6EECF244321}">
                <p14:modId xmlns:p14="http://schemas.microsoft.com/office/powerpoint/2010/main" val="3941801155"/>
              </p:ext>
            </p:extLst>
          </p:nvPr>
        </p:nvGraphicFramePr>
        <p:xfrm>
          <a:off x="-674240" y="1412776"/>
          <a:ext cx="10081120" cy="4811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505824"/>
      </p:ext>
    </p:extLst>
  </p:cSld>
  <p:clrMapOvr>
    <a:masterClrMapping/>
  </p:clrMapOvr>
</p:sld>
</file>

<file path=ppt/theme/theme1.xml><?xml version="1.0" encoding="utf-8"?>
<a:theme xmlns:a="http://schemas.openxmlformats.org/drawingml/2006/main" name="CeBER PPT template -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BER">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BER PPT Template 2014" id="{D0847CAC-45D9-4ABA-91FE-8BBEDA77A7BA}" vid="{87818B08-C303-40DD-BFAE-DD61746631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CeBER PPT template - 2014</Template>
  <TotalTime>3723</TotalTime>
  <Words>1025</Words>
  <Application>Microsoft Office PowerPoint</Application>
  <PresentationFormat>On-screen Show (4:3)</PresentationFormat>
  <Paragraphs>169</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CeBER PPT template - 2014</vt:lpstr>
      <vt:lpstr>    </vt:lpstr>
      <vt:lpstr>Introduction</vt:lpstr>
      <vt:lpstr>Introduction</vt:lpstr>
      <vt:lpstr>Introduction</vt:lpstr>
      <vt:lpstr>Introduction</vt:lpstr>
      <vt:lpstr>Current Energy recovery from confectionery waste</vt:lpstr>
      <vt:lpstr>Current Energy recovery from confectionery waste</vt:lpstr>
      <vt:lpstr>Project Overview</vt:lpstr>
      <vt:lpstr>Bioenergy in the confectionery industry</vt:lpstr>
      <vt:lpstr>Research approach</vt:lpstr>
      <vt:lpstr>Ethanol production methodology</vt:lpstr>
      <vt:lpstr>Ethanol production methodology</vt:lpstr>
      <vt:lpstr>Ethanol production methodology</vt:lpstr>
      <vt:lpstr>Growth &amp; ETHANOL production on a synthetic sugar mix</vt:lpstr>
      <vt:lpstr>Growth and ethanol production from confectionery waste</vt:lpstr>
      <vt:lpstr>Expected outcomes</vt:lpstr>
      <vt:lpstr>Expected outcomes</vt:lpstr>
      <vt:lpstr>Expected outcomes</vt:lpstr>
      <vt:lpstr>acknowledgements</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Carol Zethu</cp:lastModifiedBy>
  <cp:revision>322</cp:revision>
  <cp:lastPrinted>2013-11-20T11:39:53Z</cp:lastPrinted>
  <dcterms:created xsi:type="dcterms:W3CDTF">2015-06-18T09:11:47Z</dcterms:created>
  <dcterms:modified xsi:type="dcterms:W3CDTF">2018-06-23T18:08:09Z</dcterms:modified>
</cp:coreProperties>
</file>