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5203150" cy="32404050"/>
  <p:notesSz cx="6858000" cy="9144000"/>
  <p:defaultText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BB57"/>
    <a:srgbClr val="F6DFA4"/>
    <a:srgbClr val="F0CA6A"/>
    <a:srgbClr val="582A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40" d="100"/>
          <a:sy n="40" d="100"/>
        </p:scale>
        <p:origin x="-894" y="-72"/>
      </p:cViewPr>
      <p:guideLst>
        <p:guide orient="horz" pos="10206"/>
        <p:guide pos="793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EF670-5466-4240-BE0E-9904D2755FD0}" type="datetimeFigureOut">
              <a:rPr lang="fr-FR" smtClean="0"/>
              <a:pPr/>
              <a:t>13/01/2016</a:t>
            </a:fld>
            <a:endParaRPr lang="fr-FR"/>
          </a:p>
        </p:txBody>
      </p:sp>
      <p:sp>
        <p:nvSpPr>
          <p:cNvPr id="4" name="Espace réservé de l'image des diapositives 3"/>
          <p:cNvSpPr>
            <a:spLocks noGrp="1" noRot="1" noChangeAspect="1"/>
          </p:cNvSpPr>
          <p:nvPr>
            <p:ph type="sldImg" idx="2"/>
          </p:nvPr>
        </p:nvSpPr>
        <p:spPr>
          <a:xfrm>
            <a:off x="2095500" y="685800"/>
            <a:ext cx="2667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12069B-FEE0-421A-9809-71A3B1B1C8E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012069B-FEE0-421A-9809-71A3B1B1C8EC}"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90236" y="10066265"/>
            <a:ext cx="21422678" cy="694586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3780473" y="18362295"/>
            <a:ext cx="17642205" cy="8281035"/>
          </a:xfrm>
        </p:spPr>
        <p:txBody>
          <a:bodyPr/>
          <a:lstStyle>
            <a:lvl1pPr marL="0" indent="0" algn="ctr">
              <a:buNone/>
              <a:defRPr>
                <a:solidFill>
                  <a:schemeClr val="tx1">
                    <a:tint val="75000"/>
                  </a:schemeClr>
                </a:solidFill>
              </a:defRPr>
            </a:lvl1pPr>
            <a:lvl2pPr marL="1644998" indent="0" algn="ctr">
              <a:buNone/>
              <a:defRPr>
                <a:solidFill>
                  <a:schemeClr val="tx1">
                    <a:tint val="75000"/>
                  </a:schemeClr>
                </a:solidFill>
              </a:defRPr>
            </a:lvl2pPr>
            <a:lvl3pPr marL="3289997" indent="0" algn="ctr">
              <a:buNone/>
              <a:defRPr>
                <a:solidFill>
                  <a:schemeClr val="tx1">
                    <a:tint val="75000"/>
                  </a:schemeClr>
                </a:solidFill>
              </a:defRPr>
            </a:lvl3pPr>
            <a:lvl4pPr marL="4934995" indent="0" algn="ctr">
              <a:buNone/>
              <a:defRPr>
                <a:solidFill>
                  <a:schemeClr val="tx1">
                    <a:tint val="75000"/>
                  </a:schemeClr>
                </a:solidFill>
              </a:defRPr>
            </a:lvl4pPr>
            <a:lvl5pPr marL="6579994" indent="0" algn="ctr">
              <a:buNone/>
              <a:defRPr>
                <a:solidFill>
                  <a:schemeClr val="tx1">
                    <a:tint val="75000"/>
                  </a:schemeClr>
                </a:solidFill>
              </a:defRPr>
            </a:lvl5pPr>
            <a:lvl6pPr marL="8224992" indent="0" algn="ctr">
              <a:buNone/>
              <a:defRPr>
                <a:solidFill>
                  <a:schemeClr val="tx1">
                    <a:tint val="75000"/>
                  </a:schemeClr>
                </a:solidFill>
              </a:defRPr>
            </a:lvl6pPr>
            <a:lvl7pPr marL="9869990" indent="0" algn="ctr">
              <a:buNone/>
              <a:defRPr>
                <a:solidFill>
                  <a:schemeClr val="tx1">
                    <a:tint val="75000"/>
                  </a:schemeClr>
                </a:solidFill>
              </a:defRPr>
            </a:lvl7pPr>
            <a:lvl8pPr marL="11514989" indent="0" algn="ctr">
              <a:buNone/>
              <a:defRPr>
                <a:solidFill>
                  <a:schemeClr val="tx1">
                    <a:tint val="75000"/>
                  </a:schemeClr>
                </a:solidFill>
              </a:defRPr>
            </a:lvl8pPr>
            <a:lvl9pPr marL="13159987"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0362545" y="6128275"/>
            <a:ext cx="15629453" cy="1306438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474184" y="6128275"/>
            <a:ext cx="46468308" cy="1306438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90875" y="20822605"/>
            <a:ext cx="21422678" cy="6435804"/>
          </a:xfrm>
        </p:spPr>
        <p:txBody>
          <a:bodyPr anchor="t"/>
          <a:lstStyle>
            <a:lvl1pPr algn="l">
              <a:defRPr sz="144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990875" y="13734221"/>
            <a:ext cx="21422678" cy="7088384"/>
          </a:xfrm>
        </p:spPr>
        <p:txBody>
          <a:bodyPr anchor="b"/>
          <a:lstStyle>
            <a:lvl1pPr marL="0" indent="0">
              <a:buNone/>
              <a:defRPr sz="7200">
                <a:solidFill>
                  <a:schemeClr val="tx1">
                    <a:tint val="75000"/>
                  </a:schemeClr>
                </a:solidFill>
              </a:defRPr>
            </a:lvl1pPr>
            <a:lvl2pPr marL="1644998" indent="0">
              <a:buNone/>
              <a:defRPr sz="6500">
                <a:solidFill>
                  <a:schemeClr val="tx1">
                    <a:tint val="75000"/>
                  </a:schemeClr>
                </a:solidFill>
              </a:defRPr>
            </a:lvl2pPr>
            <a:lvl3pPr marL="3289997" indent="0">
              <a:buNone/>
              <a:defRPr sz="5800">
                <a:solidFill>
                  <a:schemeClr val="tx1">
                    <a:tint val="75000"/>
                  </a:schemeClr>
                </a:solidFill>
              </a:defRPr>
            </a:lvl3pPr>
            <a:lvl4pPr marL="4934995" indent="0">
              <a:buNone/>
              <a:defRPr sz="5000">
                <a:solidFill>
                  <a:schemeClr val="tx1">
                    <a:tint val="75000"/>
                  </a:schemeClr>
                </a:solidFill>
              </a:defRPr>
            </a:lvl4pPr>
            <a:lvl5pPr marL="6579994" indent="0">
              <a:buNone/>
              <a:defRPr sz="5000">
                <a:solidFill>
                  <a:schemeClr val="tx1">
                    <a:tint val="75000"/>
                  </a:schemeClr>
                </a:solidFill>
              </a:defRPr>
            </a:lvl5pPr>
            <a:lvl6pPr marL="8224992" indent="0">
              <a:buNone/>
              <a:defRPr sz="5000">
                <a:solidFill>
                  <a:schemeClr val="tx1">
                    <a:tint val="75000"/>
                  </a:schemeClr>
                </a:solidFill>
              </a:defRPr>
            </a:lvl6pPr>
            <a:lvl7pPr marL="9869990" indent="0">
              <a:buNone/>
              <a:defRPr sz="5000">
                <a:solidFill>
                  <a:schemeClr val="tx1">
                    <a:tint val="75000"/>
                  </a:schemeClr>
                </a:solidFill>
              </a:defRPr>
            </a:lvl7pPr>
            <a:lvl8pPr marL="11514989" indent="0">
              <a:buNone/>
              <a:defRPr sz="5000">
                <a:solidFill>
                  <a:schemeClr val="tx1">
                    <a:tint val="75000"/>
                  </a:schemeClr>
                </a:solidFill>
              </a:defRPr>
            </a:lvl8pPr>
            <a:lvl9pPr marL="13159987" indent="0">
              <a:buNone/>
              <a:defRPr sz="50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74184" y="35726968"/>
            <a:ext cx="31048881" cy="101045127"/>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943117" y="35726968"/>
            <a:ext cx="31048881" cy="101045127"/>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60158" y="1297665"/>
            <a:ext cx="22682835" cy="5400675"/>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60158" y="7253409"/>
            <a:ext cx="11135768" cy="3022875"/>
          </a:xfrm>
        </p:spPr>
        <p:txBody>
          <a:bodyPr anchor="b"/>
          <a:lstStyle>
            <a:lvl1pPr marL="0" indent="0">
              <a:buNone/>
              <a:defRPr sz="8600" b="1"/>
            </a:lvl1pPr>
            <a:lvl2pPr marL="1644998" indent="0">
              <a:buNone/>
              <a:defRPr sz="7200" b="1"/>
            </a:lvl2pPr>
            <a:lvl3pPr marL="3289997" indent="0">
              <a:buNone/>
              <a:defRPr sz="6500" b="1"/>
            </a:lvl3pPr>
            <a:lvl4pPr marL="4934995" indent="0">
              <a:buNone/>
              <a:defRPr sz="5800" b="1"/>
            </a:lvl4pPr>
            <a:lvl5pPr marL="6579994" indent="0">
              <a:buNone/>
              <a:defRPr sz="5800" b="1"/>
            </a:lvl5pPr>
            <a:lvl6pPr marL="8224992" indent="0">
              <a:buNone/>
              <a:defRPr sz="5800" b="1"/>
            </a:lvl6pPr>
            <a:lvl7pPr marL="9869990" indent="0">
              <a:buNone/>
              <a:defRPr sz="5800" b="1"/>
            </a:lvl7pPr>
            <a:lvl8pPr marL="11514989" indent="0">
              <a:buNone/>
              <a:defRPr sz="5800" b="1"/>
            </a:lvl8pPr>
            <a:lvl9pPr marL="13159987" indent="0">
              <a:buNone/>
              <a:defRPr sz="58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260158" y="10276284"/>
            <a:ext cx="11135768" cy="18669836"/>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2802854" y="7253409"/>
            <a:ext cx="11140142" cy="3022875"/>
          </a:xfrm>
        </p:spPr>
        <p:txBody>
          <a:bodyPr anchor="b"/>
          <a:lstStyle>
            <a:lvl1pPr marL="0" indent="0">
              <a:buNone/>
              <a:defRPr sz="8600" b="1"/>
            </a:lvl1pPr>
            <a:lvl2pPr marL="1644998" indent="0">
              <a:buNone/>
              <a:defRPr sz="7200" b="1"/>
            </a:lvl2pPr>
            <a:lvl3pPr marL="3289997" indent="0">
              <a:buNone/>
              <a:defRPr sz="6500" b="1"/>
            </a:lvl3pPr>
            <a:lvl4pPr marL="4934995" indent="0">
              <a:buNone/>
              <a:defRPr sz="5800" b="1"/>
            </a:lvl4pPr>
            <a:lvl5pPr marL="6579994" indent="0">
              <a:buNone/>
              <a:defRPr sz="5800" b="1"/>
            </a:lvl5pPr>
            <a:lvl6pPr marL="8224992" indent="0">
              <a:buNone/>
              <a:defRPr sz="5800" b="1"/>
            </a:lvl6pPr>
            <a:lvl7pPr marL="9869990" indent="0">
              <a:buNone/>
              <a:defRPr sz="5800" b="1"/>
            </a:lvl7pPr>
            <a:lvl8pPr marL="11514989" indent="0">
              <a:buNone/>
              <a:defRPr sz="5800" b="1"/>
            </a:lvl8pPr>
            <a:lvl9pPr marL="13159987" indent="0">
              <a:buNone/>
              <a:defRPr sz="58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2802854" y="10276284"/>
            <a:ext cx="11140142" cy="18669836"/>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60164" y="1290161"/>
            <a:ext cx="8291663" cy="5490686"/>
          </a:xfrm>
        </p:spPr>
        <p:txBody>
          <a:bodyPr anchor="b"/>
          <a:lstStyle>
            <a:lvl1pPr algn="l">
              <a:defRPr sz="7200" b="1"/>
            </a:lvl1pPr>
          </a:lstStyle>
          <a:p>
            <a:r>
              <a:rPr lang="fr-FR" smtClean="0"/>
              <a:t>Cliquez pour modifier le style du titre</a:t>
            </a:r>
            <a:endParaRPr lang="fr-FR"/>
          </a:p>
        </p:txBody>
      </p:sp>
      <p:sp>
        <p:nvSpPr>
          <p:cNvPr id="3" name="Espace réservé du contenu 2"/>
          <p:cNvSpPr>
            <a:spLocks noGrp="1"/>
          </p:cNvSpPr>
          <p:nvPr>
            <p:ph idx="1"/>
          </p:nvPr>
        </p:nvSpPr>
        <p:spPr>
          <a:xfrm>
            <a:off x="9853732" y="1290173"/>
            <a:ext cx="14089261" cy="27655959"/>
          </a:xfrm>
        </p:spPr>
        <p:txBody>
          <a:bodyPr/>
          <a:lstStyle>
            <a:lvl1pPr>
              <a:defRPr sz="11500"/>
            </a:lvl1pPr>
            <a:lvl2pPr>
              <a:defRPr sz="10100"/>
            </a:lvl2pPr>
            <a:lvl3pPr>
              <a:defRPr sz="86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260164" y="6780859"/>
            <a:ext cx="8291663" cy="22165273"/>
          </a:xfrm>
        </p:spPr>
        <p:txBody>
          <a:bodyPr/>
          <a:lstStyle>
            <a:lvl1pPr marL="0" indent="0">
              <a:buNone/>
              <a:defRPr sz="5000"/>
            </a:lvl1pPr>
            <a:lvl2pPr marL="1644998" indent="0">
              <a:buNone/>
              <a:defRPr sz="4300"/>
            </a:lvl2pPr>
            <a:lvl3pPr marL="3289997" indent="0">
              <a:buNone/>
              <a:defRPr sz="3600"/>
            </a:lvl3pPr>
            <a:lvl4pPr marL="4934995" indent="0">
              <a:buNone/>
              <a:defRPr sz="3200"/>
            </a:lvl4pPr>
            <a:lvl5pPr marL="6579994" indent="0">
              <a:buNone/>
              <a:defRPr sz="3200"/>
            </a:lvl5pPr>
            <a:lvl6pPr marL="8224992" indent="0">
              <a:buNone/>
              <a:defRPr sz="3200"/>
            </a:lvl6pPr>
            <a:lvl7pPr marL="9869990" indent="0">
              <a:buNone/>
              <a:defRPr sz="3200"/>
            </a:lvl7pPr>
            <a:lvl8pPr marL="11514989" indent="0">
              <a:buNone/>
              <a:defRPr sz="3200"/>
            </a:lvl8pPr>
            <a:lvl9pPr marL="13159987" indent="0">
              <a:buNone/>
              <a:defRPr sz="32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39994" y="22682835"/>
            <a:ext cx="15121890" cy="2677837"/>
          </a:xfrm>
        </p:spPr>
        <p:txBody>
          <a:bodyPr anchor="b"/>
          <a:lstStyle>
            <a:lvl1pPr algn="l">
              <a:defRPr sz="7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4939994" y="2895362"/>
            <a:ext cx="15121890" cy="19442430"/>
          </a:xfrm>
        </p:spPr>
        <p:txBody>
          <a:bodyPr/>
          <a:lstStyle>
            <a:lvl1pPr marL="0" indent="0">
              <a:buNone/>
              <a:defRPr sz="11500"/>
            </a:lvl1pPr>
            <a:lvl2pPr marL="1644998" indent="0">
              <a:buNone/>
              <a:defRPr sz="10100"/>
            </a:lvl2pPr>
            <a:lvl3pPr marL="3289997" indent="0">
              <a:buNone/>
              <a:defRPr sz="8600"/>
            </a:lvl3pPr>
            <a:lvl4pPr marL="4934995" indent="0">
              <a:buNone/>
              <a:defRPr sz="7200"/>
            </a:lvl4pPr>
            <a:lvl5pPr marL="6579994" indent="0">
              <a:buNone/>
              <a:defRPr sz="7200"/>
            </a:lvl5pPr>
            <a:lvl6pPr marL="8224992" indent="0">
              <a:buNone/>
              <a:defRPr sz="7200"/>
            </a:lvl6pPr>
            <a:lvl7pPr marL="9869990" indent="0">
              <a:buNone/>
              <a:defRPr sz="7200"/>
            </a:lvl7pPr>
            <a:lvl8pPr marL="11514989" indent="0">
              <a:buNone/>
              <a:defRPr sz="7200"/>
            </a:lvl8pPr>
            <a:lvl9pPr marL="13159987" indent="0">
              <a:buNone/>
              <a:defRPr sz="7200"/>
            </a:lvl9pPr>
          </a:lstStyle>
          <a:p>
            <a:endParaRPr lang="fr-FR"/>
          </a:p>
        </p:txBody>
      </p:sp>
      <p:sp>
        <p:nvSpPr>
          <p:cNvPr id="4" name="Espace réservé du texte 3"/>
          <p:cNvSpPr>
            <a:spLocks noGrp="1"/>
          </p:cNvSpPr>
          <p:nvPr>
            <p:ph type="body" sz="half" idx="2"/>
          </p:nvPr>
        </p:nvSpPr>
        <p:spPr>
          <a:xfrm>
            <a:off x="4939994" y="25360672"/>
            <a:ext cx="15121890" cy="3802973"/>
          </a:xfrm>
        </p:spPr>
        <p:txBody>
          <a:bodyPr/>
          <a:lstStyle>
            <a:lvl1pPr marL="0" indent="0">
              <a:buNone/>
              <a:defRPr sz="5000"/>
            </a:lvl1pPr>
            <a:lvl2pPr marL="1644998" indent="0">
              <a:buNone/>
              <a:defRPr sz="4300"/>
            </a:lvl2pPr>
            <a:lvl3pPr marL="3289997" indent="0">
              <a:buNone/>
              <a:defRPr sz="3600"/>
            </a:lvl3pPr>
            <a:lvl4pPr marL="4934995" indent="0">
              <a:buNone/>
              <a:defRPr sz="3200"/>
            </a:lvl4pPr>
            <a:lvl5pPr marL="6579994" indent="0">
              <a:buNone/>
              <a:defRPr sz="3200"/>
            </a:lvl5pPr>
            <a:lvl6pPr marL="8224992" indent="0">
              <a:buNone/>
              <a:defRPr sz="3200"/>
            </a:lvl6pPr>
            <a:lvl7pPr marL="9869990" indent="0">
              <a:buNone/>
              <a:defRPr sz="3200"/>
            </a:lvl7pPr>
            <a:lvl8pPr marL="11514989" indent="0">
              <a:buNone/>
              <a:defRPr sz="3200"/>
            </a:lvl8pPr>
            <a:lvl9pPr marL="13159987" indent="0">
              <a:buNone/>
              <a:defRPr sz="32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15F4FF2-6D0B-4850-91D6-565A1E624583}" type="datetimeFigureOut">
              <a:rPr lang="fr-FR" smtClean="0"/>
              <a:pPr/>
              <a:t>13/01/2016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8032E1-35E7-47EF-8149-39751FB7415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60158" y="1297665"/>
            <a:ext cx="22682835" cy="5400675"/>
          </a:xfrm>
          <a:prstGeom prst="rect">
            <a:avLst/>
          </a:prstGeom>
        </p:spPr>
        <p:txBody>
          <a:bodyPr vert="horz" lIns="328997" tIns="164498" rIns="328997" bIns="164498"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260158" y="7560957"/>
            <a:ext cx="22682835" cy="21385175"/>
          </a:xfrm>
          <a:prstGeom prst="rect">
            <a:avLst/>
          </a:prstGeom>
        </p:spPr>
        <p:txBody>
          <a:bodyPr vert="horz" lIns="328997" tIns="164498" rIns="328997" bIns="16449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260157" y="30033765"/>
            <a:ext cx="5880735" cy="1725216"/>
          </a:xfrm>
          <a:prstGeom prst="rect">
            <a:avLst/>
          </a:prstGeom>
        </p:spPr>
        <p:txBody>
          <a:bodyPr vert="horz" lIns="328997" tIns="164498" rIns="328997" bIns="164498" rtlCol="0" anchor="ctr"/>
          <a:lstStyle>
            <a:lvl1pPr algn="l">
              <a:defRPr sz="4300">
                <a:solidFill>
                  <a:schemeClr val="tx1">
                    <a:tint val="75000"/>
                  </a:schemeClr>
                </a:solidFill>
              </a:defRPr>
            </a:lvl1pPr>
          </a:lstStyle>
          <a:p>
            <a:fld id="{415F4FF2-6D0B-4850-91D6-565A1E624583}" type="datetimeFigureOut">
              <a:rPr lang="fr-FR" smtClean="0"/>
              <a:pPr/>
              <a:t>13/01/2016</a:t>
            </a:fld>
            <a:endParaRPr lang="fr-FR"/>
          </a:p>
        </p:txBody>
      </p:sp>
      <p:sp>
        <p:nvSpPr>
          <p:cNvPr id="5" name="Espace réservé du pied de page 4"/>
          <p:cNvSpPr>
            <a:spLocks noGrp="1"/>
          </p:cNvSpPr>
          <p:nvPr>
            <p:ph type="ftr" sz="quarter" idx="3"/>
          </p:nvPr>
        </p:nvSpPr>
        <p:spPr>
          <a:xfrm>
            <a:off x="8611076" y="30033765"/>
            <a:ext cx="7980998" cy="1725216"/>
          </a:xfrm>
          <a:prstGeom prst="rect">
            <a:avLst/>
          </a:prstGeom>
        </p:spPr>
        <p:txBody>
          <a:bodyPr vert="horz" lIns="328997" tIns="164498" rIns="328997" bIns="164498" rtlCol="0" anchor="ctr"/>
          <a:lstStyle>
            <a:lvl1pPr algn="ctr">
              <a:defRPr sz="4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8062258" y="30033765"/>
            <a:ext cx="5880735" cy="1725216"/>
          </a:xfrm>
          <a:prstGeom prst="rect">
            <a:avLst/>
          </a:prstGeom>
        </p:spPr>
        <p:txBody>
          <a:bodyPr vert="horz" lIns="328997" tIns="164498" rIns="328997" bIns="164498" rtlCol="0" anchor="ctr"/>
          <a:lstStyle>
            <a:lvl1pPr algn="r">
              <a:defRPr sz="4300">
                <a:solidFill>
                  <a:schemeClr val="tx1">
                    <a:tint val="75000"/>
                  </a:schemeClr>
                </a:solidFill>
              </a:defRPr>
            </a:lvl1pPr>
          </a:lstStyle>
          <a:p>
            <a:fld id="{AF8032E1-35E7-47EF-8149-39751FB7415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89997" rtl="0" eaLnBrk="1" latinLnBrk="0" hangingPunct="1">
        <a:spcBef>
          <a:spcPct val="0"/>
        </a:spcBef>
        <a:buNone/>
        <a:defRPr sz="15800" kern="1200">
          <a:solidFill>
            <a:schemeClr val="tx1"/>
          </a:solidFill>
          <a:latin typeface="+mj-lt"/>
          <a:ea typeface="+mj-ea"/>
          <a:cs typeface="+mj-cs"/>
        </a:defRPr>
      </a:lvl1pPr>
    </p:titleStyle>
    <p:bodyStyle>
      <a:lvl1pPr marL="1233749" indent="-1233749" algn="l" defTabSz="3289997" rtl="0" eaLnBrk="1" latinLnBrk="0" hangingPunct="1">
        <a:spcBef>
          <a:spcPct val="20000"/>
        </a:spcBef>
        <a:buFont typeface="Arial" pitchFamily="34" charset="0"/>
        <a:buChar char="•"/>
        <a:defRPr sz="11500" kern="1200">
          <a:solidFill>
            <a:schemeClr val="tx1"/>
          </a:solidFill>
          <a:latin typeface="+mn-lt"/>
          <a:ea typeface="+mn-ea"/>
          <a:cs typeface="+mn-cs"/>
        </a:defRPr>
      </a:lvl1pPr>
      <a:lvl2pPr marL="2673122" indent="-1028124" algn="l" defTabSz="3289997" rtl="0" eaLnBrk="1" latinLnBrk="0" hangingPunct="1">
        <a:spcBef>
          <a:spcPct val="20000"/>
        </a:spcBef>
        <a:buFont typeface="Arial" pitchFamily="34" charset="0"/>
        <a:buChar char="–"/>
        <a:defRPr sz="10100" kern="1200">
          <a:solidFill>
            <a:schemeClr val="tx1"/>
          </a:solidFill>
          <a:latin typeface="+mn-lt"/>
          <a:ea typeface="+mn-ea"/>
          <a:cs typeface="+mn-cs"/>
        </a:defRPr>
      </a:lvl2pPr>
      <a:lvl3pPr marL="4112496" indent="-822499" algn="l" defTabSz="3289997" rtl="0" eaLnBrk="1" latinLnBrk="0" hangingPunct="1">
        <a:spcBef>
          <a:spcPct val="20000"/>
        </a:spcBef>
        <a:buFont typeface="Arial" pitchFamily="34" charset="0"/>
        <a:buChar char="•"/>
        <a:defRPr sz="8600" kern="1200">
          <a:solidFill>
            <a:schemeClr val="tx1"/>
          </a:solidFill>
          <a:latin typeface="+mn-lt"/>
          <a:ea typeface="+mn-ea"/>
          <a:cs typeface="+mn-cs"/>
        </a:defRPr>
      </a:lvl3pPr>
      <a:lvl4pPr marL="5757494" indent="-822499" algn="l" defTabSz="3289997"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2493" indent="-822499" algn="l" defTabSz="3289997"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47491" indent="-822499" algn="l" defTabSz="3289997"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2490" indent="-822499" algn="l" defTabSz="3289997"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37488" indent="-822499" algn="l" defTabSz="3289997"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2486" indent="-822499" algn="l" defTabSz="3289997"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44" name="Rectangle à coins arrondis 43"/>
          <p:cNvSpPr/>
          <p:nvPr/>
        </p:nvSpPr>
        <p:spPr>
          <a:xfrm>
            <a:off x="288207" y="13321705"/>
            <a:ext cx="24626736" cy="13609512"/>
          </a:xfrm>
          <a:prstGeom prst="roundRect">
            <a:avLst>
              <a:gd name="adj" fmla="val 2092"/>
            </a:avLst>
          </a:prstGeom>
          <a:solidFill>
            <a:srgbClr val="F6DFA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à coins arrondis 36"/>
          <p:cNvSpPr/>
          <p:nvPr/>
        </p:nvSpPr>
        <p:spPr>
          <a:xfrm>
            <a:off x="1152303" y="21602625"/>
            <a:ext cx="8136904" cy="4616896"/>
          </a:xfrm>
          <a:prstGeom prst="roundRect">
            <a:avLst>
              <a:gd name="adj" fmla="val 0"/>
            </a:avLst>
          </a:prstGeom>
          <a:solidFill>
            <a:srgbClr val="E3BB57">
              <a:alpha val="75000"/>
            </a:srgb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à coins arrondis 35"/>
          <p:cNvSpPr/>
          <p:nvPr/>
        </p:nvSpPr>
        <p:spPr>
          <a:xfrm>
            <a:off x="504231" y="16202025"/>
            <a:ext cx="9361040" cy="5040560"/>
          </a:xfrm>
          <a:prstGeom prst="roundRect">
            <a:avLst>
              <a:gd name="adj" fmla="val 0"/>
            </a:avLst>
          </a:prstGeom>
          <a:solidFill>
            <a:srgbClr val="E3BB57">
              <a:alpha val="75000"/>
            </a:srgb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à coins arrondis 34"/>
          <p:cNvSpPr/>
          <p:nvPr/>
        </p:nvSpPr>
        <p:spPr>
          <a:xfrm>
            <a:off x="10081295" y="15553953"/>
            <a:ext cx="14617624" cy="11089232"/>
          </a:xfrm>
          <a:prstGeom prst="roundRect">
            <a:avLst>
              <a:gd name="adj" fmla="val 0"/>
            </a:avLst>
          </a:prstGeom>
          <a:solidFill>
            <a:srgbClr val="E3BB57">
              <a:alpha val="75000"/>
            </a:srgb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à coins arrondis 42"/>
          <p:cNvSpPr/>
          <p:nvPr/>
        </p:nvSpPr>
        <p:spPr>
          <a:xfrm>
            <a:off x="0" y="699979"/>
            <a:ext cx="24410713" cy="2952328"/>
          </a:xfrm>
          <a:prstGeom prst="roundRect">
            <a:avLst/>
          </a:prstGeom>
          <a:solidFill>
            <a:srgbClr val="F0CA6A">
              <a:alpha val="81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smtClean="0">
                <a:solidFill>
                  <a:prstClr val="black"/>
                </a:solidFill>
                <a:latin typeface="Arial" pitchFamily="34" charset="0"/>
                <a:ea typeface="Calibri" pitchFamily="34" charset="0"/>
                <a:cs typeface="Arial" pitchFamily="34" charset="0"/>
              </a:rPr>
              <a:t>Ability of </a:t>
            </a:r>
            <a:r>
              <a:rPr lang="en-US" sz="3600" b="1" i="1" dirty="0" smtClean="0">
                <a:solidFill>
                  <a:prstClr val="black"/>
                </a:solidFill>
                <a:latin typeface="Arial" pitchFamily="34" charset="0"/>
                <a:ea typeface="Calibri" pitchFamily="34" charset="0"/>
                <a:cs typeface="Arial" pitchFamily="34" charset="0"/>
              </a:rPr>
              <a:t>Lactobacillus plantarum </a:t>
            </a:r>
            <a:r>
              <a:rPr lang="en-US" sz="3600" b="1" dirty="0" smtClean="0">
                <a:solidFill>
                  <a:prstClr val="black"/>
                </a:solidFill>
                <a:latin typeface="Arial" pitchFamily="34" charset="0"/>
                <a:ea typeface="Calibri" pitchFamily="34" charset="0"/>
                <a:cs typeface="Arial" pitchFamily="34" charset="0"/>
              </a:rPr>
              <a:t>MON03 </a:t>
            </a:r>
          </a:p>
          <a:p>
            <a:pPr lvl="0" algn="ctr">
              <a:defRPr/>
            </a:pPr>
            <a:r>
              <a:rPr lang="en-US" sz="3600" b="1" dirty="0" smtClean="0">
                <a:solidFill>
                  <a:prstClr val="black"/>
                </a:solidFill>
                <a:latin typeface="Arial" pitchFamily="34" charset="0"/>
                <a:ea typeface="Calibri" pitchFamily="34" charset="0"/>
                <a:cs typeface="Arial" pitchFamily="34" charset="0"/>
              </a:rPr>
              <a:t>to mitigate/counteract  AFB</a:t>
            </a:r>
            <a:r>
              <a:rPr lang="en-US" sz="3600" b="1" baseline="-25000" dirty="0" smtClean="0">
                <a:solidFill>
                  <a:prstClr val="black"/>
                </a:solidFill>
                <a:latin typeface="Arial" pitchFamily="34" charset="0"/>
                <a:ea typeface="Calibri" pitchFamily="34" charset="0"/>
                <a:cs typeface="Arial" pitchFamily="34" charset="0"/>
              </a:rPr>
              <a:t>1</a:t>
            </a:r>
            <a:r>
              <a:rPr lang="en-US" sz="3600" b="1" dirty="0" smtClean="0">
                <a:solidFill>
                  <a:prstClr val="black"/>
                </a:solidFill>
                <a:latin typeface="Arial" pitchFamily="34" charset="0"/>
                <a:ea typeface="Calibri" pitchFamily="34" charset="0"/>
                <a:cs typeface="Arial" pitchFamily="34" charset="0"/>
              </a:rPr>
              <a:t> and AFM</a:t>
            </a:r>
            <a:r>
              <a:rPr lang="en-US" sz="3600" b="1" baseline="-25000" dirty="0" smtClean="0">
                <a:solidFill>
                  <a:prstClr val="black"/>
                </a:solidFill>
                <a:latin typeface="Arial" pitchFamily="34" charset="0"/>
                <a:ea typeface="Calibri" pitchFamily="34" charset="0"/>
                <a:cs typeface="Arial" pitchFamily="34" charset="0"/>
              </a:rPr>
              <a:t>1</a:t>
            </a:r>
            <a:r>
              <a:rPr lang="en-US" sz="3600" b="1" dirty="0" smtClean="0">
                <a:solidFill>
                  <a:prstClr val="black"/>
                </a:solidFill>
                <a:latin typeface="Arial" pitchFamily="34" charset="0"/>
                <a:ea typeface="Calibri" pitchFamily="34" charset="0"/>
                <a:cs typeface="Arial" pitchFamily="34" charset="0"/>
              </a:rPr>
              <a:t> </a:t>
            </a:r>
          </a:p>
          <a:p>
            <a:pPr lvl="0" algn="ctr">
              <a:defRPr/>
            </a:pPr>
            <a:r>
              <a:rPr lang="en-US" sz="3600" b="1" i="1" dirty="0" smtClean="0">
                <a:solidFill>
                  <a:prstClr val="black"/>
                </a:solidFill>
                <a:latin typeface="Arial" pitchFamily="34" charset="0"/>
                <a:ea typeface="Calibri" pitchFamily="34" charset="0"/>
                <a:cs typeface="Arial" pitchFamily="34" charset="0"/>
              </a:rPr>
              <a:t>in vitro  </a:t>
            </a:r>
            <a:r>
              <a:rPr lang="en-US" sz="3600" b="1" dirty="0" smtClean="0">
                <a:solidFill>
                  <a:prstClr val="black"/>
                </a:solidFill>
                <a:latin typeface="Arial" pitchFamily="34" charset="0"/>
                <a:ea typeface="Calibri" pitchFamily="34" charset="0"/>
                <a:cs typeface="Arial" pitchFamily="34" charset="0"/>
              </a:rPr>
              <a:t>and </a:t>
            </a:r>
            <a:r>
              <a:rPr lang="en-US" sz="3600" b="1" i="1" dirty="0" smtClean="0">
                <a:solidFill>
                  <a:prstClr val="black"/>
                </a:solidFill>
                <a:latin typeface="Arial" pitchFamily="34" charset="0"/>
                <a:ea typeface="Calibri" pitchFamily="34" charset="0"/>
                <a:cs typeface="Arial" pitchFamily="34" charset="0"/>
              </a:rPr>
              <a:t>in vivo</a:t>
            </a:r>
          </a:p>
          <a:p>
            <a:pPr lvl="0" algn="ctr">
              <a:lnSpc>
                <a:spcPct val="200000"/>
              </a:lnSpc>
              <a:defRPr/>
            </a:pPr>
            <a:endParaRPr lang="en-US" sz="1200" b="1" i="1" dirty="0" smtClean="0">
              <a:solidFill>
                <a:prstClr val="black"/>
              </a:solidFill>
              <a:latin typeface="Arial" pitchFamily="34" charset="0"/>
              <a:ea typeface="Calibri" pitchFamily="34" charset="0"/>
              <a:cs typeface="Arial" pitchFamily="34" charset="0"/>
            </a:endParaRPr>
          </a:p>
          <a:p>
            <a:pPr lvl="0" algn="ctr">
              <a:lnSpc>
                <a:spcPct val="200000"/>
              </a:lnSpc>
              <a:defRPr/>
            </a:pPr>
            <a:r>
              <a:rPr lang="en-US" sz="2400" b="1" i="1" dirty="0" smtClean="0">
                <a:solidFill>
                  <a:prstClr val="black"/>
                </a:solidFill>
                <a:latin typeface="Arial" pitchFamily="34" charset="0"/>
                <a:cs typeface="Arial" pitchFamily="34" charset="0"/>
              </a:rPr>
              <a:t> </a:t>
            </a:r>
            <a:r>
              <a:rPr lang="en-US" sz="2400" b="1" i="1" dirty="0" err="1" smtClean="0">
                <a:solidFill>
                  <a:prstClr val="black"/>
                </a:solidFill>
                <a:latin typeface="Arial" pitchFamily="34" charset="0"/>
                <a:cs typeface="Arial" pitchFamily="34" charset="0"/>
              </a:rPr>
              <a:t>Jalila</a:t>
            </a:r>
            <a:r>
              <a:rPr lang="en-US" sz="2400" b="1" i="1" dirty="0" smtClean="0">
                <a:solidFill>
                  <a:prstClr val="black"/>
                </a:solidFill>
                <a:latin typeface="Arial" pitchFamily="34" charset="0"/>
                <a:cs typeface="Arial" pitchFamily="34" charset="0"/>
              </a:rPr>
              <a:t> Ben </a:t>
            </a:r>
            <a:r>
              <a:rPr lang="en-US" sz="2400" b="1" i="1" dirty="0" err="1" smtClean="0">
                <a:solidFill>
                  <a:prstClr val="black"/>
                </a:solidFill>
                <a:latin typeface="Arial" pitchFamily="34" charset="0"/>
                <a:cs typeface="Arial" pitchFamily="34" charset="0"/>
              </a:rPr>
              <a:t>Salah-Abbès</a:t>
            </a:r>
            <a:r>
              <a:rPr lang="en-US" sz="2400" b="1" i="1" dirty="0" smtClean="0">
                <a:solidFill>
                  <a:prstClr val="black"/>
                </a:solidFill>
                <a:latin typeface="Arial" pitchFamily="34" charset="0"/>
                <a:cs typeface="Arial" pitchFamily="34" charset="0"/>
              </a:rPr>
              <a:t>*, </a:t>
            </a:r>
            <a:r>
              <a:rPr lang="en-US" sz="2400" b="1" i="1" dirty="0" err="1" smtClean="0">
                <a:solidFill>
                  <a:prstClr val="black"/>
                </a:solidFill>
                <a:latin typeface="Arial" pitchFamily="34" charset="0"/>
                <a:cs typeface="Arial" pitchFamily="34" charset="0"/>
              </a:rPr>
              <a:t>Rania</a:t>
            </a:r>
            <a:r>
              <a:rPr lang="en-US" sz="2400" b="1" i="1" dirty="0" smtClean="0">
                <a:solidFill>
                  <a:prstClr val="black"/>
                </a:solidFill>
                <a:latin typeface="Arial" pitchFamily="34" charset="0"/>
                <a:cs typeface="Arial" pitchFamily="34" charset="0"/>
              </a:rPr>
              <a:t> </a:t>
            </a:r>
            <a:r>
              <a:rPr lang="en-US" sz="2400" b="1" i="1" dirty="0" err="1" smtClean="0">
                <a:solidFill>
                  <a:prstClr val="black"/>
                </a:solidFill>
                <a:latin typeface="Arial" pitchFamily="34" charset="0"/>
                <a:cs typeface="Arial" pitchFamily="34" charset="0"/>
              </a:rPr>
              <a:t>Jebali</a:t>
            </a:r>
            <a:r>
              <a:rPr lang="en-US" sz="2400" b="1" i="1" dirty="0" smtClean="0">
                <a:solidFill>
                  <a:prstClr val="black"/>
                </a:solidFill>
                <a:latin typeface="Arial" pitchFamily="34" charset="0"/>
                <a:cs typeface="Arial" pitchFamily="34" charset="0"/>
              </a:rPr>
              <a:t>, </a:t>
            </a:r>
            <a:r>
              <a:rPr lang="en-US" sz="2400" b="1" i="1" dirty="0" err="1" smtClean="0">
                <a:solidFill>
                  <a:prstClr val="black"/>
                </a:solidFill>
                <a:latin typeface="Arial" pitchFamily="34" charset="0"/>
                <a:cs typeface="Arial" pitchFamily="34" charset="0"/>
              </a:rPr>
              <a:t>Samir</a:t>
            </a:r>
            <a:r>
              <a:rPr lang="en-US" sz="2400" b="1" i="1" dirty="0" smtClean="0">
                <a:solidFill>
                  <a:prstClr val="black"/>
                </a:solidFill>
                <a:latin typeface="Arial" pitchFamily="34" charset="0"/>
                <a:cs typeface="Arial" pitchFamily="34" charset="0"/>
              </a:rPr>
              <a:t> </a:t>
            </a:r>
            <a:r>
              <a:rPr lang="en-US" sz="2400" b="1" i="1" dirty="0" err="1" smtClean="0">
                <a:solidFill>
                  <a:prstClr val="black"/>
                </a:solidFill>
                <a:latin typeface="Arial" pitchFamily="34" charset="0"/>
                <a:cs typeface="Arial" pitchFamily="34" charset="0"/>
              </a:rPr>
              <a:t>Abbès</a:t>
            </a:r>
            <a:r>
              <a:rPr lang="en-US" sz="2400" b="1" i="1" dirty="0" smtClean="0">
                <a:solidFill>
                  <a:prstClr val="black"/>
                </a:solidFill>
                <a:latin typeface="Arial" pitchFamily="34" charset="0"/>
                <a:cs typeface="Arial" pitchFamily="34" charset="0"/>
              </a:rPr>
              <a:t>, </a:t>
            </a:r>
            <a:r>
              <a:rPr lang="en-US" sz="2400" b="1" i="1" dirty="0" err="1" smtClean="0">
                <a:solidFill>
                  <a:prstClr val="black"/>
                </a:solidFill>
                <a:latin typeface="Arial" pitchFamily="34" charset="0"/>
                <a:cs typeface="Arial" pitchFamily="34" charset="0"/>
              </a:rPr>
              <a:t>Ridha</a:t>
            </a:r>
            <a:r>
              <a:rPr lang="en-US" sz="2400" b="1" i="1" dirty="0" smtClean="0">
                <a:solidFill>
                  <a:prstClr val="black"/>
                </a:solidFill>
                <a:latin typeface="Arial" pitchFamily="34" charset="0"/>
                <a:cs typeface="Arial" pitchFamily="34" charset="0"/>
              </a:rPr>
              <a:t> Ben Younes1, </a:t>
            </a:r>
            <a:r>
              <a:rPr lang="en-US" sz="2400" b="1" i="1" dirty="0" err="1" smtClean="0">
                <a:solidFill>
                  <a:prstClr val="black"/>
                </a:solidFill>
                <a:latin typeface="Arial" pitchFamily="34" charset="0"/>
                <a:cs typeface="Arial" pitchFamily="34" charset="0"/>
              </a:rPr>
              <a:t>Ridha</a:t>
            </a:r>
            <a:r>
              <a:rPr lang="en-US" sz="2400" b="1" i="1" dirty="0" smtClean="0">
                <a:solidFill>
                  <a:prstClr val="black"/>
                </a:solidFill>
                <a:latin typeface="Arial" pitchFamily="34" charset="0"/>
                <a:cs typeface="Arial" pitchFamily="34" charset="0"/>
              </a:rPr>
              <a:t> </a:t>
            </a:r>
            <a:r>
              <a:rPr lang="en-US" sz="2400" b="1" i="1" dirty="0" err="1" smtClean="0">
                <a:solidFill>
                  <a:prstClr val="black"/>
                </a:solidFill>
                <a:latin typeface="Arial" pitchFamily="34" charset="0"/>
                <a:cs typeface="Arial" pitchFamily="34" charset="0"/>
              </a:rPr>
              <a:t>Oueslati</a:t>
            </a:r>
            <a:r>
              <a:rPr lang="en-US" sz="2400" b="1" i="1" dirty="0" smtClean="0">
                <a:solidFill>
                  <a:prstClr val="black"/>
                </a:solidFill>
                <a:latin typeface="Arial" pitchFamily="34" charset="0"/>
                <a:cs typeface="Arial" pitchFamily="34" charset="0"/>
              </a:rPr>
              <a:t> 1</a:t>
            </a:r>
          </a:p>
        </p:txBody>
      </p:sp>
      <p:sp>
        <p:nvSpPr>
          <p:cNvPr id="8" name="Rectangle à coins arrondis 7"/>
          <p:cNvSpPr/>
          <p:nvPr/>
        </p:nvSpPr>
        <p:spPr>
          <a:xfrm>
            <a:off x="1080295" y="4104681"/>
            <a:ext cx="7560000" cy="900000"/>
          </a:xfrm>
          <a:prstGeom prst="roundRect">
            <a:avLst/>
          </a:prstGeom>
          <a:solidFill>
            <a:schemeClr val="accent6">
              <a:lumMod val="75000"/>
              <a:alpha val="7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77002" tIns="38501" rIns="77002" bIns="38501" anchor="ctr"/>
          <a:lstStyle>
            <a:defPPr>
              <a:defRPr lang="fr-FR"/>
            </a:defPPr>
            <a:lvl1pPr marL="0" algn="l" defTabSz="3289997" rtl="0" eaLnBrk="1" latinLnBrk="0" hangingPunct="1">
              <a:defRPr sz="6500" kern="1200">
                <a:solidFill>
                  <a:schemeClr val="lt1"/>
                </a:solidFill>
                <a:latin typeface="+mn-lt"/>
                <a:ea typeface="+mn-ea"/>
                <a:cs typeface="+mn-cs"/>
              </a:defRPr>
            </a:lvl1pPr>
            <a:lvl2pPr marL="1644998" algn="l" defTabSz="3289997" rtl="0" eaLnBrk="1" latinLnBrk="0" hangingPunct="1">
              <a:defRPr sz="6500" kern="1200">
                <a:solidFill>
                  <a:schemeClr val="lt1"/>
                </a:solidFill>
                <a:latin typeface="+mn-lt"/>
                <a:ea typeface="+mn-ea"/>
                <a:cs typeface="+mn-cs"/>
              </a:defRPr>
            </a:lvl2pPr>
            <a:lvl3pPr marL="3289997" algn="l" defTabSz="3289997" rtl="0" eaLnBrk="1" latinLnBrk="0" hangingPunct="1">
              <a:defRPr sz="6500" kern="1200">
                <a:solidFill>
                  <a:schemeClr val="lt1"/>
                </a:solidFill>
                <a:latin typeface="+mn-lt"/>
                <a:ea typeface="+mn-ea"/>
                <a:cs typeface="+mn-cs"/>
              </a:defRPr>
            </a:lvl3pPr>
            <a:lvl4pPr marL="4934995" algn="l" defTabSz="3289997" rtl="0" eaLnBrk="1" latinLnBrk="0" hangingPunct="1">
              <a:defRPr sz="6500" kern="1200">
                <a:solidFill>
                  <a:schemeClr val="lt1"/>
                </a:solidFill>
                <a:latin typeface="+mn-lt"/>
                <a:ea typeface="+mn-ea"/>
                <a:cs typeface="+mn-cs"/>
              </a:defRPr>
            </a:lvl4pPr>
            <a:lvl5pPr marL="6579994" algn="l" defTabSz="3289997" rtl="0" eaLnBrk="1" latinLnBrk="0" hangingPunct="1">
              <a:defRPr sz="6500" kern="1200">
                <a:solidFill>
                  <a:schemeClr val="lt1"/>
                </a:solidFill>
                <a:latin typeface="+mn-lt"/>
                <a:ea typeface="+mn-ea"/>
                <a:cs typeface="+mn-cs"/>
              </a:defRPr>
            </a:lvl5pPr>
            <a:lvl6pPr marL="8224992" algn="l" defTabSz="3289997" rtl="0" eaLnBrk="1" latinLnBrk="0" hangingPunct="1">
              <a:defRPr sz="6500" kern="1200">
                <a:solidFill>
                  <a:schemeClr val="lt1"/>
                </a:solidFill>
                <a:latin typeface="+mn-lt"/>
                <a:ea typeface="+mn-ea"/>
                <a:cs typeface="+mn-cs"/>
              </a:defRPr>
            </a:lvl6pPr>
            <a:lvl7pPr marL="9869990" algn="l" defTabSz="3289997" rtl="0" eaLnBrk="1" latinLnBrk="0" hangingPunct="1">
              <a:defRPr sz="6500" kern="1200">
                <a:solidFill>
                  <a:schemeClr val="lt1"/>
                </a:solidFill>
                <a:latin typeface="+mn-lt"/>
                <a:ea typeface="+mn-ea"/>
                <a:cs typeface="+mn-cs"/>
              </a:defRPr>
            </a:lvl7pPr>
            <a:lvl8pPr marL="11514989" algn="l" defTabSz="3289997" rtl="0" eaLnBrk="1" latinLnBrk="0" hangingPunct="1">
              <a:defRPr sz="6500" kern="1200">
                <a:solidFill>
                  <a:schemeClr val="lt1"/>
                </a:solidFill>
                <a:latin typeface="+mn-lt"/>
                <a:ea typeface="+mn-ea"/>
                <a:cs typeface="+mn-cs"/>
              </a:defRPr>
            </a:lvl8pPr>
            <a:lvl9pPr marL="13159987" algn="l" defTabSz="3289997" rtl="0" eaLnBrk="1" latinLnBrk="0" hangingPunct="1">
              <a:defRPr sz="6500" kern="1200">
                <a:solidFill>
                  <a:schemeClr val="lt1"/>
                </a:solidFill>
                <a:latin typeface="+mn-lt"/>
                <a:ea typeface="+mn-ea"/>
                <a:cs typeface="+mn-cs"/>
              </a:defRPr>
            </a:lvl9pPr>
          </a:lstStyle>
          <a:p>
            <a:pPr algn="ctr">
              <a:defRPr/>
            </a:pPr>
            <a:r>
              <a:rPr lang="fr-FR" sz="5100" b="1" i="1" dirty="0">
                <a:solidFill>
                  <a:schemeClr val="tx1"/>
                </a:solidFill>
                <a:effectLst>
                  <a:outerShdw blurRad="38100" dist="38100" dir="2700000" algn="tl">
                    <a:srgbClr val="000000">
                      <a:alpha val="43137"/>
                    </a:srgbClr>
                  </a:outerShdw>
                </a:effectLst>
                <a:latin typeface="Arial" pitchFamily="34" charset="0"/>
                <a:cs typeface="Arial" pitchFamily="34" charset="0"/>
              </a:rPr>
              <a:t>INTRODUCTION  </a:t>
            </a:r>
          </a:p>
        </p:txBody>
      </p:sp>
      <p:sp>
        <p:nvSpPr>
          <p:cNvPr id="9" name="Rectangle à coins arrondis 8"/>
          <p:cNvSpPr/>
          <p:nvPr/>
        </p:nvSpPr>
        <p:spPr>
          <a:xfrm>
            <a:off x="720255" y="28083345"/>
            <a:ext cx="23906656" cy="1296144"/>
          </a:xfrm>
          <a:prstGeom prst="roundRect">
            <a:avLst/>
          </a:prstGeom>
          <a:solidFill>
            <a:srgbClr val="F6DFA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002" tIns="38501" rIns="77002" bIns="38501" anchor="ctr"/>
          <a:lstStyle>
            <a:defPPr>
              <a:defRPr lang="fr-FR"/>
            </a:defPPr>
            <a:lvl1pPr marL="0" algn="l" defTabSz="3289997" rtl="0" eaLnBrk="1" latinLnBrk="0" hangingPunct="1">
              <a:defRPr sz="6500" kern="1200">
                <a:solidFill>
                  <a:schemeClr val="lt1"/>
                </a:solidFill>
                <a:latin typeface="+mn-lt"/>
                <a:ea typeface="+mn-ea"/>
                <a:cs typeface="+mn-cs"/>
              </a:defRPr>
            </a:lvl1pPr>
            <a:lvl2pPr marL="1644998" algn="l" defTabSz="3289997" rtl="0" eaLnBrk="1" latinLnBrk="0" hangingPunct="1">
              <a:defRPr sz="6500" kern="1200">
                <a:solidFill>
                  <a:schemeClr val="lt1"/>
                </a:solidFill>
                <a:latin typeface="+mn-lt"/>
                <a:ea typeface="+mn-ea"/>
                <a:cs typeface="+mn-cs"/>
              </a:defRPr>
            </a:lvl2pPr>
            <a:lvl3pPr marL="3289997" algn="l" defTabSz="3289997" rtl="0" eaLnBrk="1" latinLnBrk="0" hangingPunct="1">
              <a:defRPr sz="6500" kern="1200">
                <a:solidFill>
                  <a:schemeClr val="lt1"/>
                </a:solidFill>
                <a:latin typeface="+mn-lt"/>
                <a:ea typeface="+mn-ea"/>
                <a:cs typeface="+mn-cs"/>
              </a:defRPr>
            </a:lvl3pPr>
            <a:lvl4pPr marL="4934995" algn="l" defTabSz="3289997" rtl="0" eaLnBrk="1" latinLnBrk="0" hangingPunct="1">
              <a:defRPr sz="6500" kern="1200">
                <a:solidFill>
                  <a:schemeClr val="lt1"/>
                </a:solidFill>
                <a:latin typeface="+mn-lt"/>
                <a:ea typeface="+mn-ea"/>
                <a:cs typeface="+mn-cs"/>
              </a:defRPr>
            </a:lvl4pPr>
            <a:lvl5pPr marL="6579994" algn="l" defTabSz="3289997" rtl="0" eaLnBrk="1" latinLnBrk="0" hangingPunct="1">
              <a:defRPr sz="6500" kern="1200">
                <a:solidFill>
                  <a:schemeClr val="lt1"/>
                </a:solidFill>
                <a:latin typeface="+mn-lt"/>
                <a:ea typeface="+mn-ea"/>
                <a:cs typeface="+mn-cs"/>
              </a:defRPr>
            </a:lvl5pPr>
            <a:lvl6pPr marL="8224992" algn="l" defTabSz="3289997" rtl="0" eaLnBrk="1" latinLnBrk="0" hangingPunct="1">
              <a:defRPr sz="6500" kern="1200">
                <a:solidFill>
                  <a:schemeClr val="lt1"/>
                </a:solidFill>
                <a:latin typeface="+mn-lt"/>
                <a:ea typeface="+mn-ea"/>
                <a:cs typeface="+mn-cs"/>
              </a:defRPr>
            </a:lvl6pPr>
            <a:lvl7pPr marL="9869990" algn="l" defTabSz="3289997" rtl="0" eaLnBrk="1" latinLnBrk="0" hangingPunct="1">
              <a:defRPr sz="6500" kern="1200">
                <a:solidFill>
                  <a:schemeClr val="lt1"/>
                </a:solidFill>
                <a:latin typeface="+mn-lt"/>
                <a:ea typeface="+mn-ea"/>
                <a:cs typeface="+mn-cs"/>
              </a:defRPr>
            </a:lvl7pPr>
            <a:lvl8pPr marL="11514989" algn="l" defTabSz="3289997" rtl="0" eaLnBrk="1" latinLnBrk="0" hangingPunct="1">
              <a:defRPr sz="6500" kern="1200">
                <a:solidFill>
                  <a:schemeClr val="lt1"/>
                </a:solidFill>
                <a:latin typeface="+mn-lt"/>
                <a:ea typeface="+mn-ea"/>
                <a:cs typeface="+mn-cs"/>
              </a:defRPr>
            </a:lvl8pPr>
            <a:lvl9pPr marL="13159987" algn="l" defTabSz="3289997" rtl="0" eaLnBrk="1" latinLnBrk="0" hangingPunct="1">
              <a:defRPr sz="6500" kern="1200">
                <a:solidFill>
                  <a:schemeClr val="lt1"/>
                </a:solidFill>
                <a:latin typeface="+mn-lt"/>
                <a:ea typeface="+mn-ea"/>
                <a:cs typeface="+mn-cs"/>
              </a:defRPr>
            </a:lvl9pPr>
          </a:lstStyle>
          <a:p>
            <a:pPr algn="just">
              <a:defRPr/>
            </a:pPr>
            <a:r>
              <a:rPr lang="en-US" sz="2500" b="1" dirty="0" smtClean="0">
                <a:solidFill>
                  <a:schemeClr val="tx1"/>
                </a:solidFill>
                <a:latin typeface="Arial" pitchFamily="34" charset="0"/>
                <a:cs typeface="Arial" pitchFamily="34" charset="0"/>
              </a:rPr>
              <a:t>   The results revealed that AFB</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and AFM</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are toxic regarding the tested parameters. Meanwhile, the added bacteria in </a:t>
            </a:r>
            <a:r>
              <a:rPr lang="en-US" sz="2500" b="1" dirty="0" err="1" smtClean="0">
                <a:solidFill>
                  <a:schemeClr val="tx1"/>
                </a:solidFill>
                <a:latin typeface="Arial" pitchFamily="34" charset="0"/>
                <a:cs typeface="Arial" pitchFamily="34" charset="0"/>
              </a:rPr>
              <a:t>balb</a:t>
            </a:r>
            <a:r>
              <a:rPr lang="en-US" sz="2500" b="1" dirty="0" smtClean="0">
                <a:solidFill>
                  <a:schemeClr val="tx1"/>
                </a:solidFill>
                <a:latin typeface="Arial" pitchFamily="34" charset="0"/>
                <a:cs typeface="Arial" pitchFamily="34" charset="0"/>
              </a:rPr>
              <a:t>/c mice treated with AFB</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and AFM</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succeeded to eliminate the toxicities caused by both </a:t>
            </a:r>
            <a:r>
              <a:rPr lang="en-US" sz="2500" b="1" dirty="0" err="1" smtClean="0">
                <a:solidFill>
                  <a:schemeClr val="tx1"/>
                </a:solidFill>
                <a:latin typeface="Arial" pitchFamily="34" charset="0"/>
                <a:cs typeface="Arial" pitchFamily="34" charset="0"/>
              </a:rPr>
              <a:t>mycotoxins</a:t>
            </a:r>
            <a:r>
              <a:rPr lang="en-US" sz="2500" b="1" dirty="0" smtClean="0">
                <a:solidFill>
                  <a:schemeClr val="tx1"/>
                </a:solidFill>
                <a:latin typeface="Arial" pitchFamily="34" charset="0"/>
                <a:cs typeface="Arial" pitchFamily="34" charset="0"/>
              </a:rPr>
              <a:t>. Moreover, </a:t>
            </a:r>
            <a:r>
              <a:rPr lang="en-US" sz="2500" b="1" i="1" dirty="0" smtClean="0">
                <a:solidFill>
                  <a:schemeClr val="tx1"/>
                </a:solidFill>
                <a:latin typeface="Arial" pitchFamily="34" charset="0"/>
                <a:cs typeface="Arial" pitchFamily="34" charset="0"/>
              </a:rPr>
              <a:t>Lactobacillus plantarum </a:t>
            </a:r>
            <a:r>
              <a:rPr lang="en-US" sz="2500" b="1" dirty="0" smtClean="0">
                <a:solidFill>
                  <a:schemeClr val="tx1"/>
                </a:solidFill>
                <a:latin typeface="Arial" pitchFamily="34" charset="0"/>
                <a:cs typeface="Arial" pitchFamily="34" charset="0"/>
              </a:rPr>
              <a:t>MON03 was able to bind strongly AFB</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and AFM</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from PBS solution in time dependent manner. By itself, LP was safe and can be considered as strong candidate in biotechnology </a:t>
            </a:r>
            <a:r>
              <a:rPr lang="en-US" sz="2500" b="1" dirty="0" err="1" smtClean="0">
                <a:solidFill>
                  <a:schemeClr val="tx1"/>
                </a:solidFill>
                <a:latin typeface="Arial" pitchFamily="34" charset="0"/>
                <a:cs typeface="Arial" pitchFamily="34" charset="0"/>
              </a:rPr>
              <a:t>mycotoxin</a:t>
            </a:r>
            <a:r>
              <a:rPr lang="en-US" sz="2500" b="1" dirty="0" smtClean="0">
                <a:solidFill>
                  <a:schemeClr val="tx1"/>
                </a:solidFill>
                <a:latin typeface="Arial" pitchFamily="34" charset="0"/>
                <a:cs typeface="Arial" pitchFamily="34" charset="0"/>
              </a:rPr>
              <a:t> detoxification.</a:t>
            </a:r>
            <a:endParaRPr lang="fr-FR" sz="5100" b="1" i="1" dirty="0">
              <a:solidFill>
                <a:schemeClr val="tx1"/>
              </a:solidFill>
              <a:latin typeface="Arial" pitchFamily="34" charset="0"/>
              <a:cs typeface="Arial" pitchFamily="34" charset="0"/>
            </a:endParaRPr>
          </a:p>
        </p:txBody>
      </p:sp>
      <p:sp>
        <p:nvSpPr>
          <p:cNvPr id="10" name="Rectangle à coins arrondis 9"/>
          <p:cNvSpPr/>
          <p:nvPr/>
        </p:nvSpPr>
        <p:spPr>
          <a:xfrm>
            <a:off x="1080295" y="7921105"/>
            <a:ext cx="9720000" cy="900000"/>
          </a:xfrm>
          <a:prstGeom prst="roundRect">
            <a:avLst/>
          </a:prstGeom>
          <a:solidFill>
            <a:schemeClr val="accent6">
              <a:lumMod val="75000"/>
              <a:alpha val="7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77002" tIns="38501" rIns="77002" bIns="38501" anchor="ctr"/>
          <a:lstStyle>
            <a:defPPr>
              <a:defRPr lang="fr-FR"/>
            </a:defPPr>
            <a:lvl1pPr marL="0" algn="l" defTabSz="3289997" rtl="0" eaLnBrk="1" latinLnBrk="0" hangingPunct="1">
              <a:defRPr sz="6500" kern="1200">
                <a:solidFill>
                  <a:schemeClr val="lt1"/>
                </a:solidFill>
                <a:latin typeface="+mn-lt"/>
                <a:ea typeface="+mn-ea"/>
                <a:cs typeface="+mn-cs"/>
              </a:defRPr>
            </a:lvl1pPr>
            <a:lvl2pPr marL="1644998" algn="l" defTabSz="3289997" rtl="0" eaLnBrk="1" latinLnBrk="0" hangingPunct="1">
              <a:defRPr sz="6500" kern="1200">
                <a:solidFill>
                  <a:schemeClr val="lt1"/>
                </a:solidFill>
                <a:latin typeface="+mn-lt"/>
                <a:ea typeface="+mn-ea"/>
                <a:cs typeface="+mn-cs"/>
              </a:defRPr>
            </a:lvl2pPr>
            <a:lvl3pPr marL="3289997" algn="l" defTabSz="3289997" rtl="0" eaLnBrk="1" latinLnBrk="0" hangingPunct="1">
              <a:defRPr sz="6500" kern="1200">
                <a:solidFill>
                  <a:schemeClr val="lt1"/>
                </a:solidFill>
                <a:latin typeface="+mn-lt"/>
                <a:ea typeface="+mn-ea"/>
                <a:cs typeface="+mn-cs"/>
              </a:defRPr>
            </a:lvl3pPr>
            <a:lvl4pPr marL="4934995" algn="l" defTabSz="3289997" rtl="0" eaLnBrk="1" latinLnBrk="0" hangingPunct="1">
              <a:defRPr sz="6500" kern="1200">
                <a:solidFill>
                  <a:schemeClr val="lt1"/>
                </a:solidFill>
                <a:latin typeface="+mn-lt"/>
                <a:ea typeface="+mn-ea"/>
                <a:cs typeface="+mn-cs"/>
              </a:defRPr>
            </a:lvl4pPr>
            <a:lvl5pPr marL="6579994" algn="l" defTabSz="3289997" rtl="0" eaLnBrk="1" latinLnBrk="0" hangingPunct="1">
              <a:defRPr sz="6500" kern="1200">
                <a:solidFill>
                  <a:schemeClr val="lt1"/>
                </a:solidFill>
                <a:latin typeface="+mn-lt"/>
                <a:ea typeface="+mn-ea"/>
                <a:cs typeface="+mn-cs"/>
              </a:defRPr>
            </a:lvl5pPr>
            <a:lvl6pPr marL="8224992" algn="l" defTabSz="3289997" rtl="0" eaLnBrk="1" latinLnBrk="0" hangingPunct="1">
              <a:defRPr sz="6500" kern="1200">
                <a:solidFill>
                  <a:schemeClr val="lt1"/>
                </a:solidFill>
                <a:latin typeface="+mn-lt"/>
                <a:ea typeface="+mn-ea"/>
                <a:cs typeface="+mn-cs"/>
              </a:defRPr>
            </a:lvl6pPr>
            <a:lvl7pPr marL="9869990" algn="l" defTabSz="3289997" rtl="0" eaLnBrk="1" latinLnBrk="0" hangingPunct="1">
              <a:defRPr sz="6500" kern="1200">
                <a:solidFill>
                  <a:schemeClr val="lt1"/>
                </a:solidFill>
                <a:latin typeface="+mn-lt"/>
                <a:ea typeface="+mn-ea"/>
                <a:cs typeface="+mn-cs"/>
              </a:defRPr>
            </a:lvl7pPr>
            <a:lvl8pPr marL="11514989" algn="l" defTabSz="3289997" rtl="0" eaLnBrk="1" latinLnBrk="0" hangingPunct="1">
              <a:defRPr sz="6500" kern="1200">
                <a:solidFill>
                  <a:schemeClr val="lt1"/>
                </a:solidFill>
                <a:latin typeface="+mn-lt"/>
                <a:ea typeface="+mn-ea"/>
                <a:cs typeface="+mn-cs"/>
              </a:defRPr>
            </a:lvl8pPr>
            <a:lvl9pPr marL="13159987" algn="l" defTabSz="3289997" rtl="0" eaLnBrk="1" latinLnBrk="0" hangingPunct="1">
              <a:defRPr sz="6500" kern="1200">
                <a:solidFill>
                  <a:schemeClr val="lt1"/>
                </a:solidFill>
                <a:latin typeface="+mn-lt"/>
                <a:ea typeface="+mn-ea"/>
                <a:cs typeface="+mn-cs"/>
              </a:defRPr>
            </a:lvl9pPr>
          </a:lstStyle>
          <a:p>
            <a:pPr algn="ctr">
              <a:defRPr/>
            </a:pPr>
            <a:endParaRPr lang="fr-FR" sz="5100"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fr-FR" sz="5100"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fr-FR" sz="5100" b="1" i="1" dirty="0">
                <a:solidFill>
                  <a:schemeClr val="tx1"/>
                </a:solidFill>
                <a:effectLst>
                  <a:outerShdw blurRad="38100" dist="38100" dir="2700000" algn="tl">
                    <a:srgbClr val="000000">
                      <a:alpha val="43137"/>
                    </a:srgbClr>
                  </a:outerShdw>
                </a:effectLst>
                <a:latin typeface="Arial" pitchFamily="34" charset="0"/>
                <a:cs typeface="Arial" pitchFamily="34" charset="0"/>
              </a:rPr>
              <a:t>MATERIALS AND METHODS</a:t>
            </a:r>
          </a:p>
          <a:p>
            <a:pPr algn="ctr">
              <a:defRPr/>
            </a:pPr>
            <a:r>
              <a:rPr lang="fr-FR" sz="5100" b="1" i="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algn="ctr">
              <a:defRPr/>
            </a:pPr>
            <a:r>
              <a:rPr lang="fr-FR" sz="5100" b="1" i="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12" name="Rectangle à coins arrondis 11"/>
          <p:cNvSpPr/>
          <p:nvPr/>
        </p:nvSpPr>
        <p:spPr>
          <a:xfrm>
            <a:off x="576239" y="5184801"/>
            <a:ext cx="24266696" cy="2520280"/>
          </a:xfrm>
          <a:prstGeom prst="roundRect">
            <a:avLst>
              <a:gd name="adj" fmla="val 7379"/>
            </a:avLst>
          </a:prstGeom>
          <a:solidFill>
            <a:srgbClr val="F6DFA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002" tIns="38501" rIns="77002" bIns="38501" anchor="ctr"/>
          <a:lstStyle>
            <a:defPPr>
              <a:defRPr lang="fr-FR"/>
            </a:defPPr>
            <a:lvl1pPr marL="0" algn="l" defTabSz="3289997" rtl="0" eaLnBrk="1" latinLnBrk="0" hangingPunct="1">
              <a:defRPr sz="6500" kern="1200">
                <a:solidFill>
                  <a:schemeClr val="lt1"/>
                </a:solidFill>
                <a:latin typeface="+mn-lt"/>
                <a:ea typeface="+mn-ea"/>
                <a:cs typeface="+mn-cs"/>
              </a:defRPr>
            </a:lvl1pPr>
            <a:lvl2pPr marL="1644998" algn="l" defTabSz="3289997" rtl="0" eaLnBrk="1" latinLnBrk="0" hangingPunct="1">
              <a:defRPr sz="6500" kern="1200">
                <a:solidFill>
                  <a:schemeClr val="lt1"/>
                </a:solidFill>
                <a:latin typeface="+mn-lt"/>
                <a:ea typeface="+mn-ea"/>
                <a:cs typeface="+mn-cs"/>
              </a:defRPr>
            </a:lvl2pPr>
            <a:lvl3pPr marL="3289997" algn="l" defTabSz="3289997" rtl="0" eaLnBrk="1" latinLnBrk="0" hangingPunct="1">
              <a:defRPr sz="6500" kern="1200">
                <a:solidFill>
                  <a:schemeClr val="lt1"/>
                </a:solidFill>
                <a:latin typeface="+mn-lt"/>
                <a:ea typeface="+mn-ea"/>
                <a:cs typeface="+mn-cs"/>
              </a:defRPr>
            </a:lvl3pPr>
            <a:lvl4pPr marL="4934995" algn="l" defTabSz="3289997" rtl="0" eaLnBrk="1" latinLnBrk="0" hangingPunct="1">
              <a:defRPr sz="6500" kern="1200">
                <a:solidFill>
                  <a:schemeClr val="lt1"/>
                </a:solidFill>
                <a:latin typeface="+mn-lt"/>
                <a:ea typeface="+mn-ea"/>
                <a:cs typeface="+mn-cs"/>
              </a:defRPr>
            </a:lvl4pPr>
            <a:lvl5pPr marL="6579994" algn="l" defTabSz="3289997" rtl="0" eaLnBrk="1" latinLnBrk="0" hangingPunct="1">
              <a:defRPr sz="6500" kern="1200">
                <a:solidFill>
                  <a:schemeClr val="lt1"/>
                </a:solidFill>
                <a:latin typeface="+mn-lt"/>
                <a:ea typeface="+mn-ea"/>
                <a:cs typeface="+mn-cs"/>
              </a:defRPr>
            </a:lvl5pPr>
            <a:lvl6pPr marL="8224992" algn="l" defTabSz="3289997" rtl="0" eaLnBrk="1" latinLnBrk="0" hangingPunct="1">
              <a:defRPr sz="6500" kern="1200">
                <a:solidFill>
                  <a:schemeClr val="lt1"/>
                </a:solidFill>
                <a:latin typeface="+mn-lt"/>
                <a:ea typeface="+mn-ea"/>
                <a:cs typeface="+mn-cs"/>
              </a:defRPr>
            </a:lvl6pPr>
            <a:lvl7pPr marL="9869990" algn="l" defTabSz="3289997" rtl="0" eaLnBrk="1" latinLnBrk="0" hangingPunct="1">
              <a:defRPr sz="6500" kern="1200">
                <a:solidFill>
                  <a:schemeClr val="lt1"/>
                </a:solidFill>
                <a:latin typeface="+mn-lt"/>
                <a:ea typeface="+mn-ea"/>
                <a:cs typeface="+mn-cs"/>
              </a:defRPr>
            </a:lvl7pPr>
            <a:lvl8pPr marL="11514989" algn="l" defTabSz="3289997" rtl="0" eaLnBrk="1" latinLnBrk="0" hangingPunct="1">
              <a:defRPr sz="6500" kern="1200">
                <a:solidFill>
                  <a:schemeClr val="lt1"/>
                </a:solidFill>
                <a:latin typeface="+mn-lt"/>
                <a:ea typeface="+mn-ea"/>
                <a:cs typeface="+mn-cs"/>
              </a:defRPr>
            </a:lvl8pPr>
            <a:lvl9pPr marL="13159987" algn="l" defTabSz="3289997" rtl="0" eaLnBrk="1" latinLnBrk="0" hangingPunct="1">
              <a:defRPr sz="6500" kern="1200">
                <a:solidFill>
                  <a:schemeClr val="lt1"/>
                </a:solidFill>
                <a:latin typeface="+mn-lt"/>
                <a:ea typeface="+mn-ea"/>
                <a:cs typeface="+mn-cs"/>
              </a:defRPr>
            </a:lvl9pPr>
          </a:lstStyle>
          <a:p>
            <a:pPr algn="just">
              <a:defRPr/>
            </a:pPr>
            <a:r>
              <a:rPr lang="en-US" sz="2500" b="1" dirty="0" smtClean="0">
                <a:solidFill>
                  <a:schemeClr val="tx1"/>
                </a:solidFill>
                <a:latin typeface="Arial" pitchFamily="34" charset="0"/>
                <a:cs typeface="Arial" pitchFamily="34" charset="0"/>
              </a:rPr>
              <a:t>    </a:t>
            </a:r>
            <a:r>
              <a:rPr lang="en-US" sz="2500" b="1" dirty="0" err="1" smtClean="0">
                <a:solidFill>
                  <a:schemeClr val="tx1"/>
                </a:solidFill>
                <a:latin typeface="Arial" pitchFamily="34" charset="0"/>
                <a:cs typeface="Arial" pitchFamily="34" charset="0"/>
              </a:rPr>
              <a:t>Aflatoxins</a:t>
            </a:r>
            <a:r>
              <a:rPr lang="en-US" sz="2500" b="1" dirty="0" smtClean="0">
                <a:solidFill>
                  <a:schemeClr val="tx1"/>
                </a:solidFill>
                <a:latin typeface="Arial" pitchFamily="34" charset="0"/>
                <a:cs typeface="Arial" pitchFamily="34" charset="0"/>
              </a:rPr>
              <a:t> are secondary metabolites produced by fungi that grow on food and feed crops, causing great economic loses and human diseases. AFM</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is derived from AFB</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following ingestion of feed contaminated with AFB</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and transferred to milk and milk products destined for human consumption. Recently, our lab demonstrated that in </a:t>
            </a:r>
            <a:r>
              <a:rPr lang="en-US" sz="2500" b="1" dirty="0" err="1" smtClean="0">
                <a:solidFill>
                  <a:schemeClr val="tx1"/>
                </a:solidFill>
                <a:latin typeface="Arial" pitchFamily="34" charset="0"/>
                <a:cs typeface="Arial" pitchFamily="34" charset="0"/>
              </a:rPr>
              <a:t>Beja</a:t>
            </a:r>
            <a:r>
              <a:rPr lang="en-US" sz="2500" b="1" dirty="0" smtClean="0">
                <a:solidFill>
                  <a:schemeClr val="tx1"/>
                </a:solidFill>
                <a:latin typeface="Arial" pitchFamily="34" charset="0"/>
                <a:cs typeface="Arial" pitchFamily="34" charset="0"/>
              </a:rPr>
              <a:t> province (Tunisia), milk and milk by-products were contaminated with high levels of AFM</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[1]. To get ride against this problem numerous strategies of detoxification or/and inactivation were elaborated. Microbial binding/degradation of </a:t>
            </a:r>
            <a:r>
              <a:rPr lang="en-US" sz="2500" b="1" dirty="0" err="1" smtClean="0">
                <a:solidFill>
                  <a:schemeClr val="tx1"/>
                </a:solidFill>
                <a:latin typeface="Arial" pitchFamily="34" charset="0"/>
                <a:cs typeface="Arial" pitchFamily="34" charset="0"/>
              </a:rPr>
              <a:t>mycotoxin</a:t>
            </a:r>
            <a:r>
              <a:rPr lang="en-US" sz="2500" b="1" dirty="0" smtClean="0">
                <a:solidFill>
                  <a:schemeClr val="tx1"/>
                </a:solidFill>
                <a:latin typeface="Arial" pitchFamily="34" charset="0"/>
                <a:cs typeface="Arial" pitchFamily="34" charset="0"/>
              </a:rPr>
              <a:t> using lactic acid bacteria isolated from dairy products appeared efficacy and without hidden risks [2,3]. In this study, </a:t>
            </a:r>
            <a:r>
              <a:rPr lang="en-US" sz="2500" b="1" i="1" dirty="0" smtClean="0">
                <a:solidFill>
                  <a:schemeClr val="tx1"/>
                </a:solidFill>
                <a:latin typeface="Arial" pitchFamily="34" charset="0"/>
                <a:cs typeface="Arial" pitchFamily="34" charset="0"/>
              </a:rPr>
              <a:t>Lactobacillus plantarum </a:t>
            </a:r>
            <a:r>
              <a:rPr lang="en-US" sz="2500" b="1" dirty="0" smtClean="0">
                <a:solidFill>
                  <a:schemeClr val="tx1"/>
                </a:solidFill>
                <a:latin typeface="Arial" pitchFamily="34" charset="0"/>
                <a:cs typeface="Arial" pitchFamily="34" charset="0"/>
              </a:rPr>
              <a:t>MON03 (LP) isolated from Tunisian traditional butter was evaluated regarding its prevention against toxicological effects of AFB</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and AFM</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a:t>
            </a:r>
            <a:endParaRPr lang="en-US" sz="2500" b="1" dirty="0">
              <a:solidFill>
                <a:schemeClr val="tx1"/>
              </a:solidFill>
              <a:latin typeface="Arial" pitchFamily="34" charset="0"/>
              <a:cs typeface="Arial" pitchFamily="34" charset="0"/>
            </a:endParaRPr>
          </a:p>
        </p:txBody>
      </p:sp>
      <p:sp>
        <p:nvSpPr>
          <p:cNvPr id="13" name="Rectangle à coins arrondis 12"/>
          <p:cNvSpPr/>
          <p:nvPr/>
        </p:nvSpPr>
        <p:spPr>
          <a:xfrm>
            <a:off x="1080295" y="12241585"/>
            <a:ext cx="9720000" cy="900000"/>
          </a:xfrm>
          <a:prstGeom prst="roundRect">
            <a:avLst/>
          </a:prstGeom>
          <a:solidFill>
            <a:schemeClr val="accent6">
              <a:lumMod val="75000"/>
              <a:alpha val="7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77002" tIns="38501" rIns="77002" bIns="38501" anchor="ctr"/>
          <a:lstStyle>
            <a:defPPr>
              <a:defRPr lang="fr-FR"/>
            </a:defPPr>
            <a:lvl1pPr marL="0" algn="l" defTabSz="3289997" rtl="0" eaLnBrk="1" latinLnBrk="0" hangingPunct="1">
              <a:defRPr sz="6500" kern="1200">
                <a:solidFill>
                  <a:schemeClr val="lt1"/>
                </a:solidFill>
                <a:latin typeface="+mn-lt"/>
                <a:ea typeface="+mn-ea"/>
                <a:cs typeface="+mn-cs"/>
              </a:defRPr>
            </a:lvl1pPr>
            <a:lvl2pPr marL="1644998" algn="l" defTabSz="3289997" rtl="0" eaLnBrk="1" latinLnBrk="0" hangingPunct="1">
              <a:defRPr sz="6500" kern="1200">
                <a:solidFill>
                  <a:schemeClr val="lt1"/>
                </a:solidFill>
                <a:latin typeface="+mn-lt"/>
                <a:ea typeface="+mn-ea"/>
                <a:cs typeface="+mn-cs"/>
              </a:defRPr>
            </a:lvl2pPr>
            <a:lvl3pPr marL="3289997" algn="l" defTabSz="3289997" rtl="0" eaLnBrk="1" latinLnBrk="0" hangingPunct="1">
              <a:defRPr sz="6500" kern="1200">
                <a:solidFill>
                  <a:schemeClr val="lt1"/>
                </a:solidFill>
                <a:latin typeface="+mn-lt"/>
                <a:ea typeface="+mn-ea"/>
                <a:cs typeface="+mn-cs"/>
              </a:defRPr>
            </a:lvl3pPr>
            <a:lvl4pPr marL="4934995" algn="l" defTabSz="3289997" rtl="0" eaLnBrk="1" latinLnBrk="0" hangingPunct="1">
              <a:defRPr sz="6500" kern="1200">
                <a:solidFill>
                  <a:schemeClr val="lt1"/>
                </a:solidFill>
                <a:latin typeface="+mn-lt"/>
                <a:ea typeface="+mn-ea"/>
                <a:cs typeface="+mn-cs"/>
              </a:defRPr>
            </a:lvl4pPr>
            <a:lvl5pPr marL="6579994" algn="l" defTabSz="3289997" rtl="0" eaLnBrk="1" latinLnBrk="0" hangingPunct="1">
              <a:defRPr sz="6500" kern="1200">
                <a:solidFill>
                  <a:schemeClr val="lt1"/>
                </a:solidFill>
                <a:latin typeface="+mn-lt"/>
                <a:ea typeface="+mn-ea"/>
                <a:cs typeface="+mn-cs"/>
              </a:defRPr>
            </a:lvl5pPr>
            <a:lvl6pPr marL="8224992" algn="l" defTabSz="3289997" rtl="0" eaLnBrk="1" latinLnBrk="0" hangingPunct="1">
              <a:defRPr sz="6500" kern="1200">
                <a:solidFill>
                  <a:schemeClr val="lt1"/>
                </a:solidFill>
                <a:latin typeface="+mn-lt"/>
                <a:ea typeface="+mn-ea"/>
                <a:cs typeface="+mn-cs"/>
              </a:defRPr>
            </a:lvl6pPr>
            <a:lvl7pPr marL="9869990" algn="l" defTabSz="3289997" rtl="0" eaLnBrk="1" latinLnBrk="0" hangingPunct="1">
              <a:defRPr sz="6500" kern="1200">
                <a:solidFill>
                  <a:schemeClr val="lt1"/>
                </a:solidFill>
                <a:latin typeface="+mn-lt"/>
                <a:ea typeface="+mn-ea"/>
                <a:cs typeface="+mn-cs"/>
              </a:defRPr>
            </a:lvl7pPr>
            <a:lvl8pPr marL="11514989" algn="l" defTabSz="3289997" rtl="0" eaLnBrk="1" latinLnBrk="0" hangingPunct="1">
              <a:defRPr sz="6500" kern="1200">
                <a:solidFill>
                  <a:schemeClr val="lt1"/>
                </a:solidFill>
                <a:latin typeface="+mn-lt"/>
                <a:ea typeface="+mn-ea"/>
                <a:cs typeface="+mn-cs"/>
              </a:defRPr>
            </a:lvl8pPr>
            <a:lvl9pPr marL="13159987" algn="l" defTabSz="3289997" rtl="0" eaLnBrk="1" latinLnBrk="0" hangingPunct="1">
              <a:defRPr sz="6500" kern="1200">
                <a:solidFill>
                  <a:schemeClr val="lt1"/>
                </a:solidFill>
                <a:latin typeface="+mn-lt"/>
                <a:ea typeface="+mn-ea"/>
                <a:cs typeface="+mn-cs"/>
              </a:defRPr>
            </a:lvl9pPr>
          </a:lstStyle>
          <a:p>
            <a:pPr algn="ctr">
              <a:defRPr/>
            </a:pPr>
            <a:r>
              <a:rPr lang="fr-FR" sz="5100" b="1" i="1" dirty="0">
                <a:solidFill>
                  <a:schemeClr val="tx1"/>
                </a:solidFill>
                <a:effectLst>
                  <a:outerShdw blurRad="38100" dist="38100" dir="2700000" algn="tl">
                    <a:srgbClr val="000000">
                      <a:alpha val="43137"/>
                    </a:srgbClr>
                  </a:outerShdw>
                </a:effectLst>
                <a:latin typeface="Arial" pitchFamily="34" charset="0"/>
                <a:cs typeface="Arial" pitchFamily="34" charset="0"/>
              </a:rPr>
              <a:t>RESULTS AND DISCUSSION  </a:t>
            </a:r>
          </a:p>
        </p:txBody>
      </p:sp>
      <p:sp>
        <p:nvSpPr>
          <p:cNvPr id="20" name="Rectangle 19"/>
          <p:cNvSpPr>
            <a:spLocks noChangeArrowheads="1"/>
          </p:cNvSpPr>
          <p:nvPr/>
        </p:nvSpPr>
        <p:spPr bwMode="auto">
          <a:xfrm>
            <a:off x="864271" y="16508670"/>
            <a:ext cx="8712968" cy="754862"/>
          </a:xfrm>
          <a:prstGeom prst="rect">
            <a:avLst/>
          </a:prstGeom>
          <a:noFill/>
          <a:ln w="9525">
            <a:noFill/>
            <a:miter lim="800000"/>
            <a:headEnd/>
            <a:tailEnd/>
          </a:ln>
        </p:spPr>
        <p:txBody>
          <a:bodyPr wrap="square" lIns="77002" tIns="38501" rIns="77002" bIns="38501" anchor="ctr">
            <a:spAutoFit/>
          </a:bodyPr>
          <a:lst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a:lstStyle>
          <a:p>
            <a:pPr algn="ctr" fontAlgn="t"/>
            <a:r>
              <a:rPr lang="en-US" sz="2200" b="1" u="sng" dirty="0" smtClean="0">
                <a:latin typeface="Arial" pitchFamily="34" charset="0"/>
                <a:cs typeface="Arial" pitchFamily="34" charset="0"/>
              </a:rPr>
              <a:t>Tab </a:t>
            </a:r>
            <a:r>
              <a:rPr lang="en-US" sz="2200" b="1" u="sng" dirty="0">
                <a:latin typeface="Arial" pitchFamily="34" charset="0"/>
                <a:cs typeface="Arial" pitchFamily="34" charset="0"/>
              </a:rPr>
              <a:t>1</a:t>
            </a:r>
            <a:r>
              <a:rPr lang="en-US" sz="2200" b="1" dirty="0">
                <a:latin typeface="Arial" pitchFamily="34" charset="0"/>
                <a:cs typeface="Arial" pitchFamily="34" charset="0"/>
              </a:rPr>
              <a:t>: </a:t>
            </a:r>
            <a:r>
              <a:rPr lang="en-US" sz="2200" b="1" dirty="0" smtClean="0">
                <a:latin typeface="Arial" pitchFamily="34" charset="0"/>
                <a:cs typeface="Arial" pitchFamily="34" charset="0"/>
              </a:rPr>
              <a:t>Percentage  of AFB</a:t>
            </a:r>
            <a:r>
              <a:rPr lang="en-US" sz="2200" b="1" baseline="-50000" dirty="0" smtClean="0">
                <a:latin typeface="Arial" pitchFamily="34" charset="0"/>
                <a:cs typeface="Arial" pitchFamily="34" charset="0"/>
              </a:rPr>
              <a:t>1</a:t>
            </a:r>
            <a:r>
              <a:rPr lang="en-US" sz="2200" b="1" dirty="0" smtClean="0">
                <a:latin typeface="Arial" pitchFamily="34" charset="0"/>
                <a:cs typeface="Arial" pitchFamily="34" charset="0"/>
              </a:rPr>
              <a:t> and AFM</a:t>
            </a:r>
            <a:r>
              <a:rPr lang="en-US" sz="2200" b="1" baseline="-50000" dirty="0" smtClean="0">
                <a:latin typeface="Arial" pitchFamily="34" charset="0"/>
                <a:cs typeface="Arial" pitchFamily="34" charset="0"/>
              </a:rPr>
              <a:t>1</a:t>
            </a:r>
            <a:r>
              <a:rPr lang="en-US" sz="2200" b="1" dirty="0" smtClean="0">
                <a:latin typeface="Arial" pitchFamily="34" charset="0"/>
                <a:cs typeface="Arial" pitchFamily="34" charset="0"/>
              </a:rPr>
              <a:t> removal from PBS by LP, living and killed by heat (90°C for 15 min) </a:t>
            </a:r>
            <a:endParaRPr lang="en-US" sz="2200" b="1" dirty="0">
              <a:latin typeface="Arial" pitchFamily="34" charset="0"/>
              <a:cs typeface="Arial" pitchFamily="34" charset="0"/>
            </a:endParaRPr>
          </a:p>
        </p:txBody>
      </p:sp>
      <p:sp>
        <p:nvSpPr>
          <p:cNvPr id="41" name="Rectangle 40"/>
          <p:cNvSpPr>
            <a:spLocks noChangeArrowheads="1"/>
          </p:cNvSpPr>
          <p:nvPr/>
        </p:nvSpPr>
        <p:spPr bwMode="auto">
          <a:xfrm>
            <a:off x="648247" y="30453057"/>
            <a:ext cx="24194689" cy="1885536"/>
          </a:xfrm>
          <a:prstGeom prst="rect">
            <a:avLst/>
          </a:prstGeom>
          <a:noFill/>
          <a:ln w="9525">
            <a:noFill/>
            <a:miter lim="800000"/>
            <a:headEnd/>
            <a:tailEnd/>
          </a:ln>
        </p:spPr>
        <p:txBody>
          <a:bodyPr wrap="square" lIns="77002" tIns="38501" rIns="77002" bIns="0" anchor="ctr">
            <a:spAutoFit/>
          </a:bodyPr>
          <a:lst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a:lstStyle>
          <a:p>
            <a:pPr indent="378324">
              <a:defRPr/>
            </a:pPr>
            <a:r>
              <a:rPr lang="fr-FR" sz="2000" b="1" dirty="0" smtClean="0">
                <a:effectLst>
                  <a:outerShdw blurRad="38100" dist="38100" dir="2700000" algn="tl">
                    <a:srgbClr val="000000">
                      <a:alpha val="43137"/>
                    </a:srgbClr>
                  </a:outerShdw>
                </a:effectLst>
                <a:latin typeface="Arial" pitchFamily="34" charset="0"/>
                <a:cs typeface="Arial" pitchFamily="34" charset="0"/>
              </a:rPr>
              <a:t>[1] Abbès S., Ben Salah-Abbès J., </a:t>
            </a:r>
            <a:r>
              <a:rPr lang="fr-FR" sz="2000" b="1" dirty="0" err="1" smtClean="0">
                <a:effectLst>
                  <a:outerShdw blurRad="38100" dist="38100" dir="2700000" algn="tl">
                    <a:srgbClr val="000000">
                      <a:alpha val="43137"/>
                    </a:srgbClr>
                  </a:outerShdw>
                </a:effectLst>
                <a:latin typeface="Arial" pitchFamily="34" charset="0"/>
                <a:cs typeface="Arial" pitchFamily="34" charset="0"/>
              </a:rPr>
              <a:t>Bouraoui</a:t>
            </a:r>
            <a:r>
              <a:rPr lang="fr-FR" sz="2000" b="1" dirty="0" smtClean="0">
                <a:effectLst>
                  <a:outerShdw blurRad="38100" dist="38100" dir="2700000" algn="tl">
                    <a:srgbClr val="000000">
                      <a:alpha val="43137"/>
                    </a:srgbClr>
                  </a:outerShdw>
                </a:effectLst>
                <a:latin typeface="Arial" pitchFamily="34" charset="0"/>
                <a:cs typeface="Arial" pitchFamily="34" charset="0"/>
              </a:rPr>
              <a:t> Y., Oueslati S., &amp; Oueslati R. 2012. Natural occurrence of </a:t>
            </a:r>
            <a:r>
              <a:rPr lang="fr-FR" sz="2000" b="1" dirty="0" err="1" smtClean="0">
                <a:effectLst>
                  <a:outerShdw blurRad="38100" dist="38100" dir="2700000" algn="tl">
                    <a:srgbClr val="000000">
                      <a:alpha val="43137"/>
                    </a:srgbClr>
                  </a:outerShdw>
                </a:effectLst>
                <a:latin typeface="Arial" pitchFamily="34" charset="0"/>
                <a:cs typeface="Arial" pitchFamily="34" charset="0"/>
              </a:rPr>
              <a:t>aflatoxins</a:t>
            </a:r>
            <a:r>
              <a:rPr lang="fr-FR" sz="2000" b="1" dirty="0" smtClean="0">
                <a:effectLst>
                  <a:outerShdw blurRad="38100" dist="38100" dir="2700000" algn="tl">
                    <a:srgbClr val="000000">
                      <a:alpha val="43137"/>
                    </a:srgbClr>
                  </a:outerShdw>
                </a:effectLst>
                <a:latin typeface="Arial" pitchFamily="34" charset="0"/>
                <a:cs typeface="Arial" pitchFamily="34" charset="0"/>
              </a:rPr>
              <a:t> (B1 and M1) in </a:t>
            </a:r>
            <a:r>
              <a:rPr lang="fr-FR" sz="2000" b="1" dirty="0" err="1" smtClean="0">
                <a:effectLst>
                  <a:outerShdw blurRad="38100" dist="38100" dir="2700000" algn="tl">
                    <a:srgbClr val="000000">
                      <a:alpha val="43137"/>
                    </a:srgbClr>
                  </a:outerShdw>
                </a:effectLst>
                <a:latin typeface="Arial" pitchFamily="34" charset="0"/>
                <a:cs typeface="Arial" pitchFamily="34" charset="0"/>
              </a:rPr>
              <a:t>feed</a:t>
            </a:r>
            <a:r>
              <a:rPr lang="fr-FR" sz="2000" b="1" dirty="0" smtClean="0">
                <a:effectLst>
                  <a:outerShdw blurRad="38100" dist="38100" dir="2700000" algn="tl">
                    <a:srgbClr val="000000">
                      <a:alpha val="43137"/>
                    </a:srgbClr>
                  </a:outerShdw>
                </a:effectLst>
                <a:latin typeface="Arial" pitchFamily="34" charset="0"/>
                <a:cs typeface="Arial" pitchFamily="34" charset="0"/>
              </a:rPr>
              <a:t>, plasma and </a:t>
            </a:r>
            <a:r>
              <a:rPr lang="fr-FR" sz="2000" b="1" dirty="0" err="1" smtClean="0">
                <a:effectLst>
                  <a:outerShdw blurRad="38100" dist="38100" dir="2700000" algn="tl">
                    <a:srgbClr val="000000">
                      <a:alpha val="43137"/>
                    </a:srgbClr>
                  </a:outerShdw>
                </a:effectLst>
                <a:latin typeface="Arial" pitchFamily="34" charset="0"/>
                <a:cs typeface="Arial" pitchFamily="34" charset="0"/>
              </a:rPr>
              <a:t>raw</a:t>
            </a:r>
            <a:r>
              <a:rPr lang="fr-FR" sz="2000" b="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err="1" smtClean="0">
                <a:effectLst>
                  <a:outerShdw blurRad="38100" dist="38100" dir="2700000" algn="tl">
                    <a:srgbClr val="000000">
                      <a:alpha val="43137"/>
                    </a:srgbClr>
                  </a:outerShdw>
                </a:effectLst>
                <a:latin typeface="Arial" pitchFamily="34" charset="0"/>
                <a:cs typeface="Arial" pitchFamily="34" charset="0"/>
              </a:rPr>
              <a:t>milk</a:t>
            </a:r>
            <a:r>
              <a:rPr lang="fr-FR" sz="2000" b="1" dirty="0" smtClean="0">
                <a:effectLst>
                  <a:outerShdw blurRad="38100" dist="38100" dir="2700000" algn="tl">
                    <a:srgbClr val="000000">
                      <a:alpha val="43137"/>
                    </a:srgbClr>
                  </a:outerShdw>
                </a:effectLst>
                <a:latin typeface="Arial" pitchFamily="34" charset="0"/>
                <a:cs typeface="Arial" pitchFamily="34" charset="0"/>
              </a:rPr>
              <a:t> of </a:t>
            </a:r>
            <a:r>
              <a:rPr lang="fr-FR" sz="2000" b="1" dirty="0" err="1" smtClean="0">
                <a:effectLst>
                  <a:outerShdw blurRad="38100" dist="38100" dir="2700000" algn="tl">
                    <a:srgbClr val="000000">
                      <a:alpha val="43137"/>
                    </a:srgbClr>
                  </a:outerShdw>
                </a:effectLst>
                <a:latin typeface="Arial" pitchFamily="34" charset="0"/>
                <a:cs typeface="Arial" pitchFamily="34" charset="0"/>
              </a:rPr>
              <a:t>lactating</a:t>
            </a:r>
            <a:r>
              <a:rPr lang="fr-FR" sz="2000" b="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err="1" smtClean="0">
                <a:effectLst>
                  <a:outerShdw blurRad="38100" dist="38100" dir="2700000" algn="tl">
                    <a:srgbClr val="000000">
                      <a:alpha val="43137"/>
                    </a:srgbClr>
                  </a:outerShdw>
                </a:effectLst>
                <a:latin typeface="Arial" pitchFamily="34" charset="0"/>
                <a:cs typeface="Arial" pitchFamily="34" charset="0"/>
              </a:rPr>
              <a:t>dairy</a:t>
            </a:r>
            <a:r>
              <a:rPr lang="fr-FR" sz="2000" b="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err="1" smtClean="0">
                <a:effectLst>
                  <a:outerShdw blurRad="38100" dist="38100" dir="2700000" algn="tl">
                    <a:srgbClr val="000000">
                      <a:alpha val="43137"/>
                    </a:srgbClr>
                  </a:outerShdw>
                </a:effectLst>
                <a:latin typeface="Arial" pitchFamily="34" charset="0"/>
                <a:cs typeface="Arial" pitchFamily="34" charset="0"/>
              </a:rPr>
              <a:t>cows</a:t>
            </a:r>
            <a:r>
              <a:rPr lang="fr-FR" sz="2000" b="1" dirty="0" smtClean="0">
                <a:effectLst>
                  <a:outerShdw blurRad="38100" dist="38100" dir="2700000" algn="tl">
                    <a:srgbClr val="000000">
                      <a:alpha val="43137"/>
                    </a:srgbClr>
                  </a:outerShdw>
                </a:effectLst>
                <a:latin typeface="Arial" pitchFamily="34" charset="0"/>
                <a:cs typeface="Arial" pitchFamily="34" charset="0"/>
              </a:rPr>
              <a:t> in Beja, </a:t>
            </a:r>
            <a:r>
              <a:rPr lang="fr-FR" sz="2000" b="1" dirty="0" err="1" smtClean="0">
                <a:effectLst>
                  <a:outerShdw blurRad="38100" dist="38100" dir="2700000" algn="tl">
                    <a:srgbClr val="000000">
                      <a:alpha val="43137"/>
                    </a:srgbClr>
                  </a:outerShdw>
                </a:effectLst>
                <a:latin typeface="Arial" pitchFamily="34" charset="0"/>
                <a:cs typeface="Arial" pitchFamily="34" charset="0"/>
              </a:rPr>
              <a:t>Tunisia</a:t>
            </a:r>
            <a:r>
              <a:rPr lang="fr-FR" sz="2000" b="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err="1" smtClean="0">
                <a:effectLst>
                  <a:outerShdw blurRad="38100" dist="38100" dir="2700000" algn="tl">
                    <a:srgbClr val="000000">
                      <a:alpha val="43137"/>
                    </a:srgbClr>
                  </a:outerShdw>
                </a:effectLst>
                <a:latin typeface="Arial" pitchFamily="34" charset="0"/>
                <a:cs typeface="Arial" pitchFamily="34" charset="0"/>
              </a:rPr>
              <a:t>using</a:t>
            </a:r>
            <a:r>
              <a:rPr lang="fr-FR" sz="2000" b="1" dirty="0" smtClean="0">
                <a:effectLst>
                  <a:outerShdw blurRad="38100" dist="38100" dir="2700000" algn="tl">
                    <a:srgbClr val="000000">
                      <a:alpha val="43137"/>
                    </a:srgbClr>
                  </a:outerShdw>
                </a:effectLst>
                <a:latin typeface="Arial" pitchFamily="34" charset="0"/>
                <a:cs typeface="Arial" pitchFamily="34" charset="0"/>
              </a:rPr>
              <a:t> ELISA. </a:t>
            </a:r>
            <a:r>
              <a:rPr lang="fr-FR" sz="2000" b="1" i="1" dirty="0" smtClean="0">
                <a:effectLst>
                  <a:outerShdw blurRad="38100" dist="38100" dir="2700000" algn="tl">
                    <a:srgbClr val="000000">
                      <a:alpha val="43137"/>
                    </a:srgbClr>
                  </a:outerShdw>
                </a:effectLst>
                <a:latin typeface="Arial" pitchFamily="34" charset="0"/>
                <a:cs typeface="Arial" pitchFamily="34" charset="0"/>
              </a:rPr>
              <a:t>Food </a:t>
            </a:r>
            <a:r>
              <a:rPr lang="fr-FR" sz="2000" b="1" i="1" dirty="0" err="1" smtClean="0">
                <a:effectLst>
                  <a:outerShdw blurRad="38100" dist="38100" dir="2700000" algn="tl">
                    <a:srgbClr val="000000">
                      <a:alpha val="43137"/>
                    </a:srgbClr>
                  </a:outerShdw>
                </a:effectLst>
                <a:latin typeface="Arial" pitchFamily="34" charset="0"/>
                <a:cs typeface="Arial" pitchFamily="34" charset="0"/>
              </a:rPr>
              <a:t>Addit</a:t>
            </a:r>
            <a:r>
              <a:rPr lang="fr-FR" sz="2000" b="1" i="1" dirty="0" smtClean="0">
                <a:effectLst>
                  <a:outerShdw blurRad="38100" dist="38100" dir="2700000" algn="tl">
                    <a:srgbClr val="000000">
                      <a:alpha val="43137"/>
                    </a:srgbClr>
                  </a:outerShdw>
                </a:effectLst>
                <a:latin typeface="Arial" pitchFamily="34" charset="0"/>
                <a:cs typeface="Arial" pitchFamily="34" charset="0"/>
              </a:rPr>
              <a:t>. </a:t>
            </a:r>
            <a:r>
              <a:rPr lang="fr-FR" sz="2000" b="1" i="1" dirty="0" err="1" smtClean="0">
                <a:effectLst>
                  <a:outerShdw blurRad="38100" dist="38100" dir="2700000" algn="tl">
                    <a:srgbClr val="000000">
                      <a:alpha val="43137"/>
                    </a:srgbClr>
                  </a:outerShdw>
                </a:effectLst>
                <a:latin typeface="Arial" pitchFamily="34" charset="0"/>
                <a:cs typeface="Arial" pitchFamily="34" charset="0"/>
              </a:rPr>
              <a:t>Contam</a:t>
            </a:r>
            <a:r>
              <a:rPr lang="fr-FR" sz="2000" b="1" i="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smtClean="0">
                <a:effectLst>
                  <a:outerShdw blurRad="38100" dist="38100" dir="2700000" algn="tl">
                    <a:srgbClr val="000000">
                      <a:alpha val="43137"/>
                    </a:srgbClr>
                  </a:outerShdw>
                </a:effectLst>
                <a:latin typeface="Arial" pitchFamily="34" charset="0"/>
                <a:cs typeface="Arial" pitchFamily="34" charset="0"/>
              </a:rPr>
              <a:t>5, pp. 11-15.</a:t>
            </a:r>
          </a:p>
          <a:p>
            <a:pPr indent="378324">
              <a:defRPr/>
            </a:pPr>
            <a:r>
              <a:rPr lang="fr-FR" sz="2000" b="1" dirty="0" smtClean="0">
                <a:effectLst>
                  <a:outerShdw blurRad="38100" dist="38100" dir="2700000" algn="tl">
                    <a:srgbClr val="000000">
                      <a:alpha val="43137"/>
                    </a:srgbClr>
                  </a:outerShdw>
                </a:effectLst>
                <a:latin typeface="Arial" pitchFamily="34" charset="0"/>
                <a:cs typeface="Arial" pitchFamily="34" charset="0"/>
              </a:rPr>
              <a:t>[2] Abbès S., Ben Salah-Abbès J., </a:t>
            </a:r>
            <a:r>
              <a:rPr lang="fr-FR" sz="2000" b="1" dirty="0" err="1" smtClean="0">
                <a:effectLst>
                  <a:outerShdw blurRad="38100" dist="38100" dir="2700000" algn="tl">
                    <a:srgbClr val="000000">
                      <a:alpha val="43137"/>
                    </a:srgbClr>
                  </a:outerShdw>
                </a:effectLst>
                <a:latin typeface="Arial" pitchFamily="34" charset="0"/>
                <a:cs typeface="Arial" pitchFamily="34" charset="0"/>
              </a:rPr>
              <a:t>Sharafi</a:t>
            </a:r>
            <a:r>
              <a:rPr lang="fr-FR" sz="2000" b="1" dirty="0" smtClean="0">
                <a:effectLst>
                  <a:outerShdw blurRad="38100" dist="38100" dir="2700000" algn="tl">
                    <a:srgbClr val="000000">
                      <a:alpha val="43137"/>
                    </a:srgbClr>
                  </a:outerShdw>
                </a:effectLst>
                <a:latin typeface="Arial" pitchFamily="34" charset="0"/>
                <a:cs typeface="Arial" pitchFamily="34" charset="0"/>
              </a:rPr>
              <a:t> H., </a:t>
            </a:r>
            <a:r>
              <a:rPr lang="fr-FR" sz="2000" b="1" dirty="0" err="1" smtClean="0">
                <a:effectLst>
                  <a:outerShdw blurRad="38100" dist="38100" dir="2700000" algn="tl">
                    <a:srgbClr val="000000">
                      <a:alpha val="43137"/>
                    </a:srgbClr>
                  </a:outerShdw>
                </a:effectLst>
                <a:latin typeface="Arial" pitchFamily="34" charset="0"/>
                <a:cs typeface="Arial" pitchFamily="34" charset="0"/>
              </a:rPr>
              <a:t>Noghabi</a:t>
            </a:r>
            <a:r>
              <a:rPr lang="fr-FR" sz="2000" b="1" dirty="0" smtClean="0">
                <a:effectLst>
                  <a:outerShdw blurRad="38100" dist="38100" dir="2700000" algn="tl">
                    <a:srgbClr val="000000">
                      <a:alpha val="43137"/>
                    </a:srgbClr>
                  </a:outerShdw>
                </a:effectLst>
                <a:latin typeface="Arial" pitchFamily="34" charset="0"/>
                <a:cs typeface="Arial" pitchFamily="34" charset="0"/>
              </a:rPr>
              <a:t> KA., &amp; Oueslati R., 2012. Interaction of L. plantarum MON03 </a:t>
            </a:r>
            <a:r>
              <a:rPr lang="fr-FR" sz="2000" b="1" dirty="0" err="1" smtClean="0">
                <a:effectLst>
                  <a:outerShdw blurRad="38100" dist="38100" dir="2700000" algn="tl">
                    <a:srgbClr val="000000">
                      <a:alpha val="43137"/>
                    </a:srgbClr>
                  </a:outerShdw>
                </a:effectLst>
                <a:latin typeface="Arial" pitchFamily="34" charset="0"/>
                <a:cs typeface="Arial" pitchFamily="34" charset="0"/>
              </a:rPr>
              <a:t>with</a:t>
            </a:r>
            <a:r>
              <a:rPr lang="fr-FR" sz="2000" b="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err="1" smtClean="0">
                <a:effectLst>
                  <a:outerShdw blurRad="38100" dist="38100" dir="2700000" algn="tl">
                    <a:srgbClr val="000000">
                      <a:alpha val="43137"/>
                    </a:srgbClr>
                  </a:outerShdw>
                </a:effectLst>
                <a:latin typeface="Arial" pitchFamily="34" charset="0"/>
                <a:cs typeface="Arial" pitchFamily="34" charset="0"/>
              </a:rPr>
              <a:t>Tunisian</a:t>
            </a:r>
            <a:r>
              <a:rPr lang="fr-FR" sz="2000" b="1" dirty="0" smtClean="0">
                <a:effectLst>
                  <a:outerShdw blurRad="38100" dist="38100" dir="2700000" algn="tl">
                    <a:srgbClr val="000000">
                      <a:alpha val="43137"/>
                    </a:srgbClr>
                  </a:outerShdw>
                </a:effectLst>
                <a:latin typeface="Arial" pitchFamily="34" charset="0"/>
                <a:cs typeface="Arial" pitchFamily="34" charset="0"/>
              </a:rPr>
              <a:t> Montmorillonite </a:t>
            </a:r>
            <a:r>
              <a:rPr lang="fr-FR" sz="2000" b="1" dirty="0" err="1" smtClean="0">
                <a:effectLst>
                  <a:outerShdw blurRad="38100" dist="38100" dir="2700000" algn="tl">
                    <a:srgbClr val="000000">
                      <a:alpha val="43137"/>
                    </a:srgbClr>
                  </a:outerShdw>
                </a:effectLst>
                <a:latin typeface="Arial" pitchFamily="34" charset="0"/>
                <a:cs typeface="Arial" pitchFamily="34" charset="0"/>
              </a:rPr>
              <a:t>clay</a:t>
            </a:r>
            <a:r>
              <a:rPr lang="fr-FR" sz="2000" b="1" dirty="0" smtClean="0">
                <a:effectLst>
                  <a:outerShdw blurRad="38100" dist="38100" dir="2700000" algn="tl">
                    <a:srgbClr val="000000">
                      <a:alpha val="43137"/>
                    </a:srgbClr>
                  </a:outerShdw>
                </a:effectLst>
                <a:latin typeface="Arial" pitchFamily="34" charset="0"/>
                <a:cs typeface="Arial" pitchFamily="34" charset="0"/>
              </a:rPr>
              <a:t> and </a:t>
            </a:r>
            <a:r>
              <a:rPr lang="fr-FR" sz="2000" b="1" dirty="0" err="1" smtClean="0">
                <a:effectLst>
                  <a:outerShdw blurRad="38100" dist="38100" dir="2700000" algn="tl">
                    <a:srgbClr val="000000">
                      <a:alpha val="43137"/>
                    </a:srgbClr>
                  </a:outerShdw>
                </a:effectLst>
                <a:latin typeface="Arial" pitchFamily="34" charset="0"/>
                <a:cs typeface="Arial" pitchFamily="34" charset="0"/>
              </a:rPr>
              <a:t>ability</a:t>
            </a:r>
            <a:r>
              <a:rPr lang="fr-FR" sz="2000" b="1" dirty="0" smtClean="0">
                <a:effectLst>
                  <a:outerShdw blurRad="38100" dist="38100" dir="2700000" algn="tl">
                    <a:srgbClr val="000000">
                      <a:alpha val="43137"/>
                    </a:srgbClr>
                  </a:outerShdw>
                </a:effectLst>
                <a:latin typeface="Arial" pitchFamily="34" charset="0"/>
                <a:cs typeface="Arial" pitchFamily="34" charset="0"/>
              </a:rPr>
              <a:t> of the composite to </a:t>
            </a:r>
            <a:r>
              <a:rPr lang="fr-FR" sz="2000" b="1" dirty="0" err="1" smtClean="0">
                <a:effectLst>
                  <a:outerShdw blurRad="38100" dist="38100" dir="2700000" algn="tl">
                    <a:srgbClr val="000000">
                      <a:alpha val="43137"/>
                    </a:srgbClr>
                  </a:outerShdw>
                </a:effectLst>
                <a:latin typeface="Arial" pitchFamily="34" charset="0"/>
                <a:cs typeface="Arial" pitchFamily="34" charset="0"/>
              </a:rPr>
              <a:t>immobilize</a:t>
            </a:r>
            <a:r>
              <a:rPr lang="fr-FR" sz="2000" b="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err="1" smtClean="0">
                <a:effectLst>
                  <a:outerShdw blurRad="38100" dist="38100" dir="2700000" algn="tl">
                    <a:srgbClr val="000000">
                      <a:alpha val="43137"/>
                    </a:srgbClr>
                  </a:outerShdw>
                </a:effectLst>
                <a:latin typeface="Arial" pitchFamily="34" charset="0"/>
                <a:cs typeface="Arial" pitchFamily="34" charset="0"/>
              </a:rPr>
              <a:t>Zearalenone</a:t>
            </a:r>
            <a:r>
              <a:rPr lang="fr-FR" sz="2000" b="1" dirty="0" smtClean="0">
                <a:effectLst>
                  <a:outerShdw blurRad="38100" dist="38100" dir="2700000" algn="tl">
                    <a:srgbClr val="000000">
                      <a:alpha val="43137"/>
                    </a:srgbClr>
                  </a:outerShdw>
                </a:effectLst>
                <a:latin typeface="Arial" pitchFamily="34" charset="0"/>
                <a:cs typeface="Arial" pitchFamily="34" charset="0"/>
              </a:rPr>
              <a:t> in vitro and </a:t>
            </a:r>
            <a:r>
              <a:rPr lang="fr-FR" sz="2000" b="1" dirty="0" err="1" smtClean="0">
                <a:effectLst>
                  <a:outerShdw blurRad="38100" dist="38100" dir="2700000" algn="tl">
                    <a:srgbClr val="000000">
                      <a:alpha val="43137"/>
                    </a:srgbClr>
                  </a:outerShdw>
                </a:effectLst>
                <a:latin typeface="Arial" pitchFamily="34" charset="0"/>
                <a:cs typeface="Arial" pitchFamily="34" charset="0"/>
              </a:rPr>
              <a:t>counteract</a:t>
            </a:r>
            <a:r>
              <a:rPr lang="fr-FR" sz="2000" b="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err="1" smtClean="0">
                <a:effectLst>
                  <a:outerShdw blurRad="38100" dist="38100" dir="2700000" algn="tl">
                    <a:srgbClr val="000000">
                      <a:alpha val="43137"/>
                    </a:srgbClr>
                  </a:outerShdw>
                </a:effectLst>
                <a:latin typeface="Arial" pitchFamily="34" charset="0"/>
                <a:cs typeface="Arial" pitchFamily="34" charset="0"/>
              </a:rPr>
              <a:t>immunotoxicity</a:t>
            </a:r>
            <a:r>
              <a:rPr lang="fr-FR" sz="2000" b="1" dirty="0" smtClean="0">
                <a:effectLst>
                  <a:outerShdw blurRad="38100" dist="38100" dir="2700000" algn="tl">
                    <a:srgbClr val="000000">
                      <a:alpha val="43137"/>
                    </a:srgbClr>
                  </a:outerShdw>
                </a:effectLst>
                <a:latin typeface="Arial" pitchFamily="34" charset="0"/>
                <a:cs typeface="Arial" pitchFamily="34" charset="0"/>
              </a:rPr>
              <a:t> In vivo. </a:t>
            </a:r>
            <a:r>
              <a:rPr lang="fr-FR" sz="2000" b="1" i="1" dirty="0" smtClean="0">
                <a:effectLst>
                  <a:outerShdw blurRad="38100" dist="38100" dir="2700000" algn="tl">
                    <a:srgbClr val="000000">
                      <a:alpha val="43137"/>
                    </a:srgbClr>
                  </a:outerShdw>
                </a:effectLst>
                <a:latin typeface="Arial" pitchFamily="34" charset="0"/>
                <a:cs typeface="Arial" pitchFamily="34" charset="0"/>
              </a:rPr>
              <a:t>I </a:t>
            </a:r>
            <a:r>
              <a:rPr lang="fr-FR" sz="2000" b="1" i="1" dirty="0" err="1" smtClean="0">
                <a:effectLst>
                  <a:outerShdw blurRad="38100" dist="38100" dir="2700000" algn="tl">
                    <a:srgbClr val="000000">
                      <a:alpha val="43137"/>
                    </a:srgbClr>
                  </a:outerShdw>
                </a:effectLst>
                <a:latin typeface="Arial" pitchFamily="34" charset="0"/>
                <a:cs typeface="Arial" pitchFamily="34" charset="0"/>
              </a:rPr>
              <a:t>Immunoph</a:t>
            </a:r>
            <a:r>
              <a:rPr lang="fr-FR" sz="2000" b="1" i="1" dirty="0" smtClean="0">
                <a:effectLst>
                  <a:outerShdw blurRad="38100" dist="38100" dir="2700000" algn="tl">
                    <a:srgbClr val="000000">
                      <a:alpha val="43137"/>
                    </a:srgbClr>
                  </a:outerShdw>
                </a:effectLst>
                <a:latin typeface="Arial" pitchFamily="34" charset="0"/>
                <a:cs typeface="Arial" pitchFamily="34" charset="0"/>
              </a:rPr>
              <a:t>. </a:t>
            </a:r>
            <a:r>
              <a:rPr lang="fr-FR" sz="2000" b="1" i="1" dirty="0" err="1" smtClean="0">
                <a:effectLst>
                  <a:outerShdw blurRad="38100" dist="38100" dir="2700000" algn="tl">
                    <a:srgbClr val="000000">
                      <a:alpha val="43137"/>
                    </a:srgbClr>
                  </a:outerShdw>
                </a:effectLst>
                <a:latin typeface="Arial" pitchFamily="34" charset="0"/>
                <a:cs typeface="Arial" pitchFamily="34" charset="0"/>
              </a:rPr>
              <a:t>Immunotox</a:t>
            </a:r>
            <a:r>
              <a:rPr lang="fr-FR" sz="2000" b="1" i="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smtClean="0">
                <a:effectLst>
                  <a:outerShdw blurRad="38100" dist="38100" dir="2700000" algn="tl">
                    <a:srgbClr val="000000">
                      <a:alpha val="43137"/>
                    </a:srgbClr>
                  </a:outerShdw>
                </a:effectLst>
                <a:latin typeface="Arial" pitchFamily="34" charset="0"/>
                <a:cs typeface="Arial" pitchFamily="34" charset="0"/>
              </a:rPr>
              <a:t>pp. 1-7.</a:t>
            </a:r>
          </a:p>
          <a:p>
            <a:pPr indent="378324">
              <a:defRPr/>
            </a:pPr>
            <a:r>
              <a:rPr lang="fr-FR" sz="2000" b="1" dirty="0" smtClean="0">
                <a:effectLst>
                  <a:outerShdw blurRad="38100" dist="38100" dir="2700000" algn="tl">
                    <a:srgbClr val="000000">
                      <a:alpha val="43137"/>
                    </a:srgbClr>
                  </a:outerShdw>
                </a:effectLst>
                <a:latin typeface="Arial" pitchFamily="34" charset="0"/>
                <a:cs typeface="Arial" pitchFamily="34" charset="0"/>
              </a:rPr>
              <a:t>[3] Abbès S., Ben Salah-Abbès J., </a:t>
            </a:r>
            <a:r>
              <a:rPr lang="fr-FR" sz="2000" b="1" dirty="0" err="1" smtClean="0">
                <a:effectLst>
                  <a:outerShdw blurRad="38100" dist="38100" dir="2700000" algn="tl">
                    <a:srgbClr val="000000">
                      <a:alpha val="43137"/>
                    </a:srgbClr>
                  </a:outerShdw>
                </a:effectLst>
                <a:latin typeface="Arial" pitchFamily="34" charset="0"/>
                <a:cs typeface="Arial" pitchFamily="34" charset="0"/>
              </a:rPr>
              <a:t>Sharafi</a:t>
            </a:r>
            <a:r>
              <a:rPr lang="fr-FR" sz="2000" b="1" dirty="0" smtClean="0">
                <a:effectLst>
                  <a:outerShdw blurRad="38100" dist="38100" dir="2700000" algn="tl">
                    <a:srgbClr val="000000">
                      <a:alpha val="43137"/>
                    </a:srgbClr>
                  </a:outerShdw>
                </a:effectLst>
                <a:latin typeface="Arial" pitchFamily="34" charset="0"/>
                <a:cs typeface="Arial" pitchFamily="34" charset="0"/>
              </a:rPr>
              <a:t> H., </a:t>
            </a:r>
            <a:r>
              <a:rPr lang="fr-FR" sz="2000" b="1" dirty="0" err="1" smtClean="0">
                <a:effectLst>
                  <a:outerShdw blurRad="38100" dist="38100" dir="2700000" algn="tl">
                    <a:srgbClr val="000000">
                      <a:alpha val="43137"/>
                    </a:srgbClr>
                  </a:outerShdw>
                </a:effectLst>
                <a:latin typeface="Arial" pitchFamily="34" charset="0"/>
                <a:cs typeface="Arial" pitchFamily="34" charset="0"/>
              </a:rPr>
              <a:t>Jebali</a:t>
            </a:r>
            <a:r>
              <a:rPr lang="fr-FR" sz="2000" b="1" dirty="0" smtClean="0">
                <a:effectLst>
                  <a:outerShdw blurRad="38100" dist="38100" dir="2700000" algn="tl">
                    <a:srgbClr val="000000">
                      <a:alpha val="43137"/>
                    </a:srgbClr>
                  </a:outerShdw>
                </a:effectLst>
                <a:latin typeface="Arial" pitchFamily="34" charset="0"/>
                <a:cs typeface="Arial" pitchFamily="34" charset="0"/>
              </a:rPr>
              <a:t> R, </a:t>
            </a:r>
            <a:r>
              <a:rPr lang="fr-FR" sz="2000" b="1" dirty="0" err="1" smtClean="0">
                <a:effectLst>
                  <a:outerShdw blurRad="38100" dist="38100" dir="2700000" algn="tl">
                    <a:srgbClr val="000000">
                      <a:alpha val="43137"/>
                    </a:srgbClr>
                  </a:outerShdw>
                </a:effectLst>
                <a:latin typeface="Arial" pitchFamily="34" charset="0"/>
                <a:cs typeface="Arial" pitchFamily="34" charset="0"/>
              </a:rPr>
              <a:t>Noghabi</a:t>
            </a:r>
            <a:r>
              <a:rPr lang="fr-FR" sz="2000" b="1" dirty="0" smtClean="0">
                <a:effectLst>
                  <a:outerShdw blurRad="38100" dist="38100" dir="2700000" algn="tl">
                    <a:srgbClr val="000000">
                      <a:alpha val="43137"/>
                    </a:srgbClr>
                  </a:outerShdw>
                </a:effectLst>
                <a:latin typeface="Arial" pitchFamily="34" charset="0"/>
                <a:cs typeface="Arial" pitchFamily="34" charset="0"/>
              </a:rPr>
              <a:t> KA., &amp; Oueslati R., 2012. </a:t>
            </a:r>
            <a:r>
              <a:rPr lang="fr-FR" sz="2000" b="1" dirty="0" err="1" smtClean="0">
                <a:effectLst>
                  <a:outerShdw blurRad="38100" dist="38100" dir="2700000" algn="tl">
                    <a:srgbClr val="000000">
                      <a:alpha val="43137"/>
                    </a:srgbClr>
                  </a:outerShdw>
                </a:effectLst>
                <a:latin typeface="Arial" pitchFamily="34" charset="0"/>
                <a:cs typeface="Arial" pitchFamily="34" charset="0"/>
              </a:rPr>
              <a:t>Ability</a:t>
            </a:r>
            <a:r>
              <a:rPr lang="fr-FR" sz="2000" b="1" dirty="0" smtClean="0">
                <a:effectLst>
                  <a:outerShdw blurRad="38100" dist="38100" dir="2700000" algn="tl">
                    <a:srgbClr val="000000">
                      <a:alpha val="43137"/>
                    </a:srgbClr>
                  </a:outerShdw>
                </a:effectLst>
                <a:latin typeface="Arial" pitchFamily="34" charset="0"/>
                <a:cs typeface="Arial" pitchFamily="34" charset="0"/>
              </a:rPr>
              <a:t> of Lactobacillus </a:t>
            </a:r>
            <a:r>
              <a:rPr lang="fr-FR" sz="2000" b="1" dirty="0" err="1" smtClean="0">
                <a:effectLst>
                  <a:outerShdw blurRad="38100" dist="38100" dir="2700000" algn="tl">
                    <a:srgbClr val="000000">
                      <a:alpha val="43137"/>
                    </a:srgbClr>
                  </a:outerShdw>
                </a:effectLst>
                <a:latin typeface="Arial" pitchFamily="34" charset="0"/>
                <a:cs typeface="Arial" pitchFamily="34" charset="0"/>
              </a:rPr>
              <a:t>rhamnosus</a:t>
            </a:r>
            <a:r>
              <a:rPr lang="fr-FR" sz="2000" b="1" dirty="0" smtClean="0">
                <a:effectLst>
                  <a:outerShdw blurRad="38100" dist="38100" dir="2700000" algn="tl">
                    <a:srgbClr val="000000">
                      <a:alpha val="43137"/>
                    </a:srgbClr>
                  </a:outerShdw>
                </a:effectLst>
                <a:latin typeface="Arial" pitchFamily="34" charset="0"/>
                <a:cs typeface="Arial" pitchFamily="34" charset="0"/>
              </a:rPr>
              <a:t> GAF01 to </a:t>
            </a:r>
            <a:r>
              <a:rPr lang="fr-FR" sz="2000" b="1" dirty="0" err="1" smtClean="0">
                <a:effectLst>
                  <a:outerShdw blurRad="38100" dist="38100" dir="2700000" algn="tl">
                    <a:srgbClr val="000000">
                      <a:alpha val="43137"/>
                    </a:srgbClr>
                  </a:outerShdw>
                </a:effectLst>
                <a:latin typeface="Arial" pitchFamily="34" charset="0"/>
                <a:cs typeface="Arial" pitchFamily="34" charset="0"/>
              </a:rPr>
              <a:t>Remove</a:t>
            </a:r>
            <a:r>
              <a:rPr lang="fr-FR" sz="2000" b="1" dirty="0" smtClean="0">
                <a:effectLst>
                  <a:outerShdw blurRad="38100" dist="38100" dir="2700000" algn="tl">
                    <a:srgbClr val="000000">
                      <a:alpha val="43137"/>
                    </a:srgbClr>
                  </a:outerShdw>
                </a:effectLst>
                <a:latin typeface="Arial" pitchFamily="34" charset="0"/>
                <a:cs typeface="Arial" pitchFamily="34" charset="0"/>
              </a:rPr>
              <a:t> AFM1 in Vitro and to </a:t>
            </a:r>
            <a:r>
              <a:rPr lang="fr-FR" sz="2000" b="1" dirty="0" err="1" smtClean="0">
                <a:effectLst>
                  <a:outerShdw blurRad="38100" dist="38100" dir="2700000" algn="tl">
                    <a:srgbClr val="000000">
                      <a:alpha val="43137"/>
                    </a:srgbClr>
                  </a:outerShdw>
                </a:effectLst>
                <a:latin typeface="Arial" pitchFamily="34" charset="0"/>
                <a:cs typeface="Arial" pitchFamily="34" charset="0"/>
              </a:rPr>
              <a:t>Counteract</a:t>
            </a:r>
            <a:r>
              <a:rPr lang="fr-FR" sz="2000" b="1" dirty="0" smtClean="0">
                <a:effectLst>
                  <a:outerShdw blurRad="38100" dist="38100" dir="2700000" algn="tl">
                    <a:srgbClr val="000000">
                      <a:alpha val="43137"/>
                    </a:srgbClr>
                  </a:outerShdw>
                </a:effectLst>
                <a:latin typeface="Arial" pitchFamily="34" charset="0"/>
                <a:cs typeface="Arial" pitchFamily="34" charset="0"/>
              </a:rPr>
              <a:t> AFM1 </a:t>
            </a:r>
            <a:r>
              <a:rPr lang="fr-FR" sz="2000" b="1" dirty="0" err="1" smtClean="0">
                <a:effectLst>
                  <a:outerShdw blurRad="38100" dist="38100" dir="2700000" algn="tl">
                    <a:srgbClr val="000000">
                      <a:alpha val="43137"/>
                    </a:srgbClr>
                  </a:outerShdw>
                </a:effectLst>
                <a:latin typeface="Arial" pitchFamily="34" charset="0"/>
                <a:cs typeface="Arial" pitchFamily="34" charset="0"/>
              </a:rPr>
              <a:t>Immunotoxicity</a:t>
            </a:r>
            <a:r>
              <a:rPr lang="fr-FR" sz="2000" b="1" dirty="0" smtClean="0">
                <a:effectLst>
                  <a:outerShdw blurRad="38100" dist="38100" dir="2700000" algn="tl">
                    <a:srgbClr val="000000">
                      <a:alpha val="43137"/>
                    </a:srgbClr>
                  </a:outerShdw>
                </a:effectLst>
                <a:latin typeface="Arial" pitchFamily="34" charset="0"/>
                <a:cs typeface="Arial" pitchFamily="34" charset="0"/>
              </a:rPr>
              <a:t> in Vivo. </a:t>
            </a:r>
            <a:r>
              <a:rPr lang="fr-FR" sz="2000" b="1" i="1" dirty="0" smtClean="0">
                <a:effectLst>
                  <a:outerShdw blurRad="38100" dist="38100" dir="2700000" algn="tl">
                    <a:srgbClr val="000000">
                      <a:alpha val="43137"/>
                    </a:srgbClr>
                  </a:outerShdw>
                </a:effectLst>
                <a:latin typeface="Arial" pitchFamily="34" charset="0"/>
                <a:cs typeface="Arial" pitchFamily="34" charset="0"/>
              </a:rPr>
              <a:t>J. </a:t>
            </a:r>
            <a:r>
              <a:rPr lang="fr-FR" sz="2000" b="1" i="1" dirty="0" err="1" smtClean="0">
                <a:effectLst>
                  <a:outerShdw blurRad="38100" dist="38100" dir="2700000" algn="tl">
                    <a:srgbClr val="000000">
                      <a:alpha val="43137"/>
                    </a:srgbClr>
                  </a:outerShdw>
                </a:effectLst>
                <a:latin typeface="Arial" pitchFamily="34" charset="0"/>
                <a:cs typeface="Arial" pitchFamily="34" charset="0"/>
              </a:rPr>
              <a:t>Immunotox</a:t>
            </a:r>
            <a:r>
              <a:rPr lang="fr-FR" sz="2000" b="1" i="1" dirty="0" smtClean="0">
                <a:effectLst>
                  <a:outerShdw blurRad="38100" dist="38100" dir="2700000" algn="tl">
                    <a:srgbClr val="000000">
                      <a:alpha val="43137"/>
                    </a:srgbClr>
                  </a:outerShdw>
                </a:effectLst>
                <a:latin typeface="Arial" pitchFamily="34" charset="0"/>
                <a:cs typeface="Arial" pitchFamily="34" charset="0"/>
              </a:rPr>
              <a:t>. </a:t>
            </a:r>
            <a:r>
              <a:rPr lang="fr-FR" sz="2000" b="1" dirty="0" smtClean="0">
                <a:effectLst>
                  <a:outerShdw blurRad="38100" dist="38100" dir="2700000" algn="tl">
                    <a:srgbClr val="000000">
                      <a:alpha val="43137"/>
                    </a:srgbClr>
                  </a:outerShdw>
                </a:effectLst>
                <a:latin typeface="Arial" pitchFamily="34" charset="0"/>
                <a:cs typeface="Arial" pitchFamily="34" charset="0"/>
              </a:rPr>
              <a:t>pp. 1-8.</a:t>
            </a:r>
          </a:p>
        </p:txBody>
      </p:sp>
      <p:pic>
        <p:nvPicPr>
          <p:cNvPr id="3" name="Picture 1413" descr="LOGO 11 juin 2007___1"/>
          <p:cNvPicPr preferRelativeResize="0">
            <a:picLocks noChangeArrowheads="1"/>
          </p:cNvPicPr>
          <p:nvPr/>
        </p:nvPicPr>
        <p:blipFill>
          <a:blip r:embed="rId4" cstate="print"/>
          <a:srcRect/>
          <a:stretch>
            <a:fillRect/>
          </a:stretch>
        </p:blipFill>
        <p:spPr bwMode="auto">
          <a:xfrm>
            <a:off x="742867" y="842855"/>
            <a:ext cx="2520000" cy="2520280"/>
          </a:xfrm>
          <a:prstGeom prst="roundRect">
            <a:avLst>
              <a:gd name="adj" fmla="val 20590"/>
            </a:avLst>
          </a:prstGeom>
          <a:solidFill>
            <a:srgbClr val="FFFFFF">
              <a:shade val="85000"/>
            </a:srgbClr>
          </a:solidFill>
          <a:ln>
            <a:noFill/>
          </a:ln>
          <a:effectLst/>
        </p:spPr>
      </p:pic>
      <p:pic>
        <p:nvPicPr>
          <p:cNvPr id="4" name="Image 3" descr="Sans titre"/>
          <p:cNvPicPr preferRelativeResize="0">
            <a:picLocks noChangeArrowheads="1"/>
          </p:cNvPicPr>
          <p:nvPr/>
        </p:nvPicPr>
        <p:blipFill>
          <a:blip r:embed="rId5" cstate="print"/>
          <a:srcRect/>
          <a:stretch>
            <a:fillRect/>
          </a:stretch>
        </p:blipFill>
        <p:spPr bwMode="auto">
          <a:xfrm>
            <a:off x="21745639" y="842855"/>
            <a:ext cx="2520000" cy="2520280"/>
          </a:xfrm>
          <a:prstGeom prst="roundRect">
            <a:avLst>
              <a:gd name="adj" fmla="val 21590"/>
            </a:avLst>
          </a:prstGeom>
          <a:solidFill>
            <a:srgbClr val="FFFFFF">
              <a:shade val="85000"/>
            </a:srgbClr>
          </a:solidFill>
          <a:ln>
            <a:noFill/>
          </a:ln>
          <a:effectLst/>
        </p:spPr>
      </p:pic>
      <p:sp>
        <p:nvSpPr>
          <p:cNvPr id="46" name="Rectangle à coins arrondis 45"/>
          <p:cNvSpPr/>
          <p:nvPr/>
        </p:nvSpPr>
        <p:spPr>
          <a:xfrm>
            <a:off x="936279" y="10369377"/>
            <a:ext cx="23546616" cy="1656184"/>
          </a:xfrm>
          <a:prstGeom prst="roundRect">
            <a:avLst>
              <a:gd name="adj" fmla="val 11193"/>
            </a:avLst>
          </a:prstGeom>
          <a:solidFill>
            <a:srgbClr val="F6DFA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002" tIns="38501" rIns="77002" bIns="38501" anchor="ctr"/>
          <a:lstStyle>
            <a:defPPr>
              <a:defRPr lang="fr-FR"/>
            </a:defPPr>
            <a:lvl1pPr marL="0" algn="l" defTabSz="3289997" rtl="0" eaLnBrk="1" latinLnBrk="0" hangingPunct="1">
              <a:defRPr sz="6500" kern="1200">
                <a:solidFill>
                  <a:schemeClr val="lt1"/>
                </a:solidFill>
                <a:latin typeface="+mn-lt"/>
                <a:ea typeface="+mn-ea"/>
                <a:cs typeface="+mn-cs"/>
              </a:defRPr>
            </a:lvl1pPr>
            <a:lvl2pPr marL="1644998" algn="l" defTabSz="3289997" rtl="0" eaLnBrk="1" latinLnBrk="0" hangingPunct="1">
              <a:defRPr sz="6500" kern="1200">
                <a:solidFill>
                  <a:schemeClr val="lt1"/>
                </a:solidFill>
                <a:latin typeface="+mn-lt"/>
                <a:ea typeface="+mn-ea"/>
                <a:cs typeface="+mn-cs"/>
              </a:defRPr>
            </a:lvl2pPr>
            <a:lvl3pPr marL="3289997" algn="l" defTabSz="3289997" rtl="0" eaLnBrk="1" latinLnBrk="0" hangingPunct="1">
              <a:defRPr sz="6500" kern="1200">
                <a:solidFill>
                  <a:schemeClr val="lt1"/>
                </a:solidFill>
                <a:latin typeface="+mn-lt"/>
                <a:ea typeface="+mn-ea"/>
                <a:cs typeface="+mn-cs"/>
              </a:defRPr>
            </a:lvl3pPr>
            <a:lvl4pPr marL="4934995" algn="l" defTabSz="3289997" rtl="0" eaLnBrk="1" latinLnBrk="0" hangingPunct="1">
              <a:defRPr sz="6500" kern="1200">
                <a:solidFill>
                  <a:schemeClr val="lt1"/>
                </a:solidFill>
                <a:latin typeface="+mn-lt"/>
                <a:ea typeface="+mn-ea"/>
                <a:cs typeface="+mn-cs"/>
              </a:defRPr>
            </a:lvl4pPr>
            <a:lvl5pPr marL="6579994" algn="l" defTabSz="3289997" rtl="0" eaLnBrk="1" latinLnBrk="0" hangingPunct="1">
              <a:defRPr sz="6500" kern="1200">
                <a:solidFill>
                  <a:schemeClr val="lt1"/>
                </a:solidFill>
                <a:latin typeface="+mn-lt"/>
                <a:ea typeface="+mn-ea"/>
                <a:cs typeface="+mn-cs"/>
              </a:defRPr>
            </a:lvl5pPr>
            <a:lvl6pPr marL="8224992" algn="l" defTabSz="3289997" rtl="0" eaLnBrk="1" latinLnBrk="0" hangingPunct="1">
              <a:defRPr sz="6500" kern="1200">
                <a:solidFill>
                  <a:schemeClr val="lt1"/>
                </a:solidFill>
                <a:latin typeface="+mn-lt"/>
                <a:ea typeface="+mn-ea"/>
                <a:cs typeface="+mn-cs"/>
              </a:defRPr>
            </a:lvl6pPr>
            <a:lvl7pPr marL="9869990" algn="l" defTabSz="3289997" rtl="0" eaLnBrk="1" latinLnBrk="0" hangingPunct="1">
              <a:defRPr sz="6500" kern="1200">
                <a:solidFill>
                  <a:schemeClr val="lt1"/>
                </a:solidFill>
                <a:latin typeface="+mn-lt"/>
                <a:ea typeface="+mn-ea"/>
                <a:cs typeface="+mn-cs"/>
              </a:defRPr>
            </a:lvl7pPr>
            <a:lvl8pPr marL="11514989" algn="l" defTabSz="3289997" rtl="0" eaLnBrk="1" latinLnBrk="0" hangingPunct="1">
              <a:defRPr sz="6500" kern="1200">
                <a:solidFill>
                  <a:schemeClr val="lt1"/>
                </a:solidFill>
                <a:latin typeface="+mn-lt"/>
                <a:ea typeface="+mn-ea"/>
                <a:cs typeface="+mn-cs"/>
              </a:defRPr>
            </a:lvl8pPr>
            <a:lvl9pPr marL="13159987" algn="l" defTabSz="3289997" rtl="0" eaLnBrk="1" latinLnBrk="0" hangingPunct="1">
              <a:defRPr sz="6500" kern="1200">
                <a:solidFill>
                  <a:schemeClr val="lt1"/>
                </a:solidFill>
                <a:latin typeface="+mn-lt"/>
                <a:ea typeface="+mn-ea"/>
                <a:cs typeface="+mn-cs"/>
              </a:defRPr>
            </a:lvl9pPr>
          </a:lstStyle>
          <a:p>
            <a:pPr algn="just">
              <a:defRPr/>
            </a:pPr>
            <a:r>
              <a:rPr lang="en-US" sz="2500" b="1" dirty="0" smtClean="0">
                <a:solidFill>
                  <a:schemeClr val="tx1"/>
                </a:solidFill>
                <a:latin typeface="Arial" pitchFamily="34" charset="0"/>
                <a:cs typeface="Arial" pitchFamily="34" charset="0"/>
              </a:rPr>
              <a:t>   </a:t>
            </a:r>
            <a:r>
              <a:rPr lang="en-US" sz="2500" b="1" u="sng" dirty="0" smtClean="0">
                <a:solidFill>
                  <a:schemeClr val="tx1"/>
                </a:solidFill>
                <a:latin typeface="Arial" pitchFamily="34" charset="0"/>
                <a:cs typeface="Arial" pitchFamily="34" charset="0"/>
              </a:rPr>
              <a:t>Animals and Experimental design:</a:t>
            </a:r>
            <a:r>
              <a:rPr lang="en-US" sz="2500" b="1" dirty="0" smtClean="0">
                <a:solidFill>
                  <a:schemeClr val="tx1"/>
                </a:solidFill>
                <a:latin typeface="Arial" pitchFamily="34" charset="0"/>
                <a:cs typeface="Arial" pitchFamily="34" charset="0"/>
              </a:rPr>
              <a:t> Balb/c mice were randomly divided into six groups (6 mice/group) and treated orally with the respective treatment with AFB</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AFM</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and LP</a:t>
            </a:r>
            <a:r>
              <a:rPr lang="en-US" sz="2500" b="1" i="1" dirty="0" smtClean="0">
                <a:solidFill>
                  <a:schemeClr val="tx1"/>
                </a:solidFill>
                <a:latin typeface="Arial" pitchFamily="34" charset="0"/>
                <a:cs typeface="Arial" pitchFamily="34" charset="0"/>
              </a:rPr>
              <a:t> </a:t>
            </a:r>
            <a:r>
              <a:rPr lang="en-US" sz="2500" b="1" dirty="0" smtClean="0">
                <a:solidFill>
                  <a:schemeClr val="tx1"/>
                </a:solidFill>
                <a:latin typeface="Arial" pitchFamily="34" charset="0"/>
                <a:cs typeface="Arial" pitchFamily="34" charset="0"/>
              </a:rPr>
              <a:t>separately or simultaneously for 2 weeks. the signs of overall toxicities were recorded along the period treatment. At the end of the treatment period, the body  weights of the mice in each group were measured and scarified by cervical dislocation; spleen and thymus were collected and weighed. Parts of those organs were immediately placed into buffered-formalin for histological studies.</a:t>
            </a:r>
            <a:endParaRPr lang="fr-FR" sz="2500" b="1" dirty="0">
              <a:solidFill>
                <a:schemeClr val="tx1"/>
              </a:solidFill>
              <a:latin typeface="Arial" pitchFamily="34" charset="0"/>
              <a:cs typeface="Arial" pitchFamily="34" charset="0"/>
            </a:endParaRPr>
          </a:p>
        </p:txBody>
      </p:sp>
      <p:pic>
        <p:nvPicPr>
          <p:cNvPr id="18" name="Image 17" descr="tablo in vitro.png"/>
          <p:cNvPicPr preferRelativeResize="0">
            <a:picLocks/>
          </p:cNvPicPr>
          <p:nvPr/>
        </p:nvPicPr>
        <p:blipFill>
          <a:blip r:embed="rId6" cstate="print"/>
          <a:stretch>
            <a:fillRect/>
          </a:stretch>
        </p:blipFill>
        <p:spPr>
          <a:xfrm>
            <a:off x="648247" y="17282145"/>
            <a:ext cx="9145016" cy="3168352"/>
          </a:xfrm>
          <a:prstGeom prst="rect">
            <a:avLst/>
          </a:prstGeom>
        </p:spPr>
      </p:pic>
      <p:pic>
        <p:nvPicPr>
          <p:cNvPr id="21" name="Image 20" descr="Thymus Gx40.png"/>
          <p:cNvPicPr preferRelativeResize="0">
            <a:picLocks/>
          </p:cNvPicPr>
          <p:nvPr/>
        </p:nvPicPr>
        <p:blipFill>
          <a:blip r:embed="rId7" cstate="print"/>
          <a:stretch>
            <a:fillRect/>
          </a:stretch>
        </p:blipFill>
        <p:spPr>
          <a:xfrm>
            <a:off x="10369327" y="15697969"/>
            <a:ext cx="6840000" cy="7740000"/>
          </a:xfrm>
          <a:prstGeom prst="rect">
            <a:avLst/>
          </a:prstGeom>
        </p:spPr>
      </p:pic>
      <p:sp>
        <p:nvSpPr>
          <p:cNvPr id="24" name="Rectangle à coins arrondis 23"/>
          <p:cNvSpPr/>
          <p:nvPr/>
        </p:nvSpPr>
        <p:spPr>
          <a:xfrm>
            <a:off x="936279" y="9001225"/>
            <a:ext cx="23546616" cy="1224136"/>
          </a:xfrm>
          <a:prstGeom prst="roundRect">
            <a:avLst>
              <a:gd name="adj" fmla="val 16667"/>
            </a:avLst>
          </a:prstGeom>
          <a:solidFill>
            <a:srgbClr val="F6DFA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002" tIns="38501" rIns="77002" bIns="38501" anchor="ctr"/>
          <a:lstStyle>
            <a:defPPr>
              <a:defRPr lang="fr-FR"/>
            </a:defPPr>
            <a:lvl1pPr marL="0" algn="l" defTabSz="3289997" rtl="0" eaLnBrk="1" latinLnBrk="0" hangingPunct="1">
              <a:defRPr sz="6500" kern="1200">
                <a:solidFill>
                  <a:schemeClr val="lt1"/>
                </a:solidFill>
                <a:latin typeface="+mn-lt"/>
                <a:ea typeface="+mn-ea"/>
                <a:cs typeface="+mn-cs"/>
              </a:defRPr>
            </a:lvl1pPr>
            <a:lvl2pPr marL="1644998" algn="l" defTabSz="3289997" rtl="0" eaLnBrk="1" latinLnBrk="0" hangingPunct="1">
              <a:defRPr sz="6500" kern="1200">
                <a:solidFill>
                  <a:schemeClr val="lt1"/>
                </a:solidFill>
                <a:latin typeface="+mn-lt"/>
                <a:ea typeface="+mn-ea"/>
                <a:cs typeface="+mn-cs"/>
              </a:defRPr>
            </a:lvl2pPr>
            <a:lvl3pPr marL="3289997" algn="l" defTabSz="3289997" rtl="0" eaLnBrk="1" latinLnBrk="0" hangingPunct="1">
              <a:defRPr sz="6500" kern="1200">
                <a:solidFill>
                  <a:schemeClr val="lt1"/>
                </a:solidFill>
                <a:latin typeface="+mn-lt"/>
                <a:ea typeface="+mn-ea"/>
                <a:cs typeface="+mn-cs"/>
              </a:defRPr>
            </a:lvl3pPr>
            <a:lvl4pPr marL="4934995" algn="l" defTabSz="3289997" rtl="0" eaLnBrk="1" latinLnBrk="0" hangingPunct="1">
              <a:defRPr sz="6500" kern="1200">
                <a:solidFill>
                  <a:schemeClr val="lt1"/>
                </a:solidFill>
                <a:latin typeface="+mn-lt"/>
                <a:ea typeface="+mn-ea"/>
                <a:cs typeface="+mn-cs"/>
              </a:defRPr>
            </a:lvl4pPr>
            <a:lvl5pPr marL="6579994" algn="l" defTabSz="3289997" rtl="0" eaLnBrk="1" latinLnBrk="0" hangingPunct="1">
              <a:defRPr sz="6500" kern="1200">
                <a:solidFill>
                  <a:schemeClr val="lt1"/>
                </a:solidFill>
                <a:latin typeface="+mn-lt"/>
                <a:ea typeface="+mn-ea"/>
                <a:cs typeface="+mn-cs"/>
              </a:defRPr>
            </a:lvl5pPr>
            <a:lvl6pPr marL="8224992" algn="l" defTabSz="3289997" rtl="0" eaLnBrk="1" latinLnBrk="0" hangingPunct="1">
              <a:defRPr sz="6500" kern="1200">
                <a:solidFill>
                  <a:schemeClr val="lt1"/>
                </a:solidFill>
                <a:latin typeface="+mn-lt"/>
                <a:ea typeface="+mn-ea"/>
                <a:cs typeface="+mn-cs"/>
              </a:defRPr>
            </a:lvl6pPr>
            <a:lvl7pPr marL="9869990" algn="l" defTabSz="3289997" rtl="0" eaLnBrk="1" latinLnBrk="0" hangingPunct="1">
              <a:defRPr sz="6500" kern="1200">
                <a:solidFill>
                  <a:schemeClr val="lt1"/>
                </a:solidFill>
                <a:latin typeface="+mn-lt"/>
                <a:ea typeface="+mn-ea"/>
                <a:cs typeface="+mn-cs"/>
              </a:defRPr>
            </a:lvl7pPr>
            <a:lvl8pPr marL="11514989" algn="l" defTabSz="3289997" rtl="0" eaLnBrk="1" latinLnBrk="0" hangingPunct="1">
              <a:defRPr sz="6500" kern="1200">
                <a:solidFill>
                  <a:schemeClr val="lt1"/>
                </a:solidFill>
                <a:latin typeface="+mn-lt"/>
                <a:ea typeface="+mn-ea"/>
                <a:cs typeface="+mn-cs"/>
              </a:defRPr>
            </a:lvl8pPr>
            <a:lvl9pPr marL="13159987" algn="l" defTabSz="3289997" rtl="0" eaLnBrk="1" latinLnBrk="0" hangingPunct="1">
              <a:defRPr sz="6500" kern="1200">
                <a:solidFill>
                  <a:schemeClr val="lt1"/>
                </a:solidFill>
                <a:latin typeface="+mn-lt"/>
                <a:ea typeface="+mn-ea"/>
                <a:cs typeface="+mn-cs"/>
              </a:defRPr>
            </a:lvl9pPr>
          </a:lstStyle>
          <a:p>
            <a:pPr algn="just">
              <a:defRPr/>
            </a:pPr>
            <a:r>
              <a:rPr lang="en-US" sz="2500" b="1" dirty="0" smtClean="0">
                <a:solidFill>
                  <a:schemeClr val="tx1"/>
                </a:solidFill>
                <a:latin typeface="Arial" pitchFamily="34" charset="0"/>
                <a:cs typeface="Arial" pitchFamily="34" charset="0"/>
              </a:rPr>
              <a:t>   </a:t>
            </a:r>
            <a:r>
              <a:rPr lang="en-US" sz="2500" b="1" i="1" u="sng" dirty="0" smtClean="0">
                <a:solidFill>
                  <a:schemeClr val="tx1"/>
                </a:solidFill>
                <a:latin typeface="Arial" pitchFamily="34" charset="0"/>
                <a:cs typeface="Arial" pitchFamily="34" charset="0"/>
              </a:rPr>
              <a:t>In vitro </a:t>
            </a:r>
            <a:r>
              <a:rPr lang="en-US" sz="2500" b="1" u="sng" dirty="0" smtClean="0">
                <a:solidFill>
                  <a:schemeClr val="tx1"/>
                </a:solidFill>
                <a:latin typeface="Arial" pitchFamily="34" charset="0"/>
                <a:cs typeface="Arial" pitchFamily="34" charset="0"/>
              </a:rPr>
              <a:t>detoxification test</a:t>
            </a:r>
            <a:r>
              <a:rPr lang="en-US" sz="2500" b="1" i="1" u="sng" dirty="0" smtClean="0">
                <a:solidFill>
                  <a:schemeClr val="tx1"/>
                </a:solidFill>
                <a:latin typeface="Arial" pitchFamily="34" charset="0"/>
                <a:cs typeface="Arial" pitchFamily="34" charset="0"/>
              </a:rPr>
              <a:t>:</a:t>
            </a:r>
            <a:r>
              <a:rPr lang="en-US" sz="2500" b="1" i="1" dirty="0" smtClean="0">
                <a:solidFill>
                  <a:schemeClr val="tx1"/>
                </a:solidFill>
                <a:latin typeface="Arial" pitchFamily="34" charset="0"/>
                <a:cs typeface="Arial" pitchFamily="34" charset="0"/>
              </a:rPr>
              <a:t> </a:t>
            </a:r>
            <a:r>
              <a:rPr lang="en-US" sz="2500" b="1" dirty="0" smtClean="0">
                <a:solidFill>
                  <a:schemeClr val="tx1"/>
                </a:solidFill>
                <a:latin typeface="Arial" pitchFamily="34" charset="0"/>
                <a:cs typeface="Arial" pitchFamily="34" charset="0"/>
              </a:rPr>
              <a:t>LP was tested for its ability to eliminate AFM</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and AFB</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from phosphate-buffered saline (PBS) containing 20 </a:t>
            </a:r>
            <a:r>
              <a:rPr lang="el-GR" sz="2500" b="1" dirty="0" smtClean="0">
                <a:solidFill>
                  <a:schemeClr val="tx1"/>
                </a:solidFill>
                <a:latin typeface="Arial" pitchFamily="34" charset="0"/>
                <a:cs typeface="Arial" pitchFamily="34" charset="0"/>
              </a:rPr>
              <a:t>μ</a:t>
            </a:r>
            <a:r>
              <a:rPr lang="en-US" sz="2500" b="1" dirty="0" smtClean="0">
                <a:solidFill>
                  <a:schemeClr val="tx1"/>
                </a:solidFill>
                <a:latin typeface="Arial" pitchFamily="34" charset="0"/>
                <a:cs typeface="Arial" pitchFamily="34" charset="0"/>
              </a:rPr>
              <a:t>g of AFB</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 or AFM</a:t>
            </a:r>
            <a:r>
              <a:rPr lang="en-US" sz="2500" b="1" baseline="-25000" dirty="0" smtClean="0">
                <a:solidFill>
                  <a:schemeClr val="tx1"/>
                </a:solidFill>
                <a:latin typeface="Arial" pitchFamily="34" charset="0"/>
                <a:cs typeface="Arial" pitchFamily="34" charset="0"/>
              </a:rPr>
              <a:t>1</a:t>
            </a:r>
            <a:r>
              <a:rPr lang="en-US" sz="2500" b="1" dirty="0" smtClean="0">
                <a:solidFill>
                  <a:schemeClr val="tx1"/>
                </a:solidFill>
                <a:latin typeface="Arial" pitchFamily="34" charset="0"/>
                <a:cs typeface="Arial" pitchFamily="34" charset="0"/>
              </a:rPr>
              <a:t>/ml after 0, 6, and 24 hr at 37°C. The remaining </a:t>
            </a:r>
            <a:r>
              <a:rPr lang="en-US" sz="2500" b="1" dirty="0" err="1" smtClean="0">
                <a:solidFill>
                  <a:schemeClr val="tx1"/>
                </a:solidFill>
                <a:latin typeface="Arial" pitchFamily="34" charset="0"/>
                <a:cs typeface="Arial" pitchFamily="34" charset="0"/>
              </a:rPr>
              <a:t>mycotoxins</a:t>
            </a:r>
            <a:r>
              <a:rPr lang="en-US" sz="2500" b="1" dirty="0" smtClean="0">
                <a:solidFill>
                  <a:schemeClr val="tx1"/>
                </a:solidFill>
                <a:latin typeface="Arial" pitchFamily="34" charset="0"/>
                <a:cs typeface="Arial" pitchFamily="34" charset="0"/>
              </a:rPr>
              <a:t> were evaluated using HPLC. Tasting is done to track changes (taste, texture, color and appearance) of the products analyzed.   </a:t>
            </a:r>
          </a:p>
        </p:txBody>
      </p:sp>
      <p:sp>
        <p:nvSpPr>
          <p:cNvPr id="27" name="Rectangle 26"/>
          <p:cNvSpPr>
            <a:spLocks noChangeArrowheads="1"/>
          </p:cNvSpPr>
          <p:nvPr/>
        </p:nvSpPr>
        <p:spPr bwMode="auto">
          <a:xfrm>
            <a:off x="648247" y="13465721"/>
            <a:ext cx="23834648" cy="2386078"/>
          </a:xfrm>
          <a:prstGeom prst="rect">
            <a:avLst/>
          </a:prstGeom>
          <a:noFill/>
          <a:ln w="9525">
            <a:noFill/>
            <a:miter lim="800000"/>
            <a:headEnd/>
            <a:tailEnd/>
          </a:ln>
        </p:spPr>
        <p:txBody>
          <a:bodyPr wrap="square" lIns="77002" tIns="38501" rIns="77002" bIns="38501" anchor="ctr">
            <a:spAutoFit/>
          </a:bodyPr>
          <a:lst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a:lstStyle>
          <a:p>
            <a:pPr algn="just" fontAlgn="t"/>
            <a:r>
              <a:rPr lang="en-US" sz="2500" b="1" dirty="0" smtClean="0">
                <a:solidFill>
                  <a:srgbClr val="000000"/>
                </a:solidFill>
                <a:latin typeface="Arial" pitchFamily="34" charset="0"/>
                <a:cs typeface="Arial" pitchFamily="34" charset="0"/>
              </a:rPr>
              <a:t>   The outcome of the </a:t>
            </a:r>
            <a:r>
              <a:rPr lang="en-US" sz="2500" b="1" i="1" dirty="0" smtClean="0">
                <a:solidFill>
                  <a:srgbClr val="000000"/>
                </a:solidFill>
                <a:latin typeface="Arial" pitchFamily="34" charset="0"/>
                <a:cs typeface="Arial" pitchFamily="34" charset="0"/>
              </a:rPr>
              <a:t>in vitro </a:t>
            </a:r>
            <a:r>
              <a:rPr lang="en-US" sz="2500" b="1" dirty="0" smtClean="0">
                <a:solidFill>
                  <a:srgbClr val="000000"/>
                </a:solidFill>
                <a:latin typeface="Arial" pitchFamily="34" charset="0"/>
                <a:cs typeface="Arial" pitchFamily="34" charset="0"/>
              </a:rPr>
              <a:t>study indicated  that LP was more suitable for use </a:t>
            </a:r>
            <a:r>
              <a:rPr lang="en-US" sz="2500" b="1" i="1" dirty="0" smtClean="0">
                <a:solidFill>
                  <a:srgbClr val="000000"/>
                </a:solidFill>
                <a:latin typeface="Arial" pitchFamily="34" charset="0"/>
                <a:cs typeface="Arial" pitchFamily="34" charset="0"/>
              </a:rPr>
              <a:t>in vivo </a:t>
            </a:r>
            <a:r>
              <a:rPr lang="en-US" sz="2500" b="1" dirty="0" smtClean="0">
                <a:solidFill>
                  <a:srgbClr val="000000"/>
                </a:solidFill>
                <a:latin typeface="Arial" pitchFamily="34" charset="0"/>
                <a:cs typeface="Arial" pitchFamily="34" charset="0"/>
              </a:rPr>
              <a:t>study due to its highest capability to remove AFB</a:t>
            </a:r>
            <a:r>
              <a:rPr lang="en-US" sz="2500" b="1" baseline="-50000" dirty="0" smtClean="0">
                <a:solidFill>
                  <a:srgbClr val="000000"/>
                </a:solidFill>
                <a:latin typeface="Arial" pitchFamily="34" charset="0"/>
                <a:cs typeface="Arial" pitchFamily="34" charset="0"/>
              </a:rPr>
              <a:t>1</a:t>
            </a:r>
            <a:r>
              <a:rPr lang="en-US" sz="2500" b="1" dirty="0" smtClean="0">
                <a:solidFill>
                  <a:srgbClr val="000000"/>
                </a:solidFill>
                <a:latin typeface="Arial" pitchFamily="34" charset="0"/>
                <a:cs typeface="Arial" pitchFamily="34" charset="0"/>
              </a:rPr>
              <a:t> and AFM</a:t>
            </a:r>
            <a:r>
              <a:rPr lang="en-US" sz="2500" b="1" baseline="-50000" dirty="0" smtClean="0">
                <a:solidFill>
                  <a:srgbClr val="000000"/>
                </a:solidFill>
                <a:latin typeface="Arial" pitchFamily="34" charset="0"/>
                <a:cs typeface="Arial" pitchFamily="34" charset="0"/>
              </a:rPr>
              <a:t>1</a:t>
            </a:r>
            <a:r>
              <a:rPr lang="en-US" sz="2500" b="1" dirty="0" smtClean="0">
                <a:solidFill>
                  <a:srgbClr val="000000"/>
                </a:solidFill>
                <a:latin typeface="Arial" pitchFamily="34" charset="0"/>
                <a:cs typeface="Arial" pitchFamily="34" charset="0"/>
              </a:rPr>
              <a:t> from PBS (Tab. 1). After 2 weeks of AFB</a:t>
            </a:r>
            <a:r>
              <a:rPr lang="en-US" sz="2500" b="1" baseline="-50000" dirty="0" smtClean="0">
                <a:solidFill>
                  <a:srgbClr val="000000"/>
                </a:solidFill>
                <a:latin typeface="Arial" pitchFamily="34" charset="0"/>
                <a:cs typeface="Arial" pitchFamily="34" charset="0"/>
              </a:rPr>
              <a:t>1</a:t>
            </a:r>
            <a:r>
              <a:rPr lang="en-US" sz="2500" b="1" dirty="0" smtClean="0">
                <a:solidFill>
                  <a:srgbClr val="000000"/>
                </a:solidFill>
                <a:latin typeface="Arial" pitchFamily="34" charset="0"/>
                <a:cs typeface="Arial" pitchFamily="34" charset="0"/>
              </a:rPr>
              <a:t> and AFM</a:t>
            </a:r>
            <a:r>
              <a:rPr lang="en-US" sz="2500" b="1" baseline="-50000" dirty="0" smtClean="0">
                <a:solidFill>
                  <a:srgbClr val="000000"/>
                </a:solidFill>
                <a:latin typeface="Arial" pitchFamily="34" charset="0"/>
                <a:cs typeface="Arial" pitchFamily="34" charset="0"/>
              </a:rPr>
              <a:t>1</a:t>
            </a:r>
            <a:r>
              <a:rPr lang="en-US" sz="2500" b="1" dirty="0" smtClean="0">
                <a:solidFill>
                  <a:srgbClr val="000000"/>
                </a:solidFill>
                <a:latin typeface="Arial" pitchFamily="34" charset="0"/>
                <a:cs typeface="Arial" pitchFamily="34" charset="0"/>
              </a:rPr>
              <a:t> treatment, a general toxicity was observed in the mice. Specifically body and lymphoid organ weights were significantly decreased  in in AFB</a:t>
            </a:r>
            <a:r>
              <a:rPr lang="en-US" sz="2500" b="1" baseline="-50000" dirty="0" smtClean="0">
                <a:solidFill>
                  <a:srgbClr val="000000"/>
                </a:solidFill>
                <a:latin typeface="Arial" pitchFamily="34" charset="0"/>
                <a:cs typeface="Arial" pitchFamily="34" charset="0"/>
              </a:rPr>
              <a:t>1</a:t>
            </a:r>
            <a:r>
              <a:rPr lang="en-US" sz="2500" b="1" baseline="-25000" dirty="0" smtClean="0">
                <a:solidFill>
                  <a:srgbClr val="000000"/>
                </a:solidFill>
                <a:latin typeface="Arial" pitchFamily="34" charset="0"/>
                <a:cs typeface="Arial" pitchFamily="34" charset="0"/>
              </a:rPr>
              <a:t> </a:t>
            </a:r>
            <a:r>
              <a:rPr lang="en-US" sz="2500" b="1" dirty="0" smtClean="0">
                <a:solidFill>
                  <a:srgbClr val="000000"/>
                </a:solidFill>
                <a:latin typeface="Arial" pitchFamily="34" charset="0"/>
                <a:cs typeface="Arial" pitchFamily="34" charset="0"/>
              </a:rPr>
              <a:t>and AFM</a:t>
            </a:r>
            <a:r>
              <a:rPr lang="en-US" sz="2500" b="1" baseline="-50000" dirty="0" smtClean="0">
                <a:solidFill>
                  <a:srgbClr val="000000"/>
                </a:solidFill>
                <a:latin typeface="Arial" pitchFamily="34" charset="0"/>
                <a:cs typeface="Arial" pitchFamily="34" charset="0"/>
              </a:rPr>
              <a:t>1</a:t>
            </a:r>
            <a:r>
              <a:rPr lang="en-US" sz="2500" b="1" dirty="0" smtClean="0">
                <a:solidFill>
                  <a:srgbClr val="000000"/>
                </a:solidFill>
                <a:latin typeface="Arial" pitchFamily="34" charset="0"/>
                <a:cs typeface="Arial" pitchFamily="34" charset="0"/>
              </a:rPr>
              <a:t>-treated mice (Fig. 1). In addition, the deaths of two mice (one on day 11 and one on day 13; ~16% overall mortality) were noted in AFB</a:t>
            </a:r>
            <a:r>
              <a:rPr lang="en-US" sz="2500" b="1" baseline="-50000" dirty="0" smtClean="0">
                <a:solidFill>
                  <a:srgbClr val="000000"/>
                </a:solidFill>
                <a:latin typeface="Arial" pitchFamily="34" charset="0"/>
                <a:cs typeface="Arial" pitchFamily="34" charset="0"/>
              </a:rPr>
              <a:t>1</a:t>
            </a:r>
            <a:r>
              <a:rPr lang="en-US" sz="2500" b="1" dirty="0" smtClean="0">
                <a:solidFill>
                  <a:srgbClr val="000000"/>
                </a:solidFill>
                <a:latin typeface="Arial" pitchFamily="34" charset="0"/>
                <a:cs typeface="Arial" pitchFamily="34" charset="0"/>
              </a:rPr>
              <a:t>-treated group. In contrast, no overt general toxicities were observed  from LP alone or in combination with AFB</a:t>
            </a:r>
            <a:r>
              <a:rPr lang="en-US" sz="2500" b="1" baseline="-50000" dirty="0" smtClean="0">
                <a:solidFill>
                  <a:srgbClr val="000000"/>
                </a:solidFill>
                <a:latin typeface="Arial" pitchFamily="34" charset="0"/>
                <a:cs typeface="Arial" pitchFamily="34" charset="0"/>
              </a:rPr>
              <a:t>1</a:t>
            </a:r>
            <a:r>
              <a:rPr lang="en-US" sz="2500" b="1" dirty="0" smtClean="0">
                <a:solidFill>
                  <a:srgbClr val="000000"/>
                </a:solidFill>
                <a:latin typeface="Arial" pitchFamily="34" charset="0"/>
                <a:cs typeface="Arial" pitchFamily="34" charset="0"/>
              </a:rPr>
              <a:t> or AFM</a:t>
            </a:r>
            <a:r>
              <a:rPr lang="en-US" sz="2500" b="1" baseline="-50000" dirty="0" smtClean="0">
                <a:solidFill>
                  <a:srgbClr val="000000"/>
                </a:solidFill>
                <a:latin typeface="Arial" pitchFamily="34" charset="0"/>
                <a:cs typeface="Arial" pitchFamily="34" charset="0"/>
              </a:rPr>
              <a:t>1</a:t>
            </a:r>
            <a:r>
              <a:rPr lang="en-US" sz="2500" b="1" dirty="0" smtClean="0">
                <a:solidFill>
                  <a:srgbClr val="000000"/>
                </a:solidFill>
                <a:latin typeface="Arial" pitchFamily="34" charset="0"/>
                <a:cs typeface="Arial" pitchFamily="34" charset="0"/>
              </a:rPr>
              <a:t>. The histological studies using </a:t>
            </a:r>
            <a:r>
              <a:rPr lang="en-US" sz="2500" b="1" dirty="0" err="1" smtClean="0">
                <a:solidFill>
                  <a:srgbClr val="000000"/>
                </a:solidFill>
                <a:latin typeface="Arial" pitchFamily="34" charset="0"/>
                <a:cs typeface="Arial" pitchFamily="34" charset="0"/>
              </a:rPr>
              <a:t>Hematoxylin</a:t>
            </a:r>
            <a:r>
              <a:rPr lang="en-US" sz="2500" b="1" dirty="0" smtClean="0">
                <a:solidFill>
                  <a:srgbClr val="000000"/>
                </a:solidFill>
                <a:latin typeface="Arial" pitchFamily="34" charset="0"/>
                <a:cs typeface="Arial" pitchFamily="34" charset="0"/>
              </a:rPr>
              <a:t> and Eosin (H&amp;E) coloration confirmed the above cited results. In fact, spleen and thymus showed general toxicity  by alterations in their structure (Fig. 2 and 3).</a:t>
            </a:r>
          </a:p>
        </p:txBody>
      </p:sp>
      <p:pic>
        <p:nvPicPr>
          <p:cNvPr id="25" name="Image 24" descr="body weight.png"/>
          <p:cNvPicPr preferRelativeResize="0">
            <a:picLocks/>
          </p:cNvPicPr>
          <p:nvPr/>
        </p:nvPicPr>
        <p:blipFill>
          <a:blip r:embed="rId8" cstate="print"/>
          <a:stretch>
            <a:fillRect/>
          </a:stretch>
        </p:blipFill>
        <p:spPr>
          <a:xfrm>
            <a:off x="1800375" y="21818649"/>
            <a:ext cx="7056784" cy="3815984"/>
          </a:xfrm>
          <a:prstGeom prst="rect">
            <a:avLst/>
          </a:prstGeom>
          <a:ln>
            <a:noFill/>
          </a:ln>
        </p:spPr>
      </p:pic>
      <p:sp>
        <p:nvSpPr>
          <p:cNvPr id="28" name="Rectangle 27"/>
          <p:cNvSpPr>
            <a:spLocks noChangeArrowheads="1"/>
          </p:cNvSpPr>
          <p:nvPr/>
        </p:nvSpPr>
        <p:spPr bwMode="auto">
          <a:xfrm>
            <a:off x="1440335" y="25635073"/>
            <a:ext cx="7920880" cy="432048"/>
          </a:xfrm>
          <a:prstGeom prst="rect">
            <a:avLst/>
          </a:prstGeom>
          <a:noFill/>
          <a:ln w="9525">
            <a:noFill/>
            <a:miter lim="800000"/>
            <a:headEnd/>
            <a:tailEnd/>
          </a:ln>
        </p:spPr>
        <p:txBody>
          <a:bodyPr wrap="square" lIns="77002" tIns="38501" rIns="77002" bIns="38501" anchor="ctr">
            <a:spAutoFit/>
          </a:bodyPr>
          <a:lst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a:lstStyle>
          <a:p>
            <a:pPr algn="ctr" fontAlgn="t"/>
            <a:r>
              <a:rPr lang="en-US" sz="2200" b="1" u="sng" dirty="0" smtClean="0">
                <a:latin typeface="Arial" pitchFamily="34" charset="0"/>
                <a:cs typeface="Arial" pitchFamily="34" charset="0"/>
              </a:rPr>
              <a:t>Fig 1</a:t>
            </a:r>
            <a:r>
              <a:rPr lang="en-US" sz="2200" b="1" dirty="0">
                <a:latin typeface="Arial" pitchFamily="34" charset="0"/>
                <a:cs typeface="Arial" pitchFamily="34" charset="0"/>
              </a:rPr>
              <a:t>: </a:t>
            </a:r>
            <a:r>
              <a:rPr lang="en-US" sz="2200" b="1" dirty="0" smtClean="0">
                <a:latin typeface="Arial" pitchFamily="34" charset="0"/>
                <a:cs typeface="Arial" pitchFamily="34" charset="0"/>
              </a:rPr>
              <a:t>Treatment effect on the weight of Balb / c mice</a:t>
            </a:r>
            <a:endParaRPr lang="en-US" sz="2200" b="1" dirty="0">
              <a:latin typeface="Arial" pitchFamily="34" charset="0"/>
              <a:cs typeface="Arial" pitchFamily="34" charset="0"/>
            </a:endParaRPr>
          </a:p>
        </p:txBody>
      </p:sp>
      <p:sp>
        <p:nvSpPr>
          <p:cNvPr id="32" name="Rectangle 31"/>
          <p:cNvSpPr>
            <a:spLocks noChangeArrowheads="1"/>
          </p:cNvSpPr>
          <p:nvPr/>
        </p:nvSpPr>
        <p:spPr bwMode="auto">
          <a:xfrm>
            <a:off x="10297319" y="23525896"/>
            <a:ext cx="6840760" cy="1062639"/>
          </a:xfrm>
          <a:prstGeom prst="rect">
            <a:avLst/>
          </a:prstGeom>
          <a:noFill/>
          <a:ln w="9525">
            <a:noFill/>
            <a:miter lim="800000"/>
            <a:headEnd/>
            <a:tailEnd/>
          </a:ln>
        </p:spPr>
        <p:txBody>
          <a:bodyPr wrap="square" lIns="77002" tIns="38501" rIns="77002" bIns="38501" anchor="ctr">
            <a:spAutoFit/>
          </a:bodyPr>
          <a:lst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a:lstStyle>
          <a:p>
            <a:pPr algn="ctr" fontAlgn="t"/>
            <a:r>
              <a:rPr lang="en-US" sz="2200" b="1" u="sng" dirty="0" smtClean="0">
                <a:latin typeface="Arial" pitchFamily="34" charset="0"/>
                <a:cs typeface="Arial" pitchFamily="34" charset="0"/>
              </a:rPr>
              <a:t>Fig 2</a:t>
            </a:r>
            <a:r>
              <a:rPr lang="en-US" sz="2200" b="1" dirty="0" smtClean="0">
                <a:latin typeface="Arial" pitchFamily="34" charset="0"/>
                <a:cs typeface="Arial" pitchFamily="34" charset="0"/>
              </a:rPr>
              <a:t>: Photomicrographs of H&amp;E strained Thymus of  Balb/c mice (Magnification x 40) </a:t>
            </a:r>
          </a:p>
          <a:p>
            <a:pPr algn="ctr" fontAlgn="t"/>
            <a:r>
              <a:rPr lang="en-US" sz="2000" b="1" dirty="0" smtClean="0">
                <a:latin typeface="Arial" pitchFamily="34" charset="0"/>
                <a:cs typeface="Arial" pitchFamily="34" charset="0"/>
              </a:rPr>
              <a:t>(C: </a:t>
            </a:r>
            <a:r>
              <a:rPr lang="en-US" sz="2000" dirty="0" smtClean="0">
                <a:latin typeface="Arial" pitchFamily="34" charset="0"/>
                <a:cs typeface="Arial" pitchFamily="34" charset="0"/>
              </a:rPr>
              <a:t>Cortex</a:t>
            </a:r>
            <a:r>
              <a:rPr lang="en-US" sz="2000" b="1" dirty="0" smtClean="0">
                <a:latin typeface="Arial" pitchFamily="34" charset="0"/>
                <a:cs typeface="Arial" pitchFamily="34" charset="0"/>
              </a:rPr>
              <a:t> and M: </a:t>
            </a:r>
            <a:r>
              <a:rPr lang="en-US" sz="2000" dirty="0" smtClean="0">
                <a:latin typeface="Arial" pitchFamily="34" charset="0"/>
                <a:cs typeface="Arial" pitchFamily="34" charset="0"/>
              </a:rPr>
              <a:t>medulla</a:t>
            </a:r>
            <a:r>
              <a:rPr lang="en-US" sz="2000" b="1" dirty="0" smtClean="0">
                <a:latin typeface="Arial" pitchFamily="34" charset="0"/>
                <a:cs typeface="Arial" pitchFamily="34" charset="0"/>
              </a:rPr>
              <a:t>)</a:t>
            </a:r>
          </a:p>
        </p:txBody>
      </p:sp>
      <p:sp>
        <p:nvSpPr>
          <p:cNvPr id="33" name="Rectangle 32"/>
          <p:cNvSpPr>
            <a:spLocks noChangeArrowheads="1"/>
          </p:cNvSpPr>
          <p:nvPr/>
        </p:nvSpPr>
        <p:spPr bwMode="auto">
          <a:xfrm>
            <a:off x="16850048" y="23546841"/>
            <a:ext cx="7920880" cy="1370416"/>
          </a:xfrm>
          <a:prstGeom prst="rect">
            <a:avLst/>
          </a:prstGeom>
          <a:noFill/>
          <a:ln w="9525">
            <a:noFill/>
            <a:miter lim="800000"/>
            <a:headEnd/>
            <a:tailEnd/>
          </a:ln>
        </p:spPr>
        <p:txBody>
          <a:bodyPr wrap="square" lIns="77002" tIns="38501" rIns="77002" bIns="38501" anchor="ctr">
            <a:spAutoFit/>
          </a:bodyPr>
          <a:lst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a:lstStyle>
          <a:p>
            <a:pPr algn="ctr" fontAlgn="t"/>
            <a:r>
              <a:rPr lang="en-US" sz="2200" b="1" u="sng" dirty="0" smtClean="0">
                <a:latin typeface="Arial" pitchFamily="34" charset="0"/>
                <a:cs typeface="Arial" pitchFamily="34" charset="0"/>
              </a:rPr>
              <a:t>Fig 3</a:t>
            </a:r>
            <a:r>
              <a:rPr lang="en-US" sz="2200" b="1" dirty="0" smtClean="0">
                <a:latin typeface="Arial" pitchFamily="34" charset="0"/>
                <a:cs typeface="Arial" pitchFamily="34" charset="0"/>
              </a:rPr>
              <a:t>: Photomicrographs of H&amp;E strained Spleen of  Balb/c mice (Magnification x 100) </a:t>
            </a:r>
          </a:p>
          <a:p>
            <a:pPr algn="ctr" fontAlgn="t"/>
            <a:r>
              <a:rPr lang="en-US" sz="2000" b="1" dirty="0" smtClean="0">
                <a:latin typeface="Arial" pitchFamily="34" charset="0"/>
                <a:cs typeface="Arial" pitchFamily="34" charset="0"/>
              </a:rPr>
              <a:t>(WP: </a:t>
            </a:r>
            <a:r>
              <a:rPr lang="en-US" sz="2000" dirty="0" smtClean="0">
                <a:latin typeface="Arial" pitchFamily="34" charset="0"/>
                <a:cs typeface="Arial" pitchFamily="34" charset="0"/>
              </a:rPr>
              <a:t>white pulp</a:t>
            </a:r>
            <a:r>
              <a:rPr lang="en-US" sz="2000" b="1" dirty="0" smtClean="0">
                <a:latin typeface="Arial" pitchFamily="34" charset="0"/>
                <a:cs typeface="Arial" pitchFamily="34" charset="0"/>
              </a:rPr>
              <a:t>, RP: </a:t>
            </a:r>
            <a:r>
              <a:rPr lang="en-US" sz="2000" dirty="0" smtClean="0">
                <a:latin typeface="Arial" pitchFamily="34" charset="0"/>
                <a:cs typeface="Arial" pitchFamily="34" charset="0"/>
              </a:rPr>
              <a:t>Red pulp</a:t>
            </a:r>
            <a:r>
              <a:rPr lang="en-US" sz="2000" b="1" dirty="0" smtClean="0">
                <a:latin typeface="Arial" pitchFamily="34" charset="0"/>
                <a:cs typeface="Arial" pitchFamily="34" charset="0"/>
              </a:rPr>
              <a:t>, MZ: </a:t>
            </a:r>
            <a:r>
              <a:rPr lang="en-US" sz="2000" dirty="0" smtClean="0">
                <a:latin typeface="Arial" pitchFamily="34" charset="0"/>
                <a:cs typeface="Arial" pitchFamily="34" charset="0"/>
              </a:rPr>
              <a:t>Marginal zone, </a:t>
            </a:r>
            <a:r>
              <a:rPr lang="en-US" sz="2000" b="1" dirty="0" smtClean="0">
                <a:latin typeface="Arial" pitchFamily="34" charset="0"/>
                <a:cs typeface="Arial" pitchFamily="34" charset="0"/>
              </a:rPr>
              <a:t>Mg: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Megakaryocyte</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L: </a:t>
            </a:r>
            <a:r>
              <a:rPr lang="en-US" sz="2000" dirty="0" smtClean="0">
                <a:latin typeface="Arial" pitchFamily="34" charset="0"/>
                <a:cs typeface="Arial" pitchFamily="34" charset="0"/>
              </a:rPr>
              <a:t>Lymphocyte, </a:t>
            </a:r>
            <a:r>
              <a:rPr lang="en-US" sz="2000" b="1" dirty="0" smtClean="0">
                <a:latin typeface="Arial" pitchFamily="34" charset="0"/>
                <a:cs typeface="Arial" pitchFamily="34" charset="0"/>
              </a:rPr>
              <a:t>M: </a:t>
            </a:r>
            <a:r>
              <a:rPr lang="en-US" sz="2000" dirty="0" smtClean="0">
                <a:latin typeface="Arial" pitchFamily="34" charset="0"/>
                <a:cs typeface="Arial" pitchFamily="34" charset="0"/>
              </a:rPr>
              <a:t>Macrophage and </a:t>
            </a:r>
            <a:r>
              <a:rPr lang="en-US" sz="2000" b="1" dirty="0" smtClean="0">
                <a:latin typeface="Arial" pitchFamily="34" charset="0"/>
                <a:cs typeface="Arial" pitchFamily="34" charset="0"/>
              </a:rPr>
              <a:t>N: </a:t>
            </a:r>
            <a:r>
              <a:rPr lang="en-US" sz="2000" dirty="0" err="1" smtClean="0">
                <a:latin typeface="Arial" pitchFamily="34" charset="0"/>
                <a:cs typeface="Arial" pitchFamily="34" charset="0"/>
              </a:rPr>
              <a:t>Neutrophil</a:t>
            </a:r>
            <a:r>
              <a:rPr lang="en-US" sz="2000" dirty="0" smtClean="0">
                <a:latin typeface="Arial" pitchFamily="34" charset="0"/>
                <a:cs typeface="Arial" pitchFamily="34" charset="0"/>
              </a:rPr>
              <a:t>)  </a:t>
            </a:r>
          </a:p>
        </p:txBody>
      </p:sp>
      <p:sp>
        <p:nvSpPr>
          <p:cNvPr id="26" name="Rectangle à coins arrondis 25"/>
          <p:cNvSpPr/>
          <p:nvPr/>
        </p:nvSpPr>
        <p:spPr>
          <a:xfrm>
            <a:off x="1152303" y="27075233"/>
            <a:ext cx="7560000" cy="900000"/>
          </a:xfrm>
          <a:prstGeom prst="roundRect">
            <a:avLst/>
          </a:prstGeom>
          <a:solidFill>
            <a:schemeClr val="accent6">
              <a:lumMod val="75000"/>
              <a:alpha val="7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77002" tIns="38501" rIns="77002" bIns="38501" anchor="ctr"/>
          <a:lstStyle>
            <a:defPPr>
              <a:defRPr lang="fr-FR"/>
            </a:defPPr>
            <a:lvl1pPr marL="0" algn="l" defTabSz="3289997" rtl="0" eaLnBrk="1" latinLnBrk="0" hangingPunct="1">
              <a:defRPr sz="6500" kern="1200">
                <a:solidFill>
                  <a:schemeClr val="lt1"/>
                </a:solidFill>
                <a:latin typeface="+mn-lt"/>
                <a:ea typeface="+mn-ea"/>
                <a:cs typeface="+mn-cs"/>
              </a:defRPr>
            </a:lvl1pPr>
            <a:lvl2pPr marL="1644998" algn="l" defTabSz="3289997" rtl="0" eaLnBrk="1" latinLnBrk="0" hangingPunct="1">
              <a:defRPr sz="6500" kern="1200">
                <a:solidFill>
                  <a:schemeClr val="lt1"/>
                </a:solidFill>
                <a:latin typeface="+mn-lt"/>
                <a:ea typeface="+mn-ea"/>
                <a:cs typeface="+mn-cs"/>
              </a:defRPr>
            </a:lvl2pPr>
            <a:lvl3pPr marL="3289997" algn="l" defTabSz="3289997" rtl="0" eaLnBrk="1" latinLnBrk="0" hangingPunct="1">
              <a:defRPr sz="6500" kern="1200">
                <a:solidFill>
                  <a:schemeClr val="lt1"/>
                </a:solidFill>
                <a:latin typeface="+mn-lt"/>
                <a:ea typeface="+mn-ea"/>
                <a:cs typeface="+mn-cs"/>
              </a:defRPr>
            </a:lvl3pPr>
            <a:lvl4pPr marL="4934995" algn="l" defTabSz="3289997" rtl="0" eaLnBrk="1" latinLnBrk="0" hangingPunct="1">
              <a:defRPr sz="6500" kern="1200">
                <a:solidFill>
                  <a:schemeClr val="lt1"/>
                </a:solidFill>
                <a:latin typeface="+mn-lt"/>
                <a:ea typeface="+mn-ea"/>
                <a:cs typeface="+mn-cs"/>
              </a:defRPr>
            </a:lvl4pPr>
            <a:lvl5pPr marL="6579994" algn="l" defTabSz="3289997" rtl="0" eaLnBrk="1" latinLnBrk="0" hangingPunct="1">
              <a:defRPr sz="6500" kern="1200">
                <a:solidFill>
                  <a:schemeClr val="lt1"/>
                </a:solidFill>
                <a:latin typeface="+mn-lt"/>
                <a:ea typeface="+mn-ea"/>
                <a:cs typeface="+mn-cs"/>
              </a:defRPr>
            </a:lvl5pPr>
            <a:lvl6pPr marL="8224992" algn="l" defTabSz="3289997" rtl="0" eaLnBrk="1" latinLnBrk="0" hangingPunct="1">
              <a:defRPr sz="6500" kern="1200">
                <a:solidFill>
                  <a:schemeClr val="lt1"/>
                </a:solidFill>
                <a:latin typeface="+mn-lt"/>
                <a:ea typeface="+mn-ea"/>
                <a:cs typeface="+mn-cs"/>
              </a:defRPr>
            </a:lvl6pPr>
            <a:lvl7pPr marL="9869990" algn="l" defTabSz="3289997" rtl="0" eaLnBrk="1" latinLnBrk="0" hangingPunct="1">
              <a:defRPr sz="6500" kern="1200">
                <a:solidFill>
                  <a:schemeClr val="lt1"/>
                </a:solidFill>
                <a:latin typeface="+mn-lt"/>
                <a:ea typeface="+mn-ea"/>
                <a:cs typeface="+mn-cs"/>
              </a:defRPr>
            </a:lvl7pPr>
            <a:lvl8pPr marL="11514989" algn="l" defTabSz="3289997" rtl="0" eaLnBrk="1" latinLnBrk="0" hangingPunct="1">
              <a:defRPr sz="6500" kern="1200">
                <a:solidFill>
                  <a:schemeClr val="lt1"/>
                </a:solidFill>
                <a:latin typeface="+mn-lt"/>
                <a:ea typeface="+mn-ea"/>
                <a:cs typeface="+mn-cs"/>
              </a:defRPr>
            </a:lvl8pPr>
            <a:lvl9pPr marL="13159987" algn="l" defTabSz="3289997" rtl="0" eaLnBrk="1" latinLnBrk="0" hangingPunct="1">
              <a:defRPr sz="6500" kern="1200">
                <a:solidFill>
                  <a:schemeClr val="lt1"/>
                </a:solidFill>
                <a:latin typeface="+mn-lt"/>
                <a:ea typeface="+mn-ea"/>
                <a:cs typeface="+mn-cs"/>
              </a:defRPr>
            </a:lvl9pPr>
          </a:lstStyle>
          <a:p>
            <a:pPr algn="ctr">
              <a:defRPr/>
            </a:pPr>
            <a:r>
              <a:rPr lang="fr-FR" sz="5100"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CONCLUSION</a:t>
            </a:r>
            <a:endParaRPr lang="fr-FR" sz="5100"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Rectangle à coins arrondis 28"/>
          <p:cNvSpPr/>
          <p:nvPr/>
        </p:nvSpPr>
        <p:spPr>
          <a:xfrm>
            <a:off x="1152303" y="29523505"/>
            <a:ext cx="7560000" cy="900000"/>
          </a:xfrm>
          <a:prstGeom prst="roundRect">
            <a:avLst/>
          </a:prstGeom>
          <a:solidFill>
            <a:schemeClr val="accent6">
              <a:lumMod val="75000"/>
              <a:alpha val="7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77002" tIns="38501" rIns="77002" bIns="38501" anchor="ctr"/>
          <a:lstStyle>
            <a:defPPr>
              <a:defRPr lang="fr-FR"/>
            </a:defPPr>
            <a:lvl1pPr marL="0" algn="l" defTabSz="3289997" rtl="0" eaLnBrk="1" latinLnBrk="0" hangingPunct="1">
              <a:defRPr sz="6500" kern="1200">
                <a:solidFill>
                  <a:schemeClr val="lt1"/>
                </a:solidFill>
                <a:latin typeface="+mn-lt"/>
                <a:ea typeface="+mn-ea"/>
                <a:cs typeface="+mn-cs"/>
              </a:defRPr>
            </a:lvl1pPr>
            <a:lvl2pPr marL="1644998" algn="l" defTabSz="3289997" rtl="0" eaLnBrk="1" latinLnBrk="0" hangingPunct="1">
              <a:defRPr sz="6500" kern="1200">
                <a:solidFill>
                  <a:schemeClr val="lt1"/>
                </a:solidFill>
                <a:latin typeface="+mn-lt"/>
                <a:ea typeface="+mn-ea"/>
                <a:cs typeface="+mn-cs"/>
              </a:defRPr>
            </a:lvl2pPr>
            <a:lvl3pPr marL="3289997" algn="l" defTabSz="3289997" rtl="0" eaLnBrk="1" latinLnBrk="0" hangingPunct="1">
              <a:defRPr sz="6500" kern="1200">
                <a:solidFill>
                  <a:schemeClr val="lt1"/>
                </a:solidFill>
                <a:latin typeface="+mn-lt"/>
                <a:ea typeface="+mn-ea"/>
                <a:cs typeface="+mn-cs"/>
              </a:defRPr>
            </a:lvl3pPr>
            <a:lvl4pPr marL="4934995" algn="l" defTabSz="3289997" rtl="0" eaLnBrk="1" latinLnBrk="0" hangingPunct="1">
              <a:defRPr sz="6500" kern="1200">
                <a:solidFill>
                  <a:schemeClr val="lt1"/>
                </a:solidFill>
                <a:latin typeface="+mn-lt"/>
                <a:ea typeface="+mn-ea"/>
                <a:cs typeface="+mn-cs"/>
              </a:defRPr>
            </a:lvl4pPr>
            <a:lvl5pPr marL="6579994" algn="l" defTabSz="3289997" rtl="0" eaLnBrk="1" latinLnBrk="0" hangingPunct="1">
              <a:defRPr sz="6500" kern="1200">
                <a:solidFill>
                  <a:schemeClr val="lt1"/>
                </a:solidFill>
                <a:latin typeface="+mn-lt"/>
                <a:ea typeface="+mn-ea"/>
                <a:cs typeface="+mn-cs"/>
              </a:defRPr>
            </a:lvl5pPr>
            <a:lvl6pPr marL="8224992" algn="l" defTabSz="3289997" rtl="0" eaLnBrk="1" latinLnBrk="0" hangingPunct="1">
              <a:defRPr sz="6500" kern="1200">
                <a:solidFill>
                  <a:schemeClr val="lt1"/>
                </a:solidFill>
                <a:latin typeface="+mn-lt"/>
                <a:ea typeface="+mn-ea"/>
                <a:cs typeface="+mn-cs"/>
              </a:defRPr>
            </a:lvl6pPr>
            <a:lvl7pPr marL="9869990" algn="l" defTabSz="3289997" rtl="0" eaLnBrk="1" latinLnBrk="0" hangingPunct="1">
              <a:defRPr sz="6500" kern="1200">
                <a:solidFill>
                  <a:schemeClr val="lt1"/>
                </a:solidFill>
                <a:latin typeface="+mn-lt"/>
                <a:ea typeface="+mn-ea"/>
                <a:cs typeface="+mn-cs"/>
              </a:defRPr>
            </a:lvl7pPr>
            <a:lvl8pPr marL="11514989" algn="l" defTabSz="3289997" rtl="0" eaLnBrk="1" latinLnBrk="0" hangingPunct="1">
              <a:defRPr sz="6500" kern="1200">
                <a:solidFill>
                  <a:schemeClr val="lt1"/>
                </a:solidFill>
                <a:latin typeface="+mn-lt"/>
                <a:ea typeface="+mn-ea"/>
                <a:cs typeface="+mn-cs"/>
              </a:defRPr>
            </a:lvl8pPr>
            <a:lvl9pPr marL="13159987" algn="l" defTabSz="3289997" rtl="0" eaLnBrk="1" latinLnBrk="0" hangingPunct="1">
              <a:defRPr sz="6500" kern="1200">
                <a:solidFill>
                  <a:schemeClr val="lt1"/>
                </a:solidFill>
                <a:latin typeface="+mn-lt"/>
                <a:ea typeface="+mn-ea"/>
                <a:cs typeface="+mn-cs"/>
              </a:defRPr>
            </a:lvl9pPr>
          </a:lstStyle>
          <a:p>
            <a:pPr algn="ctr">
              <a:defRPr/>
            </a:pPr>
            <a:r>
              <a:rPr lang="fr-FR" sz="5100"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REFRENCES</a:t>
            </a:r>
            <a:endParaRPr lang="fr-FR" sz="5100"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1" name="Rectangle 30"/>
          <p:cNvSpPr>
            <a:spLocks noChangeArrowheads="1"/>
          </p:cNvSpPr>
          <p:nvPr/>
        </p:nvSpPr>
        <p:spPr bwMode="auto">
          <a:xfrm>
            <a:off x="10225311" y="24978000"/>
            <a:ext cx="14329592" cy="1616637"/>
          </a:xfrm>
          <a:prstGeom prst="rect">
            <a:avLst/>
          </a:prstGeom>
          <a:noFill/>
          <a:ln w="9525">
            <a:noFill/>
            <a:miter lim="800000"/>
            <a:headEnd/>
            <a:tailEnd/>
          </a:ln>
        </p:spPr>
        <p:txBody>
          <a:bodyPr wrap="square" lIns="77002" tIns="38501" rIns="77002" bIns="38501" anchor="ctr">
            <a:spAutoFit/>
          </a:bodyPr>
          <a:lst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a:lstStyle>
          <a:p>
            <a:pPr algn="just" fontAlgn="t"/>
            <a:r>
              <a:rPr lang="en-US" sz="2000" dirty="0" smtClean="0">
                <a:latin typeface="Arial" pitchFamily="34" charset="0"/>
                <a:cs typeface="Arial" pitchFamily="34" charset="0"/>
              </a:rPr>
              <a:t>   After 2 weeks treatment, histological of mice spleen and thymus in control group revealed normal organ’s structures (micro-architecture) (A), The group of LP-treated mice shows a normal histological pictures as the control (B). However, the stains of treated mice with AFB</a:t>
            </a:r>
            <a:r>
              <a:rPr lang="en-US" sz="2000" baseline="-50000" dirty="0" smtClean="0">
                <a:latin typeface="Arial" pitchFamily="34" charset="0"/>
                <a:cs typeface="Arial" pitchFamily="34" charset="0"/>
              </a:rPr>
              <a:t>1</a:t>
            </a:r>
            <a:r>
              <a:rPr lang="en-US" sz="2000" dirty="0" smtClean="0">
                <a:latin typeface="Arial" pitchFamily="34" charset="0"/>
                <a:cs typeface="Arial" pitchFamily="34" charset="0"/>
              </a:rPr>
              <a:t>/AFM</a:t>
            </a:r>
            <a:r>
              <a:rPr lang="en-US" sz="2000" baseline="-50000" dirty="0" smtClean="0">
                <a:latin typeface="Arial" pitchFamily="34" charset="0"/>
                <a:cs typeface="Arial" pitchFamily="34" charset="0"/>
              </a:rPr>
              <a:t>1</a:t>
            </a:r>
            <a:r>
              <a:rPr lang="en-US" sz="2000" dirty="0" smtClean="0">
                <a:latin typeface="Arial" pitchFamily="34" charset="0"/>
                <a:cs typeface="Arial" pitchFamily="34" charset="0"/>
              </a:rPr>
              <a:t> shows structural alterations of the tow organs studies in comparison with  control. The strains of  lymphoid organs  of treated-mice with AFB1/AFM1 in combination with LP presents an attenuation of toxicities induced by AFB1/AFM1 treatment.</a:t>
            </a:r>
          </a:p>
        </p:txBody>
      </p:sp>
      <p:sp>
        <p:nvSpPr>
          <p:cNvPr id="30" name="ZoneTexte 29"/>
          <p:cNvSpPr txBox="1"/>
          <p:nvPr/>
        </p:nvSpPr>
        <p:spPr>
          <a:xfrm>
            <a:off x="1" y="3583758"/>
            <a:ext cx="25203149" cy="830997"/>
          </a:xfrm>
          <a:prstGeom prst="rect">
            <a:avLst/>
          </a:prstGeom>
          <a:noFill/>
        </p:spPr>
        <p:txBody>
          <a:bodyPr wrap="square" rtlCol="0">
            <a:spAutoFit/>
          </a:bodyPr>
          <a:lstStyle/>
          <a:p>
            <a:pPr lvl="0" algn="ctr">
              <a:defRPr/>
            </a:pPr>
            <a:r>
              <a:rPr lang="en-US" sz="2400" b="1" i="1" dirty="0" smtClean="0">
                <a:solidFill>
                  <a:prstClr val="black"/>
                </a:solidFill>
                <a:latin typeface="Arial" pitchFamily="34" charset="0"/>
                <a:cs typeface="Arial" pitchFamily="34" charset="0"/>
              </a:rPr>
              <a:t>Unit of Immunology, Environmental Microbiology and </a:t>
            </a:r>
            <a:r>
              <a:rPr lang="en-US" sz="2400" b="1" i="1" dirty="0" err="1" smtClean="0">
                <a:solidFill>
                  <a:prstClr val="black"/>
                </a:solidFill>
                <a:latin typeface="Arial" pitchFamily="34" charset="0"/>
                <a:cs typeface="Arial" pitchFamily="34" charset="0"/>
              </a:rPr>
              <a:t>Cancerology</a:t>
            </a:r>
            <a:r>
              <a:rPr lang="en-US" sz="2400" b="1" i="1" dirty="0" smtClean="0">
                <a:solidFill>
                  <a:prstClr val="black"/>
                </a:solidFill>
                <a:latin typeface="Arial" pitchFamily="34" charset="0"/>
                <a:cs typeface="Arial" pitchFamily="34" charset="0"/>
              </a:rPr>
              <a:t>, Faculty of Sciences of Bizerte, University of Carthage, TUNISIA</a:t>
            </a:r>
          </a:p>
          <a:p>
            <a:pPr lvl="0" algn="ctr">
              <a:defRPr/>
            </a:pPr>
            <a:r>
              <a:rPr lang="en-US" sz="2400" b="1" i="1" dirty="0" smtClean="0">
                <a:solidFill>
                  <a:prstClr val="black"/>
                </a:solidFill>
                <a:latin typeface="Arial" pitchFamily="34" charset="0"/>
                <a:cs typeface="Arial" pitchFamily="34" charset="0"/>
              </a:rPr>
              <a:t>*E-mail:  jalila.bensalah@yahoo.fr  </a:t>
            </a:r>
          </a:p>
        </p:txBody>
      </p:sp>
      <p:sp>
        <p:nvSpPr>
          <p:cNvPr id="34" name="Rectangle 33"/>
          <p:cNvSpPr>
            <a:spLocks noChangeArrowheads="1"/>
          </p:cNvSpPr>
          <p:nvPr/>
        </p:nvSpPr>
        <p:spPr bwMode="auto">
          <a:xfrm>
            <a:off x="720255" y="20450497"/>
            <a:ext cx="9289032" cy="693307"/>
          </a:xfrm>
          <a:prstGeom prst="rect">
            <a:avLst/>
          </a:prstGeom>
          <a:noFill/>
          <a:ln w="9525">
            <a:noFill/>
            <a:miter lim="800000"/>
            <a:headEnd/>
            <a:tailEnd/>
          </a:ln>
        </p:spPr>
        <p:txBody>
          <a:bodyPr wrap="square" lIns="77002" tIns="38501" rIns="77002" bIns="38501" anchor="ctr">
            <a:spAutoFit/>
          </a:bodyPr>
          <a:lstStyle>
            <a:defPPr>
              <a:defRPr lang="fr-FR"/>
            </a:defPPr>
            <a:lvl1pPr marL="0" algn="l" defTabSz="3289997" rtl="0" eaLnBrk="1" latinLnBrk="0" hangingPunct="1">
              <a:defRPr sz="6500" kern="1200">
                <a:solidFill>
                  <a:schemeClr val="tx1"/>
                </a:solidFill>
                <a:latin typeface="+mn-lt"/>
                <a:ea typeface="+mn-ea"/>
                <a:cs typeface="+mn-cs"/>
              </a:defRPr>
            </a:lvl1pPr>
            <a:lvl2pPr marL="1644998" algn="l" defTabSz="3289997" rtl="0" eaLnBrk="1" latinLnBrk="0" hangingPunct="1">
              <a:defRPr sz="6500" kern="1200">
                <a:solidFill>
                  <a:schemeClr val="tx1"/>
                </a:solidFill>
                <a:latin typeface="+mn-lt"/>
                <a:ea typeface="+mn-ea"/>
                <a:cs typeface="+mn-cs"/>
              </a:defRPr>
            </a:lvl2pPr>
            <a:lvl3pPr marL="3289997" algn="l" defTabSz="3289997" rtl="0" eaLnBrk="1" latinLnBrk="0" hangingPunct="1">
              <a:defRPr sz="6500" kern="1200">
                <a:solidFill>
                  <a:schemeClr val="tx1"/>
                </a:solidFill>
                <a:latin typeface="+mn-lt"/>
                <a:ea typeface="+mn-ea"/>
                <a:cs typeface="+mn-cs"/>
              </a:defRPr>
            </a:lvl3pPr>
            <a:lvl4pPr marL="4934995" algn="l" defTabSz="3289997" rtl="0" eaLnBrk="1" latinLnBrk="0" hangingPunct="1">
              <a:defRPr sz="6500" kern="1200">
                <a:solidFill>
                  <a:schemeClr val="tx1"/>
                </a:solidFill>
                <a:latin typeface="+mn-lt"/>
                <a:ea typeface="+mn-ea"/>
                <a:cs typeface="+mn-cs"/>
              </a:defRPr>
            </a:lvl4pPr>
            <a:lvl5pPr marL="6579994" algn="l" defTabSz="3289997" rtl="0" eaLnBrk="1" latinLnBrk="0" hangingPunct="1">
              <a:defRPr sz="6500" kern="1200">
                <a:solidFill>
                  <a:schemeClr val="tx1"/>
                </a:solidFill>
                <a:latin typeface="+mn-lt"/>
                <a:ea typeface="+mn-ea"/>
                <a:cs typeface="+mn-cs"/>
              </a:defRPr>
            </a:lvl5pPr>
            <a:lvl6pPr marL="8224992" algn="l" defTabSz="3289997" rtl="0" eaLnBrk="1" latinLnBrk="0" hangingPunct="1">
              <a:defRPr sz="6500" kern="1200">
                <a:solidFill>
                  <a:schemeClr val="tx1"/>
                </a:solidFill>
                <a:latin typeface="+mn-lt"/>
                <a:ea typeface="+mn-ea"/>
                <a:cs typeface="+mn-cs"/>
              </a:defRPr>
            </a:lvl6pPr>
            <a:lvl7pPr marL="9869990" algn="l" defTabSz="3289997" rtl="0" eaLnBrk="1" latinLnBrk="0" hangingPunct="1">
              <a:defRPr sz="6500" kern="1200">
                <a:solidFill>
                  <a:schemeClr val="tx1"/>
                </a:solidFill>
                <a:latin typeface="+mn-lt"/>
                <a:ea typeface="+mn-ea"/>
                <a:cs typeface="+mn-cs"/>
              </a:defRPr>
            </a:lvl7pPr>
            <a:lvl8pPr marL="11514989" algn="l" defTabSz="3289997" rtl="0" eaLnBrk="1" latinLnBrk="0" hangingPunct="1">
              <a:defRPr sz="6500" kern="1200">
                <a:solidFill>
                  <a:schemeClr val="tx1"/>
                </a:solidFill>
                <a:latin typeface="+mn-lt"/>
                <a:ea typeface="+mn-ea"/>
                <a:cs typeface="+mn-cs"/>
              </a:defRPr>
            </a:lvl8pPr>
            <a:lvl9pPr marL="13159987" algn="l" defTabSz="3289997" rtl="0" eaLnBrk="1" latinLnBrk="0" hangingPunct="1">
              <a:defRPr sz="6500" kern="1200">
                <a:solidFill>
                  <a:schemeClr val="tx1"/>
                </a:solidFill>
                <a:latin typeface="+mn-lt"/>
                <a:ea typeface="+mn-ea"/>
                <a:cs typeface="+mn-cs"/>
              </a:defRPr>
            </a:lvl9pPr>
          </a:lstStyle>
          <a:p>
            <a:pPr fontAlgn="t"/>
            <a:r>
              <a:rPr lang="en-US" sz="2000" dirty="0" smtClean="0">
                <a:latin typeface="Arial" pitchFamily="34" charset="0"/>
                <a:cs typeface="Arial" pitchFamily="34" charset="0"/>
              </a:rPr>
              <a:t>*All Values shown are mean ± SD from three determinations per experimental scenario tested.</a:t>
            </a:r>
          </a:p>
        </p:txBody>
      </p:sp>
      <p:pic>
        <p:nvPicPr>
          <p:cNvPr id="38" name="Image 37" descr="spleen modif.png"/>
          <p:cNvPicPr preferRelativeResize="0">
            <a:picLocks/>
          </p:cNvPicPr>
          <p:nvPr/>
        </p:nvPicPr>
        <p:blipFill>
          <a:blip r:embed="rId9" cstate="print"/>
          <a:stretch>
            <a:fillRect/>
          </a:stretch>
        </p:blipFill>
        <p:spPr>
          <a:xfrm>
            <a:off x="17426111" y="15697969"/>
            <a:ext cx="6840000" cy="7740000"/>
          </a:xfrm>
          <a:prstGeom prst="rect">
            <a:avLst/>
          </a:prstGeom>
        </p:spPr>
      </p:pic>
      <p:sp>
        <p:nvSpPr>
          <p:cNvPr id="39" name="Text Box 4"/>
          <p:cNvSpPr txBox="1">
            <a:spLocks noChangeArrowheads="1"/>
          </p:cNvSpPr>
          <p:nvPr/>
        </p:nvSpPr>
        <p:spPr bwMode="auto">
          <a:xfrm>
            <a:off x="11172815" y="159558"/>
            <a:ext cx="11001411" cy="397545"/>
          </a:xfrm>
          <a:prstGeom prst="rect">
            <a:avLst/>
          </a:prstGeom>
          <a:noFill/>
          <a:ln w="12700" algn="ctr">
            <a:noFill/>
            <a:miter lim="800000"/>
            <a:headEnd/>
            <a:tailEnd/>
          </a:ln>
        </p:spPr>
        <p:txBody>
          <a:bodyPr wrap="square" lIns="90488" tIns="44450" rIns="90488" bIns="44450">
            <a:spAutoFit/>
          </a:bodyPr>
          <a:lstStyle/>
          <a:p>
            <a:pPr>
              <a:spcBef>
                <a:spcPct val="50000"/>
              </a:spcBef>
            </a:pPr>
            <a:r>
              <a:rPr lang="fr-FR" sz="2000" b="1" dirty="0">
                <a:latin typeface="Times New Roman" pitchFamily="18" charset="0"/>
                <a:cs typeface="Times New Roman" pitchFamily="18" charset="0"/>
              </a:rPr>
              <a:t>TWAS  </a:t>
            </a:r>
            <a:r>
              <a:rPr lang="fr-FR" sz="2000" b="1" dirty="0" smtClean="0">
                <a:latin typeface="Times New Roman" pitchFamily="18" charset="0"/>
                <a:cs typeface="Times New Roman" pitchFamily="18" charset="0"/>
              </a:rPr>
              <a:t>13</a:t>
            </a:r>
            <a:r>
              <a:rPr lang="fr-FR" sz="2000" b="1" baseline="30000" dirty="0" smtClean="0">
                <a:latin typeface="Times New Roman" pitchFamily="18" charset="0"/>
                <a:cs typeface="Times New Roman" pitchFamily="18" charset="0"/>
              </a:rPr>
              <a:t>th</a:t>
            </a:r>
            <a:r>
              <a:rPr lang="fr-FR" sz="2000" b="1" dirty="0" smtClean="0">
                <a:latin typeface="Times New Roman" pitchFamily="18" charset="0"/>
                <a:cs typeface="Times New Roman" pitchFamily="18" charset="0"/>
              </a:rPr>
              <a:t>Conference/24rd </a:t>
            </a:r>
            <a:r>
              <a:rPr lang="fr-FR" sz="2000" b="1" dirty="0">
                <a:latin typeface="Times New Roman" pitchFamily="18" charset="0"/>
                <a:cs typeface="Times New Roman" pitchFamily="18" charset="0"/>
              </a:rPr>
              <a:t>meeting, </a:t>
            </a:r>
            <a:r>
              <a:rPr lang="en-US" sz="2000" b="1" i="1" dirty="0" smtClean="0"/>
              <a:t>01-04 </a:t>
            </a:r>
            <a:r>
              <a:rPr lang="en-US" sz="2000" b="1" i="1" dirty="0" err="1" smtClean="0"/>
              <a:t>Octobre</a:t>
            </a:r>
            <a:r>
              <a:rPr lang="en-US" sz="2000" b="1" i="1" dirty="0" smtClean="0"/>
              <a:t>, 2013. Buenos Aires, Argentine</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990</Words>
  <Application>Microsoft Office PowerPoint</Application>
  <PresentationFormat>Personnalisé</PresentationFormat>
  <Paragraphs>34</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rania</dc:creator>
  <cp:lastModifiedBy>toshiba</cp:lastModifiedBy>
  <cp:revision>120</cp:revision>
  <dcterms:created xsi:type="dcterms:W3CDTF">2013-02-24T18:58:54Z</dcterms:created>
  <dcterms:modified xsi:type="dcterms:W3CDTF">2016-01-13T13:41:57Z</dcterms:modified>
</cp:coreProperties>
</file>