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332" r:id="rId2"/>
    <p:sldId id="257" r:id="rId3"/>
    <p:sldId id="333" r:id="rId4"/>
    <p:sldId id="260" r:id="rId5"/>
    <p:sldId id="427" r:id="rId6"/>
    <p:sldId id="433" r:id="rId7"/>
    <p:sldId id="334" r:id="rId8"/>
    <p:sldId id="330" r:id="rId9"/>
    <p:sldId id="428" r:id="rId10"/>
    <p:sldId id="265" r:id="rId11"/>
    <p:sldId id="323" r:id="rId12"/>
    <p:sldId id="429" r:id="rId13"/>
    <p:sldId id="368" r:id="rId14"/>
    <p:sldId id="472" r:id="rId15"/>
    <p:sldId id="418" r:id="rId16"/>
    <p:sldId id="470" r:id="rId17"/>
    <p:sldId id="471" r:id="rId18"/>
    <p:sldId id="415" r:id="rId19"/>
    <p:sldId id="416" r:id="rId20"/>
    <p:sldId id="30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688" autoAdjust="0"/>
  </p:normalViewPr>
  <p:slideViewPr>
    <p:cSldViewPr>
      <p:cViewPr varScale="1">
        <p:scale>
          <a:sx n="61" d="100"/>
          <a:sy n="61" d="100"/>
        </p:scale>
        <p:origin x="1650" y="42"/>
      </p:cViewPr>
      <p:guideLst>
        <p:guide orient="horz" pos="2160"/>
        <p:guide pos="2880"/>
      </p:guideLst>
    </p:cSldViewPr>
  </p:slideViewPr>
  <p:outlineViewPr>
    <p:cViewPr>
      <p:scale>
        <a:sx n="33" d="100"/>
        <a:sy n="33" d="100"/>
      </p:scale>
      <p:origin x="42" y="0"/>
    </p:cViewPr>
  </p:outlineViewPr>
  <p:notesTextViewPr>
    <p:cViewPr>
      <p:scale>
        <a:sx n="3" d="2"/>
        <a:sy n="3" d="2"/>
      </p:scale>
      <p:origin x="0" y="0"/>
    </p:cViewPr>
  </p:notesTextViewPr>
  <p:sorterViewPr>
    <p:cViewPr>
      <p:scale>
        <a:sx n="100" d="100"/>
        <a:sy n="100" d="100"/>
      </p:scale>
      <p:origin x="0" y="4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965004258213545E-2"/>
          <c:y val="0.11730176586044339"/>
          <c:w val="0.87971432738134903"/>
          <c:h val="0.80355174047425204"/>
        </c:manualLayout>
      </c:layout>
      <c:barChart>
        <c:barDir val="col"/>
        <c:grouping val="stacked"/>
        <c:varyColors val="0"/>
        <c:ser>
          <c:idx val="0"/>
          <c:order val="0"/>
          <c:tx>
            <c:strRef>
              <c:f>Feuil1!$B$1</c:f>
              <c:strCache>
                <c:ptCount val="1"/>
                <c:pt idx="0">
                  <c:v>IDENTIFICATION DES BACTERIES SANS L'USAGE DES CARACTERES BIOCHIMIQUE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Pt>
            <c:idx val="0"/>
            <c:invertIfNegative val="0"/>
            <c:bubble3D val="0"/>
          </c:dPt>
          <c:dPt>
            <c:idx val="1"/>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Feuil1!$A$2:$A$5</c:f>
              <c:strCache>
                <c:ptCount val="2"/>
                <c:pt idx="0">
                  <c:v>Escherichia coli</c:v>
                </c:pt>
                <c:pt idx="1">
                  <c:v>klebsiella spp</c:v>
                </c:pt>
              </c:strCache>
            </c:strRef>
          </c:cat>
          <c:val>
            <c:numRef>
              <c:f>Feuil1!$B$2:$B$5</c:f>
              <c:numCache>
                <c:formatCode>0%</c:formatCode>
                <c:ptCount val="4"/>
                <c:pt idx="0">
                  <c:v>0.4</c:v>
                </c:pt>
                <c:pt idx="1">
                  <c:v>0.6</c:v>
                </c:pt>
              </c:numCache>
            </c:numRef>
          </c:val>
        </c:ser>
        <c:dLbls>
          <c:dLblPos val="ctr"/>
          <c:showLegendKey val="0"/>
          <c:showVal val="1"/>
          <c:showCatName val="0"/>
          <c:showSerName val="0"/>
          <c:showPercent val="0"/>
          <c:showBubbleSize val="0"/>
        </c:dLbls>
        <c:gapWidth val="150"/>
        <c:overlap val="100"/>
        <c:axId val="-582350688"/>
        <c:axId val="-582347968"/>
      </c:barChart>
      <c:catAx>
        <c:axId val="-5823506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82347968"/>
        <c:crosses val="autoZero"/>
        <c:auto val="1"/>
        <c:lblAlgn val="ctr"/>
        <c:lblOffset val="100"/>
        <c:noMultiLvlLbl val="0"/>
      </c:catAx>
      <c:valAx>
        <c:axId val="-582347968"/>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823506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568676181102363"/>
          <c:y val="1.6280131061464545E-2"/>
          <c:w val="0.87479244586614169"/>
          <c:h val="0.50663306379247575"/>
        </c:manualLayout>
      </c:layout>
      <c:barChart>
        <c:barDir val="col"/>
        <c:grouping val="stacked"/>
        <c:varyColors val="0"/>
        <c:ser>
          <c:idx val="0"/>
          <c:order val="0"/>
          <c:tx>
            <c:strRef>
              <c:f>Feuil1!$B$1</c:f>
              <c:strCache>
                <c:ptCount val="1"/>
                <c:pt idx="0">
                  <c:v>Série 1</c:v>
                </c:pt>
              </c:strCache>
            </c:strRef>
          </c:tx>
          <c:spPr>
            <a:solidFill>
              <a:schemeClr val="accent2">
                <a:shade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Feuil1!$A$2:$A$11</c:f>
              <c:strCache>
                <c:ptCount val="10"/>
                <c:pt idx="0">
                  <c:v>Klebsiella spp</c:v>
                </c:pt>
                <c:pt idx="1">
                  <c:v>Enterobacter cloacae</c:v>
                </c:pt>
                <c:pt idx="2">
                  <c:v>Escherichia coli</c:v>
                </c:pt>
                <c:pt idx="3">
                  <c:v>Providencia  spp</c:v>
                </c:pt>
                <c:pt idx="4">
                  <c:v>Proteus spp</c:v>
                </c:pt>
                <c:pt idx="5">
                  <c:v>Shigella</c:v>
                </c:pt>
                <c:pt idx="6">
                  <c:v>Serratia spp</c:v>
                </c:pt>
                <c:pt idx="7">
                  <c:v>Citrobacter freundii</c:v>
                </c:pt>
                <c:pt idx="8">
                  <c:v>Enterobacter spp</c:v>
                </c:pt>
                <c:pt idx="9">
                  <c:v>Acinetobacter spp</c:v>
                </c:pt>
              </c:strCache>
            </c:strRef>
          </c:cat>
          <c:val>
            <c:numRef>
              <c:f>Feuil1!$B$2:$B$11</c:f>
              <c:numCache>
                <c:formatCode>General</c:formatCode>
                <c:ptCount val="10"/>
                <c:pt idx="0">
                  <c:v>9</c:v>
                </c:pt>
                <c:pt idx="1">
                  <c:v>5</c:v>
                </c:pt>
                <c:pt idx="2">
                  <c:v>13</c:v>
                </c:pt>
                <c:pt idx="3">
                  <c:v>2</c:v>
                </c:pt>
                <c:pt idx="4">
                  <c:v>17</c:v>
                </c:pt>
                <c:pt idx="5">
                  <c:v>3</c:v>
                </c:pt>
                <c:pt idx="6">
                  <c:v>1</c:v>
                </c:pt>
                <c:pt idx="7">
                  <c:v>1</c:v>
                </c:pt>
                <c:pt idx="8">
                  <c:v>1</c:v>
                </c:pt>
                <c:pt idx="9">
                  <c:v>1</c:v>
                </c:pt>
              </c:numCache>
            </c:numRef>
          </c:val>
        </c:ser>
        <c:ser>
          <c:idx val="1"/>
          <c:order val="1"/>
          <c:tx>
            <c:strRef>
              <c:f>Feuil1!$C$1</c:f>
              <c:strCache>
                <c:ptCount val="1"/>
                <c:pt idx="0">
                  <c:v>Colonne2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Feuil1!$A$2:$A$11</c:f>
              <c:strCache>
                <c:ptCount val="10"/>
                <c:pt idx="0">
                  <c:v>Klebsiella spp</c:v>
                </c:pt>
                <c:pt idx="1">
                  <c:v>Enterobacter cloacae</c:v>
                </c:pt>
                <c:pt idx="2">
                  <c:v>Escherichia coli</c:v>
                </c:pt>
                <c:pt idx="3">
                  <c:v>Providencia  spp</c:v>
                </c:pt>
                <c:pt idx="4">
                  <c:v>Proteus spp</c:v>
                </c:pt>
                <c:pt idx="5">
                  <c:v>Shigella</c:v>
                </c:pt>
                <c:pt idx="6">
                  <c:v>Serratia spp</c:v>
                </c:pt>
                <c:pt idx="7">
                  <c:v>Citrobacter freundii</c:v>
                </c:pt>
                <c:pt idx="8">
                  <c:v>Enterobacter spp</c:v>
                </c:pt>
                <c:pt idx="9">
                  <c:v>Acinetobacter spp</c:v>
                </c:pt>
              </c:strCache>
            </c:strRef>
          </c:cat>
          <c:val>
            <c:numRef>
              <c:f>Feuil1!$C$2:$C$11</c:f>
              <c:numCache>
                <c:formatCode>General</c:formatCode>
                <c:ptCount val="10"/>
              </c:numCache>
            </c:numRef>
          </c:val>
        </c:ser>
        <c:ser>
          <c:idx val="2"/>
          <c:order val="2"/>
          <c:tx>
            <c:strRef>
              <c:f>Feuil1!$D$4</c:f>
              <c:strCache>
                <c:ptCount val="1"/>
              </c:strCache>
            </c:strRef>
          </c:tx>
          <c:spPr>
            <a:solidFill>
              <a:schemeClr val="accent2">
                <a:tint val="6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Feuil1!$A$2:$A$11</c:f>
              <c:strCache>
                <c:ptCount val="10"/>
                <c:pt idx="0">
                  <c:v>Klebsiella spp</c:v>
                </c:pt>
                <c:pt idx="1">
                  <c:v>Enterobacter cloacae</c:v>
                </c:pt>
                <c:pt idx="2">
                  <c:v>Escherichia coli</c:v>
                </c:pt>
                <c:pt idx="3">
                  <c:v>Providencia  spp</c:v>
                </c:pt>
                <c:pt idx="4">
                  <c:v>Proteus spp</c:v>
                </c:pt>
                <c:pt idx="5">
                  <c:v>Shigella</c:v>
                </c:pt>
                <c:pt idx="6">
                  <c:v>Serratia spp</c:v>
                </c:pt>
                <c:pt idx="7">
                  <c:v>Citrobacter freundii</c:v>
                </c:pt>
                <c:pt idx="8">
                  <c:v>Enterobacter spp</c:v>
                </c:pt>
                <c:pt idx="9">
                  <c:v>Acinetobacter spp</c:v>
                </c:pt>
              </c:strCache>
            </c:strRef>
          </c:cat>
          <c:val>
            <c:numRef>
              <c:f>Feuil1!$D$1:$D$4</c:f>
              <c:numCache>
                <c:formatCode>General</c:formatCode>
                <c:ptCount val="4"/>
                <c:pt idx="0">
                  <c:v>0</c:v>
                </c:pt>
              </c:numCache>
            </c:numRef>
          </c:val>
        </c:ser>
        <c:dLbls>
          <c:dLblPos val="ctr"/>
          <c:showLegendKey val="0"/>
          <c:showVal val="1"/>
          <c:showCatName val="0"/>
          <c:showSerName val="0"/>
          <c:showPercent val="0"/>
          <c:showBubbleSize val="0"/>
        </c:dLbls>
        <c:gapWidth val="150"/>
        <c:overlap val="100"/>
        <c:axId val="-582346336"/>
        <c:axId val="-582345792"/>
      </c:barChart>
      <c:catAx>
        <c:axId val="-5823463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582345792"/>
        <c:crosses val="autoZero"/>
        <c:auto val="1"/>
        <c:lblAlgn val="ctr"/>
        <c:lblOffset val="100"/>
        <c:noMultiLvlLbl val="0"/>
      </c:catAx>
      <c:valAx>
        <c:axId val="-582345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23463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accent1">
          <a:lumMod val="60000"/>
          <a:lumOff val="40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SANS GALERIE</c:v>
                </c:pt>
              </c:strCache>
            </c:strRef>
          </c:tx>
          <c:spPr>
            <a:solidFill>
              <a:schemeClr val="accent2"/>
            </a:solidFill>
            <a:ln>
              <a:noFill/>
            </a:ln>
            <a:effectLst/>
            <a:sp3d/>
          </c:spPr>
          <c:invertIfNegative val="0"/>
          <c:cat>
            <c:strRef>
              <c:f>Feuil1!$A$2:$A$16</c:f>
              <c:strCache>
                <c:ptCount val="10"/>
                <c:pt idx="0">
                  <c:v>Klebsiella spp</c:v>
                </c:pt>
                <c:pt idx="1">
                  <c:v>Enterobacter cloacae</c:v>
                </c:pt>
                <c:pt idx="2">
                  <c:v>Escherichia coli</c:v>
                </c:pt>
                <c:pt idx="3">
                  <c:v>Providencia Spp</c:v>
                </c:pt>
                <c:pt idx="4">
                  <c:v>Proteus spp</c:v>
                </c:pt>
                <c:pt idx="5">
                  <c:v>Shigella </c:v>
                </c:pt>
                <c:pt idx="6">
                  <c:v>Serratia spp</c:v>
                </c:pt>
                <c:pt idx="7">
                  <c:v>Citrobacter freundii</c:v>
                </c:pt>
                <c:pt idx="8">
                  <c:v>Enterobacter spp</c:v>
                </c:pt>
                <c:pt idx="9">
                  <c:v>Acinetobacter Spp</c:v>
                </c:pt>
              </c:strCache>
            </c:strRef>
          </c:cat>
          <c:val>
            <c:numRef>
              <c:f>Feuil1!$B$2:$B$16</c:f>
              <c:numCache>
                <c:formatCode>General</c:formatCode>
                <c:ptCount val="15"/>
                <c:pt idx="0">
                  <c:v>29</c:v>
                </c:pt>
                <c:pt idx="1">
                  <c:v>0</c:v>
                </c:pt>
                <c:pt idx="2">
                  <c:v>20</c:v>
                </c:pt>
                <c:pt idx="3">
                  <c:v>0</c:v>
                </c:pt>
                <c:pt idx="4">
                  <c:v>0</c:v>
                </c:pt>
                <c:pt idx="5">
                  <c:v>0</c:v>
                </c:pt>
                <c:pt idx="6">
                  <c:v>0</c:v>
                </c:pt>
                <c:pt idx="7">
                  <c:v>0</c:v>
                </c:pt>
                <c:pt idx="8">
                  <c:v>0</c:v>
                </c:pt>
                <c:pt idx="9">
                  <c:v>0</c:v>
                </c:pt>
              </c:numCache>
            </c:numRef>
          </c:val>
        </c:ser>
        <c:ser>
          <c:idx val="1"/>
          <c:order val="1"/>
          <c:tx>
            <c:strRef>
              <c:f>Feuil1!$C$1</c:f>
              <c:strCache>
                <c:ptCount val="1"/>
                <c:pt idx="0">
                  <c:v>AVEC GALERIE</c:v>
                </c:pt>
              </c:strCache>
            </c:strRef>
          </c:tx>
          <c:spPr>
            <a:solidFill>
              <a:schemeClr val="accent4"/>
            </a:solidFill>
            <a:ln>
              <a:noFill/>
            </a:ln>
            <a:effectLst/>
            <a:sp3d/>
          </c:spPr>
          <c:invertIfNegative val="0"/>
          <c:cat>
            <c:strRef>
              <c:f>Feuil1!$A$2:$A$16</c:f>
              <c:strCache>
                <c:ptCount val="10"/>
                <c:pt idx="0">
                  <c:v>Klebsiella spp</c:v>
                </c:pt>
                <c:pt idx="1">
                  <c:v>Enterobacter cloacae</c:v>
                </c:pt>
                <c:pt idx="2">
                  <c:v>Escherichia coli</c:v>
                </c:pt>
                <c:pt idx="3">
                  <c:v>Providencia Spp</c:v>
                </c:pt>
                <c:pt idx="4">
                  <c:v>Proteus spp</c:v>
                </c:pt>
                <c:pt idx="5">
                  <c:v>Shigella </c:v>
                </c:pt>
                <c:pt idx="6">
                  <c:v>Serratia spp</c:v>
                </c:pt>
                <c:pt idx="7">
                  <c:v>Citrobacter freundii</c:v>
                </c:pt>
                <c:pt idx="8">
                  <c:v>Enterobacter spp</c:v>
                </c:pt>
                <c:pt idx="9">
                  <c:v>Acinetobacter Spp</c:v>
                </c:pt>
              </c:strCache>
            </c:strRef>
          </c:cat>
          <c:val>
            <c:numRef>
              <c:f>Feuil1!$C$2:$C$14</c:f>
              <c:numCache>
                <c:formatCode>General</c:formatCode>
                <c:ptCount val="13"/>
                <c:pt idx="0">
                  <c:v>9</c:v>
                </c:pt>
                <c:pt idx="1">
                  <c:v>5</c:v>
                </c:pt>
                <c:pt idx="2">
                  <c:v>13</c:v>
                </c:pt>
                <c:pt idx="3">
                  <c:v>2</c:v>
                </c:pt>
                <c:pt idx="4">
                  <c:v>14</c:v>
                </c:pt>
                <c:pt idx="5">
                  <c:v>3</c:v>
                </c:pt>
                <c:pt idx="6">
                  <c:v>1</c:v>
                </c:pt>
                <c:pt idx="7">
                  <c:v>1</c:v>
                </c:pt>
                <c:pt idx="8">
                  <c:v>1</c:v>
                </c:pt>
                <c:pt idx="9">
                  <c:v>1</c:v>
                </c:pt>
              </c:numCache>
            </c:numRef>
          </c:val>
        </c:ser>
        <c:ser>
          <c:idx val="2"/>
          <c:order val="2"/>
          <c:tx>
            <c:strRef>
              <c:f>Feuil1!$D$1</c:f>
              <c:strCache>
                <c:ptCount val="1"/>
                <c:pt idx="0">
                  <c:v>Colonne1</c:v>
                </c:pt>
              </c:strCache>
            </c:strRef>
          </c:tx>
          <c:spPr>
            <a:solidFill>
              <a:schemeClr val="accent6"/>
            </a:solidFill>
            <a:ln>
              <a:noFill/>
            </a:ln>
            <a:effectLst/>
            <a:sp3d/>
          </c:spPr>
          <c:invertIfNegative val="0"/>
          <c:cat>
            <c:strRef>
              <c:f>Feuil1!$A$2:$A$16</c:f>
              <c:strCache>
                <c:ptCount val="10"/>
                <c:pt idx="0">
                  <c:v>Klebsiella spp</c:v>
                </c:pt>
                <c:pt idx="1">
                  <c:v>Enterobacter cloacae</c:v>
                </c:pt>
                <c:pt idx="2">
                  <c:v>Escherichia coli</c:v>
                </c:pt>
                <c:pt idx="3">
                  <c:v>Providencia Spp</c:v>
                </c:pt>
                <c:pt idx="4">
                  <c:v>Proteus spp</c:v>
                </c:pt>
                <c:pt idx="5">
                  <c:v>Shigella </c:v>
                </c:pt>
                <c:pt idx="6">
                  <c:v>Serratia spp</c:v>
                </c:pt>
                <c:pt idx="7">
                  <c:v>Citrobacter freundii</c:v>
                </c:pt>
                <c:pt idx="8">
                  <c:v>Enterobacter spp</c:v>
                </c:pt>
                <c:pt idx="9">
                  <c:v>Acinetobacter Spp</c:v>
                </c:pt>
              </c:strCache>
            </c:strRef>
          </c:cat>
          <c:val>
            <c:numRef>
              <c:f>Feuil1!$D$2:$D$16</c:f>
              <c:numCache>
                <c:formatCode>General</c:formatCode>
                <c:ptCount val="15"/>
              </c:numCache>
            </c:numRef>
          </c:val>
        </c:ser>
        <c:dLbls>
          <c:showLegendKey val="0"/>
          <c:showVal val="0"/>
          <c:showCatName val="0"/>
          <c:showSerName val="0"/>
          <c:showPercent val="0"/>
          <c:showBubbleSize val="0"/>
        </c:dLbls>
        <c:gapWidth val="150"/>
        <c:shape val="box"/>
        <c:axId val="-582356128"/>
        <c:axId val="-582342528"/>
        <c:axId val="0"/>
      </c:bar3DChart>
      <c:catAx>
        <c:axId val="-582356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582342528"/>
        <c:crosses val="autoZero"/>
        <c:auto val="1"/>
        <c:lblAlgn val="ctr"/>
        <c:lblOffset val="100"/>
        <c:noMultiLvlLbl val="0"/>
      </c:catAx>
      <c:valAx>
        <c:axId val="-582342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8235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28334-5293-461C-84C0-7EBA3B98CF51}" type="datetimeFigureOut">
              <a:rPr lang="fr-FR" smtClean="0"/>
              <a:pPr/>
              <a:t>25/06/2017</a:t>
            </a:fld>
            <a:endParaRPr lang="fr-F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578FC-6444-4BDC-B2ED-184233D98F8F}" type="slidenum">
              <a:rPr lang="fr-FR" smtClean="0"/>
              <a:pPr/>
              <a:t>‹N°›</a:t>
            </a:fld>
            <a:endParaRPr lang="fr-FR"/>
          </a:p>
        </p:txBody>
      </p:sp>
    </p:spTree>
    <p:extLst>
      <p:ext uri="{BB962C8B-B14F-4D97-AF65-F5344CB8AC3E}">
        <p14:creationId xmlns:p14="http://schemas.microsoft.com/office/powerpoint/2010/main" val="225965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sz="1200" b="1" kern="1200" dirty="0" smtClean="0">
                <a:solidFill>
                  <a:schemeClr val="tx1"/>
                </a:solidFill>
                <a:effectLst/>
                <a:latin typeface="+mn-lt"/>
                <a:ea typeface="+mn-ea"/>
                <a:cs typeface="+mn-cs"/>
              </a:rPr>
              <a:t>Bonjour et bienvenue à cette session, Chers </a:t>
            </a:r>
            <a:r>
              <a:rPr lang="fr-FR" sz="1200" b="1" kern="1200" baseline="0" dirty="0" smtClean="0">
                <a:solidFill>
                  <a:schemeClr val="tx1"/>
                </a:solidFill>
                <a:effectLst/>
                <a:latin typeface="+mn-lt"/>
                <a:ea typeface="+mn-ea"/>
                <a:cs typeface="+mn-cs"/>
              </a:rPr>
              <a:t>membres de l’atelier </a:t>
            </a:r>
            <a:r>
              <a:rPr lang="fr-FR" sz="1200" b="1" kern="1200" dirty="0" smtClean="0">
                <a:solidFill>
                  <a:schemeClr val="tx1"/>
                </a:solidFill>
                <a:effectLst/>
                <a:latin typeface="+mn-lt"/>
                <a:ea typeface="+mn-ea"/>
                <a:cs typeface="+mn-cs"/>
              </a:rPr>
              <a:t>chimie médecine et santé publique, dans le cadre de la célébration de la JRSA</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452578FC-6444-4BDC-B2ED-184233D98F8F}" type="slidenum">
              <a:rPr lang="fr-FR" smtClean="0"/>
              <a:pPr/>
              <a:t>1</a:t>
            </a:fld>
            <a:endParaRPr lang="fr-FR"/>
          </a:p>
        </p:txBody>
      </p:sp>
    </p:spTree>
    <p:extLst>
      <p:ext uri="{BB962C8B-B14F-4D97-AF65-F5344CB8AC3E}">
        <p14:creationId xmlns:p14="http://schemas.microsoft.com/office/powerpoint/2010/main" val="54013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 présent, qu’en est-il du matériel et méthodes utilisées?</a:t>
            </a: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10</a:t>
            </a:fld>
            <a:endParaRPr lang="fr-FR"/>
          </a:p>
        </p:txBody>
      </p:sp>
    </p:spTree>
    <p:extLst>
      <p:ext uri="{BB962C8B-B14F-4D97-AF65-F5344CB8AC3E}">
        <p14:creationId xmlns:p14="http://schemas.microsoft.com/office/powerpoint/2010/main" val="228267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Cette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étude s’est déroulée </a:t>
            </a:r>
            <a:r>
              <a:rPr lang="fr-FR" sz="1200" kern="1200" baseline="0" dirty="0" smtClean="0">
                <a:solidFill>
                  <a:schemeClr val="tx1"/>
                </a:solidFill>
                <a:effectLst/>
                <a:latin typeface="+mn-lt"/>
                <a:ea typeface="+mn-ea"/>
                <a:cs typeface="+mn-cs"/>
              </a:rPr>
              <a:t>au laboratoire d’analyses biomédicales de l’hôpital de zone de </a:t>
            </a:r>
            <a:r>
              <a:rPr lang="fr-FR" sz="1200" kern="1200" baseline="0" dirty="0" err="1" smtClean="0">
                <a:solidFill>
                  <a:schemeClr val="tx1"/>
                </a:solidFill>
                <a:effectLst/>
                <a:latin typeface="+mn-lt"/>
                <a:ea typeface="+mn-ea"/>
                <a:cs typeface="+mn-cs"/>
              </a:rPr>
              <a:t>Mènontin</a:t>
            </a:r>
            <a:r>
              <a:rPr lang="fr-FR" sz="1200" kern="1200" baseline="0" dirty="0" smtClean="0">
                <a:solidFill>
                  <a:schemeClr val="tx1"/>
                </a:solidFill>
                <a:effectLst/>
                <a:latin typeface="+mn-lt"/>
                <a:ea typeface="+mn-ea"/>
                <a:cs typeface="+mn-cs"/>
              </a:rPr>
              <a:t>, dans la section de la bactériologie, de juin à septembre 2016</a:t>
            </a:r>
            <a:endParaRPr lang="fr-FR" dirty="0" smtClean="0"/>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 </a:t>
            </a:r>
            <a:r>
              <a:rPr lang="fr-FR" sz="1200" kern="1200" dirty="0">
                <a:solidFill>
                  <a:schemeClr val="tx1"/>
                </a:solidFill>
                <a:effectLst/>
                <a:latin typeface="+mn-lt"/>
                <a:ea typeface="+mn-ea"/>
                <a:cs typeface="+mn-cs"/>
              </a:rPr>
              <a:t>vue </a:t>
            </a:r>
            <a:r>
              <a:rPr lang="fr-FR" sz="1200" kern="1200" dirty="0" smtClean="0">
                <a:solidFill>
                  <a:schemeClr val="tx1"/>
                </a:solidFill>
                <a:effectLst/>
                <a:latin typeface="+mn-lt"/>
                <a:ea typeface="+mn-ea"/>
                <a:cs typeface="+mn-cs"/>
              </a:rPr>
              <a:t>d’atteindre les objectifs fixés,</a:t>
            </a:r>
            <a:r>
              <a:rPr lang="fr-FR" sz="1200" kern="1200" baseline="0" dirty="0" smtClean="0">
                <a:solidFill>
                  <a:schemeClr val="tx1"/>
                </a:solidFill>
                <a:effectLst/>
                <a:latin typeface="+mn-lt"/>
                <a:ea typeface="+mn-ea"/>
                <a:cs typeface="+mn-cs"/>
              </a:rPr>
              <a:t> l</a:t>
            </a:r>
            <a:r>
              <a:rPr lang="fr-FR" sz="1200" kern="1200" dirty="0" smtClean="0">
                <a:solidFill>
                  <a:schemeClr val="tx1"/>
                </a:solidFill>
                <a:effectLst/>
                <a:latin typeface="+mn-lt"/>
                <a:ea typeface="+mn-ea"/>
                <a:cs typeface="+mn-cs"/>
              </a:rPr>
              <a:t>e matériel utilisé était constitué de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matériels biologiques : des urines, des prélèvements cervico-vaginaux, des pus, des spermes,</a:t>
            </a:r>
            <a:r>
              <a:rPr lang="fr-FR" sz="1200" kern="1200" baseline="0" dirty="0" smtClean="0">
                <a:solidFill>
                  <a:schemeClr val="tx1"/>
                </a:solidFill>
                <a:effectLst/>
                <a:latin typeface="+mn-lt"/>
                <a:ea typeface="+mn-ea"/>
                <a:cs typeface="+mn-cs"/>
              </a:rPr>
              <a:t> d</a:t>
            </a:r>
            <a:r>
              <a:rPr lang="fr-FR" sz="1050" kern="1200" baseline="0" dirty="0" smtClean="0">
                <a:solidFill>
                  <a:schemeClr val="tx1"/>
                </a:solidFill>
                <a:effectLst/>
                <a:latin typeface="+mn-lt"/>
                <a:ea typeface="+mn-ea"/>
                <a:cs typeface="+mn-cs"/>
              </a:rPr>
              <a:t>es </a:t>
            </a:r>
            <a:r>
              <a:rPr lang="fr-FR" sz="1200" b="0" kern="1200" baseline="0" dirty="0" smtClean="0">
                <a:solidFill>
                  <a:schemeClr val="tx1"/>
                </a:solidFill>
                <a:effectLst/>
                <a:latin typeface="+mn-lt"/>
                <a:ea typeface="+mn-ea"/>
                <a:cs typeface="+mn-cs"/>
              </a:rPr>
              <a:t>m</a:t>
            </a:r>
            <a:r>
              <a:rPr lang="fr-FR" sz="1200" b="0" kern="1200" dirty="0" smtClean="0">
                <a:solidFill>
                  <a:schemeClr val="tx1"/>
                </a:solidFill>
                <a:effectLst/>
                <a:latin typeface="+mn-lt"/>
                <a:ea typeface="+mn-ea"/>
                <a:cs typeface="+mn-cs"/>
              </a:rPr>
              <a:t>ilieux de culture</a:t>
            </a:r>
            <a:r>
              <a:rPr lang="fr-FR" sz="1050" b="0" kern="1200" baseline="0" dirty="0" smtClean="0">
                <a:solidFill>
                  <a:schemeClr val="tx1"/>
                </a:solidFill>
                <a:effectLst/>
                <a:latin typeface="+mn-lt"/>
                <a:ea typeface="+mn-ea"/>
                <a:cs typeface="+mn-cs"/>
              </a:rPr>
              <a:t> qui sont les milieux usuels de culture</a:t>
            </a:r>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des </a:t>
            </a:r>
            <a:r>
              <a:rPr lang="fr-FR" sz="1200" b="0" kern="1200" baseline="0" dirty="0" smtClean="0">
                <a:solidFill>
                  <a:schemeClr val="tx1"/>
                </a:solidFill>
                <a:effectLst/>
                <a:latin typeface="+mn-lt"/>
                <a:ea typeface="+mn-ea"/>
                <a:cs typeface="+mn-cs"/>
              </a:rPr>
              <a:t>r</a:t>
            </a:r>
            <a:r>
              <a:rPr lang="fr-FR" sz="1200" b="0" kern="1200" dirty="0" smtClean="0">
                <a:solidFill>
                  <a:schemeClr val="tx1"/>
                </a:solidFill>
                <a:effectLst/>
                <a:latin typeface="+mn-lt"/>
                <a:ea typeface="+mn-ea"/>
                <a:cs typeface="+mn-cs"/>
              </a:rPr>
              <a:t>éactifs</a:t>
            </a:r>
            <a:r>
              <a:rPr lang="fr-FR" sz="1050" b="0" kern="1200" dirty="0" smtClean="0">
                <a:solidFill>
                  <a:schemeClr val="tx1"/>
                </a:solidFill>
                <a:effectLst/>
                <a:latin typeface="+mn-lt"/>
                <a:ea typeface="+mn-ea"/>
                <a:cs typeface="+mn-cs"/>
              </a:rPr>
              <a:t>:</a:t>
            </a:r>
            <a:r>
              <a:rPr lang="fr-FR" sz="1050" b="0" kern="1200" baseline="0" dirty="0" smtClean="0">
                <a:solidFill>
                  <a:schemeClr val="tx1"/>
                </a:solidFill>
                <a:effectLst/>
                <a:latin typeface="+mn-lt"/>
                <a:ea typeface="+mn-ea"/>
                <a:cs typeface="+mn-cs"/>
              </a:rPr>
              <a:t> les colorants pour le gram contrôle le r</a:t>
            </a:r>
            <a:r>
              <a:rPr lang="fr-FR" sz="1200" kern="1200" dirty="0" smtClean="0">
                <a:solidFill>
                  <a:schemeClr val="tx1"/>
                </a:solidFill>
                <a:effectLst/>
                <a:latin typeface="+mn-lt"/>
                <a:ea typeface="+mn-ea"/>
                <a:cs typeface="+mn-cs"/>
              </a:rPr>
              <a:t>éactif de lecture de la galerie API</a:t>
            </a:r>
            <a:r>
              <a:rPr lang="fr-FR" sz="1050" kern="1200" dirty="0" smtClean="0">
                <a:solidFill>
                  <a:schemeClr val="tx1"/>
                </a:solidFill>
                <a:effectLst/>
                <a:latin typeface="+mn-lt"/>
                <a:ea typeface="+mn-ea"/>
                <a:cs typeface="+mn-cs"/>
              </a:rPr>
              <a:t>,</a:t>
            </a:r>
            <a:r>
              <a:rPr lang="fr-FR" sz="1050" kern="1200" baseline="0" dirty="0" smtClean="0">
                <a:solidFill>
                  <a:schemeClr val="tx1"/>
                </a:solidFill>
                <a:effectLst/>
                <a:latin typeface="+mn-lt"/>
                <a:ea typeface="+mn-ea"/>
                <a:cs typeface="+mn-cs"/>
              </a:rPr>
              <a:t> les </a:t>
            </a:r>
            <a:r>
              <a:rPr lang="fr-FR" sz="1200" b="0" kern="1200" baseline="0" dirty="0" smtClean="0">
                <a:solidFill>
                  <a:schemeClr val="tx1"/>
                </a:solidFill>
                <a:effectLst/>
                <a:latin typeface="+mn-lt"/>
                <a:ea typeface="+mn-ea"/>
                <a:cs typeface="+mn-cs"/>
              </a:rPr>
              <a:t>é</a:t>
            </a:r>
            <a:r>
              <a:rPr lang="fr-FR" sz="1200" b="0" kern="1200" dirty="0" smtClean="0">
                <a:solidFill>
                  <a:schemeClr val="tx1"/>
                </a:solidFill>
                <a:effectLst/>
                <a:latin typeface="+mn-lt"/>
                <a:ea typeface="+mn-ea"/>
                <a:cs typeface="+mn-cs"/>
              </a:rPr>
              <a:t>quipements et consommables:</a:t>
            </a:r>
            <a:r>
              <a:rPr lang="fr-FR" sz="1200" b="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il s’agit  de réfrigérateur, des microscopes, une étuve et des portoirs,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bouteilles de gaz, les marqueurs, les lames et lamelles, les boîtes de Pétri, les </a:t>
            </a:r>
            <a:r>
              <a:rPr lang="fr-FR" sz="1200" kern="1200" dirty="0" err="1" smtClean="0">
                <a:solidFill>
                  <a:schemeClr val="tx1"/>
                </a:solidFill>
                <a:effectLst/>
                <a:latin typeface="+mn-lt"/>
                <a:ea typeface="+mn-ea"/>
                <a:cs typeface="+mn-cs"/>
              </a:rPr>
              <a:t>ensemenceurs</a:t>
            </a:r>
            <a:r>
              <a:rPr lang="fr-FR" sz="1200" kern="1200" dirty="0" smtClean="0">
                <a:solidFill>
                  <a:schemeClr val="tx1"/>
                </a:solidFill>
                <a:effectLst/>
                <a:latin typeface="+mn-lt"/>
                <a:ea typeface="+mn-ea"/>
                <a:cs typeface="+mn-cs"/>
              </a:rPr>
              <a:t> stériles à usage unique, des pipettes Pasteur, des becs Bunsen, de la suspension medium,  des galeries API20E.</a:t>
            </a:r>
            <a:endParaRPr lang="fr-FR" sz="105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FR" sz="105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11</a:t>
            </a:fld>
            <a:endParaRPr lang="fr-FR"/>
          </a:p>
        </p:txBody>
      </p:sp>
    </p:spTree>
    <p:extLst>
      <p:ext uri="{BB962C8B-B14F-4D97-AF65-F5344CB8AC3E}">
        <p14:creationId xmlns:p14="http://schemas.microsoft.com/office/powerpoint/2010/main" val="218795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L’étude a</a:t>
            </a:r>
            <a:r>
              <a:rPr lang="fr-FR" sz="1200" kern="1200" baseline="0" dirty="0" smtClean="0">
                <a:solidFill>
                  <a:schemeClr val="tx1"/>
                </a:solidFill>
                <a:effectLst/>
                <a:latin typeface="+mn-lt"/>
                <a:ea typeface="+mn-ea"/>
                <a:cs typeface="+mn-cs"/>
              </a:rPr>
              <a:t> été faite en 3jour selon l’ordre d’arrivée des patients; le  </a:t>
            </a:r>
            <a:r>
              <a:rPr lang="fr-FR" sz="1200" kern="1200" dirty="0" smtClean="0">
                <a:solidFill>
                  <a:schemeClr val="tx1"/>
                </a:solidFill>
                <a:effectLst/>
                <a:latin typeface="+mn-lt"/>
                <a:ea typeface="+mn-ea"/>
                <a:cs typeface="+mn-cs"/>
              </a:rPr>
              <a:t>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jour : nous avons ensemencés</a:t>
            </a:r>
            <a:r>
              <a:rPr lang="fr-FR" sz="1200" kern="1200" baseline="0" dirty="0" smtClean="0">
                <a:solidFill>
                  <a:schemeClr val="tx1"/>
                </a:solidFill>
                <a:effectLst/>
                <a:latin typeface="+mn-lt"/>
                <a:ea typeface="+mn-ea"/>
                <a:cs typeface="+mn-cs"/>
              </a:rPr>
              <a:t> des échantillons acquis sur les milieux usuels de culture</a:t>
            </a:r>
          </a:p>
          <a:p>
            <a:r>
              <a:rPr lang="fr-FR" sz="1200" kern="1200" baseline="0" dirty="0" smtClean="0">
                <a:solidFill>
                  <a:schemeClr val="tx1"/>
                </a:solidFill>
                <a:effectLst/>
                <a:latin typeface="+mn-lt"/>
                <a:ea typeface="+mn-ea"/>
                <a:cs typeface="+mn-cs"/>
              </a:rPr>
              <a:t>Le 2</a:t>
            </a:r>
            <a:r>
              <a:rPr lang="fr-FR" sz="1200" kern="1200" baseline="30000" dirty="0" smtClean="0">
                <a:solidFill>
                  <a:schemeClr val="tx1"/>
                </a:solidFill>
                <a:effectLst/>
                <a:latin typeface="+mn-lt"/>
                <a:ea typeface="+mn-ea"/>
                <a:cs typeface="+mn-cs"/>
              </a:rPr>
              <a:t>ème</a:t>
            </a:r>
            <a:r>
              <a:rPr lang="fr-FR" sz="1200" kern="1200" baseline="0" dirty="0" smtClean="0">
                <a:solidFill>
                  <a:schemeClr val="tx1"/>
                </a:solidFill>
                <a:effectLst/>
                <a:latin typeface="+mn-lt"/>
                <a:ea typeface="+mn-ea"/>
                <a:cs typeface="+mn-cs"/>
              </a:rPr>
              <a:t> jour: nous avons  récupéré les géloses EMB  sur lesquelles les bactéries se sont développés, nous avons réalisé des gram contrôle pour confirmer qu’il s’agit de bacilles gram -, nous avons décrit des colonies à partir de celles isolées présentent sur la gélose puis nous avons procédé à deux identifications : une à partir de l’aspect des colonies, l’autre à partir des galeries API20E. La galerie ainsi réalisée a été mise à l’étuve pendant 18 à24h</a:t>
            </a:r>
          </a:p>
          <a:p>
            <a:r>
              <a:rPr lang="fr-FR" sz="1200" kern="1200" baseline="0" dirty="0" smtClean="0">
                <a:solidFill>
                  <a:schemeClr val="tx1"/>
                </a:solidFill>
                <a:effectLst/>
                <a:latin typeface="+mn-lt"/>
                <a:ea typeface="+mn-ea"/>
                <a:cs typeface="+mn-cs"/>
              </a:rPr>
              <a:t>Le 3</a:t>
            </a:r>
            <a:r>
              <a:rPr lang="fr-FR" sz="1200" kern="1200" baseline="30000" dirty="0" smtClean="0">
                <a:solidFill>
                  <a:schemeClr val="tx1"/>
                </a:solidFill>
                <a:effectLst/>
                <a:latin typeface="+mn-lt"/>
                <a:ea typeface="+mn-ea"/>
                <a:cs typeface="+mn-cs"/>
              </a:rPr>
              <a:t>ème</a:t>
            </a:r>
            <a:r>
              <a:rPr lang="fr-FR" sz="1200" kern="1200" baseline="0" dirty="0" smtClean="0">
                <a:solidFill>
                  <a:schemeClr val="tx1"/>
                </a:solidFill>
                <a:effectLst/>
                <a:latin typeface="+mn-lt"/>
                <a:ea typeface="+mn-ea"/>
                <a:cs typeface="+mn-cs"/>
              </a:rPr>
              <a:t> jour  nous avons lus les galeries ensemencées et notés les résultats obtenus.</a:t>
            </a: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12</a:t>
            </a:fld>
            <a:endParaRPr lang="fr-FR"/>
          </a:p>
        </p:txBody>
      </p:sp>
    </p:spTree>
    <p:extLst>
      <p:ext uri="{BB962C8B-B14F-4D97-AF65-F5344CB8AC3E}">
        <p14:creationId xmlns:p14="http://schemas.microsoft.com/office/powerpoint/2010/main" val="170075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A présent voici les résultats révélés</a:t>
            </a:r>
            <a:r>
              <a:rPr lang="fr-FR" b="1" baseline="0" dirty="0" smtClean="0"/>
              <a:t> par cette étude</a:t>
            </a:r>
            <a:r>
              <a:rPr lang="fr-FR" b="1" dirty="0" smtClean="0"/>
              <a:t> et le</a:t>
            </a:r>
            <a:r>
              <a:rPr lang="fr-FR" b="1" baseline="0" dirty="0" smtClean="0"/>
              <a:t> commentaire qui les accompagne</a:t>
            </a:r>
            <a:endParaRPr kumimoji="0" lang="fr-FR" sz="1200" b="1" i="0" u="none" strike="noStrike" kern="1200" cap="none" spc="0" normalizeH="0" baseline="0" noProof="0" dirty="0" smtClean="0">
              <a:ln>
                <a:noFill/>
              </a:ln>
              <a:solidFill>
                <a:prstClr val="black"/>
              </a:solidFill>
              <a:effectLst/>
              <a:uLnTx/>
              <a:uFillTx/>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13</a:t>
            </a:fld>
            <a:endParaRPr lang="fr-FR"/>
          </a:p>
        </p:txBody>
      </p:sp>
    </p:spTree>
    <p:extLst>
      <p:ext uri="{BB962C8B-B14F-4D97-AF65-F5344CB8AC3E}">
        <p14:creationId xmlns:p14="http://schemas.microsoft.com/office/powerpoint/2010/main" val="103296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a:t>
            </a:r>
            <a:r>
              <a:rPr lang="fr-FR" baseline="0" dirty="0" smtClean="0"/>
              <a:t> les géloses EMB, les colonies </a:t>
            </a:r>
            <a:r>
              <a:rPr lang="fr-FR" baseline="0" dirty="0" err="1" smtClean="0"/>
              <a:t>apparassant</a:t>
            </a:r>
            <a:r>
              <a:rPr lang="fr-FR" baseline="0" dirty="0" smtClean="0"/>
              <a:t> </a:t>
            </a:r>
            <a:r>
              <a:rPr lang="fr-FR" dirty="0" smtClean="0"/>
              <a:t>rosées, en œil de poisson ou en dos de scarabée sont souvent identifiées</a:t>
            </a:r>
            <a:r>
              <a:rPr lang="fr-FR" baseline="0" dirty="0" smtClean="0"/>
              <a:t> comme des </a:t>
            </a:r>
            <a:r>
              <a:rPr lang="fr-FR" dirty="0" smtClean="0"/>
              <a:t>colonies de </a:t>
            </a:r>
            <a:r>
              <a:rPr lang="fr-FR" i="1" dirty="0" err="1" smtClean="0"/>
              <a:t>Klebsiella</a:t>
            </a:r>
            <a:r>
              <a:rPr lang="fr-FR" i="1" dirty="0" smtClean="0"/>
              <a:t> </a:t>
            </a:r>
            <a:r>
              <a:rPr lang="fr-FR" i="1" dirty="0" err="1" smtClean="0"/>
              <a:t>spp</a:t>
            </a:r>
            <a:r>
              <a:rPr lang="fr-FR" i="1" dirty="0" smtClean="0"/>
              <a:t> et celles apparaissant </a:t>
            </a:r>
            <a:r>
              <a:rPr lang="fr-FR" dirty="0" smtClean="0"/>
              <a:t>mordorées, avec un reflet </a:t>
            </a:r>
            <a:r>
              <a:rPr lang="fr-FR" dirty="0" err="1" smtClean="0"/>
              <a:t>métallique,en</a:t>
            </a:r>
            <a:r>
              <a:rPr lang="fr-FR" dirty="0" smtClean="0"/>
              <a:t> dos de scarabée</a:t>
            </a:r>
            <a:r>
              <a:rPr lang="fr-FR" baseline="0" dirty="0" smtClean="0"/>
              <a:t> comme des colonies de </a:t>
            </a:r>
            <a:r>
              <a:rPr lang="fr-FR" i="1" dirty="0" smtClean="0"/>
              <a:t>Escherichia coli</a:t>
            </a:r>
          </a:p>
          <a:p>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14</a:t>
            </a:fld>
            <a:endParaRPr lang="fr-FR"/>
          </a:p>
        </p:txBody>
      </p:sp>
    </p:spTree>
    <p:extLst>
      <p:ext uri="{BB962C8B-B14F-4D97-AF65-F5344CB8AC3E}">
        <p14:creationId xmlns:p14="http://schemas.microsoft.com/office/powerpoint/2010/main" val="197910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figure 1 </a:t>
            </a:r>
            <a:r>
              <a:rPr lang="fr-FR" sz="1200" u="none" kern="1200" dirty="0" smtClean="0">
                <a:solidFill>
                  <a:schemeClr val="tx1"/>
                </a:solidFill>
                <a:effectLst/>
                <a:latin typeface="+mn-lt"/>
                <a:ea typeface="+mn-ea"/>
                <a:cs typeface="+mn-cs"/>
              </a:rPr>
              <a:t>nous présente la</a:t>
            </a:r>
            <a:r>
              <a:rPr lang="fr-FR" sz="1200" u="none" kern="1200" baseline="0" dirty="0" smtClean="0">
                <a:solidFill>
                  <a:schemeClr val="tx1"/>
                </a:solidFill>
                <a:effectLst/>
                <a:latin typeface="+mn-lt"/>
                <a:ea typeface="+mn-ea"/>
                <a:cs typeface="+mn-cs"/>
              </a:rPr>
              <a:t> fréquence </a:t>
            </a:r>
            <a:r>
              <a:rPr lang="fr-FR" u="none" dirty="0" smtClean="0"/>
              <a:t>d’identification des bactéries sans l’usage des galeries API20E</a:t>
            </a:r>
            <a:r>
              <a:rPr lang="fr-FR" u="sng" dirty="0" smtClean="0"/>
              <a:t>.</a:t>
            </a:r>
            <a:r>
              <a:rPr lang="fr-FR" sz="1200" kern="1200" dirty="0" smtClean="0">
                <a:solidFill>
                  <a:schemeClr val="tx1"/>
                </a:solidFill>
                <a:effectLst/>
                <a:latin typeface="+mn-lt"/>
                <a:ea typeface="+mn-ea"/>
                <a:cs typeface="+mn-cs"/>
              </a:rPr>
              <a:t> Ce graphe montre qu’en se basant sur l’aspect des colonies obtenues sur gélose EMB, on a pu seulement identifier 2 types d’entérobactéries que sont  </a:t>
            </a:r>
            <a:r>
              <a:rPr lang="fr-FR" sz="1200" kern="1200" dirty="0" err="1" smtClean="0">
                <a:solidFill>
                  <a:schemeClr val="tx1"/>
                </a:solidFill>
                <a:effectLst/>
                <a:latin typeface="+mn-lt"/>
                <a:ea typeface="+mn-ea"/>
                <a:cs typeface="+mn-cs"/>
              </a:rPr>
              <a:t>Klebsiella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spp</a:t>
            </a:r>
            <a:r>
              <a:rPr lang="fr-FR" sz="1200" kern="1200" dirty="0" smtClean="0">
                <a:solidFill>
                  <a:schemeClr val="tx1"/>
                </a:solidFill>
                <a:effectLst/>
                <a:latin typeface="+mn-lt"/>
                <a:ea typeface="+mn-ea"/>
                <a:cs typeface="+mn-cs"/>
              </a:rPr>
              <a:t> soit 60%, Escherichia coli soit un taux de 40%.</a:t>
            </a:r>
            <a:endParaRPr lang="fr-FR" dirty="0" smtClean="0"/>
          </a:p>
          <a:p>
            <a:endParaRPr lang="fr-FR" dirty="0" smtClean="0"/>
          </a:p>
          <a:p>
            <a:pPr lvl="0"/>
            <a:endParaRPr lang="af-ZA"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15</a:t>
            </a:fld>
            <a:endParaRPr lang="fr-FR"/>
          </a:p>
        </p:txBody>
      </p:sp>
    </p:spTree>
    <p:extLst>
      <p:ext uri="{BB962C8B-B14F-4D97-AF65-F5344CB8AC3E}">
        <p14:creationId xmlns:p14="http://schemas.microsoft.com/office/powerpoint/2010/main" val="223514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graphe de la figure 2  nous présente </a:t>
            </a:r>
            <a:r>
              <a:rPr lang="fr-FR" u="none" dirty="0" smtClean="0"/>
              <a:t>les Résultats de l’identification des bactéries après usage de la galerie API20E</a:t>
            </a:r>
            <a:r>
              <a:rPr lang="fr-FR" sz="1200" kern="1200" dirty="0" smtClean="0">
                <a:solidFill>
                  <a:schemeClr val="tx1"/>
                </a:solidFill>
                <a:effectLst/>
                <a:latin typeface="+mn-lt"/>
                <a:ea typeface="+mn-ea"/>
                <a:cs typeface="+mn-cs"/>
              </a:rPr>
              <a:t> Ce graphe montre qu’avec la galerie d’identification on a</a:t>
            </a:r>
            <a:r>
              <a:rPr lang="fr-FR" sz="1200" kern="1200" baseline="0" dirty="0" smtClean="0">
                <a:solidFill>
                  <a:schemeClr val="tx1"/>
                </a:solidFill>
                <a:effectLst/>
                <a:latin typeface="+mn-lt"/>
                <a:ea typeface="+mn-ea"/>
                <a:cs typeface="+mn-cs"/>
              </a:rPr>
              <a:t> mis en évidence</a:t>
            </a:r>
            <a:r>
              <a:rPr lang="fr-FR" sz="1200" kern="1200" dirty="0" smtClean="0">
                <a:solidFill>
                  <a:schemeClr val="tx1"/>
                </a:solidFill>
                <a:effectLst/>
                <a:latin typeface="+mn-lt"/>
                <a:ea typeface="+mn-ea"/>
                <a:cs typeface="+mn-cs"/>
              </a:rPr>
              <a:t> une variété d’entérobactéries soit 13 différents types au sein des 50 échantillons. Il s’agit</a:t>
            </a:r>
            <a:r>
              <a:rPr lang="fr-FR" sz="1200" kern="1200" baseline="0" dirty="0" smtClean="0">
                <a:solidFill>
                  <a:schemeClr val="tx1"/>
                </a:solidFill>
                <a:effectLst/>
                <a:latin typeface="+mn-lt"/>
                <a:ea typeface="+mn-ea"/>
                <a:cs typeface="+mn-cs"/>
              </a:rPr>
              <a:t> de  </a:t>
            </a:r>
            <a:r>
              <a:rPr lang="fr-FR" sz="1200" kern="1200" baseline="0" dirty="0" err="1" smtClean="0">
                <a:solidFill>
                  <a:schemeClr val="tx1"/>
                </a:solidFill>
                <a:effectLst/>
                <a:latin typeface="+mn-lt"/>
                <a:ea typeface="+mn-ea"/>
                <a:cs typeface="+mn-cs"/>
              </a:rPr>
              <a:t>klebsiella</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 </a:t>
            </a:r>
            <a:r>
              <a:rPr lang="fr-FR" sz="1200" kern="1200" baseline="0" dirty="0" err="1" smtClean="0">
                <a:solidFill>
                  <a:schemeClr val="tx1"/>
                </a:solidFill>
                <a:effectLst/>
                <a:latin typeface="+mn-lt"/>
                <a:ea typeface="+mn-ea"/>
                <a:cs typeface="+mn-cs"/>
              </a:rPr>
              <a:t>enterobacter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cloacae</a:t>
            </a:r>
            <a:r>
              <a:rPr lang="fr-FR" sz="1200" kern="1200" baseline="0" dirty="0" smtClean="0">
                <a:solidFill>
                  <a:schemeClr val="tx1"/>
                </a:solidFill>
                <a:effectLst/>
                <a:latin typeface="+mn-lt"/>
                <a:ea typeface="+mn-ea"/>
                <a:cs typeface="+mn-cs"/>
              </a:rPr>
              <a:t>, Escherichia coli, </a:t>
            </a:r>
            <a:r>
              <a:rPr lang="fr-FR" sz="1200" kern="1200" baseline="0" dirty="0" err="1" smtClean="0">
                <a:solidFill>
                  <a:schemeClr val="tx1"/>
                </a:solidFill>
                <a:effectLst/>
                <a:latin typeface="+mn-lt"/>
                <a:ea typeface="+mn-ea"/>
                <a:cs typeface="+mn-cs"/>
              </a:rPr>
              <a:t>providencia</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proteus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shigella</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Serratia</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citrobacter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freundii</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Enterobacter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Acinetobacter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spp</a:t>
            </a:r>
            <a:r>
              <a:rPr lang="fr-FR" sz="1200" kern="1200" baseline="0" dirty="0" smtClean="0">
                <a:solidFill>
                  <a:schemeClr val="tx1"/>
                </a:solidFill>
                <a:effectLst/>
                <a:latin typeface="+mn-lt"/>
                <a:ea typeface="+mn-ea"/>
                <a:cs typeface="+mn-cs"/>
              </a:rPr>
              <a:t>. Ces résultats concordent avec ceux obtenus par MEZIANI M en 2012 avec une population variée de bactéries cette étude a aussi permis de confirmer que les galeries api sont performantes.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038E57EC-61EE-40FD-B7CE-C22F9E220889}" type="slidenum">
              <a:rPr lang="fr-FR" smtClean="0"/>
              <a:t>16</a:t>
            </a:fld>
            <a:endParaRPr lang="fr-FR"/>
          </a:p>
        </p:txBody>
      </p:sp>
    </p:spTree>
    <p:extLst>
      <p:ext uri="{BB962C8B-B14F-4D97-AF65-F5344CB8AC3E}">
        <p14:creationId xmlns:p14="http://schemas.microsoft.com/office/powerpoint/2010/main" val="290959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graphe de la </a:t>
            </a:r>
            <a:r>
              <a:rPr lang="fr-FR" sz="1200" kern="1200" dirty="0" err="1" smtClean="0">
                <a:solidFill>
                  <a:schemeClr val="tx1"/>
                </a:solidFill>
                <a:effectLst/>
                <a:latin typeface="+mn-lt"/>
                <a:ea typeface="+mn-ea"/>
                <a:cs typeface="+mn-cs"/>
              </a:rPr>
              <a:t>fig</a:t>
            </a:r>
            <a:r>
              <a:rPr lang="fr-FR" sz="1200" kern="1200" baseline="0" dirty="0" smtClean="0">
                <a:solidFill>
                  <a:schemeClr val="tx1"/>
                </a:solidFill>
                <a:effectLst/>
                <a:latin typeface="+mn-lt"/>
                <a:ea typeface="+mn-ea"/>
                <a:cs typeface="+mn-cs"/>
              </a:rPr>
              <a:t> 3 présente l’</a:t>
            </a:r>
            <a:r>
              <a:rPr lang="fr-FR" u="none" dirty="0" smtClean="0"/>
              <a:t>étude comparative des résultats obtenus avant et après usage de la galerie API20E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 graphe nous montre la nette différence entre les deux identifications, l’identification sans galerie a permis d’identifier 30 fois les espèces de </a:t>
            </a:r>
            <a:r>
              <a:rPr lang="fr-FR" sz="1200" i="1" kern="1200" dirty="0" err="1" smtClean="0">
                <a:solidFill>
                  <a:schemeClr val="tx1"/>
                </a:solidFill>
                <a:effectLst/>
                <a:latin typeface="+mn-lt"/>
                <a:ea typeface="+mn-ea"/>
                <a:cs typeface="+mn-cs"/>
              </a:rPr>
              <a:t>Klebsiella</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tandis qu’avec la galerie API20E 9 ont été mis en évidence. </a:t>
            </a:r>
            <a:r>
              <a:rPr lang="fr-FR" sz="1200" i="1" kern="1200" dirty="0" err="1" smtClean="0">
                <a:solidFill>
                  <a:schemeClr val="tx1"/>
                </a:solidFill>
                <a:effectLst/>
                <a:latin typeface="+mn-lt"/>
                <a:ea typeface="+mn-ea"/>
                <a:cs typeface="+mn-cs"/>
              </a:rPr>
              <a:t>E.coli</a:t>
            </a:r>
            <a:r>
              <a:rPr lang="fr-FR" sz="1200" kern="1200" dirty="0" smtClean="0">
                <a:solidFill>
                  <a:schemeClr val="tx1"/>
                </a:solidFill>
                <a:effectLst/>
                <a:latin typeface="+mn-lt"/>
                <a:ea typeface="+mn-ea"/>
                <a:cs typeface="+mn-cs"/>
              </a:rPr>
              <a:t> a été identifié 20 fois sans la galerie et 13 fois avec. </a:t>
            </a:r>
            <a:r>
              <a:rPr lang="fr-FR" sz="1200" i="1" kern="1200" dirty="0" err="1" smtClean="0">
                <a:solidFill>
                  <a:schemeClr val="tx1"/>
                </a:solidFill>
                <a:effectLst/>
                <a:latin typeface="+mn-lt"/>
                <a:ea typeface="+mn-ea"/>
                <a:cs typeface="+mn-cs"/>
              </a:rPr>
              <a:t>Enterobacter</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cloacae</a:t>
            </a:r>
            <a:r>
              <a:rPr lang="fr-FR" sz="1200" i="1" kern="1200" dirty="0" smtClean="0">
                <a:solidFill>
                  <a:schemeClr val="tx1"/>
                </a:solidFill>
                <a:effectLst/>
                <a:latin typeface="+mn-lt"/>
                <a:ea typeface="+mn-ea"/>
                <a:cs typeface="+mn-cs"/>
              </a:rPr>
              <a:t>, les espèces</a:t>
            </a:r>
            <a:r>
              <a:rPr lang="fr-FR" sz="1200" i="1" kern="1200" baseline="0" dirty="0" smtClean="0">
                <a:solidFill>
                  <a:schemeClr val="tx1"/>
                </a:solidFill>
                <a:effectLst/>
                <a:latin typeface="+mn-lt"/>
                <a:ea typeface="+mn-ea"/>
                <a:cs typeface="+mn-cs"/>
              </a:rPr>
              <a:t> de </a:t>
            </a:r>
            <a:r>
              <a:rPr lang="fr-FR" sz="1200" i="1" kern="1200" dirty="0" err="1" smtClean="0">
                <a:solidFill>
                  <a:schemeClr val="tx1"/>
                </a:solidFill>
                <a:effectLst/>
                <a:latin typeface="+mn-lt"/>
                <a:ea typeface="+mn-ea"/>
                <a:cs typeface="+mn-cs"/>
              </a:rPr>
              <a:t>Providencia</a:t>
            </a:r>
            <a:r>
              <a:rPr lang="fr-FR" sz="1200" kern="1200" dirty="0" smtClean="0">
                <a:solidFill>
                  <a:schemeClr val="tx1"/>
                </a:solidFill>
                <a:effectLst/>
                <a:latin typeface="+mn-lt"/>
                <a:ea typeface="+mn-ea"/>
                <a:cs typeface="+mn-cs"/>
              </a:rPr>
              <a:t>, les espèce de </a:t>
            </a:r>
            <a:r>
              <a:rPr lang="fr-FR" sz="1200" i="1" kern="1200" dirty="0" err="1" smtClean="0">
                <a:solidFill>
                  <a:schemeClr val="tx1"/>
                </a:solidFill>
                <a:effectLst/>
                <a:latin typeface="+mn-lt"/>
                <a:ea typeface="+mn-ea"/>
                <a:cs typeface="+mn-cs"/>
              </a:rPr>
              <a:t>Proteus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n’ont pas été identifiés sans galerie API20E mais respectivement 5, 2, 14 fois avec usage de ces galeries. Aucune espèce de  </a:t>
            </a:r>
            <a:r>
              <a:rPr lang="fr-FR" sz="1200" i="1" kern="1200" dirty="0" err="1" smtClean="0">
                <a:solidFill>
                  <a:schemeClr val="tx1"/>
                </a:solidFill>
                <a:effectLst/>
                <a:latin typeface="+mn-lt"/>
                <a:ea typeface="+mn-ea"/>
                <a:cs typeface="+mn-cs"/>
              </a:rPr>
              <a:t>Serratia</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d’</a:t>
            </a:r>
            <a:r>
              <a:rPr lang="fr-FR" sz="1200" i="1" kern="1200" dirty="0" err="1" smtClean="0">
                <a:solidFill>
                  <a:schemeClr val="tx1"/>
                </a:solidFill>
                <a:effectLst/>
                <a:latin typeface="+mn-lt"/>
                <a:ea typeface="+mn-ea"/>
                <a:cs typeface="+mn-cs"/>
              </a:rPr>
              <a:t>Acinetobacter,et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C.freundii</a:t>
            </a:r>
            <a:r>
              <a:rPr lang="fr-FR" sz="1200" kern="1200" dirty="0" smtClean="0">
                <a:solidFill>
                  <a:schemeClr val="tx1"/>
                </a:solidFill>
                <a:effectLst/>
                <a:latin typeface="+mn-lt"/>
                <a:ea typeface="+mn-ea"/>
                <a:cs typeface="+mn-cs"/>
              </a:rPr>
              <a:t> n’ont été identifié sans les galeries API20E mais chacune de ces bactéries ont été identifiées une fois avec ces galeries.</a:t>
            </a:r>
          </a:p>
          <a:p>
            <a:r>
              <a:rPr lang="fr-FR" sz="1200" kern="1200" dirty="0" smtClean="0">
                <a:solidFill>
                  <a:schemeClr val="tx1"/>
                </a:solidFill>
                <a:effectLst/>
                <a:latin typeface="+mn-lt"/>
                <a:ea typeface="+mn-ea"/>
                <a:cs typeface="+mn-cs"/>
              </a:rPr>
              <a:t>Ce graphe révèle que le nombre de bactéries identifiées comme étant des</a:t>
            </a:r>
            <a:r>
              <a:rPr lang="fr-FR" sz="1200" kern="1200" baseline="0" dirty="0" smtClean="0">
                <a:solidFill>
                  <a:schemeClr val="tx1"/>
                </a:solidFill>
                <a:effectLst/>
                <a:latin typeface="+mn-lt"/>
                <a:ea typeface="+mn-ea"/>
                <a:cs typeface="+mn-cs"/>
              </a:rPr>
              <a:t> espèces de</a:t>
            </a:r>
            <a:r>
              <a:rPr lang="fr-FR" sz="1200"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Klebsiella</a:t>
            </a:r>
            <a:r>
              <a:rPr lang="fr-FR" sz="1200" i="1" kern="1200" dirty="0" smtClean="0">
                <a:solidFill>
                  <a:schemeClr val="tx1"/>
                </a:solidFill>
                <a:effectLst/>
                <a:latin typeface="+mn-lt"/>
                <a:ea typeface="+mn-ea"/>
                <a:cs typeface="+mn-cs"/>
              </a:rPr>
              <a:t> , Escherichia coli,</a:t>
            </a:r>
            <a:r>
              <a:rPr lang="fr-FR" sz="1200" i="1"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avant la galerie sont élevés par rapport aux nombre qui s’avère être réellement ces bactéries après réalisation de la galerie. Les taux  d’erreurs lors de l’identification de ces bactéries sont respectivement de 76,92%, 35%.</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résultats vont dans le même sens que ceux obtenus par  JESUMIRHEWE et ses</a:t>
            </a:r>
            <a:r>
              <a:rPr lang="fr-FR" sz="1200" kern="1200" baseline="0" dirty="0" smtClean="0">
                <a:solidFill>
                  <a:schemeClr val="tx1"/>
                </a:solidFill>
                <a:effectLst/>
                <a:latin typeface="+mn-lt"/>
                <a:ea typeface="+mn-ea"/>
                <a:cs typeface="+mn-cs"/>
              </a:rPr>
              <a:t> collaborateurs qui soulignent</a:t>
            </a:r>
            <a:r>
              <a:rPr lang="fr-FR" sz="1200" kern="1200" dirty="0" smtClean="0">
                <a:solidFill>
                  <a:schemeClr val="tx1"/>
                </a:solidFill>
                <a:effectLst/>
                <a:latin typeface="+mn-lt"/>
                <a:ea typeface="+mn-ea"/>
                <a:cs typeface="+mn-cs"/>
              </a:rPr>
              <a:t> un problème assez important de concordance entre les résultats obtenus par les méthodes usuelles utilisées dans les laboratoires d’analyse biomédicales du Nigéria et ceux obtenues à l’aide de matériaux plus spécifiques</a:t>
            </a:r>
            <a:r>
              <a:rPr lang="fr-FR" sz="1200" kern="1200" baseline="0" dirty="0" smtClean="0">
                <a:solidFill>
                  <a:schemeClr val="tx1"/>
                </a:solidFill>
                <a:effectLst/>
                <a:latin typeface="+mn-lt"/>
                <a:ea typeface="+mn-ea"/>
                <a:cs typeface="+mn-cs"/>
              </a:rPr>
              <a:t> ex</a:t>
            </a:r>
            <a:r>
              <a:rPr lang="fr-FR" sz="1200" kern="1200" dirty="0" smtClean="0">
                <a:solidFill>
                  <a:schemeClr val="tx1"/>
                </a:solidFill>
                <a:effectLst/>
                <a:latin typeface="+mn-lt"/>
                <a:ea typeface="+mn-ea"/>
                <a:cs typeface="+mn-cs"/>
              </a:rPr>
              <a:t> du MALDI-TOF MS, </a:t>
            </a:r>
            <a:endParaRPr lang="fr-FR" dirty="0"/>
          </a:p>
        </p:txBody>
      </p:sp>
      <p:sp>
        <p:nvSpPr>
          <p:cNvPr id="4" name="Espace réservé du numéro de diapositive 3"/>
          <p:cNvSpPr>
            <a:spLocks noGrp="1"/>
          </p:cNvSpPr>
          <p:nvPr>
            <p:ph type="sldNum" sz="quarter" idx="10"/>
          </p:nvPr>
        </p:nvSpPr>
        <p:spPr/>
        <p:txBody>
          <a:bodyPr/>
          <a:lstStyle/>
          <a:p>
            <a:fld id="{038E57EC-61EE-40FD-B7CE-C22F9E220889}" type="slidenum">
              <a:rPr lang="fr-FR" smtClean="0"/>
              <a:t>17</a:t>
            </a:fld>
            <a:endParaRPr lang="fr-FR"/>
          </a:p>
        </p:txBody>
      </p:sp>
    </p:spTree>
    <p:extLst>
      <p:ext uri="{BB962C8B-B14F-4D97-AF65-F5344CB8AC3E}">
        <p14:creationId xmlns:p14="http://schemas.microsoft.com/office/powerpoint/2010/main" val="140420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baseline="0" dirty="0" smtClean="0">
                <a:solidFill>
                  <a:schemeClr val="tx1"/>
                </a:solidFill>
                <a:effectLst/>
                <a:latin typeface="+mn-lt"/>
                <a:ea typeface="+mn-ea"/>
                <a:cs typeface="+mn-cs"/>
              </a:rPr>
              <a:t>MR ET MESDAMES LES membres de l’atelier </a:t>
            </a:r>
            <a:r>
              <a:rPr lang="fr-FR" sz="1200" b="1" kern="1200" dirty="0" smtClean="0">
                <a:solidFill>
                  <a:schemeClr val="tx1"/>
                </a:solidFill>
                <a:effectLst/>
                <a:latin typeface="+mn-lt"/>
                <a:ea typeface="+mn-ea"/>
                <a:cs typeface="+mn-cs"/>
              </a:rPr>
              <a:t>chimie médecine et santé publique, </a:t>
            </a:r>
            <a:endParaRPr lang="fr-FR" sz="1200" b="1" kern="1200" baseline="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En</a:t>
            </a:r>
            <a:r>
              <a:rPr lang="fr-FR" sz="1200" b="1" kern="1200" baseline="0" dirty="0" smtClean="0">
                <a:solidFill>
                  <a:schemeClr val="tx1"/>
                </a:solidFill>
                <a:effectLst/>
                <a:latin typeface="+mn-lt"/>
                <a:ea typeface="+mn-ea"/>
                <a:cs typeface="+mn-cs"/>
              </a:rPr>
              <a:t> </a:t>
            </a:r>
            <a:r>
              <a:rPr lang="fr-FR" sz="1200" b="1" kern="1200" baseline="0" dirty="0">
                <a:solidFill>
                  <a:schemeClr val="tx1"/>
                </a:solidFill>
                <a:effectLst/>
                <a:latin typeface="+mn-lt"/>
                <a:ea typeface="+mn-ea"/>
                <a:cs typeface="+mn-cs"/>
              </a:rPr>
              <a:t>conclusion, </a:t>
            </a:r>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18</a:t>
            </a:fld>
            <a:endParaRPr lang="fr-FR"/>
          </a:p>
        </p:txBody>
      </p:sp>
    </p:spTree>
    <p:extLst>
      <p:ext uri="{BB962C8B-B14F-4D97-AF65-F5344CB8AC3E}">
        <p14:creationId xmlns:p14="http://schemas.microsoft.com/office/powerpoint/2010/main" val="82996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L’identification bactérienne est essentielle dans le processus d’un examen bactériologique en donnant au clinicien des informations importantes sur la gravité, l’origine ou le traitement d’une infection. Pour cela, elle doit être à la fois fiable et rapide (</a:t>
            </a:r>
            <a:r>
              <a:rPr lang="fr-FR" sz="1200" kern="1200" dirty="0" err="1" smtClean="0">
                <a:solidFill>
                  <a:schemeClr val="tx1"/>
                </a:solidFill>
                <a:effectLst/>
                <a:latin typeface="+mn-lt"/>
                <a:ea typeface="+mn-ea"/>
                <a:cs typeface="+mn-cs"/>
              </a:rPr>
              <a:t>P.Riegel</a:t>
            </a:r>
            <a:r>
              <a:rPr lang="fr-FR" sz="1200" kern="1200" dirty="0" smtClean="0">
                <a:solidFill>
                  <a:schemeClr val="tx1"/>
                </a:solidFill>
                <a:effectLst/>
                <a:latin typeface="+mn-lt"/>
                <a:ea typeface="+mn-ea"/>
                <a:cs typeface="+mn-cs"/>
              </a:rPr>
              <a:t> et al).Cette identification basée sur l’aspect des colonies sans prendre en compte les propriétés métaboliques et biochimiques est à la base de nombreuses erreurs. L’usage des galeries d’identification notamment la galerie API20</a:t>
            </a:r>
            <a:r>
              <a:rPr lang="fr-FR" sz="1200" kern="1200" baseline="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malgré son coût élevé permet une bonne identification.</a:t>
            </a:r>
            <a:endParaRPr lang="fr-FR" dirty="0" smtClean="0"/>
          </a:p>
          <a:p>
            <a:endParaRPr lang="fr-FR" dirty="0" smtClean="0"/>
          </a:p>
          <a:p>
            <a:endParaRPr lang="fr-FR" dirty="0" smtClean="0"/>
          </a:p>
          <a:p>
            <a:r>
              <a:rPr lang="fr-FR" sz="1200" kern="1200" dirty="0" smtClean="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19</a:t>
            </a:fld>
            <a:endParaRPr lang="fr-FR"/>
          </a:p>
        </p:txBody>
      </p:sp>
    </p:spTree>
    <p:extLst>
      <p:ext uri="{BB962C8B-B14F-4D97-AF65-F5344CB8AC3E}">
        <p14:creationId xmlns:p14="http://schemas.microsoft.com/office/powerpoint/2010/main" val="58783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dirty="0"/>
              <a:t>C’est un réel honneur pour nous de vous présenter la substance de la présente communication intitulée</a:t>
            </a:r>
            <a:r>
              <a:rPr lang="fr-FR" baseline="0" dirty="0"/>
              <a:t> </a:t>
            </a:r>
            <a:r>
              <a:rPr lang="fr-FR" sz="1200" b="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éce</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é d’ut</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is</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 </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ch</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m</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qu</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po</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u</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 ide</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f</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er</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es enté</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a</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cté</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 au laboratoire d’analyse médicale</a:t>
            </a:r>
            <a:endParaRPr lang="fr-FR" sz="105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2</a:t>
            </a:fld>
            <a:endParaRPr lang="fr-FR"/>
          </a:p>
        </p:txBody>
      </p:sp>
    </p:spTree>
    <p:extLst>
      <p:ext uri="{BB962C8B-B14F-4D97-AF65-F5344CB8AC3E}">
        <p14:creationId xmlns:p14="http://schemas.microsoft.com/office/powerpoint/2010/main" val="214907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smtClean="0">
                <a:solidFill>
                  <a:schemeClr val="tx1"/>
                </a:solidFill>
                <a:effectLst/>
                <a:latin typeface="+mn-lt"/>
                <a:ea typeface="+mn-ea"/>
                <a:cs typeface="+mn-cs"/>
              </a:rPr>
              <a:t>CHERS </a:t>
            </a:r>
            <a:r>
              <a:rPr lang="fr-FR" sz="1200" b="1" kern="1200" baseline="0" smtClean="0">
                <a:solidFill>
                  <a:schemeClr val="tx1"/>
                </a:solidFill>
                <a:effectLst/>
                <a:latin typeface="+mn-lt"/>
                <a:ea typeface="+mn-ea"/>
                <a:cs typeface="+mn-cs"/>
              </a:rPr>
              <a:t>membres </a:t>
            </a:r>
            <a:r>
              <a:rPr lang="fr-FR" sz="1200" b="1" kern="1200" baseline="0" dirty="0" smtClean="0">
                <a:solidFill>
                  <a:schemeClr val="tx1"/>
                </a:solidFill>
                <a:effectLst/>
                <a:latin typeface="+mn-lt"/>
                <a:ea typeface="+mn-ea"/>
                <a:cs typeface="+mn-cs"/>
              </a:rPr>
              <a:t>de l’atelier </a:t>
            </a:r>
            <a:r>
              <a:rPr lang="fr-FR" sz="1200" b="1" kern="1200" dirty="0" smtClean="0">
                <a:solidFill>
                  <a:schemeClr val="tx1"/>
                </a:solidFill>
                <a:effectLst/>
                <a:latin typeface="+mn-lt"/>
                <a:ea typeface="+mn-ea"/>
                <a:cs typeface="+mn-cs"/>
              </a:rPr>
              <a:t>chimie médecine et santé publique, dans le cadre de la célébration de la JRSA</a:t>
            </a:r>
            <a:r>
              <a:rPr lang="fr-FR" sz="1200" b="1" kern="1200" baseline="0" dirty="0" smtClean="0">
                <a:solidFill>
                  <a:schemeClr val="tx1"/>
                </a:solidFill>
                <a:effectLst/>
                <a:latin typeface="+mn-lt"/>
                <a:ea typeface="+mn-ea"/>
                <a:cs typeface="+mn-cs"/>
              </a:rPr>
              <a:t>, </a:t>
            </a:r>
            <a:r>
              <a:rPr lang="fr-FR" dirty="0" smtClean="0"/>
              <a:t>Nous </a:t>
            </a:r>
            <a:r>
              <a:rPr lang="fr-FR" dirty="0"/>
              <a:t>voici au terme de notre communication.</a:t>
            </a:r>
          </a:p>
          <a:p>
            <a:r>
              <a:rPr lang="fr-FR" dirty="0"/>
              <a:t>Merci de votre aimable attention. </a:t>
            </a: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20</a:t>
            </a:fld>
            <a:endParaRPr lang="fr-FR"/>
          </a:p>
        </p:txBody>
      </p:sp>
    </p:spTree>
    <p:extLst>
      <p:ext uri="{BB962C8B-B14F-4D97-AF65-F5344CB8AC3E}">
        <p14:creationId xmlns:p14="http://schemas.microsoft.com/office/powerpoint/2010/main" val="145778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smtClean="0"/>
              <a:t>Après l’introduction, nous vous présenterons notre méthodologie d’étude,</a:t>
            </a:r>
            <a:r>
              <a:rPr lang="fr-FR" baseline="0" dirty="0" smtClean="0"/>
              <a:t> les résultats et commentaires qui en ont découlés et la conclusion</a:t>
            </a:r>
            <a:endParaRPr lang="fr-FR" dirty="0"/>
          </a:p>
        </p:txBody>
      </p:sp>
      <p:sp>
        <p:nvSpPr>
          <p:cNvPr id="4" name="Segnaposto numero diapositiva 3"/>
          <p:cNvSpPr>
            <a:spLocks noGrp="1"/>
          </p:cNvSpPr>
          <p:nvPr>
            <p:ph type="sldNum" sz="quarter" idx="10"/>
          </p:nvPr>
        </p:nvSpPr>
        <p:spPr/>
        <p:txBody>
          <a:bodyPr/>
          <a:lstStyle/>
          <a:p>
            <a:fld id="{452578FC-6444-4BDC-B2ED-184233D98F8F}" type="slidenum">
              <a:rPr lang="fr-FR" smtClean="0"/>
              <a:pPr/>
              <a:t>3</a:t>
            </a:fld>
            <a:endParaRPr lang="fr-FR"/>
          </a:p>
        </p:txBody>
      </p:sp>
    </p:spTree>
    <p:extLst>
      <p:ext uri="{BB962C8B-B14F-4D97-AF65-F5344CB8AC3E}">
        <p14:creationId xmlns:p14="http://schemas.microsoft.com/office/powerpoint/2010/main" val="13740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4</a:t>
            </a:fld>
            <a:endParaRPr lang="fr-FR"/>
          </a:p>
        </p:txBody>
      </p:sp>
    </p:spTree>
    <p:extLst>
      <p:ext uri="{BB962C8B-B14F-4D97-AF65-F5344CB8AC3E}">
        <p14:creationId xmlns:p14="http://schemas.microsoft.com/office/powerpoint/2010/main" val="211411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infection implique la présence de micro-organismes dans un site habituellement stérile ou non  et est toujours accompagnée par une réponse inflammatoire de l’hôte.  Il existe plusieurs types d’infection selon la localisation ou le type de microorganisme en jeux. au nombre de</a:t>
            </a:r>
            <a:r>
              <a:rPr lang="fr-FR" sz="1200" kern="1200" baseline="0" dirty="0" smtClean="0">
                <a:solidFill>
                  <a:schemeClr val="tx1"/>
                </a:solidFill>
                <a:effectLst/>
                <a:latin typeface="+mn-lt"/>
                <a:ea typeface="+mn-ea"/>
                <a:cs typeface="+mn-cs"/>
              </a:rPr>
              <a:t> ces</a:t>
            </a:r>
            <a:r>
              <a:rPr lang="fr-FR" sz="1200" kern="1200" dirty="0" smtClean="0">
                <a:solidFill>
                  <a:schemeClr val="tx1"/>
                </a:solidFill>
                <a:effectLst/>
                <a:latin typeface="+mn-lt"/>
                <a:ea typeface="+mn-ea"/>
                <a:cs typeface="+mn-cs"/>
              </a:rPr>
              <a:t> infections on retrouve celles bactériennes, virales, fongiques … Parmi les infections, la cause bactérienne prédomine, représentant 87% des différents pathogènes isolés [1]. Il s’agit des maladies causées par des bactéries. Il existe un grand nombre de bactéries provoquant ces infections ; les plus fréquentes sont les entérobactéries.</a:t>
            </a:r>
          </a:p>
          <a:p>
            <a:r>
              <a:rPr lang="fr-FR" sz="1200" kern="1200" dirty="0" smtClean="0">
                <a:solidFill>
                  <a:schemeClr val="tx1"/>
                </a:solidFill>
                <a:effectLst/>
                <a:latin typeface="+mn-lt"/>
                <a:ea typeface="+mn-ea"/>
                <a:cs typeface="+mn-cs"/>
              </a:rPr>
              <a:t>Les entérobactéries sont des bacilles à Gram négatif qui constituent une part importante des bactéries isolées lors du diagnostic bactériologique des infections humaines</a:t>
            </a:r>
            <a:endParaRPr lang="fr-FR" dirty="0" smtClean="0"/>
          </a:p>
          <a:p>
            <a:endParaRPr lang="af-ZA"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5</a:t>
            </a:fld>
            <a:endParaRPr lang="fr-FR"/>
          </a:p>
        </p:txBody>
      </p:sp>
    </p:spTree>
    <p:extLst>
      <p:ext uri="{BB962C8B-B14F-4D97-AF65-F5344CB8AC3E}">
        <p14:creationId xmlns:p14="http://schemas.microsoft.com/office/powerpoint/2010/main" val="424309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Leur rapidité de multiplication, leur fréquente résistance aux antibiotiques expliquent qu’elles soient les bactéries les plus impliquées en pathologie infectieuse humaine. On les rencontre dans divers  prélèvements, mais particulièrement dans les urines, qui constituent une part importante de l'activité du laboratoire de bactériologie.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6</a:t>
            </a:fld>
            <a:endParaRPr lang="fr-FR"/>
          </a:p>
        </p:txBody>
      </p:sp>
    </p:spTree>
    <p:extLst>
      <p:ext uri="{BB962C8B-B14F-4D97-AF65-F5344CB8AC3E}">
        <p14:creationId xmlns:p14="http://schemas.microsoft.com/office/powerpoint/2010/main" val="41243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multirésistance</a:t>
            </a:r>
            <a:r>
              <a:rPr lang="fr-FR" sz="1200" kern="1200" dirty="0" smtClean="0">
                <a:solidFill>
                  <a:schemeClr val="tx1"/>
                </a:solidFill>
                <a:effectLst/>
                <a:latin typeface="+mn-lt"/>
                <a:ea typeface="+mn-ea"/>
                <a:cs typeface="+mn-cs"/>
              </a:rPr>
              <a:t> des entérobactéries aux antibiotiques et leur pouvoir d’adaptation expliquent la variété des espèces et les multiples circonstances dans lesquelles elles sont isolées. L’identification des espèces de la famille </a:t>
            </a:r>
            <a:r>
              <a:rPr lang="fr-FR" sz="1200" kern="1200" dirty="0" err="1" smtClean="0">
                <a:solidFill>
                  <a:schemeClr val="tx1"/>
                </a:solidFill>
                <a:effectLst/>
                <a:latin typeface="+mn-lt"/>
                <a:ea typeface="+mn-ea"/>
                <a:cs typeface="+mn-cs"/>
              </a:rPr>
              <a:t>Enterobacteriaceae</a:t>
            </a:r>
            <a:r>
              <a:rPr lang="fr-FR" sz="1200" kern="1200" dirty="0" smtClean="0">
                <a:solidFill>
                  <a:schemeClr val="tx1"/>
                </a:solidFill>
                <a:effectLst/>
                <a:latin typeface="+mn-lt"/>
                <a:ea typeface="+mn-ea"/>
                <a:cs typeface="+mn-cs"/>
              </a:rPr>
              <a:t> est de plus en plus facilitée au laboratoire par l’utilisation de nombreuses galeries d’identification : Les galeries classiques et les galeries API</a:t>
            </a:r>
          </a:p>
          <a:p>
            <a:r>
              <a:rPr lang="fr-FR" sz="1200" kern="1200" dirty="0" smtClean="0">
                <a:solidFill>
                  <a:schemeClr val="tx1"/>
                </a:solidFill>
                <a:effectLst/>
                <a:latin typeface="+mn-lt"/>
                <a:ea typeface="+mn-ea"/>
                <a:cs typeface="+mn-cs"/>
              </a:rPr>
              <a:t>Les galeries API sont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performantes mais leur coût est élevé. </a:t>
            </a:r>
          </a:p>
          <a:p>
            <a:r>
              <a:rPr lang="fr-FR" sz="1200" kern="1200" dirty="0" smtClean="0">
                <a:solidFill>
                  <a:schemeClr val="tx1"/>
                </a:solidFill>
                <a:effectLst/>
                <a:latin typeface="+mn-lt"/>
                <a:ea typeface="+mn-ea"/>
                <a:cs typeface="+mn-cs"/>
              </a:rPr>
              <a:t>Cette </a:t>
            </a:r>
            <a:r>
              <a:rPr lang="fr-FR" sz="1200" kern="1200" dirty="0" err="1" smtClean="0">
                <a:solidFill>
                  <a:schemeClr val="tx1"/>
                </a:solidFill>
                <a:effectLst/>
                <a:latin typeface="+mn-lt"/>
                <a:ea typeface="+mn-ea"/>
                <a:cs typeface="+mn-cs"/>
              </a:rPr>
              <a:t>élevation</a:t>
            </a:r>
            <a:r>
              <a:rPr lang="fr-FR" sz="1200" kern="1200" dirty="0" smtClean="0">
                <a:solidFill>
                  <a:schemeClr val="tx1"/>
                </a:solidFill>
                <a:effectLst/>
                <a:latin typeface="+mn-lt"/>
                <a:ea typeface="+mn-ea"/>
                <a:cs typeface="+mn-cs"/>
              </a:rPr>
              <a:t> de</a:t>
            </a:r>
            <a:r>
              <a:rPr lang="fr-FR" sz="1200" kern="1200" baseline="0" dirty="0" smtClean="0">
                <a:solidFill>
                  <a:schemeClr val="tx1"/>
                </a:solidFill>
                <a:effectLst/>
                <a:latin typeface="+mn-lt"/>
                <a:ea typeface="+mn-ea"/>
                <a:cs typeface="+mn-cs"/>
              </a:rPr>
              <a:t> leur</a:t>
            </a:r>
            <a:r>
              <a:rPr lang="fr-FR" sz="1200" kern="1200" dirty="0" smtClean="0">
                <a:solidFill>
                  <a:schemeClr val="tx1"/>
                </a:solidFill>
                <a:effectLst/>
                <a:latin typeface="+mn-lt"/>
                <a:ea typeface="+mn-ea"/>
                <a:cs typeface="+mn-cs"/>
              </a:rPr>
              <a:t> coût  fait que les laboratoires des pays du tiers monde dans leur majorité ne</a:t>
            </a:r>
            <a:r>
              <a:rPr lang="fr-FR" sz="1200" kern="1200" baseline="0" dirty="0" smtClean="0">
                <a:solidFill>
                  <a:schemeClr val="tx1"/>
                </a:solidFill>
                <a:effectLst/>
                <a:latin typeface="+mn-lt"/>
                <a:ea typeface="+mn-ea"/>
                <a:cs typeface="+mn-cs"/>
              </a:rPr>
              <a:t> les </a:t>
            </a:r>
            <a:r>
              <a:rPr lang="fr-FR" sz="1200" kern="1200" dirty="0" smtClean="0">
                <a:solidFill>
                  <a:schemeClr val="tx1"/>
                </a:solidFill>
                <a:effectLst/>
                <a:latin typeface="+mn-lt"/>
                <a:ea typeface="+mn-ea"/>
                <a:cs typeface="+mn-cs"/>
              </a:rPr>
              <a:t>utilisent pas systématiquement lors de l’identification bactériologique. De nombreux travaux ont été réalisés sur la résistance des Entérobactéries aux antibiotiques (APATA,2016) mais aucune n’a chercher à évaluer le risque d’erreur  lors de l’identification des entérobactéries sans la réalisation des tests biochimiques  d’où le thème : </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éce</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é d’ut</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is</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 </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ch</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m</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qu</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po</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u</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 ide</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f</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er</a:t>
            </a:r>
            <a:r>
              <a:rPr lang="fr-FR" b="1" spc="-1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es enté</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a</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cté</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smtClean="0">
                <a:solidFill>
                  <a:srgbClr val="000000"/>
                </a:solidFill>
                <a:latin typeface="Arial Narrow" panose="020B0606020202030204" pitchFamily="34" charset="0"/>
                <a:ea typeface="Calibri" panose="020F0502020204030204" pitchFamily="34" charset="0"/>
                <a:cs typeface="Times New Roman" panose="02020603050405020304" pitchFamily="18" charset="0"/>
              </a:rPr>
              <a:t>s au laboratoire d’analyse médicale</a:t>
            </a:r>
            <a:endParaRPr lang="fr-FR" dirty="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7</a:t>
            </a:fld>
            <a:endParaRPr lang="fr-FR"/>
          </a:p>
        </p:txBody>
      </p:sp>
    </p:spTree>
    <p:extLst>
      <p:ext uri="{BB962C8B-B14F-4D97-AF65-F5344CB8AC3E}">
        <p14:creationId xmlns:p14="http://schemas.microsoft.com/office/powerpoint/2010/main" val="197093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présente étude </a:t>
            </a:r>
            <a:r>
              <a:rPr lang="fr-FR" sz="1200" kern="1200" dirty="0">
                <a:solidFill>
                  <a:schemeClr val="tx1"/>
                </a:solidFill>
                <a:effectLst/>
                <a:latin typeface="+mn-lt"/>
                <a:ea typeface="+mn-ea"/>
                <a:cs typeface="+mn-cs"/>
              </a:rPr>
              <a:t>vise donc</a:t>
            </a:r>
            <a:endParaRPr lang="af-Z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8</a:t>
            </a:fld>
            <a:endParaRPr lang="fr-FR"/>
          </a:p>
        </p:txBody>
      </p:sp>
    </p:spTree>
    <p:extLst>
      <p:ext uri="{BB962C8B-B14F-4D97-AF65-F5344CB8AC3E}">
        <p14:creationId xmlns:p14="http://schemas.microsoft.com/office/powerpoint/2010/main" val="227842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À améliorer le diagnostic bactériologique des infections bactériennes dans les formations sanitaires.</a:t>
            </a:r>
          </a:p>
          <a:p>
            <a:r>
              <a:rPr lang="fr-FR" sz="1200" kern="1200" dirty="0">
                <a:solidFill>
                  <a:schemeClr val="tx1"/>
                </a:solidFill>
                <a:effectLst/>
                <a:latin typeface="+mn-lt"/>
                <a:ea typeface="+mn-ea"/>
                <a:cs typeface="+mn-cs"/>
              </a:rPr>
              <a:t>	Spécifiquement, il était question de :  </a:t>
            </a:r>
          </a:p>
          <a:p>
            <a:pPr lvl="0"/>
            <a:r>
              <a:rPr lang="fr-FR" sz="1200" kern="1200" dirty="0" smtClean="0">
                <a:solidFill>
                  <a:schemeClr val="tx1"/>
                </a:solidFill>
                <a:effectLst/>
                <a:latin typeface="+mn-lt"/>
                <a:ea typeface="+mn-ea"/>
                <a:cs typeface="+mn-cs"/>
              </a:rPr>
              <a:t>Réaliser une étude comparative entre le diagnostic à partir des géloses EMB sans et avec la galerie API20E.</a:t>
            </a:r>
          </a:p>
          <a:p>
            <a:r>
              <a:rPr lang="fr-FR" sz="1200" kern="1200" dirty="0" smtClean="0">
                <a:solidFill>
                  <a:schemeClr val="tx1"/>
                </a:solidFill>
                <a:effectLst/>
                <a:latin typeface="+mn-lt"/>
                <a:ea typeface="+mn-ea"/>
                <a:cs typeface="+mn-cs"/>
              </a:rPr>
              <a:t>Relever les risques d’erreurs relatifs à la première méthode.  </a:t>
            </a:r>
            <a:endParaRPr lang="fr-FR" dirty="0" smtClean="0"/>
          </a:p>
        </p:txBody>
      </p:sp>
      <p:sp>
        <p:nvSpPr>
          <p:cNvPr id="4" name="Espace réservé du numéro de diapositive 3"/>
          <p:cNvSpPr>
            <a:spLocks noGrp="1"/>
          </p:cNvSpPr>
          <p:nvPr>
            <p:ph type="sldNum" sz="quarter" idx="10"/>
          </p:nvPr>
        </p:nvSpPr>
        <p:spPr/>
        <p:txBody>
          <a:bodyPr/>
          <a:lstStyle/>
          <a:p>
            <a:fld id="{452578FC-6444-4BDC-B2ED-184233D98F8F}" type="slidenum">
              <a:rPr lang="fr-FR" smtClean="0"/>
              <a:pPr/>
              <a:t>9</a:t>
            </a:fld>
            <a:endParaRPr lang="fr-FR"/>
          </a:p>
        </p:txBody>
      </p:sp>
    </p:spTree>
    <p:extLst>
      <p:ext uri="{BB962C8B-B14F-4D97-AF65-F5344CB8AC3E}">
        <p14:creationId xmlns:p14="http://schemas.microsoft.com/office/powerpoint/2010/main" val="347706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5FE4471-A8D8-4FF1-B002-448AFAF0AB7D}" type="datetime1">
              <a:rPr lang="fr-FR" smtClean="0"/>
              <a:t>25/06/2017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FB1C7-1B25-4FDC-AF4E-42269B3E122F}"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7310C42-E695-4C34-ABA4-B2C489C6D909}" type="datetime1">
              <a:rPr lang="fr-FR" smtClean="0"/>
              <a:t>25/06/2017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FEB4A78-5A86-4374-B40F-1678BA7A141D}" type="datetime1">
              <a:rPr lang="fr-FR" smtClean="0"/>
              <a:t>25/06/2017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97FDF70-CBE6-4354-9653-B479C7F9B19F}" type="datetime1">
              <a:rPr lang="fr-FR" smtClean="0"/>
              <a:t>25/06/2017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D1B2F21-6AB1-4781-906C-6ABDC983AED1}" type="datetime1">
              <a:rPr lang="fr-FR" smtClean="0"/>
              <a:t>25/06/2017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B3FB1C7-1B25-4FDC-AF4E-42269B3E122F}"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6CBE920-EDB0-4361-BDE4-BABDF49BF4E5}" type="datetime1">
              <a:rPr lang="fr-FR" smtClean="0"/>
              <a:t>25/06/2017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A67341B-0126-45E6-AA92-C448986C27A1}" type="datetime1">
              <a:rPr lang="fr-FR" smtClean="0"/>
              <a:t>25/06/2017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B3FB1C7-1B25-4FDC-AF4E-42269B3E122F}"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F6D6D7D7-985C-427C-AE8C-F12BD7D7141E}" type="datetime1">
              <a:rPr lang="fr-FR" smtClean="0"/>
              <a:t>25/06/2017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4D289-08A5-449B-B0F1-E6C5FE3CEBD9}" type="datetime1">
              <a:rPr lang="fr-FR" smtClean="0"/>
              <a:t>25/06/2017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5CFAA6C-AE03-4194-BE57-E2C20DB1413C}" type="datetime1">
              <a:rPr lang="fr-FR" smtClean="0"/>
              <a:t>25/06/2017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FB1C7-1B25-4FDC-AF4E-42269B3E122F}"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A343E46-52E0-49E0-A7AE-3040C67E381D}" type="datetime1">
              <a:rPr lang="fr-FR" smtClean="0"/>
              <a:t>25/06/2017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B3FB1C7-1B25-4FDC-AF4E-42269B3E122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6299D03-F6EF-4E31-B41E-2B579C42017B}" type="datetime1">
              <a:rPr lang="fr-FR" smtClean="0"/>
              <a:t>25/06/2017</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B3FB1C7-1B25-4FDC-AF4E-42269B3E122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hyperlink" Target="mailto:anialidah@outlook.f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24"/>
          <p:cNvPicPr>
            <a:picLocks noChangeAspect="1" noChangeArrowheads="1"/>
          </p:cNvPicPr>
          <p:nvPr/>
        </p:nvPicPr>
        <p:blipFill>
          <a:blip r:embed="rId3">
            <a:extLst>
              <a:ext uri="{28A0092B-C50C-407E-A947-70E740481C1C}">
                <a14:useLocalDpi xmlns:a14="http://schemas.microsoft.com/office/drawing/2010/main" val="0"/>
              </a:ext>
            </a:extLst>
          </a:blip>
          <a:srcRect l="5988" r="5782"/>
          <a:stretch>
            <a:fillRect/>
          </a:stretch>
        </p:blipFill>
        <p:spPr bwMode="auto">
          <a:xfrm>
            <a:off x="0" y="404664"/>
            <a:ext cx="2051720" cy="1656184"/>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2051721" y="378368"/>
            <a:ext cx="5112568" cy="1682480"/>
          </a:xfrm>
        </p:spPr>
        <p:txBody>
          <a:bodyPr/>
          <a:lstStyle/>
          <a:p>
            <a:pPr marL="182880" indent="0" algn="ctr">
              <a:lnSpc>
                <a:spcPct val="150000"/>
              </a:lnSpc>
              <a:buNone/>
            </a:pPr>
            <a:r>
              <a:rPr lang="fr-FR" sz="2400" b="1" dirty="0">
                <a:latin typeface="Arial" pitchFamily="34" charset="0"/>
                <a:cs typeface="Arial" pitchFamily="34" charset="0"/>
              </a:rPr>
              <a:t>B</a:t>
            </a:r>
            <a:r>
              <a:rPr lang="fr-FR" sz="2400" b="1" cap="none" dirty="0">
                <a:latin typeface="Arial" pitchFamily="34" charset="0"/>
                <a:cs typeface="Arial" pitchFamily="34" charset="0"/>
              </a:rPr>
              <a:t>ienvenue à la Présentation Orale </a:t>
            </a:r>
            <a:r>
              <a:rPr lang="fr-FR" sz="2400" b="1" cap="none" dirty="0" smtClean="0">
                <a:latin typeface="Arial" pitchFamily="34" charset="0"/>
                <a:cs typeface="Arial" pitchFamily="34" charset="0"/>
              </a:rPr>
              <a:t>dans le cadre de la célébration de la JRSA</a:t>
            </a:r>
            <a:endParaRPr lang="fr-FR" sz="2400" b="1" dirty="0">
              <a:latin typeface="Arial" pitchFamily="34" charset="0"/>
              <a:cs typeface="Arial" pitchFamily="34" charset="0"/>
            </a:endParaRPr>
          </a:p>
        </p:txBody>
      </p:sp>
      <p:sp>
        <p:nvSpPr>
          <p:cNvPr id="3" name="Sottotitolo 2"/>
          <p:cNvSpPr>
            <a:spLocks noGrp="1"/>
          </p:cNvSpPr>
          <p:nvPr>
            <p:ph type="subTitle" idx="1"/>
          </p:nvPr>
        </p:nvSpPr>
        <p:spPr>
          <a:xfrm>
            <a:off x="251520" y="2821578"/>
            <a:ext cx="8535260" cy="3456384"/>
          </a:xfrm>
        </p:spPr>
        <p:txBody>
          <a:bodyPr>
            <a:normAutofit fontScale="77500" lnSpcReduction="20000"/>
          </a:bodyPr>
          <a:lstStyle/>
          <a:p>
            <a:pPr algn="ctr"/>
            <a:r>
              <a:rPr lang="fr-FR" sz="2900" dirty="0">
                <a:solidFill>
                  <a:srgbClr val="00B050"/>
                </a:solidFill>
                <a:latin typeface="Cooper Black" pitchFamily="18" charset="0"/>
                <a:cs typeface="Arial" pitchFamily="34" charset="0"/>
              </a:rPr>
              <a:t>Présentée par :</a:t>
            </a:r>
          </a:p>
          <a:p>
            <a:pPr lvl="1"/>
            <a:endParaRPr lang="fr-FR" sz="2500" dirty="0">
              <a:solidFill>
                <a:schemeClr val="tx1"/>
              </a:solidFill>
              <a:latin typeface="Cooper Black" pitchFamily="18" charset="0"/>
              <a:cs typeface="Arial" pitchFamily="34" charset="0"/>
            </a:endParaRPr>
          </a:p>
          <a:p>
            <a:pPr lvl="1"/>
            <a:endParaRPr lang="fr-FR" sz="2500" dirty="0">
              <a:solidFill>
                <a:schemeClr val="tx1"/>
              </a:solidFill>
              <a:latin typeface="Cooper Black" pitchFamily="18" charset="0"/>
              <a:cs typeface="Arial" pitchFamily="34" charset="0"/>
            </a:endParaRPr>
          </a:p>
          <a:p>
            <a:pPr algn="ctr"/>
            <a:r>
              <a:rPr lang="fr-FR" sz="3000" b="1" i="1" dirty="0" smtClean="0">
                <a:solidFill>
                  <a:schemeClr val="tx1"/>
                </a:solidFill>
                <a:latin typeface="Georgia" pitchFamily="18" charset="0"/>
                <a:cs typeface="Arial" pitchFamily="34" charset="0"/>
              </a:rPr>
              <a:t>Alidah V.S. ANIAMBOSSOU</a:t>
            </a:r>
            <a:endParaRPr lang="fr-FR" sz="3000" b="1" i="1" dirty="0">
              <a:solidFill>
                <a:schemeClr val="tx1"/>
              </a:solidFill>
              <a:latin typeface="Georgia" pitchFamily="18" charset="0"/>
              <a:cs typeface="Arial" pitchFamily="34" charset="0"/>
            </a:endParaRPr>
          </a:p>
          <a:p>
            <a:pPr algn="ctr"/>
            <a:r>
              <a:rPr lang="fr-FR" sz="3000" b="1" i="1" dirty="0" err="1" smtClean="0">
                <a:solidFill>
                  <a:schemeClr val="tx1"/>
                </a:solidFill>
                <a:latin typeface="Georgia" pitchFamily="18" charset="0"/>
                <a:cs typeface="Arial" pitchFamily="34" charset="0"/>
              </a:rPr>
              <a:t>Biotechnologiste</a:t>
            </a:r>
            <a:r>
              <a:rPr lang="fr-FR" sz="3000" b="1" i="1" dirty="0" smtClean="0">
                <a:solidFill>
                  <a:schemeClr val="tx1"/>
                </a:solidFill>
                <a:latin typeface="Georgia" pitchFamily="18" charset="0"/>
                <a:cs typeface="Arial" pitchFamily="34" charset="0"/>
              </a:rPr>
              <a:t>- Etudiante en Microbiologie </a:t>
            </a:r>
            <a:endParaRPr lang="fr-FR" sz="3000" b="1" i="1" dirty="0">
              <a:solidFill>
                <a:schemeClr val="tx1"/>
              </a:solidFill>
              <a:latin typeface="Georgia" pitchFamily="18" charset="0"/>
              <a:cs typeface="Arial" pitchFamily="34" charset="0"/>
            </a:endParaRPr>
          </a:p>
          <a:p>
            <a:pPr algn="ctr"/>
            <a:r>
              <a:rPr lang="fr-FR" sz="3000" b="1" i="1" dirty="0">
                <a:solidFill>
                  <a:schemeClr val="tx1"/>
                </a:solidFill>
                <a:latin typeface="Georgia" pitchFamily="18" charset="0"/>
                <a:cs typeface="Arial" pitchFamily="34" charset="0"/>
              </a:rPr>
              <a:t>Tél. 00 229 </a:t>
            </a:r>
            <a:r>
              <a:rPr lang="fr-FR" sz="3000" b="1" i="1" dirty="0" smtClean="0">
                <a:solidFill>
                  <a:schemeClr val="tx1"/>
                </a:solidFill>
                <a:latin typeface="Georgia" pitchFamily="18" charset="0"/>
                <a:cs typeface="Arial" pitchFamily="34" charset="0"/>
              </a:rPr>
              <a:t>66 42 24 58</a:t>
            </a:r>
            <a:endParaRPr lang="fr-FR" sz="3000" b="1" i="1" dirty="0">
              <a:solidFill>
                <a:schemeClr val="tx1"/>
              </a:solidFill>
              <a:latin typeface="Georgia" pitchFamily="18" charset="0"/>
              <a:cs typeface="Arial" pitchFamily="34" charset="0"/>
            </a:endParaRPr>
          </a:p>
          <a:p>
            <a:pPr algn="ctr"/>
            <a:r>
              <a:rPr lang="fr-FR" sz="3000" b="1" i="1" dirty="0">
                <a:solidFill>
                  <a:schemeClr val="tx1"/>
                </a:solidFill>
                <a:latin typeface="Georgia" pitchFamily="18" charset="0"/>
                <a:cs typeface="Arial" pitchFamily="34" charset="0"/>
              </a:rPr>
              <a:t>Mail. </a:t>
            </a:r>
            <a:r>
              <a:rPr lang="fr-FR" sz="3000" b="1" i="1" dirty="0" smtClean="0">
                <a:solidFill>
                  <a:schemeClr val="tx1"/>
                </a:solidFill>
                <a:latin typeface="Georgia" pitchFamily="18" charset="0"/>
                <a:cs typeface="Arial" pitchFamily="34" charset="0"/>
                <a:hlinkClick r:id="rId4"/>
              </a:rPr>
              <a:t>anialidah@outlook.fr</a:t>
            </a:r>
            <a:r>
              <a:rPr lang="fr-FR" sz="3000" b="1" i="1" dirty="0" smtClean="0">
                <a:solidFill>
                  <a:schemeClr val="tx1"/>
                </a:solidFill>
                <a:latin typeface="Georgia" pitchFamily="18" charset="0"/>
                <a:cs typeface="Arial" pitchFamily="34" charset="0"/>
              </a:rPr>
              <a:t> </a:t>
            </a:r>
            <a:endParaRPr lang="fr-FR" sz="3000" b="1" i="1" dirty="0">
              <a:solidFill>
                <a:schemeClr val="tx1"/>
              </a:solidFill>
              <a:latin typeface="Georgia" pitchFamily="18" charset="0"/>
              <a:cs typeface="Arial" pitchFamily="34" charset="0"/>
            </a:endParaRPr>
          </a:p>
          <a:p>
            <a:pPr algn="ctr"/>
            <a:r>
              <a:rPr lang="fr-FR" sz="3000" b="1" i="1" dirty="0">
                <a:solidFill>
                  <a:schemeClr val="tx1"/>
                </a:solidFill>
                <a:latin typeface="Georgia" pitchFamily="18" charset="0"/>
                <a:cs typeface="Arial" pitchFamily="34" charset="0"/>
              </a:rPr>
              <a:t>Université d’Abomey-Calavi (Bénin)</a:t>
            </a:r>
          </a:p>
          <a:p>
            <a:pPr algn="ctr"/>
            <a:endParaRPr lang="fr-FR" sz="2900" dirty="0">
              <a:solidFill>
                <a:schemeClr val="tx1"/>
              </a:solidFill>
              <a:latin typeface="Cooper Black" pitchFamily="18" charset="0"/>
              <a:cs typeface="Arial" pitchFamily="34" charset="0"/>
            </a:endParaRPr>
          </a:p>
          <a:p>
            <a:pPr algn="r"/>
            <a:r>
              <a:rPr lang="fr-FR" sz="2200" i="1" dirty="0">
                <a:solidFill>
                  <a:srgbClr val="00B050"/>
                </a:solidFill>
                <a:latin typeface="Cooper Black" pitchFamily="18" charset="0"/>
                <a:cs typeface="Arial" pitchFamily="34" charset="0"/>
              </a:rPr>
              <a:t>.</a:t>
            </a:r>
            <a:endParaRPr lang="fr-FR" sz="1700" i="1" dirty="0">
              <a:solidFill>
                <a:schemeClr val="tx1"/>
              </a:solidFill>
              <a:latin typeface="Arial" pitchFamily="34" charset="0"/>
              <a:cs typeface="Arial" pitchFamily="34" charset="0"/>
            </a:endParaRPr>
          </a:p>
          <a:p>
            <a:pPr algn="r">
              <a:lnSpc>
                <a:spcPct val="120000"/>
              </a:lnSpc>
            </a:pPr>
            <a:endParaRPr lang="fr-FR" sz="1700" i="1" dirty="0">
              <a:solidFill>
                <a:schemeClr val="tx1"/>
              </a:solidFill>
              <a:latin typeface="Georgia" panose="02040502050405020303" pitchFamily="18" charset="0"/>
              <a:cs typeface="Arial" pitchFamily="34" charset="0"/>
            </a:endParaRPr>
          </a:p>
          <a:p>
            <a:endParaRPr lang="fr-FR" dirty="0">
              <a:latin typeface="Arial" pitchFamily="34" charset="0"/>
              <a:cs typeface="Arial" pitchFamily="34" charset="0"/>
            </a:endParaRPr>
          </a:p>
        </p:txBody>
      </p:sp>
      <p:sp>
        <p:nvSpPr>
          <p:cNvPr id="4" name="CasellaDiTesto 3"/>
          <p:cNvSpPr txBox="1"/>
          <p:nvPr/>
        </p:nvSpPr>
        <p:spPr>
          <a:xfrm>
            <a:off x="865900" y="6093296"/>
            <a:ext cx="7920880" cy="369332"/>
          </a:xfrm>
          <a:prstGeom prst="rect">
            <a:avLst/>
          </a:prstGeom>
          <a:noFill/>
        </p:spPr>
        <p:txBody>
          <a:bodyPr wrap="square" rtlCol="0">
            <a:spAutoFit/>
          </a:bodyPr>
          <a:lstStyle/>
          <a:p>
            <a:pPr algn="r"/>
            <a:r>
              <a:rPr lang="fr-FR" b="1" dirty="0">
                <a:solidFill>
                  <a:srgbClr val="FF0000"/>
                </a:solidFill>
                <a:latin typeface="Arial" pitchFamily="34" charset="0"/>
                <a:cs typeface="Arial" pitchFamily="34" charset="0"/>
              </a:rPr>
              <a:t>Cotonou, </a:t>
            </a:r>
            <a:r>
              <a:rPr lang="fr-FR" b="1" dirty="0" smtClean="0">
                <a:solidFill>
                  <a:srgbClr val="FF0000"/>
                </a:solidFill>
                <a:latin typeface="Arial" pitchFamily="34" charset="0"/>
                <a:cs typeface="Arial" pitchFamily="34" charset="0"/>
              </a:rPr>
              <a:t>21 juin </a:t>
            </a:r>
            <a:r>
              <a:rPr lang="fr-FR" b="1" dirty="0">
                <a:solidFill>
                  <a:srgbClr val="FF0000"/>
                </a:solidFill>
                <a:latin typeface="Arial" pitchFamily="34" charset="0"/>
                <a:cs typeface="Arial" pitchFamily="34" charset="0"/>
              </a:rPr>
              <a:t>2017</a:t>
            </a:r>
          </a:p>
        </p:txBody>
      </p:sp>
      <p:pic>
        <p:nvPicPr>
          <p:cNvPr id="5" name="Picture 2"/>
          <p:cNvPicPr>
            <a:picLocks noChangeAspect="1" noChangeArrowheads="1"/>
          </p:cNvPicPr>
          <p:nvPr/>
        </p:nvPicPr>
        <p:blipFill>
          <a:blip r:embed="rId5" cstate="print">
            <a:lum contrast="24000"/>
            <a:extLst>
              <a:ext uri="{28A0092B-C50C-407E-A947-70E740481C1C}">
                <a14:useLocalDpi xmlns:a14="http://schemas.microsoft.com/office/drawing/2010/main" val="0"/>
              </a:ext>
            </a:extLst>
          </a:blip>
          <a:srcRect/>
          <a:stretch>
            <a:fillRect/>
          </a:stretch>
        </p:blipFill>
        <p:spPr bwMode="auto">
          <a:xfrm>
            <a:off x="7164289" y="404664"/>
            <a:ext cx="1872208" cy="166418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fld id="{DB3FB1C7-1B25-4FDC-AF4E-42269B3E122F}" type="slidenum">
              <a:rPr lang="fr-FR" smtClean="0"/>
              <a:pPr/>
              <a:t>1</a:t>
            </a:fld>
            <a:endParaRPr lang="fr-FR"/>
          </a:p>
        </p:txBody>
      </p:sp>
    </p:spTree>
    <p:extLst>
      <p:ext uri="{BB962C8B-B14F-4D97-AF65-F5344CB8AC3E}">
        <p14:creationId xmlns:p14="http://schemas.microsoft.com/office/powerpoint/2010/main" val="145914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420888"/>
            <a:ext cx="9036496" cy="1728192"/>
          </a:xfrm>
        </p:spPr>
        <p:txBody>
          <a:bodyPr>
            <a:noAutofit/>
          </a:bodyPr>
          <a:lstStyle/>
          <a:p>
            <a:pPr algn="ctr"/>
            <a:r>
              <a:rPr lang="fr-FR" sz="6000" b="1" dirty="0"/>
              <a:t>METHODOLOGIE</a:t>
            </a:r>
          </a:p>
        </p:txBody>
      </p:sp>
      <p:sp>
        <p:nvSpPr>
          <p:cNvPr id="3" name="Espace réservé du numéro de diapositive 2"/>
          <p:cNvSpPr>
            <a:spLocks noGrp="1"/>
          </p:cNvSpPr>
          <p:nvPr>
            <p:ph type="sldNum" sz="quarter" idx="12"/>
          </p:nvPr>
        </p:nvSpPr>
        <p:spPr/>
        <p:txBody>
          <a:bodyPr/>
          <a:lstStyle/>
          <a:p>
            <a:fld id="{DB3FB1C7-1B25-4FDC-AF4E-42269B3E122F}" type="slidenum">
              <a:rPr lang="fr-FR" smtClean="0"/>
              <a:pPr/>
              <a:t>10</a:t>
            </a:fld>
            <a:endParaRPr lang="fr-FR"/>
          </a:p>
        </p:txBody>
      </p:sp>
    </p:spTree>
    <p:extLst>
      <p:ext uri="{BB962C8B-B14F-4D97-AF65-F5344CB8AC3E}">
        <p14:creationId xmlns:p14="http://schemas.microsoft.com/office/powerpoint/2010/main" val="357869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055" y="332656"/>
            <a:ext cx="8229600" cy="864096"/>
          </a:xfrm>
        </p:spPr>
        <p:txBody>
          <a:bodyPr>
            <a:noAutofit/>
          </a:bodyPr>
          <a:lstStyle/>
          <a:p>
            <a:pPr algn="ctr"/>
            <a:r>
              <a:rPr lang="fr-FR" b="1" dirty="0">
                <a:solidFill>
                  <a:srgbClr val="C00000"/>
                </a:solidFill>
              </a:rPr>
              <a:t>METHODOLOGIE (1)</a:t>
            </a: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11</a:t>
            </a:fld>
            <a:endParaRPr lang="fr-FR"/>
          </a:p>
        </p:txBody>
      </p:sp>
      <p:sp>
        <p:nvSpPr>
          <p:cNvPr id="5" name="Espace réservé du contenu 4"/>
          <p:cNvSpPr>
            <a:spLocks noGrp="1"/>
          </p:cNvSpPr>
          <p:nvPr>
            <p:ph idx="1"/>
          </p:nvPr>
        </p:nvSpPr>
        <p:spPr>
          <a:xfrm>
            <a:off x="683568" y="1511120"/>
            <a:ext cx="8229600" cy="4876800"/>
          </a:xfrm>
        </p:spPr>
        <p:txBody>
          <a:bodyPr>
            <a:noAutofit/>
          </a:bodyPr>
          <a:lstStyle/>
          <a:p>
            <a:pPr lvl="0"/>
            <a:r>
              <a:rPr lang="fr-FR" sz="2000" dirty="0">
                <a:latin typeface="Arial corps"/>
                <a:cs typeface="Times New Roman" panose="02020603050405020304" pitchFamily="18" charset="0"/>
              </a:rPr>
              <a:t>Laboratoire </a:t>
            </a:r>
            <a:r>
              <a:rPr lang="fr-FR" sz="2000" dirty="0" smtClean="0">
                <a:latin typeface="Arial corps"/>
                <a:cs typeface="Times New Roman" panose="02020603050405020304" pitchFamily="18" charset="0"/>
              </a:rPr>
              <a:t>d’ABM / </a:t>
            </a:r>
            <a:r>
              <a:rPr lang="fr-FR" sz="2000" dirty="0">
                <a:latin typeface="Arial corps"/>
                <a:cs typeface="Times New Roman" panose="02020603050405020304" pitchFamily="18" charset="0"/>
              </a:rPr>
              <a:t>Hôpital de Zone de </a:t>
            </a:r>
            <a:r>
              <a:rPr lang="fr-FR" sz="2000" dirty="0" err="1" smtClean="0">
                <a:latin typeface="Arial corps"/>
                <a:cs typeface="Times New Roman" panose="02020603050405020304" pitchFamily="18" charset="0"/>
              </a:rPr>
              <a:t>Mènontin</a:t>
            </a:r>
            <a:r>
              <a:rPr lang="fr-FR" sz="2000" dirty="0">
                <a:latin typeface="Arial corps"/>
                <a:cs typeface="Times New Roman" panose="02020603050405020304" pitchFamily="18" charset="0"/>
              </a:rPr>
              <a:t> </a:t>
            </a:r>
            <a:r>
              <a:rPr lang="fr-FR" sz="2000" dirty="0" smtClean="0">
                <a:latin typeface="Arial corps"/>
                <a:cs typeface="Times New Roman" panose="02020603050405020304" pitchFamily="18" charset="0"/>
              </a:rPr>
              <a:t>/ Bactériologie / Juin à Septembre 2016</a:t>
            </a:r>
            <a:endParaRPr lang="fr-FR" sz="2000" dirty="0">
              <a:latin typeface="Arial corps"/>
            </a:endParaRPr>
          </a:p>
          <a:p>
            <a:pPr lvl="0"/>
            <a:endParaRPr lang="fr-FR" sz="2000" b="1" dirty="0" smtClean="0">
              <a:latin typeface="Arial corps"/>
              <a:cs typeface="Times New Roman" panose="02020603050405020304" pitchFamily="18" charset="0"/>
            </a:endParaRPr>
          </a:p>
          <a:p>
            <a:pPr lvl="0"/>
            <a:r>
              <a:rPr lang="fr-FR" sz="2000" b="1" dirty="0" smtClean="0">
                <a:solidFill>
                  <a:srgbClr val="00B050"/>
                </a:solidFill>
                <a:latin typeface="Arial corps"/>
                <a:cs typeface="Times New Roman" panose="02020603050405020304" pitchFamily="18" charset="0"/>
              </a:rPr>
              <a:t>Matériel </a:t>
            </a:r>
            <a:r>
              <a:rPr lang="fr-FR" sz="2000" b="1" dirty="0">
                <a:solidFill>
                  <a:srgbClr val="00B050"/>
                </a:solidFill>
                <a:latin typeface="Arial corps"/>
                <a:cs typeface="Times New Roman" panose="02020603050405020304" pitchFamily="18" charset="0"/>
              </a:rPr>
              <a:t>biologique</a:t>
            </a:r>
            <a:r>
              <a:rPr lang="fr-FR" sz="2000" dirty="0">
                <a:solidFill>
                  <a:srgbClr val="00B050"/>
                </a:solidFill>
                <a:latin typeface="Arial corps"/>
                <a:cs typeface="Times New Roman" panose="02020603050405020304" pitchFamily="18" charset="0"/>
              </a:rPr>
              <a:t>: </a:t>
            </a:r>
            <a:endParaRPr lang="fr-FR" sz="2000" dirty="0" smtClean="0">
              <a:solidFill>
                <a:srgbClr val="00B050"/>
              </a:solidFill>
              <a:latin typeface="Arial corps"/>
              <a:cs typeface="Times New Roman" panose="02020603050405020304" pitchFamily="18" charset="0"/>
            </a:endParaRPr>
          </a:p>
          <a:p>
            <a:pPr lvl="1"/>
            <a:r>
              <a:rPr lang="fr-FR" dirty="0" smtClean="0">
                <a:latin typeface="Arial corps"/>
                <a:cs typeface="Times New Roman" panose="02020603050405020304" pitchFamily="18" charset="0"/>
              </a:rPr>
              <a:t>Urines</a:t>
            </a:r>
          </a:p>
          <a:p>
            <a:pPr lvl="1"/>
            <a:r>
              <a:rPr lang="fr-FR" dirty="0" smtClean="0">
                <a:latin typeface="Arial corps"/>
                <a:cs typeface="Times New Roman" panose="02020603050405020304" pitchFamily="18" charset="0"/>
              </a:rPr>
              <a:t>prélèvements cervico-vaginaux</a:t>
            </a:r>
          </a:p>
          <a:p>
            <a:pPr lvl="1"/>
            <a:r>
              <a:rPr lang="fr-FR" dirty="0" smtClean="0">
                <a:latin typeface="Arial corps"/>
                <a:cs typeface="Times New Roman" panose="02020603050405020304" pitchFamily="18" charset="0"/>
              </a:rPr>
              <a:t>Pus</a:t>
            </a:r>
          </a:p>
          <a:p>
            <a:pPr lvl="1"/>
            <a:r>
              <a:rPr lang="fr-FR" dirty="0" smtClean="0">
                <a:latin typeface="Arial corps"/>
                <a:cs typeface="Times New Roman" panose="02020603050405020304" pitchFamily="18" charset="0"/>
              </a:rPr>
              <a:t>sperme </a:t>
            </a:r>
          </a:p>
          <a:p>
            <a:r>
              <a:rPr lang="fr-FR" sz="2000" dirty="0" smtClean="0">
                <a:solidFill>
                  <a:srgbClr val="0070C0"/>
                </a:solidFill>
                <a:latin typeface="Arial corps"/>
                <a:cs typeface="Times New Roman" panose="02020603050405020304" pitchFamily="18" charset="0"/>
              </a:rPr>
              <a:t>Milieux usuels de culture</a:t>
            </a:r>
          </a:p>
          <a:p>
            <a:pPr lvl="0"/>
            <a:r>
              <a:rPr lang="fr-FR" sz="2000" b="1" dirty="0" smtClean="0">
                <a:solidFill>
                  <a:schemeClr val="tx2"/>
                </a:solidFill>
                <a:latin typeface="Arial corps"/>
                <a:cs typeface="Times New Roman" panose="02020603050405020304" pitchFamily="18" charset="0"/>
              </a:rPr>
              <a:t>Réactifs </a:t>
            </a:r>
            <a:endParaRPr lang="fr-FR" sz="2000" dirty="0" smtClean="0">
              <a:solidFill>
                <a:schemeClr val="tx2"/>
              </a:solidFill>
              <a:latin typeface="Arial corps"/>
              <a:cs typeface="Times New Roman" panose="02020603050405020304" pitchFamily="18" charset="0"/>
            </a:endParaRPr>
          </a:p>
          <a:p>
            <a:pPr lvl="1"/>
            <a:r>
              <a:rPr lang="fr-FR" dirty="0" smtClean="0">
                <a:latin typeface="Arial corps"/>
                <a:cs typeface="Times New Roman" panose="02020603050405020304" pitchFamily="18" charset="0"/>
              </a:rPr>
              <a:t>Colorants pour GRAM contrôle </a:t>
            </a:r>
          </a:p>
          <a:p>
            <a:pPr lvl="1"/>
            <a:r>
              <a:rPr lang="fr-FR" dirty="0" smtClean="0">
                <a:latin typeface="Arial corps"/>
                <a:cs typeface="Times New Roman" panose="02020603050405020304" pitchFamily="18" charset="0"/>
              </a:rPr>
              <a:t>Réactif de lecture de la galerie API</a:t>
            </a:r>
          </a:p>
          <a:p>
            <a:pPr lvl="0"/>
            <a:r>
              <a:rPr lang="fr-FR" sz="2000" dirty="0" smtClean="0">
                <a:solidFill>
                  <a:srgbClr val="00B050"/>
                </a:solidFill>
                <a:latin typeface="Arial corps"/>
                <a:cs typeface="Times New Roman" panose="02020603050405020304" pitchFamily="18" charset="0"/>
              </a:rPr>
              <a:t>Equipements et consommables</a:t>
            </a:r>
          </a:p>
          <a:p>
            <a:endParaRPr lang="fr-FR" sz="2000" dirty="0">
              <a:latin typeface="Arial corps"/>
              <a:cs typeface="Times New Roman" panose="02020603050405020304" pitchFamily="18" charset="0"/>
            </a:endParaRPr>
          </a:p>
          <a:p>
            <a:endParaRPr lang="fr-FR" sz="2000" dirty="0">
              <a:latin typeface="Arial corps"/>
              <a:cs typeface="Times New Roman" panose="02020603050405020304" pitchFamily="18" charset="0"/>
            </a:endParaRPr>
          </a:p>
          <a:p>
            <a:endParaRPr lang="fr-FR" sz="2000" dirty="0" smtClean="0">
              <a:latin typeface="Arial corps"/>
              <a:cs typeface="Times New Roman" panose="02020603050405020304" pitchFamily="18" charset="0"/>
            </a:endParaRPr>
          </a:p>
          <a:p>
            <a:pPr lvl="1" algn="just"/>
            <a:endParaRPr lang="fr-FR" dirty="0">
              <a:latin typeface="Arial corps"/>
            </a:endParaRPr>
          </a:p>
          <a:p>
            <a:pPr lvl="1" algn="just"/>
            <a:endParaRPr lang="fr-FR" dirty="0">
              <a:latin typeface="Arial corps"/>
            </a:endParaRPr>
          </a:p>
          <a:p>
            <a:pPr algn="just"/>
            <a:endParaRPr lang="fr-FR" sz="2000" dirty="0">
              <a:latin typeface="Arial corps"/>
            </a:endParaRPr>
          </a:p>
        </p:txBody>
      </p:sp>
    </p:spTree>
    <p:extLst>
      <p:ext uri="{BB962C8B-B14F-4D97-AF65-F5344CB8AC3E}">
        <p14:creationId xmlns:p14="http://schemas.microsoft.com/office/powerpoint/2010/main" val="1936627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055" y="332656"/>
            <a:ext cx="8229600" cy="864096"/>
          </a:xfrm>
        </p:spPr>
        <p:txBody>
          <a:bodyPr>
            <a:noAutofit/>
          </a:bodyPr>
          <a:lstStyle/>
          <a:p>
            <a:pPr algn="ctr"/>
            <a:r>
              <a:rPr lang="fr-FR" b="1" dirty="0">
                <a:solidFill>
                  <a:srgbClr val="C00000"/>
                </a:solidFill>
              </a:rPr>
              <a:t>METHODOLOGIE (2)</a:t>
            </a: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12</a:t>
            </a:fld>
            <a:endParaRPr lang="fr-FR"/>
          </a:p>
        </p:txBody>
      </p:sp>
      <p:pic>
        <p:nvPicPr>
          <p:cNvPr id="6" name="Espace réservé du contenu 5"/>
          <p:cNvPicPr>
            <a:picLocks noGrp="1" noChangeAspect="1"/>
          </p:cNvPicPr>
          <p:nvPr>
            <p:ph idx="1"/>
          </p:nvPr>
        </p:nvPicPr>
        <p:blipFill>
          <a:blip r:embed="rId3"/>
          <a:stretch>
            <a:fillRect/>
          </a:stretch>
        </p:blipFill>
        <p:spPr>
          <a:xfrm>
            <a:off x="107504" y="1462557"/>
            <a:ext cx="8899025" cy="5134795"/>
          </a:xfrm>
          <a:prstGeom prst="rect">
            <a:avLst/>
          </a:prstGeom>
        </p:spPr>
      </p:pic>
    </p:spTree>
    <p:extLst>
      <p:ext uri="{BB962C8B-B14F-4D97-AF65-F5344CB8AC3E}">
        <p14:creationId xmlns:p14="http://schemas.microsoft.com/office/powerpoint/2010/main" val="346722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420888"/>
            <a:ext cx="8229600" cy="1728192"/>
          </a:xfrm>
        </p:spPr>
        <p:txBody>
          <a:bodyPr>
            <a:noAutofit/>
          </a:bodyPr>
          <a:lstStyle/>
          <a:p>
            <a:pPr algn="ctr"/>
            <a:r>
              <a:rPr lang="fr-FR" sz="6000" b="1" dirty="0"/>
              <a:t>RESULTATS</a:t>
            </a:r>
          </a:p>
        </p:txBody>
      </p:sp>
      <p:sp>
        <p:nvSpPr>
          <p:cNvPr id="3" name="Espace réservé du numéro de diapositive 2"/>
          <p:cNvSpPr>
            <a:spLocks noGrp="1"/>
          </p:cNvSpPr>
          <p:nvPr>
            <p:ph type="sldNum" sz="quarter" idx="12"/>
          </p:nvPr>
        </p:nvSpPr>
        <p:spPr/>
        <p:txBody>
          <a:bodyPr/>
          <a:lstStyle/>
          <a:p>
            <a:fld id="{DB3FB1C7-1B25-4FDC-AF4E-42269B3E122F}" type="slidenum">
              <a:rPr lang="fr-FR" smtClean="0"/>
              <a:pPr/>
              <a:t>13</a:t>
            </a:fld>
            <a:endParaRPr lang="fr-FR"/>
          </a:p>
        </p:txBody>
      </p:sp>
    </p:spTree>
    <p:extLst>
      <p:ext uri="{BB962C8B-B14F-4D97-AF65-F5344CB8AC3E}">
        <p14:creationId xmlns:p14="http://schemas.microsoft.com/office/powerpoint/2010/main" val="409130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RESULTATS (1)</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I</a:t>
            </a:r>
            <a:r>
              <a:rPr lang="fr-FR" dirty="0" smtClean="0"/>
              <a:t>dentification </a:t>
            </a:r>
            <a:r>
              <a:rPr lang="fr-FR" dirty="0"/>
              <a:t>des bactéries à partir de l’aspect de leur colonie sur gélose EMB</a:t>
            </a:r>
          </a:p>
          <a:p>
            <a:endParaRPr lang="fr-FR" dirty="0"/>
          </a:p>
          <a:p>
            <a:r>
              <a:rPr lang="fr-FR" dirty="0"/>
              <a:t>Colonies rosées, </a:t>
            </a:r>
            <a:r>
              <a:rPr lang="fr-FR" dirty="0" smtClean="0"/>
              <a:t>œil de poisson ou dos </a:t>
            </a:r>
            <a:r>
              <a:rPr lang="fr-FR" dirty="0"/>
              <a:t>de </a:t>
            </a:r>
            <a:r>
              <a:rPr lang="fr-FR" dirty="0" smtClean="0"/>
              <a:t>scarabée souvent : colonies </a:t>
            </a:r>
            <a:r>
              <a:rPr lang="fr-FR" i="1" dirty="0" err="1" smtClean="0"/>
              <a:t>Klebsiella</a:t>
            </a:r>
            <a:r>
              <a:rPr lang="fr-FR" i="1" dirty="0" smtClean="0"/>
              <a:t> </a:t>
            </a:r>
            <a:r>
              <a:rPr lang="fr-FR" i="1" dirty="0" err="1" smtClean="0"/>
              <a:t>spp</a:t>
            </a:r>
            <a:endParaRPr lang="fr-FR" i="1" dirty="0" smtClean="0"/>
          </a:p>
          <a:p>
            <a:r>
              <a:rPr lang="fr-FR" dirty="0" smtClean="0"/>
              <a:t>Colonies mordorées, reflet métallique, dos de scarabée: </a:t>
            </a:r>
            <a:r>
              <a:rPr lang="fr-FR" i="1" dirty="0" smtClean="0"/>
              <a:t>Escherichia coli</a:t>
            </a:r>
            <a:endParaRPr lang="fr-FR" i="1" dirty="0"/>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14</a:t>
            </a:fld>
            <a:endParaRPr lang="fr-FR"/>
          </a:p>
        </p:txBody>
      </p:sp>
    </p:spTree>
    <p:extLst>
      <p:ext uri="{BB962C8B-B14F-4D97-AF65-F5344CB8AC3E}">
        <p14:creationId xmlns:p14="http://schemas.microsoft.com/office/powerpoint/2010/main" val="321725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229600" cy="759296"/>
          </a:xfrm>
        </p:spPr>
        <p:txBody>
          <a:bodyPr>
            <a:normAutofit/>
          </a:bodyPr>
          <a:lstStyle/>
          <a:p>
            <a:pPr lvl="0" algn="ctr"/>
            <a:r>
              <a:rPr lang="fr-FR" b="1" dirty="0" smtClean="0">
                <a:solidFill>
                  <a:srgbClr val="C00000"/>
                </a:solidFill>
              </a:rPr>
              <a:t>RESULTATS (2)</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algn="just"/>
            <a:endParaRPr lang="fr-FR" dirty="0"/>
          </a:p>
          <a:p>
            <a:pPr algn="just"/>
            <a:endParaRPr lang="af-ZA" dirty="0"/>
          </a:p>
        </p:txBody>
      </p:sp>
      <p:sp>
        <p:nvSpPr>
          <p:cNvPr id="5" name="Espace réservé du numéro de diapositive 4"/>
          <p:cNvSpPr>
            <a:spLocks noGrp="1"/>
          </p:cNvSpPr>
          <p:nvPr>
            <p:ph type="sldNum" sz="quarter" idx="12"/>
          </p:nvPr>
        </p:nvSpPr>
        <p:spPr/>
        <p:txBody>
          <a:bodyPr/>
          <a:lstStyle/>
          <a:p>
            <a:fld id="{DB3FB1C7-1B25-4FDC-AF4E-42269B3E122F}" type="slidenum">
              <a:rPr lang="fr-FR" smtClean="0"/>
              <a:pPr/>
              <a:t>15</a:t>
            </a:fld>
            <a:endParaRPr lang="fr-FR"/>
          </a:p>
        </p:txBody>
      </p:sp>
      <p:graphicFrame>
        <p:nvGraphicFramePr>
          <p:cNvPr id="7" name="Espace réservé du contenu 9"/>
          <p:cNvGraphicFramePr>
            <a:graphicFrameLocks/>
          </p:cNvGraphicFramePr>
          <p:nvPr>
            <p:extLst>
              <p:ext uri="{D42A27DB-BD31-4B8C-83A1-F6EECF244321}">
                <p14:modId xmlns:p14="http://schemas.microsoft.com/office/powerpoint/2010/main" val="3443232535"/>
              </p:ext>
            </p:extLst>
          </p:nvPr>
        </p:nvGraphicFramePr>
        <p:xfrm>
          <a:off x="486711" y="1622946"/>
          <a:ext cx="7175929" cy="3883829"/>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6114393" y="2348880"/>
            <a:ext cx="3011214" cy="2308324"/>
          </a:xfrm>
          <a:prstGeom prst="rect">
            <a:avLst/>
          </a:prstGeom>
          <a:noFill/>
          <a:ln>
            <a:solidFill>
              <a:schemeClr val="accent2">
                <a:lumMod val="75000"/>
              </a:schemeClr>
            </a:solidFill>
          </a:ln>
        </p:spPr>
        <p:txBody>
          <a:bodyPr wrap="square" rtlCol="0">
            <a:spAutoFit/>
          </a:bodyPr>
          <a:lstStyle/>
          <a:p>
            <a:pPr algn="just"/>
            <a:r>
              <a:rPr lang="fr-FR" sz="2400" dirty="0">
                <a:latin typeface="Arial corps"/>
                <a:cs typeface="Times New Roman" panose="02020603050405020304" pitchFamily="18" charset="0"/>
              </a:rPr>
              <a:t>2</a:t>
            </a:r>
            <a:r>
              <a:rPr lang="fr-FR" sz="2400" dirty="0" smtClean="0">
                <a:latin typeface="Arial corps"/>
                <a:cs typeface="Times New Roman" panose="02020603050405020304" pitchFamily="18" charset="0"/>
              </a:rPr>
              <a:t> </a:t>
            </a:r>
            <a:r>
              <a:rPr lang="fr-FR" sz="2400" dirty="0">
                <a:latin typeface="Arial corps"/>
                <a:cs typeface="Times New Roman" panose="02020603050405020304" pitchFamily="18" charset="0"/>
              </a:rPr>
              <a:t>types de bactéries: identification à partir des caractères morphologiques. </a:t>
            </a:r>
          </a:p>
          <a:p>
            <a:pPr algn="just"/>
            <a:r>
              <a:rPr lang="fr-FR" sz="2400" dirty="0">
                <a:latin typeface="Arial corps"/>
                <a:cs typeface="Times New Roman" panose="02020603050405020304" pitchFamily="18" charset="0"/>
              </a:rPr>
              <a:t>1</a:t>
            </a:r>
            <a:r>
              <a:rPr lang="fr-FR" sz="2400" baseline="30000" dirty="0">
                <a:latin typeface="Arial corps"/>
                <a:cs typeface="Times New Roman" panose="02020603050405020304" pitchFamily="18" charset="0"/>
              </a:rPr>
              <a:t>er</a:t>
            </a:r>
            <a:r>
              <a:rPr lang="fr-FR" sz="2400" dirty="0">
                <a:latin typeface="Arial corps"/>
                <a:cs typeface="Times New Roman" panose="02020603050405020304" pitchFamily="18" charset="0"/>
              </a:rPr>
              <a:t> </a:t>
            </a:r>
            <a:r>
              <a:rPr lang="fr-FR" sz="2400" i="1" dirty="0" err="1">
                <a:latin typeface="Arial corps"/>
                <a:cs typeface="Times New Roman" panose="02020603050405020304" pitchFamily="18" charset="0"/>
              </a:rPr>
              <a:t>Klebsiella</a:t>
            </a:r>
            <a:r>
              <a:rPr lang="fr-FR" sz="2400" i="1" dirty="0">
                <a:latin typeface="Arial corps"/>
                <a:cs typeface="Times New Roman" panose="02020603050405020304" pitchFamily="18" charset="0"/>
              </a:rPr>
              <a:t> </a:t>
            </a:r>
            <a:r>
              <a:rPr lang="fr-FR" sz="2400" i="1" dirty="0" err="1">
                <a:latin typeface="Arial corps"/>
                <a:cs typeface="Times New Roman" panose="02020603050405020304" pitchFamily="18" charset="0"/>
              </a:rPr>
              <a:t>spp</a:t>
            </a:r>
            <a:endParaRPr lang="fr-FR" sz="2400" i="1" dirty="0">
              <a:latin typeface="Arial corps"/>
              <a:cs typeface="Times New Roman" panose="02020603050405020304" pitchFamily="18" charset="0"/>
            </a:endParaRPr>
          </a:p>
          <a:p>
            <a:pPr algn="just"/>
            <a:r>
              <a:rPr lang="fr-FR" sz="2400" i="1" dirty="0">
                <a:latin typeface="Arial corps"/>
                <a:cs typeface="Times New Roman" panose="02020603050405020304" pitchFamily="18" charset="0"/>
              </a:rPr>
              <a:t>2</a:t>
            </a:r>
            <a:r>
              <a:rPr lang="fr-FR" sz="2400" i="1" baseline="30000" dirty="0">
                <a:latin typeface="Arial corps"/>
                <a:cs typeface="Times New Roman" panose="02020603050405020304" pitchFamily="18" charset="0"/>
              </a:rPr>
              <a:t>ème</a:t>
            </a:r>
            <a:r>
              <a:rPr lang="fr-FR" sz="2400" i="1" dirty="0">
                <a:latin typeface="Arial corps"/>
                <a:cs typeface="Times New Roman" panose="02020603050405020304" pitchFamily="18" charset="0"/>
              </a:rPr>
              <a:t> </a:t>
            </a:r>
            <a:r>
              <a:rPr lang="fr-FR" sz="2400" i="1" dirty="0" err="1" smtClean="0">
                <a:latin typeface="Arial corps"/>
                <a:cs typeface="Times New Roman" panose="02020603050405020304" pitchFamily="18" charset="0"/>
              </a:rPr>
              <a:t>E.coli</a:t>
            </a:r>
            <a:endParaRPr lang="fr-FR" sz="2400" i="1" dirty="0">
              <a:latin typeface="Arial corps"/>
              <a:cs typeface="Times New Roman" panose="02020603050405020304" pitchFamily="18" charset="0"/>
            </a:endParaRPr>
          </a:p>
        </p:txBody>
      </p:sp>
      <p:sp>
        <p:nvSpPr>
          <p:cNvPr id="9" name="ZoneTexte 8"/>
          <p:cNvSpPr txBox="1"/>
          <p:nvPr/>
        </p:nvSpPr>
        <p:spPr>
          <a:xfrm>
            <a:off x="11" y="5707118"/>
            <a:ext cx="9143990" cy="954107"/>
          </a:xfrm>
          <a:prstGeom prst="rect">
            <a:avLst/>
          </a:prstGeom>
          <a:noFill/>
        </p:spPr>
        <p:txBody>
          <a:bodyPr wrap="square" rtlCol="0">
            <a:spAutoFit/>
          </a:bodyPr>
          <a:lstStyle/>
          <a:p>
            <a:pPr lvl="1" algn="just"/>
            <a:r>
              <a:rPr lang="fr-FR" sz="2800" dirty="0">
                <a:latin typeface="Times New Roman" panose="02020603050405020304" pitchFamily="18" charset="0"/>
                <a:cs typeface="Times New Roman" panose="02020603050405020304" pitchFamily="18" charset="0"/>
              </a:rPr>
              <a:t>Figure </a:t>
            </a:r>
            <a:r>
              <a:rPr lang="fr-FR" sz="2800" dirty="0" smtClean="0">
                <a:latin typeface="Times New Roman" panose="02020603050405020304" pitchFamily="18" charset="0"/>
                <a:cs typeface="Times New Roman" panose="02020603050405020304" pitchFamily="18" charset="0"/>
              </a:rPr>
              <a:t>1</a:t>
            </a:r>
            <a:r>
              <a:rPr lang="fr-FR" sz="2800" dirty="0">
                <a:latin typeface="Times New Roman" panose="02020603050405020304" pitchFamily="18" charset="0"/>
                <a:cs typeface="Times New Roman" panose="02020603050405020304" pitchFamily="18" charset="0"/>
              </a:rPr>
              <a:t> : Fréquence d’identification des bactéries sans l’usage des galeries API20E</a:t>
            </a:r>
          </a:p>
        </p:txBody>
      </p:sp>
    </p:spTree>
    <p:extLst>
      <p:ext uri="{BB962C8B-B14F-4D97-AF65-F5344CB8AC3E}">
        <p14:creationId xmlns:p14="http://schemas.microsoft.com/office/powerpoint/2010/main" val="261719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rgbClr val="C00000"/>
                </a:solidFill>
              </a:rPr>
              <a:t>RESULTATS </a:t>
            </a:r>
            <a:r>
              <a:rPr lang="fr-FR" b="1" dirty="0" smtClean="0">
                <a:solidFill>
                  <a:srgbClr val="C00000"/>
                </a:solidFill>
              </a:rPr>
              <a:t>(3)</a:t>
            </a:r>
            <a:endParaRPr lang="fr-FR" dirty="0">
              <a:latin typeface="Times New Roman" panose="02020603050405020304" pitchFamily="18" charset="0"/>
              <a:cs typeface="Times New Roman" panose="02020603050405020304" pitchFamily="18"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468101017"/>
              </p:ext>
            </p:extLst>
          </p:nvPr>
        </p:nvGraphicFramePr>
        <p:xfrm>
          <a:off x="179512" y="2001210"/>
          <a:ext cx="6359416"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6588223" y="1524000"/>
            <a:ext cx="2464883" cy="2308324"/>
          </a:xfrm>
          <a:prstGeom prst="rect">
            <a:avLst/>
          </a:prstGeom>
          <a:noFill/>
          <a:ln>
            <a:solidFill>
              <a:srgbClr val="0070C0"/>
            </a:solidFill>
          </a:ln>
        </p:spPr>
        <p:txBody>
          <a:bodyPr wrap="square" rtlCol="0">
            <a:spAutoFit/>
          </a:bodyPr>
          <a:lstStyle/>
          <a:p>
            <a:pPr algn="just"/>
            <a:r>
              <a:rPr lang="fr-FR" sz="2400" dirty="0">
                <a:latin typeface="Arial corps"/>
                <a:cs typeface="Times New Roman" panose="02020603050405020304" pitchFamily="18" charset="0"/>
              </a:rPr>
              <a:t>50 échantillons constitués d’une population variée de germes: 13 différents types</a:t>
            </a:r>
          </a:p>
        </p:txBody>
      </p:sp>
      <p:sp>
        <p:nvSpPr>
          <p:cNvPr id="9" name="ZoneTexte 8"/>
          <p:cNvSpPr txBox="1"/>
          <p:nvPr/>
        </p:nvSpPr>
        <p:spPr>
          <a:xfrm>
            <a:off x="6569242" y="3832324"/>
            <a:ext cx="2483864" cy="1569660"/>
          </a:xfrm>
          <a:prstGeom prst="rect">
            <a:avLst/>
          </a:prstGeom>
          <a:noFill/>
          <a:ln>
            <a:solidFill>
              <a:schemeClr val="accent2">
                <a:lumMod val="60000"/>
                <a:lumOff val="40000"/>
              </a:schemeClr>
            </a:solidFill>
          </a:ln>
        </p:spPr>
        <p:txBody>
          <a:bodyPr wrap="square" rtlCol="0">
            <a:spAutoFit/>
          </a:bodyPr>
          <a:lstStyle/>
          <a:p>
            <a:pPr algn="just"/>
            <a:r>
              <a:rPr lang="fr-FR" sz="2400" dirty="0">
                <a:latin typeface="Arial corps"/>
                <a:cs typeface="Times New Roman" panose="02020603050405020304" pitchFamily="18" charset="0"/>
              </a:rPr>
              <a:t>Galeries API  performantes MEZIANI  M, 2012</a:t>
            </a:r>
          </a:p>
        </p:txBody>
      </p:sp>
      <p:sp>
        <p:nvSpPr>
          <p:cNvPr id="12" name="ZoneTexte 11"/>
          <p:cNvSpPr txBox="1"/>
          <p:nvPr/>
        </p:nvSpPr>
        <p:spPr>
          <a:xfrm>
            <a:off x="8" y="5285170"/>
            <a:ext cx="9143999" cy="954107"/>
          </a:xfrm>
          <a:prstGeom prst="rect">
            <a:avLst/>
          </a:prstGeom>
          <a:noFill/>
        </p:spPr>
        <p:txBody>
          <a:bodyPr wrap="square" rtlCol="0">
            <a:spAutoFit/>
          </a:bodyPr>
          <a:lstStyle/>
          <a:p>
            <a:pPr lvl="1"/>
            <a:r>
              <a:rPr lang="fr-FR" sz="2800" dirty="0">
                <a:latin typeface="Times New Roman" panose="02020603050405020304" pitchFamily="18" charset="0"/>
                <a:cs typeface="Times New Roman" panose="02020603050405020304" pitchFamily="18" charset="0"/>
              </a:rPr>
              <a:t>Figure </a:t>
            </a:r>
            <a:r>
              <a:rPr lang="fr-FR" sz="2800" dirty="0" smtClean="0">
                <a:latin typeface="Times New Roman" panose="02020603050405020304" pitchFamily="18" charset="0"/>
                <a:cs typeface="Times New Roman" panose="02020603050405020304" pitchFamily="18" charset="0"/>
              </a:rPr>
              <a:t>2</a:t>
            </a:r>
            <a:r>
              <a:rPr lang="fr-FR" sz="21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Résultats de l’identification des bactéries après usage de la galerie API20E</a:t>
            </a:r>
          </a:p>
        </p:txBody>
      </p:sp>
    </p:spTree>
    <p:extLst>
      <p:ext uri="{BB962C8B-B14F-4D97-AF65-F5344CB8AC3E}">
        <p14:creationId xmlns:p14="http://schemas.microsoft.com/office/powerpoint/2010/main" val="2082538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solidFill>
                  <a:srgbClr val="C00000"/>
                </a:solidFill>
              </a:rPr>
              <a:t>RESULTATS </a:t>
            </a:r>
            <a:r>
              <a:rPr lang="fr-FR" b="1" dirty="0" smtClean="0">
                <a:solidFill>
                  <a:srgbClr val="C00000"/>
                </a:solidFill>
              </a:rPr>
              <a:t>(4)</a:t>
            </a:r>
            <a:endParaRPr lang="fr-FR" dirty="0">
              <a:latin typeface="Times New Roman" panose="02020603050405020304" pitchFamily="18" charset="0"/>
              <a:cs typeface="Times New Roman" panose="02020603050405020304" pitchFamily="18" charset="0"/>
            </a:endParaRP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2873936184"/>
              </p:ext>
            </p:extLst>
          </p:nvPr>
        </p:nvGraphicFramePr>
        <p:xfrm>
          <a:off x="118248" y="1861878"/>
          <a:ext cx="7059011" cy="3423292"/>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8" y="5285170"/>
            <a:ext cx="9143999" cy="954107"/>
          </a:xfrm>
          <a:prstGeom prst="rect">
            <a:avLst/>
          </a:prstGeom>
          <a:noFill/>
        </p:spPr>
        <p:txBody>
          <a:bodyPr wrap="square" rtlCol="0">
            <a:spAutoFit/>
          </a:bodyPr>
          <a:lstStyle/>
          <a:p>
            <a:pPr lvl="1"/>
            <a:r>
              <a:rPr lang="fr-FR" sz="2800" dirty="0">
                <a:latin typeface="Times New Roman" panose="02020603050405020304" pitchFamily="18" charset="0"/>
                <a:cs typeface="Times New Roman" panose="02020603050405020304" pitchFamily="18" charset="0"/>
              </a:rPr>
              <a:t>Figure </a:t>
            </a:r>
            <a:r>
              <a:rPr lang="fr-FR" sz="2800" dirty="0" smtClean="0">
                <a:latin typeface="Times New Roman" panose="02020603050405020304" pitchFamily="18" charset="0"/>
                <a:cs typeface="Times New Roman" panose="02020603050405020304" pitchFamily="18" charset="0"/>
              </a:rPr>
              <a:t>3</a:t>
            </a:r>
            <a:r>
              <a:rPr lang="fr-FR" sz="2800" dirty="0">
                <a:latin typeface="Times New Roman" panose="02020603050405020304" pitchFamily="18" charset="0"/>
                <a:cs typeface="Times New Roman" panose="02020603050405020304" pitchFamily="18" charset="0"/>
              </a:rPr>
              <a:t> : Etude comparative des résultats obtenus avant et après usage de la galerie API20E</a:t>
            </a:r>
          </a:p>
        </p:txBody>
      </p:sp>
      <p:sp>
        <p:nvSpPr>
          <p:cNvPr id="11" name="ZoneTexte 10"/>
          <p:cNvSpPr txBox="1"/>
          <p:nvPr/>
        </p:nvSpPr>
        <p:spPr>
          <a:xfrm>
            <a:off x="6876263" y="1976587"/>
            <a:ext cx="2267744" cy="2800767"/>
          </a:xfrm>
          <a:prstGeom prst="rect">
            <a:avLst/>
          </a:prstGeom>
          <a:noFill/>
          <a:ln>
            <a:solidFill>
              <a:schemeClr val="accent1">
                <a:lumMod val="60000"/>
                <a:lumOff val="40000"/>
              </a:schemeClr>
            </a:solidFill>
          </a:ln>
        </p:spPr>
        <p:txBody>
          <a:bodyPr wrap="square" rtlCol="0">
            <a:spAutoFit/>
          </a:bodyPr>
          <a:lstStyle/>
          <a:p>
            <a:pPr algn="just"/>
            <a:r>
              <a:rPr lang="fr-FR" sz="2200" dirty="0">
                <a:latin typeface="Arial corps "/>
                <a:cs typeface="Times New Roman" panose="02020603050405020304" pitchFamily="18" charset="0"/>
              </a:rPr>
              <a:t>Taux d’erreur de </a:t>
            </a:r>
            <a:r>
              <a:rPr lang="fr-FR" sz="2200" dirty="0" smtClean="0">
                <a:latin typeface="Arial corps "/>
                <a:cs typeface="Times New Roman" panose="02020603050405020304" pitchFamily="18" charset="0"/>
              </a:rPr>
              <a:t>7</a:t>
            </a:r>
            <a:r>
              <a:rPr lang="fr-FR" sz="2200" dirty="0" smtClean="0">
                <a:latin typeface="Arial corps "/>
                <a:cs typeface="Times New Roman" panose="02020603050405020304" pitchFamily="18" charset="0"/>
              </a:rPr>
              <a:t>6,92% </a:t>
            </a:r>
            <a:r>
              <a:rPr lang="fr-FR" sz="2200" dirty="0">
                <a:latin typeface="Arial corps "/>
                <a:cs typeface="Times New Roman" panose="02020603050405020304" pitchFamily="18" charset="0"/>
              </a:rPr>
              <a:t>dans l’identification de </a:t>
            </a:r>
            <a:r>
              <a:rPr lang="fr-FR" sz="2200" i="1" dirty="0" err="1">
                <a:latin typeface="Arial corps "/>
                <a:cs typeface="Times New Roman" panose="02020603050405020304" pitchFamily="18" charset="0"/>
              </a:rPr>
              <a:t>Klebsiella</a:t>
            </a:r>
            <a:r>
              <a:rPr lang="fr-FR" sz="2200" i="1" dirty="0">
                <a:latin typeface="Arial corps "/>
                <a:cs typeface="Times New Roman" panose="02020603050405020304" pitchFamily="18" charset="0"/>
              </a:rPr>
              <a:t> </a:t>
            </a:r>
            <a:r>
              <a:rPr lang="fr-FR" sz="2200" i="1" dirty="0" err="1">
                <a:latin typeface="Arial corps "/>
                <a:cs typeface="Times New Roman" panose="02020603050405020304" pitchFamily="18" charset="0"/>
              </a:rPr>
              <a:t>spp</a:t>
            </a:r>
            <a:r>
              <a:rPr lang="fr-FR" sz="2200" dirty="0">
                <a:latin typeface="Arial corps "/>
                <a:cs typeface="Times New Roman" panose="02020603050405020304" pitchFamily="18" charset="0"/>
              </a:rPr>
              <a:t>, 35% dans celui de </a:t>
            </a:r>
            <a:r>
              <a:rPr lang="fr-FR" sz="2200" i="1" dirty="0" err="1">
                <a:latin typeface="Arial corps "/>
                <a:cs typeface="Times New Roman" panose="02020603050405020304" pitchFamily="18" charset="0"/>
              </a:rPr>
              <a:t>E.coli</a:t>
            </a:r>
            <a:r>
              <a:rPr lang="fr-FR" sz="2200" dirty="0">
                <a:latin typeface="Arial corps "/>
                <a:cs typeface="Times New Roman" panose="02020603050405020304" pitchFamily="18" charset="0"/>
              </a:rPr>
              <a:t> </a:t>
            </a:r>
            <a:r>
              <a:rPr lang="fr-FR" sz="2200" dirty="0" smtClean="0">
                <a:solidFill>
                  <a:srgbClr val="7030A0"/>
                </a:solidFill>
                <a:latin typeface="Arial corps "/>
                <a:cs typeface="Times New Roman" panose="02020603050405020304" pitchFamily="18" charset="0"/>
              </a:rPr>
              <a:t>JESUMIRHEWE </a:t>
            </a:r>
            <a:r>
              <a:rPr lang="fr-FR" sz="2200" i="1" dirty="0">
                <a:solidFill>
                  <a:srgbClr val="7030A0"/>
                </a:solidFill>
                <a:latin typeface="Arial corps "/>
                <a:cs typeface="Times New Roman" panose="02020603050405020304" pitchFamily="18" charset="0"/>
              </a:rPr>
              <a:t>et al, 2016 </a:t>
            </a:r>
          </a:p>
        </p:txBody>
      </p:sp>
    </p:spTree>
    <p:extLst>
      <p:ext uri="{BB962C8B-B14F-4D97-AF65-F5344CB8AC3E}">
        <p14:creationId xmlns:p14="http://schemas.microsoft.com/office/powerpoint/2010/main" val="1160489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2936"/>
            <a:ext cx="8229600" cy="990600"/>
          </a:xfrm>
        </p:spPr>
        <p:txBody>
          <a:bodyPr>
            <a:noAutofit/>
          </a:bodyPr>
          <a:lstStyle/>
          <a:p>
            <a:pPr algn="ctr"/>
            <a:r>
              <a:rPr lang="fr-FR" sz="6000" b="1" dirty="0"/>
              <a:t>CONCLUSION</a:t>
            </a:r>
          </a:p>
        </p:txBody>
      </p:sp>
      <p:sp>
        <p:nvSpPr>
          <p:cNvPr id="3" name="Espace réservé du numéro de diapositive 2"/>
          <p:cNvSpPr>
            <a:spLocks noGrp="1"/>
          </p:cNvSpPr>
          <p:nvPr>
            <p:ph type="sldNum" sz="quarter" idx="12"/>
          </p:nvPr>
        </p:nvSpPr>
        <p:spPr/>
        <p:txBody>
          <a:bodyPr/>
          <a:lstStyle/>
          <a:p>
            <a:fld id="{DB3FB1C7-1B25-4FDC-AF4E-42269B3E122F}" type="slidenum">
              <a:rPr lang="fr-FR" smtClean="0"/>
              <a:pPr/>
              <a:t>18</a:t>
            </a:fld>
            <a:endParaRPr lang="fr-FR"/>
          </a:p>
        </p:txBody>
      </p:sp>
    </p:spTree>
    <p:extLst>
      <p:ext uri="{BB962C8B-B14F-4D97-AF65-F5344CB8AC3E}">
        <p14:creationId xmlns:p14="http://schemas.microsoft.com/office/powerpoint/2010/main" val="89390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76800"/>
          </a:xfrm>
        </p:spPr>
        <p:txBody>
          <a:bodyPr>
            <a:normAutofit/>
          </a:bodyPr>
          <a:lstStyle/>
          <a:p>
            <a:pPr algn="just"/>
            <a:r>
              <a:rPr lang="fr-FR" dirty="0"/>
              <a:t>Rôle important </a:t>
            </a:r>
            <a:r>
              <a:rPr lang="fr-FR" dirty="0" smtClean="0"/>
              <a:t>de l’identification bactérienne dans </a:t>
            </a:r>
            <a:r>
              <a:rPr lang="fr-FR" dirty="0"/>
              <a:t>le processus d’un examen bactériologique</a:t>
            </a:r>
          </a:p>
          <a:p>
            <a:pPr marL="0" indent="0" algn="just">
              <a:buNone/>
            </a:pPr>
            <a:endParaRPr lang="fr-FR" dirty="0"/>
          </a:p>
          <a:p>
            <a:pPr algn="just"/>
            <a:r>
              <a:rPr lang="fr-FR" dirty="0"/>
              <a:t>Source importantes d’information au clinicien (RIEGEL et al, 2016</a:t>
            </a:r>
            <a:r>
              <a:rPr lang="fr-FR" dirty="0" smtClean="0"/>
              <a:t>)</a:t>
            </a:r>
          </a:p>
          <a:p>
            <a:pPr algn="just"/>
            <a:endParaRPr lang="fr-FR" dirty="0"/>
          </a:p>
          <a:p>
            <a:pPr algn="just"/>
            <a:r>
              <a:rPr lang="fr-FR" dirty="0"/>
              <a:t>Identification à partir de l’aspect des colonies : base </a:t>
            </a:r>
            <a:r>
              <a:rPr lang="fr-FR" dirty="0" smtClean="0"/>
              <a:t>d’erreurs</a:t>
            </a:r>
          </a:p>
          <a:p>
            <a:pPr algn="just"/>
            <a:endParaRPr lang="fr-FR" dirty="0" smtClean="0"/>
          </a:p>
          <a:p>
            <a:pPr algn="just"/>
            <a:r>
              <a:rPr lang="fr-FR" dirty="0" smtClean="0"/>
              <a:t>Usage </a:t>
            </a:r>
            <a:r>
              <a:rPr lang="fr-FR" dirty="0"/>
              <a:t>des galeries API20E malgré coût élevé : bonne identification</a:t>
            </a:r>
          </a:p>
          <a:p>
            <a:pPr marL="0" indent="0" algn="just">
              <a:buNone/>
            </a:pPr>
            <a:endParaRPr lang="fr-FR" dirty="0" smtClean="0"/>
          </a:p>
          <a:p>
            <a:pPr algn="just"/>
            <a:endParaRPr lang="fr-FR" dirty="0"/>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19</a:t>
            </a:fld>
            <a:endParaRPr lang="fr-FR"/>
          </a:p>
        </p:txBody>
      </p:sp>
    </p:spTree>
    <p:extLst>
      <p:ext uri="{BB962C8B-B14F-4D97-AF65-F5344CB8AC3E}">
        <p14:creationId xmlns:p14="http://schemas.microsoft.com/office/powerpoint/2010/main" val="395828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715436" cy="1944216"/>
          </a:xfrm>
        </p:spPr>
        <p:txBody>
          <a:bodyPr>
            <a:normAutofit/>
          </a:bodyPr>
          <a:lstStyle/>
          <a:p>
            <a:pPr marL="45720" indent="0" algn="ctr">
              <a:buNone/>
            </a:pPr>
            <a:r>
              <a:rPr lang="fr-FR" sz="4000" b="1" dirty="0">
                <a:solidFill>
                  <a:srgbClr val="C00000"/>
                </a:solidFill>
                <a:latin typeface="Arial" pitchFamily="34" charset="0"/>
                <a:cs typeface="Arial" pitchFamily="34" charset="0"/>
              </a:rPr>
              <a:t>SUJET</a:t>
            </a:r>
          </a:p>
          <a:p>
            <a:pPr marL="0" marR="671195" indent="0" algn="ctr">
              <a:lnSpc>
                <a:spcPct val="107000"/>
              </a:lnSpc>
              <a:spcBef>
                <a:spcPts val="120"/>
              </a:spcBef>
              <a:spcAft>
                <a:spcPts val="0"/>
              </a:spcAft>
              <a:buNone/>
            </a:pP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éce</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si</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é d’ut</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is</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 </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es</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ts</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ch</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qu</a:t>
            </a:r>
            <a:r>
              <a:rPr lang="fr-FR" b="1" spc="-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po</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u</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 ide</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n</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er</a:t>
            </a:r>
            <a:r>
              <a:rPr lang="fr-FR" b="1" spc="-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es enté</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o</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cté</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a:t>
            </a:r>
            <a:r>
              <a:rPr lang="fr-FR" b="1" spc="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a:t>
            </a:r>
            <a:r>
              <a:rPr lang="fr-FR" b="1" spc="-1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a:t>
            </a:r>
            <a:r>
              <a:rPr lang="fr-FR"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 au laboratoire d’analyse médicale</a:t>
            </a: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DB3FB1C7-1B25-4FDC-AF4E-42269B3E122F}" type="slidenum">
              <a:rPr lang="fr-FR" smtClean="0"/>
              <a:pPr/>
              <a:t>2</a:t>
            </a:fld>
            <a:endParaRPr lang="fr-FR"/>
          </a:p>
        </p:txBody>
      </p:sp>
      <p:pic>
        <p:nvPicPr>
          <p:cNvPr id="7" name="Picture 4" descr="isolement"/>
          <p:cNvPicPr>
            <a:picLocks noChangeAspect="1" noChangeArrowheads="1"/>
          </p:cNvPicPr>
          <p:nvPr/>
        </p:nvPicPr>
        <p:blipFill>
          <a:blip r:embed="rId3">
            <a:extLst>
              <a:ext uri="{28A0092B-C50C-407E-A947-70E740481C1C}">
                <a14:useLocalDpi xmlns:a14="http://schemas.microsoft.com/office/drawing/2010/main" val="0"/>
              </a:ext>
            </a:extLst>
          </a:blip>
          <a:srcRect l="23666" t="7037" r="10558" b="8817"/>
          <a:stretch>
            <a:fillRect/>
          </a:stretch>
        </p:blipFill>
        <p:spPr bwMode="auto">
          <a:xfrm>
            <a:off x="105520" y="2708920"/>
            <a:ext cx="295232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827" y="2708920"/>
            <a:ext cx="2951601" cy="3240360"/>
          </a:xfrm>
          <a:prstGeom prst="rect">
            <a:avLst/>
          </a:prstGeom>
        </p:spPr>
      </p:pic>
      <p:pic>
        <p:nvPicPr>
          <p:cNvPr id="5" name="Image 4"/>
          <p:cNvPicPr>
            <a:picLocks noChangeAspect="1"/>
          </p:cNvPicPr>
          <p:nvPr/>
        </p:nvPicPr>
        <p:blipFill>
          <a:blip r:embed="rId5"/>
          <a:stretch>
            <a:fillRect/>
          </a:stretch>
        </p:blipFill>
        <p:spPr>
          <a:xfrm>
            <a:off x="6114400" y="2698979"/>
            <a:ext cx="2780548" cy="3250301"/>
          </a:xfrm>
          <a:prstGeom prst="rect">
            <a:avLst/>
          </a:prstGeom>
        </p:spPr>
      </p:pic>
    </p:spTree>
    <p:extLst>
      <p:ext uri="{BB962C8B-B14F-4D97-AF65-F5344CB8AC3E}">
        <p14:creationId xmlns:p14="http://schemas.microsoft.com/office/powerpoint/2010/main" val="2731209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4725144"/>
            <a:ext cx="7920880" cy="1728192"/>
          </a:xfrm>
        </p:spPr>
        <p:txBody>
          <a:bodyPr>
            <a:noAutofit/>
          </a:bodyPr>
          <a:lstStyle/>
          <a:p>
            <a:pPr algn="ctr"/>
            <a:r>
              <a:rPr lang="fr-FR" sz="6000" cap="none" dirty="0">
                <a:solidFill>
                  <a:schemeClr val="bg1"/>
                </a:solidFill>
                <a:latin typeface="+mn-lt"/>
              </a:rPr>
              <a:t>Merci de votre aimable attention !</a:t>
            </a: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20</a:t>
            </a:fld>
            <a:endParaRPr lang="fr-FR"/>
          </a:p>
        </p:txBody>
      </p:sp>
      <p:pic>
        <p:nvPicPr>
          <p:cNvPr id="5" name="Picture 17" descr="API 20 E à ensemencer"/>
          <p:cNvPicPr>
            <a:picLocks noChangeAspect="1" noChangeArrowheads="1"/>
          </p:cNvPicPr>
          <p:nvPr/>
        </p:nvPicPr>
        <p:blipFill>
          <a:blip r:embed="rId3">
            <a:extLst>
              <a:ext uri="{28A0092B-C50C-407E-A947-70E740481C1C}">
                <a14:useLocalDpi xmlns:a14="http://schemas.microsoft.com/office/drawing/2010/main" val="0"/>
              </a:ext>
            </a:extLst>
          </a:blip>
          <a:srcRect t="35637" b="30972"/>
          <a:stretch>
            <a:fillRect/>
          </a:stretch>
        </p:blipFill>
        <p:spPr>
          <a:xfrm>
            <a:off x="179512" y="1124744"/>
            <a:ext cx="8731250" cy="3269282"/>
          </a:xfrm>
          <a:prstGeom prst="rect">
            <a:avLst/>
          </a:prstGeom>
          <a:noFill/>
        </p:spPr>
      </p:pic>
    </p:spTree>
    <p:extLst>
      <p:ext uri="{BB962C8B-B14F-4D97-AF65-F5344CB8AC3E}">
        <p14:creationId xmlns:p14="http://schemas.microsoft.com/office/powerpoint/2010/main" val="193701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fr-FR" b="1" dirty="0"/>
              <a:t>PLAN</a:t>
            </a:r>
          </a:p>
        </p:txBody>
      </p:sp>
      <p:sp>
        <p:nvSpPr>
          <p:cNvPr id="3" name="Segnaposto contenuto 2"/>
          <p:cNvSpPr>
            <a:spLocks noGrp="1"/>
          </p:cNvSpPr>
          <p:nvPr>
            <p:ph idx="1"/>
          </p:nvPr>
        </p:nvSpPr>
        <p:spPr>
          <a:xfrm>
            <a:off x="457200" y="1772816"/>
            <a:ext cx="8229600" cy="4776192"/>
          </a:xfrm>
        </p:spPr>
        <p:txBody>
          <a:bodyPr>
            <a:normAutofit/>
          </a:bodyPr>
          <a:lstStyle/>
          <a:p>
            <a:r>
              <a:rPr lang="fr-FR" b="1" dirty="0">
                <a:solidFill>
                  <a:srgbClr val="00B050"/>
                </a:solidFill>
              </a:rPr>
              <a:t>Introduction</a:t>
            </a:r>
          </a:p>
          <a:p>
            <a:endParaRPr lang="fr-FR" dirty="0"/>
          </a:p>
          <a:p>
            <a:r>
              <a:rPr lang="fr-FR" b="1" dirty="0">
                <a:solidFill>
                  <a:srgbClr val="00B050"/>
                </a:solidFill>
              </a:rPr>
              <a:t>Méthodologie </a:t>
            </a:r>
          </a:p>
          <a:p>
            <a:endParaRPr lang="fr-FR" dirty="0"/>
          </a:p>
          <a:p>
            <a:r>
              <a:rPr lang="fr-FR" b="1" dirty="0">
                <a:solidFill>
                  <a:srgbClr val="00B050"/>
                </a:solidFill>
              </a:rPr>
              <a:t>Résultats</a:t>
            </a:r>
          </a:p>
          <a:p>
            <a:pPr marL="274320" lvl="1" indent="0">
              <a:buNone/>
            </a:pPr>
            <a:endParaRPr lang="fr-FR" dirty="0"/>
          </a:p>
          <a:p>
            <a:r>
              <a:rPr lang="fr-FR" b="1" dirty="0">
                <a:solidFill>
                  <a:srgbClr val="00B050"/>
                </a:solidFill>
              </a:rPr>
              <a:t>Conclusion</a:t>
            </a: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3</a:t>
            </a:fld>
            <a:endParaRPr lang="fr-FR"/>
          </a:p>
        </p:txBody>
      </p:sp>
    </p:spTree>
    <p:extLst>
      <p:ext uri="{BB962C8B-B14F-4D97-AF65-F5344CB8AC3E}">
        <p14:creationId xmlns:p14="http://schemas.microsoft.com/office/powerpoint/2010/main" val="182736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80928"/>
            <a:ext cx="8229600" cy="990600"/>
          </a:xfrm>
        </p:spPr>
        <p:txBody>
          <a:bodyPr>
            <a:noAutofit/>
          </a:bodyPr>
          <a:lstStyle/>
          <a:p>
            <a:pPr algn="ctr"/>
            <a:r>
              <a:rPr lang="fr-FR" sz="6000" b="1" dirty="0"/>
              <a:t>INTRODUCTION</a:t>
            </a:r>
          </a:p>
        </p:txBody>
      </p:sp>
      <p:sp>
        <p:nvSpPr>
          <p:cNvPr id="3" name="Espace réservé du numéro de diapositive 2"/>
          <p:cNvSpPr>
            <a:spLocks noGrp="1"/>
          </p:cNvSpPr>
          <p:nvPr>
            <p:ph type="sldNum" sz="quarter" idx="12"/>
          </p:nvPr>
        </p:nvSpPr>
        <p:spPr/>
        <p:txBody>
          <a:bodyPr/>
          <a:lstStyle/>
          <a:p>
            <a:fld id="{DB3FB1C7-1B25-4FDC-AF4E-42269B3E122F}" type="slidenum">
              <a:rPr lang="fr-FR" smtClean="0"/>
              <a:pPr/>
              <a:t>4</a:t>
            </a:fld>
            <a:endParaRPr lang="fr-FR"/>
          </a:p>
        </p:txBody>
      </p:sp>
    </p:spTree>
    <p:extLst>
      <p:ext uri="{BB962C8B-B14F-4D97-AF65-F5344CB8AC3E}">
        <p14:creationId xmlns:p14="http://schemas.microsoft.com/office/powerpoint/2010/main" val="2959547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INTRODUCTION (1)</a:t>
            </a:r>
            <a:endParaRPr lang="af-ZA" dirty="0"/>
          </a:p>
        </p:txBody>
      </p:sp>
      <p:sp>
        <p:nvSpPr>
          <p:cNvPr id="3" name="Espace réservé du contenu 2"/>
          <p:cNvSpPr>
            <a:spLocks noGrp="1"/>
          </p:cNvSpPr>
          <p:nvPr>
            <p:ph idx="1"/>
          </p:nvPr>
        </p:nvSpPr>
        <p:spPr/>
        <p:txBody>
          <a:bodyPr>
            <a:normAutofit lnSpcReduction="10000"/>
          </a:bodyPr>
          <a:lstStyle/>
          <a:p>
            <a:pPr algn="just"/>
            <a:r>
              <a:rPr lang="fr-FR" dirty="0">
                <a:latin typeface="Arial corps"/>
                <a:cs typeface="Times New Roman" panose="02020603050405020304" pitchFamily="18" charset="0"/>
              </a:rPr>
              <a:t>Infection          présence de microorganismes dans un site stérile ou </a:t>
            </a:r>
            <a:r>
              <a:rPr lang="fr-FR" dirty="0" smtClean="0">
                <a:latin typeface="Arial corps"/>
                <a:cs typeface="Times New Roman" panose="02020603050405020304" pitchFamily="18" charset="0"/>
              </a:rPr>
              <a:t>non</a:t>
            </a:r>
          </a:p>
          <a:p>
            <a:pPr algn="just"/>
            <a:endParaRPr lang="fr-FR" dirty="0" smtClean="0">
              <a:latin typeface="Arial corps"/>
              <a:cs typeface="Times New Roman" panose="02020603050405020304" pitchFamily="18" charset="0"/>
            </a:endParaRPr>
          </a:p>
          <a:p>
            <a:pPr algn="just"/>
            <a:r>
              <a:rPr lang="fr-FR" dirty="0" smtClean="0">
                <a:latin typeface="Arial corps"/>
                <a:cs typeface="Times New Roman" panose="02020603050405020304" pitchFamily="18" charset="0"/>
              </a:rPr>
              <a:t>Plusieurs </a:t>
            </a:r>
            <a:r>
              <a:rPr lang="fr-FR" dirty="0">
                <a:latin typeface="Arial corps"/>
                <a:cs typeface="Times New Roman" panose="02020603050405020304" pitchFamily="18" charset="0"/>
              </a:rPr>
              <a:t>types d’infections: Virales, Fongiques, </a:t>
            </a:r>
            <a:r>
              <a:rPr lang="fr-FR" dirty="0">
                <a:solidFill>
                  <a:srgbClr val="FF0000"/>
                </a:solidFill>
                <a:latin typeface="Arial corps"/>
                <a:cs typeface="Times New Roman" panose="02020603050405020304" pitchFamily="18" charset="0"/>
              </a:rPr>
              <a:t>Bactériennes </a:t>
            </a:r>
          </a:p>
          <a:p>
            <a:pPr marL="0" indent="0" algn="just">
              <a:buNone/>
            </a:pPr>
            <a:r>
              <a:rPr lang="fr-FR" dirty="0" smtClean="0">
                <a:latin typeface="Arial corps"/>
              </a:rPr>
              <a:t>         </a:t>
            </a:r>
          </a:p>
          <a:p>
            <a:pPr marL="0" indent="0" algn="just">
              <a:buNone/>
            </a:pPr>
            <a:r>
              <a:rPr lang="fr-FR" dirty="0" smtClean="0">
                <a:latin typeface="Arial corps"/>
              </a:rPr>
              <a:t> </a:t>
            </a:r>
            <a:r>
              <a:rPr lang="fr-FR" dirty="0">
                <a:latin typeface="Arial corps"/>
                <a:cs typeface="Times New Roman" panose="02020603050405020304" pitchFamily="18" charset="0"/>
              </a:rPr>
              <a:t>Entérobactéries sources des infections bactériennes constituant 87% des différents pathogènes (</a:t>
            </a:r>
            <a:r>
              <a:rPr lang="fr-FR" dirty="0">
                <a:solidFill>
                  <a:srgbClr val="7030A0"/>
                </a:solidFill>
                <a:latin typeface="Arial corps"/>
                <a:cs typeface="Times New Roman" panose="02020603050405020304" pitchFamily="18" charset="0"/>
              </a:rPr>
              <a:t>ZAHAR, 2012</a:t>
            </a:r>
            <a:r>
              <a:rPr lang="fr-FR" dirty="0">
                <a:latin typeface="Arial corps"/>
                <a:cs typeface="Times New Roman" panose="02020603050405020304" pitchFamily="18" charset="0"/>
              </a:rPr>
              <a:t>)</a:t>
            </a:r>
          </a:p>
          <a:p>
            <a:pPr marL="0" indent="0" algn="just">
              <a:buNone/>
            </a:pPr>
            <a:endParaRPr lang="fr-FR" dirty="0">
              <a:latin typeface="Arial corps"/>
            </a:endParaRPr>
          </a:p>
          <a:p>
            <a:pPr marL="0" indent="0" algn="just">
              <a:buNone/>
            </a:pPr>
            <a:endParaRPr lang="fr-FR" dirty="0">
              <a:latin typeface="Arial corps"/>
            </a:endParaRPr>
          </a:p>
          <a:p>
            <a:pPr algn="just"/>
            <a:r>
              <a:rPr lang="fr-FR" dirty="0" smtClean="0">
                <a:latin typeface="Arial corps"/>
                <a:cs typeface="Times New Roman" panose="02020603050405020304" pitchFamily="18" charset="0"/>
              </a:rPr>
              <a:t>ENTEROBACTERIES </a:t>
            </a:r>
            <a:r>
              <a:rPr lang="fr-FR" dirty="0" smtClean="0">
                <a:solidFill>
                  <a:srgbClr val="00B050"/>
                </a:solidFill>
                <a:latin typeface="Arial corps"/>
                <a:cs typeface="Times New Roman" panose="02020603050405020304" pitchFamily="18" charset="0"/>
              </a:rPr>
              <a:t>Bacille gram négatif: </a:t>
            </a:r>
            <a:r>
              <a:rPr lang="fr-FR" dirty="0">
                <a:latin typeface="Arial corps"/>
              </a:rPr>
              <a:t>Prédominance dans les infections humaines</a:t>
            </a:r>
          </a:p>
          <a:p>
            <a:pPr algn="just"/>
            <a:endParaRPr lang="fr-FR" dirty="0" smtClean="0">
              <a:solidFill>
                <a:srgbClr val="00B050"/>
              </a:solidFill>
              <a:latin typeface="Arial corps"/>
              <a:cs typeface="Times New Roman" panose="02020603050405020304" pitchFamily="18" charset="0"/>
            </a:endParaRPr>
          </a:p>
          <a:p>
            <a:pPr algn="just"/>
            <a:endParaRPr lang="af-ZA" dirty="0">
              <a:latin typeface="Arial corps"/>
            </a:endParaRPr>
          </a:p>
          <a:p>
            <a:pPr marL="0" indent="0" algn="just">
              <a:buNone/>
            </a:pPr>
            <a:endParaRPr lang="af-ZA" dirty="0">
              <a:latin typeface="Arial corps"/>
            </a:endParaRPr>
          </a:p>
          <a:p>
            <a:pPr algn="just"/>
            <a:endParaRPr lang="af-ZA" dirty="0">
              <a:latin typeface="Arial corps"/>
            </a:endParaRP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5</a:t>
            </a:fld>
            <a:endParaRPr lang="fr-FR"/>
          </a:p>
        </p:txBody>
      </p:sp>
      <p:sp>
        <p:nvSpPr>
          <p:cNvPr id="6" name="Flèche droite 12"/>
          <p:cNvSpPr/>
          <p:nvPr/>
        </p:nvSpPr>
        <p:spPr>
          <a:xfrm>
            <a:off x="1979712" y="1743117"/>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543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INTRODUCTION (2)</a:t>
            </a:r>
            <a:endParaRPr lang="af-ZA" dirty="0"/>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6</a:t>
            </a:fld>
            <a:endParaRPr lang="fr-FR"/>
          </a:p>
        </p:txBody>
      </p:sp>
      <p:sp>
        <p:nvSpPr>
          <p:cNvPr id="5" name="Espace réservé du contenu 4"/>
          <p:cNvSpPr>
            <a:spLocks noGrp="1"/>
          </p:cNvSpPr>
          <p:nvPr>
            <p:ph idx="1"/>
          </p:nvPr>
        </p:nvSpPr>
        <p:spPr>
          <a:xfrm>
            <a:off x="27785" y="1988840"/>
            <a:ext cx="6056381" cy="873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fr-FR" dirty="0"/>
              <a:t>Abondance dans l’intestin, </a:t>
            </a:r>
            <a:r>
              <a:rPr lang="fr-FR" dirty="0" smtClean="0"/>
              <a:t>Mobilité</a:t>
            </a:r>
            <a:endParaRPr lang="fr-FR" dirty="0"/>
          </a:p>
        </p:txBody>
      </p:sp>
      <p:sp>
        <p:nvSpPr>
          <p:cNvPr id="6" name="Rectangle 5"/>
          <p:cNvSpPr/>
          <p:nvPr/>
        </p:nvSpPr>
        <p:spPr>
          <a:xfrm>
            <a:off x="27784" y="3326896"/>
            <a:ext cx="6056383"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400" dirty="0"/>
              <a:t>R</a:t>
            </a:r>
            <a:r>
              <a:rPr lang="fr-FR" sz="2400" dirty="0" smtClean="0"/>
              <a:t>apidité </a:t>
            </a:r>
            <a:r>
              <a:rPr lang="fr-FR" sz="2400" dirty="0"/>
              <a:t>de multiplication, </a:t>
            </a:r>
          </a:p>
        </p:txBody>
      </p:sp>
      <p:sp>
        <p:nvSpPr>
          <p:cNvPr id="7" name="Rectangle 6"/>
          <p:cNvSpPr/>
          <p:nvPr/>
        </p:nvSpPr>
        <p:spPr>
          <a:xfrm>
            <a:off x="0" y="4871856"/>
            <a:ext cx="6084166" cy="8518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400" dirty="0" smtClean="0"/>
              <a:t>F </a:t>
            </a:r>
            <a:r>
              <a:rPr lang="fr-FR" sz="2400" dirty="0" err="1" smtClean="0"/>
              <a:t>réquente</a:t>
            </a:r>
            <a:r>
              <a:rPr lang="fr-FR" sz="2400" dirty="0" smtClean="0"/>
              <a:t> </a:t>
            </a:r>
            <a:r>
              <a:rPr lang="fr-FR" sz="2400" dirty="0"/>
              <a:t>résistance aux antibiotiques</a:t>
            </a:r>
          </a:p>
        </p:txBody>
      </p:sp>
      <p:sp>
        <p:nvSpPr>
          <p:cNvPr id="8" name="Rectangle 7"/>
          <p:cNvSpPr/>
          <p:nvPr/>
        </p:nvSpPr>
        <p:spPr>
          <a:xfrm>
            <a:off x="6876256" y="1988840"/>
            <a:ext cx="2267744" cy="3734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2400" dirty="0"/>
              <a:t>Grande implication en pathologie infectieuse humaine</a:t>
            </a:r>
          </a:p>
        </p:txBody>
      </p:sp>
      <p:sp>
        <p:nvSpPr>
          <p:cNvPr id="9" name="Flèche droite 8"/>
          <p:cNvSpPr/>
          <p:nvPr/>
        </p:nvSpPr>
        <p:spPr>
          <a:xfrm>
            <a:off x="6300192" y="231543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6300192" y="375303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6300192" y="5153747"/>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038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INTRODUCTION (3)</a:t>
            </a:r>
          </a:p>
        </p:txBody>
      </p:sp>
      <p:sp>
        <p:nvSpPr>
          <p:cNvPr id="3" name="Espace réservé du contenu 2"/>
          <p:cNvSpPr>
            <a:spLocks noGrp="1"/>
          </p:cNvSpPr>
          <p:nvPr>
            <p:ph idx="1"/>
          </p:nvPr>
        </p:nvSpPr>
        <p:spPr>
          <a:xfrm>
            <a:off x="457200" y="1600200"/>
            <a:ext cx="8363272" cy="4876800"/>
          </a:xfrm>
        </p:spPr>
        <p:txBody>
          <a:bodyPr>
            <a:normAutofit/>
          </a:bodyPr>
          <a:lstStyle/>
          <a:p>
            <a:pPr algn="just"/>
            <a:r>
              <a:rPr lang="fr-FR" sz="2200" dirty="0" err="1">
                <a:latin typeface="Arial corps"/>
                <a:cs typeface="Times New Roman" panose="02020603050405020304" pitchFamily="18" charset="0"/>
              </a:rPr>
              <a:t>Multirésistance</a:t>
            </a:r>
            <a:r>
              <a:rPr lang="fr-FR" sz="2200" dirty="0">
                <a:latin typeface="Arial corps"/>
                <a:cs typeface="Times New Roman" panose="02020603050405020304" pitchFamily="18" charset="0"/>
              </a:rPr>
              <a:t> des entérobactéries aux antibiotiques et pouvoir d’adaptation </a:t>
            </a:r>
            <a:r>
              <a:rPr lang="fr-FR" sz="2200" dirty="0" smtClean="0">
                <a:latin typeface="Arial corps"/>
                <a:cs typeface="Times New Roman" panose="02020603050405020304" pitchFamily="18" charset="0"/>
              </a:rPr>
              <a:t>:</a:t>
            </a:r>
            <a:endParaRPr lang="fr-FR" sz="2200" dirty="0">
              <a:latin typeface="Arial corps"/>
            </a:endParaRPr>
          </a:p>
          <a:p>
            <a:pPr lvl="1" algn="just"/>
            <a:r>
              <a:rPr lang="fr-FR" sz="2200" dirty="0">
                <a:latin typeface="Arial corps"/>
                <a:cs typeface="Times New Roman" panose="02020603050405020304" pitchFamily="18" charset="0"/>
              </a:rPr>
              <a:t>variété des espèces et multiples circonstances </a:t>
            </a:r>
            <a:r>
              <a:rPr lang="fr-FR" sz="2200" dirty="0" smtClean="0">
                <a:latin typeface="Arial corps"/>
                <a:cs typeface="Times New Roman" panose="02020603050405020304" pitchFamily="18" charset="0"/>
              </a:rPr>
              <a:t>d’isolement</a:t>
            </a:r>
          </a:p>
          <a:p>
            <a:pPr marL="274320" lvl="1" indent="0" algn="just">
              <a:buNone/>
            </a:pPr>
            <a:r>
              <a:rPr lang="fr-FR" sz="2200" dirty="0" smtClean="0">
                <a:latin typeface="Arial corps"/>
              </a:rPr>
              <a:t> </a:t>
            </a:r>
            <a:endParaRPr lang="fr-FR" sz="2200" dirty="0">
              <a:latin typeface="Arial corps"/>
            </a:endParaRPr>
          </a:p>
          <a:p>
            <a:pPr algn="just"/>
            <a:r>
              <a:rPr lang="fr-FR" sz="2200" dirty="0">
                <a:latin typeface="Arial corps"/>
              </a:rPr>
              <a:t> </a:t>
            </a:r>
            <a:r>
              <a:rPr lang="fr-FR" sz="2200" dirty="0">
                <a:latin typeface="Arial corps"/>
                <a:cs typeface="Times New Roman" panose="02020603050405020304" pitchFamily="18" charset="0"/>
              </a:rPr>
              <a:t>Identification facilitée au laboratoire grâce aux galeries classiques, galerie API</a:t>
            </a:r>
            <a:r>
              <a:rPr lang="fr-FR" sz="2200" dirty="0" smtClean="0">
                <a:latin typeface="Arial corps"/>
                <a:cs typeface="Times New Roman" panose="02020603050405020304" pitchFamily="18" charset="0"/>
              </a:rPr>
              <a:t>……</a:t>
            </a:r>
          </a:p>
          <a:p>
            <a:pPr algn="just"/>
            <a:r>
              <a:rPr lang="fr-FR" sz="2200" dirty="0">
                <a:latin typeface="Arial corps"/>
                <a:cs typeface="Times New Roman" panose="02020603050405020304" pitchFamily="18" charset="0"/>
              </a:rPr>
              <a:t>Galeries API20E: </a:t>
            </a:r>
            <a:r>
              <a:rPr lang="fr-FR" sz="2200" dirty="0" smtClean="0">
                <a:solidFill>
                  <a:srgbClr val="0070C0"/>
                </a:solidFill>
                <a:latin typeface="Arial corps"/>
                <a:cs typeface="Times New Roman" panose="02020603050405020304" pitchFamily="18" charset="0"/>
              </a:rPr>
              <a:t>PERFFORMANTES</a:t>
            </a:r>
            <a:r>
              <a:rPr lang="fr-FR" sz="2200" dirty="0" smtClean="0">
                <a:latin typeface="Arial corps"/>
                <a:cs typeface="Times New Roman" panose="02020603050405020304" pitchFamily="18" charset="0"/>
              </a:rPr>
              <a:t>, </a:t>
            </a:r>
            <a:r>
              <a:rPr lang="fr-FR" sz="2200" dirty="0">
                <a:solidFill>
                  <a:srgbClr val="FF0000"/>
                </a:solidFill>
                <a:latin typeface="Arial corps"/>
                <a:cs typeface="Times New Roman" panose="02020603050405020304" pitchFamily="18" charset="0"/>
              </a:rPr>
              <a:t>COUTEUSES</a:t>
            </a:r>
            <a:r>
              <a:rPr lang="fr-FR" sz="2200" dirty="0">
                <a:latin typeface="Arial corps"/>
              </a:rPr>
              <a:t>, </a:t>
            </a:r>
            <a:endParaRPr lang="fr-FR" sz="2200" dirty="0" smtClean="0">
              <a:latin typeface="Arial corps"/>
            </a:endParaRPr>
          </a:p>
          <a:p>
            <a:pPr lvl="1" algn="just"/>
            <a:r>
              <a:rPr lang="fr-FR" sz="2200" dirty="0">
                <a:solidFill>
                  <a:srgbClr val="00B050"/>
                </a:solidFill>
                <a:latin typeface="Arial corps"/>
                <a:cs typeface="Times New Roman" panose="02020603050405020304" pitchFamily="18" charset="0"/>
              </a:rPr>
              <a:t>Pas systématiquement dans les pays du tiers monde</a:t>
            </a:r>
          </a:p>
          <a:p>
            <a:pPr algn="just"/>
            <a:endParaRPr lang="fr-FR" sz="2200" dirty="0">
              <a:latin typeface="Arial corps"/>
              <a:cs typeface="Times New Roman" panose="02020603050405020304" pitchFamily="18" charset="0"/>
            </a:endParaRPr>
          </a:p>
          <a:p>
            <a:pPr algn="just"/>
            <a:endParaRPr lang="fr-FR" sz="2200" dirty="0">
              <a:latin typeface="Arial corps"/>
            </a:endParaRPr>
          </a:p>
          <a:p>
            <a:pPr lvl="1" algn="just"/>
            <a:endParaRPr lang="fr-FR" sz="2200" dirty="0">
              <a:latin typeface="Arial corps"/>
            </a:endParaRPr>
          </a:p>
        </p:txBody>
      </p:sp>
      <p:sp>
        <p:nvSpPr>
          <p:cNvPr id="4" name="Espace réservé du numéro de diapositive 3"/>
          <p:cNvSpPr>
            <a:spLocks noGrp="1"/>
          </p:cNvSpPr>
          <p:nvPr>
            <p:ph type="sldNum" sz="quarter" idx="12"/>
          </p:nvPr>
        </p:nvSpPr>
        <p:spPr/>
        <p:txBody>
          <a:bodyPr/>
          <a:lstStyle/>
          <a:p>
            <a:fld id="{DB3FB1C7-1B25-4FDC-AF4E-42269B3E122F}" type="slidenum">
              <a:rPr lang="fr-FR" smtClean="0"/>
              <a:pPr/>
              <a:t>7</a:t>
            </a:fld>
            <a:endParaRPr lang="fr-FR"/>
          </a:p>
        </p:txBody>
      </p:sp>
      <p:sp>
        <p:nvSpPr>
          <p:cNvPr id="6" name="Rectangle à coins arrondis 5"/>
          <p:cNvSpPr/>
          <p:nvPr/>
        </p:nvSpPr>
        <p:spPr>
          <a:xfrm>
            <a:off x="452837" y="5157192"/>
            <a:ext cx="850728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a:solidFill>
                  <a:schemeClr val="tx1"/>
                </a:solidFill>
                <a:latin typeface="Times New Roman" panose="02020603050405020304" pitchFamily="18" charset="0"/>
                <a:cs typeface="Times New Roman" panose="02020603050405020304" pitchFamily="18" charset="0"/>
              </a:rPr>
              <a:t>Nombreux travaux sur la résistance des Entérobactéries aux antibiotiques (</a:t>
            </a:r>
            <a:r>
              <a:rPr lang="fr-FR" sz="2800" dirty="0">
                <a:solidFill>
                  <a:srgbClr val="7030A0"/>
                </a:solidFill>
                <a:latin typeface="Times New Roman" panose="02020603050405020304" pitchFamily="18" charset="0"/>
                <a:cs typeface="Times New Roman" panose="02020603050405020304" pitchFamily="18" charset="0"/>
              </a:rPr>
              <a:t>APATA,2016</a:t>
            </a:r>
            <a:r>
              <a:rPr lang="fr-FR"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419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80928"/>
            <a:ext cx="8229600" cy="990600"/>
          </a:xfrm>
        </p:spPr>
        <p:txBody>
          <a:bodyPr>
            <a:noAutofit/>
          </a:bodyPr>
          <a:lstStyle/>
          <a:p>
            <a:pPr algn="ctr"/>
            <a:r>
              <a:rPr lang="fr-FR" sz="6000" b="1" dirty="0"/>
              <a:t>OBJECTIFS</a:t>
            </a:r>
          </a:p>
        </p:txBody>
      </p:sp>
      <p:sp>
        <p:nvSpPr>
          <p:cNvPr id="3" name="Espace réservé du numéro de diapositive 2"/>
          <p:cNvSpPr>
            <a:spLocks noGrp="1"/>
          </p:cNvSpPr>
          <p:nvPr>
            <p:ph type="sldNum" sz="quarter" idx="12"/>
          </p:nvPr>
        </p:nvSpPr>
        <p:spPr/>
        <p:txBody>
          <a:bodyPr/>
          <a:lstStyle/>
          <a:p>
            <a:fld id="{DB3FB1C7-1B25-4FDC-AF4E-42269B3E122F}" type="slidenum">
              <a:rPr lang="fr-FR" smtClean="0"/>
              <a:pPr/>
              <a:t>8</a:t>
            </a:fld>
            <a:endParaRPr lang="fr-FR"/>
          </a:p>
        </p:txBody>
      </p:sp>
    </p:spTree>
    <p:extLst>
      <p:ext uri="{BB962C8B-B14F-4D97-AF65-F5344CB8AC3E}">
        <p14:creationId xmlns:p14="http://schemas.microsoft.com/office/powerpoint/2010/main" val="3498902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6173" y="1259888"/>
            <a:ext cx="2736304" cy="461665"/>
          </a:xfrm>
          <a:prstGeom prst="rect">
            <a:avLst/>
          </a:prstGeom>
          <a:noFill/>
        </p:spPr>
        <p:txBody>
          <a:bodyPr wrap="square" rtlCol="0">
            <a:spAutoFit/>
          </a:bodyPr>
          <a:lstStyle/>
          <a:p>
            <a:pPr algn="ctr"/>
            <a:r>
              <a:rPr lang="fr-FR" sz="2400" b="1" dirty="0"/>
              <a:t>Objectif Général</a:t>
            </a:r>
            <a:endParaRPr lang="af-ZA" sz="2400" b="1" dirty="0"/>
          </a:p>
        </p:txBody>
      </p:sp>
      <p:sp>
        <p:nvSpPr>
          <p:cNvPr id="7" name="Rectangle à coins arrondis 6"/>
          <p:cNvSpPr/>
          <p:nvPr/>
        </p:nvSpPr>
        <p:spPr>
          <a:xfrm>
            <a:off x="490275" y="1643608"/>
            <a:ext cx="3855889" cy="41044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fr-FR" sz="2400" dirty="0">
                <a:solidFill>
                  <a:schemeClr val="tx1"/>
                </a:solidFill>
                <a:latin typeface="Arial corps"/>
                <a:cs typeface="Times New Roman" panose="02020603050405020304" pitchFamily="18" charset="0"/>
              </a:rPr>
              <a:t>Améliorer le diagnostic bactériologique des infections bactériennes dans les formations sanitaires</a:t>
            </a:r>
            <a:endParaRPr lang="fr-FR" sz="2400" dirty="0">
              <a:solidFill>
                <a:schemeClr val="accent5">
                  <a:lumMod val="50000"/>
                </a:schemeClr>
              </a:solidFill>
              <a:latin typeface="Arial corps"/>
              <a:cs typeface="Times New Roman" panose="02020603050405020304" pitchFamily="18" charset="0"/>
            </a:endParaRPr>
          </a:p>
        </p:txBody>
      </p:sp>
      <p:grpSp>
        <p:nvGrpSpPr>
          <p:cNvPr id="23" name="Groupe 22"/>
          <p:cNvGrpSpPr/>
          <p:nvPr/>
        </p:nvGrpSpPr>
        <p:grpSpPr>
          <a:xfrm>
            <a:off x="4329405" y="2089053"/>
            <a:ext cx="835797" cy="3018399"/>
            <a:chOff x="4329405" y="1412776"/>
            <a:chExt cx="835797" cy="4824536"/>
          </a:xfrm>
        </p:grpSpPr>
        <p:cxnSp>
          <p:nvCxnSpPr>
            <p:cNvPr id="9" name="Connecteur droit 8"/>
            <p:cNvCxnSpPr/>
            <p:nvPr/>
          </p:nvCxnSpPr>
          <p:spPr>
            <a:xfrm flipH="1">
              <a:off x="4329405" y="1412776"/>
              <a:ext cx="17138" cy="4824536"/>
            </a:xfrm>
            <a:prstGeom prst="line">
              <a:avLst/>
            </a:prstGeom>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a:off x="4346543" y="1412776"/>
              <a:ext cx="8015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a:off x="4363681" y="3861048"/>
              <a:ext cx="8015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necteur droit avec flèche 14"/>
            <p:cNvCxnSpPr/>
            <p:nvPr/>
          </p:nvCxnSpPr>
          <p:spPr>
            <a:xfrm>
              <a:off x="4363681" y="6237312"/>
              <a:ext cx="80152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6" name="ZoneTexte 15"/>
          <p:cNvSpPr txBox="1"/>
          <p:nvPr/>
        </p:nvSpPr>
        <p:spPr>
          <a:xfrm>
            <a:off x="4293120" y="1475976"/>
            <a:ext cx="801521" cy="707886"/>
          </a:xfrm>
          <a:prstGeom prst="rect">
            <a:avLst/>
          </a:prstGeom>
          <a:noFill/>
        </p:spPr>
        <p:txBody>
          <a:bodyPr wrap="square" rtlCol="0">
            <a:spAutoFit/>
          </a:bodyPr>
          <a:lstStyle/>
          <a:p>
            <a:pPr algn="ctr"/>
            <a:r>
              <a:rPr lang="fr-FR" sz="4000" b="1" dirty="0">
                <a:effectLst>
                  <a:outerShdw blurRad="38100" dist="38100" dir="2700000" algn="tl">
                    <a:srgbClr val="000000">
                      <a:alpha val="43137"/>
                    </a:srgbClr>
                  </a:outerShdw>
                </a:effectLst>
              </a:rPr>
              <a:t>1</a:t>
            </a:r>
            <a:endParaRPr lang="af-ZA" sz="4000" b="1" dirty="0">
              <a:effectLst>
                <a:outerShdw blurRad="38100" dist="38100" dir="2700000" algn="tl">
                  <a:srgbClr val="000000">
                    <a:alpha val="43137"/>
                  </a:srgbClr>
                </a:outerShdw>
              </a:effectLst>
            </a:endParaRPr>
          </a:p>
        </p:txBody>
      </p:sp>
      <p:sp>
        <p:nvSpPr>
          <p:cNvPr id="19" name="ZoneTexte 18"/>
          <p:cNvSpPr txBox="1"/>
          <p:nvPr/>
        </p:nvSpPr>
        <p:spPr>
          <a:xfrm>
            <a:off x="5409302" y="978664"/>
            <a:ext cx="3383311" cy="461665"/>
          </a:xfrm>
          <a:prstGeom prst="rect">
            <a:avLst/>
          </a:prstGeom>
          <a:noFill/>
        </p:spPr>
        <p:txBody>
          <a:bodyPr wrap="square" rtlCol="0">
            <a:spAutoFit/>
          </a:bodyPr>
          <a:lstStyle/>
          <a:p>
            <a:pPr algn="ctr"/>
            <a:r>
              <a:rPr lang="fr-FR" sz="2400" b="1" dirty="0"/>
              <a:t>Objectifs Spécifiques</a:t>
            </a:r>
            <a:endParaRPr lang="af-ZA" sz="2400" b="1" dirty="0"/>
          </a:p>
        </p:txBody>
      </p:sp>
      <p:sp>
        <p:nvSpPr>
          <p:cNvPr id="20" name="Rectangle à coins arrondis 19"/>
          <p:cNvSpPr/>
          <p:nvPr/>
        </p:nvSpPr>
        <p:spPr>
          <a:xfrm>
            <a:off x="5215101" y="1553331"/>
            <a:ext cx="3821613" cy="214526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fr-FR" sz="2400" dirty="0">
                <a:solidFill>
                  <a:schemeClr val="tx1"/>
                </a:solidFill>
                <a:latin typeface="Arial corps"/>
                <a:cs typeface="Times New Roman" panose="02020603050405020304" pitchFamily="18" charset="0"/>
              </a:rPr>
              <a:t>Réaliser une étude comparative entre le diagnostic à partir des géloses EMB sans et avec la galerie API20E.</a:t>
            </a:r>
          </a:p>
        </p:txBody>
      </p:sp>
      <p:sp>
        <p:nvSpPr>
          <p:cNvPr id="24" name="Rectangle à coins arrondis 23"/>
          <p:cNvSpPr/>
          <p:nvPr/>
        </p:nvSpPr>
        <p:spPr>
          <a:xfrm>
            <a:off x="5238074" y="3785531"/>
            <a:ext cx="3771714" cy="214526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fr-FR" sz="2400" dirty="0">
                <a:solidFill>
                  <a:schemeClr val="tx1"/>
                </a:solidFill>
                <a:latin typeface="Arial corps"/>
                <a:cs typeface="Times New Roman" panose="02020603050405020304" pitchFamily="18" charset="0"/>
              </a:rPr>
              <a:t>Relever les risques d’erreurs relatifs à la première méthode.</a:t>
            </a:r>
          </a:p>
          <a:p>
            <a:pPr lvl="0" algn="just"/>
            <a:endParaRPr lang="fr-FR" sz="2400" dirty="0">
              <a:solidFill>
                <a:schemeClr val="tx1"/>
              </a:solidFill>
              <a:latin typeface="Arial corps"/>
              <a:cs typeface="Times New Roman" panose="02020603050405020304" pitchFamily="18" charset="0"/>
            </a:endParaRPr>
          </a:p>
          <a:p>
            <a:pPr lvl="0" algn="just"/>
            <a:r>
              <a:rPr lang="fr-FR" sz="2400" dirty="0">
                <a:solidFill>
                  <a:schemeClr val="tx1"/>
                </a:solidFill>
                <a:latin typeface="Arial corps"/>
                <a:cs typeface="Times New Roman" panose="02020603050405020304" pitchFamily="18" charset="0"/>
              </a:rPr>
              <a:t> </a:t>
            </a:r>
          </a:p>
        </p:txBody>
      </p:sp>
      <p:sp>
        <p:nvSpPr>
          <p:cNvPr id="30" name="ZoneTexte 29"/>
          <p:cNvSpPr txBox="1"/>
          <p:nvPr/>
        </p:nvSpPr>
        <p:spPr>
          <a:xfrm>
            <a:off x="4346543" y="4504222"/>
            <a:ext cx="801521" cy="707886"/>
          </a:xfrm>
          <a:prstGeom prst="rect">
            <a:avLst/>
          </a:prstGeom>
          <a:noFill/>
        </p:spPr>
        <p:txBody>
          <a:bodyPr wrap="square" rtlCol="0">
            <a:spAutoFit/>
          </a:bodyPr>
          <a:lstStyle/>
          <a:p>
            <a:pPr algn="ctr"/>
            <a:r>
              <a:rPr lang="fr-FR" sz="4000" b="1" dirty="0" smtClean="0">
                <a:effectLst>
                  <a:outerShdw blurRad="38100" dist="38100" dir="2700000" algn="tl">
                    <a:srgbClr val="000000">
                      <a:alpha val="43137"/>
                    </a:srgbClr>
                  </a:outerShdw>
                </a:effectLst>
              </a:rPr>
              <a:t>2</a:t>
            </a:r>
            <a:endParaRPr lang="af-ZA"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01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6" grpId="0"/>
      <p:bldP spid="19" grpId="0"/>
      <p:bldP spid="20" grpId="0" animBg="1"/>
      <p:bldP spid="24" grpId="0" animBg="1"/>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16484</TotalTime>
  <Words>1656</Words>
  <Application>Microsoft Office PowerPoint</Application>
  <PresentationFormat>Affichage à l'écran (4:3)</PresentationFormat>
  <Paragraphs>180</Paragraphs>
  <Slides>20</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Arial corps</vt:lpstr>
      <vt:lpstr>Arial corps </vt:lpstr>
      <vt:lpstr>Arial Narrow</vt:lpstr>
      <vt:lpstr>Calibri</vt:lpstr>
      <vt:lpstr>Cooper Black</vt:lpstr>
      <vt:lpstr>Georgia</vt:lpstr>
      <vt:lpstr>Times New Roman</vt:lpstr>
      <vt:lpstr>Chiaro</vt:lpstr>
      <vt:lpstr>Bienvenue à la Présentation Orale dans le cadre de la célébration de la JRSA</vt:lpstr>
      <vt:lpstr>Présentation PowerPoint</vt:lpstr>
      <vt:lpstr>PLAN</vt:lpstr>
      <vt:lpstr>INTRODUCTION</vt:lpstr>
      <vt:lpstr>INTRODUCTION (1)</vt:lpstr>
      <vt:lpstr>INTRODUCTION (2)</vt:lpstr>
      <vt:lpstr>INTRODUCTION (3)</vt:lpstr>
      <vt:lpstr>OBJECTIFS</vt:lpstr>
      <vt:lpstr>Présentation PowerPoint</vt:lpstr>
      <vt:lpstr>METHODOLOGIE</vt:lpstr>
      <vt:lpstr>METHODOLOGIE (1)</vt:lpstr>
      <vt:lpstr>METHODOLOGIE (2)</vt:lpstr>
      <vt:lpstr>RESULTATS</vt:lpstr>
      <vt:lpstr>RESULTATS (1)</vt:lpstr>
      <vt:lpstr>RESULTATS (2)</vt:lpstr>
      <vt:lpstr>RESULTATS (3)</vt:lpstr>
      <vt:lpstr>RESULTATS (4)</vt:lpstr>
      <vt:lpstr>CONCLUSION</vt:lpstr>
      <vt:lpstr>Présentation PowerPoint</vt:lpstr>
      <vt:lpstr>Merci de votre aimable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la Soutenance de Mémoire de recherche pour l’obtention du Diplôme d’Etudes Approfondies (DEA) option Environnement, Santé et Développement de l’Ecole Pluridisciplinaire Espaces, Cultures et Développement Bienvenue à la Soutenance de rapport de stage de fin de formation au Département de Génie de Biologie Humaine de l’EPAC</dc:title>
  <dc:creator>user</dc:creator>
  <cp:lastModifiedBy>alidah aniambossou</cp:lastModifiedBy>
  <cp:revision>827</cp:revision>
  <dcterms:created xsi:type="dcterms:W3CDTF">2012-01-18T20:07:13Z</dcterms:created>
  <dcterms:modified xsi:type="dcterms:W3CDTF">2017-06-26T06:35:49Z</dcterms:modified>
</cp:coreProperties>
</file>