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xlsx" ContentType="application/vnd.openxmlformats-officedocument.spreadsheetml.sheet"/>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charts/chart1.xml" ContentType="application/vnd.openxmlformats-officedocument.drawingml.chart+xml"/>
  <Override PartName="/ppt/charts/chart2.xml" ContentType="application/vnd.openxmlformats-officedocument.drawingml.char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7"/>
  </p:notesMasterIdLst>
  <p:sldIdLst>
    <p:sldId id="287" r:id="rId2"/>
    <p:sldId id="257" r:id="rId3"/>
    <p:sldId id="258" r:id="rId4"/>
    <p:sldId id="263" r:id="rId5"/>
    <p:sldId id="264" r:id="rId6"/>
    <p:sldId id="265" r:id="rId7"/>
    <p:sldId id="266" r:id="rId8"/>
    <p:sldId id="267" r:id="rId9"/>
    <p:sldId id="292" r:id="rId10"/>
    <p:sldId id="291" r:id="rId11"/>
    <p:sldId id="289" r:id="rId12"/>
    <p:sldId id="288" r:id="rId13"/>
    <p:sldId id="272" r:id="rId14"/>
    <p:sldId id="273" r:id="rId15"/>
    <p:sldId id="274" r:id="rId16"/>
    <p:sldId id="282" r:id="rId17"/>
    <p:sldId id="293" r:id="rId18"/>
    <p:sldId id="320" r:id="rId19"/>
    <p:sldId id="297" r:id="rId20"/>
    <p:sldId id="298" r:id="rId21"/>
    <p:sldId id="317" r:id="rId22"/>
    <p:sldId id="319" r:id="rId23"/>
    <p:sldId id="310" r:id="rId24"/>
    <p:sldId id="312" r:id="rId25"/>
    <p:sldId id="314" r:id="rId26"/>
  </p:sldIdLst>
  <p:sldSz cx="9144000" cy="6858000" type="screen4x3"/>
  <p:notesSz cx="6858000" cy="92202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autoAdjust="0"/>
    <p:restoredTop sz="94560" autoAdjust="0"/>
  </p:normalViewPr>
  <p:slideViewPr>
    <p:cSldViewPr>
      <p:cViewPr varScale="1">
        <p:scale>
          <a:sx n="65" d="100"/>
          <a:sy n="65" d="100"/>
        </p:scale>
        <p:origin x="-984" y="-67"/>
      </p:cViewPr>
      <p:guideLst>
        <p:guide orient="horz" pos="2160"/>
        <p:guide pos="2880"/>
      </p:guideLst>
    </p:cSldViewPr>
  </p:slideViewPr>
  <p:outlineViewPr>
    <p:cViewPr>
      <p:scale>
        <a:sx n="33" d="100"/>
        <a:sy n="33" d="100"/>
      </p:scale>
      <p:origin x="0" y="22978"/>
    </p:cViewPr>
  </p:outlin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theme" Target="theme/theme1.xml"/></Relationships>
</file>

<file path=ppt/charts/_rels/chart1.xml.rels><?xml version="1.0" encoding="UTF-8" standalone="yes"?>
<Relationships xmlns="http://schemas.openxmlformats.org/package/2006/relationships"><Relationship Id="rId1" Type="http://schemas.openxmlformats.org/officeDocument/2006/relationships/oleObject" Target="file:///C:\Users\benloys\Desktop\R%201.xlsx" TargetMode="External"/></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Office_Excel_Worksheet1.xlsx"/></Relationships>
</file>

<file path=ppt/charts/chart1.xml><?xml version="1.0" encoding="utf-8"?>
<c:chartSpace xmlns:c="http://schemas.openxmlformats.org/drawingml/2006/chart" xmlns:a="http://schemas.openxmlformats.org/drawingml/2006/main" xmlns:r="http://schemas.openxmlformats.org/officeDocument/2006/relationships">
  <c:date1904 val="1"/>
  <c:lang val="en-US"/>
  <c:chart>
    <c:autoTitleDeleted val="1"/>
    <c:plotArea>
      <c:layout/>
      <c:barChart>
        <c:barDir val="col"/>
        <c:grouping val="clustered"/>
        <c:ser>
          <c:idx val="0"/>
          <c:order val="0"/>
          <c:dLbls>
            <c:delete val="1"/>
          </c:dLbls>
          <c:cat>
            <c:strRef>
              <c:f>Sheet1!$B$4:$B$5</c:f>
              <c:strCache>
                <c:ptCount val="2"/>
                <c:pt idx="0">
                  <c:v>Male </c:v>
                </c:pt>
                <c:pt idx="1">
                  <c:v>Female </c:v>
                </c:pt>
              </c:strCache>
            </c:strRef>
          </c:cat>
          <c:val>
            <c:numRef>
              <c:f>Sheet1!$C$4:$C$5</c:f>
              <c:numCache>
                <c:formatCode>General</c:formatCode>
                <c:ptCount val="2"/>
                <c:pt idx="0">
                  <c:v>43.2</c:v>
                </c:pt>
                <c:pt idx="1">
                  <c:v>72.8</c:v>
                </c:pt>
              </c:numCache>
            </c:numRef>
          </c:val>
        </c:ser>
        <c:dLbls>
          <c:showVal val="1"/>
        </c:dLbls>
        <c:axId val="44932480"/>
        <c:axId val="45334528"/>
      </c:barChart>
      <c:catAx>
        <c:axId val="44932480"/>
        <c:scaling>
          <c:orientation val="minMax"/>
        </c:scaling>
        <c:axPos val="b"/>
        <c:majorTickMark val="none"/>
        <c:tickLblPos val="nextTo"/>
        <c:crossAx val="45334528"/>
        <c:crosses val="autoZero"/>
        <c:auto val="1"/>
        <c:lblAlgn val="ctr"/>
        <c:lblOffset val="100"/>
      </c:catAx>
      <c:valAx>
        <c:axId val="45334528"/>
        <c:scaling>
          <c:orientation val="minMax"/>
        </c:scaling>
        <c:axPos val="l"/>
        <c:majorGridlines/>
        <c:title>
          <c:tx>
            <c:rich>
              <a:bodyPr/>
              <a:lstStyle/>
              <a:p>
                <a:pPr>
                  <a:defRPr/>
                </a:pPr>
                <a:r>
                  <a:rPr lang="en-US" sz="1400" dirty="0" smtClean="0"/>
                  <a:t>Prevalence</a:t>
                </a:r>
                <a:endParaRPr lang="en-US" sz="1400" dirty="0"/>
              </a:p>
            </c:rich>
          </c:tx>
          <c:layout/>
        </c:title>
        <c:numFmt formatCode="General" sourceLinked="1"/>
        <c:majorTickMark val="none"/>
        <c:tickLblPos val="nextTo"/>
        <c:crossAx val="44932480"/>
        <c:crosses val="autoZero"/>
        <c:crossBetween val="between"/>
      </c:valAx>
    </c:plotArea>
    <c:plotVisOnly val="1"/>
  </c:chart>
  <c:externalData r:id="rId1"/>
</c:chartSpace>
</file>

<file path=ppt/charts/chart2.xml><?xml version="1.0" encoding="utf-8"?>
<c:chartSpace xmlns:c="http://schemas.openxmlformats.org/drawingml/2006/chart" xmlns:a="http://schemas.openxmlformats.org/drawingml/2006/main" xmlns:r="http://schemas.openxmlformats.org/officeDocument/2006/relationships">
  <c:date1904 val="1"/>
  <c:lang val="en-US"/>
  <c:chart>
    <c:autoTitleDeleted val="1"/>
    <c:plotArea>
      <c:layout/>
      <c:pieChart>
        <c:varyColors val="1"/>
        <c:ser>
          <c:idx val="0"/>
          <c:order val="0"/>
          <c:tx>
            <c:strRef>
              <c:f>Sheet1!$D$1</c:f>
              <c:strCache>
                <c:ptCount val="1"/>
                <c:pt idx="0">
                  <c:v>Sales</c:v>
                </c:pt>
              </c:strCache>
            </c:strRef>
          </c:tx>
          <c:cat>
            <c:strRef>
              <c:f>Sheet1!$C$2:$C$5</c:f>
              <c:strCache>
                <c:ptCount val="3"/>
                <c:pt idx="0">
                  <c:v>Hookworm </c:v>
                </c:pt>
                <c:pt idx="1">
                  <c:v>Ascaris lumbricoides</c:v>
                </c:pt>
                <c:pt idx="2">
                  <c:v>Trichuris trichuria</c:v>
                </c:pt>
              </c:strCache>
            </c:strRef>
          </c:cat>
          <c:val>
            <c:numRef>
              <c:f>Sheet1!$D$2:$D$5</c:f>
              <c:numCache>
                <c:formatCode>General</c:formatCode>
                <c:ptCount val="4"/>
                <c:pt idx="0">
                  <c:v>95</c:v>
                </c:pt>
                <c:pt idx="1">
                  <c:v>57</c:v>
                </c:pt>
                <c:pt idx="2">
                  <c:v>33</c:v>
                </c:pt>
              </c:numCache>
            </c:numRef>
          </c:val>
        </c:ser>
        <c:ser>
          <c:idx val="1"/>
          <c:order val="1"/>
          <c:tx>
            <c:strRef>
              <c:f>Sheet1!$E$1</c:f>
              <c:strCache>
                <c:ptCount val="1"/>
                <c:pt idx="0">
                  <c:v>Column1</c:v>
                </c:pt>
              </c:strCache>
            </c:strRef>
          </c:tx>
          <c:cat>
            <c:strRef>
              <c:f>Sheet1!$C$2:$C$5</c:f>
              <c:strCache>
                <c:ptCount val="3"/>
                <c:pt idx="0">
                  <c:v>Hookworm </c:v>
                </c:pt>
                <c:pt idx="1">
                  <c:v>Ascaris lumbricoides</c:v>
                </c:pt>
                <c:pt idx="2">
                  <c:v>Trichuris trichuria</c:v>
                </c:pt>
              </c:strCache>
            </c:strRef>
          </c:cat>
          <c:val>
            <c:numRef>
              <c:f>Sheet1!$E$2:$E$5</c:f>
              <c:numCache>
                <c:formatCode>General</c:formatCode>
                <c:ptCount val="4"/>
                <c:pt idx="0">
                  <c:v>33.5</c:v>
                </c:pt>
                <c:pt idx="1">
                  <c:v>20.100000000000001</c:v>
                </c:pt>
                <c:pt idx="2">
                  <c:v>11.6</c:v>
                </c:pt>
              </c:numCache>
            </c:numRef>
          </c:val>
        </c:ser>
        <c:firstSliceAng val="0"/>
      </c:pieChart>
    </c:plotArea>
    <c:legend>
      <c:legendPos val="r"/>
      <c:legendEntry>
        <c:idx val="0"/>
        <c:txPr>
          <a:bodyPr/>
          <a:lstStyle/>
          <a:p>
            <a:pPr>
              <a:defRPr sz="2800"/>
            </a:pPr>
            <a:endParaRPr lang="en-US"/>
          </a:p>
        </c:txPr>
      </c:legendEntry>
      <c:legendEntry>
        <c:idx val="1"/>
        <c:txPr>
          <a:bodyPr/>
          <a:lstStyle/>
          <a:p>
            <a:pPr>
              <a:defRPr sz="2800"/>
            </a:pPr>
            <a:endParaRPr lang="en-US"/>
          </a:p>
        </c:txPr>
      </c:legendEntry>
      <c:legendEntry>
        <c:idx val="2"/>
        <c:txPr>
          <a:bodyPr/>
          <a:lstStyle/>
          <a:p>
            <a:pPr>
              <a:defRPr sz="2800"/>
            </a:pPr>
            <a:endParaRPr lang="en-US"/>
          </a:p>
        </c:txPr>
      </c:legendEntry>
      <c:legendEntry>
        <c:idx val="3"/>
        <c:delete val="1"/>
      </c:legendEntry>
      <c:layout/>
    </c:legend>
    <c:plotVisOnly val="1"/>
  </c:chart>
  <c:externalData r:id="rId1"/>
</c:chartSpac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6037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60375"/>
          </a:xfrm>
          <a:prstGeom prst="rect">
            <a:avLst/>
          </a:prstGeom>
        </p:spPr>
        <p:txBody>
          <a:bodyPr vert="horz" lIns="91440" tIns="45720" rIns="91440" bIns="45720" rtlCol="0"/>
          <a:lstStyle>
            <a:lvl1pPr algn="r">
              <a:defRPr sz="1200"/>
            </a:lvl1pPr>
          </a:lstStyle>
          <a:p>
            <a:fld id="{1E713647-9B61-4AA9-8675-F47B1ED70620}" type="datetimeFigureOut">
              <a:rPr lang="en-US" smtClean="0"/>
              <a:pPr/>
              <a:t>1/10/1980</a:t>
            </a:fld>
            <a:endParaRPr lang="en-US"/>
          </a:p>
        </p:txBody>
      </p:sp>
      <p:sp>
        <p:nvSpPr>
          <p:cNvPr id="4" name="Slide Image Placeholder 3"/>
          <p:cNvSpPr>
            <a:spLocks noGrp="1" noRot="1" noChangeAspect="1"/>
          </p:cNvSpPr>
          <p:nvPr>
            <p:ph type="sldImg" idx="2"/>
          </p:nvPr>
        </p:nvSpPr>
        <p:spPr>
          <a:xfrm>
            <a:off x="1123950" y="692150"/>
            <a:ext cx="4610100" cy="3457575"/>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79913"/>
            <a:ext cx="5486400" cy="4148137"/>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758238"/>
            <a:ext cx="2971800" cy="460375"/>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758238"/>
            <a:ext cx="2971800" cy="460375"/>
          </a:xfrm>
          <a:prstGeom prst="rect">
            <a:avLst/>
          </a:prstGeom>
        </p:spPr>
        <p:txBody>
          <a:bodyPr vert="horz" lIns="91440" tIns="45720" rIns="91440" bIns="45720" rtlCol="0" anchor="b"/>
          <a:lstStyle>
            <a:lvl1pPr algn="r">
              <a:defRPr sz="1200"/>
            </a:lvl1pPr>
          </a:lstStyle>
          <a:p>
            <a:fld id="{013E0170-A4E2-4628-B8A9-1191B0A138C4}"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B37A2345-DCA1-422C-A6B4-2C0F0C3941DA}" type="datetimeFigureOut">
              <a:rPr lang="en-US" smtClean="0"/>
              <a:pPr/>
              <a:t>1/10/1980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B4E72D2-D941-4893-8199-BA70254C0C9E}"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37A2345-DCA1-422C-A6B4-2C0F0C3941DA}" type="datetimeFigureOut">
              <a:rPr lang="en-US" smtClean="0"/>
              <a:pPr/>
              <a:t>1/10/1980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B4E72D2-D941-4893-8199-BA70254C0C9E}"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37A2345-DCA1-422C-A6B4-2C0F0C3941DA}" type="datetimeFigureOut">
              <a:rPr lang="en-US" smtClean="0"/>
              <a:pPr/>
              <a:t>1/10/1980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B4E72D2-D941-4893-8199-BA70254C0C9E}"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37A2345-DCA1-422C-A6B4-2C0F0C3941DA}" type="datetimeFigureOut">
              <a:rPr lang="en-US" smtClean="0"/>
              <a:pPr/>
              <a:t>1/10/1980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B4E72D2-D941-4893-8199-BA70254C0C9E}"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37A2345-DCA1-422C-A6B4-2C0F0C3941DA}" type="datetimeFigureOut">
              <a:rPr lang="en-US" smtClean="0"/>
              <a:pPr/>
              <a:t>1/10/1980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B4E72D2-D941-4893-8199-BA70254C0C9E}"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B37A2345-DCA1-422C-A6B4-2C0F0C3941DA}" type="datetimeFigureOut">
              <a:rPr lang="en-US" smtClean="0"/>
              <a:pPr/>
              <a:t>1/10/1980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B4E72D2-D941-4893-8199-BA70254C0C9E}"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B37A2345-DCA1-422C-A6B4-2C0F0C3941DA}" type="datetimeFigureOut">
              <a:rPr lang="en-US" smtClean="0"/>
              <a:pPr/>
              <a:t>1/10/1980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B4E72D2-D941-4893-8199-BA70254C0C9E}"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B37A2345-DCA1-422C-A6B4-2C0F0C3941DA}" type="datetimeFigureOut">
              <a:rPr lang="en-US" smtClean="0"/>
              <a:pPr/>
              <a:t>1/10/1980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B4E72D2-D941-4893-8199-BA70254C0C9E}"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37A2345-DCA1-422C-A6B4-2C0F0C3941DA}" type="datetimeFigureOut">
              <a:rPr lang="en-US" smtClean="0"/>
              <a:pPr/>
              <a:t>1/10/1980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B4E72D2-D941-4893-8199-BA70254C0C9E}"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37A2345-DCA1-422C-A6B4-2C0F0C3941DA}" type="datetimeFigureOut">
              <a:rPr lang="en-US" smtClean="0"/>
              <a:pPr/>
              <a:t>1/10/1980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B4E72D2-D941-4893-8199-BA70254C0C9E}"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37A2345-DCA1-422C-A6B4-2C0F0C3941DA}" type="datetimeFigureOut">
              <a:rPr lang="en-US" smtClean="0"/>
              <a:pPr/>
              <a:t>1/10/1980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B4E72D2-D941-4893-8199-BA70254C0C9E}"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37A2345-DCA1-422C-A6B4-2C0F0C3941DA}" type="datetimeFigureOut">
              <a:rPr lang="en-US" smtClean="0"/>
              <a:pPr/>
              <a:t>1/10/1980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B4E72D2-D941-4893-8199-BA70254C0C9E}"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228600"/>
            <a:ext cx="8763000" cy="6400800"/>
          </a:xfrm>
        </p:spPr>
        <p:txBody>
          <a:bodyPr>
            <a:normAutofit/>
          </a:bodyPr>
          <a:lstStyle/>
          <a:p>
            <a:pPr algn="ctr">
              <a:buNone/>
            </a:pPr>
            <a:endParaRPr lang="en-US" sz="2800" b="1" dirty="0" smtClean="0"/>
          </a:p>
          <a:p>
            <a:pPr>
              <a:buNone/>
            </a:pPr>
            <a:endParaRPr lang="en-US" sz="2800" b="1" dirty="0" smtClean="0"/>
          </a:p>
          <a:p>
            <a:pPr>
              <a:buNone/>
            </a:pPr>
            <a:endParaRPr lang="en-US" sz="2800" dirty="0" smtClean="0"/>
          </a:p>
          <a:p>
            <a:pPr>
              <a:buNone/>
            </a:pPr>
            <a:r>
              <a:rPr lang="en-US" sz="2800" b="1" dirty="0" smtClean="0"/>
              <a:t>                                            </a:t>
            </a:r>
            <a:r>
              <a:rPr lang="en-US" b="1" dirty="0" smtClean="0"/>
              <a:t>  </a:t>
            </a:r>
            <a:endParaRPr lang="en-US" dirty="0" smtClean="0"/>
          </a:p>
          <a:p>
            <a:pPr>
              <a:buNone/>
            </a:pPr>
            <a:endParaRPr lang="en-US" dirty="0"/>
          </a:p>
        </p:txBody>
      </p:sp>
      <p:sp>
        <p:nvSpPr>
          <p:cNvPr id="1029" name="Rectangle 5"/>
          <p:cNvSpPr>
            <a:spLocks noChangeArrowheads="1"/>
          </p:cNvSpPr>
          <p:nvPr/>
        </p:nvSpPr>
        <p:spPr bwMode="auto">
          <a:xfrm>
            <a:off x="228600" y="1066800"/>
            <a:ext cx="8382000" cy="230832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36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INTESTINAL </a:t>
            </a:r>
            <a:r>
              <a:rPr lang="en-US" sz="3600" b="1" dirty="0" smtClean="0">
                <a:latin typeface="Times New Roman" pitchFamily="18" charset="0"/>
                <a:ea typeface="Calibri" pitchFamily="34" charset="0"/>
                <a:cs typeface="Times New Roman" pitchFamily="18" charset="0"/>
              </a:rPr>
              <a:t>HELMINTHIASIS</a:t>
            </a:r>
            <a:r>
              <a:rPr kumimoji="0" lang="en-US" sz="36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en-US" sz="36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AND </a:t>
            </a:r>
            <a:r>
              <a:rPr kumimoji="0" lang="en-US" sz="36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en-US" sz="36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RISK FACTORS AMONG PRISON INMATES IN UMUAHIA, ABIA STATE, NIGERIA</a:t>
            </a:r>
            <a:r>
              <a:rPr kumimoji="0" lang="en-US" sz="12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0"/>
            <a:ext cx="8763000" cy="685800"/>
          </a:xfrm>
        </p:spPr>
        <p:txBody>
          <a:bodyPr>
            <a:normAutofit fontScale="90000"/>
          </a:bodyPr>
          <a:lstStyle/>
          <a:p>
            <a:r>
              <a:rPr lang="en-US" dirty="0" smtClean="0">
                <a:latin typeface="Times New Roman" pitchFamily="18" charset="0"/>
                <a:cs typeface="Times New Roman" pitchFamily="18" charset="0"/>
              </a:rPr>
              <a:t>MATERIALS AND METHODS</a:t>
            </a:r>
            <a:endParaRPr lang="en-US" dirty="0">
              <a:latin typeface="Times New Roman" pitchFamily="18" charset="0"/>
              <a:cs typeface="Times New Roman" pitchFamily="18" charset="0"/>
            </a:endParaRPr>
          </a:p>
        </p:txBody>
      </p:sp>
      <p:sp>
        <p:nvSpPr>
          <p:cNvPr id="3" name="Content Placeholder 2"/>
          <p:cNvSpPr>
            <a:spLocks noGrp="1"/>
          </p:cNvSpPr>
          <p:nvPr>
            <p:ph idx="1"/>
          </p:nvPr>
        </p:nvSpPr>
        <p:spPr>
          <a:xfrm>
            <a:off x="152400" y="685800"/>
            <a:ext cx="8839200" cy="5791200"/>
          </a:xfrm>
        </p:spPr>
        <p:txBody>
          <a:bodyPr>
            <a:normAutofit/>
          </a:bodyPr>
          <a:lstStyle/>
          <a:p>
            <a:pPr>
              <a:buNone/>
            </a:pPr>
            <a:r>
              <a:rPr lang="en-US" b="1" dirty="0" smtClean="0"/>
              <a:t>                         STUDY AREA AND DESIGN</a:t>
            </a:r>
          </a:p>
          <a:p>
            <a:pPr algn="just">
              <a:buFont typeface="Wingdings" pitchFamily="2" charset="2"/>
              <a:buChar char="Ø"/>
            </a:pPr>
            <a:r>
              <a:rPr lang="en-US" dirty="0" smtClean="0">
                <a:latin typeface="Times New Roman" pitchFamily="18" charset="0"/>
                <a:cs typeface="Times New Roman" pitchFamily="18" charset="0"/>
              </a:rPr>
              <a:t>The study was a cross sectional study conducted among the inmates in </a:t>
            </a:r>
            <a:r>
              <a:rPr lang="en-US" dirty="0" err="1" smtClean="0">
                <a:latin typeface="Times New Roman" pitchFamily="18" charset="0"/>
                <a:cs typeface="Times New Roman" pitchFamily="18" charset="0"/>
              </a:rPr>
              <a:t>umuahia</a:t>
            </a:r>
            <a:r>
              <a:rPr lang="en-US" dirty="0" smtClean="0">
                <a:latin typeface="Times New Roman" pitchFamily="18" charset="0"/>
                <a:cs typeface="Times New Roman" pitchFamily="18" charset="0"/>
              </a:rPr>
              <a:t> prisons located at </a:t>
            </a:r>
            <a:r>
              <a:rPr lang="en-US" dirty="0" err="1" smtClean="0">
                <a:latin typeface="Times New Roman" pitchFamily="18" charset="0"/>
                <a:cs typeface="Times New Roman" pitchFamily="18" charset="0"/>
              </a:rPr>
              <a:t>Aba</a:t>
            </a:r>
            <a:r>
              <a:rPr lang="en-US" dirty="0" smtClean="0">
                <a:latin typeface="Times New Roman" pitchFamily="18" charset="0"/>
                <a:cs typeface="Times New Roman" pitchFamily="18" charset="0"/>
              </a:rPr>
              <a:t> road, Umuahia in Abia State. </a:t>
            </a:r>
          </a:p>
          <a:p>
            <a:pPr algn="just">
              <a:buFont typeface="Wingdings" pitchFamily="2" charset="2"/>
              <a:buChar char="Ø"/>
            </a:pPr>
            <a:r>
              <a:rPr lang="en-US" dirty="0" smtClean="0">
                <a:latin typeface="Times New Roman" pitchFamily="18" charset="0"/>
                <a:cs typeface="Times New Roman" pitchFamily="18" charset="0"/>
              </a:rPr>
              <a:t>There are more than 1000 inmates including male and female of different ages, socio-economic status, and different financial background. The activities and movements of the inmates are restricted only inside the prison. </a:t>
            </a:r>
          </a:p>
          <a:p>
            <a:pPr>
              <a:buNone/>
            </a:pPr>
            <a:endParaRPr lang="en-US" dirty="0" smtClean="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990600"/>
          </a:xfrm>
        </p:spPr>
        <p:txBody>
          <a:bodyPr/>
          <a:lstStyle/>
          <a:p>
            <a:r>
              <a:rPr lang="en-US" dirty="0" smtClean="0"/>
              <a:t>ETHICAL APPROVAL</a:t>
            </a:r>
            <a:endParaRPr lang="en-US" dirty="0"/>
          </a:p>
        </p:txBody>
      </p:sp>
      <p:sp>
        <p:nvSpPr>
          <p:cNvPr id="3" name="Content Placeholder 2"/>
          <p:cNvSpPr>
            <a:spLocks noGrp="1"/>
          </p:cNvSpPr>
          <p:nvPr>
            <p:ph idx="1"/>
          </p:nvPr>
        </p:nvSpPr>
        <p:spPr>
          <a:xfrm>
            <a:off x="152400" y="914400"/>
            <a:ext cx="8839200" cy="5791200"/>
          </a:xfrm>
        </p:spPr>
        <p:txBody>
          <a:bodyPr>
            <a:normAutofit/>
          </a:bodyPr>
          <a:lstStyle/>
          <a:p>
            <a:pPr algn="just">
              <a:buFont typeface="Wingdings" pitchFamily="2" charset="2"/>
              <a:buChar char="Ø"/>
            </a:pPr>
            <a:r>
              <a:rPr lang="en-US" sz="3600" dirty="0" smtClean="0">
                <a:latin typeface="Times New Roman" pitchFamily="18" charset="0"/>
                <a:cs typeface="Times New Roman" pitchFamily="18" charset="0"/>
              </a:rPr>
              <a:t>An ethical approval was sought and obtained from prison authorities, Abia state ministry of Health, Ethical Committee College of Natural Science MOUAU and inmates were educated on the benefit and relevance of the study</a:t>
            </a:r>
          </a:p>
          <a:p>
            <a:pPr>
              <a:buNone/>
            </a:pPr>
            <a:endParaRPr lang="en-US" sz="3600" dirty="0">
              <a:latin typeface="Times New Roman" pitchFamily="18" charset="0"/>
              <a:cs typeface="Times New Roman" pitchFamily="18"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762000"/>
          </a:xfrm>
        </p:spPr>
        <p:txBody>
          <a:bodyPr>
            <a:normAutofit/>
          </a:bodyPr>
          <a:lstStyle/>
          <a:p>
            <a:r>
              <a:rPr lang="en-US" dirty="0" smtClean="0"/>
              <a:t>SAMPLE COLLECTION</a:t>
            </a:r>
            <a:endParaRPr lang="en-US" dirty="0"/>
          </a:p>
        </p:txBody>
      </p:sp>
      <p:sp>
        <p:nvSpPr>
          <p:cNvPr id="3" name="Content Placeholder 2"/>
          <p:cNvSpPr>
            <a:spLocks noGrp="1"/>
          </p:cNvSpPr>
          <p:nvPr>
            <p:ph idx="1"/>
          </p:nvPr>
        </p:nvSpPr>
        <p:spPr>
          <a:xfrm>
            <a:off x="152400" y="762000"/>
            <a:ext cx="8763000" cy="5867400"/>
          </a:xfrm>
        </p:spPr>
        <p:txBody>
          <a:bodyPr>
            <a:normAutofit fontScale="92500"/>
          </a:bodyPr>
          <a:lstStyle/>
          <a:p>
            <a:pPr algn="just">
              <a:buFont typeface="Wingdings" pitchFamily="2" charset="2"/>
              <a:buChar char="Ø"/>
            </a:pPr>
            <a:r>
              <a:rPr lang="en-US" dirty="0" smtClean="0">
                <a:latin typeface="Times New Roman" pitchFamily="18" charset="0"/>
                <a:cs typeface="Times New Roman" pitchFamily="18" charset="0"/>
              </a:rPr>
              <a:t>Fresh stool sample were collected with labeled screwed capped bottle from 350 inmates (280 males and 70 females) aged 18-61 years and was transported to ZEB postgraduate laboratory, Michael </a:t>
            </a:r>
            <a:r>
              <a:rPr lang="en-US" dirty="0" err="1" smtClean="0">
                <a:latin typeface="Times New Roman" pitchFamily="18" charset="0"/>
                <a:cs typeface="Times New Roman" pitchFamily="18" charset="0"/>
              </a:rPr>
              <a:t>Okpara</a:t>
            </a:r>
            <a:r>
              <a:rPr lang="en-US" dirty="0" smtClean="0">
                <a:latin typeface="Times New Roman" pitchFamily="18" charset="0"/>
                <a:cs typeface="Times New Roman" pitchFamily="18" charset="0"/>
              </a:rPr>
              <a:t> university of Agriculture </a:t>
            </a:r>
            <a:r>
              <a:rPr lang="en-US" dirty="0" err="1" smtClean="0">
                <a:latin typeface="Times New Roman" pitchFamily="18" charset="0"/>
                <a:cs typeface="Times New Roman" pitchFamily="18" charset="0"/>
              </a:rPr>
              <a:t>Umudike</a:t>
            </a:r>
            <a:r>
              <a:rPr lang="en-US" dirty="0" smtClean="0">
                <a:latin typeface="Times New Roman" pitchFamily="18" charset="0"/>
                <a:cs typeface="Times New Roman" pitchFamily="18" charset="0"/>
              </a:rPr>
              <a:t> for further analysis.</a:t>
            </a:r>
          </a:p>
          <a:p>
            <a:pPr algn="just">
              <a:buFont typeface="Wingdings" pitchFamily="2" charset="2"/>
              <a:buChar char="Ø"/>
            </a:pPr>
            <a:r>
              <a:rPr lang="en-US" dirty="0" smtClean="0">
                <a:latin typeface="Times New Roman" pitchFamily="18" charset="0"/>
                <a:cs typeface="Times New Roman" pitchFamily="18" charset="0"/>
              </a:rPr>
              <a:t>Information on socio-demographic and behavioral risk factors was obtained using a structured questionnaire.</a:t>
            </a:r>
          </a:p>
          <a:p>
            <a:pPr algn="just">
              <a:buFont typeface="Wingdings" pitchFamily="2" charset="2"/>
              <a:buChar char="Ø"/>
            </a:pPr>
            <a:r>
              <a:rPr lang="en-US" dirty="0" smtClean="0">
                <a:latin typeface="Times New Roman" pitchFamily="18" charset="0"/>
                <a:cs typeface="Times New Roman" pitchFamily="18" charset="0"/>
              </a:rPr>
              <a:t>Samples were assessed macroscopically and reported before laboratory analysis (</a:t>
            </a:r>
            <a:r>
              <a:rPr lang="en-US" dirty="0" err="1" smtClean="0">
                <a:latin typeface="Times New Roman" pitchFamily="18" charset="0"/>
                <a:cs typeface="Times New Roman" pitchFamily="18" charset="0"/>
              </a:rPr>
              <a:t>Cheesbrough</a:t>
            </a:r>
            <a:r>
              <a:rPr lang="en-US" dirty="0" smtClean="0">
                <a:latin typeface="Times New Roman" pitchFamily="18" charset="0"/>
                <a:cs typeface="Times New Roman" pitchFamily="18" charset="0"/>
              </a:rPr>
              <a:t>, 2005).</a:t>
            </a:r>
          </a:p>
          <a:p>
            <a:pPr algn="just">
              <a:buNone/>
            </a:pPr>
            <a:r>
              <a:rPr lang="en-US" dirty="0" smtClean="0"/>
              <a:t> </a:t>
            </a:r>
          </a:p>
          <a:p>
            <a:pPr>
              <a:buFont typeface="Wingdings" pitchFamily="2" charset="2"/>
              <a:buChar char="Ø"/>
            </a:pP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990600"/>
          </a:xfrm>
        </p:spPr>
        <p:txBody>
          <a:bodyPr>
            <a:normAutofit fontScale="90000"/>
          </a:bodyPr>
          <a:lstStyle/>
          <a:p>
            <a:r>
              <a:rPr lang="en-US" b="1" dirty="0" smtClean="0"/>
              <a:t>DIRECT MICROSCOPY FOR STOOL ANALYSIS</a:t>
            </a:r>
            <a:endParaRPr lang="en-US" b="1" dirty="0"/>
          </a:p>
        </p:txBody>
      </p:sp>
      <p:sp>
        <p:nvSpPr>
          <p:cNvPr id="3" name="Content Placeholder 2"/>
          <p:cNvSpPr>
            <a:spLocks noGrp="1"/>
          </p:cNvSpPr>
          <p:nvPr>
            <p:ph idx="1"/>
          </p:nvPr>
        </p:nvSpPr>
        <p:spPr>
          <a:xfrm>
            <a:off x="228600" y="990600"/>
            <a:ext cx="8686800" cy="5715000"/>
          </a:xfrm>
        </p:spPr>
        <p:txBody>
          <a:bodyPr>
            <a:normAutofit/>
          </a:bodyPr>
          <a:lstStyle/>
          <a:p>
            <a:pPr lvl="0" algn="just">
              <a:buNone/>
            </a:pPr>
            <a:r>
              <a:rPr lang="en-US" b="1" dirty="0" smtClean="0">
                <a:latin typeface="Times New Roman" pitchFamily="18" charset="0"/>
                <a:cs typeface="Times New Roman" pitchFamily="18" charset="0"/>
              </a:rPr>
              <a:t>MATERIALS; </a:t>
            </a:r>
            <a:r>
              <a:rPr lang="en-US" dirty="0" smtClean="0">
                <a:latin typeface="Times New Roman" pitchFamily="18" charset="0"/>
                <a:cs typeface="Times New Roman" pitchFamily="18" charset="0"/>
              </a:rPr>
              <a:t>Normal saline, hand gloves, applicator stick, slides, cover slip, microscope.</a:t>
            </a:r>
          </a:p>
          <a:p>
            <a:pPr lvl="0" algn="just">
              <a:buNone/>
            </a:pPr>
            <a:r>
              <a:rPr lang="en-US" b="1" dirty="0" smtClean="0">
                <a:latin typeface="Times New Roman" pitchFamily="18" charset="0"/>
                <a:cs typeface="Times New Roman" pitchFamily="18" charset="0"/>
              </a:rPr>
              <a:t>PROCEDURE</a:t>
            </a:r>
          </a:p>
          <a:p>
            <a:pPr algn="just">
              <a:buFont typeface="Wingdings" pitchFamily="2" charset="2"/>
              <a:buChar char="Ø"/>
            </a:pPr>
            <a:r>
              <a:rPr lang="en-US" dirty="0" smtClean="0">
                <a:latin typeface="Times New Roman" pitchFamily="18" charset="0"/>
                <a:cs typeface="Times New Roman" pitchFamily="18" charset="0"/>
              </a:rPr>
              <a:t>A drop of normal saline was placed on a clean </a:t>
            </a:r>
            <a:r>
              <a:rPr lang="en-US" dirty="0" err="1" smtClean="0">
                <a:latin typeface="Times New Roman" pitchFamily="18" charset="0"/>
                <a:cs typeface="Times New Roman" pitchFamily="18" charset="0"/>
              </a:rPr>
              <a:t>greese</a:t>
            </a:r>
            <a:r>
              <a:rPr lang="en-US" dirty="0" smtClean="0">
                <a:latin typeface="Times New Roman" pitchFamily="18" charset="0"/>
                <a:cs typeface="Times New Roman" pitchFamily="18" charset="0"/>
              </a:rPr>
              <a:t> free glass slide and 2g of </a:t>
            </a:r>
            <a:r>
              <a:rPr lang="en-US" dirty="0" err="1" smtClean="0">
                <a:latin typeface="Times New Roman" pitchFamily="18" charset="0"/>
                <a:cs typeface="Times New Roman" pitchFamily="18" charset="0"/>
              </a:rPr>
              <a:t>faeces</a:t>
            </a:r>
            <a:r>
              <a:rPr lang="en-US" dirty="0" smtClean="0">
                <a:latin typeface="Times New Roman" pitchFamily="18" charset="0"/>
                <a:cs typeface="Times New Roman" pitchFamily="18" charset="0"/>
              </a:rPr>
              <a:t> was placed and gently mixed with the drop of normal saline. They were gently covered with cover slip to avoid air bubbles. The smear was examined under Binocular microscopy with x10 and then x40 objectives (</a:t>
            </a:r>
            <a:r>
              <a:rPr lang="en-US" dirty="0" err="1" smtClean="0">
                <a:latin typeface="Times New Roman" pitchFamily="18" charset="0"/>
                <a:cs typeface="Times New Roman" pitchFamily="18" charset="0"/>
              </a:rPr>
              <a:t>Arora</a:t>
            </a:r>
            <a:r>
              <a:rPr lang="en-US" dirty="0" smtClean="0">
                <a:latin typeface="Times New Roman" pitchFamily="18" charset="0"/>
                <a:cs typeface="Times New Roman" pitchFamily="18" charset="0"/>
              </a:rPr>
              <a:t> and </a:t>
            </a:r>
            <a:r>
              <a:rPr lang="en-US" dirty="0" err="1" smtClean="0">
                <a:latin typeface="Times New Roman" pitchFamily="18" charset="0"/>
                <a:cs typeface="Times New Roman" pitchFamily="18" charset="0"/>
              </a:rPr>
              <a:t>Arora</a:t>
            </a:r>
            <a:r>
              <a:rPr lang="en-US" dirty="0" smtClean="0">
                <a:latin typeface="Times New Roman" pitchFamily="18" charset="0"/>
                <a:cs typeface="Times New Roman" pitchFamily="18" charset="0"/>
              </a:rPr>
              <a:t>, 2006).</a:t>
            </a:r>
          </a:p>
          <a:p>
            <a:pPr lvl="0" algn="just">
              <a:buFont typeface="Wingdings" pitchFamily="2" charset="2"/>
              <a:buChar char="Ø"/>
            </a:pPr>
            <a:endParaRPr lang="en-US" dirty="0" smtClean="0"/>
          </a:p>
          <a:p>
            <a:pPr lvl="0" algn="just">
              <a:buNone/>
            </a:pPr>
            <a:endParaRPr lang="en-US" dirty="0"/>
          </a:p>
          <a:p>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152400"/>
            <a:ext cx="8686800" cy="533400"/>
          </a:xfrm>
        </p:spPr>
        <p:txBody>
          <a:bodyPr>
            <a:noAutofit/>
          </a:bodyPr>
          <a:lstStyle/>
          <a:p>
            <a:r>
              <a:rPr lang="en-US" sz="3200" b="1" dirty="0" smtClean="0"/>
              <a:t>FORMOL ETHER CONCENTRATION METHOD</a:t>
            </a:r>
            <a:endParaRPr lang="en-US" sz="3200" b="1" dirty="0"/>
          </a:p>
        </p:txBody>
      </p:sp>
      <p:sp>
        <p:nvSpPr>
          <p:cNvPr id="3" name="Content Placeholder 2"/>
          <p:cNvSpPr>
            <a:spLocks noGrp="1"/>
          </p:cNvSpPr>
          <p:nvPr>
            <p:ph idx="1"/>
          </p:nvPr>
        </p:nvSpPr>
        <p:spPr>
          <a:xfrm>
            <a:off x="228600" y="685800"/>
            <a:ext cx="8686800" cy="6019800"/>
          </a:xfrm>
        </p:spPr>
        <p:txBody>
          <a:bodyPr>
            <a:normAutofit fontScale="92500" lnSpcReduction="20000"/>
          </a:bodyPr>
          <a:lstStyle/>
          <a:p>
            <a:pPr algn="just">
              <a:buNone/>
            </a:pPr>
            <a:r>
              <a:rPr lang="en-US" dirty="0" smtClean="0"/>
              <a:t> </a:t>
            </a:r>
            <a:r>
              <a:rPr lang="en-US" b="1" dirty="0" err="1" smtClean="0">
                <a:latin typeface="Times New Roman" pitchFamily="18" charset="0"/>
                <a:cs typeface="Times New Roman" pitchFamily="18" charset="0"/>
              </a:rPr>
              <a:t>MATERIALS;</a:t>
            </a:r>
            <a:r>
              <a:rPr lang="en-US" dirty="0" err="1" smtClean="0">
                <a:latin typeface="Times New Roman" pitchFamily="18" charset="0"/>
                <a:cs typeface="Times New Roman" pitchFamily="18" charset="0"/>
              </a:rPr>
              <a:t>formol</a:t>
            </a:r>
            <a:r>
              <a:rPr lang="en-US" dirty="0" smtClean="0">
                <a:latin typeface="Times New Roman" pitchFamily="18" charset="0"/>
                <a:cs typeface="Times New Roman" pitchFamily="18" charset="0"/>
              </a:rPr>
              <a:t> water, </a:t>
            </a:r>
            <a:r>
              <a:rPr lang="en-US" dirty="0" err="1" smtClean="0">
                <a:latin typeface="Times New Roman" pitchFamily="18" charset="0"/>
                <a:cs typeface="Times New Roman" pitchFamily="18" charset="0"/>
              </a:rPr>
              <a:t>formol</a:t>
            </a:r>
            <a:r>
              <a:rPr lang="en-US" dirty="0" smtClean="0">
                <a:latin typeface="Times New Roman" pitchFamily="18" charset="0"/>
                <a:cs typeface="Times New Roman" pitchFamily="18" charset="0"/>
              </a:rPr>
              <a:t> ether, applicator </a:t>
            </a:r>
            <a:r>
              <a:rPr lang="en-US" dirty="0" err="1" smtClean="0">
                <a:latin typeface="Times New Roman" pitchFamily="18" charset="0"/>
                <a:cs typeface="Times New Roman" pitchFamily="18" charset="0"/>
              </a:rPr>
              <a:t>stick,microscope,weighing</a:t>
            </a:r>
            <a:r>
              <a:rPr lang="en-US" dirty="0" smtClean="0">
                <a:latin typeface="Times New Roman" pitchFamily="18" charset="0"/>
                <a:cs typeface="Times New Roman" pitchFamily="18" charset="0"/>
              </a:rPr>
              <a:t> balance, centrifuge, sieve, conical flask, funnel, centrifuge tube               </a:t>
            </a:r>
          </a:p>
          <a:p>
            <a:pPr algn="just">
              <a:buNone/>
            </a:pPr>
            <a:r>
              <a:rPr lang="en-US" dirty="0" smtClean="0">
                <a:latin typeface="Times New Roman" pitchFamily="18" charset="0"/>
                <a:cs typeface="Times New Roman" pitchFamily="18" charset="0"/>
              </a:rPr>
              <a:t> </a:t>
            </a:r>
            <a:r>
              <a:rPr lang="en-US" b="1" dirty="0" smtClean="0">
                <a:latin typeface="Times New Roman" pitchFamily="18" charset="0"/>
                <a:cs typeface="Times New Roman" pitchFamily="18" charset="0"/>
              </a:rPr>
              <a:t>PROCEDURE</a:t>
            </a:r>
          </a:p>
          <a:p>
            <a:pPr algn="just">
              <a:buFont typeface="Wingdings" pitchFamily="2" charset="2"/>
              <a:buChar char="Ø"/>
            </a:pPr>
            <a:r>
              <a:rPr lang="en-US" sz="3400" dirty="0" err="1" smtClean="0">
                <a:latin typeface="Times New Roman" pitchFamily="18" charset="0"/>
                <a:cs typeface="Times New Roman" pitchFamily="18" charset="0"/>
              </a:rPr>
              <a:t>Formol</a:t>
            </a:r>
            <a:r>
              <a:rPr lang="en-US" sz="3400" dirty="0" smtClean="0">
                <a:latin typeface="Times New Roman" pitchFamily="18" charset="0"/>
                <a:cs typeface="Times New Roman" pitchFamily="18" charset="0"/>
              </a:rPr>
              <a:t> ether concentration techniques were used to demonstrate the presence of eggs and cysts of the parasites. </a:t>
            </a:r>
          </a:p>
          <a:p>
            <a:pPr algn="just">
              <a:buFont typeface="Wingdings" pitchFamily="2" charset="2"/>
              <a:buChar char="Ø"/>
            </a:pPr>
            <a:r>
              <a:rPr lang="en-US" sz="3400" dirty="0" smtClean="0">
                <a:latin typeface="Times New Roman" pitchFamily="18" charset="0"/>
                <a:cs typeface="Times New Roman" pitchFamily="18" charset="0"/>
              </a:rPr>
              <a:t>About 2g of stool sample was emulsified using a rod in about 3ml of 10% </a:t>
            </a:r>
            <a:r>
              <a:rPr lang="en-US" sz="3400" dirty="0" err="1" smtClean="0">
                <a:latin typeface="Times New Roman" pitchFamily="18" charset="0"/>
                <a:cs typeface="Times New Roman" pitchFamily="18" charset="0"/>
              </a:rPr>
              <a:t>formol</a:t>
            </a:r>
            <a:r>
              <a:rPr lang="en-US" sz="3400" dirty="0" smtClean="0">
                <a:latin typeface="Times New Roman" pitchFamily="18" charset="0"/>
                <a:cs typeface="Times New Roman" pitchFamily="18" charset="0"/>
              </a:rPr>
              <a:t> saline contained in a tube. 3-4ml of 10% </a:t>
            </a:r>
            <a:r>
              <a:rPr lang="en-US" sz="3400" dirty="0" err="1" smtClean="0">
                <a:latin typeface="Times New Roman" pitchFamily="18" charset="0"/>
                <a:cs typeface="Times New Roman" pitchFamily="18" charset="0"/>
              </a:rPr>
              <a:t>formol</a:t>
            </a:r>
            <a:r>
              <a:rPr lang="en-US" sz="3400" dirty="0" smtClean="0">
                <a:latin typeface="Times New Roman" pitchFamily="18" charset="0"/>
                <a:cs typeface="Times New Roman" pitchFamily="18" charset="0"/>
              </a:rPr>
              <a:t> saline was further added and mixed well and then sieved. About 7ml was transferred into a test tube and 3ml of </a:t>
            </a:r>
            <a:r>
              <a:rPr lang="en-US" sz="3400" dirty="0" err="1" smtClean="0">
                <a:latin typeface="Times New Roman" pitchFamily="18" charset="0"/>
                <a:cs typeface="Times New Roman" pitchFamily="18" charset="0"/>
              </a:rPr>
              <a:t>formol</a:t>
            </a:r>
            <a:r>
              <a:rPr lang="en-US" sz="3400" dirty="0" smtClean="0">
                <a:latin typeface="Times New Roman" pitchFamily="18" charset="0"/>
                <a:cs typeface="Times New Roman" pitchFamily="18" charset="0"/>
              </a:rPr>
              <a:t> ether was added to make it 10ml, covered and shake very well for proper mixing. </a:t>
            </a:r>
          </a:p>
          <a:p>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457200"/>
            <a:ext cx="8763000" cy="6248400"/>
          </a:xfrm>
        </p:spPr>
        <p:txBody>
          <a:bodyPr>
            <a:normAutofit fontScale="32500" lnSpcReduction="20000"/>
          </a:bodyPr>
          <a:lstStyle/>
          <a:p>
            <a:pPr lvl="0">
              <a:buNone/>
            </a:pPr>
            <a:r>
              <a:rPr lang="en-US" sz="9600" dirty="0" smtClean="0"/>
              <a:t>                                 </a:t>
            </a:r>
            <a:r>
              <a:rPr lang="en-US" sz="9600" b="1" dirty="0" smtClean="0"/>
              <a:t>CONTINUED</a:t>
            </a:r>
          </a:p>
          <a:p>
            <a:pPr lvl="0" algn="just">
              <a:buFont typeface="Wingdings" pitchFamily="2" charset="2"/>
              <a:buChar char="Ø"/>
            </a:pPr>
            <a:r>
              <a:rPr lang="en-US" sz="11100" dirty="0" smtClean="0">
                <a:latin typeface="Times New Roman" pitchFamily="18" charset="0"/>
                <a:cs typeface="Times New Roman" pitchFamily="18" charset="0"/>
              </a:rPr>
              <a:t>Samples were centrifuge immediately at 1500rpm for five minutes. With a stick, the </a:t>
            </a:r>
            <a:r>
              <a:rPr lang="en-US" sz="11100" dirty="0" err="1" smtClean="0">
                <a:latin typeface="Times New Roman" pitchFamily="18" charset="0"/>
                <a:cs typeface="Times New Roman" pitchFamily="18" charset="0"/>
              </a:rPr>
              <a:t>faecal</a:t>
            </a:r>
            <a:r>
              <a:rPr lang="en-US" sz="11100" dirty="0" smtClean="0">
                <a:latin typeface="Times New Roman" pitchFamily="18" charset="0"/>
                <a:cs typeface="Times New Roman" pitchFamily="18" charset="0"/>
              </a:rPr>
              <a:t> debris layer was loosed from the side of the tube and then inverted to discard the </a:t>
            </a:r>
            <a:r>
              <a:rPr lang="en-US" sz="11100" dirty="0" err="1" smtClean="0">
                <a:latin typeface="Times New Roman" pitchFamily="18" charset="0"/>
                <a:cs typeface="Times New Roman" pitchFamily="18" charset="0"/>
              </a:rPr>
              <a:t>formol</a:t>
            </a:r>
            <a:r>
              <a:rPr lang="en-US" sz="11100" dirty="0" smtClean="0">
                <a:latin typeface="Times New Roman" pitchFamily="18" charset="0"/>
                <a:cs typeface="Times New Roman" pitchFamily="18" charset="0"/>
              </a:rPr>
              <a:t> saline and fecal debris. The sediment was transferred to a slide, covered with a cover slide and examined microscopically using x10 and x40 objective to examine the small cyst and eggs of the parasites.  (</a:t>
            </a:r>
            <a:r>
              <a:rPr lang="en-US" sz="11100" dirty="0" err="1" smtClean="0">
                <a:latin typeface="Times New Roman" pitchFamily="18" charset="0"/>
                <a:cs typeface="Times New Roman" pitchFamily="18" charset="0"/>
              </a:rPr>
              <a:t>Cheesbough</a:t>
            </a:r>
            <a:r>
              <a:rPr lang="en-US" sz="11100" dirty="0" smtClean="0">
                <a:latin typeface="Times New Roman" pitchFamily="18" charset="0"/>
                <a:cs typeface="Times New Roman" pitchFamily="18" charset="0"/>
              </a:rPr>
              <a:t> 2005).</a:t>
            </a:r>
            <a:r>
              <a:rPr lang="en-US" sz="11100" dirty="0">
                <a:latin typeface="Times New Roman" pitchFamily="18" charset="0"/>
                <a:cs typeface="Times New Roman" pitchFamily="18" charset="0"/>
              </a:rPr>
              <a:t> </a:t>
            </a:r>
          </a:p>
          <a:p>
            <a:pPr algn="just">
              <a:buNone/>
            </a:pPr>
            <a:r>
              <a:rPr lang="en-US" sz="11100" b="1" dirty="0">
                <a:latin typeface="Times New Roman" pitchFamily="18" charset="0"/>
                <a:cs typeface="Times New Roman" pitchFamily="18" charset="0"/>
              </a:rPr>
              <a:t>		</a:t>
            </a:r>
            <a:endParaRPr lang="en-US" sz="11100" dirty="0">
              <a:latin typeface="Times New Roman" pitchFamily="18" charset="0"/>
              <a:cs typeface="Times New Roman" pitchFamily="18" charset="0"/>
            </a:endParaRPr>
          </a:p>
          <a:p>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066800"/>
          </a:xfrm>
        </p:spPr>
        <p:txBody>
          <a:bodyPr/>
          <a:lstStyle/>
          <a:p>
            <a:r>
              <a:rPr lang="en-US" dirty="0" smtClean="0"/>
              <a:t>DATA ANALYSIS</a:t>
            </a:r>
            <a:endParaRPr lang="en-US" dirty="0"/>
          </a:p>
        </p:txBody>
      </p:sp>
      <p:sp>
        <p:nvSpPr>
          <p:cNvPr id="3" name="Content Placeholder 2"/>
          <p:cNvSpPr>
            <a:spLocks noGrp="1"/>
          </p:cNvSpPr>
          <p:nvPr>
            <p:ph idx="1"/>
          </p:nvPr>
        </p:nvSpPr>
        <p:spPr>
          <a:xfrm>
            <a:off x="152400" y="838200"/>
            <a:ext cx="8763000" cy="5791200"/>
          </a:xfrm>
        </p:spPr>
        <p:txBody>
          <a:bodyPr>
            <a:normAutofit/>
          </a:bodyPr>
          <a:lstStyle/>
          <a:p>
            <a:pPr>
              <a:buNone/>
            </a:pPr>
            <a:endParaRPr lang="en-US" dirty="0" smtClean="0"/>
          </a:p>
          <a:p>
            <a:pPr algn="just">
              <a:buFont typeface="Wingdings" pitchFamily="2" charset="2"/>
              <a:buChar char="Ø"/>
            </a:pPr>
            <a:r>
              <a:rPr lang="en-US" sz="3600" dirty="0" smtClean="0">
                <a:latin typeface="Times New Roman" pitchFamily="18" charset="0"/>
                <a:cs typeface="Times New Roman" pitchFamily="18" charset="0"/>
              </a:rPr>
              <a:t>Data analysis was done using PATs version 3.1 statistical package to test the association between demographics and behavioral factors and intestinal parasite infections. Results were analyzed using chi-square .The relationship were considered significant when the p-value was &lt;0.05.</a:t>
            </a:r>
          </a:p>
          <a:p>
            <a:pPr algn="just">
              <a:buFont typeface="Wingdings" pitchFamily="2" charset="2"/>
              <a:buChar char="Ø"/>
            </a:pPr>
            <a:endParaRPr lang="en-US" dirty="0" smtClean="0"/>
          </a:p>
          <a:p>
            <a:pPr>
              <a:buNone/>
            </a:pPr>
            <a:endParaRPr lang="en-US" dirty="0" smtClean="0"/>
          </a:p>
          <a:p>
            <a:pPr>
              <a:buNone/>
            </a:pPr>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685800"/>
          </a:xfrm>
        </p:spPr>
        <p:txBody>
          <a:bodyPr>
            <a:normAutofit fontScale="90000"/>
          </a:bodyPr>
          <a:lstStyle/>
          <a:p>
            <a:r>
              <a:rPr lang="en-US" dirty="0" smtClean="0"/>
              <a:t>RESULTS</a:t>
            </a:r>
            <a:endParaRPr lang="en-US" dirty="0"/>
          </a:p>
        </p:txBody>
      </p:sp>
      <p:sp>
        <p:nvSpPr>
          <p:cNvPr id="3" name="Content Placeholder 2"/>
          <p:cNvSpPr>
            <a:spLocks noGrp="1"/>
          </p:cNvSpPr>
          <p:nvPr>
            <p:ph idx="1"/>
          </p:nvPr>
        </p:nvSpPr>
        <p:spPr>
          <a:xfrm>
            <a:off x="228600" y="762000"/>
            <a:ext cx="8686800" cy="5791200"/>
          </a:xfrm>
        </p:spPr>
        <p:txBody>
          <a:bodyPr>
            <a:normAutofit/>
          </a:bodyPr>
          <a:lstStyle/>
          <a:p>
            <a:pPr algn="just">
              <a:buNone/>
            </a:pPr>
            <a:r>
              <a:rPr lang="en-US" sz="2400" b="1" dirty="0" smtClean="0"/>
              <a:t>Fig  1: Overall Prevalence of Intestinal </a:t>
            </a:r>
            <a:r>
              <a:rPr lang="en-US" sz="2400" b="1" dirty="0" err="1" smtClean="0"/>
              <a:t>helminths</a:t>
            </a:r>
            <a:r>
              <a:rPr lang="en-US" sz="2400" b="1" dirty="0" smtClean="0"/>
              <a:t> </a:t>
            </a:r>
            <a:r>
              <a:rPr lang="en-US" sz="2400" b="1" dirty="0" smtClean="0"/>
              <a:t>among the inmates in the Study Area</a:t>
            </a:r>
          </a:p>
          <a:p>
            <a:pPr algn="just">
              <a:buNone/>
            </a:pPr>
            <a:endParaRPr lang="en-US" sz="2400" b="1" dirty="0" smtClean="0"/>
          </a:p>
        </p:txBody>
      </p:sp>
      <p:graphicFrame>
        <p:nvGraphicFramePr>
          <p:cNvPr id="4" name="Chart 3"/>
          <p:cNvGraphicFramePr/>
          <p:nvPr/>
        </p:nvGraphicFramePr>
        <p:xfrm>
          <a:off x="1143000" y="2209800"/>
          <a:ext cx="5791200" cy="3276600"/>
        </p:xfrm>
        <a:graphic>
          <a:graphicData uri="http://schemas.openxmlformats.org/drawingml/2006/chart">
            <c:chart xmlns:c="http://schemas.openxmlformats.org/drawingml/2006/chart" xmlns:r="http://schemas.openxmlformats.org/officeDocument/2006/relationships" r:id="rId2"/>
          </a:graphicData>
        </a:graphic>
      </p:graphicFrame>
      <p:sp>
        <p:nvSpPr>
          <p:cNvPr id="5" name="TextBox 4"/>
          <p:cNvSpPr txBox="1"/>
          <p:nvPr/>
        </p:nvSpPr>
        <p:spPr>
          <a:xfrm>
            <a:off x="685800" y="5638800"/>
            <a:ext cx="237566" cy="369332"/>
          </a:xfrm>
          <a:prstGeom prst="rect">
            <a:avLst/>
          </a:prstGeom>
          <a:noFill/>
        </p:spPr>
        <p:txBody>
          <a:bodyPr wrap="none" rtlCol="0">
            <a:spAutoFit/>
          </a:bodyPr>
          <a:lstStyle/>
          <a:p>
            <a:r>
              <a:rPr lang="en-US" dirty="0" smtClean="0"/>
              <a:t> </a:t>
            </a:r>
            <a:endParaRPr lang="en-US" dirty="0"/>
          </a:p>
        </p:txBody>
      </p:sp>
      <p:sp>
        <p:nvSpPr>
          <p:cNvPr id="6" name="TextBox 5"/>
          <p:cNvSpPr txBox="1"/>
          <p:nvPr/>
        </p:nvSpPr>
        <p:spPr>
          <a:xfrm>
            <a:off x="457200" y="5334000"/>
            <a:ext cx="2667000" cy="1200329"/>
          </a:xfrm>
          <a:prstGeom prst="rect">
            <a:avLst/>
          </a:prstGeom>
          <a:noFill/>
        </p:spPr>
        <p:txBody>
          <a:bodyPr wrap="square" rtlCol="0">
            <a:spAutoFit/>
          </a:bodyPr>
          <a:lstStyle/>
          <a:p>
            <a:endParaRPr lang="en-US" dirty="0" smtClean="0"/>
          </a:p>
          <a:p>
            <a:r>
              <a:rPr lang="en-US" b="1" dirty="0" smtClean="0"/>
              <a:t>X</a:t>
            </a:r>
            <a:r>
              <a:rPr lang="en-US" b="1" baseline="30000" dirty="0" smtClean="0"/>
              <a:t>2</a:t>
            </a:r>
            <a:r>
              <a:rPr lang="en-US" b="1" dirty="0" smtClean="0"/>
              <a:t>=6.21846, </a:t>
            </a:r>
            <a:r>
              <a:rPr lang="en-US" b="1" dirty="0" err="1" smtClean="0"/>
              <a:t>df</a:t>
            </a:r>
            <a:r>
              <a:rPr lang="en-US" b="1" dirty="0" smtClean="0"/>
              <a:t> =1, p-value= 0.015572</a:t>
            </a:r>
            <a:endParaRPr lang="en-US" dirty="0" smtClean="0"/>
          </a:p>
          <a:p>
            <a:endParaRPr lang="en-US" dirty="0"/>
          </a:p>
        </p:txBody>
      </p:sp>
      <p:sp>
        <p:nvSpPr>
          <p:cNvPr id="8" name="TextBox 7"/>
          <p:cNvSpPr txBox="1"/>
          <p:nvPr/>
        </p:nvSpPr>
        <p:spPr>
          <a:xfrm>
            <a:off x="3581400" y="5345668"/>
            <a:ext cx="990600" cy="369332"/>
          </a:xfrm>
          <a:prstGeom prst="rect">
            <a:avLst/>
          </a:prstGeom>
          <a:noFill/>
        </p:spPr>
        <p:txBody>
          <a:bodyPr wrap="square" rtlCol="0">
            <a:spAutoFit/>
          </a:bodyPr>
          <a:lstStyle/>
          <a:p>
            <a:r>
              <a:rPr lang="en-US" dirty="0" smtClean="0"/>
              <a:t>Gender </a:t>
            </a:r>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295400"/>
          </a:xfrm>
        </p:spPr>
        <p:txBody>
          <a:bodyPr>
            <a:normAutofit fontScale="90000"/>
          </a:bodyPr>
          <a:lstStyle/>
          <a:p>
            <a:r>
              <a:rPr lang="en-US" sz="3100" b="1" dirty="0" smtClean="0"/>
              <a:t/>
            </a:r>
            <a:br>
              <a:rPr lang="en-US" sz="3100" b="1" dirty="0" smtClean="0"/>
            </a:br>
            <a:r>
              <a:rPr lang="en-US" sz="3100" b="1" dirty="0" smtClean="0"/>
              <a:t>Fig.  2:</a:t>
            </a:r>
            <a:r>
              <a:rPr lang="en-US" b="1" dirty="0" smtClean="0"/>
              <a:t> Prevalence of Intestinal </a:t>
            </a:r>
            <a:r>
              <a:rPr lang="en-US" b="1" dirty="0" err="1" smtClean="0"/>
              <a:t>helminths</a:t>
            </a:r>
            <a:r>
              <a:rPr lang="en-US" b="1" dirty="0" smtClean="0"/>
              <a:t> </a:t>
            </a:r>
            <a:r>
              <a:rPr lang="en-US" b="1" dirty="0" smtClean="0"/>
              <a:t>Identified In the Study</a:t>
            </a:r>
            <a:r>
              <a:rPr lang="en-US" dirty="0" smtClean="0"/>
              <a:t> </a:t>
            </a:r>
            <a:br>
              <a:rPr lang="en-US" dirty="0" smtClean="0"/>
            </a:br>
            <a:endParaRPr lang="en-US" dirty="0"/>
          </a:p>
        </p:txBody>
      </p:sp>
      <p:sp>
        <p:nvSpPr>
          <p:cNvPr id="6" name="TextBox 5"/>
          <p:cNvSpPr txBox="1"/>
          <p:nvPr/>
        </p:nvSpPr>
        <p:spPr>
          <a:xfrm>
            <a:off x="3505200" y="6096000"/>
            <a:ext cx="1663276" cy="369332"/>
          </a:xfrm>
          <a:prstGeom prst="rect">
            <a:avLst/>
          </a:prstGeom>
          <a:noFill/>
        </p:spPr>
        <p:txBody>
          <a:bodyPr wrap="none" rtlCol="0">
            <a:spAutoFit/>
          </a:bodyPr>
          <a:lstStyle/>
          <a:p>
            <a:r>
              <a:rPr lang="en-US" dirty="0" smtClean="0"/>
              <a:t>Parasite species</a:t>
            </a:r>
            <a:endParaRPr lang="en-US" dirty="0"/>
          </a:p>
        </p:txBody>
      </p:sp>
      <p:graphicFrame>
        <p:nvGraphicFramePr>
          <p:cNvPr id="7" name="Content Placeholder 6"/>
          <p:cNvGraphicFramePr>
            <a:graphicFrameLocks noGrp="1"/>
          </p:cNvGraphicFramePr>
          <p:nvPr>
            <p:ph idx="1"/>
          </p:nvPr>
        </p:nvGraphicFramePr>
        <p:xfrm>
          <a:off x="457200" y="1600200"/>
          <a:ext cx="8229600" cy="4525963"/>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228600" y="304800"/>
            <a:ext cx="8915400" cy="1200329"/>
          </a:xfrm>
          <a:prstGeom prst="rect">
            <a:avLst/>
          </a:prstGeom>
          <a:noFill/>
        </p:spPr>
        <p:txBody>
          <a:bodyPr wrap="square" rtlCol="0">
            <a:spAutoFit/>
          </a:bodyPr>
          <a:lstStyle/>
          <a:p>
            <a:pPr lvl="0"/>
            <a:r>
              <a:rPr lang="en-US" dirty="0" smtClean="0"/>
              <a:t> </a:t>
            </a:r>
            <a:r>
              <a:rPr lang="en-US" b="1" dirty="0" smtClean="0"/>
              <a:t>Table  1: prevalence of intestinal </a:t>
            </a:r>
            <a:r>
              <a:rPr lang="en-US" b="1" dirty="0" err="1" smtClean="0"/>
              <a:t>helminths</a:t>
            </a:r>
            <a:r>
              <a:rPr lang="en-US" b="1" dirty="0" smtClean="0"/>
              <a:t> </a:t>
            </a:r>
            <a:r>
              <a:rPr lang="en-US" b="1" dirty="0" smtClean="0"/>
              <a:t>with respect to sex and age groups among  inmates.  </a:t>
            </a:r>
          </a:p>
          <a:p>
            <a:pPr lvl="0"/>
            <a:r>
              <a:rPr lang="en-US" b="1" dirty="0" smtClean="0">
                <a:latin typeface="Times New Roman" pitchFamily="18" charset="0"/>
                <a:ea typeface="Calibri" pitchFamily="34" charset="0"/>
                <a:cs typeface="Times New Roman" pitchFamily="18" charset="0"/>
              </a:rPr>
              <a:t>Male: X</a:t>
            </a:r>
            <a:r>
              <a:rPr lang="en-US" b="1" baseline="30000" dirty="0" smtClean="0">
                <a:latin typeface="Times New Roman" pitchFamily="18" charset="0"/>
                <a:ea typeface="Calibri" pitchFamily="34" charset="0"/>
                <a:cs typeface="Times New Roman" pitchFamily="18" charset="0"/>
              </a:rPr>
              <a:t>2</a:t>
            </a:r>
            <a:r>
              <a:rPr lang="en-US" b="1" dirty="0" smtClean="0">
                <a:latin typeface="Times New Roman" pitchFamily="18" charset="0"/>
                <a:ea typeface="Calibri" pitchFamily="34" charset="0"/>
                <a:cs typeface="Times New Roman" pitchFamily="18" charset="0"/>
              </a:rPr>
              <a:t>=2.8128, </a:t>
            </a:r>
            <a:r>
              <a:rPr lang="en-US" b="1" dirty="0" err="1" smtClean="0">
                <a:latin typeface="Times New Roman" pitchFamily="18" charset="0"/>
                <a:ea typeface="Calibri" pitchFamily="34" charset="0"/>
                <a:cs typeface="Times New Roman" pitchFamily="18" charset="0"/>
              </a:rPr>
              <a:t>df</a:t>
            </a:r>
            <a:r>
              <a:rPr lang="en-US" b="1" dirty="0" smtClean="0">
                <a:latin typeface="Times New Roman" pitchFamily="18" charset="0"/>
                <a:ea typeface="Calibri" pitchFamily="34" charset="0"/>
                <a:cs typeface="Times New Roman" pitchFamily="18" charset="0"/>
              </a:rPr>
              <a:t> = 5, P-value= 0.72882  Female: X</a:t>
            </a:r>
            <a:r>
              <a:rPr lang="en-US" b="1" baseline="30000" dirty="0" smtClean="0">
                <a:latin typeface="Times New Roman" pitchFamily="18" charset="0"/>
                <a:ea typeface="Calibri" pitchFamily="34" charset="0"/>
                <a:cs typeface="Times New Roman" pitchFamily="18" charset="0"/>
              </a:rPr>
              <a:t>2</a:t>
            </a:r>
            <a:r>
              <a:rPr lang="en-US" b="1" dirty="0" smtClean="0">
                <a:latin typeface="Times New Roman" pitchFamily="18" charset="0"/>
                <a:ea typeface="Calibri" pitchFamily="34" charset="0"/>
                <a:cs typeface="Times New Roman" pitchFamily="18" charset="0"/>
              </a:rPr>
              <a:t>=2.3604, </a:t>
            </a:r>
            <a:r>
              <a:rPr lang="en-US" b="1" dirty="0" err="1" smtClean="0">
                <a:latin typeface="Times New Roman" pitchFamily="18" charset="0"/>
                <a:ea typeface="Calibri" pitchFamily="34" charset="0"/>
                <a:cs typeface="Times New Roman" pitchFamily="18" charset="0"/>
              </a:rPr>
              <a:t>df</a:t>
            </a:r>
            <a:r>
              <a:rPr lang="en-US" b="1" dirty="0" smtClean="0">
                <a:latin typeface="Times New Roman" pitchFamily="18" charset="0"/>
                <a:ea typeface="Calibri" pitchFamily="34" charset="0"/>
                <a:cs typeface="Times New Roman" pitchFamily="18" charset="0"/>
              </a:rPr>
              <a:t>=5, P-value= 0.79735</a:t>
            </a:r>
            <a:r>
              <a:rPr lang="en-US" sz="1050" dirty="0" smtClean="0">
                <a:latin typeface="Arial" pitchFamily="34" charset="0"/>
                <a:cs typeface="Arial" pitchFamily="34" charset="0"/>
              </a:rPr>
              <a:t> </a:t>
            </a:r>
            <a:endParaRPr lang="en-US" sz="2800" dirty="0" smtClean="0">
              <a:latin typeface="Arial" pitchFamily="34" charset="0"/>
              <a:cs typeface="Arial" pitchFamily="34" charset="0"/>
            </a:endParaRPr>
          </a:p>
          <a:p>
            <a:endParaRPr lang="en-US" b="1" dirty="0" smtClean="0"/>
          </a:p>
        </p:txBody>
      </p:sp>
      <p:graphicFrame>
        <p:nvGraphicFramePr>
          <p:cNvPr id="4" name="Table 3"/>
          <p:cNvGraphicFramePr>
            <a:graphicFrameLocks noGrp="1"/>
          </p:cNvGraphicFramePr>
          <p:nvPr/>
        </p:nvGraphicFramePr>
        <p:xfrm>
          <a:off x="685800" y="1524000"/>
          <a:ext cx="7848600" cy="4905341"/>
        </p:xfrm>
        <a:graphic>
          <a:graphicData uri="http://schemas.openxmlformats.org/drawingml/2006/table">
            <a:tbl>
              <a:tblPr/>
              <a:tblGrid>
                <a:gridCol w="851729"/>
                <a:gridCol w="934706"/>
                <a:gridCol w="863932"/>
                <a:gridCol w="1022564"/>
                <a:gridCol w="1093337"/>
                <a:gridCol w="959110"/>
                <a:gridCol w="882642"/>
                <a:gridCol w="1240580"/>
              </a:tblGrid>
              <a:tr h="660505">
                <a:tc>
                  <a:txBody>
                    <a:bodyPr/>
                    <a:lstStyle/>
                    <a:p>
                      <a:pPr marL="0" marR="0">
                        <a:lnSpc>
                          <a:spcPct val="115000"/>
                        </a:lnSpc>
                        <a:spcBef>
                          <a:spcPts val="0"/>
                        </a:spcBef>
                        <a:spcAft>
                          <a:spcPts val="0"/>
                        </a:spcAft>
                      </a:pPr>
                      <a:r>
                        <a:rPr lang="en-US" sz="1800" b="1" dirty="0" smtClean="0">
                          <a:solidFill>
                            <a:srgbClr val="000000"/>
                          </a:solidFill>
                          <a:latin typeface="Times New Roman" pitchFamily="18" charset="0"/>
                          <a:ea typeface="Calibri"/>
                          <a:cs typeface="Times New Roman" pitchFamily="18" charset="0"/>
                        </a:rPr>
                        <a:t>Male</a:t>
                      </a:r>
                      <a:endParaRPr lang="en-US" sz="1800" dirty="0">
                        <a:solidFill>
                          <a:srgbClr val="000000"/>
                        </a:solidFill>
                        <a:latin typeface="Times New Roman" pitchFamily="18" charset="0"/>
                        <a:ea typeface="Calibri"/>
                        <a:cs typeface="Times New Roman" pitchFamily="18" charset="0"/>
                      </a:endParaRPr>
                    </a:p>
                  </a:txBody>
                  <a:tcPr marL="68239" marR="68239" marT="0" marB="0">
                    <a:lnL>
                      <a:noFill/>
                    </a:lnL>
                    <a:lnR>
                      <a:noFill/>
                    </a:lnR>
                    <a:lnT w="12700" cap="flat" cmpd="sng" algn="ctr">
                      <a:solidFill>
                        <a:srgbClr val="000000"/>
                      </a:solidFill>
                      <a:prstDash val="solid"/>
                      <a:round/>
                      <a:headEnd type="none" w="med" len="med"/>
                      <a:tailEnd type="none" w="med" len="med"/>
                    </a:lnT>
                    <a:lnB>
                      <a:noFill/>
                    </a:lnB>
                    <a:solidFill>
                      <a:srgbClr val="FFFFFF"/>
                    </a:solidFill>
                  </a:tcPr>
                </a:tc>
                <a:tc>
                  <a:txBody>
                    <a:bodyPr/>
                    <a:lstStyle/>
                    <a:p>
                      <a:pPr marL="0" marR="0">
                        <a:lnSpc>
                          <a:spcPct val="115000"/>
                        </a:lnSpc>
                        <a:spcBef>
                          <a:spcPts val="0"/>
                        </a:spcBef>
                        <a:spcAft>
                          <a:spcPts val="0"/>
                        </a:spcAft>
                      </a:pPr>
                      <a:endParaRPr lang="en-US" sz="1800">
                        <a:solidFill>
                          <a:srgbClr val="000000"/>
                        </a:solidFill>
                        <a:latin typeface="Times New Roman" pitchFamily="18" charset="0"/>
                        <a:ea typeface="Calibri"/>
                        <a:cs typeface="Times New Roman" pitchFamily="18" charset="0"/>
                      </a:endParaRPr>
                    </a:p>
                  </a:txBody>
                  <a:tcPr marL="68239" marR="68239" marT="0" marB="0">
                    <a:lnL>
                      <a:noFill/>
                    </a:lnL>
                    <a:lnR>
                      <a:noFill/>
                    </a:lnR>
                    <a:lnT w="12700" cap="flat" cmpd="sng" algn="ctr">
                      <a:solidFill>
                        <a:srgbClr val="000000"/>
                      </a:solidFill>
                      <a:prstDash val="solid"/>
                      <a:round/>
                      <a:headEnd type="none" w="med" len="med"/>
                      <a:tailEnd type="none" w="med" len="med"/>
                    </a:lnT>
                    <a:lnB>
                      <a:noFill/>
                    </a:lnB>
                    <a:solidFill>
                      <a:srgbClr val="FFFFFF"/>
                    </a:solidFill>
                  </a:tcPr>
                </a:tc>
                <a:tc>
                  <a:txBody>
                    <a:bodyPr/>
                    <a:lstStyle/>
                    <a:p>
                      <a:pPr marL="0" marR="0">
                        <a:lnSpc>
                          <a:spcPct val="115000"/>
                        </a:lnSpc>
                        <a:spcBef>
                          <a:spcPts val="0"/>
                        </a:spcBef>
                        <a:spcAft>
                          <a:spcPts val="0"/>
                        </a:spcAft>
                      </a:pPr>
                      <a:endParaRPr lang="en-US" sz="1800" dirty="0">
                        <a:solidFill>
                          <a:srgbClr val="000000"/>
                        </a:solidFill>
                        <a:latin typeface="Times New Roman" pitchFamily="18" charset="0"/>
                        <a:ea typeface="Calibri"/>
                        <a:cs typeface="Times New Roman" pitchFamily="18" charset="0"/>
                      </a:endParaRPr>
                    </a:p>
                  </a:txBody>
                  <a:tcPr marL="68239" marR="68239" marT="0" marB="0">
                    <a:lnL>
                      <a:noFill/>
                    </a:lnL>
                    <a:lnR>
                      <a:noFill/>
                    </a:lnR>
                    <a:lnT w="12700" cap="flat" cmpd="sng" algn="ctr">
                      <a:solidFill>
                        <a:srgbClr val="000000"/>
                      </a:solidFill>
                      <a:prstDash val="solid"/>
                      <a:round/>
                      <a:headEnd type="none" w="med" len="med"/>
                      <a:tailEnd type="none" w="med" len="med"/>
                    </a:lnT>
                    <a:lnB>
                      <a:noFill/>
                    </a:lnB>
                    <a:solidFill>
                      <a:srgbClr val="FFFFFF"/>
                    </a:solidFill>
                  </a:tcPr>
                </a:tc>
                <a:tc>
                  <a:txBody>
                    <a:bodyPr/>
                    <a:lstStyle/>
                    <a:p>
                      <a:pPr marL="0" marR="0">
                        <a:lnSpc>
                          <a:spcPct val="115000"/>
                        </a:lnSpc>
                        <a:spcBef>
                          <a:spcPts val="0"/>
                        </a:spcBef>
                        <a:spcAft>
                          <a:spcPts val="0"/>
                        </a:spcAft>
                      </a:pPr>
                      <a:endParaRPr lang="en-US" sz="1800">
                        <a:solidFill>
                          <a:srgbClr val="000000"/>
                        </a:solidFill>
                        <a:latin typeface="Times New Roman" pitchFamily="18" charset="0"/>
                        <a:ea typeface="Calibri"/>
                        <a:cs typeface="Times New Roman" pitchFamily="18" charset="0"/>
                      </a:endParaRPr>
                    </a:p>
                  </a:txBody>
                  <a:tcPr marL="68239" marR="68239" marT="0" marB="0">
                    <a:lnL>
                      <a:noFill/>
                    </a:lnL>
                    <a:lnR>
                      <a:noFill/>
                    </a:lnR>
                    <a:lnT w="12700" cap="flat" cmpd="sng" algn="ctr">
                      <a:solidFill>
                        <a:srgbClr val="000000"/>
                      </a:solidFill>
                      <a:prstDash val="solid"/>
                      <a:round/>
                      <a:headEnd type="none" w="med" len="med"/>
                      <a:tailEnd type="none" w="med" len="med"/>
                    </a:lnT>
                    <a:lnB>
                      <a:noFill/>
                    </a:lnB>
                    <a:solidFill>
                      <a:srgbClr val="FFFFFF"/>
                    </a:solidFill>
                  </a:tcPr>
                </a:tc>
                <a:tc>
                  <a:txBody>
                    <a:bodyPr/>
                    <a:lstStyle/>
                    <a:p>
                      <a:pPr marL="0" marR="0">
                        <a:lnSpc>
                          <a:spcPct val="115000"/>
                        </a:lnSpc>
                        <a:spcBef>
                          <a:spcPts val="0"/>
                        </a:spcBef>
                        <a:spcAft>
                          <a:spcPts val="0"/>
                        </a:spcAft>
                      </a:pPr>
                      <a:r>
                        <a:rPr lang="en-US" sz="1800" b="1" dirty="0">
                          <a:solidFill>
                            <a:srgbClr val="000000"/>
                          </a:solidFill>
                          <a:latin typeface="Times New Roman" pitchFamily="18" charset="0"/>
                          <a:ea typeface="Calibri"/>
                          <a:cs typeface="Times New Roman" pitchFamily="18" charset="0"/>
                        </a:rPr>
                        <a:t>Female </a:t>
                      </a:r>
                      <a:endParaRPr lang="en-US" sz="1800" dirty="0">
                        <a:solidFill>
                          <a:srgbClr val="000000"/>
                        </a:solidFill>
                        <a:latin typeface="Times New Roman" pitchFamily="18" charset="0"/>
                        <a:ea typeface="Calibri"/>
                        <a:cs typeface="Times New Roman" pitchFamily="18" charset="0"/>
                      </a:endParaRPr>
                    </a:p>
                  </a:txBody>
                  <a:tcPr marL="68239" marR="68239" marT="0" marB="0">
                    <a:lnL>
                      <a:noFill/>
                    </a:lnL>
                    <a:lnR>
                      <a:noFill/>
                    </a:lnR>
                    <a:lnT w="12700" cap="flat" cmpd="sng" algn="ctr">
                      <a:solidFill>
                        <a:srgbClr val="000000"/>
                      </a:solidFill>
                      <a:prstDash val="solid"/>
                      <a:round/>
                      <a:headEnd type="none" w="med" len="med"/>
                      <a:tailEnd type="none" w="med" len="med"/>
                    </a:lnT>
                    <a:lnB>
                      <a:noFill/>
                    </a:lnB>
                    <a:solidFill>
                      <a:srgbClr val="FFFFFF"/>
                    </a:solidFill>
                  </a:tcPr>
                </a:tc>
                <a:tc>
                  <a:txBody>
                    <a:bodyPr/>
                    <a:lstStyle/>
                    <a:p>
                      <a:pPr marL="0" marR="0">
                        <a:lnSpc>
                          <a:spcPct val="115000"/>
                        </a:lnSpc>
                        <a:spcBef>
                          <a:spcPts val="0"/>
                        </a:spcBef>
                        <a:spcAft>
                          <a:spcPts val="0"/>
                        </a:spcAft>
                      </a:pPr>
                      <a:endParaRPr lang="en-US" sz="1800">
                        <a:solidFill>
                          <a:srgbClr val="000000"/>
                        </a:solidFill>
                        <a:latin typeface="Times New Roman" pitchFamily="18" charset="0"/>
                        <a:ea typeface="Calibri"/>
                        <a:cs typeface="Times New Roman" pitchFamily="18" charset="0"/>
                      </a:endParaRPr>
                    </a:p>
                  </a:txBody>
                  <a:tcPr marL="68239" marR="68239" marT="0" marB="0">
                    <a:lnL>
                      <a:noFill/>
                    </a:lnL>
                    <a:lnR>
                      <a:noFill/>
                    </a:lnR>
                    <a:lnT w="12700" cap="flat" cmpd="sng" algn="ctr">
                      <a:solidFill>
                        <a:srgbClr val="000000"/>
                      </a:solidFill>
                      <a:prstDash val="solid"/>
                      <a:round/>
                      <a:headEnd type="none" w="med" len="med"/>
                      <a:tailEnd type="none" w="med" len="med"/>
                    </a:lnT>
                    <a:lnB>
                      <a:noFill/>
                    </a:lnB>
                    <a:solidFill>
                      <a:srgbClr val="FFFFFF"/>
                    </a:solidFill>
                  </a:tcPr>
                </a:tc>
                <a:tc>
                  <a:txBody>
                    <a:bodyPr/>
                    <a:lstStyle/>
                    <a:p>
                      <a:pPr marL="0" marR="0">
                        <a:lnSpc>
                          <a:spcPct val="115000"/>
                        </a:lnSpc>
                        <a:spcBef>
                          <a:spcPts val="0"/>
                        </a:spcBef>
                        <a:spcAft>
                          <a:spcPts val="0"/>
                        </a:spcAft>
                      </a:pPr>
                      <a:endParaRPr lang="en-US" sz="1800">
                        <a:solidFill>
                          <a:srgbClr val="000000"/>
                        </a:solidFill>
                        <a:latin typeface="Times New Roman" pitchFamily="18" charset="0"/>
                        <a:ea typeface="Calibri"/>
                        <a:cs typeface="Times New Roman" pitchFamily="18" charset="0"/>
                      </a:endParaRPr>
                    </a:p>
                  </a:txBody>
                  <a:tcPr marL="68239" marR="68239" marT="0" marB="0">
                    <a:lnL>
                      <a:noFill/>
                    </a:lnL>
                    <a:lnR>
                      <a:noFill/>
                    </a:lnR>
                    <a:lnT w="12700" cap="flat" cmpd="sng" algn="ctr">
                      <a:solidFill>
                        <a:srgbClr val="000000"/>
                      </a:solidFill>
                      <a:prstDash val="solid"/>
                      <a:round/>
                      <a:headEnd type="none" w="med" len="med"/>
                      <a:tailEnd type="none" w="med" len="med"/>
                    </a:lnT>
                    <a:lnB>
                      <a:noFill/>
                    </a:lnB>
                    <a:solidFill>
                      <a:srgbClr val="FFFFFF"/>
                    </a:solidFill>
                  </a:tcPr>
                </a:tc>
                <a:tc>
                  <a:txBody>
                    <a:bodyPr/>
                    <a:lstStyle/>
                    <a:p>
                      <a:pPr marL="0" marR="0">
                        <a:lnSpc>
                          <a:spcPct val="115000"/>
                        </a:lnSpc>
                        <a:spcBef>
                          <a:spcPts val="0"/>
                        </a:spcBef>
                        <a:spcAft>
                          <a:spcPts val="0"/>
                        </a:spcAft>
                      </a:pPr>
                      <a:r>
                        <a:rPr lang="en-US" sz="1800" b="1">
                          <a:solidFill>
                            <a:srgbClr val="000000"/>
                          </a:solidFill>
                          <a:latin typeface="Times New Roman" pitchFamily="18" charset="0"/>
                          <a:ea typeface="Calibri"/>
                          <a:cs typeface="Times New Roman" pitchFamily="18" charset="0"/>
                        </a:rPr>
                        <a:t>Total NO infected (%)</a:t>
                      </a:r>
                      <a:endParaRPr lang="en-US" sz="1800">
                        <a:solidFill>
                          <a:srgbClr val="000000"/>
                        </a:solidFill>
                        <a:latin typeface="Times New Roman" pitchFamily="18" charset="0"/>
                        <a:ea typeface="Calibri"/>
                        <a:cs typeface="Times New Roman" pitchFamily="18" charset="0"/>
                      </a:endParaRPr>
                    </a:p>
                  </a:txBody>
                  <a:tcPr marL="68239" marR="68239" marT="0" marB="0">
                    <a:lnL>
                      <a:noFill/>
                    </a:lnL>
                    <a:lnR>
                      <a:noFill/>
                    </a:lnR>
                    <a:lnT w="12700" cap="flat" cmpd="sng" algn="ctr">
                      <a:solidFill>
                        <a:srgbClr val="000000"/>
                      </a:solidFill>
                      <a:prstDash val="solid"/>
                      <a:round/>
                      <a:headEnd type="none" w="med" len="med"/>
                      <a:tailEnd type="none" w="med" len="med"/>
                    </a:lnT>
                    <a:lnB>
                      <a:noFill/>
                    </a:lnB>
                    <a:solidFill>
                      <a:srgbClr val="FFFFFF"/>
                    </a:solidFill>
                  </a:tcPr>
                </a:tc>
              </a:tr>
              <a:tr h="985829">
                <a:tc>
                  <a:txBody>
                    <a:bodyPr/>
                    <a:lstStyle/>
                    <a:p>
                      <a:pPr marL="0" marR="0">
                        <a:lnSpc>
                          <a:spcPct val="115000"/>
                        </a:lnSpc>
                        <a:spcBef>
                          <a:spcPts val="0"/>
                        </a:spcBef>
                        <a:spcAft>
                          <a:spcPts val="0"/>
                        </a:spcAft>
                      </a:pPr>
                      <a:r>
                        <a:rPr lang="en-US" sz="1800" dirty="0">
                          <a:solidFill>
                            <a:srgbClr val="000000"/>
                          </a:solidFill>
                          <a:latin typeface="Times New Roman" pitchFamily="18" charset="0"/>
                          <a:ea typeface="Calibri"/>
                          <a:cs typeface="Times New Roman" pitchFamily="18" charset="0"/>
                        </a:rPr>
                        <a:t>Age group</a:t>
                      </a:r>
                    </a:p>
                  </a:txBody>
                  <a:tcPr marL="68239" marR="68239" marT="0" marB="0">
                    <a:lnL>
                      <a:noFill/>
                    </a:lnL>
                    <a:lnR>
                      <a:noFill/>
                    </a:lnR>
                    <a:lnT>
                      <a:noFill/>
                    </a:lnT>
                    <a:lnB w="12700" cap="flat" cmpd="sng" algn="ctr">
                      <a:solidFill>
                        <a:srgbClr val="000000"/>
                      </a:solidFill>
                      <a:prstDash val="solid"/>
                      <a:round/>
                      <a:headEnd type="none" w="med" len="med"/>
                      <a:tailEnd type="none" w="med" len="med"/>
                    </a:lnB>
                    <a:solidFill>
                      <a:srgbClr val="FFFFFF"/>
                    </a:solidFill>
                  </a:tcPr>
                </a:tc>
                <a:tc>
                  <a:txBody>
                    <a:bodyPr/>
                    <a:lstStyle/>
                    <a:p>
                      <a:pPr marL="0" marR="0">
                        <a:lnSpc>
                          <a:spcPct val="115000"/>
                        </a:lnSpc>
                        <a:spcBef>
                          <a:spcPts val="0"/>
                        </a:spcBef>
                        <a:spcAft>
                          <a:spcPts val="0"/>
                        </a:spcAft>
                      </a:pPr>
                      <a:r>
                        <a:rPr lang="en-US" sz="1800" dirty="0">
                          <a:solidFill>
                            <a:srgbClr val="000000"/>
                          </a:solidFill>
                          <a:latin typeface="Times New Roman" pitchFamily="18" charset="0"/>
                          <a:ea typeface="Calibri"/>
                          <a:cs typeface="Times New Roman" pitchFamily="18" charset="0"/>
                        </a:rPr>
                        <a:t>Number examined</a:t>
                      </a:r>
                    </a:p>
                  </a:txBody>
                  <a:tcPr marL="68239" marR="68239" marT="0" marB="0">
                    <a:lnL>
                      <a:noFill/>
                    </a:lnL>
                    <a:lnR>
                      <a:noFill/>
                    </a:lnR>
                    <a:lnT>
                      <a:noFill/>
                    </a:lnT>
                    <a:lnB w="12700" cap="flat" cmpd="sng" algn="ctr">
                      <a:solidFill>
                        <a:srgbClr val="000000"/>
                      </a:solidFill>
                      <a:prstDash val="solid"/>
                      <a:round/>
                      <a:headEnd type="none" w="med" len="med"/>
                      <a:tailEnd type="none" w="med" len="med"/>
                    </a:lnB>
                    <a:solidFill>
                      <a:srgbClr val="FFFFFF"/>
                    </a:solidFill>
                  </a:tcPr>
                </a:tc>
                <a:tc>
                  <a:txBody>
                    <a:bodyPr/>
                    <a:lstStyle/>
                    <a:p>
                      <a:pPr marL="0" marR="0">
                        <a:lnSpc>
                          <a:spcPct val="115000"/>
                        </a:lnSpc>
                        <a:spcBef>
                          <a:spcPts val="0"/>
                        </a:spcBef>
                        <a:spcAft>
                          <a:spcPts val="0"/>
                        </a:spcAft>
                      </a:pPr>
                      <a:r>
                        <a:rPr lang="en-US" sz="1800">
                          <a:solidFill>
                            <a:srgbClr val="000000"/>
                          </a:solidFill>
                          <a:latin typeface="Times New Roman" pitchFamily="18" charset="0"/>
                          <a:ea typeface="Calibri"/>
                          <a:cs typeface="Times New Roman" pitchFamily="18" charset="0"/>
                        </a:rPr>
                        <a:t>Number infected </a:t>
                      </a:r>
                    </a:p>
                  </a:txBody>
                  <a:tcPr marL="68239" marR="68239" marT="0" marB="0">
                    <a:lnL>
                      <a:noFill/>
                    </a:lnL>
                    <a:lnR>
                      <a:noFill/>
                    </a:lnR>
                    <a:lnT>
                      <a:noFill/>
                    </a:lnT>
                    <a:lnB w="12700" cap="flat" cmpd="sng" algn="ctr">
                      <a:solidFill>
                        <a:srgbClr val="000000"/>
                      </a:solidFill>
                      <a:prstDash val="solid"/>
                      <a:round/>
                      <a:headEnd type="none" w="med" len="med"/>
                      <a:tailEnd type="none" w="med" len="med"/>
                    </a:lnB>
                    <a:solidFill>
                      <a:srgbClr val="FFFFFF"/>
                    </a:solidFill>
                  </a:tcPr>
                </a:tc>
                <a:tc>
                  <a:txBody>
                    <a:bodyPr/>
                    <a:lstStyle/>
                    <a:p>
                      <a:pPr marL="0" marR="0">
                        <a:lnSpc>
                          <a:spcPct val="115000"/>
                        </a:lnSpc>
                        <a:spcBef>
                          <a:spcPts val="0"/>
                        </a:spcBef>
                        <a:spcAft>
                          <a:spcPts val="0"/>
                        </a:spcAft>
                      </a:pPr>
                      <a:r>
                        <a:rPr lang="en-US" sz="1800" dirty="0">
                          <a:solidFill>
                            <a:srgbClr val="000000"/>
                          </a:solidFill>
                          <a:latin typeface="Times New Roman" pitchFamily="18" charset="0"/>
                          <a:ea typeface="Calibri"/>
                          <a:cs typeface="Times New Roman" pitchFamily="18" charset="0"/>
                        </a:rPr>
                        <a:t>%</a:t>
                      </a:r>
                    </a:p>
                  </a:txBody>
                  <a:tcPr marL="68239" marR="68239" marT="0" marB="0">
                    <a:lnL>
                      <a:noFill/>
                    </a:lnL>
                    <a:lnR>
                      <a:noFill/>
                    </a:lnR>
                    <a:lnT>
                      <a:noFill/>
                    </a:lnT>
                    <a:lnB w="12700" cap="flat" cmpd="sng" algn="ctr">
                      <a:solidFill>
                        <a:srgbClr val="000000"/>
                      </a:solidFill>
                      <a:prstDash val="solid"/>
                      <a:round/>
                      <a:headEnd type="none" w="med" len="med"/>
                      <a:tailEnd type="none" w="med" len="med"/>
                    </a:lnB>
                    <a:solidFill>
                      <a:srgbClr val="FFFFFF"/>
                    </a:solidFill>
                  </a:tcPr>
                </a:tc>
                <a:tc>
                  <a:txBody>
                    <a:bodyPr/>
                    <a:lstStyle/>
                    <a:p>
                      <a:pPr marL="0" marR="0">
                        <a:lnSpc>
                          <a:spcPct val="115000"/>
                        </a:lnSpc>
                        <a:spcBef>
                          <a:spcPts val="0"/>
                        </a:spcBef>
                        <a:spcAft>
                          <a:spcPts val="0"/>
                        </a:spcAft>
                      </a:pPr>
                      <a:r>
                        <a:rPr lang="en-US" sz="1800">
                          <a:solidFill>
                            <a:srgbClr val="000000"/>
                          </a:solidFill>
                          <a:latin typeface="Times New Roman" pitchFamily="18" charset="0"/>
                          <a:ea typeface="Calibri"/>
                          <a:cs typeface="Times New Roman" pitchFamily="18" charset="0"/>
                        </a:rPr>
                        <a:t>Number examined</a:t>
                      </a:r>
                    </a:p>
                  </a:txBody>
                  <a:tcPr marL="68239" marR="68239" marT="0" marB="0">
                    <a:lnL>
                      <a:noFill/>
                    </a:lnL>
                    <a:lnR>
                      <a:noFill/>
                    </a:lnR>
                    <a:lnT>
                      <a:noFill/>
                    </a:lnT>
                    <a:lnB w="12700" cap="flat" cmpd="sng" algn="ctr">
                      <a:solidFill>
                        <a:srgbClr val="000000"/>
                      </a:solidFill>
                      <a:prstDash val="solid"/>
                      <a:round/>
                      <a:headEnd type="none" w="med" len="med"/>
                      <a:tailEnd type="none" w="med" len="med"/>
                    </a:lnB>
                    <a:solidFill>
                      <a:srgbClr val="FFFFFF"/>
                    </a:solidFill>
                  </a:tcPr>
                </a:tc>
                <a:tc>
                  <a:txBody>
                    <a:bodyPr/>
                    <a:lstStyle/>
                    <a:p>
                      <a:pPr marL="0" marR="0">
                        <a:lnSpc>
                          <a:spcPct val="115000"/>
                        </a:lnSpc>
                        <a:spcBef>
                          <a:spcPts val="0"/>
                        </a:spcBef>
                        <a:spcAft>
                          <a:spcPts val="0"/>
                        </a:spcAft>
                      </a:pPr>
                      <a:r>
                        <a:rPr lang="en-US" sz="1800">
                          <a:solidFill>
                            <a:srgbClr val="000000"/>
                          </a:solidFill>
                          <a:latin typeface="Times New Roman" pitchFamily="18" charset="0"/>
                          <a:ea typeface="Calibri"/>
                          <a:cs typeface="Times New Roman" pitchFamily="18" charset="0"/>
                        </a:rPr>
                        <a:t>Number infected</a:t>
                      </a:r>
                    </a:p>
                  </a:txBody>
                  <a:tcPr marL="68239" marR="68239" marT="0" marB="0">
                    <a:lnL>
                      <a:noFill/>
                    </a:lnL>
                    <a:lnR>
                      <a:noFill/>
                    </a:lnR>
                    <a:lnT>
                      <a:noFill/>
                    </a:lnT>
                    <a:lnB w="12700" cap="flat" cmpd="sng" algn="ctr">
                      <a:solidFill>
                        <a:srgbClr val="000000"/>
                      </a:solidFill>
                      <a:prstDash val="solid"/>
                      <a:round/>
                      <a:headEnd type="none" w="med" len="med"/>
                      <a:tailEnd type="none" w="med" len="med"/>
                    </a:lnB>
                    <a:solidFill>
                      <a:srgbClr val="FFFFFF"/>
                    </a:solidFill>
                  </a:tcPr>
                </a:tc>
                <a:tc>
                  <a:txBody>
                    <a:bodyPr/>
                    <a:lstStyle/>
                    <a:p>
                      <a:pPr marL="0" marR="0">
                        <a:lnSpc>
                          <a:spcPct val="115000"/>
                        </a:lnSpc>
                        <a:spcBef>
                          <a:spcPts val="0"/>
                        </a:spcBef>
                        <a:spcAft>
                          <a:spcPts val="0"/>
                        </a:spcAft>
                      </a:pPr>
                      <a:r>
                        <a:rPr lang="en-US" sz="1800">
                          <a:solidFill>
                            <a:srgbClr val="000000"/>
                          </a:solidFill>
                          <a:latin typeface="Times New Roman" pitchFamily="18" charset="0"/>
                          <a:ea typeface="Calibri"/>
                          <a:cs typeface="Times New Roman" pitchFamily="18" charset="0"/>
                        </a:rPr>
                        <a:t>%</a:t>
                      </a:r>
                    </a:p>
                  </a:txBody>
                  <a:tcPr marL="68239" marR="68239" marT="0" marB="0">
                    <a:lnL>
                      <a:noFill/>
                    </a:lnL>
                    <a:lnR>
                      <a:noFill/>
                    </a:lnR>
                    <a:lnT>
                      <a:noFill/>
                    </a:lnT>
                    <a:lnB w="12700" cap="flat" cmpd="sng" algn="ctr">
                      <a:solidFill>
                        <a:srgbClr val="000000"/>
                      </a:solidFill>
                      <a:prstDash val="solid"/>
                      <a:round/>
                      <a:headEnd type="none" w="med" len="med"/>
                      <a:tailEnd type="none" w="med" len="med"/>
                    </a:lnB>
                    <a:solidFill>
                      <a:srgbClr val="FFFFFF"/>
                    </a:solidFill>
                  </a:tcPr>
                </a:tc>
                <a:tc>
                  <a:txBody>
                    <a:bodyPr/>
                    <a:lstStyle/>
                    <a:p>
                      <a:pPr marL="0" marR="0">
                        <a:lnSpc>
                          <a:spcPct val="115000"/>
                        </a:lnSpc>
                        <a:spcBef>
                          <a:spcPts val="0"/>
                        </a:spcBef>
                        <a:spcAft>
                          <a:spcPts val="0"/>
                        </a:spcAft>
                      </a:pPr>
                      <a:endParaRPr lang="en-US" sz="1800">
                        <a:solidFill>
                          <a:srgbClr val="000000"/>
                        </a:solidFill>
                        <a:latin typeface="Times New Roman" pitchFamily="18" charset="0"/>
                        <a:ea typeface="Calibri"/>
                        <a:cs typeface="Times New Roman" pitchFamily="18" charset="0"/>
                      </a:endParaRPr>
                    </a:p>
                  </a:txBody>
                  <a:tcPr marL="68239" marR="68239" marT="0" marB="0">
                    <a:lnL>
                      <a:noFill/>
                    </a:lnL>
                    <a:lnR>
                      <a:noFill/>
                    </a:lnR>
                    <a:lnT>
                      <a:noFill/>
                    </a:lnT>
                    <a:lnB w="12700" cap="flat" cmpd="sng" algn="ctr">
                      <a:solidFill>
                        <a:srgbClr val="000000"/>
                      </a:solidFill>
                      <a:prstDash val="solid"/>
                      <a:round/>
                      <a:headEnd type="none" w="med" len="med"/>
                      <a:tailEnd type="none" w="med" len="med"/>
                    </a:lnB>
                    <a:solidFill>
                      <a:srgbClr val="FFFFFF"/>
                    </a:solidFill>
                  </a:tcPr>
                </a:tc>
              </a:tr>
              <a:tr h="385295">
                <a:tc>
                  <a:txBody>
                    <a:bodyPr/>
                    <a:lstStyle/>
                    <a:p>
                      <a:pPr marL="0" marR="0">
                        <a:lnSpc>
                          <a:spcPct val="115000"/>
                        </a:lnSpc>
                        <a:spcBef>
                          <a:spcPts val="0"/>
                        </a:spcBef>
                        <a:spcAft>
                          <a:spcPts val="0"/>
                        </a:spcAft>
                      </a:pPr>
                      <a:r>
                        <a:rPr lang="en-US" sz="1800">
                          <a:solidFill>
                            <a:srgbClr val="000000"/>
                          </a:solidFill>
                          <a:latin typeface="Times New Roman" pitchFamily="18" charset="0"/>
                          <a:ea typeface="Calibri"/>
                          <a:cs typeface="Times New Roman" pitchFamily="18" charset="0"/>
                        </a:rPr>
                        <a:t>18-20</a:t>
                      </a:r>
                    </a:p>
                  </a:txBody>
                  <a:tcPr marL="68239" marR="68239" marT="0" marB="0">
                    <a:lnL>
                      <a:noFill/>
                    </a:lnL>
                    <a:lnR>
                      <a:noFill/>
                    </a:lnR>
                    <a:lnT w="12700" cap="flat" cmpd="sng" algn="ctr">
                      <a:solidFill>
                        <a:srgbClr val="000000"/>
                      </a:solidFill>
                      <a:prstDash val="solid"/>
                      <a:round/>
                      <a:headEnd type="none" w="med" len="med"/>
                      <a:tailEnd type="none" w="med" len="med"/>
                    </a:lnT>
                    <a:lnB>
                      <a:noFill/>
                    </a:lnB>
                    <a:solidFill>
                      <a:srgbClr val="FFFFFF"/>
                    </a:solidFill>
                  </a:tcPr>
                </a:tc>
                <a:tc>
                  <a:txBody>
                    <a:bodyPr/>
                    <a:lstStyle/>
                    <a:p>
                      <a:pPr marL="0" marR="0">
                        <a:lnSpc>
                          <a:spcPct val="115000"/>
                        </a:lnSpc>
                        <a:spcBef>
                          <a:spcPts val="0"/>
                        </a:spcBef>
                        <a:spcAft>
                          <a:spcPts val="0"/>
                        </a:spcAft>
                      </a:pPr>
                      <a:r>
                        <a:rPr lang="en-US" sz="1800" dirty="0">
                          <a:solidFill>
                            <a:srgbClr val="000000"/>
                          </a:solidFill>
                          <a:latin typeface="Times New Roman" pitchFamily="18" charset="0"/>
                          <a:ea typeface="Calibri"/>
                          <a:cs typeface="Times New Roman" pitchFamily="18" charset="0"/>
                        </a:rPr>
                        <a:t>4</a:t>
                      </a:r>
                    </a:p>
                  </a:txBody>
                  <a:tcPr marL="68239" marR="68239" marT="0" marB="0">
                    <a:lnL>
                      <a:noFill/>
                    </a:lnL>
                    <a:lnR>
                      <a:noFill/>
                    </a:lnR>
                    <a:lnT w="12700" cap="flat" cmpd="sng" algn="ctr">
                      <a:solidFill>
                        <a:srgbClr val="000000"/>
                      </a:solidFill>
                      <a:prstDash val="solid"/>
                      <a:round/>
                      <a:headEnd type="none" w="med" len="med"/>
                      <a:tailEnd type="none" w="med" len="med"/>
                    </a:lnT>
                    <a:lnB>
                      <a:noFill/>
                    </a:lnB>
                    <a:solidFill>
                      <a:srgbClr val="FFFFFF"/>
                    </a:solidFill>
                  </a:tcPr>
                </a:tc>
                <a:tc>
                  <a:txBody>
                    <a:bodyPr/>
                    <a:lstStyle/>
                    <a:p>
                      <a:pPr marL="0" marR="0">
                        <a:lnSpc>
                          <a:spcPct val="115000"/>
                        </a:lnSpc>
                        <a:spcBef>
                          <a:spcPts val="0"/>
                        </a:spcBef>
                        <a:spcAft>
                          <a:spcPts val="0"/>
                        </a:spcAft>
                      </a:pPr>
                      <a:r>
                        <a:rPr lang="en-US" sz="1800">
                          <a:solidFill>
                            <a:srgbClr val="000000"/>
                          </a:solidFill>
                          <a:latin typeface="Times New Roman" pitchFamily="18" charset="0"/>
                          <a:ea typeface="Calibri"/>
                          <a:cs typeface="Times New Roman" pitchFamily="18" charset="0"/>
                        </a:rPr>
                        <a:t>1</a:t>
                      </a:r>
                    </a:p>
                  </a:txBody>
                  <a:tcPr marL="68239" marR="68239" marT="0" marB="0">
                    <a:lnL>
                      <a:noFill/>
                    </a:lnL>
                    <a:lnR>
                      <a:noFill/>
                    </a:lnR>
                    <a:lnT w="12700" cap="flat" cmpd="sng" algn="ctr">
                      <a:solidFill>
                        <a:srgbClr val="000000"/>
                      </a:solidFill>
                      <a:prstDash val="solid"/>
                      <a:round/>
                      <a:headEnd type="none" w="med" len="med"/>
                      <a:tailEnd type="none" w="med" len="med"/>
                    </a:lnT>
                    <a:lnB>
                      <a:noFill/>
                    </a:lnB>
                    <a:solidFill>
                      <a:srgbClr val="FFFFFF"/>
                    </a:solidFill>
                  </a:tcPr>
                </a:tc>
                <a:tc>
                  <a:txBody>
                    <a:bodyPr/>
                    <a:lstStyle/>
                    <a:p>
                      <a:pPr marL="0" marR="0">
                        <a:lnSpc>
                          <a:spcPct val="115000"/>
                        </a:lnSpc>
                        <a:spcBef>
                          <a:spcPts val="0"/>
                        </a:spcBef>
                        <a:spcAft>
                          <a:spcPts val="0"/>
                        </a:spcAft>
                      </a:pPr>
                      <a:r>
                        <a:rPr lang="en-US" sz="1800">
                          <a:solidFill>
                            <a:srgbClr val="000000"/>
                          </a:solidFill>
                          <a:latin typeface="Times New Roman" pitchFamily="18" charset="0"/>
                          <a:ea typeface="Calibri"/>
                          <a:cs typeface="Times New Roman" pitchFamily="18" charset="0"/>
                        </a:rPr>
                        <a:t>25.00</a:t>
                      </a:r>
                    </a:p>
                  </a:txBody>
                  <a:tcPr marL="68239" marR="68239" marT="0" marB="0">
                    <a:lnL>
                      <a:noFill/>
                    </a:lnL>
                    <a:lnR>
                      <a:noFill/>
                    </a:lnR>
                    <a:lnT w="12700" cap="flat" cmpd="sng" algn="ctr">
                      <a:solidFill>
                        <a:srgbClr val="000000"/>
                      </a:solidFill>
                      <a:prstDash val="solid"/>
                      <a:round/>
                      <a:headEnd type="none" w="med" len="med"/>
                      <a:tailEnd type="none" w="med" len="med"/>
                    </a:lnT>
                    <a:lnB>
                      <a:noFill/>
                    </a:lnB>
                    <a:solidFill>
                      <a:srgbClr val="FFFFFF"/>
                    </a:solidFill>
                  </a:tcPr>
                </a:tc>
                <a:tc>
                  <a:txBody>
                    <a:bodyPr/>
                    <a:lstStyle/>
                    <a:p>
                      <a:pPr marL="0" marR="0">
                        <a:lnSpc>
                          <a:spcPct val="115000"/>
                        </a:lnSpc>
                        <a:spcBef>
                          <a:spcPts val="0"/>
                        </a:spcBef>
                        <a:spcAft>
                          <a:spcPts val="0"/>
                        </a:spcAft>
                      </a:pPr>
                      <a:r>
                        <a:rPr lang="en-US" sz="1800">
                          <a:solidFill>
                            <a:srgbClr val="000000"/>
                          </a:solidFill>
                          <a:latin typeface="Times New Roman" pitchFamily="18" charset="0"/>
                          <a:ea typeface="Calibri"/>
                          <a:cs typeface="Times New Roman" pitchFamily="18" charset="0"/>
                        </a:rPr>
                        <a:t>9</a:t>
                      </a:r>
                    </a:p>
                  </a:txBody>
                  <a:tcPr marL="68239" marR="68239" marT="0" marB="0">
                    <a:lnL>
                      <a:noFill/>
                    </a:lnL>
                    <a:lnR>
                      <a:noFill/>
                    </a:lnR>
                    <a:lnT w="12700" cap="flat" cmpd="sng" algn="ctr">
                      <a:solidFill>
                        <a:srgbClr val="000000"/>
                      </a:solidFill>
                      <a:prstDash val="solid"/>
                      <a:round/>
                      <a:headEnd type="none" w="med" len="med"/>
                      <a:tailEnd type="none" w="med" len="med"/>
                    </a:lnT>
                    <a:lnB>
                      <a:noFill/>
                    </a:lnB>
                    <a:solidFill>
                      <a:srgbClr val="FFFFFF"/>
                    </a:solidFill>
                  </a:tcPr>
                </a:tc>
                <a:tc>
                  <a:txBody>
                    <a:bodyPr/>
                    <a:lstStyle/>
                    <a:p>
                      <a:pPr marL="0" marR="0">
                        <a:lnSpc>
                          <a:spcPct val="115000"/>
                        </a:lnSpc>
                        <a:spcBef>
                          <a:spcPts val="0"/>
                        </a:spcBef>
                        <a:spcAft>
                          <a:spcPts val="0"/>
                        </a:spcAft>
                      </a:pPr>
                      <a:r>
                        <a:rPr lang="en-US" sz="1800">
                          <a:solidFill>
                            <a:srgbClr val="000000"/>
                          </a:solidFill>
                          <a:latin typeface="Times New Roman" pitchFamily="18" charset="0"/>
                          <a:ea typeface="Calibri"/>
                          <a:cs typeface="Times New Roman" pitchFamily="18" charset="0"/>
                        </a:rPr>
                        <a:t>3</a:t>
                      </a:r>
                    </a:p>
                  </a:txBody>
                  <a:tcPr marL="68239" marR="68239" marT="0" marB="0">
                    <a:lnL>
                      <a:noFill/>
                    </a:lnL>
                    <a:lnR>
                      <a:noFill/>
                    </a:lnR>
                    <a:lnT w="12700" cap="flat" cmpd="sng" algn="ctr">
                      <a:solidFill>
                        <a:srgbClr val="000000"/>
                      </a:solidFill>
                      <a:prstDash val="solid"/>
                      <a:round/>
                      <a:headEnd type="none" w="med" len="med"/>
                      <a:tailEnd type="none" w="med" len="med"/>
                    </a:lnT>
                    <a:lnB>
                      <a:noFill/>
                    </a:lnB>
                    <a:solidFill>
                      <a:srgbClr val="FFFFFF"/>
                    </a:solidFill>
                  </a:tcPr>
                </a:tc>
                <a:tc>
                  <a:txBody>
                    <a:bodyPr/>
                    <a:lstStyle/>
                    <a:p>
                      <a:pPr marL="0" marR="0">
                        <a:lnSpc>
                          <a:spcPct val="115000"/>
                        </a:lnSpc>
                        <a:spcBef>
                          <a:spcPts val="0"/>
                        </a:spcBef>
                        <a:spcAft>
                          <a:spcPts val="0"/>
                        </a:spcAft>
                      </a:pPr>
                      <a:r>
                        <a:rPr lang="en-US" sz="1800">
                          <a:solidFill>
                            <a:srgbClr val="000000"/>
                          </a:solidFill>
                          <a:latin typeface="Times New Roman" pitchFamily="18" charset="0"/>
                          <a:ea typeface="Calibri"/>
                          <a:cs typeface="Times New Roman" pitchFamily="18" charset="0"/>
                        </a:rPr>
                        <a:t>33.33</a:t>
                      </a:r>
                    </a:p>
                  </a:txBody>
                  <a:tcPr marL="68239" marR="68239" marT="0" marB="0">
                    <a:lnL>
                      <a:noFill/>
                    </a:lnL>
                    <a:lnR>
                      <a:noFill/>
                    </a:lnR>
                    <a:lnT w="12700" cap="flat" cmpd="sng" algn="ctr">
                      <a:solidFill>
                        <a:srgbClr val="000000"/>
                      </a:solidFill>
                      <a:prstDash val="solid"/>
                      <a:round/>
                      <a:headEnd type="none" w="med" len="med"/>
                      <a:tailEnd type="none" w="med" len="med"/>
                    </a:lnT>
                    <a:lnB>
                      <a:noFill/>
                    </a:lnB>
                    <a:solidFill>
                      <a:srgbClr val="FFFFFF"/>
                    </a:solidFill>
                  </a:tcPr>
                </a:tc>
                <a:tc>
                  <a:txBody>
                    <a:bodyPr/>
                    <a:lstStyle/>
                    <a:p>
                      <a:pPr marL="0" marR="0">
                        <a:lnSpc>
                          <a:spcPct val="115000"/>
                        </a:lnSpc>
                        <a:spcBef>
                          <a:spcPts val="0"/>
                        </a:spcBef>
                        <a:spcAft>
                          <a:spcPts val="0"/>
                        </a:spcAft>
                      </a:pPr>
                      <a:r>
                        <a:rPr lang="en-US" sz="1800">
                          <a:solidFill>
                            <a:srgbClr val="000000"/>
                          </a:solidFill>
                          <a:latin typeface="Times New Roman" pitchFamily="18" charset="0"/>
                          <a:ea typeface="Calibri"/>
                          <a:cs typeface="Times New Roman" pitchFamily="18" charset="0"/>
                        </a:rPr>
                        <a:t>4 (1.4 )</a:t>
                      </a:r>
                    </a:p>
                  </a:txBody>
                  <a:tcPr marL="68239" marR="68239" marT="0" marB="0">
                    <a:lnL>
                      <a:noFill/>
                    </a:lnL>
                    <a:lnR>
                      <a:noFill/>
                    </a:lnR>
                    <a:lnT w="12700" cap="flat" cmpd="sng" algn="ctr">
                      <a:solidFill>
                        <a:srgbClr val="000000"/>
                      </a:solidFill>
                      <a:prstDash val="solid"/>
                      <a:round/>
                      <a:headEnd type="none" w="med" len="med"/>
                      <a:tailEnd type="none" w="med" len="med"/>
                    </a:lnT>
                    <a:lnB>
                      <a:noFill/>
                    </a:lnB>
                    <a:solidFill>
                      <a:srgbClr val="FFFFFF"/>
                    </a:solidFill>
                  </a:tcPr>
                </a:tc>
              </a:tr>
              <a:tr h="385295">
                <a:tc>
                  <a:txBody>
                    <a:bodyPr/>
                    <a:lstStyle/>
                    <a:p>
                      <a:pPr marL="0" marR="0">
                        <a:lnSpc>
                          <a:spcPct val="115000"/>
                        </a:lnSpc>
                        <a:spcBef>
                          <a:spcPts val="0"/>
                        </a:spcBef>
                        <a:spcAft>
                          <a:spcPts val="0"/>
                        </a:spcAft>
                      </a:pPr>
                      <a:r>
                        <a:rPr lang="en-US" sz="1800">
                          <a:solidFill>
                            <a:srgbClr val="000000"/>
                          </a:solidFill>
                          <a:latin typeface="Times New Roman" pitchFamily="18" charset="0"/>
                          <a:ea typeface="Calibri"/>
                          <a:cs typeface="Times New Roman" pitchFamily="18" charset="0"/>
                        </a:rPr>
                        <a:t>21-30</a:t>
                      </a:r>
                    </a:p>
                  </a:txBody>
                  <a:tcPr marL="68239" marR="68239" marT="0" marB="0">
                    <a:lnL>
                      <a:noFill/>
                    </a:lnL>
                    <a:lnR>
                      <a:noFill/>
                    </a:lnR>
                    <a:lnT>
                      <a:noFill/>
                    </a:lnT>
                    <a:lnB>
                      <a:noFill/>
                    </a:lnB>
                    <a:solidFill>
                      <a:srgbClr val="FFFFFF"/>
                    </a:solidFill>
                  </a:tcPr>
                </a:tc>
                <a:tc>
                  <a:txBody>
                    <a:bodyPr/>
                    <a:lstStyle/>
                    <a:p>
                      <a:pPr marL="0" marR="0">
                        <a:lnSpc>
                          <a:spcPct val="115000"/>
                        </a:lnSpc>
                        <a:spcBef>
                          <a:spcPts val="0"/>
                        </a:spcBef>
                        <a:spcAft>
                          <a:spcPts val="0"/>
                        </a:spcAft>
                      </a:pPr>
                      <a:r>
                        <a:rPr lang="en-US" sz="1800" dirty="0">
                          <a:solidFill>
                            <a:srgbClr val="000000"/>
                          </a:solidFill>
                          <a:latin typeface="Times New Roman" pitchFamily="18" charset="0"/>
                          <a:ea typeface="Calibri"/>
                          <a:cs typeface="Times New Roman" pitchFamily="18" charset="0"/>
                        </a:rPr>
                        <a:t>98</a:t>
                      </a:r>
                    </a:p>
                  </a:txBody>
                  <a:tcPr marL="68239" marR="68239" marT="0" marB="0">
                    <a:lnL>
                      <a:noFill/>
                    </a:lnL>
                    <a:lnR>
                      <a:noFill/>
                    </a:lnR>
                    <a:lnT>
                      <a:noFill/>
                    </a:lnT>
                    <a:lnB>
                      <a:noFill/>
                    </a:lnB>
                    <a:solidFill>
                      <a:srgbClr val="FFFFFF"/>
                    </a:solidFill>
                  </a:tcPr>
                </a:tc>
                <a:tc>
                  <a:txBody>
                    <a:bodyPr/>
                    <a:lstStyle/>
                    <a:p>
                      <a:pPr marL="0" marR="0">
                        <a:lnSpc>
                          <a:spcPct val="115000"/>
                        </a:lnSpc>
                        <a:spcBef>
                          <a:spcPts val="0"/>
                        </a:spcBef>
                        <a:spcAft>
                          <a:spcPts val="0"/>
                        </a:spcAft>
                      </a:pPr>
                      <a:r>
                        <a:rPr lang="en-US" sz="1800">
                          <a:solidFill>
                            <a:srgbClr val="000000"/>
                          </a:solidFill>
                          <a:latin typeface="Times New Roman" pitchFamily="18" charset="0"/>
                          <a:ea typeface="Calibri"/>
                          <a:cs typeface="Times New Roman" pitchFamily="18" charset="0"/>
                        </a:rPr>
                        <a:t>36</a:t>
                      </a:r>
                    </a:p>
                  </a:txBody>
                  <a:tcPr marL="68239" marR="68239" marT="0" marB="0">
                    <a:lnL>
                      <a:noFill/>
                    </a:lnL>
                    <a:lnR>
                      <a:noFill/>
                    </a:lnR>
                    <a:lnT>
                      <a:noFill/>
                    </a:lnT>
                    <a:lnB>
                      <a:noFill/>
                    </a:lnB>
                    <a:solidFill>
                      <a:srgbClr val="FFFFFF"/>
                    </a:solidFill>
                  </a:tcPr>
                </a:tc>
                <a:tc>
                  <a:txBody>
                    <a:bodyPr/>
                    <a:lstStyle/>
                    <a:p>
                      <a:pPr marL="0" marR="0">
                        <a:lnSpc>
                          <a:spcPct val="115000"/>
                        </a:lnSpc>
                        <a:spcBef>
                          <a:spcPts val="0"/>
                        </a:spcBef>
                        <a:spcAft>
                          <a:spcPts val="0"/>
                        </a:spcAft>
                      </a:pPr>
                      <a:r>
                        <a:rPr lang="en-US" sz="1800" dirty="0">
                          <a:solidFill>
                            <a:srgbClr val="000000"/>
                          </a:solidFill>
                          <a:latin typeface="Times New Roman" pitchFamily="18" charset="0"/>
                          <a:ea typeface="Calibri"/>
                          <a:cs typeface="Times New Roman" pitchFamily="18" charset="0"/>
                        </a:rPr>
                        <a:t>36.7</a:t>
                      </a:r>
                    </a:p>
                  </a:txBody>
                  <a:tcPr marL="68239" marR="68239" marT="0" marB="0">
                    <a:lnL>
                      <a:noFill/>
                    </a:lnL>
                    <a:lnR>
                      <a:noFill/>
                    </a:lnR>
                    <a:lnT>
                      <a:noFill/>
                    </a:lnT>
                    <a:lnB>
                      <a:noFill/>
                    </a:lnB>
                    <a:solidFill>
                      <a:srgbClr val="FFFFFF"/>
                    </a:solidFill>
                  </a:tcPr>
                </a:tc>
                <a:tc>
                  <a:txBody>
                    <a:bodyPr/>
                    <a:lstStyle/>
                    <a:p>
                      <a:pPr marL="0" marR="0">
                        <a:lnSpc>
                          <a:spcPct val="115000"/>
                        </a:lnSpc>
                        <a:spcBef>
                          <a:spcPts val="0"/>
                        </a:spcBef>
                        <a:spcAft>
                          <a:spcPts val="0"/>
                        </a:spcAft>
                      </a:pPr>
                      <a:r>
                        <a:rPr lang="en-US" sz="1800">
                          <a:solidFill>
                            <a:srgbClr val="000000"/>
                          </a:solidFill>
                          <a:latin typeface="Times New Roman" pitchFamily="18" charset="0"/>
                          <a:ea typeface="Calibri"/>
                          <a:cs typeface="Times New Roman" pitchFamily="18" charset="0"/>
                        </a:rPr>
                        <a:t>10</a:t>
                      </a:r>
                    </a:p>
                  </a:txBody>
                  <a:tcPr marL="68239" marR="68239" marT="0" marB="0">
                    <a:lnL>
                      <a:noFill/>
                    </a:lnL>
                    <a:lnR>
                      <a:noFill/>
                    </a:lnR>
                    <a:lnT>
                      <a:noFill/>
                    </a:lnT>
                    <a:lnB>
                      <a:noFill/>
                    </a:lnB>
                    <a:solidFill>
                      <a:srgbClr val="FFFFFF"/>
                    </a:solidFill>
                  </a:tcPr>
                </a:tc>
                <a:tc>
                  <a:txBody>
                    <a:bodyPr/>
                    <a:lstStyle/>
                    <a:p>
                      <a:pPr marL="0" marR="0">
                        <a:lnSpc>
                          <a:spcPct val="115000"/>
                        </a:lnSpc>
                        <a:spcBef>
                          <a:spcPts val="0"/>
                        </a:spcBef>
                        <a:spcAft>
                          <a:spcPts val="0"/>
                        </a:spcAft>
                      </a:pPr>
                      <a:r>
                        <a:rPr lang="en-US" sz="1800">
                          <a:solidFill>
                            <a:srgbClr val="000000"/>
                          </a:solidFill>
                          <a:latin typeface="Times New Roman" pitchFamily="18" charset="0"/>
                          <a:ea typeface="Calibri"/>
                          <a:cs typeface="Times New Roman" pitchFamily="18" charset="0"/>
                        </a:rPr>
                        <a:t>6</a:t>
                      </a:r>
                    </a:p>
                  </a:txBody>
                  <a:tcPr marL="68239" marR="68239" marT="0" marB="0">
                    <a:lnL>
                      <a:noFill/>
                    </a:lnL>
                    <a:lnR>
                      <a:noFill/>
                    </a:lnR>
                    <a:lnT>
                      <a:noFill/>
                    </a:lnT>
                    <a:lnB>
                      <a:noFill/>
                    </a:lnB>
                    <a:solidFill>
                      <a:srgbClr val="FFFFFF"/>
                    </a:solidFill>
                  </a:tcPr>
                </a:tc>
                <a:tc>
                  <a:txBody>
                    <a:bodyPr/>
                    <a:lstStyle/>
                    <a:p>
                      <a:pPr marL="0" marR="0">
                        <a:lnSpc>
                          <a:spcPct val="115000"/>
                        </a:lnSpc>
                        <a:spcBef>
                          <a:spcPts val="0"/>
                        </a:spcBef>
                        <a:spcAft>
                          <a:spcPts val="0"/>
                        </a:spcAft>
                      </a:pPr>
                      <a:r>
                        <a:rPr lang="en-US" sz="1800">
                          <a:solidFill>
                            <a:srgbClr val="000000"/>
                          </a:solidFill>
                          <a:latin typeface="Times New Roman" pitchFamily="18" charset="0"/>
                          <a:ea typeface="Calibri"/>
                          <a:cs typeface="Times New Roman" pitchFamily="18" charset="0"/>
                        </a:rPr>
                        <a:t>60.00</a:t>
                      </a:r>
                    </a:p>
                  </a:txBody>
                  <a:tcPr marL="68239" marR="68239" marT="0" marB="0">
                    <a:lnL>
                      <a:noFill/>
                    </a:lnL>
                    <a:lnR>
                      <a:noFill/>
                    </a:lnR>
                    <a:lnT>
                      <a:noFill/>
                    </a:lnT>
                    <a:lnB>
                      <a:noFill/>
                    </a:lnB>
                    <a:solidFill>
                      <a:srgbClr val="FFFFFF"/>
                    </a:solidFill>
                  </a:tcPr>
                </a:tc>
                <a:tc>
                  <a:txBody>
                    <a:bodyPr/>
                    <a:lstStyle/>
                    <a:p>
                      <a:pPr marL="0" marR="0">
                        <a:lnSpc>
                          <a:spcPct val="115000"/>
                        </a:lnSpc>
                        <a:spcBef>
                          <a:spcPts val="0"/>
                        </a:spcBef>
                        <a:spcAft>
                          <a:spcPts val="0"/>
                        </a:spcAft>
                      </a:pPr>
                      <a:r>
                        <a:rPr lang="en-US" sz="1800">
                          <a:solidFill>
                            <a:srgbClr val="000000"/>
                          </a:solidFill>
                          <a:latin typeface="Times New Roman" pitchFamily="18" charset="0"/>
                          <a:ea typeface="Calibri"/>
                          <a:cs typeface="Times New Roman" pitchFamily="18" charset="0"/>
                        </a:rPr>
                        <a:t>42 (12.0)</a:t>
                      </a:r>
                    </a:p>
                  </a:txBody>
                  <a:tcPr marL="68239" marR="68239" marT="0" marB="0">
                    <a:lnL>
                      <a:noFill/>
                    </a:lnL>
                    <a:lnR>
                      <a:noFill/>
                    </a:lnR>
                    <a:lnT>
                      <a:noFill/>
                    </a:lnT>
                    <a:lnB>
                      <a:noFill/>
                    </a:lnB>
                    <a:solidFill>
                      <a:srgbClr val="FFFFFF"/>
                    </a:solidFill>
                  </a:tcPr>
                </a:tc>
              </a:tr>
              <a:tr h="385295">
                <a:tc>
                  <a:txBody>
                    <a:bodyPr/>
                    <a:lstStyle/>
                    <a:p>
                      <a:pPr marL="0" marR="0">
                        <a:lnSpc>
                          <a:spcPct val="115000"/>
                        </a:lnSpc>
                        <a:spcBef>
                          <a:spcPts val="0"/>
                        </a:spcBef>
                        <a:spcAft>
                          <a:spcPts val="0"/>
                        </a:spcAft>
                      </a:pPr>
                      <a:r>
                        <a:rPr lang="en-US" sz="1800">
                          <a:solidFill>
                            <a:srgbClr val="000000"/>
                          </a:solidFill>
                          <a:latin typeface="Times New Roman" pitchFamily="18" charset="0"/>
                          <a:ea typeface="Calibri"/>
                          <a:cs typeface="Times New Roman" pitchFamily="18" charset="0"/>
                        </a:rPr>
                        <a:t>31-40</a:t>
                      </a:r>
                    </a:p>
                  </a:txBody>
                  <a:tcPr marL="68239" marR="68239" marT="0" marB="0">
                    <a:lnL>
                      <a:noFill/>
                    </a:lnL>
                    <a:lnR>
                      <a:noFill/>
                    </a:lnR>
                    <a:lnT>
                      <a:noFill/>
                    </a:lnT>
                    <a:lnB>
                      <a:noFill/>
                    </a:lnB>
                    <a:solidFill>
                      <a:srgbClr val="FFFFFF"/>
                    </a:solidFill>
                  </a:tcPr>
                </a:tc>
                <a:tc>
                  <a:txBody>
                    <a:bodyPr/>
                    <a:lstStyle/>
                    <a:p>
                      <a:pPr marL="0" marR="0">
                        <a:lnSpc>
                          <a:spcPct val="115000"/>
                        </a:lnSpc>
                        <a:spcBef>
                          <a:spcPts val="0"/>
                        </a:spcBef>
                        <a:spcAft>
                          <a:spcPts val="0"/>
                        </a:spcAft>
                      </a:pPr>
                      <a:r>
                        <a:rPr lang="en-US" sz="1800" dirty="0">
                          <a:solidFill>
                            <a:srgbClr val="000000"/>
                          </a:solidFill>
                          <a:latin typeface="Times New Roman" pitchFamily="18" charset="0"/>
                          <a:ea typeface="Calibri"/>
                          <a:cs typeface="Times New Roman" pitchFamily="18" charset="0"/>
                        </a:rPr>
                        <a:t>78</a:t>
                      </a:r>
                    </a:p>
                  </a:txBody>
                  <a:tcPr marL="68239" marR="68239" marT="0" marB="0">
                    <a:lnL>
                      <a:noFill/>
                    </a:lnL>
                    <a:lnR>
                      <a:noFill/>
                    </a:lnR>
                    <a:lnT>
                      <a:noFill/>
                    </a:lnT>
                    <a:lnB>
                      <a:noFill/>
                    </a:lnB>
                    <a:solidFill>
                      <a:srgbClr val="FFFFFF"/>
                    </a:solidFill>
                  </a:tcPr>
                </a:tc>
                <a:tc>
                  <a:txBody>
                    <a:bodyPr/>
                    <a:lstStyle/>
                    <a:p>
                      <a:pPr marL="0" marR="0">
                        <a:lnSpc>
                          <a:spcPct val="115000"/>
                        </a:lnSpc>
                        <a:spcBef>
                          <a:spcPts val="0"/>
                        </a:spcBef>
                        <a:spcAft>
                          <a:spcPts val="0"/>
                        </a:spcAft>
                      </a:pPr>
                      <a:r>
                        <a:rPr lang="en-US" sz="1800">
                          <a:solidFill>
                            <a:srgbClr val="000000"/>
                          </a:solidFill>
                          <a:latin typeface="Times New Roman" pitchFamily="18" charset="0"/>
                          <a:ea typeface="Calibri"/>
                          <a:cs typeface="Times New Roman" pitchFamily="18" charset="0"/>
                        </a:rPr>
                        <a:t>35</a:t>
                      </a:r>
                    </a:p>
                  </a:txBody>
                  <a:tcPr marL="68239" marR="68239" marT="0" marB="0">
                    <a:lnL>
                      <a:noFill/>
                    </a:lnL>
                    <a:lnR>
                      <a:noFill/>
                    </a:lnR>
                    <a:lnT>
                      <a:noFill/>
                    </a:lnT>
                    <a:lnB>
                      <a:noFill/>
                    </a:lnB>
                    <a:solidFill>
                      <a:srgbClr val="FFFFFF"/>
                    </a:solidFill>
                  </a:tcPr>
                </a:tc>
                <a:tc>
                  <a:txBody>
                    <a:bodyPr/>
                    <a:lstStyle/>
                    <a:p>
                      <a:pPr marL="0" marR="0">
                        <a:lnSpc>
                          <a:spcPct val="115000"/>
                        </a:lnSpc>
                        <a:spcBef>
                          <a:spcPts val="0"/>
                        </a:spcBef>
                        <a:spcAft>
                          <a:spcPts val="0"/>
                        </a:spcAft>
                      </a:pPr>
                      <a:r>
                        <a:rPr lang="en-US" sz="1800">
                          <a:solidFill>
                            <a:srgbClr val="000000"/>
                          </a:solidFill>
                          <a:latin typeface="Times New Roman" pitchFamily="18" charset="0"/>
                          <a:ea typeface="Calibri"/>
                          <a:cs typeface="Times New Roman" pitchFamily="18" charset="0"/>
                        </a:rPr>
                        <a:t>44.87</a:t>
                      </a:r>
                    </a:p>
                  </a:txBody>
                  <a:tcPr marL="68239" marR="68239" marT="0" marB="0">
                    <a:lnL>
                      <a:noFill/>
                    </a:lnL>
                    <a:lnR>
                      <a:noFill/>
                    </a:lnR>
                    <a:lnT>
                      <a:noFill/>
                    </a:lnT>
                    <a:lnB>
                      <a:noFill/>
                    </a:lnB>
                    <a:solidFill>
                      <a:srgbClr val="FFFFFF"/>
                    </a:solidFill>
                  </a:tcPr>
                </a:tc>
                <a:tc>
                  <a:txBody>
                    <a:bodyPr/>
                    <a:lstStyle/>
                    <a:p>
                      <a:pPr marL="0" marR="0">
                        <a:lnSpc>
                          <a:spcPct val="115000"/>
                        </a:lnSpc>
                        <a:spcBef>
                          <a:spcPts val="0"/>
                        </a:spcBef>
                        <a:spcAft>
                          <a:spcPts val="0"/>
                        </a:spcAft>
                      </a:pPr>
                      <a:r>
                        <a:rPr lang="en-US" sz="1800">
                          <a:solidFill>
                            <a:srgbClr val="000000"/>
                          </a:solidFill>
                          <a:latin typeface="Times New Roman" pitchFamily="18" charset="0"/>
                          <a:ea typeface="Calibri"/>
                          <a:cs typeface="Times New Roman" pitchFamily="18" charset="0"/>
                        </a:rPr>
                        <a:t>20</a:t>
                      </a:r>
                    </a:p>
                  </a:txBody>
                  <a:tcPr marL="68239" marR="68239" marT="0" marB="0">
                    <a:lnL>
                      <a:noFill/>
                    </a:lnL>
                    <a:lnR>
                      <a:noFill/>
                    </a:lnR>
                    <a:lnT>
                      <a:noFill/>
                    </a:lnT>
                    <a:lnB>
                      <a:noFill/>
                    </a:lnB>
                    <a:solidFill>
                      <a:srgbClr val="FFFFFF"/>
                    </a:solidFill>
                  </a:tcPr>
                </a:tc>
                <a:tc>
                  <a:txBody>
                    <a:bodyPr/>
                    <a:lstStyle/>
                    <a:p>
                      <a:pPr marL="0" marR="0">
                        <a:lnSpc>
                          <a:spcPct val="115000"/>
                        </a:lnSpc>
                        <a:spcBef>
                          <a:spcPts val="0"/>
                        </a:spcBef>
                        <a:spcAft>
                          <a:spcPts val="0"/>
                        </a:spcAft>
                      </a:pPr>
                      <a:r>
                        <a:rPr lang="en-US" sz="1800">
                          <a:solidFill>
                            <a:srgbClr val="000000"/>
                          </a:solidFill>
                          <a:latin typeface="Times New Roman" pitchFamily="18" charset="0"/>
                          <a:ea typeface="Calibri"/>
                          <a:cs typeface="Times New Roman" pitchFamily="18" charset="0"/>
                        </a:rPr>
                        <a:t>15</a:t>
                      </a:r>
                    </a:p>
                  </a:txBody>
                  <a:tcPr marL="68239" marR="68239" marT="0" marB="0">
                    <a:lnL>
                      <a:noFill/>
                    </a:lnL>
                    <a:lnR>
                      <a:noFill/>
                    </a:lnR>
                    <a:lnT>
                      <a:noFill/>
                    </a:lnT>
                    <a:lnB>
                      <a:noFill/>
                    </a:lnB>
                    <a:solidFill>
                      <a:srgbClr val="FFFFFF"/>
                    </a:solidFill>
                  </a:tcPr>
                </a:tc>
                <a:tc>
                  <a:txBody>
                    <a:bodyPr/>
                    <a:lstStyle/>
                    <a:p>
                      <a:pPr marL="0" marR="0">
                        <a:lnSpc>
                          <a:spcPct val="115000"/>
                        </a:lnSpc>
                        <a:spcBef>
                          <a:spcPts val="0"/>
                        </a:spcBef>
                        <a:spcAft>
                          <a:spcPts val="0"/>
                        </a:spcAft>
                      </a:pPr>
                      <a:r>
                        <a:rPr lang="en-US" sz="1800">
                          <a:solidFill>
                            <a:srgbClr val="000000"/>
                          </a:solidFill>
                          <a:latin typeface="Times New Roman" pitchFamily="18" charset="0"/>
                          <a:ea typeface="Calibri"/>
                          <a:cs typeface="Times New Roman" pitchFamily="18" charset="0"/>
                        </a:rPr>
                        <a:t>75.00</a:t>
                      </a:r>
                    </a:p>
                  </a:txBody>
                  <a:tcPr marL="68239" marR="68239" marT="0" marB="0">
                    <a:lnL>
                      <a:noFill/>
                    </a:lnL>
                    <a:lnR>
                      <a:noFill/>
                    </a:lnR>
                    <a:lnT>
                      <a:noFill/>
                    </a:lnT>
                    <a:lnB>
                      <a:noFill/>
                    </a:lnB>
                    <a:solidFill>
                      <a:srgbClr val="FFFFFF"/>
                    </a:solidFill>
                  </a:tcPr>
                </a:tc>
                <a:tc>
                  <a:txBody>
                    <a:bodyPr/>
                    <a:lstStyle/>
                    <a:p>
                      <a:pPr marL="0" marR="0">
                        <a:lnSpc>
                          <a:spcPct val="115000"/>
                        </a:lnSpc>
                        <a:spcBef>
                          <a:spcPts val="0"/>
                        </a:spcBef>
                        <a:spcAft>
                          <a:spcPts val="0"/>
                        </a:spcAft>
                      </a:pPr>
                      <a:r>
                        <a:rPr lang="en-US" sz="1800">
                          <a:solidFill>
                            <a:srgbClr val="000000"/>
                          </a:solidFill>
                          <a:latin typeface="Times New Roman" pitchFamily="18" charset="0"/>
                          <a:ea typeface="Calibri"/>
                          <a:cs typeface="Times New Roman" pitchFamily="18" charset="0"/>
                        </a:rPr>
                        <a:t>50 (14.28)</a:t>
                      </a:r>
                    </a:p>
                  </a:txBody>
                  <a:tcPr marL="68239" marR="68239" marT="0" marB="0">
                    <a:lnL>
                      <a:noFill/>
                    </a:lnL>
                    <a:lnR>
                      <a:noFill/>
                    </a:lnR>
                    <a:lnT>
                      <a:noFill/>
                    </a:lnT>
                    <a:lnB>
                      <a:noFill/>
                    </a:lnB>
                    <a:solidFill>
                      <a:srgbClr val="FFFFFF"/>
                    </a:solidFill>
                  </a:tcPr>
                </a:tc>
              </a:tr>
              <a:tr h="385295">
                <a:tc>
                  <a:txBody>
                    <a:bodyPr/>
                    <a:lstStyle/>
                    <a:p>
                      <a:pPr marL="0" marR="0">
                        <a:lnSpc>
                          <a:spcPct val="115000"/>
                        </a:lnSpc>
                        <a:spcBef>
                          <a:spcPts val="0"/>
                        </a:spcBef>
                        <a:spcAft>
                          <a:spcPts val="0"/>
                        </a:spcAft>
                      </a:pPr>
                      <a:r>
                        <a:rPr lang="en-US" sz="1800">
                          <a:solidFill>
                            <a:srgbClr val="000000"/>
                          </a:solidFill>
                          <a:latin typeface="Times New Roman" pitchFamily="18" charset="0"/>
                          <a:ea typeface="Calibri"/>
                          <a:cs typeface="Times New Roman" pitchFamily="18" charset="0"/>
                        </a:rPr>
                        <a:t>41-50</a:t>
                      </a:r>
                    </a:p>
                  </a:txBody>
                  <a:tcPr marL="68239" marR="68239" marT="0" marB="0">
                    <a:lnL>
                      <a:noFill/>
                    </a:lnL>
                    <a:lnR>
                      <a:noFill/>
                    </a:lnR>
                    <a:lnT>
                      <a:noFill/>
                    </a:lnT>
                    <a:lnB>
                      <a:noFill/>
                    </a:lnB>
                    <a:solidFill>
                      <a:srgbClr val="FFFFFF"/>
                    </a:solidFill>
                  </a:tcPr>
                </a:tc>
                <a:tc>
                  <a:txBody>
                    <a:bodyPr/>
                    <a:lstStyle/>
                    <a:p>
                      <a:pPr marL="0" marR="0">
                        <a:lnSpc>
                          <a:spcPct val="115000"/>
                        </a:lnSpc>
                        <a:spcBef>
                          <a:spcPts val="0"/>
                        </a:spcBef>
                        <a:spcAft>
                          <a:spcPts val="0"/>
                        </a:spcAft>
                      </a:pPr>
                      <a:r>
                        <a:rPr lang="en-US" sz="1800" dirty="0">
                          <a:solidFill>
                            <a:srgbClr val="000000"/>
                          </a:solidFill>
                          <a:latin typeface="Times New Roman" pitchFamily="18" charset="0"/>
                          <a:ea typeface="Calibri"/>
                          <a:cs typeface="Times New Roman" pitchFamily="18" charset="0"/>
                        </a:rPr>
                        <a:t>64</a:t>
                      </a:r>
                    </a:p>
                  </a:txBody>
                  <a:tcPr marL="68239" marR="68239" marT="0" marB="0">
                    <a:lnL>
                      <a:noFill/>
                    </a:lnL>
                    <a:lnR>
                      <a:noFill/>
                    </a:lnR>
                    <a:lnT>
                      <a:noFill/>
                    </a:lnT>
                    <a:lnB>
                      <a:noFill/>
                    </a:lnB>
                    <a:solidFill>
                      <a:srgbClr val="FFFFFF"/>
                    </a:solidFill>
                  </a:tcPr>
                </a:tc>
                <a:tc>
                  <a:txBody>
                    <a:bodyPr/>
                    <a:lstStyle/>
                    <a:p>
                      <a:pPr marL="0" marR="0">
                        <a:lnSpc>
                          <a:spcPct val="115000"/>
                        </a:lnSpc>
                        <a:spcBef>
                          <a:spcPts val="0"/>
                        </a:spcBef>
                        <a:spcAft>
                          <a:spcPts val="0"/>
                        </a:spcAft>
                      </a:pPr>
                      <a:r>
                        <a:rPr lang="en-US" sz="1800" dirty="0">
                          <a:solidFill>
                            <a:srgbClr val="000000"/>
                          </a:solidFill>
                          <a:latin typeface="Times New Roman" pitchFamily="18" charset="0"/>
                          <a:ea typeface="Calibri"/>
                          <a:cs typeface="Times New Roman" pitchFamily="18" charset="0"/>
                        </a:rPr>
                        <a:t>27</a:t>
                      </a:r>
                    </a:p>
                  </a:txBody>
                  <a:tcPr marL="68239" marR="68239" marT="0" marB="0">
                    <a:lnL>
                      <a:noFill/>
                    </a:lnL>
                    <a:lnR>
                      <a:noFill/>
                    </a:lnR>
                    <a:lnT>
                      <a:noFill/>
                    </a:lnT>
                    <a:lnB>
                      <a:noFill/>
                    </a:lnB>
                    <a:solidFill>
                      <a:srgbClr val="FFFFFF"/>
                    </a:solidFill>
                  </a:tcPr>
                </a:tc>
                <a:tc>
                  <a:txBody>
                    <a:bodyPr/>
                    <a:lstStyle/>
                    <a:p>
                      <a:pPr marL="0" marR="0">
                        <a:lnSpc>
                          <a:spcPct val="115000"/>
                        </a:lnSpc>
                        <a:spcBef>
                          <a:spcPts val="0"/>
                        </a:spcBef>
                        <a:spcAft>
                          <a:spcPts val="0"/>
                        </a:spcAft>
                      </a:pPr>
                      <a:r>
                        <a:rPr lang="en-US" sz="1800">
                          <a:solidFill>
                            <a:srgbClr val="000000"/>
                          </a:solidFill>
                          <a:latin typeface="Times New Roman" pitchFamily="18" charset="0"/>
                          <a:ea typeface="Calibri"/>
                          <a:cs typeface="Times New Roman" pitchFamily="18" charset="0"/>
                        </a:rPr>
                        <a:t>42.18</a:t>
                      </a:r>
                    </a:p>
                  </a:txBody>
                  <a:tcPr marL="68239" marR="68239" marT="0" marB="0">
                    <a:lnL>
                      <a:noFill/>
                    </a:lnL>
                    <a:lnR>
                      <a:noFill/>
                    </a:lnR>
                    <a:lnT>
                      <a:noFill/>
                    </a:lnT>
                    <a:lnB>
                      <a:noFill/>
                    </a:lnB>
                    <a:solidFill>
                      <a:srgbClr val="FFFFFF"/>
                    </a:solidFill>
                  </a:tcPr>
                </a:tc>
                <a:tc>
                  <a:txBody>
                    <a:bodyPr/>
                    <a:lstStyle/>
                    <a:p>
                      <a:pPr marL="0" marR="0">
                        <a:lnSpc>
                          <a:spcPct val="115000"/>
                        </a:lnSpc>
                        <a:spcBef>
                          <a:spcPts val="0"/>
                        </a:spcBef>
                        <a:spcAft>
                          <a:spcPts val="0"/>
                        </a:spcAft>
                      </a:pPr>
                      <a:r>
                        <a:rPr lang="en-US" sz="1800">
                          <a:solidFill>
                            <a:srgbClr val="000000"/>
                          </a:solidFill>
                          <a:latin typeface="Times New Roman" pitchFamily="18" charset="0"/>
                          <a:ea typeface="Calibri"/>
                          <a:cs typeface="Times New Roman" pitchFamily="18" charset="0"/>
                        </a:rPr>
                        <a:t>16</a:t>
                      </a:r>
                    </a:p>
                  </a:txBody>
                  <a:tcPr marL="68239" marR="68239" marT="0" marB="0">
                    <a:lnL>
                      <a:noFill/>
                    </a:lnL>
                    <a:lnR>
                      <a:noFill/>
                    </a:lnR>
                    <a:lnT>
                      <a:noFill/>
                    </a:lnT>
                    <a:lnB>
                      <a:noFill/>
                    </a:lnB>
                    <a:solidFill>
                      <a:srgbClr val="FFFFFF"/>
                    </a:solidFill>
                  </a:tcPr>
                </a:tc>
                <a:tc>
                  <a:txBody>
                    <a:bodyPr/>
                    <a:lstStyle/>
                    <a:p>
                      <a:pPr marL="0" marR="0">
                        <a:lnSpc>
                          <a:spcPct val="115000"/>
                        </a:lnSpc>
                        <a:spcBef>
                          <a:spcPts val="0"/>
                        </a:spcBef>
                        <a:spcAft>
                          <a:spcPts val="0"/>
                        </a:spcAft>
                      </a:pPr>
                      <a:r>
                        <a:rPr lang="en-US" sz="1800">
                          <a:solidFill>
                            <a:srgbClr val="000000"/>
                          </a:solidFill>
                          <a:latin typeface="Times New Roman" pitchFamily="18" charset="0"/>
                          <a:ea typeface="Calibri"/>
                          <a:cs typeface="Times New Roman" pitchFamily="18" charset="0"/>
                        </a:rPr>
                        <a:t>12</a:t>
                      </a:r>
                    </a:p>
                  </a:txBody>
                  <a:tcPr marL="68239" marR="68239" marT="0" marB="0">
                    <a:lnL>
                      <a:noFill/>
                    </a:lnL>
                    <a:lnR>
                      <a:noFill/>
                    </a:lnR>
                    <a:lnT>
                      <a:noFill/>
                    </a:lnT>
                    <a:lnB>
                      <a:noFill/>
                    </a:lnB>
                    <a:solidFill>
                      <a:srgbClr val="FFFFFF"/>
                    </a:solidFill>
                  </a:tcPr>
                </a:tc>
                <a:tc>
                  <a:txBody>
                    <a:bodyPr/>
                    <a:lstStyle/>
                    <a:p>
                      <a:pPr marL="0" marR="0">
                        <a:lnSpc>
                          <a:spcPct val="115000"/>
                        </a:lnSpc>
                        <a:spcBef>
                          <a:spcPts val="0"/>
                        </a:spcBef>
                        <a:spcAft>
                          <a:spcPts val="0"/>
                        </a:spcAft>
                      </a:pPr>
                      <a:r>
                        <a:rPr lang="en-US" sz="1800">
                          <a:solidFill>
                            <a:srgbClr val="000000"/>
                          </a:solidFill>
                          <a:latin typeface="Times New Roman" pitchFamily="18" charset="0"/>
                          <a:ea typeface="Calibri"/>
                          <a:cs typeface="Times New Roman" pitchFamily="18" charset="0"/>
                        </a:rPr>
                        <a:t>75.00</a:t>
                      </a:r>
                    </a:p>
                  </a:txBody>
                  <a:tcPr marL="68239" marR="68239" marT="0" marB="0">
                    <a:lnL>
                      <a:noFill/>
                    </a:lnL>
                    <a:lnR>
                      <a:noFill/>
                    </a:lnR>
                    <a:lnT>
                      <a:noFill/>
                    </a:lnT>
                    <a:lnB>
                      <a:noFill/>
                    </a:lnB>
                    <a:solidFill>
                      <a:srgbClr val="FFFFFF"/>
                    </a:solidFill>
                  </a:tcPr>
                </a:tc>
                <a:tc>
                  <a:txBody>
                    <a:bodyPr/>
                    <a:lstStyle/>
                    <a:p>
                      <a:pPr marL="0" marR="0">
                        <a:lnSpc>
                          <a:spcPct val="115000"/>
                        </a:lnSpc>
                        <a:spcBef>
                          <a:spcPts val="0"/>
                        </a:spcBef>
                        <a:spcAft>
                          <a:spcPts val="0"/>
                        </a:spcAft>
                      </a:pPr>
                      <a:r>
                        <a:rPr lang="en-US" sz="1800">
                          <a:solidFill>
                            <a:srgbClr val="000000"/>
                          </a:solidFill>
                          <a:latin typeface="Times New Roman" pitchFamily="18" charset="0"/>
                          <a:ea typeface="Calibri"/>
                          <a:cs typeface="Times New Roman" pitchFamily="18" charset="0"/>
                        </a:rPr>
                        <a:t>39 (11.14)</a:t>
                      </a:r>
                    </a:p>
                  </a:txBody>
                  <a:tcPr marL="68239" marR="68239" marT="0" marB="0">
                    <a:lnL>
                      <a:noFill/>
                    </a:lnL>
                    <a:lnR>
                      <a:noFill/>
                    </a:lnR>
                    <a:lnT>
                      <a:noFill/>
                    </a:lnT>
                    <a:lnB>
                      <a:noFill/>
                    </a:lnB>
                    <a:solidFill>
                      <a:srgbClr val="FFFFFF"/>
                    </a:solidFill>
                  </a:tcPr>
                </a:tc>
              </a:tr>
              <a:tr h="385295">
                <a:tc>
                  <a:txBody>
                    <a:bodyPr/>
                    <a:lstStyle/>
                    <a:p>
                      <a:pPr marL="0" marR="0">
                        <a:lnSpc>
                          <a:spcPct val="115000"/>
                        </a:lnSpc>
                        <a:spcBef>
                          <a:spcPts val="0"/>
                        </a:spcBef>
                        <a:spcAft>
                          <a:spcPts val="0"/>
                        </a:spcAft>
                      </a:pPr>
                      <a:r>
                        <a:rPr lang="en-US" sz="1800">
                          <a:solidFill>
                            <a:srgbClr val="000000"/>
                          </a:solidFill>
                          <a:latin typeface="Times New Roman" pitchFamily="18" charset="0"/>
                          <a:ea typeface="Calibri"/>
                          <a:cs typeface="Times New Roman" pitchFamily="18" charset="0"/>
                        </a:rPr>
                        <a:t>51-60</a:t>
                      </a:r>
                    </a:p>
                  </a:txBody>
                  <a:tcPr marL="68239" marR="68239" marT="0" marB="0">
                    <a:lnL>
                      <a:noFill/>
                    </a:lnL>
                    <a:lnR>
                      <a:noFill/>
                    </a:lnR>
                    <a:lnT>
                      <a:noFill/>
                    </a:lnT>
                    <a:lnB>
                      <a:noFill/>
                    </a:lnB>
                    <a:solidFill>
                      <a:srgbClr val="FFFFFF"/>
                    </a:solidFill>
                  </a:tcPr>
                </a:tc>
                <a:tc>
                  <a:txBody>
                    <a:bodyPr/>
                    <a:lstStyle/>
                    <a:p>
                      <a:pPr marL="0" marR="0">
                        <a:lnSpc>
                          <a:spcPct val="115000"/>
                        </a:lnSpc>
                        <a:spcBef>
                          <a:spcPts val="0"/>
                        </a:spcBef>
                        <a:spcAft>
                          <a:spcPts val="0"/>
                        </a:spcAft>
                      </a:pPr>
                      <a:r>
                        <a:rPr lang="en-US" sz="1800">
                          <a:solidFill>
                            <a:srgbClr val="000000"/>
                          </a:solidFill>
                          <a:latin typeface="Times New Roman" pitchFamily="18" charset="0"/>
                          <a:ea typeface="Calibri"/>
                          <a:cs typeface="Times New Roman" pitchFamily="18" charset="0"/>
                        </a:rPr>
                        <a:t>30</a:t>
                      </a:r>
                    </a:p>
                  </a:txBody>
                  <a:tcPr marL="68239" marR="68239" marT="0" marB="0">
                    <a:lnL>
                      <a:noFill/>
                    </a:lnL>
                    <a:lnR>
                      <a:noFill/>
                    </a:lnR>
                    <a:lnT>
                      <a:noFill/>
                    </a:lnT>
                    <a:lnB>
                      <a:noFill/>
                    </a:lnB>
                    <a:solidFill>
                      <a:srgbClr val="FFFFFF"/>
                    </a:solidFill>
                  </a:tcPr>
                </a:tc>
                <a:tc>
                  <a:txBody>
                    <a:bodyPr/>
                    <a:lstStyle/>
                    <a:p>
                      <a:pPr marL="0" marR="0">
                        <a:lnSpc>
                          <a:spcPct val="115000"/>
                        </a:lnSpc>
                        <a:spcBef>
                          <a:spcPts val="0"/>
                        </a:spcBef>
                        <a:spcAft>
                          <a:spcPts val="0"/>
                        </a:spcAft>
                      </a:pPr>
                      <a:r>
                        <a:rPr lang="en-US" sz="1800">
                          <a:solidFill>
                            <a:srgbClr val="000000"/>
                          </a:solidFill>
                          <a:latin typeface="Times New Roman" pitchFamily="18" charset="0"/>
                          <a:ea typeface="Calibri"/>
                          <a:cs typeface="Times New Roman" pitchFamily="18" charset="0"/>
                        </a:rPr>
                        <a:t>19</a:t>
                      </a:r>
                    </a:p>
                  </a:txBody>
                  <a:tcPr marL="68239" marR="68239" marT="0" marB="0">
                    <a:lnL>
                      <a:noFill/>
                    </a:lnL>
                    <a:lnR>
                      <a:noFill/>
                    </a:lnR>
                    <a:lnT>
                      <a:noFill/>
                    </a:lnT>
                    <a:lnB>
                      <a:noFill/>
                    </a:lnB>
                    <a:solidFill>
                      <a:srgbClr val="FFFFFF"/>
                    </a:solidFill>
                  </a:tcPr>
                </a:tc>
                <a:tc>
                  <a:txBody>
                    <a:bodyPr/>
                    <a:lstStyle/>
                    <a:p>
                      <a:pPr marL="0" marR="0">
                        <a:lnSpc>
                          <a:spcPct val="115000"/>
                        </a:lnSpc>
                        <a:spcBef>
                          <a:spcPts val="0"/>
                        </a:spcBef>
                        <a:spcAft>
                          <a:spcPts val="0"/>
                        </a:spcAft>
                      </a:pPr>
                      <a:r>
                        <a:rPr lang="en-US" sz="1800">
                          <a:solidFill>
                            <a:srgbClr val="000000"/>
                          </a:solidFill>
                          <a:latin typeface="Times New Roman" pitchFamily="18" charset="0"/>
                          <a:ea typeface="Calibri"/>
                          <a:cs typeface="Times New Roman" pitchFamily="18" charset="0"/>
                        </a:rPr>
                        <a:t>63.33</a:t>
                      </a:r>
                    </a:p>
                  </a:txBody>
                  <a:tcPr marL="68239" marR="68239" marT="0" marB="0">
                    <a:lnL>
                      <a:noFill/>
                    </a:lnL>
                    <a:lnR>
                      <a:noFill/>
                    </a:lnR>
                    <a:lnT>
                      <a:noFill/>
                    </a:lnT>
                    <a:lnB>
                      <a:noFill/>
                    </a:lnB>
                    <a:solidFill>
                      <a:srgbClr val="FFFFFF"/>
                    </a:solidFill>
                  </a:tcPr>
                </a:tc>
                <a:tc>
                  <a:txBody>
                    <a:bodyPr/>
                    <a:lstStyle/>
                    <a:p>
                      <a:pPr marL="0" marR="0">
                        <a:lnSpc>
                          <a:spcPct val="115000"/>
                        </a:lnSpc>
                        <a:spcBef>
                          <a:spcPts val="0"/>
                        </a:spcBef>
                        <a:spcAft>
                          <a:spcPts val="0"/>
                        </a:spcAft>
                      </a:pPr>
                      <a:r>
                        <a:rPr lang="en-US" sz="1800">
                          <a:solidFill>
                            <a:srgbClr val="000000"/>
                          </a:solidFill>
                          <a:latin typeface="Times New Roman" pitchFamily="18" charset="0"/>
                          <a:ea typeface="Calibri"/>
                          <a:cs typeface="Times New Roman" pitchFamily="18" charset="0"/>
                        </a:rPr>
                        <a:t>10</a:t>
                      </a:r>
                    </a:p>
                  </a:txBody>
                  <a:tcPr marL="68239" marR="68239" marT="0" marB="0">
                    <a:lnL>
                      <a:noFill/>
                    </a:lnL>
                    <a:lnR>
                      <a:noFill/>
                    </a:lnR>
                    <a:lnT>
                      <a:noFill/>
                    </a:lnT>
                    <a:lnB>
                      <a:noFill/>
                    </a:lnB>
                    <a:solidFill>
                      <a:srgbClr val="FFFFFF"/>
                    </a:solidFill>
                  </a:tcPr>
                </a:tc>
                <a:tc>
                  <a:txBody>
                    <a:bodyPr/>
                    <a:lstStyle/>
                    <a:p>
                      <a:pPr marL="0" marR="0">
                        <a:lnSpc>
                          <a:spcPct val="115000"/>
                        </a:lnSpc>
                        <a:spcBef>
                          <a:spcPts val="0"/>
                        </a:spcBef>
                        <a:spcAft>
                          <a:spcPts val="0"/>
                        </a:spcAft>
                      </a:pPr>
                      <a:r>
                        <a:rPr lang="en-US" sz="1800">
                          <a:solidFill>
                            <a:srgbClr val="000000"/>
                          </a:solidFill>
                          <a:latin typeface="Times New Roman" pitchFamily="18" charset="0"/>
                          <a:ea typeface="Calibri"/>
                          <a:cs typeface="Times New Roman" pitchFamily="18" charset="0"/>
                        </a:rPr>
                        <a:t>10</a:t>
                      </a:r>
                    </a:p>
                  </a:txBody>
                  <a:tcPr marL="68239" marR="68239" marT="0" marB="0">
                    <a:lnL>
                      <a:noFill/>
                    </a:lnL>
                    <a:lnR>
                      <a:noFill/>
                    </a:lnR>
                    <a:lnT>
                      <a:noFill/>
                    </a:lnT>
                    <a:lnB>
                      <a:noFill/>
                    </a:lnB>
                    <a:solidFill>
                      <a:srgbClr val="FFFFFF"/>
                    </a:solidFill>
                  </a:tcPr>
                </a:tc>
                <a:tc>
                  <a:txBody>
                    <a:bodyPr/>
                    <a:lstStyle/>
                    <a:p>
                      <a:pPr marL="0" marR="0">
                        <a:lnSpc>
                          <a:spcPct val="115000"/>
                        </a:lnSpc>
                        <a:spcBef>
                          <a:spcPts val="0"/>
                        </a:spcBef>
                        <a:spcAft>
                          <a:spcPts val="0"/>
                        </a:spcAft>
                      </a:pPr>
                      <a:r>
                        <a:rPr lang="en-US" sz="1800" dirty="0">
                          <a:solidFill>
                            <a:srgbClr val="000000"/>
                          </a:solidFill>
                          <a:latin typeface="Times New Roman" pitchFamily="18" charset="0"/>
                          <a:ea typeface="Calibri"/>
                          <a:cs typeface="Times New Roman" pitchFamily="18" charset="0"/>
                        </a:rPr>
                        <a:t>100.00</a:t>
                      </a:r>
                    </a:p>
                  </a:txBody>
                  <a:tcPr marL="68239" marR="68239" marT="0" marB="0">
                    <a:lnL>
                      <a:noFill/>
                    </a:lnL>
                    <a:lnR>
                      <a:noFill/>
                    </a:lnR>
                    <a:lnT>
                      <a:noFill/>
                    </a:lnT>
                    <a:lnB>
                      <a:noFill/>
                    </a:lnB>
                    <a:solidFill>
                      <a:srgbClr val="FFFFFF"/>
                    </a:solidFill>
                  </a:tcPr>
                </a:tc>
                <a:tc>
                  <a:txBody>
                    <a:bodyPr/>
                    <a:lstStyle/>
                    <a:p>
                      <a:pPr marL="0" marR="0">
                        <a:lnSpc>
                          <a:spcPct val="115000"/>
                        </a:lnSpc>
                        <a:spcBef>
                          <a:spcPts val="0"/>
                        </a:spcBef>
                        <a:spcAft>
                          <a:spcPts val="0"/>
                        </a:spcAft>
                      </a:pPr>
                      <a:r>
                        <a:rPr lang="en-US" sz="1800" dirty="0">
                          <a:solidFill>
                            <a:srgbClr val="000000"/>
                          </a:solidFill>
                          <a:latin typeface="Times New Roman" pitchFamily="18" charset="0"/>
                          <a:ea typeface="Calibri"/>
                          <a:cs typeface="Times New Roman" pitchFamily="18" charset="0"/>
                        </a:rPr>
                        <a:t>29 (8.22)</a:t>
                      </a:r>
                    </a:p>
                  </a:txBody>
                  <a:tcPr marL="68239" marR="68239" marT="0" marB="0">
                    <a:lnL>
                      <a:noFill/>
                    </a:lnL>
                    <a:lnR>
                      <a:noFill/>
                    </a:lnR>
                    <a:lnT>
                      <a:noFill/>
                    </a:lnT>
                    <a:lnB>
                      <a:noFill/>
                    </a:lnB>
                    <a:solidFill>
                      <a:srgbClr val="FFFFFF"/>
                    </a:solidFill>
                  </a:tcPr>
                </a:tc>
              </a:tr>
              <a:tr h="385295">
                <a:tc>
                  <a:txBody>
                    <a:bodyPr/>
                    <a:lstStyle/>
                    <a:p>
                      <a:pPr marL="0" marR="0">
                        <a:lnSpc>
                          <a:spcPct val="115000"/>
                        </a:lnSpc>
                        <a:spcBef>
                          <a:spcPts val="0"/>
                        </a:spcBef>
                        <a:spcAft>
                          <a:spcPts val="0"/>
                        </a:spcAft>
                      </a:pPr>
                      <a:r>
                        <a:rPr lang="en-US" sz="1800">
                          <a:solidFill>
                            <a:srgbClr val="000000"/>
                          </a:solidFill>
                          <a:latin typeface="Times New Roman" pitchFamily="18" charset="0"/>
                          <a:ea typeface="Calibri"/>
                          <a:cs typeface="Times New Roman" pitchFamily="18" charset="0"/>
                        </a:rPr>
                        <a:t>61&gt;</a:t>
                      </a:r>
                    </a:p>
                  </a:txBody>
                  <a:tcPr marL="68239" marR="68239" marT="0" marB="0">
                    <a:lnL>
                      <a:noFill/>
                    </a:lnL>
                    <a:lnR>
                      <a:noFill/>
                    </a:lnR>
                    <a:lnT>
                      <a:noFill/>
                    </a:lnT>
                    <a:lnB>
                      <a:noFill/>
                    </a:lnB>
                    <a:solidFill>
                      <a:srgbClr val="FFFFFF"/>
                    </a:solidFill>
                  </a:tcPr>
                </a:tc>
                <a:tc>
                  <a:txBody>
                    <a:bodyPr/>
                    <a:lstStyle/>
                    <a:p>
                      <a:pPr marL="0" marR="0">
                        <a:lnSpc>
                          <a:spcPct val="115000"/>
                        </a:lnSpc>
                        <a:spcBef>
                          <a:spcPts val="0"/>
                        </a:spcBef>
                        <a:spcAft>
                          <a:spcPts val="0"/>
                        </a:spcAft>
                      </a:pPr>
                      <a:r>
                        <a:rPr lang="en-US" sz="1800">
                          <a:solidFill>
                            <a:srgbClr val="000000"/>
                          </a:solidFill>
                          <a:latin typeface="Times New Roman" pitchFamily="18" charset="0"/>
                          <a:ea typeface="Calibri"/>
                          <a:cs typeface="Times New Roman" pitchFamily="18" charset="0"/>
                        </a:rPr>
                        <a:t>6</a:t>
                      </a:r>
                    </a:p>
                  </a:txBody>
                  <a:tcPr marL="68239" marR="68239" marT="0" marB="0">
                    <a:lnL>
                      <a:noFill/>
                    </a:lnL>
                    <a:lnR>
                      <a:noFill/>
                    </a:lnR>
                    <a:lnT>
                      <a:noFill/>
                    </a:lnT>
                    <a:lnB>
                      <a:noFill/>
                    </a:lnB>
                    <a:solidFill>
                      <a:srgbClr val="FFFFFF"/>
                    </a:solidFill>
                  </a:tcPr>
                </a:tc>
                <a:tc>
                  <a:txBody>
                    <a:bodyPr/>
                    <a:lstStyle/>
                    <a:p>
                      <a:pPr marL="0" marR="0">
                        <a:lnSpc>
                          <a:spcPct val="115000"/>
                        </a:lnSpc>
                        <a:spcBef>
                          <a:spcPts val="0"/>
                        </a:spcBef>
                        <a:spcAft>
                          <a:spcPts val="0"/>
                        </a:spcAft>
                      </a:pPr>
                      <a:r>
                        <a:rPr lang="en-US" sz="1800" dirty="0">
                          <a:solidFill>
                            <a:srgbClr val="000000"/>
                          </a:solidFill>
                          <a:latin typeface="Times New Roman" pitchFamily="18" charset="0"/>
                          <a:ea typeface="Calibri"/>
                          <a:cs typeface="Times New Roman" pitchFamily="18" charset="0"/>
                        </a:rPr>
                        <a:t>2</a:t>
                      </a:r>
                    </a:p>
                  </a:txBody>
                  <a:tcPr marL="68239" marR="68239" marT="0" marB="0">
                    <a:lnL>
                      <a:noFill/>
                    </a:lnL>
                    <a:lnR>
                      <a:noFill/>
                    </a:lnR>
                    <a:lnT>
                      <a:noFill/>
                    </a:lnT>
                    <a:lnB>
                      <a:noFill/>
                    </a:lnB>
                    <a:solidFill>
                      <a:srgbClr val="FFFFFF"/>
                    </a:solidFill>
                  </a:tcPr>
                </a:tc>
                <a:tc>
                  <a:txBody>
                    <a:bodyPr/>
                    <a:lstStyle/>
                    <a:p>
                      <a:pPr marL="0" marR="0">
                        <a:lnSpc>
                          <a:spcPct val="115000"/>
                        </a:lnSpc>
                        <a:spcBef>
                          <a:spcPts val="0"/>
                        </a:spcBef>
                        <a:spcAft>
                          <a:spcPts val="0"/>
                        </a:spcAft>
                      </a:pPr>
                      <a:r>
                        <a:rPr lang="en-US" sz="1800">
                          <a:solidFill>
                            <a:srgbClr val="000000"/>
                          </a:solidFill>
                          <a:latin typeface="Times New Roman" pitchFamily="18" charset="0"/>
                          <a:ea typeface="Calibri"/>
                          <a:cs typeface="Times New Roman" pitchFamily="18" charset="0"/>
                        </a:rPr>
                        <a:t>33.33</a:t>
                      </a:r>
                    </a:p>
                  </a:txBody>
                  <a:tcPr marL="68239" marR="68239" marT="0" marB="0">
                    <a:lnL>
                      <a:noFill/>
                    </a:lnL>
                    <a:lnR>
                      <a:noFill/>
                    </a:lnR>
                    <a:lnT>
                      <a:noFill/>
                    </a:lnT>
                    <a:lnB>
                      <a:noFill/>
                    </a:lnB>
                    <a:solidFill>
                      <a:srgbClr val="FFFFFF"/>
                    </a:solidFill>
                  </a:tcPr>
                </a:tc>
                <a:tc>
                  <a:txBody>
                    <a:bodyPr/>
                    <a:lstStyle/>
                    <a:p>
                      <a:pPr marL="0" marR="0">
                        <a:lnSpc>
                          <a:spcPct val="115000"/>
                        </a:lnSpc>
                        <a:spcBef>
                          <a:spcPts val="0"/>
                        </a:spcBef>
                        <a:spcAft>
                          <a:spcPts val="0"/>
                        </a:spcAft>
                      </a:pPr>
                      <a:r>
                        <a:rPr lang="en-US" sz="1800" dirty="0">
                          <a:solidFill>
                            <a:srgbClr val="000000"/>
                          </a:solidFill>
                          <a:latin typeface="Times New Roman" pitchFamily="18" charset="0"/>
                          <a:ea typeface="Calibri"/>
                          <a:cs typeface="Times New Roman" pitchFamily="18" charset="0"/>
                        </a:rPr>
                        <a:t>5</a:t>
                      </a:r>
                    </a:p>
                  </a:txBody>
                  <a:tcPr marL="68239" marR="68239" marT="0" marB="0">
                    <a:lnL>
                      <a:noFill/>
                    </a:lnL>
                    <a:lnR>
                      <a:noFill/>
                    </a:lnR>
                    <a:lnT>
                      <a:noFill/>
                    </a:lnT>
                    <a:lnB>
                      <a:noFill/>
                    </a:lnB>
                    <a:solidFill>
                      <a:srgbClr val="FFFFFF"/>
                    </a:solidFill>
                  </a:tcPr>
                </a:tc>
                <a:tc>
                  <a:txBody>
                    <a:bodyPr/>
                    <a:lstStyle/>
                    <a:p>
                      <a:pPr marL="0" marR="0">
                        <a:lnSpc>
                          <a:spcPct val="115000"/>
                        </a:lnSpc>
                        <a:spcBef>
                          <a:spcPts val="0"/>
                        </a:spcBef>
                        <a:spcAft>
                          <a:spcPts val="0"/>
                        </a:spcAft>
                      </a:pPr>
                      <a:r>
                        <a:rPr lang="en-US" sz="1800" dirty="0">
                          <a:solidFill>
                            <a:srgbClr val="000000"/>
                          </a:solidFill>
                          <a:latin typeface="Times New Roman" pitchFamily="18" charset="0"/>
                          <a:ea typeface="Calibri"/>
                          <a:cs typeface="Times New Roman" pitchFamily="18" charset="0"/>
                        </a:rPr>
                        <a:t>5</a:t>
                      </a:r>
                    </a:p>
                  </a:txBody>
                  <a:tcPr marL="68239" marR="68239" marT="0" marB="0">
                    <a:lnL>
                      <a:noFill/>
                    </a:lnL>
                    <a:lnR>
                      <a:noFill/>
                    </a:lnR>
                    <a:lnT>
                      <a:noFill/>
                    </a:lnT>
                    <a:lnB>
                      <a:noFill/>
                    </a:lnB>
                    <a:solidFill>
                      <a:srgbClr val="FFFFFF"/>
                    </a:solidFill>
                  </a:tcPr>
                </a:tc>
                <a:tc>
                  <a:txBody>
                    <a:bodyPr/>
                    <a:lstStyle/>
                    <a:p>
                      <a:pPr marL="0" marR="0">
                        <a:lnSpc>
                          <a:spcPct val="115000"/>
                        </a:lnSpc>
                        <a:spcBef>
                          <a:spcPts val="0"/>
                        </a:spcBef>
                        <a:spcAft>
                          <a:spcPts val="0"/>
                        </a:spcAft>
                      </a:pPr>
                      <a:r>
                        <a:rPr lang="en-US" sz="1800">
                          <a:solidFill>
                            <a:srgbClr val="000000"/>
                          </a:solidFill>
                          <a:latin typeface="Times New Roman" pitchFamily="18" charset="0"/>
                          <a:ea typeface="Calibri"/>
                          <a:cs typeface="Times New Roman" pitchFamily="18" charset="0"/>
                        </a:rPr>
                        <a:t>100.00</a:t>
                      </a:r>
                    </a:p>
                  </a:txBody>
                  <a:tcPr marL="68239" marR="68239" marT="0" marB="0">
                    <a:lnL>
                      <a:noFill/>
                    </a:lnL>
                    <a:lnR>
                      <a:noFill/>
                    </a:lnR>
                    <a:lnT>
                      <a:noFill/>
                    </a:lnT>
                    <a:lnB>
                      <a:noFill/>
                    </a:lnB>
                    <a:solidFill>
                      <a:srgbClr val="FFFFFF"/>
                    </a:solidFill>
                  </a:tcPr>
                </a:tc>
                <a:tc>
                  <a:txBody>
                    <a:bodyPr/>
                    <a:lstStyle/>
                    <a:p>
                      <a:pPr marL="0" marR="0">
                        <a:lnSpc>
                          <a:spcPct val="115000"/>
                        </a:lnSpc>
                        <a:spcBef>
                          <a:spcPts val="0"/>
                        </a:spcBef>
                        <a:spcAft>
                          <a:spcPts val="0"/>
                        </a:spcAft>
                      </a:pPr>
                      <a:r>
                        <a:rPr lang="en-US" sz="1800" dirty="0">
                          <a:solidFill>
                            <a:srgbClr val="000000"/>
                          </a:solidFill>
                          <a:latin typeface="Times New Roman" pitchFamily="18" charset="0"/>
                          <a:ea typeface="Calibri"/>
                          <a:cs typeface="Times New Roman" pitchFamily="18" charset="0"/>
                        </a:rPr>
                        <a:t>7   (2.0)</a:t>
                      </a:r>
                    </a:p>
                  </a:txBody>
                  <a:tcPr marL="68239" marR="68239" marT="0" marB="0">
                    <a:lnL>
                      <a:noFill/>
                    </a:lnL>
                    <a:lnR>
                      <a:noFill/>
                    </a:lnR>
                    <a:lnT>
                      <a:noFill/>
                    </a:lnT>
                    <a:lnB>
                      <a:noFill/>
                    </a:lnB>
                    <a:solidFill>
                      <a:srgbClr val="FFFFFF"/>
                    </a:solidFill>
                  </a:tcPr>
                </a:tc>
              </a:tr>
              <a:tr h="385295">
                <a:tc>
                  <a:txBody>
                    <a:bodyPr/>
                    <a:lstStyle/>
                    <a:p>
                      <a:pPr marL="0" marR="0">
                        <a:lnSpc>
                          <a:spcPct val="115000"/>
                        </a:lnSpc>
                        <a:spcBef>
                          <a:spcPts val="0"/>
                        </a:spcBef>
                        <a:spcAft>
                          <a:spcPts val="0"/>
                        </a:spcAft>
                      </a:pPr>
                      <a:r>
                        <a:rPr lang="en-US" sz="1800" b="1" dirty="0">
                          <a:solidFill>
                            <a:srgbClr val="000000"/>
                          </a:solidFill>
                          <a:latin typeface="Times New Roman" pitchFamily="18" charset="0"/>
                          <a:ea typeface="Calibri"/>
                          <a:cs typeface="Times New Roman" pitchFamily="18" charset="0"/>
                        </a:rPr>
                        <a:t>Total</a:t>
                      </a:r>
                      <a:endParaRPr lang="en-US" sz="1800" dirty="0">
                        <a:solidFill>
                          <a:srgbClr val="000000"/>
                        </a:solidFill>
                        <a:latin typeface="Times New Roman" pitchFamily="18" charset="0"/>
                        <a:ea typeface="Calibri"/>
                        <a:cs typeface="Times New Roman" pitchFamily="18" charset="0"/>
                      </a:endParaRPr>
                    </a:p>
                  </a:txBody>
                  <a:tcPr marL="68239" marR="68239" marT="0" marB="0">
                    <a:lnL>
                      <a:noFill/>
                    </a:lnL>
                    <a:lnR>
                      <a:noFill/>
                    </a:lnR>
                    <a:lnT>
                      <a:noFill/>
                    </a:lnT>
                    <a:lnB w="12700" cap="flat" cmpd="sng" algn="ctr">
                      <a:solidFill>
                        <a:srgbClr val="000000"/>
                      </a:solidFill>
                      <a:prstDash val="solid"/>
                      <a:round/>
                      <a:headEnd type="none" w="med" len="med"/>
                      <a:tailEnd type="none" w="med" len="med"/>
                    </a:lnB>
                    <a:solidFill>
                      <a:srgbClr val="FFFFFF"/>
                    </a:solidFill>
                  </a:tcPr>
                </a:tc>
                <a:tc>
                  <a:txBody>
                    <a:bodyPr/>
                    <a:lstStyle/>
                    <a:p>
                      <a:pPr marL="0" marR="0">
                        <a:lnSpc>
                          <a:spcPct val="115000"/>
                        </a:lnSpc>
                        <a:spcBef>
                          <a:spcPts val="0"/>
                        </a:spcBef>
                        <a:spcAft>
                          <a:spcPts val="0"/>
                        </a:spcAft>
                      </a:pPr>
                      <a:r>
                        <a:rPr lang="en-US" sz="1800" b="1" dirty="0">
                          <a:solidFill>
                            <a:srgbClr val="000000"/>
                          </a:solidFill>
                          <a:latin typeface="Times New Roman" pitchFamily="18" charset="0"/>
                          <a:ea typeface="Calibri"/>
                          <a:cs typeface="Times New Roman" pitchFamily="18" charset="0"/>
                        </a:rPr>
                        <a:t>280</a:t>
                      </a:r>
                      <a:endParaRPr lang="en-US" sz="1800" dirty="0">
                        <a:solidFill>
                          <a:srgbClr val="000000"/>
                        </a:solidFill>
                        <a:latin typeface="Times New Roman" pitchFamily="18" charset="0"/>
                        <a:ea typeface="Calibri"/>
                        <a:cs typeface="Times New Roman" pitchFamily="18" charset="0"/>
                      </a:endParaRPr>
                    </a:p>
                  </a:txBody>
                  <a:tcPr marL="68239" marR="68239" marT="0" marB="0">
                    <a:lnL>
                      <a:noFill/>
                    </a:lnL>
                    <a:lnR>
                      <a:noFill/>
                    </a:lnR>
                    <a:lnT>
                      <a:noFill/>
                    </a:lnT>
                    <a:lnB w="12700" cap="flat" cmpd="sng" algn="ctr">
                      <a:solidFill>
                        <a:srgbClr val="000000"/>
                      </a:solidFill>
                      <a:prstDash val="solid"/>
                      <a:round/>
                      <a:headEnd type="none" w="med" len="med"/>
                      <a:tailEnd type="none" w="med" len="med"/>
                    </a:lnB>
                    <a:solidFill>
                      <a:srgbClr val="FFFFFF"/>
                    </a:solidFill>
                  </a:tcPr>
                </a:tc>
                <a:tc>
                  <a:txBody>
                    <a:bodyPr/>
                    <a:lstStyle/>
                    <a:p>
                      <a:pPr marL="0" marR="0">
                        <a:lnSpc>
                          <a:spcPct val="115000"/>
                        </a:lnSpc>
                        <a:spcBef>
                          <a:spcPts val="0"/>
                        </a:spcBef>
                        <a:spcAft>
                          <a:spcPts val="0"/>
                        </a:spcAft>
                      </a:pPr>
                      <a:r>
                        <a:rPr lang="en-US" sz="1800" b="1" dirty="0">
                          <a:solidFill>
                            <a:srgbClr val="000000"/>
                          </a:solidFill>
                          <a:latin typeface="Times New Roman" pitchFamily="18" charset="0"/>
                          <a:ea typeface="Calibri"/>
                          <a:cs typeface="Times New Roman" pitchFamily="18" charset="0"/>
                        </a:rPr>
                        <a:t>120</a:t>
                      </a:r>
                      <a:endParaRPr lang="en-US" sz="1800" dirty="0">
                        <a:solidFill>
                          <a:srgbClr val="000000"/>
                        </a:solidFill>
                        <a:latin typeface="Times New Roman" pitchFamily="18" charset="0"/>
                        <a:ea typeface="Calibri"/>
                        <a:cs typeface="Times New Roman" pitchFamily="18" charset="0"/>
                      </a:endParaRPr>
                    </a:p>
                  </a:txBody>
                  <a:tcPr marL="68239" marR="68239" marT="0" marB="0">
                    <a:lnL>
                      <a:noFill/>
                    </a:lnL>
                    <a:lnR>
                      <a:noFill/>
                    </a:lnR>
                    <a:lnT>
                      <a:noFill/>
                    </a:lnT>
                    <a:lnB w="12700" cap="flat" cmpd="sng" algn="ctr">
                      <a:solidFill>
                        <a:srgbClr val="000000"/>
                      </a:solidFill>
                      <a:prstDash val="solid"/>
                      <a:round/>
                      <a:headEnd type="none" w="med" len="med"/>
                      <a:tailEnd type="none" w="med" len="med"/>
                    </a:lnB>
                    <a:solidFill>
                      <a:srgbClr val="FFFFFF"/>
                    </a:solidFill>
                  </a:tcPr>
                </a:tc>
                <a:tc>
                  <a:txBody>
                    <a:bodyPr/>
                    <a:lstStyle/>
                    <a:p>
                      <a:pPr marL="0" marR="0">
                        <a:lnSpc>
                          <a:spcPct val="115000"/>
                        </a:lnSpc>
                        <a:spcBef>
                          <a:spcPts val="0"/>
                        </a:spcBef>
                        <a:spcAft>
                          <a:spcPts val="0"/>
                        </a:spcAft>
                      </a:pPr>
                      <a:r>
                        <a:rPr lang="en-US" sz="1800" b="1" dirty="0">
                          <a:solidFill>
                            <a:srgbClr val="000000"/>
                          </a:solidFill>
                          <a:latin typeface="Times New Roman" pitchFamily="18" charset="0"/>
                          <a:ea typeface="Calibri"/>
                          <a:cs typeface="Times New Roman" pitchFamily="18" charset="0"/>
                        </a:rPr>
                        <a:t>42.85</a:t>
                      </a:r>
                      <a:endParaRPr lang="en-US" sz="1800" dirty="0">
                        <a:solidFill>
                          <a:srgbClr val="000000"/>
                        </a:solidFill>
                        <a:latin typeface="Times New Roman" pitchFamily="18" charset="0"/>
                        <a:ea typeface="Calibri"/>
                        <a:cs typeface="Times New Roman" pitchFamily="18" charset="0"/>
                      </a:endParaRPr>
                    </a:p>
                  </a:txBody>
                  <a:tcPr marL="68239" marR="68239" marT="0" marB="0">
                    <a:lnL>
                      <a:noFill/>
                    </a:lnL>
                    <a:lnR>
                      <a:noFill/>
                    </a:lnR>
                    <a:lnT>
                      <a:noFill/>
                    </a:lnT>
                    <a:lnB w="12700" cap="flat" cmpd="sng" algn="ctr">
                      <a:solidFill>
                        <a:srgbClr val="000000"/>
                      </a:solidFill>
                      <a:prstDash val="solid"/>
                      <a:round/>
                      <a:headEnd type="none" w="med" len="med"/>
                      <a:tailEnd type="none" w="med" len="med"/>
                    </a:lnB>
                    <a:solidFill>
                      <a:srgbClr val="FFFFFF"/>
                    </a:solidFill>
                  </a:tcPr>
                </a:tc>
                <a:tc>
                  <a:txBody>
                    <a:bodyPr/>
                    <a:lstStyle/>
                    <a:p>
                      <a:pPr marL="0" marR="0">
                        <a:lnSpc>
                          <a:spcPct val="115000"/>
                        </a:lnSpc>
                        <a:spcBef>
                          <a:spcPts val="0"/>
                        </a:spcBef>
                        <a:spcAft>
                          <a:spcPts val="0"/>
                        </a:spcAft>
                      </a:pPr>
                      <a:r>
                        <a:rPr lang="en-US" sz="1800" b="1" dirty="0">
                          <a:solidFill>
                            <a:srgbClr val="000000"/>
                          </a:solidFill>
                          <a:latin typeface="Times New Roman" pitchFamily="18" charset="0"/>
                          <a:ea typeface="Calibri"/>
                          <a:cs typeface="Times New Roman" pitchFamily="18" charset="0"/>
                        </a:rPr>
                        <a:t>70</a:t>
                      </a:r>
                      <a:endParaRPr lang="en-US" sz="1800" dirty="0">
                        <a:solidFill>
                          <a:srgbClr val="000000"/>
                        </a:solidFill>
                        <a:latin typeface="Times New Roman" pitchFamily="18" charset="0"/>
                        <a:ea typeface="Calibri"/>
                        <a:cs typeface="Times New Roman" pitchFamily="18" charset="0"/>
                      </a:endParaRPr>
                    </a:p>
                  </a:txBody>
                  <a:tcPr marL="68239" marR="68239" marT="0" marB="0">
                    <a:lnL>
                      <a:noFill/>
                    </a:lnL>
                    <a:lnR>
                      <a:noFill/>
                    </a:lnR>
                    <a:lnT>
                      <a:noFill/>
                    </a:lnT>
                    <a:lnB w="12700" cap="flat" cmpd="sng" algn="ctr">
                      <a:solidFill>
                        <a:srgbClr val="000000"/>
                      </a:solidFill>
                      <a:prstDash val="solid"/>
                      <a:round/>
                      <a:headEnd type="none" w="med" len="med"/>
                      <a:tailEnd type="none" w="med" len="med"/>
                    </a:lnB>
                    <a:solidFill>
                      <a:srgbClr val="FFFFFF"/>
                    </a:solidFill>
                  </a:tcPr>
                </a:tc>
                <a:tc>
                  <a:txBody>
                    <a:bodyPr/>
                    <a:lstStyle/>
                    <a:p>
                      <a:pPr marL="0" marR="0">
                        <a:lnSpc>
                          <a:spcPct val="115000"/>
                        </a:lnSpc>
                        <a:spcBef>
                          <a:spcPts val="0"/>
                        </a:spcBef>
                        <a:spcAft>
                          <a:spcPts val="0"/>
                        </a:spcAft>
                      </a:pPr>
                      <a:r>
                        <a:rPr lang="en-US" sz="1800" b="1" dirty="0">
                          <a:solidFill>
                            <a:srgbClr val="000000"/>
                          </a:solidFill>
                          <a:latin typeface="Times New Roman" pitchFamily="18" charset="0"/>
                          <a:ea typeface="Calibri"/>
                          <a:cs typeface="Times New Roman" pitchFamily="18" charset="0"/>
                        </a:rPr>
                        <a:t>51</a:t>
                      </a:r>
                      <a:endParaRPr lang="en-US" sz="1800" dirty="0">
                        <a:solidFill>
                          <a:srgbClr val="000000"/>
                        </a:solidFill>
                        <a:latin typeface="Times New Roman" pitchFamily="18" charset="0"/>
                        <a:ea typeface="Calibri"/>
                        <a:cs typeface="Times New Roman" pitchFamily="18" charset="0"/>
                      </a:endParaRPr>
                    </a:p>
                  </a:txBody>
                  <a:tcPr marL="68239" marR="68239" marT="0" marB="0">
                    <a:lnL>
                      <a:noFill/>
                    </a:lnL>
                    <a:lnR>
                      <a:noFill/>
                    </a:lnR>
                    <a:lnT>
                      <a:noFill/>
                    </a:lnT>
                    <a:lnB w="12700" cap="flat" cmpd="sng" algn="ctr">
                      <a:solidFill>
                        <a:srgbClr val="000000"/>
                      </a:solidFill>
                      <a:prstDash val="solid"/>
                      <a:round/>
                      <a:headEnd type="none" w="med" len="med"/>
                      <a:tailEnd type="none" w="med" len="med"/>
                    </a:lnB>
                    <a:solidFill>
                      <a:srgbClr val="FFFFFF"/>
                    </a:solidFill>
                  </a:tcPr>
                </a:tc>
                <a:tc>
                  <a:txBody>
                    <a:bodyPr/>
                    <a:lstStyle/>
                    <a:p>
                      <a:pPr marL="0" marR="0">
                        <a:lnSpc>
                          <a:spcPct val="115000"/>
                        </a:lnSpc>
                        <a:spcBef>
                          <a:spcPts val="0"/>
                        </a:spcBef>
                        <a:spcAft>
                          <a:spcPts val="0"/>
                        </a:spcAft>
                      </a:pPr>
                      <a:r>
                        <a:rPr lang="en-US" sz="1800" b="1">
                          <a:solidFill>
                            <a:srgbClr val="000000"/>
                          </a:solidFill>
                          <a:latin typeface="Times New Roman" pitchFamily="18" charset="0"/>
                          <a:ea typeface="Calibri"/>
                          <a:cs typeface="Times New Roman" pitchFamily="18" charset="0"/>
                        </a:rPr>
                        <a:t>72.85</a:t>
                      </a:r>
                      <a:endParaRPr lang="en-US" sz="1800">
                        <a:solidFill>
                          <a:srgbClr val="000000"/>
                        </a:solidFill>
                        <a:latin typeface="Times New Roman" pitchFamily="18" charset="0"/>
                        <a:ea typeface="Calibri"/>
                        <a:cs typeface="Times New Roman" pitchFamily="18" charset="0"/>
                      </a:endParaRPr>
                    </a:p>
                  </a:txBody>
                  <a:tcPr marL="68239" marR="68239" marT="0" marB="0">
                    <a:lnL>
                      <a:noFill/>
                    </a:lnL>
                    <a:lnR>
                      <a:noFill/>
                    </a:lnR>
                    <a:lnT>
                      <a:noFill/>
                    </a:lnT>
                    <a:lnB w="12700" cap="flat" cmpd="sng" algn="ctr">
                      <a:solidFill>
                        <a:srgbClr val="000000"/>
                      </a:solidFill>
                      <a:prstDash val="solid"/>
                      <a:round/>
                      <a:headEnd type="none" w="med" len="med"/>
                      <a:tailEnd type="none" w="med" len="med"/>
                    </a:lnB>
                    <a:solidFill>
                      <a:srgbClr val="FFFFFF"/>
                    </a:solidFill>
                  </a:tcPr>
                </a:tc>
                <a:tc>
                  <a:txBody>
                    <a:bodyPr/>
                    <a:lstStyle/>
                    <a:p>
                      <a:pPr marL="0" marR="0">
                        <a:lnSpc>
                          <a:spcPct val="115000"/>
                        </a:lnSpc>
                        <a:spcBef>
                          <a:spcPts val="0"/>
                        </a:spcBef>
                        <a:spcAft>
                          <a:spcPts val="0"/>
                        </a:spcAft>
                      </a:pPr>
                      <a:r>
                        <a:rPr lang="en-US" sz="1800" b="1" dirty="0">
                          <a:solidFill>
                            <a:srgbClr val="000000"/>
                          </a:solidFill>
                          <a:latin typeface="Times New Roman" pitchFamily="18" charset="0"/>
                          <a:ea typeface="Calibri"/>
                          <a:cs typeface="Times New Roman" pitchFamily="18" charset="0"/>
                        </a:rPr>
                        <a:t>171(48.84)</a:t>
                      </a:r>
                      <a:endParaRPr lang="en-US" sz="1800" dirty="0">
                        <a:solidFill>
                          <a:srgbClr val="000000"/>
                        </a:solidFill>
                        <a:latin typeface="Times New Roman" pitchFamily="18" charset="0"/>
                        <a:ea typeface="Calibri"/>
                        <a:cs typeface="Times New Roman" pitchFamily="18" charset="0"/>
                      </a:endParaRPr>
                    </a:p>
                  </a:txBody>
                  <a:tcPr marL="68239" marR="68239" marT="0" marB="0">
                    <a:lnL>
                      <a:noFill/>
                    </a:lnL>
                    <a:lnR>
                      <a:noFill/>
                    </a:lnR>
                    <a:lnT>
                      <a:noFill/>
                    </a:lnT>
                    <a:lnB w="12700" cap="flat" cmpd="sng" algn="ctr">
                      <a:solidFill>
                        <a:srgbClr val="000000"/>
                      </a:solidFill>
                      <a:prstDash val="solid"/>
                      <a:round/>
                      <a:headEnd type="none" w="med" len="med"/>
                      <a:tailEnd type="none" w="med" len="med"/>
                    </a:lnB>
                    <a:solidFill>
                      <a:srgbClr val="FFFFFF"/>
                    </a:solidFill>
                  </a:tcPr>
                </a:tc>
              </a:tr>
            </a:tbl>
          </a:graphicData>
        </a:graphic>
      </p:graphicFrame>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2162"/>
          </a:xfrm>
        </p:spPr>
        <p:txBody>
          <a:bodyPr/>
          <a:lstStyle/>
          <a:p>
            <a:r>
              <a:rPr lang="en-US" dirty="0" smtClean="0"/>
              <a:t>INTRODUCTION</a:t>
            </a:r>
            <a:endParaRPr lang="en-US" dirty="0"/>
          </a:p>
        </p:txBody>
      </p:sp>
      <p:sp>
        <p:nvSpPr>
          <p:cNvPr id="3" name="Content Placeholder 2"/>
          <p:cNvSpPr>
            <a:spLocks noGrp="1"/>
          </p:cNvSpPr>
          <p:nvPr>
            <p:ph idx="1"/>
          </p:nvPr>
        </p:nvSpPr>
        <p:spPr>
          <a:xfrm>
            <a:off x="457200" y="990600"/>
            <a:ext cx="8229600" cy="5334000"/>
          </a:xfrm>
        </p:spPr>
        <p:txBody>
          <a:bodyPr>
            <a:normAutofit/>
          </a:bodyPr>
          <a:lstStyle/>
          <a:p>
            <a:pPr algn="just">
              <a:buFont typeface="Wingdings" pitchFamily="2" charset="2"/>
              <a:buChar char="Ø"/>
            </a:pPr>
            <a:r>
              <a:rPr lang="en-US" dirty="0"/>
              <a:t>Parasitic infection especially intestinal parasite caused by either protozoa or helminthes or both and are among the most common </a:t>
            </a:r>
            <a:r>
              <a:rPr lang="en-US" dirty="0" smtClean="0"/>
              <a:t>infectious disease </a:t>
            </a:r>
            <a:r>
              <a:rPr lang="en-US" dirty="0"/>
              <a:t>worldwide (</a:t>
            </a:r>
            <a:r>
              <a:rPr lang="en-US" dirty="0" smtClean="0"/>
              <a:t>Kelly,1998</a:t>
            </a:r>
            <a:r>
              <a:rPr lang="en-US" dirty="0"/>
              <a:t>). </a:t>
            </a:r>
            <a:endParaRPr lang="en-US" dirty="0" smtClean="0"/>
          </a:p>
          <a:p>
            <a:pPr algn="just"/>
            <a:endParaRPr lang="en-US" dirty="0" smtClean="0"/>
          </a:p>
          <a:p>
            <a:pPr algn="just">
              <a:buFont typeface="Wingdings" pitchFamily="2" charset="2"/>
              <a:buChar char="Ø"/>
            </a:pPr>
            <a:r>
              <a:rPr lang="en-US" dirty="0" smtClean="0"/>
              <a:t> </a:t>
            </a:r>
            <a:r>
              <a:rPr lang="en-US" dirty="0"/>
              <a:t>Infection of intestinal parasites rank among the most important persistent public health </a:t>
            </a:r>
            <a:r>
              <a:rPr lang="en-US" dirty="0" smtClean="0"/>
              <a:t>problem across </a:t>
            </a:r>
            <a:r>
              <a:rPr lang="en-US" dirty="0"/>
              <a:t>the globe and their importance </a:t>
            </a:r>
            <a:r>
              <a:rPr lang="en-US" dirty="0" smtClean="0"/>
              <a:t>in public health </a:t>
            </a:r>
            <a:r>
              <a:rPr lang="en-US" dirty="0"/>
              <a:t>is particularly </a:t>
            </a:r>
            <a:r>
              <a:rPr lang="en-US" dirty="0" smtClean="0"/>
              <a:t>significant. </a:t>
            </a:r>
          </a:p>
          <a:p>
            <a:endParaRPr lang="en-US" dirty="0"/>
          </a:p>
          <a:p>
            <a:endParaRPr lang="en-US" dirty="0" smtClean="0"/>
          </a:p>
          <a:p>
            <a:endParaRPr lang="en-US" dirty="0"/>
          </a:p>
          <a:p>
            <a:pPr>
              <a:buNone/>
            </a:pPr>
            <a:endParaRPr lang="en-US" dirty="0" smtClean="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nvGraphicFramePr>
        <p:xfrm>
          <a:off x="457200" y="683033"/>
          <a:ext cx="7848601" cy="5678766"/>
        </p:xfrm>
        <a:graphic>
          <a:graphicData uri="http://schemas.openxmlformats.org/drawingml/2006/table">
            <a:tbl>
              <a:tblPr/>
              <a:tblGrid>
                <a:gridCol w="1749051"/>
                <a:gridCol w="985994"/>
                <a:gridCol w="1176962"/>
                <a:gridCol w="1229418"/>
                <a:gridCol w="1261382"/>
                <a:gridCol w="1445794"/>
              </a:tblGrid>
              <a:tr h="418670">
                <a:tc>
                  <a:txBody>
                    <a:bodyPr/>
                    <a:lstStyle/>
                    <a:p>
                      <a:pPr marL="0" marR="0" algn="just">
                        <a:lnSpc>
                          <a:spcPct val="115000"/>
                        </a:lnSpc>
                        <a:spcBef>
                          <a:spcPts val="0"/>
                        </a:spcBef>
                        <a:spcAft>
                          <a:spcPts val="0"/>
                        </a:spcAft>
                      </a:pPr>
                      <a:r>
                        <a:rPr lang="en-US" sz="1200" b="1" dirty="0">
                          <a:solidFill>
                            <a:srgbClr val="000000"/>
                          </a:solidFill>
                          <a:latin typeface="Calibri"/>
                          <a:ea typeface="Times New Roman"/>
                          <a:cs typeface="Calibri"/>
                        </a:rPr>
                        <a:t>Parasite seen</a:t>
                      </a:r>
                      <a:endParaRPr lang="en-US" sz="1200" dirty="0">
                        <a:solidFill>
                          <a:srgbClr val="000000"/>
                        </a:solidFill>
                        <a:latin typeface="Calibri"/>
                        <a:ea typeface="Calibri"/>
                        <a:cs typeface="Times New Roman"/>
                      </a:endParaRPr>
                    </a:p>
                  </a:txBody>
                  <a:tcPr marL="41603" marR="41603" marT="0" marB="0">
                    <a:lnL>
                      <a:noFill/>
                    </a:lnL>
                    <a:lnR>
                      <a:noFill/>
                    </a:lnR>
                    <a:lnT w="12700" cap="flat" cmpd="sng" algn="ctr">
                      <a:solidFill>
                        <a:srgbClr val="000000"/>
                      </a:solidFill>
                      <a:prstDash val="solid"/>
                      <a:round/>
                      <a:headEnd type="none" w="med" len="med"/>
                      <a:tailEnd type="none" w="med" len="med"/>
                    </a:lnT>
                    <a:lnB>
                      <a:noFill/>
                    </a:lnB>
                  </a:tcPr>
                </a:tc>
                <a:tc gridSpan="2">
                  <a:txBody>
                    <a:bodyPr/>
                    <a:lstStyle/>
                    <a:p>
                      <a:pPr marL="0" marR="0" algn="just">
                        <a:lnSpc>
                          <a:spcPct val="115000"/>
                        </a:lnSpc>
                        <a:spcBef>
                          <a:spcPts val="0"/>
                        </a:spcBef>
                        <a:spcAft>
                          <a:spcPts val="0"/>
                        </a:spcAft>
                      </a:pPr>
                      <a:endParaRPr lang="en-US" sz="1200" dirty="0">
                        <a:solidFill>
                          <a:srgbClr val="000000"/>
                        </a:solidFill>
                        <a:latin typeface="Calibri"/>
                        <a:ea typeface="Calibri"/>
                        <a:cs typeface="Times New Roman"/>
                      </a:endParaRPr>
                    </a:p>
                    <a:p>
                      <a:pPr marL="0" marR="0" algn="just">
                        <a:lnSpc>
                          <a:spcPct val="115000"/>
                        </a:lnSpc>
                        <a:spcBef>
                          <a:spcPts val="0"/>
                        </a:spcBef>
                        <a:spcAft>
                          <a:spcPts val="0"/>
                        </a:spcAft>
                      </a:pPr>
                      <a:r>
                        <a:rPr lang="en-US" sz="1200" b="1" dirty="0">
                          <a:solidFill>
                            <a:srgbClr val="000000"/>
                          </a:solidFill>
                          <a:latin typeface="Calibri"/>
                          <a:ea typeface="Times New Roman"/>
                          <a:cs typeface="Calibri"/>
                        </a:rPr>
                        <a:t>    Male   n=280</a:t>
                      </a:r>
                      <a:endParaRPr lang="en-US" sz="1200" dirty="0">
                        <a:solidFill>
                          <a:srgbClr val="000000"/>
                        </a:solidFill>
                        <a:latin typeface="Calibri"/>
                        <a:ea typeface="Calibri"/>
                        <a:cs typeface="Times New Roman"/>
                      </a:endParaRPr>
                    </a:p>
                  </a:txBody>
                  <a:tcPr marL="41603" marR="41603" marT="0" marB="0">
                    <a:lnL>
                      <a:noFill/>
                    </a:lnL>
                    <a:lnR>
                      <a:noFill/>
                    </a:lnR>
                    <a:lnT w="12700" cap="flat" cmpd="sng" algn="ctr">
                      <a:solidFill>
                        <a:srgbClr val="000000"/>
                      </a:solidFill>
                      <a:prstDash val="solid"/>
                      <a:round/>
                      <a:headEnd type="none" w="med" len="med"/>
                      <a:tailEnd type="none" w="med" len="med"/>
                    </a:lnT>
                    <a:lnB>
                      <a:noFill/>
                    </a:lnB>
                  </a:tcPr>
                </a:tc>
                <a:tc hMerge="1">
                  <a:txBody>
                    <a:bodyPr/>
                    <a:lstStyle/>
                    <a:p>
                      <a:endParaRPr lang="en-US"/>
                    </a:p>
                  </a:txBody>
                  <a:tcPr/>
                </a:tc>
                <a:tc gridSpan="2">
                  <a:txBody>
                    <a:bodyPr/>
                    <a:lstStyle/>
                    <a:p>
                      <a:pPr marL="0" marR="0" algn="just">
                        <a:lnSpc>
                          <a:spcPct val="115000"/>
                        </a:lnSpc>
                        <a:spcBef>
                          <a:spcPts val="0"/>
                        </a:spcBef>
                        <a:spcAft>
                          <a:spcPts val="0"/>
                        </a:spcAft>
                      </a:pPr>
                      <a:endParaRPr lang="en-US" sz="1200">
                        <a:solidFill>
                          <a:srgbClr val="000000"/>
                        </a:solidFill>
                        <a:latin typeface="Calibri"/>
                        <a:ea typeface="Calibri"/>
                        <a:cs typeface="Times New Roman"/>
                      </a:endParaRPr>
                    </a:p>
                    <a:p>
                      <a:pPr marL="0" marR="0" algn="just">
                        <a:lnSpc>
                          <a:spcPct val="115000"/>
                        </a:lnSpc>
                        <a:spcBef>
                          <a:spcPts val="0"/>
                        </a:spcBef>
                        <a:spcAft>
                          <a:spcPts val="0"/>
                        </a:spcAft>
                      </a:pPr>
                      <a:r>
                        <a:rPr lang="en-US" sz="1200" b="1">
                          <a:solidFill>
                            <a:srgbClr val="000000"/>
                          </a:solidFill>
                          <a:latin typeface="Calibri"/>
                          <a:ea typeface="Times New Roman"/>
                          <a:cs typeface="Calibri"/>
                        </a:rPr>
                        <a:t>      Female  n=70</a:t>
                      </a:r>
                      <a:endParaRPr lang="en-US" sz="1200">
                        <a:solidFill>
                          <a:srgbClr val="000000"/>
                        </a:solidFill>
                        <a:latin typeface="Calibri"/>
                        <a:ea typeface="Calibri"/>
                        <a:cs typeface="Times New Roman"/>
                      </a:endParaRPr>
                    </a:p>
                  </a:txBody>
                  <a:tcPr marL="41603" marR="41603" marT="0" marB="0">
                    <a:lnL>
                      <a:noFill/>
                    </a:lnL>
                    <a:lnR>
                      <a:noFill/>
                    </a:lnR>
                    <a:lnT w="12700" cap="flat" cmpd="sng" algn="ctr">
                      <a:solidFill>
                        <a:srgbClr val="000000"/>
                      </a:solidFill>
                      <a:prstDash val="solid"/>
                      <a:round/>
                      <a:headEnd type="none" w="med" len="med"/>
                      <a:tailEnd type="none" w="med" len="med"/>
                    </a:lnT>
                    <a:lnB>
                      <a:noFill/>
                    </a:lnB>
                  </a:tcPr>
                </a:tc>
                <a:tc hMerge="1">
                  <a:txBody>
                    <a:bodyPr/>
                    <a:lstStyle/>
                    <a:p>
                      <a:endParaRPr lang="en-US"/>
                    </a:p>
                  </a:txBody>
                  <a:tcPr/>
                </a:tc>
                <a:tc>
                  <a:txBody>
                    <a:bodyPr/>
                    <a:lstStyle/>
                    <a:p>
                      <a:pPr marL="0" marR="0" algn="just">
                        <a:lnSpc>
                          <a:spcPct val="115000"/>
                        </a:lnSpc>
                        <a:spcBef>
                          <a:spcPts val="0"/>
                        </a:spcBef>
                        <a:spcAft>
                          <a:spcPts val="0"/>
                        </a:spcAft>
                      </a:pPr>
                      <a:endParaRPr lang="en-US" sz="1200" b="0" dirty="0">
                        <a:solidFill>
                          <a:srgbClr val="000000"/>
                        </a:solidFill>
                        <a:latin typeface="Calibri"/>
                        <a:ea typeface="Calibri"/>
                        <a:cs typeface="Times New Roman"/>
                      </a:endParaRPr>
                    </a:p>
                    <a:p>
                      <a:pPr marL="0" marR="0" algn="just">
                        <a:lnSpc>
                          <a:spcPct val="115000"/>
                        </a:lnSpc>
                        <a:spcBef>
                          <a:spcPts val="0"/>
                        </a:spcBef>
                        <a:spcAft>
                          <a:spcPts val="0"/>
                        </a:spcAft>
                      </a:pPr>
                      <a:r>
                        <a:rPr lang="en-US" sz="1200" b="1" dirty="0">
                          <a:solidFill>
                            <a:srgbClr val="000000"/>
                          </a:solidFill>
                          <a:latin typeface="Calibri"/>
                          <a:ea typeface="Times New Roman"/>
                          <a:cs typeface="Calibri"/>
                        </a:rPr>
                        <a:t>TOTAL (%)</a:t>
                      </a:r>
                      <a:endParaRPr lang="en-US" sz="1200" dirty="0">
                        <a:solidFill>
                          <a:srgbClr val="000000"/>
                        </a:solidFill>
                        <a:latin typeface="Calibri"/>
                        <a:ea typeface="Calibri"/>
                        <a:cs typeface="Times New Roman"/>
                      </a:endParaRPr>
                    </a:p>
                  </a:txBody>
                  <a:tcPr marL="41603" marR="41603" marT="0" marB="0">
                    <a:lnL>
                      <a:noFill/>
                    </a:lnL>
                    <a:lnR>
                      <a:noFill/>
                    </a:lnR>
                    <a:lnT w="12700" cap="flat" cmpd="sng" algn="ctr">
                      <a:solidFill>
                        <a:srgbClr val="000000"/>
                      </a:solidFill>
                      <a:prstDash val="solid"/>
                      <a:round/>
                      <a:headEnd type="none" w="med" len="med"/>
                      <a:tailEnd type="none" w="med" len="med"/>
                    </a:lnT>
                    <a:lnB>
                      <a:noFill/>
                    </a:lnB>
                  </a:tcPr>
                </a:tc>
              </a:tr>
              <a:tr h="311603">
                <a:tc>
                  <a:txBody>
                    <a:bodyPr/>
                    <a:lstStyle/>
                    <a:p>
                      <a:pPr marL="0" marR="0" algn="just">
                        <a:lnSpc>
                          <a:spcPct val="115000"/>
                        </a:lnSpc>
                        <a:spcBef>
                          <a:spcPts val="0"/>
                        </a:spcBef>
                        <a:spcAft>
                          <a:spcPts val="0"/>
                        </a:spcAft>
                      </a:pPr>
                      <a:endParaRPr lang="en-US" sz="1200" dirty="0">
                        <a:solidFill>
                          <a:srgbClr val="000000"/>
                        </a:solidFill>
                        <a:latin typeface="Calibri"/>
                        <a:ea typeface="Times New Roman"/>
                        <a:cs typeface="Calibri"/>
                      </a:endParaRPr>
                    </a:p>
                  </a:txBody>
                  <a:tcPr marL="41603" marR="41603" marT="0" marB="0">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lgn="just">
                        <a:lnSpc>
                          <a:spcPct val="115000"/>
                        </a:lnSpc>
                        <a:spcBef>
                          <a:spcPts val="0"/>
                        </a:spcBef>
                        <a:spcAft>
                          <a:spcPts val="0"/>
                        </a:spcAft>
                      </a:pPr>
                      <a:r>
                        <a:rPr lang="en-US" sz="1200" dirty="0">
                          <a:solidFill>
                            <a:srgbClr val="000000"/>
                          </a:solidFill>
                          <a:latin typeface="Calibri"/>
                          <a:ea typeface="Times New Roman"/>
                          <a:cs typeface="Calibri"/>
                        </a:rPr>
                        <a:t>NO infected</a:t>
                      </a:r>
                      <a:endParaRPr lang="en-US" sz="1200" dirty="0">
                        <a:solidFill>
                          <a:srgbClr val="000000"/>
                        </a:solidFill>
                        <a:latin typeface="Calibri"/>
                        <a:ea typeface="Calibri"/>
                        <a:cs typeface="Times New Roman"/>
                      </a:endParaRPr>
                    </a:p>
                  </a:txBody>
                  <a:tcPr marL="41603" marR="41603" marT="0" marB="0">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lgn="just">
                        <a:lnSpc>
                          <a:spcPct val="115000"/>
                        </a:lnSpc>
                        <a:spcBef>
                          <a:spcPts val="0"/>
                        </a:spcBef>
                        <a:spcAft>
                          <a:spcPts val="0"/>
                        </a:spcAft>
                      </a:pPr>
                      <a:r>
                        <a:rPr lang="en-US" sz="1200">
                          <a:solidFill>
                            <a:srgbClr val="000000"/>
                          </a:solidFill>
                          <a:latin typeface="Calibri"/>
                          <a:ea typeface="Times New Roman"/>
                          <a:cs typeface="Calibri"/>
                        </a:rPr>
                        <a:t>%</a:t>
                      </a:r>
                      <a:endParaRPr lang="en-US" sz="1200">
                        <a:solidFill>
                          <a:srgbClr val="000000"/>
                        </a:solidFill>
                        <a:latin typeface="Calibri"/>
                        <a:ea typeface="Calibri"/>
                        <a:cs typeface="Times New Roman"/>
                      </a:endParaRPr>
                    </a:p>
                  </a:txBody>
                  <a:tcPr marL="41603" marR="41603" marT="0" marB="0">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lgn="just">
                        <a:lnSpc>
                          <a:spcPct val="115000"/>
                        </a:lnSpc>
                        <a:spcBef>
                          <a:spcPts val="0"/>
                        </a:spcBef>
                        <a:spcAft>
                          <a:spcPts val="0"/>
                        </a:spcAft>
                      </a:pPr>
                      <a:r>
                        <a:rPr lang="en-US" sz="1200">
                          <a:solidFill>
                            <a:srgbClr val="000000"/>
                          </a:solidFill>
                          <a:latin typeface="Calibri"/>
                          <a:ea typeface="Times New Roman"/>
                          <a:cs typeface="Calibri"/>
                        </a:rPr>
                        <a:t>NO infected</a:t>
                      </a:r>
                      <a:endParaRPr lang="en-US" sz="1200">
                        <a:solidFill>
                          <a:srgbClr val="000000"/>
                        </a:solidFill>
                        <a:latin typeface="Calibri"/>
                        <a:ea typeface="Calibri"/>
                        <a:cs typeface="Times New Roman"/>
                      </a:endParaRPr>
                    </a:p>
                  </a:txBody>
                  <a:tcPr marL="41603" marR="41603" marT="0" marB="0">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lgn="just">
                        <a:lnSpc>
                          <a:spcPct val="115000"/>
                        </a:lnSpc>
                        <a:spcBef>
                          <a:spcPts val="0"/>
                        </a:spcBef>
                        <a:spcAft>
                          <a:spcPts val="0"/>
                        </a:spcAft>
                      </a:pPr>
                      <a:r>
                        <a:rPr lang="en-US" sz="1200">
                          <a:solidFill>
                            <a:srgbClr val="000000"/>
                          </a:solidFill>
                          <a:latin typeface="Calibri"/>
                          <a:ea typeface="Times New Roman"/>
                          <a:cs typeface="Calibri"/>
                        </a:rPr>
                        <a:t>%</a:t>
                      </a:r>
                      <a:endParaRPr lang="en-US" sz="1200">
                        <a:solidFill>
                          <a:srgbClr val="000000"/>
                        </a:solidFill>
                        <a:latin typeface="Calibri"/>
                        <a:ea typeface="Calibri"/>
                        <a:cs typeface="Times New Roman"/>
                      </a:endParaRPr>
                    </a:p>
                  </a:txBody>
                  <a:tcPr marL="41603" marR="41603" marT="0" marB="0">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lgn="just">
                        <a:lnSpc>
                          <a:spcPct val="115000"/>
                        </a:lnSpc>
                        <a:spcBef>
                          <a:spcPts val="0"/>
                        </a:spcBef>
                        <a:spcAft>
                          <a:spcPts val="0"/>
                        </a:spcAft>
                      </a:pPr>
                      <a:r>
                        <a:rPr lang="en-US" sz="1200" dirty="0" smtClean="0">
                          <a:solidFill>
                            <a:srgbClr val="000000"/>
                          </a:solidFill>
                          <a:latin typeface="Calibri"/>
                          <a:ea typeface="Times New Roman"/>
                          <a:cs typeface="Calibri"/>
                        </a:rPr>
                        <a:t>N=350</a:t>
                      </a:r>
                      <a:endParaRPr lang="en-US" sz="1200" dirty="0">
                        <a:solidFill>
                          <a:srgbClr val="000000"/>
                        </a:solidFill>
                        <a:latin typeface="Calibri"/>
                        <a:ea typeface="Times New Roman"/>
                        <a:cs typeface="Calibri"/>
                      </a:endParaRPr>
                    </a:p>
                  </a:txBody>
                  <a:tcPr marL="41603" marR="41603" marT="0" marB="0">
                    <a:lnL>
                      <a:noFill/>
                    </a:lnL>
                    <a:lnR>
                      <a:noFill/>
                    </a:lnR>
                    <a:lnT>
                      <a:noFill/>
                    </a:lnT>
                    <a:lnB w="12700" cap="flat" cmpd="sng" algn="ctr">
                      <a:solidFill>
                        <a:srgbClr val="000000"/>
                      </a:solidFill>
                      <a:prstDash val="solid"/>
                      <a:round/>
                      <a:headEnd type="none" w="med" len="med"/>
                      <a:tailEnd type="none" w="med" len="med"/>
                    </a:lnB>
                  </a:tcPr>
                </a:tc>
              </a:tr>
              <a:tr h="211687">
                <a:tc>
                  <a:txBody>
                    <a:bodyPr/>
                    <a:lstStyle/>
                    <a:p>
                      <a:pPr marL="0" marR="0" algn="just">
                        <a:lnSpc>
                          <a:spcPct val="115000"/>
                        </a:lnSpc>
                        <a:spcBef>
                          <a:spcPts val="0"/>
                        </a:spcBef>
                        <a:spcAft>
                          <a:spcPts val="0"/>
                        </a:spcAft>
                      </a:pPr>
                      <a:endParaRPr lang="en-US" sz="1200" dirty="0">
                        <a:solidFill>
                          <a:srgbClr val="000000"/>
                        </a:solidFill>
                        <a:latin typeface="Calibri"/>
                        <a:ea typeface="Calibri"/>
                        <a:cs typeface="Times New Roman"/>
                      </a:endParaRPr>
                    </a:p>
                  </a:txBody>
                  <a:tcPr marL="41603" marR="41603" marT="0" marB="0">
                    <a:lnL>
                      <a:noFill/>
                    </a:lnL>
                    <a:lnR>
                      <a:noFill/>
                    </a:lnR>
                    <a:lnT w="12700" cap="flat" cmpd="sng" algn="ctr">
                      <a:solidFill>
                        <a:srgbClr val="000000"/>
                      </a:solidFill>
                      <a:prstDash val="solid"/>
                      <a:round/>
                      <a:headEnd type="none" w="med" len="med"/>
                      <a:tailEnd type="none" w="med" len="med"/>
                    </a:lnT>
                    <a:lnB>
                      <a:noFill/>
                    </a:lnB>
                  </a:tcPr>
                </a:tc>
                <a:tc>
                  <a:txBody>
                    <a:bodyPr/>
                    <a:lstStyle/>
                    <a:p>
                      <a:pPr marL="0" marR="0" algn="just">
                        <a:lnSpc>
                          <a:spcPct val="115000"/>
                        </a:lnSpc>
                        <a:spcBef>
                          <a:spcPts val="0"/>
                        </a:spcBef>
                        <a:spcAft>
                          <a:spcPts val="0"/>
                        </a:spcAft>
                      </a:pPr>
                      <a:endParaRPr lang="en-US" sz="1200" dirty="0">
                        <a:solidFill>
                          <a:srgbClr val="000000"/>
                        </a:solidFill>
                        <a:latin typeface="Calibri"/>
                        <a:ea typeface="Calibri"/>
                        <a:cs typeface="Times New Roman"/>
                      </a:endParaRPr>
                    </a:p>
                  </a:txBody>
                  <a:tcPr marL="41603" marR="41603" marT="0" marB="0">
                    <a:lnL>
                      <a:noFill/>
                    </a:lnL>
                    <a:lnR>
                      <a:noFill/>
                    </a:lnR>
                    <a:lnT w="12700" cap="flat" cmpd="sng" algn="ctr">
                      <a:solidFill>
                        <a:srgbClr val="000000"/>
                      </a:solidFill>
                      <a:prstDash val="solid"/>
                      <a:round/>
                      <a:headEnd type="none" w="med" len="med"/>
                      <a:tailEnd type="none" w="med" len="med"/>
                    </a:lnT>
                    <a:lnB>
                      <a:noFill/>
                    </a:lnB>
                  </a:tcPr>
                </a:tc>
                <a:tc>
                  <a:txBody>
                    <a:bodyPr/>
                    <a:lstStyle/>
                    <a:p>
                      <a:pPr marL="0" marR="0" algn="just">
                        <a:lnSpc>
                          <a:spcPct val="115000"/>
                        </a:lnSpc>
                        <a:spcBef>
                          <a:spcPts val="0"/>
                        </a:spcBef>
                        <a:spcAft>
                          <a:spcPts val="0"/>
                        </a:spcAft>
                      </a:pPr>
                      <a:endParaRPr lang="en-US" sz="1200">
                        <a:solidFill>
                          <a:srgbClr val="000000"/>
                        </a:solidFill>
                        <a:latin typeface="Calibri"/>
                        <a:ea typeface="Calibri"/>
                        <a:cs typeface="Times New Roman"/>
                      </a:endParaRPr>
                    </a:p>
                  </a:txBody>
                  <a:tcPr marL="41603" marR="41603" marT="0" marB="0">
                    <a:lnL>
                      <a:noFill/>
                    </a:lnL>
                    <a:lnR>
                      <a:noFill/>
                    </a:lnR>
                    <a:lnT w="12700" cap="flat" cmpd="sng" algn="ctr">
                      <a:solidFill>
                        <a:srgbClr val="000000"/>
                      </a:solidFill>
                      <a:prstDash val="solid"/>
                      <a:round/>
                      <a:headEnd type="none" w="med" len="med"/>
                      <a:tailEnd type="none" w="med" len="med"/>
                    </a:lnT>
                    <a:lnB>
                      <a:noFill/>
                    </a:lnB>
                  </a:tcPr>
                </a:tc>
                <a:tc>
                  <a:txBody>
                    <a:bodyPr/>
                    <a:lstStyle/>
                    <a:p>
                      <a:pPr marL="0" marR="0" algn="just">
                        <a:lnSpc>
                          <a:spcPct val="115000"/>
                        </a:lnSpc>
                        <a:spcBef>
                          <a:spcPts val="0"/>
                        </a:spcBef>
                        <a:spcAft>
                          <a:spcPts val="0"/>
                        </a:spcAft>
                      </a:pPr>
                      <a:endParaRPr lang="en-US" sz="1200">
                        <a:solidFill>
                          <a:srgbClr val="000000"/>
                        </a:solidFill>
                        <a:latin typeface="Calibri"/>
                        <a:ea typeface="Calibri"/>
                        <a:cs typeface="Times New Roman"/>
                      </a:endParaRPr>
                    </a:p>
                  </a:txBody>
                  <a:tcPr marL="41603" marR="41603" marT="0" marB="0">
                    <a:lnL>
                      <a:noFill/>
                    </a:lnL>
                    <a:lnR>
                      <a:noFill/>
                    </a:lnR>
                    <a:lnT w="12700" cap="flat" cmpd="sng" algn="ctr">
                      <a:solidFill>
                        <a:srgbClr val="000000"/>
                      </a:solidFill>
                      <a:prstDash val="solid"/>
                      <a:round/>
                      <a:headEnd type="none" w="med" len="med"/>
                      <a:tailEnd type="none" w="med" len="med"/>
                    </a:lnT>
                    <a:lnB>
                      <a:noFill/>
                    </a:lnB>
                  </a:tcPr>
                </a:tc>
                <a:tc>
                  <a:txBody>
                    <a:bodyPr/>
                    <a:lstStyle/>
                    <a:p>
                      <a:pPr marL="0" marR="0" algn="just">
                        <a:lnSpc>
                          <a:spcPct val="115000"/>
                        </a:lnSpc>
                        <a:spcBef>
                          <a:spcPts val="0"/>
                        </a:spcBef>
                        <a:spcAft>
                          <a:spcPts val="0"/>
                        </a:spcAft>
                      </a:pPr>
                      <a:endParaRPr lang="en-US" sz="1200">
                        <a:solidFill>
                          <a:srgbClr val="000000"/>
                        </a:solidFill>
                        <a:latin typeface="Calibri"/>
                        <a:ea typeface="Calibri"/>
                        <a:cs typeface="Times New Roman"/>
                      </a:endParaRPr>
                    </a:p>
                  </a:txBody>
                  <a:tcPr marL="41603" marR="41603" marT="0" marB="0">
                    <a:lnL>
                      <a:noFill/>
                    </a:lnL>
                    <a:lnR>
                      <a:noFill/>
                    </a:lnR>
                    <a:lnT w="12700" cap="flat" cmpd="sng" algn="ctr">
                      <a:solidFill>
                        <a:srgbClr val="000000"/>
                      </a:solidFill>
                      <a:prstDash val="solid"/>
                      <a:round/>
                      <a:headEnd type="none" w="med" len="med"/>
                      <a:tailEnd type="none" w="med" len="med"/>
                    </a:lnT>
                    <a:lnB>
                      <a:noFill/>
                    </a:lnB>
                  </a:tcPr>
                </a:tc>
                <a:tc>
                  <a:txBody>
                    <a:bodyPr/>
                    <a:lstStyle/>
                    <a:p>
                      <a:pPr marL="0" marR="0" algn="just">
                        <a:lnSpc>
                          <a:spcPct val="115000"/>
                        </a:lnSpc>
                        <a:spcBef>
                          <a:spcPts val="0"/>
                        </a:spcBef>
                        <a:spcAft>
                          <a:spcPts val="0"/>
                        </a:spcAft>
                      </a:pPr>
                      <a:endParaRPr lang="en-US" sz="1200">
                        <a:solidFill>
                          <a:srgbClr val="000000"/>
                        </a:solidFill>
                        <a:latin typeface="Calibri"/>
                        <a:ea typeface="Calibri"/>
                        <a:cs typeface="Times New Roman"/>
                      </a:endParaRPr>
                    </a:p>
                  </a:txBody>
                  <a:tcPr marL="41603" marR="41603" marT="0" marB="0">
                    <a:lnL>
                      <a:noFill/>
                    </a:lnL>
                    <a:lnR>
                      <a:noFill/>
                    </a:lnR>
                    <a:lnT w="12700" cap="flat" cmpd="sng" algn="ctr">
                      <a:solidFill>
                        <a:srgbClr val="000000"/>
                      </a:solidFill>
                      <a:prstDash val="solid"/>
                      <a:round/>
                      <a:headEnd type="none" w="med" len="med"/>
                      <a:tailEnd type="none" w="med" len="med"/>
                    </a:lnT>
                    <a:lnB>
                      <a:noFill/>
                    </a:lnB>
                  </a:tcPr>
                </a:tc>
              </a:tr>
              <a:tr h="204747">
                <a:tc>
                  <a:txBody>
                    <a:bodyPr/>
                    <a:lstStyle/>
                    <a:p>
                      <a:pPr marL="0" marR="0" algn="just">
                        <a:lnSpc>
                          <a:spcPct val="115000"/>
                        </a:lnSpc>
                        <a:spcBef>
                          <a:spcPts val="0"/>
                        </a:spcBef>
                        <a:spcAft>
                          <a:spcPts val="0"/>
                        </a:spcAft>
                      </a:pPr>
                      <a:endParaRPr lang="en-US" sz="1200" dirty="0">
                        <a:solidFill>
                          <a:srgbClr val="000000"/>
                        </a:solidFill>
                        <a:latin typeface="Calibri"/>
                        <a:ea typeface="Calibri"/>
                        <a:cs typeface="Times New Roman"/>
                      </a:endParaRPr>
                    </a:p>
                  </a:txBody>
                  <a:tcPr marL="41603" marR="41603" marT="0" marB="0">
                    <a:lnL>
                      <a:noFill/>
                    </a:lnL>
                    <a:lnR>
                      <a:noFill/>
                    </a:lnR>
                    <a:lnT>
                      <a:noFill/>
                    </a:lnT>
                    <a:lnB>
                      <a:noFill/>
                    </a:lnB>
                  </a:tcPr>
                </a:tc>
                <a:tc>
                  <a:txBody>
                    <a:bodyPr/>
                    <a:lstStyle/>
                    <a:p>
                      <a:pPr marL="0" marR="0" algn="just">
                        <a:lnSpc>
                          <a:spcPct val="115000"/>
                        </a:lnSpc>
                        <a:spcBef>
                          <a:spcPts val="0"/>
                        </a:spcBef>
                        <a:spcAft>
                          <a:spcPts val="0"/>
                        </a:spcAft>
                      </a:pPr>
                      <a:endParaRPr lang="en-US" sz="1200" dirty="0">
                        <a:solidFill>
                          <a:srgbClr val="000000"/>
                        </a:solidFill>
                        <a:latin typeface="Calibri"/>
                        <a:ea typeface="Calibri"/>
                        <a:cs typeface="Times New Roman"/>
                      </a:endParaRPr>
                    </a:p>
                  </a:txBody>
                  <a:tcPr marL="41603" marR="41603" marT="0" marB="0">
                    <a:lnL>
                      <a:noFill/>
                    </a:lnL>
                    <a:lnR>
                      <a:noFill/>
                    </a:lnR>
                    <a:lnT>
                      <a:noFill/>
                    </a:lnT>
                    <a:lnB>
                      <a:noFill/>
                    </a:lnB>
                  </a:tcPr>
                </a:tc>
                <a:tc>
                  <a:txBody>
                    <a:bodyPr/>
                    <a:lstStyle/>
                    <a:p>
                      <a:pPr marL="0" marR="0" algn="just">
                        <a:lnSpc>
                          <a:spcPct val="115000"/>
                        </a:lnSpc>
                        <a:spcBef>
                          <a:spcPts val="0"/>
                        </a:spcBef>
                        <a:spcAft>
                          <a:spcPts val="0"/>
                        </a:spcAft>
                      </a:pPr>
                      <a:endParaRPr lang="en-US" sz="1200" dirty="0">
                        <a:solidFill>
                          <a:srgbClr val="000000"/>
                        </a:solidFill>
                        <a:latin typeface="Calibri"/>
                        <a:ea typeface="Calibri"/>
                        <a:cs typeface="Times New Roman"/>
                      </a:endParaRPr>
                    </a:p>
                  </a:txBody>
                  <a:tcPr marL="41603" marR="41603" marT="0" marB="0">
                    <a:lnL>
                      <a:noFill/>
                    </a:lnL>
                    <a:lnR>
                      <a:noFill/>
                    </a:lnR>
                    <a:lnT>
                      <a:noFill/>
                    </a:lnT>
                    <a:lnB>
                      <a:noFill/>
                    </a:lnB>
                  </a:tcPr>
                </a:tc>
                <a:tc>
                  <a:txBody>
                    <a:bodyPr/>
                    <a:lstStyle/>
                    <a:p>
                      <a:pPr marL="0" marR="0" algn="just">
                        <a:lnSpc>
                          <a:spcPct val="115000"/>
                        </a:lnSpc>
                        <a:spcBef>
                          <a:spcPts val="0"/>
                        </a:spcBef>
                        <a:spcAft>
                          <a:spcPts val="0"/>
                        </a:spcAft>
                      </a:pPr>
                      <a:endParaRPr lang="en-US" sz="1200" dirty="0">
                        <a:solidFill>
                          <a:srgbClr val="000000"/>
                        </a:solidFill>
                        <a:latin typeface="Calibri"/>
                        <a:ea typeface="Calibri"/>
                        <a:cs typeface="Times New Roman"/>
                      </a:endParaRPr>
                    </a:p>
                  </a:txBody>
                  <a:tcPr marL="41603" marR="41603" marT="0" marB="0">
                    <a:lnL>
                      <a:noFill/>
                    </a:lnL>
                    <a:lnR>
                      <a:noFill/>
                    </a:lnR>
                    <a:lnT>
                      <a:noFill/>
                    </a:lnT>
                    <a:lnB>
                      <a:noFill/>
                    </a:lnB>
                  </a:tcPr>
                </a:tc>
                <a:tc>
                  <a:txBody>
                    <a:bodyPr/>
                    <a:lstStyle/>
                    <a:p>
                      <a:pPr marL="0" marR="0" algn="just">
                        <a:lnSpc>
                          <a:spcPct val="115000"/>
                        </a:lnSpc>
                        <a:spcBef>
                          <a:spcPts val="0"/>
                        </a:spcBef>
                        <a:spcAft>
                          <a:spcPts val="0"/>
                        </a:spcAft>
                      </a:pPr>
                      <a:endParaRPr lang="en-US" sz="1200" dirty="0">
                        <a:solidFill>
                          <a:srgbClr val="000000"/>
                        </a:solidFill>
                        <a:latin typeface="Calibri"/>
                        <a:ea typeface="Calibri"/>
                        <a:cs typeface="Times New Roman"/>
                      </a:endParaRPr>
                    </a:p>
                  </a:txBody>
                  <a:tcPr marL="41603" marR="41603" marT="0" marB="0">
                    <a:lnL>
                      <a:noFill/>
                    </a:lnL>
                    <a:lnR>
                      <a:noFill/>
                    </a:lnR>
                    <a:lnT>
                      <a:noFill/>
                    </a:lnT>
                    <a:lnB>
                      <a:noFill/>
                    </a:lnB>
                  </a:tcPr>
                </a:tc>
                <a:tc>
                  <a:txBody>
                    <a:bodyPr/>
                    <a:lstStyle/>
                    <a:p>
                      <a:pPr marL="0" marR="0" algn="just">
                        <a:lnSpc>
                          <a:spcPct val="115000"/>
                        </a:lnSpc>
                        <a:spcBef>
                          <a:spcPts val="0"/>
                        </a:spcBef>
                        <a:spcAft>
                          <a:spcPts val="0"/>
                        </a:spcAft>
                      </a:pPr>
                      <a:endParaRPr lang="en-US" sz="1200" dirty="0">
                        <a:solidFill>
                          <a:srgbClr val="000000"/>
                        </a:solidFill>
                        <a:latin typeface="Calibri"/>
                        <a:ea typeface="Calibri"/>
                        <a:cs typeface="Times New Roman"/>
                      </a:endParaRPr>
                    </a:p>
                  </a:txBody>
                  <a:tcPr marL="41603" marR="41603" marT="0" marB="0">
                    <a:lnL>
                      <a:noFill/>
                    </a:lnL>
                    <a:lnR>
                      <a:noFill/>
                    </a:lnR>
                    <a:lnT>
                      <a:noFill/>
                    </a:lnT>
                    <a:lnB>
                      <a:noFill/>
                    </a:lnB>
                  </a:tcPr>
                </a:tc>
              </a:tr>
              <a:tr h="266256">
                <a:tc>
                  <a:txBody>
                    <a:bodyPr/>
                    <a:lstStyle/>
                    <a:p>
                      <a:pPr marL="0" marR="0" algn="just">
                        <a:lnSpc>
                          <a:spcPct val="115000"/>
                        </a:lnSpc>
                        <a:spcBef>
                          <a:spcPts val="0"/>
                        </a:spcBef>
                        <a:spcAft>
                          <a:spcPts val="0"/>
                        </a:spcAft>
                      </a:pPr>
                      <a:endParaRPr lang="en-US" sz="1200" dirty="0">
                        <a:solidFill>
                          <a:srgbClr val="000000"/>
                        </a:solidFill>
                        <a:latin typeface="Calibri"/>
                        <a:ea typeface="Calibri"/>
                        <a:cs typeface="Times New Roman"/>
                      </a:endParaRPr>
                    </a:p>
                  </a:txBody>
                  <a:tcPr marL="41603" marR="41603" marT="0" marB="0">
                    <a:lnL>
                      <a:noFill/>
                    </a:lnL>
                    <a:lnR>
                      <a:noFill/>
                    </a:lnR>
                    <a:lnT>
                      <a:noFill/>
                    </a:lnT>
                    <a:lnB>
                      <a:noFill/>
                    </a:lnB>
                  </a:tcPr>
                </a:tc>
                <a:tc>
                  <a:txBody>
                    <a:bodyPr/>
                    <a:lstStyle/>
                    <a:p>
                      <a:pPr marL="0" marR="0" algn="just">
                        <a:lnSpc>
                          <a:spcPct val="115000"/>
                        </a:lnSpc>
                        <a:spcBef>
                          <a:spcPts val="0"/>
                        </a:spcBef>
                        <a:spcAft>
                          <a:spcPts val="0"/>
                        </a:spcAft>
                      </a:pPr>
                      <a:endParaRPr lang="en-US" sz="1200" dirty="0">
                        <a:solidFill>
                          <a:srgbClr val="000000"/>
                        </a:solidFill>
                        <a:latin typeface="Calibri"/>
                        <a:ea typeface="Calibri"/>
                        <a:cs typeface="Times New Roman"/>
                      </a:endParaRPr>
                    </a:p>
                  </a:txBody>
                  <a:tcPr marL="41603" marR="41603" marT="0" marB="0">
                    <a:lnL>
                      <a:noFill/>
                    </a:lnL>
                    <a:lnR>
                      <a:noFill/>
                    </a:lnR>
                    <a:lnT>
                      <a:noFill/>
                    </a:lnT>
                    <a:lnB>
                      <a:noFill/>
                    </a:lnB>
                  </a:tcPr>
                </a:tc>
                <a:tc>
                  <a:txBody>
                    <a:bodyPr/>
                    <a:lstStyle/>
                    <a:p>
                      <a:pPr marL="0" marR="0" algn="just">
                        <a:lnSpc>
                          <a:spcPct val="115000"/>
                        </a:lnSpc>
                        <a:spcBef>
                          <a:spcPts val="0"/>
                        </a:spcBef>
                        <a:spcAft>
                          <a:spcPts val="0"/>
                        </a:spcAft>
                      </a:pPr>
                      <a:endParaRPr lang="en-US" sz="1200" dirty="0">
                        <a:solidFill>
                          <a:srgbClr val="000000"/>
                        </a:solidFill>
                        <a:latin typeface="Calibri"/>
                        <a:ea typeface="Calibri"/>
                        <a:cs typeface="Times New Roman"/>
                      </a:endParaRPr>
                    </a:p>
                  </a:txBody>
                  <a:tcPr marL="41603" marR="41603" marT="0" marB="0">
                    <a:lnL>
                      <a:noFill/>
                    </a:lnL>
                    <a:lnR>
                      <a:noFill/>
                    </a:lnR>
                    <a:lnT>
                      <a:noFill/>
                    </a:lnT>
                    <a:lnB>
                      <a:noFill/>
                    </a:lnB>
                  </a:tcPr>
                </a:tc>
                <a:tc>
                  <a:txBody>
                    <a:bodyPr/>
                    <a:lstStyle/>
                    <a:p>
                      <a:pPr marL="0" marR="0" algn="just">
                        <a:lnSpc>
                          <a:spcPct val="115000"/>
                        </a:lnSpc>
                        <a:spcBef>
                          <a:spcPts val="0"/>
                        </a:spcBef>
                        <a:spcAft>
                          <a:spcPts val="0"/>
                        </a:spcAft>
                      </a:pPr>
                      <a:endParaRPr lang="en-US" sz="1200" dirty="0">
                        <a:solidFill>
                          <a:srgbClr val="000000"/>
                        </a:solidFill>
                        <a:latin typeface="Calibri"/>
                        <a:ea typeface="Calibri"/>
                        <a:cs typeface="Times New Roman"/>
                      </a:endParaRPr>
                    </a:p>
                  </a:txBody>
                  <a:tcPr marL="41603" marR="41603" marT="0" marB="0">
                    <a:lnL>
                      <a:noFill/>
                    </a:lnL>
                    <a:lnR>
                      <a:noFill/>
                    </a:lnR>
                    <a:lnT>
                      <a:noFill/>
                    </a:lnT>
                    <a:lnB>
                      <a:noFill/>
                    </a:lnB>
                  </a:tcPr>
                </a:tc>
                <a:tc>
                  <a:txBody>
                    <a:bodyPr/>
                    <a:lstStyle/>
                    <a:p>
                      <a:pPr marL="0" marR="0" algn="just">
                        <a:lnSpc>
                          <a:spcPct val="115000"/>
                        </a:lnSpc>
                        <a:spcBef>
                          <a:spcPts val="0"/>
                        </a:spcBef>
                        <a:spcAft>
                          <a:spcPts val="0"/>
                        </a:spcAft>
                      </a:pPr>
                      <a:endParaRPr lang="en-US" sz="1200" dirty="0">
                        <a:solidFill>
                          <a:srgbClr val="000000"/>
                        </a:solidFill>
                        <a:latin typeface="Calibri"/>
                        <a:ea typeface="Calibri"/>
                        <a:cs typeface="Times New Roman"/>
                      </a:endParaRPr>
                    </a:p>
                  </a:txBody>
                  <a:tcPr marL="41603" marR="41603" marT="0" marB="0">
                    <a:lnL>
                      <a:noFill/>
                    </a:lnL>
                    <a:lnR>
                      <a:noFill/>
                    </a:lnR>
                    <a:lnT>
                      <a:noFill/>
                    </a:lnT>
                    <a:lnB>
                      <a:noFill/>
                    </a:lnB>
                  </a:tcPr>
                </a:tc>
                <a:tc>
                  <a:txBody>
                    <a:bodyPr/>
                    <a:lstStyle/>
                    <a:p>
                      <a:pPr marL="0" marR="0" algn="just">
                        <a:lnSpc>
                          <a:spcPct val="115000"/>
                        </a:lnSpc>
                        <a:spcBef>
                          <a:spcPts val="0"/>
                        </a:spcBef>
                        <a:spcAft>
                          <a:spcPts val="0"/>
                        </a:spcAft>
                      </a:pPr>
                      <a:endParaRPr lang="en-US" sz="1200" dirty="0">
                        <a:solidFill>
                          <a:srgbClr val="000000"/>
                        </a:solidFill>
                        <a:latin typeface="Calibri"/>
                        <a:ea typeface="Calibri"/>
                        <a:cs typeface="Times New Roman"/>
                      </a:endParaRPr>
                    </a:p>
                  </a:txBody>
                  <a:tcPr marL="41603" marR="41603" marT="0" marB="0">
                    <a:lnL>
                      <a:noFill/>
                    </a:lnL>
                    <a:lnR>
                      <a:noFill/>
                    </a:lnR>
                    <a:lnT>
                      <a:noFill/>
                    </a:lnT>
                    <a:lnB>
                      <a:noFill/>
                    </a:lnB>
                  </a:tcPr>
                </a:tc>
              </a:tr>
              <a:tr h="247909">
                <a:tc>
                  <a:txBody>
                    <a:bodyPr/>
                    <a:lstStyle/>
                    <a:p>
                      <a:pPr marL="0" marR="0" algn="just">
                        <a:lnSpc>
                          <a:spcPct val="115000"/>
                        </a:lnSpc>
                        <a:spcBef>
                          <a:spcPts val="0"/>
                        </a:spcBef>
                        <a:spcAft>
                          <a:spcPts val="0"/>
                        </a:spcAft>
                      </a:pPr>
                      <a:r>
                        <a:rPr lang="en-US" sz="1200" b="1" dirty="0">
                          <a:solidFill>
                            <a:srgbClr val="000000"/>
                          </a:solidFill>
                          <a:latin typeface="Calibri"/>
                          <a:ea typeface="Times New Roman"/>
                          <a:cs typeface="Calibri"/>
                        </a:rPr>
                        <a:t>Helminthes </a:t>
                      </a:r>
                      <a:endParaRPr lang="en-US" sz="1200" dirty="0">
                        <a:solidFill>
                          <a:srgbClr val="000000"/>
                        </a:solidFill>
                        <a:latin typeface="Calibri"/>
                        <a:ea typeface="Calibri"/>
                        <a:cs typeface="Times New Roman"/>
                      </a:endParaRPr>
                    </a:p>
                  </a:txBody>
                  <a:tcPr marL="41603" marR="41603" marT="0" marB="0">
                    <a:lnL>
                      <a:noFill/>
                    </a:lnL>
                    <a:lnR>
                      <a:noFill/>
                    </a:lnR>
                    <a:lnT>
                      <a:noFill/>
                    </a:lnT>
                    <a:lnB>
                      <a:noFill/>
                    </a:lnB>
                  </a:tcPr>
                </a:tc>
                <a:tc>
                  <a:txBody>
                    <a:bodyPr/>
                    <a:lstStyle/>
                    <a:p>
                      <a:pPr marL="0" marR="0" algn="just">
                        <a:lnSpc>
                          <a:spcPct val="115000"/>
                        </a:lnSpc>
                        <a:spcBef>
                          <a:spcPts val="0"/>
                        </a:spcBef>
                        <a:spcAft>
                          <a:spcPts val="0"/>
                        </a:spcAft>
                      </a:pPr>
                      <a:endParaRPr lang="en-US" sz="1200" dirty="0">
                        <a:solidFill>
                          <a:srgbClr val="000000"/>
                        </a:solidFill>
                        <a:latin typeface="Calibri"/>
                        <a:ea typeface="Calibri"/>
                        <a:cs typeface="Times New Roman"/>
                      </a:endParaRPr>
                    </a:p>
                  </a:txBody>
                  <a:tcPr marL="41603" marR="41603" marT="0" marB="0">
                    <a:lnL>
                      <a:noFill/>
                    </a:lnL>
                    <a:lnR>
                      <a:noFill/>
                    </a:lnR>
                    <a:lnT>
                      <a:noFill/>
                    </a:lnT>
                    <a:lnB>
                      <a:noFill/>
                    </a:lnB>
                  </a:tcPr>
                </a:tc>
                <a:tc>
                  <a:txBody>
                    <a:bodyPr/>
                    <a:lstStyle/>
                    <a:p>
                      <a:pPr marL="0" marR="0" algn="just">
                        <a:lnSpc>
                          <a:spcPct val="115000"/>
                        </a:lnSpc>
                        <a:spcBef>
                          <a:spcPts val="0"/>
                        </a:spcBef>
                        <a:spcAft>
                          <a:spcPts val="0"/>
                        </a:spcAft>
                      </a:pPr>
                      <a:endParaRPr lang="en-US" sz="1200">
                        <a:solidFill>
                          <a:srgbClr val="000000"/>
                        </a:solidFill>
                        <a:latin typeface="Calibri"/>
                        <a:ea typeface="Calibri"/>
                        <a:cs typeface="Times New Roman"/>
                      </a:endParaRPr>
                    </a:p>
                  </a:txBody>
                  <a:tcPr marL="41603" marR="41603" marT="0" marB="0">
                    <a:lnL>
                      <a:noFill/>
                    </a:lnL>
                    <a:lnR>
                      <a:noFill/>
                    </a:lnR>
                    <a:lnT>
                      <a:noFill/>
                    </a:lnT>
                    <a:lnB>
                      <a:noFill/>
                    </a:lnB>
                  </a:tcPr>
                </a:tc>
                <a:tc>
                  <a:txBody>
                    <a:bodyPr/>
                    <a:lstStyle/>
                    <a:p>
                      <a:pPr marL="0" marR="0" algn="just">
                        <a:lnSpc>
                          <a:spcPct val="115000"/>
                        </a:lnSpc>
                        <a:spcBef>
                          <a:spcPts val="0"/>
                        </a:spcBef>
                        <a:spcAft>
                          <a:spcPts val="0"/>
                        </a:spcAft>
                      </a:pPr>
                      <a:endParaRPr lang="en-US" sz="1200">
                        <a:solidFill>
                          <a:srgbClr val="000000"/>
                        </a:solidFill>
                        <a:latin typeface="Calibri"/>
                        <a:ea typeface="Calibri"/>
                        <a:cs typeface="Times New Roman"/>
                      </a:endParaRPr>
                    </a:p>
                  </a:txBody>
                  <a:tcPr marL="41603" marR="41603" marT="0" marB="0">
                    <a:lnL>
                      <a:noFill/>
                    </a:lnL>
                    <a:lnR>
                      <a:noFill/>
                    </a:lnR>
                    <a:lnT>
                      <a:noFill/>
                    </a:lnT>
                    <a:lnB>
                      <a:noFill/>
                    </a:lnB>
                  </a:tcPr>
                </a:tc>
                <a:tc>
                  <a:txBody>
                    <a:bodyPr/>
                    <a:lstStyle/>
                    <a:p>
                      <a:pPr marL="0" marR="0" algn="just">
                        <a:lnSpc>
                          <a:spcPct val="115000"/>
                        </a:lnSpc>
                        <a:spcBef>
                          <a:spcPts val="0"/>
                        </a:spcBef>
                        <a:spcAft>
                          <a:spcPts val="0"/>
                        </a:spcAft>
                      </a:pPr>
                      <a:endParaRPr lang="en-US" sz="1200">
                        <a:solidFill>
                          <a:srgbClr val="000000"/>
                        </a:solidFill>
                        <a:latin typeface="Calibri"/>
                        <a:ea typeface="Calibri"/>
                        <a:cs typeface="Times New Roman"/>
                      </a:endParaRPr>
                    </a:p>
                  </a:txBody>
                  <a:tcPr marL="41603" marR="41603" marT="0" marB="0">
                    <a:lnL>
                      <a:noFill/>
                    </a:lnL>
                    <a:lnR>
                      <a:noFill/>
                    </a:lnR>
                    <a:lnT>
                      <a:noFill/>
                    </a:lnT>
                    <a:lnB>
                      <a:noFill/>
                    </a:lnB>
                  </a:tcPr>
                </a:tc>
                <a:tc>
                  <a:txBody>
                    <a:bodyPr/>
                    <a:lstStyle/>
                    <a:p>
                      <a:pPr marL="0" marR="0" algn="just">
                        <a:lnSpc>
                          <a:spcPct val="115000"/>
                        </a:lnSpc>
                        <a:spcBef>
                          <a:spcPts val="0"/>
                        </a:spcBef>
                        <a:spcAft>
                          <a:spcPts val="0"/>
                        </a:spcAft>
                      </a:pPr>
                      <a:endParaRPr lang="en-US" sz="1200">
                        <a:solidFill>
                          <a:srgbClr val="000000"/>
                        </a:solidFill>
                        <a:latin typeface="Calibri"/>
                        <a:ea typeface="Calibri"/>
                        <a:cs typeface="Times New Roman"/>
                      </a:endParaRPr>
                    </a:p>
                  </a:txBody>
                  <a:tcPr marL="41603" marR="41603" marT="0" marB="0">
                    <a:lnL>
                      <a:noFill/>
                    </a:lnL>
                    <a:lnR>
                      <a:noFill/>
                    </a:lnR>
                    <a:lnT>
                      <a:noFill/>
                    </a:lnT>
                    <a:lnB>
                      <a:noFill/>
                    </a:lnB>
                  </a:tcPr>
                </a:tc>
              </a:tr>
              <a:tr h="271900">
                <a:tc>
                  <a:txBody>
                    <a:bodyPr/>
                    <a:lstStyle/>
                    <a:p>
                      <a:pPr marL="0" marR="0" algn="just">
                        <a:lnSpc>
                          <a:spcPct val="115000"/>
                        </a:lnSpc>
                        <a:spcBef>
                          <a:spcPts val="0"/>
                        </a:spcBef>
                        <a:spcAft>
                          <a:spcPts val="0"/>
                        </a:spcAft>
                      </a:pPr>
                      <a:r>
                        <a:rPr lang="en-US" sz="1200">
                          <a:solidFill>
                            <a:srgbClr val="000000"/>
                          </a:solidFill>
                          <a:latin typeface="Calibri"/>
                          <a:ea typeface="Times New Roman"/>
                          <a:cs typeface="Calibri"/>
                        </a:rPr>
                        <a:t>Hookworm </a:t>
                      </a:r>
                      <a:endParaRPr lang="en-US" sz="1200">
                        <a:solidFill>
                          <a:srgbClr val="000000"/>
                        </a:solidFill>
                        <a:latin typeface="Calibri"/>
                        <a:ea typeface="Calibri"/>
                        <a:cs typeface="Times New Roman"/>
                      </a:endParaRPr>
                    </a:p>
                  </a:txBody>
                  <a:tcPr marL="41603" marR="41603" marT="0" marB="0">
                    <a:lnL>
                      <a:noFill/>
                    </a:lnL>
                    <a:lnR>
                      <a:noFill/>
                    </a:lnR>
                    <a:lnT>
                      <a:noFill/>
                    </a:lnT>
                    <a:lnB>
                      <a:noFill/>
                    </a:lnB>
                  </a:tcPr>
                </a:tc>
                <a:tc>
                  <a:txBody>
                    <a:bodyPr/>
                    <a:lstStyle/>
                    <a:p>
                      <a:pPr marL="0" marR="0" algn="just">
                        <a:lnSpc>
                          <a:spcPct val="115000"/>
                        </a:lnSpc>
                        <a:spcBef>
                          <a:spcPts val="0"/>
                        </a:spcBef>
                        <a:spcAft>
                          <a:spcPts val="0"/>
                        </a:spcAft>
                      </a:pPr>
                      <a:r>
                        <a:rPr lang="en-US" sz="1200" dirty="0">
                          <a:solidFill>
                            <a:srgbClr val="000000"/>
                          </a:solidFill>
                          <a:latin typeface="Calibri"/>
                          <a:ea typeface="Times New Roman"/>
                          <a:cs typeface="Calibri"/>
                        </a:rPr>
                        <a:t>20</a:t>
                      </a:r>
                      <a:endParaRPr lang="en-US" sz="1200" dirty="0">
                        <a:solidFill>
                          <a:srgbClr val="000000"/>
                        </a:solidFill>
                        <a:latin typeface="Calibri"/>
                        <a:ea typeface="Calibri"/>
                        <a:cs typeface="Times New Roman"/>
                      </a:endParaRPr>
                    </a:p>
                  </a:txBody>
                  <a:tcPr marL="41603" marR="41603" marT="0" marB="0">
                    <a:lnL>
                      <a:noFill/>
                    </a:lnL>
                    <a:lnR>
                      <a:noFill/>
                    </a:lnR>
                    <a:lnT>
                      <a:noFill/>
                    </a:lnT>
                    <a:lnB>
                      <a:noFill/>
                    </a:lnB>
                  </a:tcPr>
                </a:tc>
                <a:tc>
                  <a:txBody>
                    <a:bodyPr/>
                    <a:lstStyle/>
                    <a:p>
                      <a:pPr marL="0" marR="0" algn="just">
                        <a:lnSpc>
                          <a:spcPct val="115000"/>
                        </a:lnSpc>
                        <a:spcBef>
                          <a:spcPts val="0"/>
                        </a:spcBef>
                        <a:spcAft>
                          <a:spcPts val="0"/>
                        </a:spcAft>
                      </a:pPr>
                      <a:r>
                        <a:rPr lang="en-US" sz="1200">
                          <a:solidFill>
                            <a:srgbClr val="000000"/>
                          </a:solidFill>
                          <a:latin typeface="Calibri"/>
                          <a:ea typeface="Times New Roman"/>
                          <a:cs typeface="Calibri"/>
                        </a:rPr>
                        <a:t>7.1</a:t>
                      </a:r>
                      <a:endParaRPr lang="en-US" sz="1200">
                        <a:solidFill>
                          <a:srgbClr val="000000"/>
                        </a:solidFill>
                        <a:latin typeface="Calibri"/>
                        <a:ea typeface="Calibri"/>
                        <a:cs typeface="Times New Roman"/>
                      </a:endParaRPr>
                    </a:p>
                  </a:txBody>
                  <a:tcPr marL="41603" marR="41603" marT="0" marB="0">
                    <a:lnL>
                      <a:noFill/>
                    </a:lnL>
                    <a:lnR>
                      <a:noFill/>
                    </a:lnR>
                    <a:lnT>
                      <a:noFill/>
                    </a:lnT>
                    <a:lnB>
                      <a:noFill/>
                    </a:lnB>
                  </a:tcPr>
                </a:tc>
                <a:tc>
                  <a:txBody>
                    <a:bodyPr/>
                    <a:lstStyle/>
                    <a:p>
                      <a:pPr marL="0" marR="0" algn="just">
                        <a:lnSpc>
                          <a:spcPct val="115000"/>
                        </a:lnSpc>
                        <a:spcBef>
                          <a:spcPts val="0"/>
                        </a:spcBef>
                        <a:spcAft>
                          <a:spcPts val="0"/>
                        </a:spcAft>
                      </a:pPr>
                      <a:r>
                        <a:rPr lang="en-US" sz="1200">
                          <a:solidFill>
                            <a:srgbClr val="000000"/>
                          </a:solidFill>
                          <a:latin typeface="Calibri"/>
                          <a:ea typeface="Times New Roman"/>
                          <a:cs typeface="Calibri"/>
                        </a:rPr>
                        <a:t>8</a:t>
                      </a:r>
                      <a:endParaRPr lang="en-US" sz="1200">
                        <a:solidFill>
                          <a:srgbClr val="000000"/>
                        </a:solidFill>
                        <a:latin typeface="Calibri"/>
                        <a:ea typeface="Calibri"/>
                        <a:cs typeface="Times New Roman"/>
                      </a:endParaRPr>
                    </a:p>
                  </a:txBody>
                  <a:tcPr marL="41603" marR="41603" marT="0" marB="0">
                    <a:lnL>
                      <a:noFill/>
                    </a:lnL>
                    <a:lnR>
                      <a:noFill/>
                    </a:lnR>
                    <a:lnT>
                      <a:noFill/>
                    </a:lnT>
                    <a:lnB>
                      <a:noFill/>
                    </a:lnB>
                  </a:tcPr>
                </a:tc>
                <a:tc>
                  <a:txBody>
                    <a:bodyPr/>
                    <a:lstStyle/>
                    <a:p>
                      <a:pPr marL="0" marR="0" algn="just">
                        <a:lnSpc>
                          <a:spcPct val="115000"/>
                        </a:lnSpc>
                        <a:spcBef>
                          <a:spcPts val="0"/>
                        </a:spcBef>
                        <a:spcAft>
                          <a:spcPts val="0"/>
                        </a:spcAft>
                      </a:pPr>
                      <a:r>
                        <a:rPr lang="en-US" sz="1200">
                          <a:solidFill>
                            <a:srgbClr val="000000"/>
                          </a:solidFill>
                          <a:latin typeface="Calibri"/>
                          <a:ea typeface="Times New Roman"/>
                          <a:cs typeface="Calibri"/>
                        </a:rPr>
                        <a:t>11.3</a:t>
                      </a:r>
                      <a:endParaRPr lang="en-US" sz="1200">
                        <a:solidFill>
                          <a:srgbClr val="000000"/>
                        </a:solidFill>
                        <a:latin typeface="Calibri"/>
                        <a:ea typeface="Calibri"/>
                        <a:cs typeface="Times New Roman"/>
                      </a:endParaRPr>
                    </a:p>
                  </a:txBody>
                  <a:tcPr marL="41603" marR="41603" marT="0" marB="0">
                    <a:lnL>
                      <a:noFill/>
                    </a:lnL>
                    <a:lnR>
                      <a:noFill/>
                    </a:lnR>
                    <a:lnT>
                      <a:noFill/>
                    </a:lnT>
                    <a:lnB>
                      <a:noFill/>
                    </a:lnB>
                  </a:tcPr>
                </a:tc>
                <a:tc>
                  <a:txBody>
                    <a:bodyPr/>
                    <a:lstStyle/>
                    <a:p>
                      <a:pPr marL="0" marR="0" algn="just">
                        <a:lnSpc>
                          <a:spcPct val="115000"/>
                        </a:lnSpc>
                        <a:spcBef>
                          <a:spcPts val="0"/>
                        </a:spcBef>
                        <a:spcAft>
                          <a:spcPts val="0"/>
                        </a:spcAft>
                      </a:pPr>
                      <a:r>
                        <a:rPr lang="en-US" sz="1200">
                          <a:solidFill>
                            <a:srgbClr val="000000"/>
                          </a:solidFill>
                          <a:latin typeface="Calibri"/>
                          <a:ea typeface="Times New Roman"/>
                          <a:cs typeface="Calibri"/>
                        </a:rPr>
                        <a:t>28 (8)</a:t>
                      </a:r>
                      <a:endParaRPr lang="en-US" sz="1200">
                        <a:solidFill>
                          <a:srgbClr val="000000"/>
                        </a:solidFill>
                        <a:latin typeface="Calibri"/>
                        <a:ea typeface="Calibri"/>
                        <a:cs typeface="Times New Roman"/>
                      </a:endParaRPr>
                    </a:p>
                  </a:txBody>
                  <a:tcPr marL="41603" marR="41603" marT="0" marB="0">
                    <a:lnL>
                      <a:noFill/>
                    </a:lnL>
                    <a:lnR>
                      <a:noFill/>
                    </a:lnR>
                    <a:lnT>
                      <a:noFill/>
                    </a:lnT>
                    <a:lnB>
                      <a:noFill/>
                    </a:lnB>
                  </a:tcPr>
                </a:tc>
              </a:tr>
              <a:tr h="344815">
                <a:tc>
                  <a:txBody>
                    <a:bodyPr/>
                    <a:lstStyle/>
                    <a:p>
                      <a:pPr marL="0" marR="0" algn="just">
                        <a:lnSpc>
                          <a:spcPct val="115000"/>
                        </a:lnSpc>
                        <a:spcBef>
                          <a:spcPts val="0"/>
                        </a:spcBef>
                        <a:spcAft>
                          <a:spcPts val="0"/>
                        </a:spcAft>
                      </a:pPr>
                      <a:r>
                        <a:rPr lang="en-US" sz="1200" i="1" dirty="0" err="1">
                          <a:solidFill>
                            <a:srgbClr val="000000"/>
                          </a:solidFill>
                          <a:latin typeface="Calibri"/>
                          <a:ea typeface="Times New Roman"/>
                          <a:cs typeface="Calibri"/>
                        </a:rPr>
                        <a:t>A.lumbricoides</a:t>
                      </a:r>
                      <a:endParaRPr lang="en-US" sz="1200" dirty="0">
                        <a:solidFill>
                          <a:srgbClr val="000000"/>
                        </a:solidFill>
                        <a:latin typeface="Calibri"/>
                        <a:ea typeface="Calibri"/>
                        <a:cs typeface="Times New Roman"/>
                      </a:endParaRPr>
                    </a:p>
                  </a:txBody>
                  <a:tcPr marL="41603" marR="41603" marT="0" marB="0">
                    <a:lnL>
                      <a:noFill/>
                    </a:lnL>
                    <a:lnR>
                      <a:noFill/>
                    </a:lnR>
                    <a:lnT>
                      <a:noFill/>
                    </a:lnT>
                    <a:lnB>
                      <a:noFill/>
                    </a:lnB>
                  </a:tcPr>
                </a:tc>
                <a:tc>
                  <a:txBody>
                    <a:bodyPr/>
                    <a:lstStyle/>
                    <a:p>
                      <a:pPr marL="0" marR="0" algn="just">
                        <a:lnSpc>
                          <a:spcPct val="115000"/>
                        </a:lnSpc>
                        <a:spcBef>
                          <a:spcPts val="0"/>
                        </a:spcBef>
                        <a:spcAft>
                          <a:spcPts val="0"/>
                        </a:spcAft>
                      </a:pPr>
                      <a:r>
                        <a:rPr lang="en-US" sz="1200" dirty="0">
                          <a:solidFill>
                            <a:srgbClr val="000000"/>
                          </a:solidFill>
                          <a:latin typeface="Calibri"/>
                          <a:ea typeface="Times New Roman"/>
                          <a:cs typeface="Calibri"/>
                        </a:rPr>
                        <a:t>16</a:t>
                      </a:r>
                      <a:endParaRPr lang="en-US" sz="1200" dirty="0">
                        <a:solidFill>
                          <a:srgbClr val="000000"/>
                        </a:solidFill>
                        <a:latin typeface="Calibri"/>
                        <a:ea typeface="Calibri"/>
                        <a:cs typeface="Times New Roman"/>
                      </a:endParaRPr>
                    </a:p>
                  </a:txBody>
                  <a:tcPr marL="41603" marR="41603" marT="0" marB="0">
                    <a:lnL>
                      <a:noFill/>
                    </a:lnL>
                    <a:lnR>
                      <a:noFill/>
                    </a:lnR>
                    <a:lnT>
                      <a:noFill/>
                    </a:lnT>
                    <a:lnB>
                      <a:noFill/>
                    </a:lnB>
                  </a:tcPr>
                </a:tc>
                <a:tc>
                  <a:txBody>
                    <a:bodyPr/>
                    <a:lstStyle/>
                    <a:p>
                      <a:pPr marL="0" marR="0" algn="just">
                        <a:lnSpc>
                          <a:spcPct val="115000"/>
                        </a:lnSpc>
                        <a:spcBef>
                          <a:spcPts val="0"/>
                        </a:spcBef>
                        <a:spcAft>
                          <a:spcPts val="0"/>
                        </a:spcAft>
                      </a:pPr>
                      <a:r>
                        <a:rPr lang="en-US" sz="1200">
                          <a:solidFill>
                            <a:srgbClr val="000000"/>
                          </a:solidFill>
                          <a:latin typeface="Calibri"/>
                          <a:ea typeface="Times New Roman"/>
                          <a:cs typeface="Calibri"/>
                        </a:rPr>
                        <a:t>5.7</a:t>
                      </a:r>
                      <a:endParaRPr lang="en-US" sz="1200">
                        <a:solidFill>
                          <a:srgbClr val="000000"/>
                        </a:solidFill>
                        <a:latin typeface="Calibri"/>
                        <a:ea typeface="Calibri"/>
                        <a:cs typeface="Times New Roman"/>
                      </a:endParaRPr>
                    </a:p>
                  </a:txBody>
                  <a:tcPr marL="41603" marR="41603" marT="0" marB="0">
                    <a:lnL>
                      <a:noFill/>
                    </a:lnL>
                    <a:lnR>
                      <a:noFill/>
                    </a:lnR>
                    <a:lnT>
                      <a:noFill/>
                    </a:lnT>
                    <a:lnB>
                      <a:noFill/>
                    </a:lnB>
                  </a:tcPr>
                </a:tc>
                <a:tc>
                  <a:txBody>
                    <a:bodyPr/>
                    <a:lstStyle/>
                    <a:p>
                      <a:pPr marL="0" marR="0" algn="just">
                        <a:lnSpc>
                          <a:spcPct val="115000"/>
                        </a:lnSpc>
                        <a:spcBef>
                          <a:spcPts val="0"/>
                        </a:spcBef>
                        <a:spcAft>
                          <a:spcPts val="0"/>
                        </a:spcAft>
                      </a:pPr>
                      <a:r>
                        <a:rPr lang="en-US" sz="1200">
                          <a:solidFill>
                            <a:srgbClr val="000000"/>
                          </a:solidFill>
                          <a:latin typeface="Calibri"/>
                          <a:ea typeface="Times New Roman"/>
                          <a:cs typeface="Calibri"/>
                        </a:rPr>
                        <a:t>5</a:t>
                      </a:r>
                      <a:endParaRPr lang="en-US" sz="1200">
                        <a:solidFill>
                          <a:srgbClr val="000000"/>
                        </a:solidFill>
                        <a:latin typeface="Calibri"/>
                        <a:ea typeface="Calibri"/>
                        <a:cs typeface="Times New Roman"/>
                      </a:endParaRPr>
                    </a:p>
                  </a:txBody>
                  <a:tcPr marL="41603" marR="41603" marT="0" marB="0">
                    <a:lnL>
                      <a:noFill/>
                    </a:lnL>
                    <a:lnR>
                      <a:noFill/>
                    </a:lnR>
                    <a:lnT>
                      <a:noFill/>
                    </a:lnT>
                    <a:lnB>
                      <a:noFill/>
                    </a:lnB>
                  </a:tcPr>
                </a:tc>
                <a:tc>
                  <a:txBody>
                    <a:bodyPr/>
                    <a:lstStyle/>
                    <a:p>
                      <a:pPr marL="0" marR="0" algn="just">
                        <a:lnSpc>
                          <a:spcPct val="115000"/>
                        </a:lnSpc>
                        <a:spcBef>
                          <a:spcPts val="0"/>
                        </a:spcBef>
                        <a:spcAft>
                          <a:spcPts val="0"/>
                        </a:spcAft>
                      </a:pPr>
                      <a:r>
                        <a:rPr lang="en-US" sz="1200">
                          <a:solidFill>
                            <a:srgbClr val="000000"/>
                          </a:solidFill>
                          <a:latin typeface="Calibri"/>
                          <a:ea typeface="Times New Roman"/>
                          <a:cs typeface="Calibri"/>
                        </a:rPr>
                        <a:t>7.0</a:t>
                      </a:r>
                      <a:endParaRPr lang="en-US" sz="1200">
                        <a:solidFill>
                          <a:srgbClr val="000000"/>
                        </a:solidFill>
                        <a:latin typeface="Calibri"/>
                        <a:ea typeface="Calibri"/>
                        <a:cs typeface="Times New Roman"/>
                      </a:endParaRPr>
                    </a:p>
                  </a:txBody>
                  <a:tcPr marL="41603" marR="41603" marT="0" marB="0">
                    <a:lnL>
                      <a:noFill/>
                    </a:lnL>
                    <a:lnR>
                      <a:noFill/>
                    </a:lnR>
                    <a:lnT>
                      <a:noFill/>
                    </a:lnT>
                    <a:lnB>
                      <a:noFill/>
                    </a:lnB>
                  </a:tcPr>
                </a:tc>
                <a:tc>
                  <a:txBody>
                    <a:bodyPr/>
                    <a:lstStyle/>
                    <a:p>
                      <a:pPr marL="0" marR="0" algn="just">
                        <a:lnSpc>
                          <a:spcPct val="115000"/>
                        </a:lnSpc>
                        <a:spcBef>
                          <a:spcPts val="0"/>
                        </a:spcBef>
                        <a:spcAft>
                          <a:spcPts val="0"/>
                        </a:spcAft>
                      </a:pPr>
                      <a:r>
                        <a:rPr lang="en-US" sz="1200">
                          <a:solidFill>
                            <a:srgbClr val="000000"/>
                          </a:solidFill>
                          <a:latin typeface="Calibri"/>
                          <a:ea typeface="Times New Roman"/>
                          <a:cs typeface="Calibri"/>
                        </a:rPr>
                        <a:t>21 (6)</a:t>
                      </a:r>
                      <a:endParaRPr lang="en-US" sz="1200">
                        <a:solidFill>
                          <a:srgbClr val="000000"/>
                        </a:solidFill>
                        <a:latin typeface="Calibri"/>
                        <a:ea typeface="Calibri"/>
                        <a:cs typeface="Times New Roman"/>
                      </a:endParaRPr>
                    </a:p>
                  </a:txBody>
                  <a:tcPr marL="41603" marR="41603" marT="0" marB="0">
                    <a:lnL>
                      <a:noFill/>
                    </a:lnL>
                    <a:lnR>
                      <a:noFill/>
                    </a:lnR>
                    <a:lnT>
                      <a:noFill/>
                    </a:lnT>
                    <a:lnB>
                      <a:noFill/>
                    </a:lnB>
                  </a:tcPr>
                </a:tc>
              </a:tr>
              <a:tr h="326469">
                <a:tc>
                  <a:txBody>
                    <a:bodyPr/>
                    <a:lstStyle/>
                    <a:p>
                      <a:pPr marL="0" marR="0" algn="just">
                        <a:lnSpc>
                          <a:spcPct val="115000"/>
                        </a:lnSpc>
                        <a:spcBef>
                          <a:spcPts val="0"/>
                        </a:spcBef>
                        <a:spcAft>
                          <a:spcPts val="0"/>
                        </a:spcAft>
                      </a:pPr>
                      <a:r>
                        <a:rPr lang="en-US" sz="1200" i="1" dirty="0" err="1">
                          <a:solidFill>
                            <a:srgbClr val="000000"/>
                          </a:solidFill>
                          <a:latin typeface="Calibri"/>
                          <a:ea typeface="Times New Roman"/>
                          <a:cs typeface="Calibri"/>
                        </a:rPr>
                        <a:t>T.trichuria</a:t>
                      </a:r>
                      <a:endParaRPr lang="en-US" sz="1200" dirty="0">
                        <a:solidFill>
                          <a:srgbClr val="000000"/>
                        </a:solidFill>
                        <a:latin typeface="Calibri"/>
                        <a:ea typeface="Calibri"/>
                        <a:cs typeface="Times New Roman"/>
                      </a:endParaRPr>
                    </a:p>
                  </a:txBody>
                  <a:tcPr marL="41603" marR="41603" marT="0" marB="0">
                    <a:lnL>
                      <a:noFill/>
                    </a:lnL>
                    <a:lnR>
                      <a:noFill/>
                    </a:lnR>
                    <a:lnT>
                      <a:noFill/>
                    </a:lnT>
                    <a:lnB>
                      <a:noFill/>
                    </a:lnB>
                  </a:tcPr>
                </a:tc>
                <a:tc>
                  <a:txBody>
                    <a:bodyPr/>
                    <a:lstStyle/>
                    <a:p>
                      <a:pPr marL="0" marR="0" algn="just">
                        <a:lnSpc>
                          <a:spcPct val="115000"/>
                        </a:lnSpc>
                        <a:spcBef>
                          <a:spcPts val="0"/>
                        </a:spcBef>
                        <a:spcAft>
                          <a:spcPts val="0"/>
                        </a:spcAft>
                      </a:pPr>
                      <a:r>
                        <a:rPr lang="en-US" sz="1200" dirty="0">
                          <a:solidFill>
                            <a:srgbClr val="000000"/>
                          </a:solidFill>
                          <a:latin typeface="Calibri"/>
                          <a:ea typeface="Times New Roman"/>
                          <a:cs typeface="Calibri"/>
                        </a:rPr>
                        <a:t>5</a:t>
                      </a:r>
                      <a:endParaRPr lang="en-US" sz="1200" dirty="0">
                        <a:solidFill>
                          <a:srgbClr val="000000"/>
                        </a:solidFill>
                        <a:latin typeface="Calibri"/>
                        <a:ea typeface="Calibri"/>
                        <a:cs typeface="Times New Roman"/>
                      </a:endParaRPr>
                    </a:p>
                  </a:txBody>
                  <a:tcPr marL="41603" marR="41603" marT="0" marB="0">
                    <a:lnL>
                      <a:noFill/>
                    </a:lnL>
                    <a:lnR>
                      <a:noFill/>
                    </a:lnR>
                    <a:lnT>
                      <a:noFill/>
                    </a:lnT>
                    <a:lnB>
                      <a:noFill/>
                    </a:lnB>
                  </a:tcPr>
                </a:tc>
                <a:tc>
                  <a:txBody>
                    <a:bodyPr/>
                    <a:lstStyle/>
                    <a:p>
                      <a:pPr marL="0" marR="0" algn="just">
                        <a:lnSpc>
                          <a:spcPct val="115000"/>
                        </a:lnSpc>
                        <a:spcBef>
                          <a:spcPts val="0"/>
                        </a:spcBef>
                        <a:spcAft>
                          <a:spcPts val="0"/>
                        </a:spcAft>
                      </a:pPr>
                      <a:r>
                        <a:rPr lang="en-US" sz="1200">
                          <a:solidFill>
                            <a:srgbClr val="000000"/>
                          </a:solidFill>
                          <a:latin typeface="Calibri"/>
                          <a:ea typeface="Times New Roman"/>
                          <a:cs typeface="Calibri"/>
                        </a:rPr>
                        <a:t>1.8</a:t>
                      </a:r>
                      <a:endParaRPr lang="en-US" sz="1200">
                        <a:solidFill>
                          <a:srgbClr val="000000"/>
                        </a:solidFill>
                        <a:latin typeface="Calibri"/>
                        <a:ea typeface="Calibri"/>
                        <a:cs typeface="Times New Roman"/>
                      </a:endParaRPr>
                    </a:p>
                  </a:txBody>
                  <a:tcPr marL="41603" marR="41603" marT="0" marB="0">
                    <a:lnL>
                      <a:noFill/>
                    </a:lnL>
                    <a:lnR>
                      <a:noFill/>
                    </a:lnR>
                    <a:lnT>
                      <a:noFill/>
                    </a:lnT>
                    <a:lnB>
                      <a:noFill/>
                    </a:lnB>
                  </a:tcPr>
                </a:tc>
                <a:tc>
                  <a:txBody>
                    <a:bodyPr/>
                    <a:lstStyle/>
                    <a:p>
                      <a:pPr marL="0" marR="0" algn="just">
                        <a:lnSpc>
                          <a:spcPct val="115000"/>
                        </a:lnSpc>
                        <a:spcBef>
                          <a:spcPts val="0"/>
                        </a:spcBef>
                        <a:spcAft>
                          <a:spcPts val="0"/>
                        </a:spcAft>
                      </a:pPr>
                      <a:r>
                        <a:rPr lang="en-US" sz="1200">
                          <a:solidFill>
                            <a:srgbClr val="000000"/>
                          </a:solidFill>
                          <a:latin typeface="Calibri"/>
                          <a:ea typeface="Times New Roman"/>
                          <a:cs typeface="Calibri"/>
                        </a:rPr>
                        <a:t>1</a:t>
                      </a:r>
                      <a:endParaRPr lang="en-US" sz="1200">
                        <a:solidFill>
                          <a:srgbClr val="000000"/>
                        </a:solidFill>
                        <a:latin typeface="Calibri"/>
                        <a:ea typeface="Calibri"/>
                        <a:cs typeface="Times New Roman"/>
                      </a:endParaRPr>
                    </a:p>
                  </a:txBody>
                  <a:tcPr marL="41603" marR="41603" marT="0" marB="0">
                    <a:lnL>
                      <a:noFill/>
                    </a:lnL>
                    <a:lnR>
                      <a:noFill/>
                    </a:lnR>
                    <a:lnT>
                      <a:noFill/>
                    </a:lnT>
                    <a:lnB>
                      <a:noFill/>
                    </a:lnB>
                  </a:tcPr>
                </a:tc>
                <a:tc>
                  <a:txBody>
                    <a:bodyPr/>
                    <a:lstStyle/>
                    <a:p>
                      <a:pPr marL="0" marR="0" algn="just">
                        <a:lnSpc>
                          <a:spcPct val="115000"/>
                        </a:lnSpc>
                        <a:spcBef>
                          <a:spcPts val="0"/>
                        </a:spcBef>
                        <a:spcAft>
                          <a:spcPts val="0"/>
                        </a:spcAft>
                      </a:pPr>
                      <a:r>
                        <a:rPr lang="en-US" sz="1200">
                          <a:solidFill>
                            <a:srgbClr val="000000"/>
                          </a:solidFill>
                          <a:latin typeface="Calibri"/>
                          <a:ea typeface="Times New Roman"/>
                          <a:cs typeface="Calibri"/>
                        </a:rPr>
                        <a:t>1.4</a:t>
                      </a:r>
                      <a:endParaRPr lang="en-US" sz="1200">
                        <a:solidFill>
                          <a:srgbClr val="000000"/>
                        </a:solidFill>
                        <a:latin typeface="Calibri"/>
                        <a:ea typeface="Calibri"/>
                        <a:cs typeface="Times New Roman"/>
                      </a:endParaRPr>
                    </a:p>
                  </a:txBody>
                  <a:tcPr marL="41603" marR="41603" marT="0" marB="0">
                    <a:lnL>
                      <a:noFill/>
                    </a:lnL>
                    <a:lnR>
                      <a:noFill/>
                    </a:lnR>
                    <a:lnT>
                      <a:noFill/>
                    </a:lnT>
                    <a:lnB>
                      <a:noFill/>
                    </a:lnB>
                  </a:tcPr>
                </a:tc>
                <a:tc>
                  <a:txBody>
                    <a:bodyPr/>
                    <a:lstStyle/>
                    <a:p>
                      <a:pPr marL="0" marR="0" algn="just">
                        <a:lnSpc>
                          <a:spcPct val="115000"/>
                        </a:lnSpc>
                        <a:spcBef>
                          <a:spcPts val="0"/>
                        </a:spcBef>
                        <a:spcAft>
                          <a:spcPts val="0"/>
                        </a:spcAft>
                      </a:pPr>
                      <a:r>
                        <a:rPr lang="en-US" sz="1200">
                          <a:solidFill>
                            <a:srgbClr val="000000"/>
                          </a:solidFill>
                          <a:latin typeface="Calibri"/>
                          <a:ea typeface="Times New Roman"/>
                          <a:cs typeface="Calibri"/>
                        </a:rPr>
                        <a:t>6 (1.6)</a:t>
                      </a:r>
                      <a:endParaRPr lang="en-US" sz="1200">
                        <a:solidFill>
                          <a:srgbClr val="000000"/>
                        </a:solidFill>
                        <a:latin typeface="Calibri"/>
                        <a:ea typeface="Calibri"/>
                        <a:cs typeface="Times New Roman"/>
                      </a:endParaRPr>
                    </a:p>
                  </a:txBody>
                  <a:tcPr marL="41603" marR="41603" marT="0" marB="0">
                    <a:lnL>
                      <a:noFill/>
                    </a:lnL>
                    <a:lnR>
                      <a:noFill/>
                    </a:lnR>
                    <a:lnT>
                      <a:noFill/>
                    </a:lnT>
                    <a:lnB>
                      <a:noFill/>
                    </a:lnB>
                  </a:tcPr>
                </a:tc>
              </a:tr>
              <a:tr h="338700">
                <a:tc>
                  <a:txBody>
                    <a:bodyPr/>
                    <a:lstStyle/>
                    <a:p>
                      <a:pPr marL="0" marR="0" algn="just">
                        <a:lnSpc>
                          <a:spcPct val="115000"/>
                        </a:lnSpc>
                        <a:spcBef>
                          <a:spcPts val="0"/>
                        </a:spcBef>
                        <a:spcAft>
                          <a:spcPts val="0"/>
                        </a:spcAft>
                      </a:pPr>
                      <a:r>
                        <a:rPr lang="en-US" sz="1200" b="1" dirty="0">
                          <a:solidFill>
                            <a:srgbClr val="000000"/>
                          </a:solidFill>
                          <a:latin typeface="Calibri"/>
                          <a:ea typeface="Times New Roman"/>
                          <a:cs typeface="Calibri"/>
                        </a:rPr>
                        <a:t>Total</a:t>
                      </a:r>
                      <a:endParaRPr lang="en-US" sz="1200" dirty="0">
                        <a:solidFill>
                          <a:srgbClr val="000000"/>
                        </a:solidFill>
                        <a:latin typeface="Calibri"/>
                        <a:ea typeface="Calibri"/>
                        <a:cs typeface="Times New Roman"/>
                      </a:endParaRPr>
                    </a:p>
                  </a:txBody>
                  <a:tcPr marL="41603" marR="41603" marT="0" marB="0">
                    <a:lnL>
                      <a:noFill/>
                    </a:lnL>
                    <a:lnR>
                      <a:noFill/>
                    </a:lnR>
                    <a:lnT>
                      <a:noFill/>
                    </a:lnT>
                    <a:lnB>
                      <a:noFill/>
                    </a:lnB>
                  </a:tcPr>
                </a:tc>
                <a:tc>
                  <a:txBody>
                    <a:bodyPr/>
                    <a:lstStyle/>
                    <a:p>
                      <a:pPr marL="0" marR="0" algn="just">
                        <a:lnSpc>
                          <a:spcPct val="115000"/>
                        </a:lnSpc>
                        <a:spcBef>
                          <a:spcPts val="0"/>
                        </a:spcBef>
                        <a:spcAft>
                          <a:spcPts val="0"/>
                        </a:spcAft>
                      </a:pPr>
                      <a:r>
                        <a:rPr lang="en-US" sz="1200" b="1" dirty="0">
                          <a:solidFill>
                            <a:srgbClr val="000000"/>
                          </a:solidFill>
                          <a:latin typeface="Calibri"/>
                          <a:ea typeface="Times New Roman"/>
                          <a:cs typeface="Calibri"/>
                        </a:rPr>
                        <a:t>69</a:t>
                      </a:r>
                      <a:endParaRPr lang="en-US" sz="1200" dirty="0">
                        <a:solidFill>
                          <a:srgbClr val="000000"/>
                        </a:solidFill>
                        <a:latin typeface="Calibri"/>
                        <a:ea typeface="Calibri"/>
                        <a:cs typeface="Times New Roman"/>
                      </a:endParaRPr>
                    </a:p>
                  </a:txBody>
                  <a:tcPr marL="41603" marR="41603" marT="0" marB="0">
                    <a:lnL>
                      <a:noFill/>
                    </a:lnL>
                    <a:lnR>
                      <a:noFill/>
                    </a:lnR>
                    <a:lnT>
                      <a:noFill/>
                    </a:lnT>
                    <a:lnB>
                      <a:noFill/>
                    </a:lnB>
                  </a:tcPr>
                </a:tc>
                <a:tc>
                  <a:txBody>
                    <a:bodyPr/>
                    <a:lstStyle/>
                    <a:p>
                      <a:pPr marL="0" marR="0" algn="just">
                        <a:lnSpc>
                          <a:spcPct val="115000"/>
                        </a:lnSpc>
                        <a:spcBef>
                          <a:spcPts val="0"/>
                        </a:spcBef>
                        <a:spcAft>
                          <a:spcPts val="0"/>
                        </a:spcAft>
                      </a:pPr>
                      <a:r>
                        <a:rPr lang="en-US" sz="1200" b="1">
                          <a:solidFill>
                            <a:srgbClr val="000000"/>
                          </a:solidFill>
                          <a:latin typeface="Calibri"/>
                          <a:ea typeface="Times New Roman"/>
                          <a:cs typeface="Calibri"/>
                        </a:rPr>
                        <a:t>24.6</a:t>
                      </a:r>
                      <a:endParaRPr lang="en-US" sz="1200">
                        <a:solidFill>
                          <a:srgbClr val="000000"/>
                        </a:solidFill>
                        <a:latin typeface="Calibri"/>
                        <a:ea typeface="Calibri"/>
                        <a:cs typeface="Times New Roman"/>
                      </a:endParaRPr>
                    </a:p>
                  </a:txBody>
                  <a:tcPr marL="41603" marR="41603" marT="0" marB="0">
                    <a:lnL>
                      <a:noFill/>
                    </a:lnL>
                    <a:lnR>
                      <a:noFill/>
                    </a:lnR>
                    <a:lnT>
                      <a:noFill/>
                    </a:lnT>
                    <a:lnB>
                      <a:noFill/>
                    </a:lnB>
                  </a:tcPr>
                </a:tc>
                <a:tc>
                  <a:txBody>
                    <a:bodyPr/>
                    <a:lstStyle/>
                    <a:p>
                      <a:pPr marL="0" marR="0" algn="just">
                        <a:lnSpc>
                          <a:spcPct val="115000"/>
                        </a:lnSpc>
                        <a:spcBef>
                          <a:spcPts val="0"/>
                        </a:spcBef>
                        <a:spcAft>
                          <a:spcPts val="0"/>
                        </a:spcAft>
                      </a:pPr>
                      <a:r>
                        <a:rPr lang="en-US" sz="1200" b="1">
                          <a:solidFill>
                            <a:srgbClr val="000000"/>
                          </a:solidFill>
                          <a:latin typeface="Calibri"/>
                          <a:ea typeface="Times New Roman"/>
                          <a:cs typeface="Calibri"/>
                        </a:rPr>
                        <a:t>28</a:t>
                      </a:r>
                      <a:endParaRPr lang="en-US" sz="1200">
                        <a:solidFill>
                          <a:srgbClr val="000000"/>
                        </a:solidFill>
                        <a:latin typeface="Calibri"/>
                        <a:ea typeface="Calibri"/>
                        <a:cs typeface="Times New Roman"/>
                      </a:endParaRPr>
                    </a:p>
                  </a:txBody>
                  <a:tcPr marL="41603" marR="41603" marT="0" marB="0">
                    <a:lnL>
                      <a:noFill/>
                    </a:lnL>
                    <a:lnR>
                      <a:noFill/>
                    </a:lnR>
                    <a:lnT>
                      <a:noFill/>
                    </a:lnT>
                    <a:lnB>
                      <a:noFill/>
                    </a:lnB>
                  </a:tcPr>
                </a:tc>
                <a:tc>
                  <a:txBody>
                    <a:bodyPr/>
                    <a:lstStyle/>
                    <a:p>
                      <a:pPr marL="0" marR="0" algn="just">
                        <a:lnSpc>
                          <a:spcPct val="115000"/>
                        </a:lnSpc>
                        <a:spcBef>
                          <a:spcPts val="0"/>
                        </a:spcBef>
                        <a:spcAft>
                          <a:spcPts val="0"/>
                        </a:spcAft>
                      </a:pPr>
                      <a:r>
                        <a:rPr lang="en-US" sz="1200" b="1">
                          <a:solidFill>
                            <a:srgbClr val="000000"/>
                          </a:solidFill>
                          <a:latin typeface="Calibri"/>
                          <a:ea typeface="Times New Roman"/>
                          <a:cs typeface="Calibri"/>
                        </a:rPr>
                        <a:t>39.4</a:t>
                      </a:r>
                      <a:endParaRPr lang="en-US" sz="1200">
                        <a:solidFill>
                          <a:srgbClr val="000000"/>
                        </a:solidFill>
                        <a:latin typeface="Calibri"/>
                        <a:ea typeface="Calibri"/>
                        <a:cs typeface="Times New Roman"/>
                      </a:endParaRPr>
                    </a:p>
                  </a:txBody>
                  <a:tcPr marL="41603" marR="41603" marT="0" marB="0">
                    <a:lnL>
                      <a:noFill/>
                    </a:lnL>
                    <a:lnR>
                      <a:noFill/>
                    </a:lnR>
                    <a:lnT>
                      <a:noFill/>
                    </a:lnT>
                    <a:lnB>
                      <a:noFill/>
                    </a:lnB>
                  </a:tcPr>
                </a:tc>
                <a:tc>
                  <a:txBody>
                    <a:bodyPr/>
                    <a:lstStyle/>
                    <a:p>
                      <a:pPr marL="0" marR="0" algn="just">
                        <a:lnSpc>
                          <a:spcPct val="115000"/>
                        </a:lnSpc>
                        <a:spcBef>
                          <a:spcPts val="0"/>
                        </a:spcBef>
                        <a:spcAft>
                          <a:spcPts val="0"/>
                        </a:spcAft>
                      </a:pPr>
                      <a:r>
                        <a:rPr lang="en-US" sz="1200" b="1" dirty="0" smtClean="0">
                          <a:solidFill>
                            <a:srgbClr val="000000"/>
                          </a:solidFill>
                          <a:latin typeface="Calibri"/>
                          <a:ea typeface="Times New Roman"/>
                          <a:cs typeface="Calibri"/>
                        </a:rPr>
                        <a:t>55  (15.7</a:t>
                      </a:r>
                      <a:r>
                        <a:rPr lang="en-US" sz="1200" b="1" dirty="0">
                          <a:solidFill>
                            <a:srgbClr val="000000"/>
                          </a:solidFill>
                          <a:latin typeface="Calibri"/>
                          <a:ea typeface="Times New Roman"/>
                          <a:cs typeface="Calibri"/>
                        </a:rPr>
                        <a:t>)</a:t>
                      </a:r>
                      <a:endParaRPr lang="en-US" sz="1200" dirty="0">
                        <a:solidFill>
                          <a:srgbClr val="000000"/>
                        </a:solidFill>
                        <a:latin typeface="Calibri"/>
                        <a:ea typeface="Calibri"/>
                        <a:cs typeface="Times New Roman"/>
                      </a:endParaRPr>
                    </a:p>
                  </a:txBody>
                  <a:tcPr marL="41603" marR="41603" marT="0" marB="0">
                    <a:lnL>
                      <a:noFill/>
                    </a:lnL>
                    <a:lnR>
                      <a:noFill/>
                    </a:lnR>
                    <a:lnT>
                      <a:noFill/>
                    </a:lnT>
                    <a:lnB>
                      <a:noFill/>
                    </a:lnB>
                  </a:tcPr>
                </a:tc>
              </a:tr>
              <a:tr h="207540">
                <a:tc>
                  <a:txBody>
                    <a:bodyPr/>
                    <a:lstStyle/>
                    <a:p>
                      <a:pPr marL="0" marR="0" algn="just">
                        <a:lnSpc>
                          <a:spcPct val="115000"/>
                        </a:lnSpc>
                        <a:spcBef>
                          <a:spcPts val="0"/>
                        </a:spcBef>
                        <a:spcAft>
                          <a:spcPts val="0"/>
                        </a:spcAft>
                      </a:pPr>
                      <a:r>
                        <a:rPr lang="en-US" sz="1200" b="1" dirty="0">
                          <a:solidFill>
                            <a:srgbClr val="000000"/>
                          </a:solidFill>
                          <a:latin typeface="Calibri"/>
                          <a:ea typeface="Calibri"/>
                          <a:cs typeface="Calibri"/>
                        </a:rPr>
                        <a:t>MIXED INFECTION</a:t>
                      </a:r>
                      <a:endParaRPr lang="en-US" sz="1200" dirty="0">
                        <a:solidFill>
                          <a:srgbClr val="000000"/>
                        </a:solidFill>
                        <a:latin typeface="Calibri"/>
                        <a:ea typeface="Calibri"/>
                        <a:cs typeface="Times New Roman"/>
                      </a:endParaRPr>
                    </a:p>
                  </a:txBody>
                  <a:tcPr marL="41603" marR="41603" marT="0" marB="0">
                    <a:lnL>
                      <a:noFill/>
                    </a:lnL>
                    <a:lnR>
                      <a:noFill/>
                    </a:lnR>
                    <a:lnT>
                      <a:noFill/>
                    </a:lnT>
                    <a:lnB>
                      <a:noFill/>
                    </a:lnB>
                  </a:tcPr>
                </a:tc>
                <a:tc>
                  <a:txBody>
                    <a:bodyPr/>
                    <a:lstStyle/>
                    <a:p>
                      <a:pPr marL="0" marR="0" algn="just">
                        <a:lnSpc>
                          <a:spcPct val="115000"/>
                        </a:lnSpc>
                        <a:spcBef>
                          <a:spcPts val="0"/>
                        </a:spcBef>
                        <a:spcAft>
                          <a:spcPts val="0"/>
                        </a:spcAft>
                      </a:pPr>
                      <a:endParaRPr lang="en-US" sz="1200">
                        <a:solidFill>
                          <a:srgbClr val="000000"/>
                        </a:solidFill>
                        <a:latin typeface="Calibri"/>
                        <a:ea typeface="Calibri"/>
                        <a:cs typeface="Calibri"/>
                      </a:endParaRPr>
                    </a:p>
                  </a:txBody>
                  <a:tcPr marL="41603" marR="41603" marT="0" marB="0">
                    <a:lnL>
                      <a:noFill/>
                    </a:lnL>
                    <a:lnR>
                      <a:noFill/>
                    </a:lnR>
                    <a:lnT>
                      <a:noFill/>
                    </a:lnT>
                    <a:lnB>
                      <a:noFill/>
                    </a:lnB>
                  </a:tcPr>
                </a:tc>
                <a:tc>
                  <a:txBody>
                    <a:bodyPr/>
                    <a:lstStyle/>
                    <a:p>
                      <a:pPr marL="0" marR="0" algn="just">
                        <a:lnSpc>
                          <a:spcPct val="115000"/>
                        </a:lnSpc>
                        <a:spcBef>
                          <a:spcPts val="0"/>
                        </a:spcBef>
                        <a:spcAft>
                          <a:spcPts val="0"/>
                        </a:spcAft>
                      </a:pPr>
                      <a:endParaRPr lang="en-US" sz="1200">
                        <a:solidFill>
                          <a:srgbClr val="000000"/>
                        </a:solidFill>
                        <a:latin typeface="Calibri"/>
                        <a:ea typeface="Calibri"/>
                        <a:cs typeface="Calibri"/>
                      </a:endParaRPr>
                    </a:p>
                  </a:txBody>
                  <a:tcPr marL="41603" marR="41603" marT="0" marB="0">
                    <a:lnL>
                      <a:noFill/>
                    </a:lnL>
                    <a:lnR>
                      <a:noFill/>
                    </a:lnR>
                    <a:lnT>
                      <a:noFill/>
                    </a:lnT>
                    <a:lnB>
                      <a:noFill/>
                    </a:lnB>
                  </a:tcPr>
                </a:tc>
                <a:tc>
                  <a:txBody>
                    <a:bodyPr/>
                    <a:lstStyle/>
                    <a:p>
                      <a:pPr marL="0" marR="0" algn="just">
                        <a:lnSpc>
                          <a:spcPct val="115000"/>
                        </a:lnSpc>
                        <a:spcBef>
                          <a:spcPts val="0"/>
                        </a:spcBef>
                        <a:spcAft>
                          <a:spcPts val="0"/>
                        </a:spcAft>
                      </a:pPr>
                      <a:endParaRPr lang="en-US" sz="1200">
                        <a:solidFill>
                          <a:srgbClr val="000000"/>
                        </a:solidFill>
                        <a:latin typeface="Calibri"/>
                        <a:ea typeface="Calibri"/>
                        <a:cs typeface="Calibri"/>
                      </a:endParaRPr>
                    </a:p>
                  </a:txBody>
                  <a:tcPr marL="41603" marR="41603" marT="0" marB="0">
                    <a:lnL>
                      <a:noFill/>
                    </a:lnL>
                    <a:lnR>
                      <a:noFill/>
                    </a:lnR>
                    <a:lnT>
                      <a:noFill/>
                    </a:lnT>
                    <a:lnB>
                      <a:noFill/>
                    </a:lnB>
                  </a:tcPr>
                </a:tc>
                <a:tc>
                  <a:txBody>
                    <a:bodyPr/>
                    <a:lstStyle/>
                    <a:p>
                      <a:pPr marL="0" marR="0" algn="just">
                        <a:lnSpc>
                          <a:spcPct val="115000"/>
                        </a:lnSpc>
                        <a:spcBef>
                          <a:spcPts val="0"/>
                        </a:spcBef>
                        <a:spcAft>
                          <a:spcPts val="0"/>
                        </a:spcAft>
                      </a:pPr>
                      <a:endParaRPr lang="en-US" sz="1200">
                        <a:solidFill>
                          <a:srgbClr val="000000"/>
                        </a:solidFill>
                        <a:latin typeface="Calibri"/>
                        <a:ea typeface="Calibri"/>
                        <a:cs typeface="Calibri"/>
                      </a:endParaRPr>
                    </a:p>
                  </a:txBody>
                  <a:tcPr marL="41603" marR="41603" marT="0" marB="0">
                    <a:lnL>
                      <a:noFill/>
                    </a:lnL>
                    <a:lnR>
                      <a:noFill/>
                    </a:lnR>
                    <a:lnT>
                      <a:noFill/>
                    </a:lnT>
                    <a:lnB>
                      <a:noFill/>
                    </a:lnB>
                  </a:tcPr>
                </a:tc>
                <a:tc>
                  <a:txBody>
                    <a:bodyPr/>
                    <a:lstStyle/>
                    <a:p>
                      <a:pPr marL="0" marR="0" algn="just">
                        <a:lnSpc>
                          <a:spcPct val="115000"/>
                        </a:lnSpc>
                        <a:spcBef>
                          <a:spcPts val="0"/>
                        </a:spcBef>
                        <a:spcAft>
                          <a:spcPts val="0"/>
                        </a:spcAft>
                      </a:pPr>
                      <a:endParaRPr lang="en-US" sz="1200">
                        <a:solidFill>
                          <a:srgbClr val="000000"/>
                        </a:solidFill>
                        <a:latin typeface="Calibri"/>
                        <a:ea typeface="Calibri"/>
                        <a:cs typeface="Calibri"/>
                      </a:endParaRPr>
                    </a:p>
                  </a:txBody>
                  <a:tcPr marL="41603" marR="41603" marT="0" marB="0">
                    <a:lnL>
                      <a:noFill/>
                    </a:lnL>
                    <a:lnR>
                      <a:noFill/>
                    </a:lnR>
                    <a:lnT>
                      <a:noFill/>
                    </a:lnT>
                    <a:lnB>
                      <a:noFill/>
                    </a:lnB>
                  </a:tcPr>
                </a:tc>
              </a:tr>
              <a:tr h="204747">
                <a:tc>
                  <a:txBody>
                    <a:bodyPr/>
                    <a:lstStyle/>
                    <a:p>
                      <a:pPr marL="0" marR="0" algn="just">
                        <a:lnSpc>
                          <a:spcPct val="115000"/>
                        </a:lnSpc>
                        <a:spcBef>
                          <a:spcPts val="0"/>
                        </a:spcBef>
                        <a:spcAft>
                          <a:spcPts val="0"/>
                        </a:spcAft>
                      </a:pPr>
                      <a:r>
                        <a:rPr lang="en-US" sz="1200" dirty="0">
                          <a:solidFill>
                            <a:srgbClr val="000000"/>
                          </a:solidFill>
                          <a:latin typeface="Calibri"/>
                          <a:ea typeface="Calibri"/>
                          <a:cs typeface="Calibri"/>
                        </a:rPr>
                        <a:t>HW+A.L</a:t>
                      </a:r>
                      <a:endParaRPr lang="en-US" sz="1200" dirty="0">
                        <a:solidFill>
                          <a:srgbClr val="000000"/>
                        </a:solidFill>
                        <a:latin typeface="Calibri"/>
                        <a:ea typeface="Calibri"/>
                        <a:cs typeface="Times New Roman"/>
                      </a:endParaRPr>
                    </a:p>
                  </a:txBody>
                  <a:tcPr marL="41603" marR="41603" marT="0" marB="0">
                    <a:lnL>
                      <a:noFill/>
                    </a:lnL>
                    <a:lnR>
                      <a:noFill/>
                    </a:lnR>
                    <a:lnT>
                      <a:noFill/>
                    </a:lnT>
                    <a:lnB>
                      <a:noFill/>
                    </a:lnB>
                  </a:tcPr>
                </a:tc>
                <a:tc>
                  <a:txBody>
                    <a:bodyPr/>
                    <a:lstStyle/>
                    <a:p>
                      <a:pPr marL="0" marR="0" algn="just">
                        <a:lnSpc>
                          <a:spcPct val="115000"/>
                        </a:lnSpc>
                        <a:spcBef>
                          <a:spcPts val="0"/>
                        </a:spcBef>
                        <a:spcAft>
                          <a:spcPts val="0"/>
                        </a:spcAft>
                      </a:pPr>
                      <a:r>
                        <a:rPr lang="en-US" sz="1200" dirty="0">
                          <a:solidFill>
                            <a:srgbClr val="000000"/>
                          </a:solidFill>
                          <a:latin typeface="Calibri"/>
                          <a:ea typeface="Calibri"/>
                          <a:cs typeface="Calibri"/>
                        </a:rPr>
                        <a:t>17</a:t>
                      </a:r>
                      <a:endParaRPr lang="en-US" sz="1200" dirty="0">
                        <a:solidFill>
                          <a:srgbClr val="000000"/>
                        </a:solidFill>
                        <a:latin typeface="Calibri"/>
                        <a:ea typeface="Calibri"/>
                        <a:cs typeface="Times New Roman"/>
                      </a:endParaRPr>
                    </a:p>
                  </a:txBody>
                  <a:tcPr marL="41603" marR="41603" marT="0" marB="0">
                    <a:lnL>
                      <a:noFill/>
                    </a:lnL>
                    <a:lnR>
                      <a:noFill/>
                    </a:lnR>
                    <a:lnT>
                      <a:noFill/>
                    </a:lnT>
                    <a:lnB>
                      <a:noFill/>
                    </a:lnB>
                  </a:tcPr>
                </a:tc>
                <a:tc>
                  <a:txBody>
                    <a:bodyPr/>
                    <a:lstStyle/>
                    <a:p>
                      <a:pPr marL="0" marR="0" algn="just">
                        <a:lnSpc>
                          <a:spcPct val="115000"/>
                        </a:lnSpc>
                        <a:spcBef>
                          <a:spcPts val="0"/>
                        </a:spcBef>
                        <a:spcAft>
                          <a:spcPts val="0"/>
                        </a:spcAft>
                      </a:pPr>
                      <a:r>
                        <a:rPr lang="en-US" sz="1200">
                          <a:solidFill>
                            <a:srgbClr val="000000"/>
                          </a:solidFill>
                          <a:latin typeface="Calibri"/>
                          <a:ea typeface="Calibri"/>
                          <a:cs typeface="Calibri"/>
                        </a:rPr>
                        <a:t>6.0</a:t>
                      </a:r>
                      <a:endParaRPr lang="en-US" sz="1200">
                        <a:solidFill>
                          <a:srgbClr val="000000"/>
                        </a:solidFill>
                        <a:latin typeface="Calibri"/>
                        <a:ea typeface="Calibri"/>
                        <a:cs typeface="Times New Roman"/>
                      </a:endParaRPr>
                    </a:p>
                  </a:txBody>
                  <a:tcPr marL="41603" marR="41603" marT="0" marB="0">
                    <a:lnL>
                      <a:noFill/>
                    </a:lnL>
                    <a:lnR>
                      <a:noFill/>
                    </a:lnR>
                    <a:lnT>
                      <a:noFill/>
                    </a:lnT>
                    <a:lnB>
                      <a:noFill/>
                    </a:lnB>
                  </a:tcPr>
                </a:tc>
                <a:tc>
                  <a:txBody>
                    <a:bodyPr/>
                    <a:lstStyle/>
                    <a:p>
                      <a:pPr marL="0" marR="0" algn="just">
                        <a:lnSpc>
                          <a:spcPct val="115000"/>
                        </a:lnSpc>
                        <a:spcBef>
                          <a:spcPts val="0"/>
                        </a:spcBef>
                        <a:spcAft>
                          <a:spcPts val="0"/>
                        </a:spcAft>
                      </a:pPr>
                      <a:r>
                        <a:rPr lang="en-US" sz="1200">
                          <a:solidFill>
                            <a:srgbClr val="000000"/>
                          </a:solidFill>
                          <a:latin typeface="Calibri"/>
                          <a:ea typeface="Calibri"/>
                          <a:cs typeface="Calibri"/>
                        </a:rPr>
                        <a:t>3</a:t>
                      </a:r>
                      <a:endParaRPr lang="en-US" sz="1200">
                        <a:solidFill>
                          <a:srgbClr val="000000"/>
                        </a:solidFill>
                        <a:latin typeface="Calibri"/>
                        <a:ea typeface="Calibri"/>
                        <a:cs typeface="Times New Roman"/>
                      </a:endParaRPr>
                    </a:p>
                  </a:txBody>
                  <a:tcPr marL="41603" marR="41603" marT="0" marB="0">
                    <a:lnL>
                      <a:noFill/>
                    </a:lnL>
                    <a:lnR>
                      <a:noFill/>
                    </a:lnR>
                    <a:lnT>
                      <a:noFill/>
                    </a:lnT>
                    <a:lnB>
                      <a:noFill/>
                    </a:lnB>
                  </a:tcPr>
                </a:tc>
                <a:tc>
                  <a:txBody>
                    <a:bodyPr/>
                    <a:lstStyle/>
                    <a:p>
                      <a:pPr marL="0" marR="0" algn="just">
                        <a:lnSpc>
                          <a:spcPct val="115000"/>
                        </a:lnSpc>
                        <a:spcBef>
                          <a:spcPts val="0"/>
                        </a:spcBef>
                        <a:spcAft>
                          <a:spcPts val="0"/>
                        </a:spcAft>
                      </a:pPr>
                      <a:r>
                        <a:rPr lang="en-US" sz="1200">
                          <a:solidFill>
                            <a:srgbClr val="000000"/>
                          </a:solidFill>
                          <a:latin typeface="Calibri"/>
                          <a:ea typeface="Calibri"/>
                          <a:cs typeface="Calibri"/>
                        </a:rPr>
                        <a:t>4.2</a:t>
                      </a:r>
                      <a:endParaRPr lang="en-US" sz="1200">
                        <a:solidFill>
                          <a:srgbClr val="000000"/>
                        </a:solidFill>
                        <a:latin typeface="Calibri"/>
                        <a:ea typeface="Calibri"/>
                        <a:cs typeface="Times New Roman"/>
                      </a:endParaRPr>
                    </a:p>
                  </a:txBody>
                  <a:tcPr marL="41603" marR="41603" marT="0" marB="0">
                    <a:lnL>
                      <a:noFill/>
                    </a:lnL>
                    <a:lnR>
                      <a:noFill/>
                    </a:lnR>
                    <a:lnT>
                      <a:noFill/>
                    </a:lnT>
                    <a:lnB>
                      <a:noFill/>
                    </a:lnB>
                  </a:tcPr>
                </a:tc>
                <a:tc>
                  <a:txBody>
                    <a:bodyPr/>
                    <a:lstStyle/>
                    <a:p>
                      <a:pPr marL="0" marR="0" algn="just">
                        <a:lnSpc>
                          <a:spcPct val="115000"/>
                        </a:lnSpc>
                        <a:spcBef>
                          <a:spcPts val="0"/>
                        </a:spcBef>
                        <a:spcAft>
                          <a:spcPts val="0"/>
                        </a:spcAft>
                      </a:pPr>
                      <a:r>
                        <a:rPr lang="en-US" sz="1200">
                          <a:solidFill>
                            <a:srgbClr val="000000"/>
                          </a:solidFill>
                          <a:latin typeface="Calibri"/>
                          <a:ea typeface="Calibri"/>
                          <a:cs typeface="Calibri"/>
                        </a:rPr>
                        <a:t>20 (5.7)</a:t>
                      </a:r>
                      <a:endParaRPr lang="en-US" sz="1200">
                        <a:solidFill>
                          <a:srgbClr val="000000"/>
                        </a:solidFill>
                        <a:latin typeface="Calibri"/>
                        <a:ea typeface="Calibri"/>
                        <a:cs typeface="Times New Roman"/>
                      </a:endParaRPr>
                    </a:p>
                  </a:txBody>
                  <a:tcPr marL="41603" marR="41603" marT="0" marB="0">
                    <a:lnL>
                      <a:noFill/>
                    </a:lnL>
                    <a:lnR>
                      <a:noFill/>
                    </a:lnR>
                    <a:lnT>
                      <a:noFill/>
                    </a:lnT>
                    <a:lnB>
                      <a:noFill/>
                    </a:lnB>
                  </a:tcPr>
                </a:tc>
              </a:tr>
              <a:tr h="204747">
                <a:tc>
                  <a:txBody>
                    <a:bodyPr/>
                    <a:lstStyle/>
                    <a:p>
                      <a:pPr marL="0" marR="0" algn="just">
                        <a:lnSpc>
                          <a:spcPct val="115000"/>
                        </a:lnSpc>
                        <a:spcBef>
                          <a:spcPts val="0"/>
                        </a:spcBef>
                        <a:spcAft>
                          <a:spcPts val="0"/>
                        </a:spcAft>
                      </a:pPr>
                      <a:r>
                        <a:rPr lang="en-US" sz="1200" dirty="0">
                          <a:solidFill>
                            <a:srgbClr val="000000"/>
                          </a:solidFill>
                          <a:latin typeface="Calibri"/>
                          <a:ea typeface="Calibri"/>
                          <a:cs typeface="Calibri"/>
                        </a:rPr>
                        <a:t>HW+T.T</a:t>
                      </a:r>
                      <a:endParaRPr lang="en-US" sz="1200" dirty="0">
                        <a:solidFill>
                          <a:srgbClr val="000000"/>
                        </a:solidFill>
                        <a:latin typeface="Calibri"/>
                        <a:ea typeface="Calibri"/>
                        <a:cs typeface="Times New Roman"/>
                      </a:endParaRPr>
                    </a:p>
                  </a:txBody>
                  <a:tcPr marL="41603" marR="41603" marT="0" marB="0">
                    <a:lnL>
                      <a:noFill/>
                    </a:lnL>
                    <a:lnR>
                      <a:noFill/>
                    </a:lnR>
                    <a:lnT>
                      <a:noFill/>
                    </a:lnT>
                    <a:lnB>
                      <a:noFill/>
                    </a:lnB>
                  </a:tcPr>
                </a:tc>
                <a:tc>
                  <a:txBody>
                    <a:bodyPr/>
                    <a:lstStyle/>
                    <a:p>
                      <a:pPr marL="0" marR="0" algn="just">
                        <a:lnSpc>
                          <a:spcPct val="115000"/>
                        </a:lnSpc>
                        <a:spcBef>
                          <a:spcPts val="0"/>
                        </a:spcBef>
                        <a:spcAft>
                          <a:spcPts val="0"/>
                        </a:spcAft>
                      </a:pPr>
                      <a:r>
                        <a:rPr lang="en-US" sz="1200" dirty="0">
                          <a:solidFill>
                            <a:srgbClr val="000000"/>
                          </a:solidFill>
                          <a:latin typeface="Calibri"/>
                          <a:ea typeface="Calibri"/>
                          <a:cs typeface="Calibri"/>
                        </a:rPr>
                        <a:t>5</a:t>
                      </a:r>
                      <a:endParaRPr lang="en-US" sz="1200" dirty="0">
                        <a:solidFill>
                          <a:srgbClr val="000000"/>
                        </a:solidFill>
                        <a:latin typeface="Calibri"/>
                        <a:ea typeface="Calibri"/>
                        <a:cs typeface="Times New Roman"/>
                      </a:endParaRPr>
                    </a:p>
                  </a:txBody>
                  <a:tcPr marL="41603" marR="41603" marT="0" marB="0">
                    <a:lnL>
                      <a:noFill/>
                    </a:lnL>
                    <a:lnR>
                      <a:noFill/>
                    </a:lnR>
                    <a:lnT>
                      <a:noFill/>
                    </a:lnT>
                    <a:lnB>
                      <a:noFill/>
                    </a:lnB>
                  </a:tcPr>
                </a:tc>
                <a:tc>
                  <a:txBody>
                    <a:bodyPr/>
                    <a:lstStyle/>
                    <a:p>
                      <a:pPr marL="0" marR="0" algn="just">
                        <a:lnSpc>
                          <a:spcPct val="115000"/>
                        </a:lnSpc>
                        <a:spcBef>
                          <a:spcPts val="0"/>
                        </a:spcBef>
                        <a:spcAft>
                          <a:spcPts val="0"/>
                        </a:spcAft>
                      </a:pPr>
                      <a:r>
                        <a:rPr lang="en-US" sz="1200">
                          <a:solidFill>
                            <a:srgbClr val="000000"/>
                          </a:solidFill>
                          <a:latin typeface="Calibri"/>
                          <a:ea typeface="Calibri"/>
                          <a:cs typeface="Calibri"/>
                        </a:rPr>
                        <a:t>2</a:t>
                      </a:r>
                      <a:endParaRPr lang="en-US" sz="1200">
                        <a:solidFill>
                          <a:srgbClr val="000000"/>
                        </a:solidFill>
                        <a:latin typeface="Calibri"/>
                        <a:ea typeface="Calibri"/>
                        <a:cs typeface="Times New Roman"/>
                      </a:endParaRPr>
                    </a:p>
                  </a:txBody>
                  <a:tcPr marL="41603" marR="41603" marT="0" marB="0">
                    <a:lnL>
                      <a:noFill/>
                    </a:lnL>
                    <a:lnR>
                      <a:noFill/>
                    </a:lnR>
                    <a:lnT>
                      <a:noFill/>
                    </a:lnT>
                    <a:lnB>
                      <a:noFill/>
                    </a:lnB>
                  </a:tcPr>
                </a:tc>
                <a:tc>
                  <a:txBody>
                    <a:bodyPr/>
                    <a:lstStyle/>
                    <a:p>
                      <a:pPr marL="0" marR="0" algn="just">
                        <a:lnSpc>
                          <a:spcPct val="115000"/>
                        </a:lnSpc>
                        <a:spcBef>
                          <a:spcPts val="0"/>
                        </a:spcBef>
                        <a:spcAft>
                          <a:spcPts val="0"/>
                        </a:spcAft>
                      </a:pPr>
                      <a:r>
                        <a:rPr lang="en-US" sz="1200">
                          <a:solidFill>
                            <a:srgbClr val="000000"/>
                          </a:solidFill>
                          <a:latin typeface="Calibri"/>
                          <a:ea typeface="Calibri"/>
                          <a:cs typeface="Calibri"/>
                        </a:rPr>
                        <a:t>6</a:t>
                      </a:r>
                      <a:endParaRPr lang="en-US" sz="1200">
                        <a:solidFill>
                          <a:srgbClr val="000000"/>
                        </a:solidFill>
                        <a:latin typeface="Calibri"/>
                        <a:ea typeface="Calibri"/>
                        <a:cs typeface="Times New Roman"/>
                      </a:endParaRPr>
                    </a:p>
                  </a:txBody>
                  <a:tcPr marL="41603" marR="41603" marT="0" marB="0">
                    <a:lnL>
                      <a:noFill/>
                    </a:lnL>
                    <a:lnR>
                      <a:noFill/>
                    </a:lnR>
                    <a:lnT>
                      <a:noFill/>
                    </a:lnT>
                    <a:lnB>
                      <a:noFill/>
                    </a:lnB>
                  </a:tcPr>
                </a:tc>
                <a:tc>
                  <a:txBody>
                    <a:bodyPr/>
                    <a:lstStyle/>
                    <a:p>
                      <a:pPr marL="0" marR="0" algn="just">
                        <a:lnSpc>
                          <a:spcPct val="115000"/>
                        </a:lnSpc>
                        <a:spcBef>
                          <a:spcPts val="0"/>
                        </a:spcBef>
                        <a:spcAft>
                          <a:spcPts val="0"/>
                        </a:spcAft>
                      </a:pPr>
                      <a:r>
                        <a:rPr lang="en-US" sz="1200">
                          <a:solidFill>
                            <a:srgbClr val="000000"/>
                          </a:solidFill>
                          <a:latin typeface="Calibri"/>
                          <a:ea typeface="Calibri"/>
                          <a:cs typeface="Calibri"/>
                        </a:rPr>
                        <a:t>8.5</a:t>
                      </a:r>
                      <a:endParaRPr lang="en-US" sz="1200">
                        <a:solidFill>
                          <a:srgbClr val="000000"/>
                        </a:solidFill>
                        <a:latin typeface="Calibri"/>
                        <a:ea typeface="Calibri"/>
                        <a:cs typeface="Times New Roman"/>
                      </a:endParaRPr>
                    </a:p>
                  </a:txBody>
                  <a:tcPr marL="41603" marR="41603" marT="0" marB="0">
                    <a:lnL>
                      <a:noFill/>
                    </a:lnL>
                    <a:lnR>
                      <a:noFill/>
                    </a:lnR>
                    <a:lnT>
                      <a:noFill/>
                    </a:lnT>
                    <a:lnB>
                      <a:noFill/>
                    </a:lnB>
                  </a:tcPr>
                </a:tc>
                <a:tc>
                  <a:txBody>
                    <a:bodyPr/>
                    <a:lstStyle/>
                    <a:p>
                      <a:pPr marL="0" marR="0" algn="just">
                        <a:lnSpc>
                          <a:spcPct val="115000"/>
                        </a:lnSpc>
                        <a:spcBef>
                          <a:spcPts val="0"/>
                        </a:spcBef>
                        <a:spcAft>
                          <a:spcPts val="0"/>
                        </a:spcAft>
                      </a:pPr>
                      <a:r>
                        <a:rPr lang="en-US" sz="1200">
                          <a:solidFill>
                            <a:srgbClr val="000000"/>
                          </a:solidFill>
                          <a:latin typeface="Calibri"/>
                          <a:ea typeface="Calibri"/>
                          <a:cs typeface="Calibri"/>
                        </a:rPr>
                        <a:t>11 (3.1)</a:t>
                      </a:r>
                      <a:endParaRPr lang="en-US" sz="1200">
                        <a:solidFill>
                          <a:srgbClr val="000000"/>
                        </a:solidFill>
                        <a:latin typeface="Calibri"/>
                        <a:ea typeface="Calibri"/>
                        <a:cs typeface="Times New Roman"/>
                      </a:endParaRPr>
                    </a:p>
                  </a:txBody>
                  <a:tcPr marL="41603" marR="41603" marT="0" marB="0">
                    <a:lnL>
                      <a:noFill/>
                    </a:lnL>
                    <a:lnR>
                      <a:noFill/>
                    </a:lnR>
                    <a:lnT>
                      <a:noFill/>
                    </a:lnT>
                    <a:lnB>
                      <a:noFill/>
                    </a:lnB>
                  </a:tcPr>
                </a:tc>
              </a:tr>
              <a:tr h="204747">
                <a:tc>
                  <a:txBody>
                    <a:bodyPr/>
                    <a:lstStyle/>
                    <a:p>
                      <a:pPr marL="0" marR="0" algn="just">
                        <a:lnSpc>
                          <a:spcPct val="115000"/>
                        </a:lnSpc>
                        <a:spcBef>
                          <a:spcPts val="0"/>
                        </a:spcBef>
                        <a:spcAft>
                          <a:spcPts val="0"/>
                        </a:spcAft>
                      </a:pPr>
                      <a:r>
                        <a:rPr lang="en-US" sz="1200" dirty="0">
                          <a:solidFill>
                            <a:srgbClr val="000000"/>
                          </a:solidFill>
                          <a:latin typeface="Calibri"/>
                          <a:ea typeface="Calibri"/>
                          <a:cs typeface="Calibri"/>
                        </a:rPr>
                        <a:t>HW+G.L</a:t>
                      </a:r>
                      <a:endParaRPr lang="en-US" sz="1200" dirty="0">
                        <a:solidFill>
                          <a:srgbClr val="000000"/>
                        </a:solidFill>
                        <a:latin typeface="Calibri"/>
                        <a:ea typeface="Calibri"/>
                        <a:cs typeface="Times New Roman"/>
                      </a:endParaRPr>
                    </a:p>
                  </a:txBody>
                  <a:tcPr marL="41603" marR="41603" marT="0" marB="0">
                    <a:lnL>
                      <a:noFill/>
                    </a:lnL>
                    <a:lnR>
                      <a:noFill/>
                    </a:lnR>
                    <a:lnT>
                      <a:noFill/>
                    </a:lnT>
                    <a:lnB>
                      <a:noFill/>
                    </a:lnB>
                  </a:tcPr>
                </a:tc>
                <a:tc>
                  <a:txBody>
                    <a:bodyPr/>
                    <a:lstStyle/>
                    <a:p>
                      <a:pPr marL="0" marR="0" algn="just">
                        <a:lnSpc>
                          <a:spcPct val="115000"/>
                        </a:lnSpc>
                        <a:spcBef>
                          <a:spcPts val="0"/>
                        </a:spcBef>
                        <a:spcAft>
                          <a:spcPts val="0"/>
                        </a:spcAft>
                      </a:pPr>
                      <a:r>
                        <a:rPr lang="en-US" sz="1200" dirty="0">
                          <a:solidFill>
                            <a:srgbClr val="000000"/>
                          </a:solidFill>
                          <a:latin typeface="Calibri"/>
                          <a:ea typeface="Calibri"/>
                          <a:cs typeface="Calibri"/>
                        </a:rPr>
                        <a:t>8</a:t>
                      </a:r>
                      <a:endParaRPr lang="en-US" sz="1200" dirty="0">
                        <a:solidFill>
                          <a:srgbClr val="000000"/>
                        </a:solidFill>
                        <a:latin typeface="Calibri"/>
                        <a:ea typeface="Calibri"/>
                        <a:cs typeface="Times New Roman"/>
                      </a:endParaRPr>
                    </a:p>
                  </a:txBody>
                  <a:tcPr marL="41603" marR="41603" marT="0" marB="0">
                    <a:lnL>
                      <a:noFill/>
                    </a:lnL>
                    <a:lnR>
                      <a:noFill/>
                    </a:lnR>
                    <a:lnT>
                      <a:noFill/>
                    </a:lnT>
                    <a:lnB>
                      <a:noFill/>
                    </a:lnB>
                  </a:tcPr>
                </a:tc>
                <a:tc>
                  <a:txBody>
                    <a:bodyPr/>
                    <a:lstStyle/>
                    <a:p>
                      <a:pPr marL="0" marR="0" algn="just">
                        <a:lnSpc>
                          <a:spcPct val="115000"/>
                        </a:lnSpc>
                        <a:spcBef>
                          <a:spcPts val="0"/>
                        </a:spcBef>
                        <a:spcAft>
                          <a:spcPts val="0"/>
                        </a:spcAft>
                      </a:pPr>
                      <a:r>
                        <a:rPr lang="en-US" sz="1200">
                          <a:solidFill>
                            <a:srgbClr val="000000"/>
                          </a:solidFill>
                          <a:latin typeface="Calibri"/>
                          <a:ea typeface="Calibri"/>
                          <a:cs typeface="Calibri"/>
                        </a:rPr>
                        <a:t>2.9</a:t>
                      </a:r>
                      <a:endParaRPr lang="en-US" sz="1200">
                        <a:solidFill>
                          <a:srgbClr val="000000"/>
                        </a:solidFill>
                        <a:latin typeface="Calibri"/>
                        <a:ea typeface="Calibri"/>
                        <a:cs typeface="Times New Roman"/>
                      </a:endParaRPr>
                    </a:p>
                  </a:txBody>
                  <a:tcPr marL="41603" marR="41603" marT="0" marB="0">
                    <a:lnL>
                      <a:noFill/>
                    </a:lnL>
                    <a:lnR>
                      <a:noFill/>
                    </a:lnR>
                    <a:lnT>
                      <a:noFill/>
                    </a:lnT>
                    <a:lnB>
                      <a:noFill/>
                    </a:lnB>
                  </a:tcPr>
                </a:tc>
                <a:tc>
                  <a:txBody>
                    <a:bodyPr/>
                    <a:lstStyle/>
                    <a:p>
                      <a:pPr marL="0" marR="0" algn="just">
                        <a:lnSpc>
                          <a:spcPct val="115000"/>
                        </a:lnSpc>
                        <a:spcBef>
                          <a:spcPts val="0"/>
                        </a:spcBef>
                        <a:spcAft>
                          <a:spcPts val="0"/>
                        </a:spcAft>
                      </a:pPr>
                      <a:r>
                        <a:rPr lang="en-US" sz="1200">
                          <a:solidFill>
                            <a:srgbClr val="000000"/>
                          </a:solidFill>
                          <a:latin typeface="Calibri"/>
                          <a:ea typeface="Calibri"/>
                          <a:cs typeface="Calibri"/>
                        </a:rPr>
                        <a:t>0</a:t>
                      </a:r>
                      <a:endParaRPr lang="en-US" sz="1200">
                        <a:solidFill>
                          <a:srgbClr val="000000"/>
                        </a:solidFill>
                        <a:latin typeface="Calibri"/>
                        <a:ea typeface="Calibri"/>
                        <a:cs typeface="Times New Roman"/>
                      </a:endParaRPr>
                    </a:p>
                  </a:txBody>
                  <a:tcPr marL="41603" marR="41603" marT="0" marB="0">
                    <a:lnL>
                      <a:noFill/>
                    </a:lnL>
                    <a:lnR>
                      <a:noFill/>
                    </a:lnR>
                    <a:lnT>
                      <a:noFill/>
                    </a:lnT>
                    <a:lnB>
                      <a:noFill/>
                    </a:lnB>
                  </a:tcPr>
                </a:tc>
                <a:tc>
                  <a:txBody>
                    <a:bodyPr/>
                    <a:lstStyle/>
                    <a:p>
                      <a:pPr marL="0" marR="0" algn="just">
                        <a:lnSpc>
                          <a:spcPct val="115000"/>
                        </a:lnSpc>
                        <a:spcBef>
                          <a:spcPts val="0"/>
                        </a:spcBef>
                        <a:spcAft>
                          <a:spcPts val="0"/>
                        </a:spcAft>
                      </a:pPr>
                      <a:r>
                        <a:rPr lang="en-US" sz="1200">
                          <a:solidFill>
                            <a:srgbClr val="000000"/>
                          </a:solidFill>
                          <a:latin typeface="Calibri"/>
                          <a:ea typeface="Calibri"/>
                          <a:cs typeface="Calibri"/>
                        </a:rPr>
                        <a:t>0</a:t>
                      </a:r>
                      <a:endParaRPr lang="en-US" sz="1200">
                        <a:solidFill>
                          <a:srgbClr val="000000"/>
                        </a:solidFill>
                        <a:latin typeface="Calibri"/>
                        <a:ea typeface="Calibri"/>
                        <a:cs typeface="Times New Roman"/>
                      </a:endParaRPr>
                    </a:p>
                  </a:txBody>
                  <a:tcPr marL="41603" marR="41603" marT="0" marB="0">
                    <a:lnL>
                      <a:noFill/>
                    </a:lnL>
                    <a:lnR>
                      <a:noFill/>
                    </a:lnR>
                    <a:lnT>
                      <a:noFill/>
                    </a:lnT>
                    <a:lnB>
                      <a:noFill/>
                    </a:lnB>
                  </a:tcPr>
                </a:tc>
                <a:tc>
                  <a:txBody>
                    <a:bodyPr/>
                    <a:lstStyle/>
                    <a:p>
                      <a:pPr marL="0" marR="0" algn="just">
                        <a:lnSpc>
                          <a:spcPct val="115000"/>
                        </a:lnSpc>
                        <a:spcBef>
                          <a:spcPts val="0"/>
                        </a:spcBef>
                        <a:spcAft>
                          <a:spcPts val="0"/>
                        </a:spcAft>
                      </a:pPr>
                      <a:r>
                        <a:rPr lang="en-US" sz="1200">
                          <a:solidFill>
                            <a:srgbClr val="000000"/>
                          </a:solidFill>
                          <a:latin typeface="Calibri"/>
                          <a:ea typeface="Calibri"/>
                          <a:cs typeface="Calibri"/>
                        </a:rPr>
                        <a:t>8 (2.3)</a:t>
                      </a:r>
                      <a:endParaRPr lang="en-US" sz="1200">
                        <a:solidFill>
                          <a:srgbClr val="000000"/>
                        </a:solidFill>
                        <a:latin typeface="Calibri"/>
                        <a:ea typeface="Calibri"/>
                        <a:cs typeface="Times New Roman"/>
                      </a:endParaRPr>
                    </a:p>
                  </a:txBody>
                  <a:tcPr marL="41603" marR="41603" marT="0" marB="0">
                    <a:lnL>
                      <a:noFill/>
                    </a:lnL>
                    <a:lnR>
                      <a:noFill/>
                    </a:lnR>
                    <a:lnT>
                      <a:noFill/>
                    </a:lnT>
                    <a:lnB>
                      <a:noFill/>
                    </a:lnB>
                  </a:tcPr>
                </a:tc>
              </a:tr>
              <a:tr h="204747">
                <a:tc>
                  <a:txBody>
                    <a:bodyPr/>
                    <a:lstStyle/>
                    <a:p>
                      <a:pPr marL="0" marR="0" algn="just">
                        <a:lnSpc>
                          <a:spcPct val="115000"/>
                        </a:lnSpc>
                        <a:spcBef>
                          <a:spcPts val="0"/>
                        </a:spcBef>
                        <a:spcAft>
                          <a:spcPts val="0"/>
                        </a:spcAft>
                      </a:pPr>
                      <a:r>
                        <a:rPr lang="en-US" sz="1200">
                          <a:solidFill>
                            <a:srgbClr val="000000"/>
                          </a:solidFill>
                          <a:latin typeface="Calibri"/>
                          <a:ea typeface="Calibri"/>
                          <a:cs typeface="Calibri"/>
                        </a:rPr>
                        <a:t>HW+E.H</a:t>
                      </a:r>
                      <a:endParaRPr lang="en-US" sz="1200">
                        <a:solidFill>
                          <a:srgbClr val="000000"/>
                        </a:solidFill>
                        <a:latin typeface="Calibri"/>
                        <a:ea typeface="Calibri"/>
                        <a:cs typeface="Times New Roman"/>
                      </a:endParaRPr>
                    </a:p>
                  </a:txBody>
                  <a:tcPr marL="41603" marR="41603" marT="0" marB="0">
                    <a:lnL>
                      <a:noFill/>
                    </a:lnL>
                    <a:lnR>
                      <a:noFill/>
                    </a:lnR>
                    <a:lnT>
                      <a:noFill/>
                    </a:lnT>
                    <a:lnB>
                      <a:noFill/>
                    </a:lnB>
                  </a:tcPr>
                </a:tc>
                <a:tc>
                  <a:txBody>
                    <a:bodyPr/>
                    <a:lstStyle/>
                    <a:p>
                      <a:pPr marL="0" marR="0" algn="just">
                        <a:lnSpc>
                          <a:spcPct val="115000"/>
                        </a:lnSpc>
                        <a:spcBef>
                          <a:spcPts val="0"/>
                        </a:spcBef>
                        <a:spcAft>
                          <a:spcPts val="0"/>
                        </a:spcAft>
                      </a:pPr>
                      <a:r>
                        <a:rPr lang="en-US" sz="1200" dirty="0">
                          <a:solidFill>
                            <a:srgbClr val="000000"/>
                          </a:solidFill>
                          <a:latin typeface="Calibri"/>
                          <a:ea typeface="Calibri"/>
                          <a:cs typeface="Calibri"/>
                        </a:rPr>
                        <a:t>15</a:t>
                      </a:r>
                      <a:endParaRPr lang="en-US" sz="1200" dirty="0">
                        <a:solidFill>
                          <a:srgbClr val="000000"/>
                        </a:solidFill>
                        <a:latin typeface="Calibri"/>
                        <a:ea typeface="Calibri"/>
                        <a:cs typeface="Times New Roman"/>
                      </a:endParaRPr>
                    </a:p>
                  </a:txBody>
                  <a:tcPr marL="41603" marR="41603" marT="0" marB="0">
                    <a:lnL>
                      <a:noFill/>
                    </a:lnL>
                    <a:lnR>
                      <a:noFill/>
                    </a:lnR>
                    <a:lnT>
                      <a:noFill/>
                    </a:lnT>
                    <a:lnB>
                      <a:noFill/>
                    </a:lnB>
                  </a:tcPr>
                </a:tc>
                <a:tc>
                  <a:txBody>
                    <a:bodyPr/>
                    <a:lstStyle/>
                    <a:p>
                      <a:pPr marL="0" marR="0" algn="just">
                        <a:lnSpc>
                          <a:spcPct val="115000"/>
                        </a:lnSpc>
                        <a:spcBef>
                          <a:spcPts val="0"/>
                        </a:spcBef>
                        <a:spcAft>
                          <a:spcPts val="0"/>
                        </a:spcAft>
                      </a:pPr>
                      <a:r>
                        <a:rPr lang="en-US" sz="1200">
                          <a:solidFill>
                            <a:srgbClr val="000000"/>
                          </a:solidFill>
                          <a:latin typeface="Calibri"/>
                          <a:ea typeface="Calibri"/>
                          <a:cs typeface="Calibri"/>
                        </a:rPr>
                        <a:t>5.4</a:t>
                      </a:r>
                      <a:endParaRPr lang="en-US" sz="1200">
                        <a:solidFill>
                          <a:srgbClr val="000000"/>
                        </a:solidFill>
                        <a:latin typeface="Calibri"/>
                        <a:ea typeface="Calibri"/>
                        <a:cs typeface="Times New Roman"/>
                      </a:endParaRPr>
                    </a:p>
                  </a:txBody>
                  <a:tcPr marL="41603" marR="41603" marT="0" marB="0">
                    <a:lnL>
                      <a:noFill/>
                    </a:lnL>
                    <a:lnR>
                      <a:noFill/>
                    </a:lnR>
                    <a:lnT>
                      <a:noFill/>
                    </a:lnT>
                    <a:lnB>
                      <a:noFill/>
                    </a:lnB>
                  </a:tcPr>
                </a:tc>
                <a:tc>
                  <a:txBody>
                    <a:bodyPr/>
                    <a:lstStyle/>
                    <a:p>
                      <a:pPr marL="0" marR="0" algn="just">
                        <a:lnSpc>
                          <a:spcPct val="115000"/>
                        </a:lnSpc>
                        <a:spcBef>
                          <a:spcPts val="0"/>
                        </a:spcBef>
                        <a:spcAft>
                          <a:spcPts val="0"/>
                        </a:spcAft>
                      </a:pPr>
                      <a:r>
                        <a:rPr lang="en-US" sz="1200">
                          <a:solidFill>
                            <a:srgbClr val="000000"/>
                          </a:solidFill>
                          <a:latin typeface="Calibri"/>
                          <a:ea typeface="Calibri"/>
                          <a:cs typeface="Calibri"/>
                        </a:rPr>
                        <a:t>12</a:t>
                      </a:r>
                      <a:endParaRPr lang="en-US" sz="1200">
                        <a:solidFill>
                          <a:srgbClr val="000000"/>
                        </a:solidFill>
                        <a:latin typeface="Calibri"/>
                        <a:ea typeface="Calibri"/>
                        <a:cs typeface="Times New Roman"/>
                      </a:endParaRPr>
                    </a:p>
                  </a:txBody>
                  <a:tcPr marL="41603" marR="41603" marT="0" marB="0">
                    <a:lnL>
                      <a:noFill/>
                    </a:lnL>
                    <a:lnR>
                      <a:noFill/>
                    </a:lnR>
                    <a:lnT>
                      <a:noFill/>
                    </a:lnT>
                    <a:lnB>
                      <a:noFill/>
                    </a:lnB>
                  </a:tcPr>
                </a:tc>
                <a:tc>
                  <a:txBody>
                    <a:bodyPr/>
                    <a:lstStyle/>
                    <a:p>
                      <a:pPr marL="0" marR="0" algn="just">
                        <a:lnSpc>
                          <a:spcPct val="115000"/>
                        </a:lnSpc>
                        <a:spcBef>
                          <a:spcPts val="0"/>
                        </a:spcBef>
                        <a:spcAft>
                          <a:spcPts val="0"/>
                        </a:spcAft>
                      </a:pPr>
                      <a:r>
                        <a:rPr lang="en-US" sz="1200">
                          <a:solidFill>
                            <a:srgbClr val="000000"/>
                          </a:solidFill>
                          <a:latin typeface="Calibri"/>
                          <a:ea typeface="Calibri"/>
                          <a:cs typeface="Calibri"/>
                        </a:rPr>
                        <a:t>16.6</a:t>
                      </a:r>
                      <a:endParaRPr lang="en-US" sz="1200">
                        <a:solidFill>
                          <a:srgbClr val="000000"/>
                        </a:solidFill>
                        <a:latin typeface="Calibri"/>
                        <a:ea typeface="Calibri"/>
                        <a:cs typeface="Times New Roman"/>
                      </a:endParaRPr>
                    </a:p>
                  </a:txBody>
                  <a:tcPr marL="41603" marR="41603" marT="0" marB="0">
                    <a:lnL>
                      <a:noFill/>
                    </a:lnL>
                    <a:lnR>
                      <a:noFill/>
                    </a:lnR>
                    <a:lnT>
                      <a:noFill/>
                    </a:lnT>
                    <a:lnB>
                      <a:noFill/>
                    </a:lnB>
                  </a:tcPr>
                </a:tc>
                <a:tc>
                  <a:txBody>
                    <a:bodyPr/>
                    <a:lstStyle/>
                    <a:p>
                      <a:pPr marL="0" marR="0" algn="just">
                        <a:lnSpc>
                          <a:spcPct val="115000"/>
                        </a:lnSpc>
                        <a:spcBef>
                          <a:spcPts val="0"/>
                        </a:spcBef>
                        <a:spcAft>
                          <a:spcPts val="0"/>
                        </a:spcAft>
                      </a:pPr>
                      <a:r>
                        <a:rPr lang="en-US" sz="1200">
                          <a:solidFill>
                            <a:srgbClr val="000000"/>
                          </a:solidFill>
                          <a:latin typeface="Calibri"/>
                          <a:ea typeface="Calibri"/>
                          <a:cs typeface="Calibri"/>
                        </a:rPr>
                        <a:t>27 (7.7)</a:t>
                      </a:r>
                      <a:endParaRPr lang="en-US" sz="1200">
                        <a:solidFill>
                          <a:srgbClr val="000000"/>
                        </a:solidFill>
                        <a:latin typeface="Calibri"/>
                        <a:ea typeface="Calibri"/>
                        <a:cs typeface="Times New Roman"/>
                      </a:endParaRPr>
                    </a:p>
                  </a:txBody>
                  <a:tcPr marL="41603" marR="41603" marT="0" marB="0">
                    <a:lnL>
                      <a:noFill/>
                    </a:lnL>
                    <a:lnR>
                      <a:noFill/>
                    </a:lnR>
                    <a:lnT>
                      <a:noFill/>
                    </a:lnT>
                    <a:lnB>
                      <a:noFill/>
                    </a:lnB>
                  </a:tcPr>
                </a:tc>
              </a:tr>
              <a:tr h="204747">
                <a:tc>
                  <a:txBody>
                    <a:bodyPr/>
                    <a:lstStyle/>
                    <a:p>
                      <a:pPr marL="0" marR="0" algn="just">
                        <a:lnSpc>
                          <a:spcPct val="115000"/>
                        </a:lnSpc>
                        <a:spcBef>
                          <a:spcPts val="0"/>
                        </a:spcBef>
                        <a:spcAft>
                          <a:spcPts val="0"/>
                        </a:spcAft>
                      </a:pPr>
                      <a:r>
                        <a:rPr lang="en-US" sz="1200" dirty="0">
                          <a:solidFill>
                            <a:srgbClr val="000000"/>
                          </a:solidFill>
                          <a:latin typeface="Calibri"/>
                          <a:ea typeface="Calibri"/>
                          <a:cs typeface="Calibri"/>
                        </a:rPr>
                        <a:t>E.H+T.T</a:t>
                      </a:r>
                      <a:endParaRPr lang="en-US" sz="1200" dirty="0">
                        <a:solidFill>
                          <a:srgbClr val="000000"/>
                        </a:solidFill>
                        <a:latin typeface="Calibri"/>
                        <a:ea typeface="Calibri"/>
                        <a:cs typeface="Times New Roman"/>
                      </a:endParaRPr>
                    </a:p>
                  </a:txBody>
                  <a:tcPr marL="41603" marR="41603" marT="0" marB="0">
                    <a:lnL>
                      <a:noFill/>
                    </a:lnL>
                    <a:lnR>
                      <a:noFill/>
                    </a:lnR>
                    <a:lnT>
                      <a:noFill/>
                    </a:lnT>
                    <a:lnB>
                      <a:noFill/>
                    </a:lnB>
                  </a:tcPr>
                </a:tc>
                <a:tc>
                  <a:txBody>
                    <a:bodyPr/>
                    <a:lstStyle/>
                    <a:p>
                      <a:pPr marL="0" marR="0" algn="just">
                        <a:lnSpc>
                          <a:spcPct val="115000"/>
                        </a:lnSpc>
                        <a:spcBef>
                          <a:spcPts val="0"/>
                        </a:spcBef>
                        <a:spcAft>
                          <a:spcPts val="0"/>
                        </a:spcAft>
                      </a:pPr>
                      <a:r>
                        <a:rPr lang="en-US" sz="1200" dirty="0">
                          <a:solidFill>
                            <a:srgbClr val="000000"/>
                          </a:solidFill>
                          <a:latin typeface="Calibri"/>
                          <a:ea typeface="Calibri"/>
                          <a:cs typeface="Calibri"/>
                        </a:rPr>
                        <a:t>0</a:t>
                      </a:r>
                      <a:endParaRPr lang="en-US" sz="1200" dirty="0">
                        <a:solidFill>
                          <a:srgbClr val="000000"/>
                        </a:solidFill>
                        <a:latin typeface="Calibri"/>
                        <a:ea typeface="Calibri"/>
                        <a:cs typeface="Times New Roman"/>
                      </a:endParaRPr>
                    </a:p>
                  </a:txBody>
                  <a:tcPr marL="41603" marR="41603" marT="0" marB="0">
                    <a:lnL>
                      <a:noFill/>
                    </a:lnL>
                    <a:lnR>
                      <a:noFill/>
                    </a:lnR>
                    <a:lnT>
                      <a:noFill/>
                    </a:lnT>
                    <a:lnB>
                      <a:noFill/>
                    </a:lnB>
                  </a:tcPr>
                </a:tc>
                <a:tc>
                  <a:txBody>
                    <a:bodyPr/>
                    <a:lstStyle/>
                    <a:p>
                      <a:pPr marL="0" marR="0" algn="just">
                        <a:lnSpc>
                          <a:spcPct val="115000"/>
                        </a:lnSpc>
                        <a:spcBef>
                          <a:spcPts val="0"/>
                        </a:spcBef>
                        <a:spcAft>
                          <a:spcPts val="0"/>
                        </a:spcAft>
                      </a:pPr>
                      <a:r>
                        <a:rPr lang="en-US" sz="1200">
                          <a:solidFill>
                            <a:srgbClr val="000000"/>
                          </a:solidFill>
                          <a:latin typeface="Calibri"/>
                          <a:ea typeface="Calibri"/>
                          <a:cs typeface="Calibri"/>
                        </a:rPr>
                        <a:t>0</a:t>
                      </a:r>
                      <a:endParaRPr lang="en-US" sz="1200">
                        <a:solidFill>
                          <a:srgbClr val="000000"/>
                        </a:solidFill>
                        <a:latin typeface="Calibri"/>
                        <a:ea typeface="Calibri"/>
                        <a:cs typeface="Times New Roman"/>
                      </a:endParaRPr>
                    </a:p>
                  </a:txBody>
                  <a:tcPr marL="41603" marR="41603" marT="0" marB="0">
                    <a:lnL>
                      <a:noFill/>
                    </a:lnL>
                    <a:lnR>
                      <a:noFill/>
                    </a:lnR>
                    <a:lnT>
                      <a:noFill/>
                    </a:lnT>
                    <a:lnB>
                      <a:noFill/>
                    </a:lnB>
                  </a:tcPr>
                </a:tc>
                <a:tc>
                  <a:txBody>
                    <a:bodyPr/>
                    <a:lstStyle/>
                    <a:p>
                      <a:pPr marL="0" marR="0" algn="just">
                        <a:lnSpc>
                          <a:spcPct val="115000"/>
                        </a:lnSpc>
                        <a:spcBef>
                          <a:spcPts val="0"/>
                        </a:spcBef>
                        <a:spcAft>
                          <a:spcPts val="0"/>
                        </a:spcAft>
                      </a:pPr>
                      <a:r>
                        <a:rPr lang="en-US" sz="1200">
                          <a:solidFill>
                            <a:srgbClr val="000000"/>
                          </a:solidFill>
                          <a:latin typeface="Calibri"/>
                          <a:ea typeface="Calibri"/>
                          <a:cs typeface="Calibri"/>
                        </a:rPr>
                        <a:t>1</a:t>
                      </a:r>
                      <a:endParaRPr lang="en-US" sz="1200">
                        <a:solidFill>
                          <a:srgbClr val="000000"/>
                        </a:solidFill>
                        <a:latin typeface="Calibri"/>
                        <a:ea typeface="Calibri"/>
                        <a:cs typeface="Times New Roman"/>
                      </a:endParaRPr>
                    </a:p>
                  </a:txBody>
                  <a:tcPr marL="41603" marR="41603" marT="0" marB="0">
                    <a:lnL>
                      <a:noFill/>
                    </a:lnL>
                    <a:lnR>
                      <a:noFill/>
                    </a:lnR>
                    <a:lnT>
                      <a:noFill/>
                    </a:lnT>
                    <a:lnB>
                      <a:noFill/>
                    </a:lnB>
                  </a:tcPr>
                </a:tc>
                <a:tc>
                  <a:txBody>
                    <a:bodyPr/>
                    <a:lstStyle/>
                    <a:p>
                      <a:pPr marL="0" marR="0" algn="just">
                        <a:lnSpc>
                          <a:spcPct val="115000"/>
                        </a:lnSpc>
                        <a:spcBef>
                          <a:spcPts val="0"/>
                        </a:spcBef>
                        <a:spcAft>
                          <a:spcPts val="0"/>
                        </a:spcAft>
                      </a:pPr>
                      <a:r>
                        <a:rPr lang="en-US" sz="1200">
                          <a:solidFill>
                            <a:srgbClr val="000000"/>
                          </a:solidFill>
                          <a:latin typeface="Calibri"/>
                          <a:ea typeface="Calibri"/>
                          <a:cs typeface="Calibri"/>
                        </a:rPr>
                        <a:t>1.4</a:t>
                      </a:r>
                      <a:endParaRPr lang="en-US" sz="1200">
                        <a:solidFill>
                          <a:srgbClr val="000000"/>
                        </a:solidFill>
                        <a:latin typeface="Calibri"/>
                        <a:ea typeface="Calibri"/>
                        <a:cs typeface="Times New Roman"/>
                      </a:endParaRPr>
                    </a:p>
                  </a:txBody>
                  <a:tcPr marL="41603" marR="41603" marT="0" marB="0">
                    <a:lnL>
                      <a:noFill/>
                    </a:lnL>
                    <a:lnR>
                      <a:noFill/>
                    </a:lnR>
                    <a:lnT>
                      <a:noFill/>
                    </a:lnT>
                    <a:lnB>
                      <a:noFill/>
                    </a:lnB>
                  </a:tcPr>
                </a:tc>
                <a:tc>
                  <a:txBody>
                    <a:bodyPr/>
                    <a:lstStyle/>
                    <a:p>
                      <a:pPr marL="0" marR="0" algn="just">
                        <a:lnSpc>
                          <a:spcPct val="115000"/>
                        </a:lnSpc>
                        <a:spcBef>
                          <a:spcPts val="0"/>
                        </a:spcBef>
                        <a:spcAft>
                          <a:spcPts val="0"/>
                        </a:spcAft>
                      </a:pPr>
                      <a:r>
                        <a:rPr lang="en-US" sz="1200">
                          <a:solidFill>
                            <a:srgbClr val="000000"/>
                          </a:solidFill>
                          <a:latin typeface="Calibri"/>
                          <a:ea typeface="Calibri"/>
                          <a:cs typeface="Calibri"/>
                        </a:rPr>
                        <a:t>1 (0.3)</a:t>
                      </a:r>
                      <a:endParaRPr lang="en-US" sz="1200">
                        <a:solidFill>
                          <a:srgbClr val="000000"/>
                        </a:solidFill>
                        <a:latin typeface="Calibri"/>
                        <a:ea typeface="Calibri"/>
                        <a:cs typeface="Times New Roman"/>
                      </a:endParaRPr>
                    </a:p>
                  </a:txBody>
                  <a:tcPr marL="41603" marR="41603" marT="0" marB="0">
                    <a:lnL>
                      <a:noFill/>
                    </a:lnL>
                    <a:lnR>
                      <a:noFill/>
                    </a:lnR>
                    <a:lnT>
                      <a:noFill/>
                    </a:lnT>
                    <a:lnB>
                      <a:noFill/>
                    </a:lnB>
                  </a:tcPr>
                </a:tc>
              </a:tr>
              <a:tr h="204747">
                <a:tc>
                  <a:txBody>
                    <a:bodyPr/>
                    <a:lstStyle/>
                    <a:p>
                      <a:pPr marL="0" marR="0" algn="just">
                        <a:lnSpc>
                          <a:spcPct val="115000"/>
                        </a:lnSpc>
                        <a:spcBef>
                          <a:spcPts val="0"/>
                        </a:spcBef>
                        <a:spcAft>
                          <a:spcPts val="0"/>
                        </a:spcAft>
                      </a:pPr>
                      <a:r>
                        <a:rPr lang="en-US" sz="1200" dirty="0">
                          <a:solidFill>
                            <a:srgbClr val="000000"/>
                          </a:solidFill>
                          <a:latin typeface="Calibri"/>
                          <a:ea typeface="Calibri"/>
                          <a:cs typeface="Calibri"/>
                        </a:rPr>
                        <a:t>A.L+T.T</a:t>
                      </a:r>
                      <a:endParaRPr lang="en-US" sz="1200" dirty="0">
                        <a:solidFill>
                          <a:srgbClr val="000000"/>
                        </a:solidFill>
                        <a:latin typeface="Calibri"/>
                        <a:ea typeface="Calibri"/>
                        <a:cs typeface="Times New Roman"/>
                      </a:endParaRPr>
                    </a:p>
                  </a:txBody>
                  <a:tcPr marL="41603" marR="41603" marT="0" marB="0">
                    <a:lnL>
                      <a:noFill/>
                    </a:lnL>
                    <a:lnR>
                      <a:noFill/>
                    </a:lnR>
                    <a:lnT>
                      <a:noFill/>
                    </a:lnT>
                    <a:lnB>
                      <a:noFill/>
                    </a:lnB>
                  </a:tcPr>
                </a:tc>
                <a:tc>
                  <a:txBody>
                    <a:bodyPr/>
                    <a:lstStyle/>
                    <a:p>
                      <a:pPr marL="0" marR="0" algn="just">
                        <a:lnSpc>
                          <a:spcPct val="115000"/>
                        </a:lnSpc>
                        <a:spcBef>
                          <a:spcPts val="0"/>
                        </a:spcBef>
                        <a:spcAft>
                          <a:spcPts val="0"/>
                        </a:spcAft>
                      </a:pPr>
                      <a:r>
                        <a:rPr lang="en-US" sz="1200" dirty="0">
                          <a:solidFill>
                            <a:srgbClr val="000000"/>
                          </a:solidFill>
                          <a:latin typeface="Calibri"/>
                          <a:ea typeface="Calibri"/>
                          <a:cs typeface="Calibri"/>
                        </a:rPr>
                        <a:t>1</a:t>
                      </a:r>
                      <a:endParaRPr lang="en-US" sz="1200" dirty="0">
                        <a:solidFill>
                          <a:srgbClr val="000000"/>
                        </a:solidFill>
                        <a:latin typeface="Calibri"/>
                        <a:ea typeface="Calibri"/>
                        <a:cs typeface="Times New Roman"/>
                      </a:endParaRPr>
                    </a:p>
                  </a:txBody>
                  <a:tcPr marL="41603" marR="41603" marT="0" marB="0">
                    <a:lnL>
                      <a:noFill/>
                    </a:lnL>
                    <a:lnR>
                      <a:noFill/>
                    </a:lnR>
                    <a:lnT>
                      <a:noFill/>
                    </a:lnT>
                    <a:lnB>
                      <a:noFill/>
                    </a:lnB>
                  </a:tcPr>
                </a:tc>
                <a:tc>
                  <a:txBody>
                    <a:bodyPr/>
                    <a:lstStyle/>
                    <a:p>
                      <a:pPr marL="0" marR="0" algn="just">
                        <a:lnSpc>
                          <a:spcPct val="115000"/>
                        </a:lnSpc>
                        <a:spcBef>
                          <a:spcPts val="0"/>
                        </a:spcBef>
                        <a:spcAft>
                          <a:spcPts val="0"/>
                        </a:spcAft>
                      </a:pPr>
                      <a:r>
                        <a:rPr lang="en-US" sz="1200">
                          <a:solidFill>
                            <a:srgbClr val="000000"/>
                          </a:solidFill>
                          <a:latin typeface="Calibri"/>
                          <a:ea typeface="Calibri"/>
                          <a:cs typeface="Calibri"/>
                        </a:rPr>
                        <a:t>0.4</a:t>
                      </a:r>
                      <a:endParaRPr lang="en-US" sz="1200">
                        <a:solidFill>
                          <a:srgbClr val="000000"/>
                        </a:solidFill>
                        <a:latin typeface="Calibri"/>
                        <a:ea typeface="Calibri"/>
                        <a:cs typeface="Times New Roman"/>
                      </a:endParaRPr>
                    </a:p>
                  </a:txBody>
                  <a:tcPr marL="41603" marR="41603" marT="0" marB="0">
                    <a:lnL>
                      <a:noFill/>
                    </a:lnL>
                    <a:lnR>
                      <a:noFill/>
                    </a:lnR>
                    <a:lnT>
                      <a:noFill/>
                    </a:lnT>
                    <a:lnB>
                      <a:noFill/>
                    </a:lnB>
                  </a:tcPr>
                </a:tc>
                <a:tc>
                  <a:txBody>
                    <a:bodyPr/>
                    <a:lstStyle/>
                    <a:p>
                      <a:pPr marL="0" marR="0" algn="just">
                        <a:lnSpc>
                          <a:spcPct val="115000"/>
                        </a:lnSpc>
                        <a:spcBef>
                          <a:spcPts val="0"/>
                        </a:spcBef>
                        <a:spcAft>
                          <a:spcPts val="0"/>
                        </a:spcAft>
                      </a:pPr>
                      <a:r>
                        <a:rPr lang="en-US" sz="1200">
                          <a:solidFill>
                            <a:srgbClr val="000000"/>
                          </a:solidFill>
                          <a:latin typeface="Calibri"/>
                          <a:ea typeface="Calibri"/>
                          <a:cs typeface="Calibri"/>
                        </a:rPr>
                        <a:t>0</a:t>
                      </a:r>
                      <a:endParaRPr lang="en-US" sz="1200">
                        <a:solidFill>
                          <a:srgbClr val="000000"/>
                        </a:solidFill>
                        <a:latin typeface="Calibri"/>
                        <a:ea typeface="Calibri"/>
                        <a:cs typeface="Times New Roman"/>
                      </a:endParaRPr>
                    </a:p>
                  </a:txBody>
                  <a:tcPr marL="41603" marR="41603" marT="0" marB="0">
                    <a:lnL>
                      <a:noFill/>
                    </a:lnL>
                    <a:lnR>
                      <a:noFill/>
                    </a:lnR>
                    <a:lnT>
                      <a:noFill/>
                    </a:lnT>
                    <a:lnB>
                      <a:noFill/>
                    </a:lnB>
                  </a:tcPr>
                </a:tc>
                <a:tc>
                  <a:txBody>
                    <a:bodyPr/>
                    <a:lstStyle/>
                    <a:p>
                      <a:pPr marL="0" marR="0" algn="just">
                        <a:lnSpc>
                          <a:spcPct val="115000"/>
                        </a:lnSpc>
                        <a:spcBef>
                          <a:spcPts val="0"/>
                        </a:spcBef>
                        <a:spcAft>
                          <a:spcPts val="0"/>
                        </a:spcAft>
                      </a:pPr>
                      <a:r>
                        <a:rPr lang="en-US" sz="1200">
                          <a:solidFill>
                            <a:srgbClr val="000000"/>
                          </a:solidFill>
                          <a:latin typeface="Calibri"/>
                          <a:ea typeface="Calibri"/>
                          <a:cs typeface="Calibri"/>
                        </a:rPr>
                        <a:t>0</a:t>
                      </a:r>
                      <a:endParaRPr lang="en-US" sz="1200">
                        <a:solidFill>
                          <a:srgbClr val="000000"/>
                        </a:solidFill>
                        <a:latin typeface="Calibri"/>
                        <a:ea typeface="Calibri"/>
                        <a:cs typeface="Times New Roman"/>
                      </a:endParaRPr>
                    </a:p>
                  </a:txBody>
                  <a:tcPr marL="41603" marR="41603" marT="0" marB="0">
                    <a:lnL>
                      <a:noFill/>
                    </a:lnL>
                    <a:lnR>
                      <a:noFill/>
                    </a:lnR>
                    <a:lnT>
                      <a:noFill/>
                    </a:lnT>
                    <a:lnB>
                      <a:noFill/>
                    </a:lnB>
                  </a:tcPr>
                </a:tc>
                <a:tc>
                  <a:txBody>
                    <a:bodyPr/>
                    <a:lstStyle/>
                    <a:p>
                      <a:pPr marL="0" marR="0" algn="just">
                        <a:lnSpc>
                          <a:spcPct val="115000"/>
                        </a:lnSpc>
                        <a:spcBef>
                          <a:spcPts val="0"/>
                        </a:spcBef>
                        <a:spcAft>
                          <a:spcPts val="0"/>
                        </a:spcAft>
                      </a:pPr>
                      <a:r>
                        <a:rPr lang="en-US" sz="1200">
                          <a:solidFill>
                            <a:srgbClr val="000000"/>
                          </a:solidFill>
                          <a:latin typeface="Calibri"/>
                          <a:ea typeface="Calibri"/>
                          <a:cs typeface="Calibri"/>
                        </a:rPr>
                        <a:t>1 (0.3)</a:t>
                      </a:r>
                      <a:endParaRPr lang="en-US" sz="1200">
                        <a:solidFill>
                          <a:srgbClr val="000000"/>
                        </a:solidFill>
                        <a:latin typeface="Calibri"/>
                        <a:ea typeface="Calibri"/>
                        <a:cs typeface="Times New Roman"/>
                      </a:endParaRPr>
                    </a:p>
                  </a:txBody>
                  <a:tcPr marL="41603" marR="41603" marT="0" marB="0">
                    <a:lnL>
                      <a:noFill/>
                    </a:lnL>
                    <a:lnR>
                      <a:noFill/>
                    </a:lnR>
                    <a:lnT>
                      <a:noFill/>
                    </a:lnT>
                    <a:lnB>
                      <a:noFill/>
                    </a:lnB>
                  </a:tcPr>
                </a:tc>
              </a:tr>
              <a:tr h="204747">
                <a:tc>
                  <a:txBody>
                    <a:bodyPr/>
                    <a:lstStyle/>
                    <a:p>
                      <a:pPr marL="0" marR="0" algn="just">
                        <a:lnSpc>
                          <a:spcPct val="115000"/>
                        </a:lnSpc>
                        <a:spcBef>
                          <a:spcPts val="0"/>
                        </a:spcBef>
                        <a:spcAft>
                          <a:spcPts val="0"/>
                        </a:spcAft>
                      </a:pPr>
                      <a:r>
                        <a:rPr lang="en-US" sz="1200" dirty="0">
                          <a:solidFill>
                            <a:srgbClr val="000000"/>
                          </a:solidFill>
                          <a:latin typeface="Calibri"/>
                          <a:ea typeface="Calibri"/>
                          <a:cs typeface="Calibri"/>
                        </a:rPr>
                        <a:t>G.L+E.H</a:t>
                      </a:r>
                      <a:endParaRPr lang="en-US" sz="1200" dirty="0">
                        <a:solidFill>
                          <a:srgbClr val="000000"/>
                        </a:solidFill>
                        <a:latin typeface="Calibri"/>
                        <a:ea typeface="Calibri"/>
                        <a:cs typeface="Times New Roman"/>
                      </a:endParaRPr>
                    </a:p>
                  </a:txBody>
                  <a:tcPr marL="41603" marR="41603" marT="0" marB="0">
                    <a:lnL>
                      <a:noFill/>
                    </a:lnL>
                    <a:lnR>
                      <a:noFill/>
                    </a:lnR>
                    <a:lnT>
                      <a:noFill/>
                    </a:lnT>
                    <a:lnB>
                      <a:noFill/>
                    </a:lnB>
                  </a:tcPr>
                </a:tc>
                <a:tc>
                  <a:txBody>
                    <a:bodyPr/>
                    <a:lstStyle/>
                    <a:p>
                      <a:pPr marL="0" marR="0" algn="just">
                        <a:lnSpc>
                          <a:spcPct val="115000"/>
                        </a:lnSpc>
                        <a:spcBef>
                          <a:spcPts val="0"/>
                        </a:spcBef>
                        <a:spcAft>
                          <a:spcPts val="0"/>
                        </a:spcAft>
                      </a:pPr>
                      <a:r>
                        <a:rPr lang="en-US" sz="1200">
                          <a:solidFill>
                            <a:srgbClr val="000000"/>
                          </a:solidFill>
                          <a:latin typeface="Calibri"/>
                          <a:ea typeface="Calibri"/>
                          <a:cs typeface="Calibri"/>
                        </a:rPr>
                        <a:t>1</a:t>
                      </a:r>
                      <a:endParaRPr lang="en-US" sz="1200">
                        <a:solidFill>
                          <a:srgbClr val="000000"/>
                        </a:solidFill>
                        <a:latin typeface="Calibri"/>
                        <a:ea typeface="Calibri"/>
                        <a:cs typeface="Times New Roman"/>
                      </a:endParaRPr>
                    </a:p>
                  </a:txBody>
                  <a:tcPr marL="41603" marR="41603" marT="0" marB="0">
                    <a:lnL>
                      <a:noFill/>
                    </a:lnL>
                    <a:lnR>
                      <a:noFill/>
                    </a:lnR>
                    <a:lnT>
                      <a:noFill/>
                    </a:lnT>
                    <a:lnB>
                      <a:noFill/>
                    </a:lnB>
                  </a:tcPr>
                </a:tc>
                <a:tc>
                  <a:txBody>
                    <a:bodyPr/>
                    <a:lstStyle/>
                    <a:p>
                      <a:pPr marL="0" marR="0" algn="just">
                        <a:lnSpc>
                          <a:spcPct val="115000"/>
                        </a:lnSpc>
                        <a:spcBef>
                          <a:spcPts val="0"/>
                        </a:spcBef>
                        <a:spcAft>
                          <a:spcPts val="0"/>
                        </a:spcAft>
                      </a:pPr>
                      <a:r>
                        <a:rPr lang="en-US" sz="1200">
                          <a:solidFill>
                            <a:srgbClr val="000000"/>
                          </a:solidFill>
                          <a:latin typeface="Calibri"/>
                          <a:ea typeface="Calibri"/>
                          <a:cs typeface="Calibri"/>
                        </a:rPr>
                        <a:t>0.4</a:t>
                      </a:r>
                      <a:endParaRPr lang="en-US" sz="1200">
                        <a:solidFill>
                          <a:srgbClr val="000000"/>
                        </a:solidFill>
                        <a:latin typeface="Calibri"/>
                        <a:ea typeface="Calibri"/>
                        <a:cs typeface="Times New Roman"/>
                      </a:endParaRPr>
                    </a:p>
                  </a:txBody>
                  <a:tcPr marL="41603" marR="41603" marT="0" marB="0">
                    <a:lnL>
                      <a:noFill/>
                    </a:lnL>
                    <a:lnR>
                      <a:noFill/>
                    </a:lnR>
                    <a:lnT>
                      <a:noFill/>
                    </a:lnT>
                    <a:lnB>
                      <a:noFill/>
                    </a:lnB>
                  </a:tcPr>
                </a:tc>
                <a:tc>
                  <a:txBody>
                    <a:bodyPr/>
                    <a:lstStyle/>
                    <a:p>
                      <a:pPr marL="0" marR="0" algn="just">
                        <a:lnSpc>
                          <a:spcPct val="115000"/>
                        </a:lnSpc>
                        <a:spcBef>
                          <a:spcPts val="0"/>
                        </a:spcBef>
                        <a:spcAft>
                          <a:spcPts val="0"/>
                        </a:spcAft>
                      </a:pPr>
                      <a:r>
                        <a:rPr lang="en-US" sz="1200">
                          <a:solidFill>
                            <a:srgbClr val="000000"/>
                          </a:solidFill>
                          <a:latin typeface="Calibri"/>
                          <a:ea typeface="Calibri"/>
                          <a:cs typeface="Calibri"/>
                        </a:rPr>
                        <a:t>0</a:t>
                      </a:r>
                      <a:endParaRPr lang="en-US" sz="1200">
                        <a:solidFill>
                          <a:srgbClr val="000000"/>
                        </a:solidFill>
                        <a:latin typeface="Calibri"/>
                        <a:ea typeface="Calibri"/>
                        <a:cs typeface="Times New Roman"/>
                      </a:endParaRPr>
                    </a:p>
                  </a:txBody>
                  <a:tcPr marL="41603" marR="41603" marT="0" marB="0">
                    <a:lnL>
                      <a:noFill/>
                    </a:lnL>
                    <a:lnR>
                      <a:noFill/>
                    </a:lnR>
                    <a:lnT>
                      <a:noFill/>
                    </a:lnT>
                    <a:lnB>
                      <a:noFill/>
                    </a:lnB>
                  </a:tcPr>
                </a:tc>
                <a:tc>
                  <a:txBody>
                    <a:bodyPr/>
                    <a:lstStyle/>
                    <a:p>
                      <a:pPr marL="0" marR="0" algn="just">
                        <a:lnSpc>
                          <a:spcPct val="115000"/>
                        </a:lnSpc>
                        <a:spcBef>
                          <a:spcPts val="0"/>
                        </a:spcBef>
                        <a:spcAft>
                          <a:spcPts val="0"/>
                        </a:spcAft>
                      </a:pPr>
                      <a:r>
                        <a:rPr lang="en-US" sz="1200">
                          <a:solidFill>
                            <a:srgbClr val="000000"/>
                          </a:solidFill>
                          <a:latin typeface="Calibri"/>
                          <a:ea typeface="Calibri"/>
                          <a:cs typeface="Calibri"/>
                        </a:rPr>
                        <a:t>0</a:t>
                      </a:r>
                      <a:endParaRPr lang="en-US" sz="1200">
                        <a:solidFill>
                          <a:srgbClr val="000000"/>
                        </a:solidFill>
                        <a:latin typeface="Calibri"/>
                        <a:ea typeface="Calibri"/>
                        <a:cs typeface="Times New Roman"/>
                      </a:endParaRPr>
                    </a:p>
                  </a:txBody>
                  <a:tcPr marL="41603" marR="41603" marT="0" marB="0">
                    <a:lnL>
                      <a:noFill/>
                    </a:lnL>
                    <a:lnR>
                      <a:noFill/>
                    </a:lnR>
                    <a:lnT>
                      <a:noFill/>
                    </a:lnT>
                    <a:lnB>
                      <a:noFill/>
                    </a:lnB>
                  </a:tcPr>
                </a:tc>
                <a:tc>
                  <a:txBody>
                    <a:bodyPr/>
                    <a:lstStyle/>
                    <a:p>
                      <a:pPr marL="0" marR="0" algn="just">
                        <a:lnSpc>
                          <a:spcPct val="115000"/>
                        </a:lnSpc>
                        <a:spcBef>
                          <a:spcPts val="0"/>
                        </a:spcBef>
                        <a:spcAft>
                          <a:spcPts val="0"/>
                        </a:spcAft>
                      </a:pPr>
                      <a:r>
                        <a:rPr lang="en-US" sz="1200">
                          <a:solidFill>
                            <a:srgbClr val="000000"/>
                          </a:solidFill>
                          <a:latin typeface="Calibri"/>
                          <a:ea typeface="Calibri"/>
                          <a:cs typeface="Calibri"/>
                        </a:rPr>
                        <a:t>1 (0.3)</a:t>
                      </a:r>
                      <a:endParaRPr lang="en-US" sz="1200">
                        <a:solidFill>
                          <a:srgbClr val="000000"/>
                        </a:solidFill>
                        <a:latin typeface="Calibri"/>
                        <a:ea typeface="Calibri"/>
                        <a:cs typeface="Times New Roman"/>
                      </a:endParaRPr>
                    </a:p>
                  </a:txBody>
                  <a:tcPr marL="41603" marR="41603" marT="0" marB="0">
                    <a:lnL>
                      <a:noFill/>
                    </a:lnL>
                    <a:lnR>
                      <a:noFill/>
                    </a:lnR>
                    <a:lnT>
                      <a:noFill/>
                    </a:lnT>
                    <a:lnB>
                      <a:noFill/>
                    </a:lnB>
                  </a:tcPr>
                </a:tc>
              </a:tr>
              <a:tr h="204747">
                <a:tc>
                  <a:txBody>
                    <a:bodyPr/>
                    <a:lstStyle/>
                    <a:p>
                      <a:pPr marL="0" marR="0" algn="just">
                        <a:lnSpc>
                          <a:spcPct val="115000"/>
                        </a:lnSpc>
                        <a:spcBef>
                          <a:spcPts val="0"/>
                        </a:spcBef>
                        <a:spcAft>
                          <a:spcPts val="0"/>
                        </a:spcAft>
                      </a:pPr>
                      <a:r>
                        <a:rPr lang="en-US" sz="1200" dirty="0">
                          <a:solidFill>
                            <a:srgbClr val="000000"/>
                          </a:solidFill>
                          <a:latin typeface="Calibri"/>
                          <a:ea typeface="Calibri"/>
                          <a:cs typeface="Calibri"/>
                        </a:rPr>
                        <a:t>HW+A.L+T.T</a:t>
                      </a:r>
                      <a:endParaRPr lang="en-US" sz="1200" dirty="0">
                        <a:solidFill>
                          <a:srgbClr val="000000"/>
                        </a:solidFill>
                        <a:latin typeface="Calibri"/>
                        <a:ea typeface="Calibri"/>
                        <a:cs typeface="Times New Roman"/>
                      </a:endParaRPr>
                    </a:p>
                  </a:txBody>
                  <a:tcPr marL="41603" marR="41603" marT="0" marB="0">
                    <a:lnL>
                      <a:noFill/>
                    </a:lnL>
                    <a:lnR>
                      <a:noFill/>
                    </a:lnR>
                    <a:lnT>
                      <a:noFill/>
                    </a:lnT>
                    <a:lnB>
                      <a:noFill/>
                    </a:lnB>
                  </a:tcPr>
                </a:tc>
                <a:tc>
                  <a:txBody>
                    <a:bodyPr/>
                    <a:lstStyle/>
                    <a:p>
                      <a:pPr marL="0" marR="0" algn="just">
                        <a:lnSpc>
                          <a:spcPct val="115000"/>
                        </a:lnSpc>
                        <a:spcBef>
                          <a:spcPts val="0"/>
                        </a:spcBef>
                        <a:spcAft>
                          <a:spcPts val="0"/>
                        </a:spcAft>
                      </a:pPr>
                      <a:r>
                        <a:rPr lang="en-US" sz="1200" dirty="0">
                          <a:solidFill>
                            <a:srgbClr val="000000"/>
                          </a:solidFill>
                          <a:latin typeface="Calibri"/>
                          <a:ea typeface="Calibri"/>
                          <a:cs typeface="Calibri"/>
                        </a:rPr>
                        <a:t>1</a:t>
                      </a:r>
                      <a:endParaRPr lang="en-US" sz="1200" dirty="0">
                        <a:solidFill>
                          <a:srgbClr val="000000"/>
                        </a:solidFill>
                        <a:latin typeface="Calibri"/>
                        <a:ea typeface="Calibri"/>
                        <a:cs typeface="Times New Roman"/>
                      </a:endParaRPr>
                    </a:p>
                  </a:txBody>
                  <a:tcPr marL="41603" marR="41603" marT="0" marB="0">
                    <a:lnL>
                      <a:noFill/>
                    </a:lnL>
                    <a:lnR>
                      <a:noFill/>
                    </a:lnR>
                    <a:lnT>
                      <a:noFill/>
                    </a:lnT>
                    <a:lnB>
                      <a:noFill/>
                    </a:lnB>
                  </a:tcPr>
                </a:tc>
                <a:tc>
                  <a:txBody>
                    <a:bodyPr/>
                    <a:lstStyle/>
                    <a:p>
                      <a:pPr marL="0" marR="0" algn="just">
                        <a:lnSpc>
                          <a:spcPct val="115000"/>
                        </a:lnSpc>
                        <a:spcBef>
                          <a:spcPts val="0"/>
                        </a:spcBef>
                        <a:spcAft>
                          <a:spcPts val="0"/>
                        </a:spcAft>
                      </a:pPr>
                      <a:r>
                        <a:rPr lang="en-US" sz="1200">
                          <a:solidFill>
                            <a:srgbClr val="000000"/>
                          </a:solidFill>
                          <a:latin typeface="Calibri"/>
                          <a:ea typeface="Calibri"/>
                          <a:cs typeface="Calibri"/>
                        </a:rPr>
                        <a:t>0.4</a:t>
                      </a:r>
                      <a:endParaRPr lang="en-US" sz="1200">
                        <a:solidFill>
                          <a:srgbClr val="000000"/>
                        </a:solidFill>
                        <a:latin typeface="Calibri"/>
                        <a:ea typeface="Calibri"/>
                        <a:cs typeface="Times New Roman"/>
                      </a:endParaRPr>
                    </a:p>
                  </a:txBody>
                  <a:tcPr marL="41603" marR="41603" marT="0" marB="0">
                    <a:lnL>
                      <a:noFill/>
                    </a:lnL>
                    <a:lnR>
                      <a:noFill/>
                    </a:lnR>
                    <a:lnT>
                      <a:noFill/>
                    </a:lnT>
                    <a:lnB>
                      <a:noFill/>
                    </a:lnB>
                  </a:tcPr>
                </a:tc>
                <a:tc>
                  <a:txBody>
                    <a:bodyPr/>
                    <a:lstStyle/>
                    <a:p>
                      <a:pPr marL="0" marR="0" algn="just">
                        <a:lnSpc>
                          <a:spcPct val="115000"/>
                        </a:lnSpc>
                        <a:spcBef>
                          <a:spcPts val="0"/>
                        </a:spcBef>
                        <a:spcAft>
                          <a:spcPts val="0"/>
                        </a:spcAft>
                      </a:pPr>
                      <a:r>
                        <a:rPr lang="en-US" sz="1200">
                          <a:solidFill>
                            <a:srgbClr val="000000"/>
                          </a:solidFill>
                          <a:latin typeface="Calibri"/>
                          <a:ea typeface="Calibri"/>
                          <a:cs typeface="Calibri"/>
                        </a:rPr>
                        <a:t>0</a:t>
                      </a:r>
                      <a:endParaRPr lang="en-US" sz="1200">
                        <a:solidFill>
                          <a:srgbClr val="000000"/>
                        </a:solidFill>
                        <a:latin typeface="Calibri"/>
                        <a:ea typeface="Calibri"/>
                        <a:cs typeface="Times New Roman"/>
                      </a:endParaRPr>
                    </a:p>
                  </a:txBody>
                  <a:tcPr marL="41603" marR="41603" marT="0" marB="0">
                    <a:lnL>
                      <a:noFill/>
                    </a:lnL>
                    <a:lnR>
                      <a:noFill/>
                    </a:lnR>
                    <a:lnT>
                      <a:noFill/>
                    </a:lnT>
                    <a:lnB>
                      <a:noFill/>
                    </a:lnB>
                  </a:tcPr>
                </a:tc>
                <a:tc>
                  <a:txBody>
                    <a:bodyPr/>
                    <a:lstStyle/>
                    <a:p>
                      <a:pPr marL="0" marR="0" algn="just">
                        <a:lnSpc>
                          <a:spcPct val="115000"/>
                        </a:lnSpc>
                        <a:spcBef>
                          <a:spcPts val="0"/>
                        </a:spcBef>
                        <a:spcAft>
                          <a:spcPts val="0"/>
                        </a:spcAft>
                      </a:pPr>
                      <a:r>
                        <a:rPr lang="en-US" sz="1200">
                          <a:solidFill>
                            <a:srgbClr val="000000"/>
                          </a:solidFill>
                          <a:latin typeface="Calibri"/>
                          <a:ea typeface="Calibri"/>
                          <a:cs typeface="Calibri"/>
                        </a:rPr>
                        <a:t>0</a:t>
                      </a:r>
                      <a:endParaRPr lang="en-US" sz="1200">
                        <a:solidFill>
                          <a:srgbClr val="000000"/>
                        </a:solidFill>
                        <a:latin typeface="Calibri"/>
                        <a:ea typeface="Calibri"/>
                        <a:cs typeface="Times New Roman"/>
                      </a:endParaRPr>
                    </a:p>
                  </a:txBody>
                  <a:tcPr marL="41603" marR="41603" marT="0" marB="0">
                    <a:lnL>
                      <a:noFill/>
                    </a:lnL>
                    <a:lnR>
                      <a:noFill/>
                    </a:lnR>
                    <a:lnT>
                      <a:noFill/>
                    </a:lnT>
                    <a:lnB>
                      <a:noFill/>
                    </a:lnB>
                  </a:tcPr>
                </a:tc>
                <a:tc>
                  <a:txBody>
                    <a:bodyPr/>
                    <a:lstStyle/>
                    <a:p>
                      <a:pPr marL="0" marR="0" algn="just">
                        <a:lnSpc>
                          <a:spcPct val="115000"/>
                        </a:lnSpc>
                        <a:spcBef>
                          <a:spcPts val="0"/>
                        </a:spcBef>
                        <a:spcAft>
                          <a:spcPts val="0"/>
                        </a:spcAft>
                      </a:pPr>
                      <a:r>
                        <a:rPr lang="en-US" sz="1200">
                          <a:solidFill>
                            <a:srgbClr val="000000"/>
                          </a:solidFill>
                          <a:latin typeface="Calibri"/>
                          <a:ea typeface="Calibri"/>
                          <a:cs typeface="Calibri"/>
                        </a:rPr>
                        <a:t>1 (0.3)</a:t>
                      </a:r>
                      <a:endParaRPr lang="en-US" sz="1200">
                        <a:solidFill>
                          <a:srgbClr val="000000"/>
                        </a:solidFill>
                        <a:latin typeface="Calibri"/>
                        <a:ea typeface="Calibri"/>
                        <a:cs typeface="Times New Roman"/>
                      </a:endParaRPr>
                    </a:p>
                  </a:txBody>
                  <a:tcPr marL="41603" marR="41603" marT="0" marB="0">
                    <a:lnL>
                      <a:noFill/>
                    </a:lnL>
                    <a:lnR>
                      <a:noFill/>
                    </a:lnR>
                    <a:lnT>
                      <a:noFill/>
                    </a:lnT>
                    <a:lnB>
                      <a:noFill/>
                    </a:lnB>
                  </a:tcPr>
                </a:tc>
              </a:tr>
              <a:tr h="204747">
                <a:tc>
                  <a:txBody>
                    <a:bodyPr/>
                    <a:lstStyle/>
                    <a:p>
                      <a:pPr marL="0" marR="0" algn="just">
                        <a:lnSpc>
                          <a:spcPct val="115000"/>
                        </a:lnSpc>
                        <a:spcBef>
                          <a:spcPts val="0"/>
                        </a:spcBef>
                        <a:spcAft>
                          <a:spcPts val="0"/>
                        </a:spcAft>
                      </a:pPr>
                      <a:r>
                        <a:rPr lang="en-US" sz="1200" dirty="0">
                          <a:solidFill>
                            <a:srgbClr val="000000"/>
                          </a:solidFill>
                          <a:latin typeface="Calibri"/>
                          <a:ea typeface="Calibri"/>
                          <a:cs typeface="Calibri"/>
                        </a:rPr>
                        <a:t>HW+E.H+G.L</a:t>
                      </a:r>
                      <a:endParaRPr lang="en-US" sz="1200" dirty="0">
                        <a:solidFill>
                          <a:srgbClr val="000000"/>
                        </a:solidFill>
                        <a:latin typeface="Calibri"/>
                        <a:ea typeface="Calibri"/>
                        <a:cs typeface="Times New Roman"/>
                      </a:endParaRPr>
                    </a:p>
                  </a:txBody>
                  <a:tcPr marL="41603" marR="41603" marT="0" marB="0">
                    <a:lnL>
                      <a:noFill/>
                    </a:lnL>
                    <a:lnR>
                      <a:noFill/>
                    </a:lnR>
                    <a:lnT>
                      <a:noFill/>
                    </a:lnT>
                    <a:lnB>
                      <a:noFill/>
                    </a:lnB>
                  </a:tcPr>
                </a:tc>
                <a:tc>
                  <a:txBody>
                    <a:bodyPr/>
                    <a:lstStyle/>
                    <a:p>
                      <a:pPr marL="0" marR="0" algn="just">
                        <a:lnSpc>
                          <a:spcPct val="115000"/>
                        </a:lnSpc>
                        <a:spcBef>
                          <a:spcPts val="0"/>
                        </a:spcBef>
                        <a:spcAft>
                          <a:spcPts val="0"/>
                        </a:spcAft>
                      </a:pPr>
                      <a:r>
                        <a:rPr lang="en-US" sz="1200" dirty="0">
                          <a:solidFill>
                            <a:srgbClr val="000000"/>
                          </a:solidFill>
                          <a:latin typeface="Calibri"/>
                          <a:ea typeface="Calibri"/>
                          <a:cs typeface="Calibri"/>
                        </a:rPr>
                        <a:t>1</a:t>
                      </a:r>
                      <a:endParaRPr lang="en-US" sz="1200" dirty="0">
                        <a:solidFill>
                          <a:srgbClr val="000000"/>
                        </a:solidFill>
                        <a:latin typeface="Calibri"/>
                        <a:ea typeface="Calibri"/>
                        <a:cs typeface="Times New Roman"/>
                      </a:endParaRPr>
                    </a:p>
                  </a:txBody>
                  <a:tcPr marL="41603" marR="41603" marT="0" marB="0">
                    <a:lnL>
                      <a:noFill/>
                    </a:lnL>
                    <a:lnR>
                      <a:noFill/>
                    </a:lnR>
                    <a:lnT>
                      <a:noFill/>
                    </a:lnT>
                    <a:lnB>
                      <a:noFill/>
                    </a:lnB>
                  </a:tcPr>
                </a:tc>
                <a:tc>
                  <a:txBody>
                    <a:bodyPr/>
                    <a:lstStyle/>
                    <a:p>
                      <a:pPr marL="0" marR="0" algn="just">
                        <a:lnSpc>
                          <a:spcPct val="115000"/>
                        </a:lnSpc>
                        <a:spcBef>
                          <a:spcPts val="0"/>
                        </a:spcBef>
                        <a:spcAft>
                          <a:spcPts val="0"/>
                        </a:spcAft>
                      </a:pPr>
                      <a:r>
                        <a:rPr lang="en-US" sz="1200">
                          <a:solidFill>
                            <a:srgbClr val="000000"/>
                          </a:solidFill>
                          <a:latin typeface="Calibri"/>
                          <a:ea typeface="Calibri"/>
                          <a:cs typeface="Calibri"/>
                        </a:rPr>
                        <a:t>0.4</a:t>
                      </a:r>
                      <a:endParaRPr lang="en-US" sz="1200">
                        <a:solidFill>
                          <a:srgbClr val="000000"/>
                        </a:solidFill>
                        <a:latin typeface="Calibri"/>
                        <a:ea typeface="Calibri"/>
                        <a:cs typeface="Times New Roman"/>
                      </a:endParaRPr>
                    </a:p>
                  </a:txBody>
                  <a:tcPr marL="41603" marR="41603" marT="0" marB="0">
                    <a:lnL>
                      <a:noFill/>
                    </a:lnL>
                    <a:lnR>
                      <a:noFill/>
                    </a:lnR>
                    <a:lnT>
                      <a:noFill/>
                    </a:lnT>
                    <a:lnB>
                      <a:noFill/>
                    </a:lnB>
                  </a:tcPr>
                </a:tc>
                <a:tc>
                  <a:txBody>
                    <a:bodyPr/>
                    <a:lstStyle/>
                    <a:p>
                      <a:pPr marL="0" marR="0" algn="just">
                        <a:lnSpc>
                          <a:spcPct val="115000"/>
                        </a:lnSpc>
                        <a:spcBef>
                          <a:spcPts val="0"/>
                        </a:spcBef>
                        <a:spcAft>
                          <a:spcPts val="0"/>
                        </a:spcAft>
                      </a:pPr>
                      <a:r>
                        <a:rPr lang="en-US" sz="1200">
                          <a:solidFill>
                            <a:srgbClr val="000000"/>
                          </a:solidFill>
                          <a:latin typeface="Calibri"/>
                          <a:ea typeface="Calibri"/>
                          <a:cs typeface="Calibri"/>
                        </a:rPr>
                        <a:t>0</a:t>
                      </a:r>
                      <a:endParaRPr lang="en-US" sz="1200">
                        <a:solidFill>
                          <a:srgbClr val="000000"/>
                        </a:solidFill>
                        <a:latin typeface="Calibri"/>
                        <a:ea typeface="Calibri"/>
                        <a:cs typeface="Times New Roman"/>
                      </a:endParaRPr>
                    </a:p>
                  </a:txBody>
                  <a:tcPr marL="41603" marR="41603" marT="0" marB="0">
                    <a:lnL>
                      <a:noFill/>
                    </a:lnL>
                    <a:lnR>
                      <a:noFill/>
                    </a:lnR>
                    <a:lnT>
                      <a:noFill/>
                    </a:lnT>
                    <a:lnB>
                      <a:noFill/>
                    </a:lnB>
                  </a:tcPr>
                </a:tc>
                <a:tc>
                  <a:txBody>
                    <a:bodyPr/>
                    <a:lstStyle/>
                    <a:p>
                      <a:pPr marL="0" marR="0" algn="just">
                        <a:lnSpc>
                          <a:spcPct val="115000"/>
                        </a:lnSpc>
                        <a:spcBef>
                          <a:spcPts val="0"/>
                        </a:spcBef>
                        <a:spcAft>
                          <a:spcPts val="0"/>
                        </a:spcAft>
                      </a:pPr>
                      <a:r>
                        <a:rPr lang="en-US" sz="1200">
                          <a:solidFill>
                            <a:srgbClr val="000000"/>
                          </a:solidFill>
                          <a:latin typeface="Calibri"/>
                          <a:ea typeface="Calibri"/>
                          <a:cs typeface="Calibri"/>
                        </a:rPr>
                        <a:t>0</a:t>
                      </a:r>
                      <a:endParaRPr lang="en-US" sz="1200">
                        <a:solidFill>
                          <a:srgbClr val="000000"/>
                        </a:solidFill>
                        <a:latin typeface="Calibri"/>
                        <a:ea typeface="Calibri"/>
                        <a:cs typeface="Times New Roman"/>
                      </a:endParaRPr>
                    </a:p>
                  </a:txBody>
                  <a:tcPr marL="41603" marR="41603" marT="0" marB="0">
                    <a:lnL>
                      <a:noFill/>
                    </a:lnL>
                    <a:lnR>
                      <a:noFill/>
                    </a:lnR>
                    <a:lnT>
                      <a:noFill/>
                    </a:lnT>
                    <a:lnB>
                      <a:noFill/>
                    </a:lnB>
                  </a:tcPr>
                </a:tc>
                <a:tc>
                  <a:txBody>
                    <a:bodyPr/>
                    <a:lstStyle/>
                    <a:p>
                      <a:pPr marL="0" marR="0" algn="just">
                        <a:lnSpc>
                          <a:spcPct val="115000"/>
                        </a:lnSpc>
                        <a:spcBef>
                          <a:spcPts val="0"/>
                        </a:spcBef>
                        <a:spcAft>
                          <a:spcPts val="0"/>
                        </a:spcAft>
                      </a:pPr>
                      <a:r>
                        <a:rPr lang="en-US" sz="1200" dirty="0">
                          <a:solidFill>
                            <a:srgbClr val="000000"/>
                          </a:solidFill>
                          <a:latin typeface="Calibri"/>
                          <a:ea typeface="Calibri"/>
                          <a:cs typeface="Calibri"/>
                        </a:rPr>
                        <a:t>1 (0.3)</a:t>
                      </a:r>
                      <a:endParaRPr lang="en-US" sz="1200" dirty="0">
                        <a:solidFill>
                          <a:srgbClr val="000000"/>
                        </a:solidFill>
                        <a:latin typeface="Calibri"/>
                        <a:ea typeface="Calibri"/>
                        <a:cs typeface="Times New Roman"/>
                      </a:endParaRPr>
                    </a:p>
                  </a:txBody>
                  <a:tcPr marL="41603" marR="41603" marT="0" marB="0">
                    <a:lnL>
                      <a:noFill/>
                    </a:lnL>
                    <a:lnR>
                      <a:noFill/>
                    </a:lnR>
                    <a:lnT>
                      <a:noFill/>
                    </a:lnT>
                    <a:lnB>
                      <a:noFill/>
                    </a:lnB>
                  </a:tcPr>
                </a:tc>
              </a:tr>
              <a:tr h="204747">
                <a:tc>
                  <a:txBody>
                    <a:bodyPr/>
                    <a:lstStyle/>
                    <a:p>
                      <a:pPr marL="0" marR="0" algn="just">
                        <a:lnSpc>
                          <a:spcPct val="115000"/>
                        </a:lnSpc>
                        <a:spcBef>
                          <a:spcPts val="0"/>
                        </a:spcBef>
                        <a:spcAft>
                          <a:spcPts val="0"/>
                        </a:spcAft>
                      </a:pPr>
                      <a:r>
                        <a:rPr lang="en-US" sz="1200" dirty="0">
                          <a:solidFill>
                            <a:srgbClr val="000000"/>
                          </a:solidFill>
                          <a:latin typeface="Calibri"/>
                          <a:ea typeface="Calibri"/>
                          <a:cs typeface="Calibri"/>
                        </a:rPr>
                        <a:t>HW+A.L+E.H</a:t>
                      </a:r>
                      <a:endParaRPr lang="en-US" sz="1200" dirty="0">
                        <a:solidFill>
                          <a:srgbClr val="000000"/>
                        </a:solidFill>
                        <a:latin typeface="Calibri"/>
                        <a:ea typeface="Calibri"/>
                        <a:cs typeface="Times New Roman"/>
                      </a:endParaRPr>
                    </a:p>
                  </a:txBody>
                  <a:tcPr marL="41603" marR="41603" marT="0" marB="0">
                    <a:lnL>
                      <a:noFill/>
                    </a:lnL>
                    <a:lnR>
                      <a:noFill/>
                    </a:lnR>
                    <a:lnT>
                      <a:noFill/>
                    </a:lnT>
                    <a:lnB>
                      <a:noFill/>
                    </a:lnB>
                  </a:tcPr>
                </a:tc>
                <a:tc>
                  <a:txBody>
                    <a:bodyPr/>
                    <a:lstStyle/>
                    <a:p>
                      <a:pPr marL="0" marR="0" algn="just">
                        <a:lnSpc>
                          <a:spcPct val="115000"/>
                        </a:lnSpc>
                        <a:spcBef>
                          <a:spcPts val="0"/>
                        </a:spcBef>
                        <a:spcAft>
                          <a:spcPts val="0"/>
                        </a:spcAft>
                      </a:pPr>
                      <a:r>
                        <a:rPr lang="en-US" sz="1200">
                          <a:solidFill>
                            <a:srgbClr val="000000"/>
                          </a:solidFill>
                          <a:latin typeface="Calibri"/>
                          <a:ea typeface="Calibri"/>
                          <a:cs typeface="Calibri"/>
                        </a:rPr>
                        <a:t>1</a:t>
                      </a:r>
                      <a:endParaRPr lang="en-US" sz="1200">
                        <a:solidFill>
                          <a:srgbClr val="000000"/>
                        </a:solidFill>
                        <a:latin typeface="Calibri"/>
                        <a:ea typeface="Calibri"/>
                        <a:cs typeface="Times New Roman"/>
                      </a:endParaRPr>
                    </a:p>
                  </a:txBody>
                  <a:tcPr marL="41603" marR="41603" marT="0" marB="0">
                    <a:lnL>
                      <a:noFill/>
                    </a:lnL>
                    <a:lnR>
                      <a:noFill/>
                    </a:lnR>
                    <a:lnT>
                      <a:noFill/>
                    </a:lnT>
                    <a:lnB>
                      <a:noFill/>
                    </a:lnB>
                  </a:tcPr>
                </a:tc>
                <a:tc>
                  <a:txBody>
                    <a:bodyPr/>
                    <a:lstStyle/>
                    <a:p>
                      <a:pPr marL="0" marR="0" algn="just">
                        <a:lnSpc>
                          <a:spcPct val="115000"/>
                        </a:lnSpc>
                        <a:spcBef>
                          <a:spcPts val="0"/>
                        </a:spcBef>
                        <a:spcAft>
                          <a:spcPts val="0"/>
                        </a:spcAft>
                      </a:pPr>
                      <a:r>
                        <a:rPr lang="en-US" sz="1200">
                          <a:solidFill>
                            <a:srgbClr val="000000"/>
                          </a:solidFill>
                          <a:latin typeface="Calibri"/>
                          <a:ea typeface="Calibri"/>
                          <a:cs typeface="Calibri"/>
                        </a:rPr>
                        <a:t>0.4</a:t>
                      </a:r>
                      <a:endParaRPr lang="en-US" sz="1200">
                        <a:solidFill>
                          <a:srgbClr val="000000"/>
                        </a:solidFill>
                        <a:latin typeface="Calibri"/>
                        <a:ea typeface="Calibri"/>
                        <a:cs typeface="Times New Roman"/>
                      </a:endParaRPr>
                    </a:p>
                  </a:txBody>
                  <a:tcPr marL="41603" marR="41603" marT="0" marB="0">
                    <a:lnL>
                      <a:noFill/>
                    </a:lnL>
                    <a:lnR>
                      <a:noFill/>
                    </a:lnR>
                    <a:lnT>
                      <a:noFill/>
                    </a:lnT>
                    <a:lnB>
                      <a:noFill/>
                    </a:lnB>
                  </a:tcPr>
                </a:tc>
                <a:tc>
                  <a:txBody>
                    <a:bodyPr/>
                    <a:lstStyle/>
                    <a:p>
                      <a:pPr marL="0" marR="0" algn="just">
                        <a:lnSpc>
                          <a:spcPct val="115000"/>
                        </a:lnSpc>
                        <a:spcBef>
                          <a:spcPts val="0"/>
                        </a:spcBef>
                        <a:spcAft>
                          <a:spcPts val="0"/>
                        </a:spcAft>
                      </a:pPr>
                      <a:r>
                        <a:rPr lang="en-US" sz="1200">
                          <a:solidFill>
                            <a:srgbClr val="000000"/>
                          </a:solidFill>
                          <a:latin typeface="Calibri"/>
                          <a:ea typeface="Calibri"/>
                          <a:cs typeface="Calibri"/>
                        </a:rPr>
                        <a:t>0</a:t>
                      </a:r>
                      <a:endParaRPr lang="en-US" sz="1200">
                        <a:solidFill>
                          <a:srgbClr val="000000"/>
                        </a:solidFill>
                        <a:latin typeface="Calibri"/>
                        <a:ea typeface="Calibri"/>
                        <a:cs typeface="Times New Roman"/>
                      </a:endParaRPr>
                    </a:p>
                  </a:txBody>
                  <a:tcPr marL="41603" marR="41603" marT="0" marB="0">
                    <a:lnL>
                      <a:noFill/>
                    </a:lnL>
                    <a:lnR>
                      <a:noFill/>
                    </a:lnR>
                    <a:lnT>
                      <a:noFill/>
                    </a:lnT>
                    <a:lnB>
                      <a:noFill/>
                    </a:lnB>
                  </a:tcPr>
                </a:tc>
                <a:tc>
                  <a:txBody>
                    <a:bodyPr/>
                    <a:lstStyle/>
                    <a:p>
                      <a:pPr marL="0" marR="0" algn="just">
                        <a:lnSpc>
                          <a:spcPct val="115000"/>
                        </a:lnSpc>
                        <a:spcBef>
                          <a:spcPts val="0"/>
                        </a:spcBef>
                        <a:spcAft>
                          <a:spcPts val="0"/>
                        </a:spcAft>
                      </a:pPr>
                      <a:r>
                        <a:rPr lang="en-US" sz="1200" dirty="0">
                          <a:solidFill>
                            <a:srgbClr val="000000"/>
                          </a:solidFill>
                          <a:latin typeface="Calibri"/>
                          <a:ea typeface="Calibri"/>
                          <a:cs typeface="Calibri"/>
                        </a:rPr>
                        <a:t>0</a:t>
                      </a:r>
                      <a:endParaRPr lang="en-US" sz="1200" dirty="0">
                        <a:solidFill>
                          <a:srgbClr val="000000"/>
                        </a:solidFill>
                        <a:latin typeface="Calibri"/>
                        <a:ea typeface="Calibri"/>
                        <a:cs typeface="Times New Roman"/>
                      </a:endParaRPr>
                    </a:p>
                  </a:txBody>
                  <a:tcPr marL="41603" marR="41603" marT="0" marB="0">
                    <a:lnL>
                      <a:noFill/>
                    </a:lnL>
                    <a:lnR>
                      <a:noFill/>
                    </a:lnR>
                    <a:lnT>
                      <a:noFill/>
                    </a:lnT>
                    <a:lnB>
                      <a:noFill/>
                    </a:lnB>
                  </a:tcPr>
                </a:tc>
                <a:tc>
                  <a:txBody>
                    <a:bodyPr/>
                    <a:lstStyle/>
                    <a:p>
                      <a:pPr marL="0" marR="0" algn="just">
                        <a:lnSpc>
                          <a:spcPct val="115000"/>
                        </a:lnSpc>
                        <a:spcBef>
                          <a:spcPts val="0"/>
                        </a:spcBef>
                        <a:spcAft>
                          <a:spcPts val="0"/>
                        </a:spcAft>
                      </a:pPr>
                      <a:r>
                        <a:rPr lang="en-US" sz="1200" dirty="0">
                          <a:solidFill>
                            <a:srgbClr val="000000"/>
                          </a:solidFill>
                          <a:latin typeface="Calibri"/>
                          <a:ea typeface="Calibri"/>
                          <a:cs typeface="Calibri"/>
                        </a:rPr>
                        <a:t>1 (0.3)</a:t>
                      </a:r>
                      <a:endParaRPr lang="en-US" sz="1200" dirty="0">
                        <a:solidFill>
                          <a:srgbClr val="000000"/>
                        </a:solidFill>
                        <a:latin typeface="Calibri"/>
                        <a:ea typeface="Calibri"/>
                        <a:cs typeface="Times New Roman"/>
                      </a:endParaRPr>
                    </a:p>
                  </a:txBody>
                  <a:tcPr marL="41603" marR="41603" marT="0" marB="0">
                    <a:lnL>
                      <a:noFill/>
                    </a:lnL>
                    <a:lnR>
                      <a:noFill/>
                    </a:lnR>
                    <a:lnT>
                      <a:noFill/>
                    </a:lnT>
                    <a:lnB>
                      <a:noFill/>
                    </a:lnB>
                  </a:tcPr>
                </a:tc>
              </a:tr>
              <a:tr h="204747">
                <a:tc>
                  <a:txBody>
                    <a:bodyPr/>
                    <a:lstStyle/>
                    <a:p>
                      <a:pPr marL="0" marR="0" algn="just">
                        <a:lnSpc>
                          <a:spcPct val="115000"/>
                        </a:lnSpc>
                        <a:spcBef>
                          <a:spcPts val="0"/>
                        </a:spcBef>
                        <a:spcAft>
                          <a:spcPts val="0"/>
                        </a:spcAft>
                      </a:pPr>
                      <a:r>
                        <a:rPr lang="en-US" sz="1200" dirty="0">
                          <a:solidFill>
                            <a:srgbClr val="000000"/>
                          </a:solidFill>
                          <a:latin typeface="Calibri"/>
                          <a:ea typeface="Calibri"/>
                          <a:cs typeface="Calibri"/>
                        </a:rPr>
                        <a:t>HW+A.L+T.T+E.H</a:t>
                      </a:r>
                      <a:endParaRPr lang="en-US" sz="1200" dirty="0">
                        <a:solidFill>
                          <a:srgbClr val="000000"/>
                        </a:solidFill>
                        <a:latin typeface="Calibri"/>
                        <a:ea typeface="Calibri"/>
                        <a:cs typeface="Times New Roman"/>
                      </a:endParaRPr>
                    </a:p>
                  </a:txBody>
                  <a:tcPr marL="41603" marR="41603" marT="0" marB="0">
                    <a:lnL>
                      <a:noFill/>
                    </a:lnL>
                    <a:lnR>
                      <a:noFill/>
                    </a:lnR>
                    <a:lnT>
                      <a:noFill/>
                    </a:lnT>
                    <a:lnB>
                      <a:noFill/>
                    </a:lnB>
                  </a:tcPr>
                </a:tc>
                <a:tc>
                  <a:txBody>
                    <a:bodyPr/>
                    <a:lstStyle/>
                    <a:p>
                      <a:pPr marL="0" marR="0" algn="just">
                        <a:lnSpc>
                          <a:spcPct val="115000"/>
                        </a:lnSpc>
                        <a:spcBef>
                          <a:spcPts val="0"/>
                        </a:spcBef>
                        <a:spcAft>
                          <a:spcPts val="0"/>
                        </a:spcAft>
                      </a:pPr>
                      <a:r>
                        <a:rPr lang="en-US" sz="1200" dirty="0">
                          <a:solidFill>
                            <a:srgbClr val="000000"/>
                          </a:solidFill>
                          <a:latin typeface="Calibri"/>
                          <a:ea typeface="Calibri"/>
                          <a:cs typeface="Calibri"/>
                        </a:rPr>
                        <a:t>1</a:t>
                      </a:r>
                      <a:endParaRPr lang="en-US" sz="1200" dirty="0">
                        <a:solidFill>
                          <a:srgbClr val="000000"/>
                        </a:solidFill>
                        <a:latin typeface="Calibri"/>
                        <a:ea typeface="Calibri"/>
                        <a:cs typeface="Times New Roman"/>
                      </a:endParaRPr>
                    </a:p>
                  </a:txBody>
                  <a:tcPr marL="41603" marR="41603" marT="0" marB="0">
                    <a:lnL>
                      <a:noFill/>
                    </a:lnL>
                    <a:lnR>
                      <a:noFill/>
                    </a:lnR>
                    <a:lnT>
                      <a:noFill/>
                    </a:lnT>
                    <a:lnB>
                      <a:noFill/>
                    </a:lnB>
                  </a:tcPr>
                </a:tc>
                <a:tc>
                  <a:txBody>
                    <a:bodyPr/>
                    <a:lstStyle/>
                    <a:p>
                      <a:pPr marL="0" marR="0" algn="just">
                        <a:lnSpc>
                          <a:spcPct val="115000"/>
                        </a:lnSpc>
                        <a:spcBef>
                          <a:spcPts val="0"/>
                        </a:spcBef>
                        <a:spcAft>
                          <a:spcPts val="0"/>
                        </a:spcAft>
                      </a:pPr>
                      <a:r>
                        <a:rPr lang="en-US" sz="1200">
                          <a:solidFill>
                            <a:srgbClr val="000000"/>
                          </a:solidFill>
                          <a:latin typeface="Calibri"/>
                          <a:ea typeface="Calibri"/>
                          <a:cs typeface="Calibri"/>
                        </a:rPr>
                        <a:t>0.4</a:t>
                      </a:r>
                      <a:endParaRPr lang="en-US" sz="1200">
                        <a:solidFill>
                          <a:srgbClr val="000000"/>
                        </a:solidFill>
                        <a:latin typeface="Calibri"/>
                        <a:ea typeface="Calibri"/>
                        <a:cs typeface="Times New Roman"/>
                      </a:endParaRPr>
                    </a:p>
                  </a:txBody>
                  <a:tcPr marL="41603" marR="41603" marT="0" marB="0">
                    <a:lnL>
                      <a:noFill/>
                    </a:lnL>
                    <a:lnR>
                      <a:noFill/>
                    </a:lnR>
                    <a:lnT>
                      <a:noFill/>
                    </a:lnT>
                    <a:lnB>
                      <a:noFill/>
                    </a:lnB>
                  </a:tcPr>
                </a:tc>
                <a:tc>
                  <a:txBody>
                    <a:bodyPr/>
                    <a:lstStyle/>
                    <a:p>
                      <a:pPr marL="0" marR="0" algn="just">
                        <a:lnSpc>
                          <a:spcPct val="115000"/>
                        </a:lnSpc>
                        <a:spcBef>
                          <a:spcPts val="0"/>
                        </a:spcBef>
                        <a:spcAft>
                          <a:spcPts val="0"/>
                        </a:spcAft>
                      </a:pPr>
                      <a:r>
                        <a:rPr lang="en-US" sz="1200">
                          <a:solidFill>
                            <a:srgbClr val="000000"/>
                          </a:solidFill>
                          <a:latin typeface="Calibri"/>
                          <a:ea typeface="Calibri"/>
                          <a:cs typeface="Calibri"/>
                        </a:rPr>
                        <a:t>1</a:t>
                      </a:r>
                      <a:endParaRPr lang="en-US" sz="1200">
                        <a:solidFill>
                          <a:srgbClr val="000000"/>
                        </a:solidFill>
                        <a:latin typeface="Calibri"/>
                        <a:ea typeface="Calibri"/>
                        <a:cs typeface="Times New Roman"/>
                      </a:endParaRPr>
                    </a:p>
                  </a:txBody>
                  <a:tcPr marL="41603" marR="41603" marT="0" marB="0">
                    <a:lnL>
                      <a:noFill/>
                    </a:lnL>
                    <a:lnR>
                      <a:noFill/>
                    </a:lnR>
                    <a:lnT>
                      <a:noFill/>
                    </a:lnT>
                    <a:lnB>
                      <a:noFill/>
                    </a:lnB>
                  </a:tcPr>
                </a:tc>
                <a:tc>
                  <a:txBody>
                    <a:bodyPr/>
                    <a:lstStyle/>
                    <a:p>
                      <a:pPr marL="0" marR="0" algn="just">
                        <a:lnSpc>
                          <a:spcPct val="115000"/>
                        </a:lnSpc>
                        <a:spcBef>
                          <a:spcPts val="0"/>
                        </a:spcBef>
                        <a:spcAft>
                          <a:spcPts val="0"/>
                        </a:spcAft>
                      </a:pPr>
                      <a:r>
                        <a:rPr lang="en-US" sz="1200" dirty="0">
                          <a:solidFill>
                            <a:srgbClr val="000000"/>
                          </a:solidFill>
                          <a:latin typeface="Calibri"/>
                          <a:ea typeface="Calibri"/>
                          <a:cs typeface="Calibri"/>
                        </a:rPr>
                        <a:t>1.4</a:t>
                      </a:r>
                      <a:endParaRPr lang="en-US" sz="1200" dirty="0">
                        <a:solidFill>
                          <a:srgbClr val="000000"/>
                        </a:solidFill>
                        <a:latin typeface="Calibri"/>
                        <a:ea typeface="Calibri"/>
                        <a:cs typeface="Times New Roman"/>
                      </a:endParaRPr>
                    </a:p>
                  </a:txBody>
                  <a:tcPr marL="41603" marR="41603" marT="0" marB="0">
                    <a:lnL>
                      <a:noFill/>
                    </a:lnL>
                    <a:lnR>
                      <a:noFill/>
                    </a:lnR>
                    <a:lnT>
                      <a:noFill/>
                    </a:lnT>
                    <a:lnB>
                      <a:noFill/>
                    </a:lnB>
                  </a:tcPr>
                </a:tc>
                <a:tc>
                  <a:txBody>
                    <a:bodyPr/>
                    <a:lstStyle/>
                    <a:p>
                      <a:pPr marL="0" marR="0" algn="just">
                        <a:lnSpc>
                          <a:spcPct val="115000"/>
                        </a:lnSpc>
                        <a:spcBef>
                          <a:spcPts val="0"/>
                        </a:spcBef>
                        <a:spcAft>
                          <a:spcPts val="0"/>
                        </a:spcAft>
                      </a:pPr>
                      <a:r>
                        <a:rPr lang="en-US" sz="1200" dirty="0">
                          <a:solidFill>
                            <a:srgbClr val="000000"/>
                          </a:solidFill>
                          <a:latin typeface="Calibri"/>
                          <a:ea typeface="Calibri"/>
                          <a:cs typeface="Calibri"/>
                        </a:rPr>
                        <a:t>2 (0.6)</a:t>
                      </a:r>
                      <a:endParaRPr lang="en-US" sz="1200" dirty="0">
                        <a:solidFill>
                          <a:srgbClr val="000000"/>
                        </a:solidFill>
                        <a:latin typeface="Calibri"/>
                        <a:ea typeface="Calibri"/>
                        <a:cs typeface="Times New Roman"/>
                      </a:endParaRPr>
                    </a:p>
                  </a:txBody>
                  <a:tcPr marL="41603" marR="41603" marT="0" marB="0">
                    <a:lnL>
                      <a:noFill/>
                    </a:lnL>
                    <a:lnR>
                      <a:noFill/>
                    </a:lnR>
                    <a:lnT>
                      <a:noFill/>
                    </a:lnT>
                    <a:lnB>
                      <a:noFill/>
                    </a:lnB>
                  </a:tcPr>
                </a:tc>
              </a:tr>
              <a:tr h="204747">
                <a:tc>
                  <a:txBody>
                    <a:bodyPr/>
                    <a:lstStyle/>
                    <a:p>
                      <a:pPr marL="0" marR="0" algn="just">
                        <a:lnSpc>
                          <a:spcPct val="115000"/>
                        </a:lnSpc>
                        <a:spcBef>
                          <a:spcPts val="0"/>
                        </a:spcBef>
                        <a:spcAft>
                          <a:spcPts val="0"/>
                        </a:spcAft>
                      </a:pPr>
                      <a:r>
                        <a:rPr lang="en-US" sz="1200" b="1" dirty="0">
                          <a:solidFill>
                            <a:srgbClr val="000000"/>
                          </a:solidFill>
                          <a:latin typeface="Calibri"/>
                          <a:ea typeface="Calibri"/>
                          <a:cs typeface="Calibri"/>
                        </a:rPr>
                        <a:t>TOTAL</a:t>
                      </a:r>
                      <a:endParaRPr lang="en-US" sz="1200" dirty="0">
                        <a:solidFill>
                          <a:srgbClr val="000000"/>
                        </a:solidFill>
                        <a:latin typeface="Calibri"/>
                        <a:ea typeface="Calibri"/>
                        <a:cs typeface="Times New Roman"/>
                      </a:endParaRPr>
                    </a:p>
                  </a:txBody>
                  <a:tcPr marL="41603" marR="41603" marT="0" marB="0">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lgn="just">
                        <a:lnSpc>
                          <a:spcPct val="115000"/>
                        </a:lnSpc>
                        <a:spcBef>
                          <a:spcPts val="0"/>
                        </a:spcBef>
                        <a:spcAft>
                          <a:spcPts val="0"/>
                        </a:spcAft>
                      </a:pPr>
                      <a:r>
                        <a:rPr lang="en-US" sz="1200" b="1" dirty="0">
                          <a:solidFill>
                            <a:srgbClr val="000000"/>
                          </a:solidFill>
                          <a:latin typeface="Calibri"/>
                          <a:ea typeface="Calibri"/>
                          <a:cs typeface="Calibri"/>
                        </a:rPr>
                        <a:t>51</a:t>
                      </a:r>
                      <a:endParaRPr lang="en-US" sz="1200" dirty="0">
                        <a:solidFill>
                          <a:srgbClr val="000000"/>
                        </a:solidFill>
                        <a:latin typeface="Calibri"/>
                        <a:ea typeface="Calibri"/>
                        <a:cs typeface="Times New Roman"/>
                      </a:endParaRPr>
                    </a:p>
                  </a:txBody>
                  <a:tcPr marL="41603" marR="41603" marT="0" marB="0">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lgn="just">
                        <a:lnSpc>
                          <a:spcPct val="115000"/>
                        </a:lnSpc>
                        <a:spcBef>
                          <a:spcPts val="0"/>
                        </a:spcBef>
                        <a:spcAft>
                          <a:spcPts val="0"/>
                        </a:spcAft>
                      </a:pPr>
                      <a:r>
                        <a:rPr lang="en-US" sz="1200" b="1" dirty="0">
                          <a:solidFill>
                            <a:srgbClr val="000000"/>
                          </a:solidFill>
                          <a:latin typeface="Calibri"/>
                          <a:ea typeface="Calibri"/>
                          <a:cs typeface="Calibri"/>
                        </a:rPr>
                        <a:t>18.2</a:t>
                      </a:r>
                      <a:endParaRPr lang="en-US" sz="1200" dirty="0">
                        <a:solidFill>
                          <a:srgbClr val="000000"/>
                        </a:solidFill>
                        <a:latin typeface="Calibri"/>
                        <a:ea typeface="Calibri"/>
                        <a:cs typeface="Times New Roman"/>
                      </a:endParaRPr>
                    </a:p>
                  </a:txBody>
                  <a:tcPr marL="41603" marR="41603" marT="0" marB="0">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lgn="just">
                        <a:lnSpc>
                          <a:spcPct val="115000"/>
                        </a:lnSpc>
                        <a:spcBef>
                          <a:spcPts val="0"/>
                        </a:spcBef>
                        <a:spcAft>
                          <a:spcPts val="0"/>
                        </a:spcAft>
                      </a:pPr>
                      <a:r>
                        <a:rPr lang="en-US" sz="1200" b="1" dirty="0">
                          <a:solidFill>
                            <a:srgbClr val="000000"/>
                          </a:solidFill>
                          <a:latin typeface="Calibri"/>
                          <a:ea typeface="Calibri"/>
                          <a:cs typeface="Calibri"/>
                        </a:rPr>
                        <a:t>23</a:t>
                      </a:r>
                      <a:endParaRPr lang="en-US" sz="1200" dirty="0">
                        <a:solidFill>
                          <a:srgbClr val="000000"/>
                        </a:solidFill>
                        <a:latin typeface="Calibri"/>
                        <a:ea typeface="Calibri"/>
                        <a:cs typeface="Times New Roman"/>
                      </a:endParaRPr>
                    </a:p>
                  </a:txBody>
                  <a:tcPr marL="41603" marR="41603" marT="0" marB="0">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lgn="just">
                        <a:lnSpc>
                          <a:spcPct val="115000"/>
                        </a:lnSpc>
                        <a:spcBef>
                          <a:spcPts val="0"/>
                        </a:spcBef>
                        <a:spcAft>
                          <a:spcPts val="0"/>
                        </a:spcAft>
                      </a:pPr>
                      <a:r>
                        <a:rPr lang="en-US" sz="1200" b="1" dirty="0">
                          <a:solidFill>
                            <a:srgbClr val="000000"/>
                          </a:solidFill>
                          <a:latin typeface="Calibri"/>
                          <a:ea typeface="Calibri"/>
                          <a:cs typeface="Calibri"/>
                        </a:rPr>
                        <a:t>32.1</a:t>
                      </a:r>
                      <a:endParaRPr lang="en-US" sz="1200" dirty="0">
                        <a:solidFill>
                          <a:srgbClr val="000000"/>
                        </a:solidFill>
                        <a:latin typeface="Calibri"/>
                        <a:ea typeface="Calibri"/>
                        <a:cs typeface="Times New Roman"/>
                      </a:endParaRPr>
                    </a:p>
                  </a:txBody>
                  <a:tcPr marL="41603" marR="41603" marT="0" marB="0">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lgn="just">
                        <a:lnSpc>
                          <a:spcPct val="115000"/>
                        </a:lnSpc>
                        <a:spcBef>
                          <a:spcPts val="0"/>
                        </a:spcBef>
                        <a:spcAft>
                          <a:spcPts val="0"/>
                        </a:spcAft>
                      </a:pPr>
                      <a:r>
                        <a:rPr lang="en-US" sz="1200" b="1" dirty="0">
                          <a:solidFill>
                            <a:srgbClr val="000000"/>
                          </a:solidFill>
                          <a:latin typeface="Calibri"/>
                          <a:ea typeface="Calibri"/>
                          <a:cs typeface="Calibri"/>
                        </a:rPr>
                        <a:t>74 (21.1)</a:t>
                      </a:r>
                      <a:endParaRPr lang="en-US" sz="1200" dirty="0">
                        <a:solidFill>
                          <a:srgbClr val="000000"/>
                        </a:solidFill>
                        <a:latin typeface="Calibri"/>
                        <a:ea typeface="Calibri"/>
                        <a:cs typeface="Times New Roman"/>
                      </a:endParaRPr>
                    </a:p>
                  </a:txBody>
                  <a:tcPr marL="41603" marR="41603" marT="0" marB="0">
                    <a:lnL>
                      <a:noFill/>
                    </a:lnL>
                    <a:lnR>
                      <a:noFill/>
                    </a:lnR>
                    <a:lnT>
                      <a:noFill/>
                    </a:lnT>
                    <a:lnB w="12700" cap="flat" cmpd="sng" algn="ctr">
                      <a:solidFill>
                        <a:srgbClr val="000000"/>
                      </a:solidFill>
                      <a:prstDash val="solid"/>
                      <a:round/>
                      <a:headEnd type="none" w="med" len="med"/>
                      <a:tailEnd type="none" w="med" len="med"/>
                    </a:lnB>
                  </a:tcPr>
                </a:tc>
              </a:tr>
            </a:tbl>
          </a:graphicData>
        </a:graphic>
      </p:graphicFrame>
      <p:sp>
        <p:nvSpPr>
          <p:cNvPr id="3" name="TextBox 2"/>
          <p:cNvSpPr txBox="1"/>
          <p:nvPr/>
        </p:nvSpPr>
        <p:spPr>
          <a:xfrm>
            <a:off x="381000" y="0"/>
            <a:ext cx="8417241" cy="646331"/>
          </a:xfrm>
          <a:prstGeom prst="rect">
            <a:avLst/>
          </a:prstGeom>
          <a:noFill/>
        </p:spPr>
        <p:txBody>
          <a:bodyPr wrap="square" rtlCol="0">
            <a:spAutoFit/>
          </a:bodyPr>
          <a:lstStyle/>
          <a:p>
            <a:r>
              <a:rPr lang="en-US" b="1" dirty="0" smtClean="0">
                <a:latin typeface="Times New Roman" pitchFamily="18" charset="0"/>
                <a:cs typeface="Times New Roman" pitchFamily="18" charset="0"/>
              </a:rPr>
              <a:t>Table 2 Prevalence and distribution of single and mixed infection of IPIs in the study area</a:t>
            </a:r>
            <a:endParaRPr lang="en-US" b="1" dirty="0">
              <a:latin typeface="Times New Roman" pitchFamily="18" charset="0"/>
              <a:cs typeface="Times New Roman" pitchFamily="18" charset="0"/>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nvGraphicFramePr>
        <p:xfrm>
          <a:off x="838200" y="1600200"/>
          <a:ext cx="7162798" cy="3429000"/>
        </p:xfrm>
        <a:graphic>
          <a:graphicData uri="http://schemas.openxmlformats.org/drawingml/2006/table">
            <a:tbl>
              <a:tblPr/>
              <a:tblGrid>
                <a:gridCol w="993450"/>
                <a:gridCol w="1140452"/>
                <a:gridCol w="1287454"/>
                <a:gridCol w="1461328"/>
                <a:gridCol w="1213163"/>
                <a:gridCol w="1066951"/>
              </a:tblGrid>
              <a:tr h="1371600">
                <a:tc>
                  <a:txBody>
                    <a:bodyPr/>
                    <a:lstStyle/>
                    <a:p>
                      <a:pPr marL="0" marR="0">
                        <a:lnSpc>
                          <a:spcPct val="115000"/>
                        </a:lnSpc>
                        <a:spcBef>
                          <a:spcPts val="0"/>
                        </a:spcBef>
                        <a:spcAft>
                          <a:spcPts val="0"/>
                        </a:spcAft>
                      </a:pPr>
                      <a:r>
                        <a:rPr lang="en-US" sz="1600" b="1" dirty="0">
                          <a:latin typeface="Times New Roman" pitchFamily="18" charset="0"/>
                          <a:ea typeface="Calibri"/>
                          <a:cs typeface="Times New Roman" pitchFamily="18" charset="0"/>
                        </a:rPr>
                        <a:t>NO </a:t>
                      </a:r>
                      <a:endParaRPr lang="en-US" sz="1600" dirty="0">
                        <a:latin typeface="Times New Roman" pitchFamily="18" charset="0"/>
                        <a:ea typeface="Calibri"/>
                        <a:cs typeface="Times New Roman" pitchFamily="18" charset="0"/>
                      </a:endParaRPr>
                    </a:p>
                    <a:p>
                      <a:pPr marL="0" marR="0">
                        <a:lnSpc>
                          <a:spcPct val="115000"/>
                        </a:lnSpc>
                        <a:spcBef>
                          <a:spcPts val="0"/>
                        </a:spcBef>
                        <a:spcAft>
                          <a:spcPts val="0"/>
                        </a:spcAft>
                      </a:pPr>
                      <a:r>
                        <a:rPr lang="en-US" sz="1600" b="1" dirty="0">
                          <a:latin typeface="Times New Roman" pitchFamily="18" charset="0"/>
                          <a:ea typeface="Calibri"/>
                          <a:cs typeface="Times New Roman" pitchFamily="18" charset="0"/>
                        </a:rPr>
                        <a:t>Examined</a:t>
                      </a:r>
                      <a:endParaRPr lang="en-US" sz="1600" dirty="0">
                        <a:latin typeface="Times New Roman" pitchFamily="18" charset="0"/>
                        <a:ea typeface="Calibri"/>
                        <a:cs typeface="Times New Roman" pitchFamily="18" charset="0"/>
                      </a:endParaRPr>
                    </a:p>
                  </a:txBody>
                  <a:tcPr marL="68580" marR="68580"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lnSpc>
                          <a:spcPct val="115000"/>
                        </a:lnSpc>
                        <a:spcBef>
                          <a:spcPts val="0"/>
                        </a:spcBef>
                        <a:spcAft>
                          <a:spcPts val="0"/>
                        </a:spcAft>
                      </a:pPr>
                      <a:r>
                        <a:rPr lang="en-US" sz="1600" b="1" dirty="0">
                          <a:latin typeface="Times New Roman" pitchFamily="18" charset="0"/>
                          <a:ea typeface="Calibri"/>
                          <a:cs typeface="Times New Roman" pitchFamily="18" charset="0"/>
                        </a:rPr>
                        <a:t>Total </a:t>
                      </a:r>
                      <a:endParaRPr lang="en-US" sz="1600" dirty="0">
                        <a:latin typeface="Times New Roman" pitchFamily="18" charset="0"/>
                        <a:ea typeface="Calibri"/>
                        <a:cs typeface="Times New Roman" pitchFamily="18" charset="0"/>
                      </a:endParaRPr>
                    </a:p>
                    <a:p>
                      <a:pPr marL="0" marR="0" algn="just">
                        <a:lnSpc>
                          <a:spcPct val="115000"/>
                        </a:lnSpc>
                        <a:spcBef>
                          <a:spcPts val="0"/>
                        </a:spcBef>
                        <a:spcAft>
                          <a:spcPts val="0"/>
                        </a:spcAft>
                      </a:pPr>
                      <a:r>
                        <a:rPr lang="en-US" sz="1600" b="1" dirty="0">
                          <a:latin typeface="Times New Roman" pitchFamily="18" charset="0"/>
                          <a:ea typeface="Calibri"/>
                          <a:cs typeface="Times New Roman" pitchFamily="18" charset="0"/>
                        </a:rPr>
                        <a:t>NO infected (%)</a:t>
                      </a:r>
                      <a:endParaRPr lang="en-US" sz="1600" dirty="0">
                        <a:latin typeface="Times New Roman" pitchFamily="18" charset="0"/>
                        <a:ea typeface="Calibri"/>
                        <a:cs typeface="Times New Roman" pitchFamily="18" charset="0"/>
                      </a:endParaRPr>
                    </a:p>
                  </a:txBody>
                  <a:tcPr marL="68580" marR="68580"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600" b="1" dirty="0">
                          <a:latin typeface="Times New Roman" pitchFamily="18" charset="0"/>
                          <a:ea typeface="Calibri"/>
                          <a:cs typeface="Times New Roman" pitchFamily="18" charset="0"/>
                        </a:rPr>
                        <a:t>Total NO without symptoms</a:t>
                      </a:r>
                      <a:endParaRPr lang="en-US" sz="1600" dirty="0">
                        <a:latin typeface="Times New Roman" pitchFamily="18" charset="0"/>
                        <a:ea typeface="Calibri"/>
                        <a:cs typeface="Times New Roman" pitchFamily="18" charset="0"/>
                      </a:endParaRPr>
                    </a:p>
                    <a:p>
                      <a:pPr marL="0" marR="0">
                        <a:lnSpc>
                          <a:spcPct val="115000"/>
                        </a:lnSpc>
                        <a:spcBef>
                          <a:spcPts val="0"/>
                        </a:spcBef>
                        <a:spcAft>
                          <a:spcPts val="0"/>
                        </a:spcAft>
                      </a:pPr>
                      <a:r>
                        <a:rPr lang="en-US" sz="1600" b="1" dirty="0">
                          <a:latin typeface="Times New Roman" pitchFamily="18" charset="0"/>
                          <a:ea typeface="Calibri"/>
                          <a:cs typeface="Times New Roman" pitchFamily="18" charset="0"/>
                        </a:rPr>
                        <a:t> (%)</a:t>
                      </a:r>
                      <a:endParaRPr lang="en-US" sz="1600" dirty="0">
                        <a:latin typeface="Times New Roman" pitchFamily="18" charset="0"/>
                        <a:ea typeface="Calibri"/>
                        <a:cs typeface="Times New Roman" pitchFamily="18" charset="0"/>
                      </a:endParaRPr>
                    </a:p>
                  </a:txBody>
                  <a:tcPr marL="68580" marR="68580"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600" b="1" dirty="0">
                          <a:latin typeface="Times New Roman" pitchFamily="18" charset="0"/>
                          <a:ea typeface="Calibri"/>
                          <a:cs typeface="Times New Roman" pitchFamily="18" charset="0"/>
                        </a:rPr>
                        <a:t>Characteristic  symptoms</a:t>
                      </a:r>
                      <a:endParaRPr lang="en-US" sz="1600" dirty="0">
                        <a:latin typeface="Times New Roman" pitchFamily="18" charset="0"/>
                        <a:ea typeface="Calibri"/>
                        <a:cs typeface="Times New Roman" pitchFamily="18" charset="0"/>
                      </a:endParaRPr>
                    </a:p>
                  </a:txBody>
                  <a:tcPr marL="68580" marR="68580"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endParaRPr lang="en-US" sz="1600">
                        <a:latin typeface="Times New Roman" pitchFamily="18" charset="0"/>
                        <a:ea typeface="Calibri"/>
                        <a:cs typeface="Times New Roman" pitchFamily="18" charset="0"/>
                      </a:endParaRPr>
                    </a:p>
                  </a:txBody>
                  <a:tcPr marL="68580" marR="68580"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endParaRPr lang="en-US" sz="1600">
                        <a:latin typeface="Times New Roman" pitchFamily="18" charset="0"/>
                        <a:ea typeface="Calibri"/>
                        <a:cs typeface="Times New Roman" pitchFamily="18" charset="0"/>
                      </a:endParaRPr>
                    </a:p>
                  </a:txBody>
                  <a:tcPr marL="68580" marR="68580"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714500">
                <a:tc>
                  <a:txBody>
                    <a:bodyPr/>
                    <a:lstStyle/>
                    <a:p>
                      <a:pPr marL="0" marR="0">
                        <a:lnSpc>
                          <a:spcPct val="115000"/>
                        </a:lnSpc>
                        <a:spcBef>
                          <a:spcPts val="0"/>
                        </a:spcBef>
                        <a:spcAft>
                          <a:spcPts val="0"/>
                        </a:spcAft>
                      </a:pPr>
                      <a:endParaRPr lang="en-US" sz="1600">
                        <a:latin typeface="Times New Roman" pitchFamily="18" charset="0"/>
                        <a:ea typeface="Calibri"/>
                        <a:cs typeface="Times New Roman" pitchFamily="18" charset="0"/>
                      </a:endParaRPr>
                    </a:p>
                  </a:txBody>
                  <a:tcPr marL="68580" marR="68580" marT="0" marB="0">
                    <a:lnL>
                      <a:noFill/>
                    </a:lnL>
                    <a:lnR>
                      <a:noFill/>
                    </a:lnR>
                    <a:lnT w="12700" cap="flat" cmpd="sng" algn="ctr">
                      <a:solidFill>
                        <a:srgbClr val="000000"/>
                      </a:solidFill>
                      <a:prstDash val="solid"/>
                      <a:round/>
                      <a:headEnd type="none" w="med" len="med"/>
                      <a:tailEnd type="none" w="med" len="med"/>
                    </a:lnT>
                    <a:lnB>
                      <a:noFill/>
                    </a:lnB>
                  </a:tcPr>
                </a:tc>
                <a:tc>
                  <a:txBody>
                    <a:bodyPr/>
                    <a:lstStyle/>
                    <a:p>
                      <a:pPr marL="0" marR="0">
                        <a:lnSpc>
                          <a:spcPct val="115000"/>
                        </a:lnSpc>
                        <a:spcBef>
                          <a:spcPts val="0"/>
                        </a:spcBef>
                        <a:spcAft>
                          <a:spcPts val="0"/>
                        </a:spcAft>
                      </a:pPr>
                      <a:endParaRPr lang="en-US" sz="1600">
                        <a:latin typeface="Times New Roman" pitchFamily="18" charset="0"/>
                        <a:ea typeface="Calibri"/>
                        <a:cs typeface="Times New Roman" pitchFamily="18" charset="0"/>
                      </a:endParaRPr>
                    </a:p>
                  </a:txBody>
                  <a:tcPr marL="68580" marR="68580" marT="0" marB="0">
                    <a:lnL>
                      <a:noFill/>
                    </a:lnL>
                    <a:lnR>
                      <a:noFill/>
                    </a:lnR>
                    <a:lnT w="12700" cap="flat" cmpd="sng" algn="ctr">
                      <a:solidFill>
                        <a:srgbClr val="000000"/>
                      </a:solidFill>
                      <a:prstDash val="solid"/>
                      <a:round/>
                      <a:headEnd type="none" w="med" len="med"/>
                      <a:tailEnd type="none" w="med" len="med"/>
                    </a:lnT>
                    <a:lnB>
                      <a:noFill/>
                    </a:lnB>
                  </a:tcPr>
                </a:tc>
                <a:tc>
                  <a:txBody>
                    <a:bodyPr/>
                    <a:lstStyle/>
                    <a:p>
                      <a:pPr marL="0" marR="0">
                        <a:lnSpc>
                          <a:spcPct val="115000"/>
                        </a:lnSpc>
                        <a:spcBef>
                          <a:spcPts val="0"/>
                        </a:spcBef>
                        <a:spcAft>
                          <a:spcPts val="0"/>
                        </a:spcAft>
                      </a:pPr>
                      <a:endParaRPr lang="en-US" sz="1600" dirty="0">
                        <a:latin typeface="Times New Roman" pitchFamily="18" charset="0"/>
                        <a:ea typeface="Calibri"/>
                        <a:cs typeface="Times New Roman" pitchFamily="18" charset="0"/>
                      </a:endParaRPr>
                    </a:p>
                  </a:txBody>
                  <a:tcPr marL="68580" marR="68580" marT="0" marB="0">
                    <a:lnL>
                      <a:noFill/>
                    </a:lnL>
                    <a:lnR>
                      <a:noFill/>
                    </a:lnR>
                    <a:lnT w="12700" cap="flat" cmpd="sng" algn="ctr">
                      <a:solidFill>
                        <a:srgbClr val="000000"/>
                      </a:solidFill>
                      <a:prstDash val="solid"/>
                      <a:round/>
                      <a:headEnd type="none" w="med" len="med"/>
                      <a:tailEnd type="none" w="med" len="med"/>
                    </a:lnT>
                    <a:lnB>
                      <a:noFill/>
                    </a:lnB>
                  </a:tcPr>
                </a:tc>
                <a:tc>
                  <a:txBody>
                    <a:bodyPr/>
                    <a:lstStyle/>
                    <a:p>
                      <a:pPr marL="0" marR="0">
                        <a:lnSpc>
                          <a:spcPct val="115000"/>
                        </a:lnSpc>
                        <a:spcBef>
                          <a:spcPts val="0"/>
                        </a:spcBef>
                        <a:spcAft>
                          <a:spcPts val="0"/>
                        </a:spcAft>
                      </a:pPr>
                      <a:r>
                        <a:rPr lang="en-US" sz="1600" dirty="0">
                          <a:latin typeface="Times New Roman" pitchFamily="18" charset="0"/>
                          <a:ea typeface="Calibri"/>
                          <a:cs typeface="Times New Roman" pitchFamily="18" charset="0"/>
                        </a:rPr>
                        <a:t>Watery stool</a:t>
                      </a:r>
                    </a:p>
                    <a:p>
                      <a:pPr marL="0" marR="0">
                        <a:lnSpc>
                          <a:spcPct val="115000"/>
                        </a:lnSpc>
                        <a:spcBef>
                          <a:spcPts val="0"/>
                        </a:spcBef>
                        <a:spcAft>
                          <a:spcPts val="0"/>
                        </a:spcAft>
                      </a:pPr>
                      <a:r>
                        <a:rPr lang="en-US" sz="1600" dirty="0">
                          <a:latin typeface="Times New Roman" pitchFamily="18" charset="0"/>
                          <a:ea typeface="Calibri"/>
                          <a:cs typeface="Times New Roman" pitchFamily="18" charset="0"/>
                        </a:rPr>
                        <a:t>No infected (%)</a:t>
                      </a:r>
                    </a:p>
                  </a:txBody>
                  <a:tcPr marL="68580" marR="68580" marT="0" marB="0">
                    <a:lnL>
                      <a:noFill/>
                    </a:lnL>
                    <a:lnR>
                      <a:noFill/>
                    </a:lnR>
                    <a:lnT w="12700" cap="flat" cmpd="sng" algn="ctr">
                      <a:solidFill>
                        <a:srgbClr val="000000"/>
                      </a:solidFill>
                      <a:prstDash val="solid"/>
                      <a:round/>
                      <a:headEnd type="none" w="med" len="med"/>
                      <a:tailEnd type="none" w="med" len="med"/>
                    </a:lnT>
                    <a:lnB>
                      <a:noFill/>
                    </a:lnB>
                  </a:tcPr>
                </a:tc>
                <a:tc>
                  <a:txBody>
                    <a:bodyPr/>
                    <a:lstStyle/>
                    <a:p>
                      <a:pPr marL="0" marR="0">
                        <a:lnSpc>
                          <a:spcPct val="115000"/>
                        </a:lnSpc>
                        <a:spcBef>
                          <a:spcPts val="0"/>
                        </a:spcBef>
                        <a:spcAft>
                          <a:spcPts val="0"/>
                        </a:spcAft>
                      </a:pPr>
                      <a:r>
                        <a:rPr lang="en-US" sz="1600" dirty="0">
                          <a:latin typeface="Times New Roman" pitchFamily="18" charset="0"/>
                          <a:ea typeface="Calibri"/>
                          <a:cs typeface="Times New Roman" pitchFamily="18" charset="0"/>
                        </a:rPr>
                        <a:t>Stool accompanied with blood</a:t>
                      </a:r>
                    </a:p>
                    <a:p>
                      <a:pPr marL="0" marR="0">
                        <a:lnSpc>
                          <a:spcPct val="115000"/>
                        </a:lnSpc>
                        <a:spcBef>
                          <a:spcPts val="0"/>
                        </a:spcBef>
                        <a:spcAft>
                          <a:spcPts val="0"/>
                        </a:spcAft>
                      </a:pPr>
                      <a:r>
                        <a:rPr lang="en-US" sz="1600" dirty="0">
                          <a:latin typeface="Times New Roman" pitchFamily="18" charset="0"/>
                          <a:ea typeface="Calibri"/>
                          <a:cs typeface="Times New Roman" pitchFamily="18" charset="0"/>
                        </a:rPr>
                        <a:t>No infected (%)</a:t>
                      </a:r>
                    </a:p>
                  </a:txBody>
                  <a:tcPr marL="68580" marR="68580" marT="0" marB="0">
                    <a:lnL>
                      <a:noFill/>
                    </a:lnL>
                    <a:lnR>
                      <a:noFill/>
                    </a:lnR>
                    <a:lnT w="12700" cap="flat" cmpd="sng" algn="ctr">
                      <a:solidFill>
                        <a:srgbClr val="000000"/>
                      </a:solidFill>
                      <a:prstDash val="solid"/>
                      <a:round/>
                      <a:headEnd type="none" w="med" len="med"/>
                      <a:tailEnd type="none" w="med" len="med"/>
                    </a:lnT>
                    <a:lnB>
                      <a:noFill/>
                    </a:lnB>
                  </a:tcPr>
                </a:tc>
                <a:tc>
                  <a:txBody>
                    <a:bodyPr/>
                    <a:lstStyle/>
                    <a:p>
                      <a:pPr marL="0" marR="0">
                        <a:lnSpc>
                          <a:spcPct val="115000"/>
                        </a:lnSpc>
                        <a:spcBef>
                          <a:spcPts val="0"/>
                        </a:spcBef>
                        <a:spcAft>
                          <a:spcPts val="0"/>
                        </a:spcAft>
                      </a:pPr>
                      <a:r>
                        <a:rPr lang="en-US" sz="1600" dirty="0">
                          <a:latin typeface="Times New Roman" pitchFamily="18" charset="0"/>
                          <a:ea typeface="Calibri"/>
                          <a:cs typeface="Times New Roman" pitchFamily="18" charset="0"/>
                        </a:rPr>
                        <a:t>Abdominal cramps (%)</a:t>
                      </a:r>
                    </a:p>
                  </a:txBody>
                  <a:tcPr marL="68580" marR="68580" marT="0" marB="0">
                    <a:lnL>
                      <a:noFill/>
                    </a:lnL>
                    <a:lnR>
                      <a:noFill/>
                    </a:lnR>
                    <a:lnT w="12700" cap="flat" cmpd="sng" algn="ctr">
                      <a:solidFill>
                        <a:srgbClr val="000000"/>
                      </a:solidFill>
                      <a:prstDash val="solid"/>
                      <a:round/>
                      <a:headEnd type="none" w="med" len="med"/>
                      <a:tailEnd type="none" w="med" len="med"/>
                    </a:lnT>
                    <a:lnB>
                      <a:noFill/>
                    </a:lnB>
                  </a:tcPr>
                </a:tc>
              </a:tr>
              <a:tr h="342900">
                <a:tc>
                  <a:txBody>
                    <a:bodyPr/>
                    <a:lstStyle/>
                    <a:p>
                      <a:pPr marL="0" marR="0">
                        <a:lnSpc>
                          <a:spcPct val="115000"/>
                        </a:lnSpc>
                        <a:spcBef>
                          <a:spcPts val="0"/>
                        </a:spcBef>
                        <a:spcAft>
                          <a:spcPts val="0"/>
                        </a:spcAft>
                      </a:pPr>
                      <a:r>
                        <a:rPr lang="en-US" sz="1600">
                          <a:latin typeface="Times New Roman" pitchFamily="18" charset="0"/>
                          <a:ea typeface="Calibri"/>
                          <a:cs typeface="Times New Roman" pitchFamily="18" charset="0"/>
                        </a:rPr>
                        <a:t>350</a:t>
                      </a:r>
                    </a:p>
                  </a:txBody>
                  <a:tcPr marL="68580" marR="68580" marT="0" marB="0">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600">
                          <a:latin typeface="Times New Roman" pitchFamily="18" charset="0"/>
                          <a:ea typeface="Calibri"/>
                          <a:cs typeface="Times New Roman" pitchFamily="18" charset="0"/>
                        </a:rPr>
                        <a:t>171 (48.9)</a:t>
                      </a:r>
                    </a:p>
                  </a:txBody>
                  <a:tcPr marL="68580" marR="68580" marT="0" marB="0">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600">
                          <a:latin typeface="Times New Roman" pitchFamily="18" charset="0"/>
                          <a:ea typeface="Calibri"/>
                          <a:cs typeface="Times New Roman" pitchFamily="18" charset="0"/>
                        </a:rPr>
                        <a:t>90 (52.6)</a:t>
                      </a:r>
                    </a:p>
                  </a:txBody>
                  <a:tcPr marL="68580" marR="68580" marT="0" marB="0">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600">
                          <a:latin typeface="Times New Roman" pitchFamily="18" charset="0"/>
                          <a:ea typeface="Calibri"/>
                          <a:cs typeface="Times New Roman" pitchFamily="18" charset="0"/>
                        </a:rPr>
                        <a:t>50 (29.2)</a:t>
                      </a:r>
                    </a:p>
                  </a:txBody>
                  <a:tcPr marL="68580" marR="68580" marT="0" marB="0">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600">
                          <a:latin typeface="Times New Roman" pitchFamily="18" charset="0"/>
                          <a:ea typeface="Calibri"/>
                          <a:cs typeface="Times New Roman" pitchFamily="18" charset="0"/>
                        </a:rPr>
                        <a:t>11(6.4)</a:t>
                      </a:r>
                    </a:p>
                  </a:txBody>
                  <a:tcPr marL="68580" marR="68580" marT="0" marB="0">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600" dirty="0">
                          <a:latin typeface="Times New Roman" pitchFamily="18" charset="0"/>
                          <a:ea typeface="Calibri"/>
                          <a:cs typeface="Times New Roman" pitchFamily="18" charset="0"/>
                        </a:rPr>
                        <a:t>20 (11.7)</a:t>
                      </a:r>
                    </a:p>
                  </a:txBody>
                  <a:tcPr marL="68580" marR="68580" marT="0" marB="0">
                    <a:lnL>
                      <a:noFill/>
                    </a:lnL>
                    <a:lnR>
                      <a:noFill/>
                    </a:lnR>
                    <a:lnT>
                      <a:noFill/>
                    </a:lnT>
                    <a:lnB w="12700" cap="flat" cmpd="sng" algn="ctr">
                      <a:solidFill>
                        <a:srgbClr val="000000"/>
                      </a:solidFill>
                      <a:prstDash val="solid"/>
                      <a:round/>
                      <a:headEnd type="none" w="med" len="med"/>
                      <a:tailEnd type="none" w="med" len="med"/>
                    </a:lnB>
                  </a:tcPr>
                </a:tc>
              </a:tr>
            </a:tbl>
          </a:graphicData>
        </a:graphic>
      </p:graphicFrame>
      <p:sp>
        <p:nvSpPr>
          <p:cNvPr id="53249" name="Rectangle 1"/>
          <p:cNvSpPr>
            <a:spLocks noChangeArrowheads="1"/>
          </p:cNvSpPr>
          <p:nvPr/>
        </p:nvSpPr>
        <p:spPr bwMode="auto">
          <a:xfrm>
            <a:off x="685800" y="457200"/>
            <a:ext cx="7620000" cy="101566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tab pos="2447925" algn="l"/>
                <a:tab pos="2971800" algn="ctr"/>
              </a:tabLst>
            </a:pPr>
            <a:r>
              <a:rPr kumimoji="0" lang="en-US" sz="20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Table 3: Symptoms associated with intestinal parasite infection among the prison inmates</a:t>
            </a:r>
            <a:endParaRPr kumimoji="0" lang="en-US" sz="20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tab pos="2447925" algn="l"/>
                <a:tab pos="2971800" algn="ctr"/>
              </a:tabLst>
            </a:pPr>
            <a:r>
              <a:rPr kumimoji="0" lang="en-US" sz="20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X</a:t>
            </a:r>
            <a:r>
              <a:rPr kumimoji="0" lang="en-US" sz="2000" b="1" i="0" u="none" strike="noStrike" cap="none" normalizeH="0" baseline="30000" dirty="0" smtClean="0">
                <a:ln>
                  <a:noFill/>
                </a:ln>
                <a:solidFill>
                  <a:schemeClr val="tx1"/>
                </a:solidFill>
                <a:effectLst/>
                <a:latin typeface="Times New Roman" pitchFamily="18" charset="0"/>
                <a:ea typeface="Calibri" pitchFamily="34" charset="0"/>
                <a:cs typeface="Times New Roman" pitchFamily="18" charset="0"/>
              </a:rPr>
              <a:t>2</a:t>
            </a:r>
            <a:r>
              <a:rPr kumimoji="0" lang="en-US" sz="20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0.32589, </a:t>
            </a:r>
            <a:r>
              <a:rPr kumimoji="0" lang="en-US" sz="2000" b="1"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df</a:t>
            </a:r>
            <a:r>
              <a:rPr kumimoji="0" lang="en-US" sz="20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=1, P-value = 0.57409</a:t>
            </a:r>
            <a:r>
              <a:rPr kumimoji="0" lang="en-US"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endParaRPr kumimoji="0" lang="en-US" sz="2000" b="0"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nvGraphicFramePr>
        <p:xfrm>
          <a:off x="990598" y="1066795"/>
          <a:ext cx="7543804" cy="5630596"/>
        </p:xfrm>
        <a:graphic>
          <a:graphicData uri="http://schemas.openxmlformats.org/drawingml/2006/table">
            <a:tbl>
              <a:tblPr/>
              <a:tblGrid>
                <a:gridCol w="1885951"/>
                <a:gridCol w="1885951"/>
                <a:gridCol w="1885951"/>
                <a:gridCol w="1885951"/>
              </a:tblGrid>
              <a:tr h="618160">
                <a:tc>
                  <a:txBody>
                    <a:bodyPr/>
                    <a:lstStyle/>
                    <a:p>
                      <a:pPr marL="0" marR="0" algn="ctr">
                        <a:lnSpc>
                          <a:spcPct val="200000"/>
                        </a:lnSpc>
                        <a:spcBef>
                          <a:spcPts val="0"/>
                        </a:spcBef>
                        <a:spcAft>
                          <a:spcPts val="0"/>
                        </a:spcAft>
                      </a:pPr>
                      <a:r>
                        <a:rPr lang="en-US" sz="1100" b="1" dirty="0">
                          <a:solidFill>
                            <a:srgbClr val="000000"/>
                          </a:solidFill>
                          <a:latin typeface="Times New Roman"/>
                          <a:ea typeface="Times New Roman"/>
                          <a:cs typeface="Times New Roman"/>
                        </a:rPr>
                        <a:t>Variables</a:t>
                      </a:r>
                      <a:endParaRPr lang="en-US" sz="1100" dirty="0">
                        <a:solidFill>
                          <a:srgbClr val="000000"/>
                        </a:solidFill>
                        <a:latin typeface="Calibri"/>
                        <a:ea typeface="Calibri"/>
                        <a:cs typeface="Times New Roman"/>
                      </a:endParaRPr>
                    </a:p>
                  </a:txBody>
                  <a:tcPr marL="44865" marR="44865"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200000"/>
                        </a:lnSpc>
                        <a:spcBef>
                          <a:spcPts val="0"/>
                        </a:spcBef>
                        <a:spcAft>
                          <a:spcPts val="0"/>
                        </a:spcAft>
                      </a:pPr>
                      <a:r>
                        <a:rPr lang="en-US" sz="1100" b="1">
                          <a:solidFill>
                            <a:srgbClr val="000000"/>
                          </a:solidFill>
                          <a:latin typeface="Times New Roman"/>
                          <a:ea typeface="Times New Roman"/>
                          <a:cs typeface="Times New Roman"/>
                        </a:rPr>
                        <a:t>NO of Respondents (n=220)</a:t>
                      </a:r>
                      <a:endParaRPr lang="en-US" sz="1100">
                        <a:solidFill>
                          <a:srgbClr val="000000"/>
                        </a:solidFill>
                        <a:latin typeface="Calibri"/>
                        <a:ea typeface="Calibri"/>
                        <a:cs typeface="Times New Roman"/>
                      </a:endParaRPr>
                    </a:p>
                  </a:txBody>
                  <a:tcPr marL="44865" marR="44865"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200000"/>
                        </a:lnSpc>
                        <a:spcBef>
                          <a:spcPts val="0"/>
                        </a:spcBef>
                        <a:spcAft>
                          <a:spcPts val="0"/>
                        </a:spcAft>
                      </a:pPr>
                      <a:r>
                        <a:rPr lang="en-US" sz="1100" b="1" dirty="0">
                          <a:solidFill>
                            <a:srgbClr val="000000"/>
                          </a:solidFill>
                          <a:latin typeface="Times New Roman"/>
                          <a:ea typeface="Times New Roman"/>
                          <a:cs typeface="Times New Roman"/>
                        </a:rPr>
                        <a:t>NO infected (%)</a:t>
                      </a:r>
                      <a:endParaRPr lang="en-US" sz="1100" dirty="0">
                        <a:solidFill>
                          <a:srgbClr val="000000"/>
                        </a:solidFill>
                        <a:latin typeface="Calibri"/>
                        <a:ea typeface="Calibri"/>
                        <a:cs typeface="Times New Roman"/>
                      </a:endParaRPr>
                    </a:p>
                  </a:txBody>
                  <a:tcPr marL="44865" marR="44865"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200000"/>
                        </a:lnSpc>
                        <a:spcBef>
                          <a:spcPts val="0"/>
                        </a:spcBef>
                        <a:spcAft>
                          <a:spcPts val="0"/>
                        </a:spcAft>
                      </a:pPr>
                      <a:endParaRPr lang="en-US" sz="700">
                        <a:solidFill>
                          <a:srgbClr val="000000"/>
                        </a:solidFill>
                        <a:latin typeface="Calibri"/>
                        <a:ea typeface="Calibri"/>
                        <a:cs typeface="Times New Roman"/>
                      </a:endParaRPr>
                    </a:p>
                  </a:txBody>
                  <a:tcPr marL="44865" marR="44865"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81379">
                <a:tc gridSpan="4">
                  <a:txBody>
                    <a:bodyPr/>
                    <a:lstStyle/>
                    <a:p>
                      <a:pPr marL="0" marR="0">
                        <a:lnSpc>
                          <a:spcPct val="115000"/>
                        </a:lnSpc>
                        <a:spcBef>
                          <a:spcPts val="0"/>
                        </a:spcBef>
                        <a:spcAft>
                          <a:spcPts val="0"/>
                        </a:spcAft>
                      </a:pPr>
                      <a:r>
                        <a:rPr lang="en-US" sz="1100" b="1" dirty="0">
                          <a:solidFill>
                            <a:srgbClr val="000000"/>
                          </a:solidFill>
                          <a:latin typeface="Times New Roman"/>
                          <a:ea typeface="Times New Roman"/>
                          <a:cs typeface="Times New Roman"/>
                        </a:rPr>
                        <a:t>How long have you been In the prison</a:t>
                      </a:r>
                      <a:endParaRPr lang="en-US" sz="1100" dirty="0">
                        <a:solidFill>
                          <a:srgbClr val="000000"/>
                        </a:solidFill>
                        <a:latin typeface="Calibri"/>
                        <a:ea typeface="Calibri"/>
                        <a:cs typeface="Times New Roman"/>
                      </a:endParaRPr>
                    </a:p>
                  </a:txBody>
                  <a:tcPr marL="44865" marR="44865" marT="0" marB="0">
                    <a:lnL>
                      <a:noFill/>
                    </a:lnL>
                    <a:lnR>
                      <a:noFill/>
                    </a:lnR>
                    <a:lnT w="12700" cap="flat" cmpd="sng" algn="ctr">
                      <a:solidFill>
                        <a:srgbClr val="000000"/>
                      </a:solidFill>
                      <a:prstDash val="solid"/>
                      <a:round/>
                      <a:headEnd type="none" w="med" len="med"/>
                      <a:tailEnd type="none" w="med" len="med"/>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r>
              <a:tr h="181379">
                <a:tc>
                  <a:txBody>
                    <a:bodyPr/>
                    <a:lstStyle/>
                    <a:p>
                      <a:pPr marL="0" marR="0" algn="just">
                        <a:lnSpc>
                          <a:spcPct val="115000"/>
                        </a:lnSpc>
                        <a:spcBef>
                          <a:spcPts val="0"/>
                        </a:spcBef>
                        <a:spcAft>
                          <a:spcPts val="0"/>
                        </a:spcAft>
                      </a:pPr>
                      <a:r>
                        <a:rPr lang="en-US" sz="1100">
                          <a:solidFill>
                            <a:srgbClr val="000000"/>
                          </a:solidFill>
                          <a:latin typeface="Times New Roman"/>
                          <a:ea typeface="Times New Roman"/>
                          <a:cs typeface="Times New Roman"/>
                        </a:rPr>
                        <a:t>Years</a:t>
                      </a:r>
                      <a:endParaRPr lang="en-US" sz="1100">
                        <a:solidFill>
                          <a:srgbClr val="000000"/>
                        </a:solidFill>
                        <a:latin typeface="Calibri"/>
                        <a:ea typeface="Calibri"/>
                        <a:cs typeface="Times New Roman"/>
                      </a:endParaRPr>
                    </a:p>
                  </a:txBody>
                  <a:tcPr marL="44865" marR="44865" marT="0" marB="0">
                    <a:lnL>
                      <a:noFill/>
                    </a:lnL>
                    <a:lnR>
                      <a:noFill/>
                    </a:lnR>
                    <a:lnT>
                      <a:noFill/>
                    </a:lnT>
                    <a:lnB>
                      <a:noFill/>
                    </a:lnB>
                  </a:tcPr>
                </a:tc>
                <a:tc>
                  <a:txBody>
                    <a:bodyPr/>
                    <a:lstStyle/>
                    <a:p>
                      <a:pPr marL="0" marR="0" algn="ctr">
                        <a:lnSpc>
                          <a:spcPct val="115000"/>
                        </a:lnSpc>
                        <a:spcBef>
                          <a:spcPts val="0"/>
                        </a:spcBef>
                        <a:spcAft>
                          <a:spcPts val="0"/>
                        </a:spcAft>
                      </a:pPr>
                      <a:r>
                        <a:rPr lang="en-US" sz="1100">
                          <a:solidFill>
                            <a:srgbClr val="000000"/>
                          </a:solidFill>
                          <a:latin typeface="Times New Roman"/>
                          <a:ea typeface="Times New Roman"/>
                          <a:cs typeface="Times New Roman"/>
                        </a:rPr>
                        <a:t>142</a:t>
                      </a:r>
                      <a:endParaRPr lang="en-US" sz="1100">
                        <a:solidFill>
                          <a:srgbClr val="000000"/>
                        </a:solidFill>
                        <a:latin typeface="Calibri"/>
                        <a:ea typeface="Calibri"/>
                        <a:cs typeface="Times New Roman"/>
                      </a:endParaRPr>
                    </a:p>
                  </a:txBody>
                  <a:tcPr marL="44865" marR="44865" marT="0" marB="0">
                    <a:lnL>
                      <a:noFill/>
                    </a:lnL>
                    <a:lnR>
                      <a:noFill/>
                    </a:lnR>
                    <a:lnT>
                      <a:noFill/>
                    </a:lnT>
                    <a:lnB>
                      <a:noFill/>
                    </a:lnB>
                  </a:tcPr>
                </a:tc>
                <a:tc>
                  <a:txBody>
                    <a:bodyPr/>
                    <a:lstStyle/>
                    <a:p>
                      <a:pPr marL="0" marR="0" algn="ctr">
                        <a:lnSpc>
                          <a:spcPct val="115000"/>
                        </a:lnSpc>
                        <a:spcBef>
                          <a:spcPts val="0"/>
                        </a:spcBef>
                        <a:spcAft>
                          <a:spcPts val="0"/>
                        </a:spcAft>
                      </a:pPr>
                      <a:r>
                        <a:rPr lang="en-US" sz="1100">
                          <a:solidFill>
                            <a:srgbClr val="000000"/>
                          </a:solidFill>
                          <a:latin typeface="Times New Roman"/>
                          <a:ea typeface="Times New Roman"/>
                          <a:cs typeface="Times New Roman"/>
                        </a:rPr>
                        <a:t>106 (74.6)</a:t>
                      </a:r>
                      <a:endParaRPr lang="en-US" sz="1100">
                        <a:solidFill>
                          <a:srgbClr val="000000"/>
                        </a:solidFill>
                        <a:latin typeface="Calibri"/>
                        <a:ea typeface="Calibri"/>
                        <a:cs typeface="Times New Roman"/>
                      </a:endParaRPr>
                    </a:p>
                  </a:txBody>
                  <a:tcPr marL="44865" marR="44865" marT="0" marB="0">
                    <a:lnL>
                      <a:noFill/>
                    </a:lnL>
                    <a:lnR>
                      <a:noFill/>
                    </a:lnR>
                    <a:lnT>
                      <a:noFill/>
                    </a:lnT>
                    <a:lnB>
                      <a:noFill/>
                    </a:lnB>
                  </a:tcPr>
                </a:tc>
                <a:tc>
                  <a:txBody>
                    <a:bodyPr/>
                    <a:lstStyle/>
                    <a:p>
                      <a:pPr marL="0" marR="0" algn="ctr">
                        <a:lnSpc>
                          <a:spcPct val="115000"/>
                        </a:lnSpc>
                        <a:spcBef>
                          <a:spcPts val="0"/>
                        </a:spcBef>
                        <a:spcAft>
                          <a:spcPts val="0"/>
                        </a:spcAft>
                      </a:pPr>
                      <a:endParaRPr lang="en-US" sz="800">
                        <a:solidFill>
                          <a:srgbClr val="000000"/>
                        </a:solidFill>
                        <a:latin typeface="Times New Roman"/>
                        <a:ea typeface="Times New Roman"/>
                        <a:cs typeface="Times New Roman"/>
                      </a:endParaRPr>
                    </a:p>
                  </a:txBody>
                  <a:tcPr marL="44865" marR="44865" marT="0" marB="0">
                    <a:lnL>
                      <a:noFill/>
                    </a:lnL>
                    <a:lnR>
                      <a:noFill/>
                    </a:lnR>
                    <a:lnT>
                      <a:noFill/>
                    </a:lnT>
                    <a:lnB>
                      <a:noFill/>
                    </a:lnB>
                  </a:tcPr>
                </a:tc>
              </a:tr>
              <a:tr h="181379">
                <a:tc>
                  <a:txBody>
                    <a:bodyPr/>
                    <a:lstStyle/>
                    <a:p>
                      <a:pPr marL="0" marR="0" algn="just">
                        <a:lnSpc>
                          <a:spcPct val="115000"/>
                        </a:lnSpc>
                        <a:spcBef>
                          <a:spcPts val="0"/>
                        </a:spcBef>
                        <a:spcAft>
                          <a:spcPts val="0"/>
                        </a:spcAft>
                      </a:pPr>
                      <a:r>
                        <a:rPr lang="en-US" sz="1100" dirty="0">
                          <a:solidFill>
                            <a:srgbClr val="000000"/>
                          </a:solidFill>
                          <a:latin typeface="Times New Roman"/>
                          <a:ea typeface="Times New Roman"/>
                          <a:cs typeface="Times New Roman"/>
                        </a:rPr>
                        <a:t>Months </a:t>
                      </a:r>
                      <a:endParaRPr lang="en-US" sz="1100" dirty="0">
                        <a:solidFill>
                          <a:srgbClr val="000000"/>
                        </a:solidFill>
                        <a:latin typeface="Calibri"/>
                        <a:ea typeface="Calibri"/>
                        <a:cs typeface="Times New Roman"/>
                      </a:endParaRPr>
                    </a:p>
                  </a:txBody>
                  <a:tcPr marL="44865" marR="44865" marT="0" marB="0">
                    <a:lnL>
                      <a:noFill/>
                    </a:lnL>
                    <a:lnR>
                      <a:noFill/>
                    </a:lnR>
                    <a:lnT>
                      <a:noFill/>
                    </a:lnT>
                    <a:lnB>
                      <a:noFill/>
                    </a:lnB>
                  </a:tcPr>
                </a:tc>
                <a:tc>
                  <a:txBody>
                    <a:bodyPr/>
                    <a:lstStyle/>
                    <a:p>
                      <a:pPr marL="0" marR="0" algn="ctr">
                        <a:lnSpc>
                          <a:spcPct val="115000"/>
                        </a:lnSpc>
                        <a:spcBef>
                          <a:spcPts val="0"/>
                        </a:spcBef>
                        <a:spcAft>
                          <a:spcPts val="0"/>
                        </a:spcAft>
                      </a:pPr>
                      <a:r>
                        <a:rPr lang="en-US" sz="1100">
                          <a:solidFill>
                            <a:srgbClr val="000000"/>
                          </a:solidFill>
                          <a:latin typeface="Times New Roman"/>
                          <a:ea typeface="Times New Roman"/>
                          <a:cs typeface="Times New Roman"/>
                        </a:rPr>
                        <a:t>69</a:t>
                      </a:r>
                      <a:endParaRPr lang="en-US" sz="1100">
                        <a:solidFill>
                          <a:srgbClr val="000000"/>
                        </a:solidFill>
                        <a:latin typeface="Calibri"/>
                        <a:ea typeface="Calibri"/>
                        <a:cs typeface="Times New Roman"/>
                      </a:endParaRPr>
                    </a:p>
                  </a:txBody>
                  <a:tcPr marL="44865" marR="44865" marT="0" marB="0">
                    <a:lnL>
                      <a:noFill/>
                    </a:lnL>
                    <a:lnR>
                      <a:noFill/>
                    </a:lnR>
                    <a:lnT>
                      <a:noFill/>
                    </a:lnT>
                    <a:lnB>
                      <a:noFill/>
                    </a:lnB>
                  </a:tcPr>
                </a:tc>
                <a:tc>
                  <a:txBody>
                    <a:bodyPr/>
                    <a:lstStyle/>
                    <a:p>
                      <a:pPr marL="0" marR="0" algn="ctr">
                        <a:lnSpc>
                          <a:spcPct val="115000"/>
                        </a:lnSpc>
                        <a:spcBef>
                          <a:spcPts val="0"/>
                        </a:spcBef>
                        <a:spcAft>
                          <a:spcPts val="0"/>
                        </a:spcAft>
                      </a:pPr>
                      <a:r>
                        <a:rPr lang="en-US" sz="1100">
                          <a:solidFill>
                            <a:srgbClr val="000000"/>
                          </a:solidFill>
                          <a:latin typeface="Times New Roman"/>
                          <a:ea typeface="Times New Roman"/>
                          <a:cs typeface="Times New Roman"/>
                        </a:rPr>
                        <a:t>28 (40.5)</a:t>
                      </a:r>
                      <a:endParaRPr lang="en-US" sz="1100">
                        <a:solidFill>
                          <a:srgbClr val="000000"/>
                        </a:solidFill>
                        <a:latin typeface="Calibri"/>
                        <a:ea typeface="Calibri"/>
                        <a:cs typeface="Times New Roman"/>
                      </a:endParaRPr>
                    </a:p>
                  </a:txBody>
                  <a:tcPr marL="44865" marR="44865" marT="0" marB="0">
                    <a:lnL>
                      <a:noFill/>
                    </a:lnL>
                    <a:lnR>
                      <a:noFill/>
                    </a:lnR>
                    <a:lnT>
                      <a:noFill/>
                    </a:lnT>
                    <a:lnB>
                      <a:noFill/>
                    </a:lnB>
                  </a:tcPr>
                </a:tc>
                <a:tc>
                  <a:txBody>
                    <a:bodyPr/>
                    <a:lstStyle/>
                    <a:p>
                      <a:pPr marL="0" marR="0" algn="ctr">
                        <a:lnSpc>
                          <a:spcPct val="115000"/>
                        </a:lnSpc>
                        <a:spcBef>
                          <a:spcPts val="0"/>
                        </a:spcBef>
                        <a:spcAft>
                          <a:spcPts val="0"/>
                        </a:spcAft>
                      </a:pPr>
                      <a:endParaRPr lang="en-US" sz="800">
                        <a:solidFill>
                          <a:srgbClr val="000000"/>
                        </a:solidFill>
                        <a:latin typeface="Times New Roman"/>
                        <a:ea typeface="Times New Roman"/>
                        <a:cs typeface="Times New Roman"/>
                      </a:endParaRPr>
                    </a:p>
                  </a:txBody>
                  <a:tcPr marL="44865" marR="44865" marT="0" marB="0">
                    <a:lnL>
                      <a:noFill/>
                    </a:lnL>
                    <a:lnR>
                      <a:noFill/>
                    </a:lnR>
                    <a:lnT>
                      <a:noFill/>
                    </a:lnT>
                    <a:lnB>
                      <a:noFill/>
                    </a:lnB>
                  </a:tcPr>
                </a:tc>
              </a:tr>
              <a:tr h="181379">
                <a:tc>
                  <a:txBody>
                    <a:bodyPr/>
                    <a:lstStyle/>
                    <a:p>
                      <a:pPr marL="0" marR="0" algn="just">
                        <a:lnSpc>
                          <a:spcPct val="115000"/>
                        </a:lnSpc>
                        <a:spcBef>
                          <a:spcPts val="0"/>
                        </a:spcBef>
                        <a:spcAft>
                          <a:spcPts val="0"/>
                        </a:spcAft>
                      </a:pPr>
                      <a:r>
                        <a:rPr lang="en-US" sz="1100">
                          <a:solidFill>
                            <a:srgbClr val="000000"/>
                          </a:solidFill>
                          <a:latin typeface="Times New Roman"/>
                          <a:ea typeface="Times New Roman"/>
                          <a:cs typeface="Times New Roman"/>
                        </a:rPr>
                        <a:t>Weeks</a:t>
                      </a:r>
                      <a:endParaRPr lang="en-US" sz="1100">
                        <a:solidFill>
                          <a:srgbClr val="000000"/>
                        </a:solidFill>
                        <a:latin typeface="Calibri"/>
                        <a:ea typeface="Calibri"/>
                        <a:cs typeface="Times New Roman"/>
                      </a:endParaRPr>
                    </a:p>
                  </a:txBody>
                  <a:tcPr marL="44865" marR="44865" marT="0" marB="0">
                    <a:lnL>
                      <a:noFill/>
                    </a:lnL>
                    <a:lnR>
                      <a:noFill/>
                    </a:lnR>
                    <a:lnT>
                      <a:noFill/>
                    </a:lnT>
                    <a:lnB>
                      <a:noFill/>
                    </a:lnB>
                  </a:tcPr>
                </a:tc>
                <a:tc>
                  <a:txBody>
                    <a:bodyPr/>
                    <a:lstStyle/>
                    <a:p>
                      <a:pPr marL="0" marR="0" algn="ctr">
                        <a:lnSpc>
                          <a:spcPct val="115000"/>
                        </a:lnSpc>
                        <a:spcBef>
                          <a:spcPts val="0"/>
                        </a:spcBef>
                        <a:spcAft>
                          <a:spcPts val="0"/>
                        </a:spcAft>
                      </a:pPr>
                      <a:r>
                        <a:rPr lang="en-US" sz="1100">
                          <a:solidFill>
                            <a:srgbClr val="000000"/>
                          </a:solidFill>
                          <a:latin typeface="Times New Roman"/>
                          <a:ea typeface="Times New Roman"/>
                          <a:cs typeface="Times New Roman"/>
                        </a:rPr>
                        <a:t>9 </a:t>
                      </a:r>
                      <a:endParaRPr lang="en-US" sz="1100">
                        <a:solidFill>
                          <a:srgbClr val="000000"/>
                        </a:solidFill>
                        <a:latin typeface="Calibri"/>
                        <a:ea typeface="Calibri"/>
                        <a:cs typeface="Times New Roman"/>
                      </a:endParaRPr>
                    </a:p>
                  </a:txBody>
                  <a:tcPr marL="44865" marR="44865" marT="0" marB="0">
                    <a:lnL>
                      <a:noFill/>
                    </a:lnL>
                    <a:lnR>
                      <a:noFill/>
                    </a:lnR>
                    <a:lnT>
                      <a:noFill/>
                    </a:lnT>
                    <a:lnB>
                      <a:noFill/>
                    </a:lnB>
                  </a:tcPr>
                </a:tc>
                <a:tc>
                  <a:txBody>
                    <a:bodyPr/>
                    <a:lstStyle/>
                    <a:p>
                      <a:pPr marL="0" marR="0" algn="ctr">
                        <a:lnSpc>
                          <a:spcPct val="115000"/>
                        </a:lnSpc>
                        <a:spcBef>
                          <a:spcPts val="0"/>
                        </a:spcBef>
                        <a:spcAft>
                          <a:spcPts val="0"/>
                        </a:spcAft>
                      </a:pPr>
                      <a:r>
                        <a:rPr lang="en-US" sz="1100">
                          <a:solidFill>
                            <a:srgbClr val="000000"/>
                          </a:solidFill>
                          <a:latin typeface="Times New Roman"/>
                          <a:ea typeface="Times New Roman"/>
                          <a:cs typeface="Times New Roman"/>
                        </a:rPr>
                        <a:t>2 (22.2)</a:t>
                      </a:r>
                      <a:endParaRPr lang="en-US" sz="1100">
                        <a:solidFill>
                          <a:srgbClr val="000000"/>
                        </a:solidFill>
                        <a:latin typeface="Calibri"/>
                        <a:ea typeface="Calibri"/>
                        <a:cs typeface="Times New Roman"/>
                      </a:endParaRPr>
                    </a:p>
                  </a:txBody>
                  <a:tcPr marL="44865" marR="44865" marT="0" marB="0">
                    <a:lnL>
                      <a:noFill/>
                    </a:lnL>
                    <a:lnR>
                      <a:noFill/>
                    </a:lnR>
                    <a:lnT>
                      <a:noFill/>
                    </a:lnT>
                    <a:lnB>
                      <a:noFill/>
                    </a:lnB>
                  </a:tcPr>
                </a:tc>
                <a:tc>
                  <a:txBody>
                    <a:bodyPr/>
                    <a:lstStyle/>
                    <a:p>
                      <a:pPr marL="0" marR="0" algn="ctr">
                        <a:lnSpc>
                          <a:spcPct val="115000"/>
                        </a:lnSpc>
                        <a:spcBef>
                          <a:spcPts val="0"/>
                        </a:spcBef>
                        <a:spcAft>
                          <a:spcPts val="0"/>
                        </a:spcAft>
                      </a:pPr>
                      <a:endParaRPr lang="en-US" sz="800">
                        <a:solidFill>
                          <a:srgbClr val="000000"/>
                        </a:solidFill>
                        <a:latin typeface="Times New Roman"/>
                        <a:ea typeface="Times New Roman"/>
                        <a:cs typeface="Times New Roman"/>
                      </a:endParaRPr>
                    </a:p>
                  </a:txBody>
                  <a:tcPr marL="44865" marR="44865" marT="0" marB="0">
                    <a:lnL>
                      <a:noFill/>
                    </a:lnL>
                    <a:lnR>
                      <a:noFill/>
                    </a:lnR>
                    <a:lnT>
                      <a:noFill/>
                    </a:lnT>
                    <a:lnB>
                      <a:noFill/>
                    </a:lnB>
                  </a:tcPr>
                </a:tc>
              </a:tr>
              <a:tr h="181379">
                <a:tc gridSpan="4">
                  <a:txBody>
                    <a:bodyPr/>
                    <a:lstStyle/>
                    <a:p>
                      <a:pPr marL="0" marR="0">
                        <a:lnSpc>
                          <a:spcPct val="115000"/>
                        </a:lnSpc>
                        <a:spcBef>
                          <a:spcPts val="0"/>
                        </a:spcBef>
                        <a:spcAft>
                          <a:spcPts val="0"/>
                        </a:spcAft>
                      </a:pPr>
                      <a:r>
                        <a:rPr lang="en-US" sz="1100" b="1" dirty="0">
                          <a:solidFill>
                            <a:srgbClr val="000000"/>
                          </a:solidFill>
                          <a:latin typeface="Times New Roman"/>
                          <a:ea typeface="Times New Roman"/>
                          <a:cs typeface="Times New Roman"/>
                        </a:rPr>
                        <a:t>Total                                              220                             136 (61.9)</a:t>
                      </a:r>
                      <a:endParaRPr lang="en-US" sz="1100" dirty="0">
                        <a:solidFill>
                          <a:srgbClr val="000000"/>
                        </a:solidFill>
                        <a:latin typeface="Calibri"/>
                        <a:ea typeface="Calibri"/>
                        <a:cs typeface="Times New Roman"/>
                      </a:endParaRPr>
                    </a:p>
                  </a:txBody>
                  <a:tcPr marL="44865" marR="44865" marT="0" marB="0">
                    <a:lnL>
                      <a:noFill/>
                    </a:lnL>
                    <a:lnR>
                      <a:noFill/>
                    </a:lnR>
                    <a:lnT>
                      <a:noFill/>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r>
              <a:tr h="181379">
                <a:tc gridSpan="4">
                  <a:txBody>
                    <a:bodyPr/>
                    <a:lstStyle/>
                    <a:p>
                      <a:pPr marL="0" marR="0">
                        <a:lnSpc>
                          <a:spcPct val="115000"/>
                        </a:lnSpc>
                        <a:spcBef>
                          <a:spcPts val="0"/>
                        </a:spcBef>
                        <a:spcAft>
                          <a:spcPts val="0"/>
                        </a:spcAft>
                      </a:pPr>
                      <a:r>
                        <a:rPr lang="en-US" sz="1100" b="1" dirty="0">
                          <a:solidFill>
                            <a:srgbClr val="000000"/>
                          </a:solidFill>
                          <a:latin typeface="Times New Roman"/>
                          <a:ea typeface="Times New Roman"/>
                          <a:cs typeface="Times New Roman"/>
                        </a:rPr>
                        <a:t>How often do you wash hands</a:t>
                      </a:r>
                      <a:endParaRPr lang="en-US" sz="1100" dirty="0">
                        <a:solidFill>
                          <a:srgbClr val="000000"/>
                        </a:solidFill>
                        <a:latin typeface="Calibri"/>
                        <a:ea typeface="Calibri"/>
                        <a:cs typeface="Times New Roman"/>
                      </a:endParaRPr>
                    </a:p>
                  </a:txBody>
                  <a:tcPr marL="44865" marR="44865" marT="0" marB="0">
                    <a:lnL>
                      <a:noFill/>
                    </a:lnL>
                    <a:lnR>
                      <a:noFill/>
                    </a:lnR>
                    <a:lnT>
                      <a:noFill/>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r>
              <a:tr h="181379">
                <a:tc>
                  <a:txBody>
                    <a:bodyPr/>
                    <a:lstStyle/>
                    <a:p>
                      <a:pPr marL="0" marR="0" algn="just">
                        <a:lnSpc>
                          <a:spcPct val="115000"/>
                        </a:lnSpc>
                        <a:spcBef>
                          <a:spcPts val="0"/>
                        </a:spcBef>
                        <a:spcAft>
                          <a:spcPts val="0"/>
                        </a:spcAft>
                      </a:pPr>
                      <a:r>
                        <a:rPr lang="en-US" sz="1100">
                          <a:solidFill>
                            <a:srgbClr val="000000"/>
                          </a:solidFill>
                          <a:latin typeface="Times New Roman"/>
                          <a:ea typeface="Times New Roman"/>
                          <a:cs typeface="Times New Roman"/>
                        </a:rPr>
                        <a:t>Before eating only</a:t>
                      </a:r>
                      <a:endParaRPr lang="en-US" sz="1100">
                        <a:solidFill>
                          <a:srgbClr val="000000"/>
                        </a:solidFill>
                        <a:latin typeface="Calibri"/>
                        <a:ea typeface="Calibri"/>
                        <a:cs typeface="Times New Roman"/>
                      </a:endParaRPr>
                    </a:p>
                  </a:txBody>
                  <a:tcPr marL="44865" marR="44865" marT="0" marB="0">
                    <a:lnL>
                      <a:noFill/>
                    </a:lnL>
                    <a:lnR>
                      <a:noFill/>
                    </a:lnR>
                    <a:lnT>
                      <a:noFill/>
                    </a:lnT>
                    <a:lnB>
                      <a:noFill/>
                    </a:lnB>
                  </a:tcPr>
                </a:tc>
                <a:tc>
                  <a:txBody>
                    <a:bodyPr/>
                    <a:lstStyle/>
                    <a:p>
                      <a:pPr marL="0" marR="0" algn="ctr">
                        <a:lnSpc>
                          <a:spcPct val="115000"/>
                        </a:lnSpc>
                        <a:spcBef>
                          <a:spcPts val="0"/>
                        </a:spcBef>
                        <a:spcAft>
                          <a:spcPts val="0"/>
                        </a:spcAft>
                      </a:pPr>
                      <a:r>
                        <a:rPr lang="en-US" sz="1100" dirty="0">
                          <a:solidFill>
                            <a:srgbClr val="000000"/>
                          </a:solidFill>
                          <a:latin typeface="Times New Roman"/>
                          <a:ea typeface="Times New Roman"/>
                          <a:cs typeface="Times New Roman"/>
                        </a:rPr>
                        <a:t>30</a:t>
                      </a:r>
                      <a:endParaRPr lang="en-US" sz="1100" dirty="0">
                        <a:solidFill>
                          <a:srgbClr val="000000"/>
                        </a:solidFill>
                        <a:latin typeface="Calibri"/>
                        <a:ea typeface="Calibri"/>
                        <a:cs typeface="Times New Roman"/>
                      </a:endParaRPr>
                    </a:p>
                  </a:txBody>
                  <a:tcPr marL="44865" marR="44865" marT="0" marB="0">
                    <a:lnL>
                      <a:noFill/>
                    </a:lnL>
                    <a:lnR>
                      <a:noFill/>
                    </a:lnR>
                    <a:lnT>
                      <a:noFill/>
                    </a:lnT>
                    <a:lnB>
                      <a:noFill/>
                    </a:lnB>
                  </a:tcPr>
                </a:tc>
                <a:tc>
                  <a:txBody>
                    <a:bodyPr/>
                    <a:lstStyle/>
                    <a:p>
                      <a:pPr marL="0" marR="0" algn="ctr">
                        <a:lnSpc>
                          <a:spcPct val="115000"/>
                        </a:lnSpc>
                        <a:spcBef>
                          <a:spcPts val="0"/>
                        </a:spcBef>
                        <a:spcAft>
                          <a:spcPts val="0"/>
                        </a:spcAft>
                      </a:pPr>
                      <a:r>
                        <a:rPr lang="en-US" sz="1100">
                          <a:solidFill>
                            <a:srgbClr val="000000"/>
                          </a:solidFill>
                          <a:latin typeface="Times New Roman"/>
                          <a:ea typeface="Times New Roman"/>
                          <a:cs typeface="Times New Roman"/>
                        </a:rPr>
                        <a:t>10 (33.3)</a:t>
                      </a:r>
                      <a:endParaRPr lang="en-US" sz="1100">
                        <a:solidFill>
                          <a:srgbClr val="000000"/>
                        </a:solidFill>
                        <a:latin typeface="Calibri"/>
                        <a:ea typeface="Calibri"/>
                        <a:cs typeface="Times New Roman"/>
                      </a:endParaRPr>
                    </a:p>
                  </a:txBody>
                  <a:tcPr marL="44865" marR="44865" marT="0" marB="0">
                    <a:lnL>
                      <a:noFill/>
                    </a:lnL>
                    <a:lnR>
                      <a:noFill/>
                    </a:lnR>
                    <a:lnT>
                      <a:noFill/>
                    </a:lnT>
                    <a:lnB>
                      <a:noFill/>
                    </a:lnB>
                  </a:tcPr>
                </a:tc>
                <a:tc>
                  <a:txBody>
                    <a:bodyPr/>
                    <a:lstStyle/>
                    <a:p>
                      <a:pPr marL="0" marR="0" algn="ctr">
                        <a:lnSpc>
                          <a:spcPct val="115000"/>
                        </a:lnSpc>
                        <a:spcBef>
                          <a:spcPts val="0"/>
                        </a:spcBef>
                        <a:spcAft>
                          <a:spcPts val="0"/>
                        </a:spcAft>
                      </a:pPr>
                      <a:endParaRPr lang="en-US" sz="800">
                        <a:solidFill>
                          <a:srgbClr val="000000"/>
                        </a:solidFill>
                        <a:latin typeface="Times New Roman"/>
                        <a:ea typeface="Times New Roman"/>
                        <a:cs typeface="Times New Roman"/>
                      </a:endParaRPr>
                    </a:p>
                  </a:txBody>
                  <a:tcPr marL="44865" marR="44865" marT="0" marB="0">
                    <a:lnL>
                      <a:noFill/>
                    </a:lnL>
                    <a:lnR>
                      <a:noFill/>
                    </a:lnR>
                    <a:lnT>
                      <a:noFill/>
                    </a:lnT>
                    <a:lnB>
                      <a:noFill/>
                    </a:lnB>
                  </a:tcPr>
                </a:tc>
              </a:tr>
              <a:tr h="181379">
                <a:tc>
                  <a:txBody>
                    <a:bodyPr/>
                    <a:lstStyle/>
                    <a:p>
                      <a:pPr marL="0" marR="0" algn="just">
                        <a:lnSpc>
                          <a:spcPct val="115000"/>
                        </a:lnSpc>
                        <a:spcBef>
                          <a:spcPts val="0"/>
                        </a:spcBef>
                        <a:spcAft>
                          <a:spcPts val="0"/>
                        </a:spcAft>
                      </a:pPr>
                      <a:r>
                        <a:rPr lang="en-US" sz="1100">
                          <a:solidFill>
                            <a:srgbClr val="000000"/>
                          </a:solidFill>
                          <a:latin typeface="Times New Roman"/>
                          <a:ea typeface="Times New Roman"/>
                          <a:cs typeface="Times New Roman"/>
                        </a:rPr>
                        <a:t>After eating only</a:t>
                      </a:r>
                      <a:endParaRPr lang="en-US" sz="1100">
                        <a:solidFill>
                          <a:srgbClr val="000000"/>
                        </a:solidFill>
                        <a:latin typeface="Calibri"/>
                        <a:ea typeface="Calibri"/>
                        <a:cs typeface="Times New Roman"/>
                      </a:endParaRPr>
                    </a:p>
                  </a:txBody>
                  <a:tcPr marL="44865" marR="44865" marT="0" marB="0">
                    <a:lnL>
                      <a:noFill/>
                    </a:lnL>
                    <a:lnR>
                      <a:noFill/>
                    </a:lnR>
                    <a:lnT>
                      <a:noFill/>
                    </a:lnT>
                    <a:lnB>
                      <a:noFill/>
                    </a:lnB>
                  </a:tcPr>
                </a:tc>
                <a:tc>
                  <a:txBody>
                    <a:bodyPr/>
                    <a:lstStyle/>
                    <a:p>
                      <a:pPr marL="0" marR="0" algn="ctr">
                        <a:lnSpc>
                          <a:spcPct val="115000"/>
                        </a:lnSpc>
                        <a:spcBef>
                          <a:spcPts val="0"/>
                        </a:spcBef>
                        <a:spcAft>
                          <a:spcPts val="0"/>
                        </a:spcAft>
                      </a:pPr>
                      <a:r>
                        <a:rPr lang="en-US" sz="1100" dirty="0">
                          <a:solidFill>
                            <a:srgbClr val="000000"/>
                          </a:solidFill>
                          <a:latin typeface="Times New Roman"/>
                          <a:ea typeface="Times New Roman"/>
                          <a:cs typeface="Times New Roman"/>
                        </a:rPr>
                        <a:t>10</a:t>
                      </a:r>
                      <a:endParaRPr lang="en-US" sz="1100" dirty="0">
                        <a:solidFill>
                          <a:srgbClr val="000000"/>
                        </a:solidFill>
                        <a:latin typeface="Calibri"/>
                        <a:ea typeface="Calibri"/>
                        <a:cs typeface="Times New Roman"/>
                      </a:endParaRPr>
                    </a:p>
                  </a:txBody>
                  <a:tcPr marL="44865" marR="44865" marT="0" marB="0">
                    <a:lnL>
                      <a:noFill/>
                    </a:lnL>
                    <a:lnR>
                      <a:noFill/>
                    </a:lnR>
                    <a:lnT>
                      <a:noFill/>
                    </a:lnT>
                    <a:lnB>
                      <a:noFill/>
                    </a:lnB>
                  </a:tcPr>
                </a:tc>
                <a:tc>
                  <a:txBody>
                    <a:bodyPr/>
                    <a:lstStyle/>
                    <a:p>
                      <a:pPr marL="0" marR="0" algn="ctr">
                        <a:lnSpc>
                          <a:spcPct val="115000"/>
                        </a:lnSpc>
                        <a:spcBef>
                          <a:spcPts val="0"/>
                        </a:spcBef>
                        <a:spcAft>
                          <a:spcPts val="0"/>
                        </a:spcAft>
                      </a:pPr>
                      <a:r>
                        <a:rPr lang="en-US" sz="1100">
                          <a:solidFill>
                            <a:srgbClr val="000000"/>
                          </a:solidFill>
                          <a:latin typeface="Times New Roman"/>
                          <a:ea typeface="Times New Roman"/>
                          <a:cs typeface="Times New Roman"/>
                        </a:rPr>
                        <a:t>9   (90.0)</a:t>
                      </a:r>
                      <a:endParaRPr lang="en-US" sz="1100">
                        <a:solidFill>
                          <a:srgbClr val="000000"/>
                        </a:solidFill>
                        <a:latin typeface="Calibri"/>
                        <a:ea typeface="Calibri"/>
                        <a:cs typeface="Times New Roman"/>
                      </a:endParaRPr>
                    </a:p>
                  </a:txBody>
                  <a:tcPr marL="44865" marR="44865" marT="0" marB="0">
                    <a:lnL>
                      <a:noFill/>
                    </a:lnL>
                    <a:lnR>
                      <a:noFill/>
                    </a:lnR>
                    <a:lnT>
                      <a:noFill/>
                    </a:lnT>
                    <a:lnB>
                      <a:noFill/>
                    </a:lnB>
                  </a:tcPr>
                </a:tc>
                <a:tc>
                  <a:txBody>
                    <a:bodyPr/>
                    <a:lstStyle/>
                    <a:p>
                      <a:pPr marL="0" marR="0" algn="ctr">
                        <a:lnSpc>
                          <a:spcPct val="115000"/>
                        </a:lnSpc>
                        <a:spcBef>
                          <a:spcPts val="0"/>
                        </a:spcBef>
                        <a:spcAft>
                          <a:spcPts val="0"/>
                        </a:spcAft>
                      </a:pPr>
                      <a:endParaRPr lang="en-US" sz="800">
                        <a:solidFill>
                          <a:srgbClr val="000000"/>
                        </a:solidFill>
                        <a:latin typeface="Times New Roman"/>
                        <a:ea typeface="Times New Roman"/>
                        <a:cs typeface="Times New Roman"/>
                      </a:endParaRPr>
                    </a:p>
                  </a:txBody>
                  <a:tcPr marL="44865" marR="44865" marT="0" marB="0">
                    <a:lnL>
                      <a:noFill/>
                    </a:lnL>
                    <a:lnR>
                      <a:noFill/>
                    </a:lnR>
                    <a:lnT>
                      <a:noFill/>
                    </a:lnT>
                    <a:lnB>
                      <a:noFill/>
                    </a:lnB>
                  </a:tcPr>
                </a:tc>
              </a:tr>
              <a:tr h="181379">
                <a:tc>
                  <a:txBody>
                    <a:bodyPr/>
                    <a:lstStyle/>
                    <a:p>
                      <a:pPr marL="0" marR="0" algn="just">
                        <a:lnSpc>
                          <a:spcPct val="115000"/>
                        </a:lnSpc>
                        <a:spcBef>
                          <a:spcPts val="0"/>
                        </a:spcBef>
                        <a:spcAft>
                          <a:spcPts val="0"/>
                        </a:spcAft>
                      </a:pPr>
                      <a:r>
                        <a:rPr lang="en-US" sz="1100">
                          <a:solidFill>
                            <a:srgbClr val="000000"/>
                          </a:solidFill>
                          <a:latin typeface="Times New Roman"/>
                          <a:ea typeface="Times New Roman"/>
                          <a:cs typeface="Times New Roman"/>
                        </a:rPr>
                        <a:t>Sometimes</a:t>
                      </a:r>
                      <a:endParaRPr lang="en-US" sz="1100">
                        <a:solidFill>
                          <a:srgbClr val="000000"/>
                        </a:solidFill>
                        <a:latin typeface="Calibri"/>
                        <a:ea typeface="Calibri"/>
                        <a:cs typeface="Times New Roman"/>
                      </a:endParaRPr>
                    </a:p>
                  </a:txBody>
                  <a:tcPr marL="44865" marR="44865" marT="0" marB="0">
                    <a:lnL>
                      <a:noFill/>
                    </a:lnL>
                    <a:lnR>
                      <a:noFill/>
                    </a:lnR>
                    <a:lnT>
                      <a:noFill/>
                    </a:lnT>
                    <a:lnB>
                      <a:noFill/>
                    </a:lnB>
                  </a:tcPr>
                </a:tc>
                <a:tc>
                  <a:txBody>
                    <a:bodyPr/>
                    <a:lstStyle/>
                    <a:p>
                      <a:pPr marL="0" marR="0" algn="ctr">
                        <a:lnSpc>
                          <a:spcPct val="115000"/>
                        </a:lnSpc>
                        <a:spcBef>
                          <a:spcPts val="0"/>
                        </a:spcBef>
                        <a:spcAft>
                          <a:spcPts val="0"/>
                        </a:spcAft>
                      </a:pPr>
                      <a:r>
                        <a:rPr lang="en-US" sz="1100" dirty="0">
                          <a:solidFill>
                            <a:srgbClr val="000000"/>
                          </a:solidFill>
                          <a:latin typeface="Times New Roman"/>
                          <a:ea typeface="Times New Roman"/>
                          <a:cs typeface="Times New Roman"/>
                        </a:rPr>
                        <a:t>68</a:t>
                      </a:r>
                      <a:endParaRPr lang="en-US" sz="1100" dirty="0">
                        <a:solidFill>
                          <a:srgbClr val="000000"/>
                        </a:solidFill>
                        <a:latin typeface="Calibri"/>
                        <a:ea typeface="Calibri"/>
                        <a:cs typeface="Times New Roman"/>
                      </a:endParaRPr>
                    </a:p>
                  </a:txBody>
                  <a:tcPr marL="44865" marR="44865" marT="0" marB="0">
                    <a:lnL>
                      <a:noFill/>
                    </a:lnL>
                    <a:lnR>
                      <a:noFill/>
                    </a:lnR>
                    <a:lnT>
                      <a:noFill/>
                    </a:lnT>
                    <a:lnB>
                      <a:noFill/>
                    </a:lnB>
                  </a:tcPr>
                </a:tc>
                <a:tc>
                  <a:txBody>
                    <a:bodyPr/>
                    <a:lstStyle/>
                    <a:p>
                      <a:pPr marL="0" marR="0" algn="ctr">
                        <a:lnSpc>
                          <a:spcPct val="115000"/>
                        </a:lnSpc>
                        <a:spcBef>
                          <a:spcPts val="0"/>
                        </a:spcBef>
                        <a:spcAft>
                          <a:spcPts val="0"/>
                        </a:spcAft>
                      </a:pPr>
                      <a:r>
                        <a:rPr lang="en-US" sz="1100">
                          <a:solidFill>
                            <a:srgbClr val="000000"/>
                          </a:solidFill>
                          <a:latin typeface="Times New Roman"/>
                          <a:ea typeface="Times New Roman"/>
                          <a:cs typeface="Times New Roman"/>
                        </a:rPr>
                        <a:t>39 (57.3)</a:t>
                      </a:r>
                      <a:endParaRPr lang="en-US" sz="1100">
                        <a:solidFill>
                          <a:srgbClr val="000000"/>
                        </a:solidFill>
                        <a:latin typeface="Calibri"/>
                        <a:ea typeface="Calibri"/>
                        <a:cs typeface="Times New Roman"/>
                      </a:endParaRPr>
                    </a:p>
                  </a:txBody>
                  <a:tcPr marL="44865" marR="44865" marT="0" marB="0">
                    <a:lnL>
                      <a:noFill/>
                    </a:lnL>
                    <a:lnR>
                      <a:noFill/>
                    </a:lnR>
                    <a:lnT>
                      <a:noFill/>
                    </a:lnT>
                    <a:lnB>
                      <a:noFill/>
                    </a:lnB>
                  </a:tcPr>
                </a:tc>
                <a:tc>
                  <a:txBody>
                    <a:bodyPr/>
                    <a:lstStyle/>
                    <a:p>
                      <a:pPr marL="0" marR="0" algn="ctr">
                        <a:lnSpc>
                          <a:spcPct val="115000"/>
                        </a:lnSpc>
                        <a:spcBef>
                          <a:spcPts val="0"/>
                        </a:spcBef>
                        <a:spcAft>
                          <a:spcPts val="0"/>
                        </a:spcAft>
                      </a:pPr>
                      <a:endParaRPr lang="en-US" sz="800">
                        <a:solidFill>
                          <a:srgbClr val="000000"/>
                        </a:solidFill>
                        <a:latin typeface="Times New Roman"/>
                        <a:ea typeface="Times New Roman"/>
                        <a:cs typeface="Times New Roman"/>
                      </a:endParaRPr>
                    </a:p>
                  </a:txBody>
                  <a:tcPr marL="44865" marR="44865" marT="0" marB="0">
                    <a:lnL>
                      <a:noFill/>
                    </a:lnL>
                    <a:lnR>
                      <a:noFill/>
                    </a:lnR>
                    <a:lnT>
                      <a:noFill/>
                    </a:lnT>
                    <a:lnB>
                      <a:noFill/>
                    </a:lnB>
                  </a:tcPr>
                </a:tc>
              </a:tr>
              <a:tr h="181379">
                <a:tc>
                  <a:txBody>
                    <a:bodyPr/>
                    <a:lstStyle/>
                    <a:p>
                      <a:pPr marL="0" marR="0" algn="just">
                        <a:lnSpc>
                          <a:spcPct val="115000"/>
                        </a:lnSpc>
                        <a:spcBef>
                          <a:spcPts val="0"/>
                        </a:spcBef>
                        <a:spcAft>
                          <a:spcPts val="0"/>
                        </a:spcAft>
                      </a:pPr>
                      <a:r>
                        <a:rPr lang="en-US" sz="1100">
                          <a:solidFill>
                            <a:srgbClr val="000000"/>
                          </a:solidFill>
                          <a:latin typeface="Times New Roman"/>
                          <a:ea typeface="Times New Roman"/>
                          <a:cs typeface="Times New Roman"/>
                        </a:rPr>
                        <a:t>Always</a:t>
                      </a:r>
                      <a:endParaRPr lang="en-US" sz="1100">
                        <a:solidFill>
                          <a:srgbClr val="000000"/>
                        </a:solidFill>
                        <a:latin typeface="Calibri"/>
                        <a:ea typeface="Calibri"/>
                        <a:cs typeface="Times New Roman"/>
                      </a:endParaRPr>
                    </a:p>
                  </a:txBody>
                  <a:tcPr marL="44865" marR="44865" marT="0" marB="0">
                    <a:lnL>
                      <a:noFill/>
                    </a:lnL>
                    <a:lnR>
                      <a:noFill/>
                    </a:lnR>
                    <a:lnT>
                      <a:noFill/>
                    </a:lnT>
                    <a:lnB>
                      <a:noFill/>
                    </a:lnB>
                  </a:tcPr>
                </a:tc>
                <a:tc>
                  <a:txBody>
                    <a:bodyPr/>
                    <a:lstStyle/>
                    <a:p>
                      <a:pPr marL="0" marR="0" algn="ctr">
                        <a:lnSpc>
                          <a:spcPct val="115000"/>
                        </a:lnSpc>
                        <a:spcBef>
                          <a:spcPts val="0"/>
                        </a:spcBef>
                        <a:spcAft>
                          <a:spcPts val="0"/>
                        </a:spcAft>
                      </a:pPr>
                      <a:r>
                        <a:rPr lang="en-US" sz="1100">
                          <a:solidFill>
                            <a:srgbClr val="000000"/>
                          </a:solidFill>
                          <a:latin typeface="Times New Roman"/>
                          <a:ea typeface="Times New Roman"/>
                          <a:cs typeface="Times New Roman"/>
                        </a:rPr>
                        <a:t>112</a:t>
                      </a:r>
                      <a:endParaRPr lang="en-US" sz="1100">
                        <a:solidFill>
                          <a:srgbClr val="000000"/>
                        </a:solidFill>
                        <a:latin typeface="Calibri"/>
                        <a:ea typeface="Calibri"/>
                        <a:cs typeface="Times New Roman"/>
                      </a:endParaRPr>
                    </a:p>
                  </a:txBody>
                  <a:tcPr marL="44865" marR="44865" marT="0" marB="0">
                    <a:lnL>
                      <a:noFill/>
                    </a:lnL>
                    <a:lnR>
                      <a:noFill/>
                    </a:lnR>
                    <a:lnT>
                      <a:noFill/>
                    </a:lnT>
                    <a:lnB>
                      <a:noFill/>
                    </a:lnB>
                  </a:tcPr>
                </a:tc>
                <a:tc>
                  <a:txBody>
                    <a:bodyPr/>
                    <a:lstStyle/>
                    <a:p>
                      <a:pPr marL="0" marR="0" algn="ctr">
                        <a:lnSpc>
                          <a:spcPct val="115000"/>
                        </a:lnSpc>
                        <a:spcBef>
                          <a:spcPts val="0"/>
                        </a:spcBef>
                        <a:spcAft>
                          <a:spcPts val="0"/>
                        </a:spcAft>
                      </a:pPr>
                      <a:r>
                        <a:rPr lang="en-US" sz="1100">
                          <a:solidFill>
                            <a:srgbClr val="000000"/>
                          </a:solidFill>
                          <a:latin typeface="Times New Roman"/>
                          <a:ea typeface="Times New Roman"/>
                          <a:cs typeface="Times New Roman"/>
                        </a:rPr>
                        <a:t>78  (69.6)</a:t>
                      </a:r>
                      <a:endParaRPr lang="en-US" sz="1100">
                        <a:solidFill>
                          <a:srgbClr val="000000"/>
                        </a:solidFill>
                        <a:latin typeface="Calibri"/>
                        <a:ea typeface="Calibri"/>
                        <a:cs typeface="Times New Roman"/>
                      </a:endParaRPr>
                    </a:p>
                  </a:txBody>
                  <a:tcPr marL="44865" marR="44865" marT="0" marB="0">
                    <a:lnL>
                      <a:noFill/>
                    </a:lnL>
                    <a:lnR>
                      <a:noFill/>
                    </a:lnR>
                    <a:lnT>
                      <a:noFill/>
                    </a:lnT>
                    <a:lnB>
                      <a:noFill/>
                    </a:lnB>
                  </a:tcPr>
                </a:tc>
                <a:tc>
                  <a:txBody>
                    <a:bodyPr/>
                    <a:lstStyle/>
                    <a:p>
                      <a:pPr marL="0" marR="0" algn="ctr">
                        <a:lnSpc>
                          <a:spcPct val="115000"/>
                        </a:lnSpc>
                        <a:spcBef>
                          <a:spcPts val="0"/>
                        </a:spcBef>
                        <a:spcAft>
                          <a:spcPts val="0"/>
                        </a:spcAft>
                      </a:pPr>
                      <a:endParaRPr lang="en-US" sz="800">
                        <a:solidFill>
                          <a:srgbClr val="000000"/>
                        </a:solidFill>
                        <a:latin typeface="Times New Roman"/>
                        <a:ea typeface="Times New Roman"/>
                        <a:cs typeface="Times New Roman"/>
                      </a:endParaRPr>
                    </a:p>
                  </a:txBody>
                  <a:tcPr marL="44865" marR="44865" marT="0" marB="0">
                    <a:lnL>
                      <a:noFill/>
                    </a:lnL>
                    <a:lnR>
                      <a:noFill/>
                    </a:lnR>
                    <a:lnT>
                      <a:noFill/>
                    </a:lnT>
                    <a:lnB>
                      <a:noFill/>
                    </a:lnB>
                  </a:tcPr>
                </a:tc>
              </a:tr>
              <a:tr h="181379">
                <a:tc gridSpan="4">
                  <a:txBody>
                    <a:bodyPr/>
                    <a:lstStyle/>
                    <a:p>
                      <a:pPr marL="0" marR="0">
                        <a:lnSpc>
                          <a:spcPct val="115000"/>
                        </a:lnSpc>
                        <a:spcBef>
                          <a:spcPts val="0"/>
                        </a:spcBef>
                        <a:spcAft>
                          <a:spcPts val="0"/>
                        </a:spcAft>
                      </a:pPr>
                      <a:r>
                        <a:rPr lang="en-US" sz="1100" b="1">
                          <a:solidFill>
                            <a:srgbClr val="000000"/>
                          </a:solidFill>
                          <a:latin typeface="Times New Roman"/>
                          <a:ea typeface="Times New Roman"/>
                          <a:cs typeface="Times New Roman"/>
                        </a:rPr>
                        <a:t>Total                                             220                              136 (61.9)</a:t>
                      </a:r>
                      <a:endParaRPr lang="en-US" sz="1100">
                        <a:solidFill>
                          <a:srgbClr val="000000"/>
                        </a:solidFill>
                        <a:latin typeface="Calibri"/>
                        <a:ea typeface="Calibri"/>
                        <a:cs typeface="Times New Roman"/>
                      </a:endParaRPr>
                    </a:p>
                  </a:txBody>
                  <a:tcPr marL="44865" marR="44865" marT="0" marB="0">
                    <a:lnL>
                      <a:noFill/>
                    </a:lnL>
                    <a:lnR>
                      <a:noFill/>
                    </a:lnR>
                    <a:lnT>
                      <a:noFill/>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r>
              <a:tr h="181379">
                <a:tc gridSpan="4">
                  <a:txBody>
                    <a:bodyPr/>
                    <a:lstStyle/>
                    <a:p>
                      <a:pPr marL="0" marR="0">
                        <a:lnSpc>
                          <a:spcPct val="115000"/>
                        </a:lnSpc>
                        <a:spcBef>
                          <a:spcPts val="0"/>
                        </a:spcBef>
                        <a:spcAft>
                          <a:spcPts val="0"/>
                        </a:spcAft>
                      </a:pPr>
                      <a:r>
                        <a:rPr lang="en-US" sz="1100" b="1" dirty="0">
                          <a:solidFill>
                            <a:srgbClr val="000000"/>
                          </a:solidFill>
                          <a:latin typeface="Times New Roman"/>
                          <a:ea typeface="Times New Roman"/>
                          <a:cs typeface="Times New Roman"/>
                        </a:rPr>
                        <a:t>How often do you wash hands after defecation</a:t>
                      </a:r>
                      <a:endParaRPr lang="en-US" sz="1100" dirty="0">
                        <a:solidFill>
                          <a:srgbClr val="000000"/>
                        </a:solidFill>
                        <a:latin typeface="Calibri"/>
                        <a:ea typeface="Calibri"/>
                        <a:cs typeface="Times New Roman"/>
                      </a:endParaRPr>
                    </a:p>
                  </a:txBody>
                  <a:tcPr marL="44865" marR="44865" marT="0" marB="0">
                    <a:lnL>
                      <a:noFill/>
                    </a:lnL>
                    <a:lnR>
                      <a:noFill/>
                    </a:lnR>
                    <a:lnT>
                      <a:noFill/>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r>
              <a:tr h="181379">
                <a:tc>
                  <a:txBody>
                    <a:bodyPr/>
                    <a:lstStyle/>
                    <a:p>
                      <a:pPr marL="0" marR="0" algn="just">
                        <a:lnSpc>
                          <a:spcPct val="115000"/>
                        </a:lnSpc>
                        <a:spcBef>
                          <a:spcPts val="0"/>
                        </a:spcBef>
                        <a:spcAft>
                          <a:spcPts val="0"/>
                        </a:spcAft>
                      </a:pPr>
                      <a:r>
                        <a:rPr lang="en-US" sz="1100">
                          <a:solidFill>
                            <a:srgbClr val="000000"/>
                          </a:solidFill>
                          <a:latin typeface="Times New Roman"/>
                          <a:ea typeface="Times New Roman"/>
                          <a:cs typeface="Times New Roman"/>
                        </a:rPr>
                        <a:t>Sometimes</a:t>
                      </a:r>
                      <a:endParaRPr lang="en-US" sz="1100">
                        <a:solidFill>
                          <a:srgbClr val="000000"/>
                        </a:solidFill>
                        <a:latin typeface="Calibri"/>
                        <a:ea typeface="Calibri"/>
                        <a:cs typeface="Times New Roman"/>
                      </a:endParaRPr>
                    </a:p>
                  </a:txBody>
                  <a:tcPr marL="44865" marR="44865" marT="0" marB="0">
                    <a:lnL>
                      <a:noFill/>
                    </a:lnL>
                    <a:lnR>
                      <a:noFill/>
                    </a:lnR>
                    <a:lnT>
                      <a:noFill/>
                    </a:lnT>
                    <a:lnB>
                      <a:noFill/>
                    </a:lnB>
                  </a:tcPr>
                </a:tc>
                <a:tc>
                  <a:txBody>
                    <a:bodyPr/>
                    <a:lstStyle/>
                    <a:p>
                      <a:pPr marL="0" marR="0" algn="ctr">
                        <a:lnSpc>
                          <a:spcPct val="115000"/>
                        </a:lnSpc>
                        <a:spcBef>
                          <a:spcPts val="0"/>
                        </a:spcBef>
                        <a:spcAft>
                          <a:spcPts val="0"/>
                        </a:spcAft>
                      </a:pPr>
                      <a:r>
                        <a:rPr lang="en-US" sz="1100">
                          <a:solidFill>
                            <a:srgbClr val="000000"/>
                          </a:solidFill>
                          <a:latin typeface="Times New Roman"/>
                          <a:ea typeface="Times New Roman"/>
                          <a:cs typeface="Times New Roman"/>
                        </a:rPr>
                        <a:t>50</a:t>
                      </a:r>
                      <a:endParaRPr lang="en-US" sz="1100">
                        <a:solidFill>
                          <a:srgbClr val="000000"/>
                        </a:solidFill>
                        <a:latin typeface="Calibri"/>
                        <a:ea typeface="Calibri"/>
                        <a:cs typeface="Times New Roman"/>
                      </a:endParaRPr>
                    </a:p>
                  </a:txBody>
                  <a:tcPr marL="44865" marR="44865" marT="0" marB="0">
                    <a:lnL>
                      <a:noFill/>
                    </a:lnL>
                    <a:lnR>
                      <a:noFill/>
                    </a:lnR>
                    <a:lnT>
                      <a:noFill/>
                    </a:lnT>
                    <a:lnB>
                      <a:noFill/>
                    </a:lnB>
                  </a:tcPr>
                </a:tc>
                <a:tc>
                  <a:txBody>
                    <a:bodyPr/>
                    <a:lstStyle/>
                    <a:p>
                      <a:pPr marL="0" marR="0" algn="ctr">
                        <a:lnSpc>
                          <a:spcPct val="115000"/>
                        </a:lnSpc>
                        <a:spcBef>
                          <a:spcPts val="0"/>
                        </a:spcBef>
                        <a:spcAft>
                          <a:spcPts val="0"/>
                        </a:spcAft>
                      </a:pPr>
                      <a:r>
                        <a:rPr lang="en-US" sz="1100">
                          <a:solidFill>
                            <a:srgbClr val="000000"/>
                          </a:solidFill>
                          <a:latin typeface="Times New Roman"/>
                          <a:ea typeface="Times New Roman"/>
                          <a:cs typeface="Times New Roman"/>
                        </a:rPr>
                        <a:t>35(70.0)</a:t>
                      </a:r>
                      <a:endParaRPr lang="en-US" sz="1100">
                        <a:solidFill>
                          <a:srgbClr val="000000"/>
                        </a:solidFill>
                        <a:latin typeface="Calibri"/>
                        <a:ea typeface="Calibri"/>
                        <a:cs typeface="Times New Roman"/>
                      </a:endParaRPr>
                    </a:p>
                  </a:txBody>
                  <a:tcPr marL="44865" marR="44865" marT="0" marB="0">
                    <a:lnL>
                      <a:noFill/>
                    </a:lnL>
                    <a:lnR>
                      <a:noFill/>
                    </a:lnR>
                    <a:lnT>
                      <a:noFill/>
                    </a:lnT>
                    <a:lnB>
                      <a:noFill/>
                    </a:lnB>
                  </a:tcPr>
                </a:tc>
                <a:tc>
                  <a:txBody>
                    <a:bodyPr/>
                    <a:lstStyle/>
                    <a:p>
                      <a:pPr marL="0" marR="0" algn="ctr">
                        <a:lnSpc>
                          <a:spcPct val="115000"/>
                        </a:lnSpc>
                        <a:spcBef>
                          <a:spcPts val="0"/>
                        </a:spcBef>
                        <a:spcAft>
                          <a:spcPts val="0"/>
                        </a:spcAft>
                      </a:pPr>
                      <a:endParaRPr lang="en-US" sz="800">
                        <a:solidFill>
                          <a:srgbClr val="000000"/>
                        </a:solidFill>
                        <a:latin typeface="Times New Roman"/>
                        <a:ea typeface="Times New Roman"/>
                        <a:cs typeface="Times New Roman"/>
                      </a:endParaRPr>
                    </a:p>
                  </a:txBody>
                  <a:tcPr marL="44865" marR="44865" marT="0" marB="0">
                    <a:lnL>
                      <a:noFill/>
                    </a:lnL>
                    <a:lnR>
                      <a:noFill/>
                    </a:lnR>
                    <a:lnT>
                      <a:noFill/>
                    </a:lnT>
                    <a:lnB>
                      <a:noFill/>
                    </a:lnB>
                  </a:tcPr>
                </a:tc>
              </a:tr>
              <a:tr h="181379">
                <a:tc>
                  <a:txBody>
                    <a:bodyPr/>
                    <a:lstStyle/>
                    <a:p>
                      <a:pPr marL="0" marR="0" algn="just">
                        <a:lnSpc>
                          <a:spcPct val="115000"/>
                        </a:lnSpc>
                        <a:spcBef>
                          <a:spcPts val="0"/>
                        </a:spcBef>
                        <a:spcAft>
                          <a:spcPts val="0"/>
                        </a:spcAft>
                      </a:pPr>
                      <a:r>
                        <a:rPr lang="en-US" sz="1100">
                          <a:solidFill>
                            <a:srgbClr val="000000"/>
                          </a:solidFill>
                          <a:latin typeface="Times New Roman"/>
                          <a:ea typeface="Times New Roman"/>
                          <a:cs typeface="Times New Roman"/>
                        </a:rPr>
                        <a:t>Always</a:t>
                      </a:r>
                      <a:endParaRPr lang="en-US" sz="1100">
                        <a:solidFill>
                          <a:srgbClr val="000000"/>
                        </a:solidFill>
                        <a:latin typeface="Calibri"/>
                        <a:ea typeface="Calibri"/>
                        <a:cs typeface="Times New Roman"/>
                      </a:endParaRPr>
                    </a:p>
                  </a:txBody>
                  <a:tcPr marL="44865" marR="44865" marT="0" marB="0">
                    <a:lnL>
                      <a:noFill/>
                    </a:lnL>
                    <a:lnR>
                      <a:noFill/>
                    </a:lnR>
                    <a:lnT>
                      <a:noFill/>
                    </a:lnT>
                    <a:lnB>
                      <a:noFill/>
                    </a:lnB>
                  </a:tcPr>
                </a:tc>
                <a:tc>
                  <a:txBody>
                    <a:bodyPr/>
                    <a:lstStyle/>
                    <a:p>
                      <a:pPr marL="0" marR="0" algn="ctr">
                        <a:lnSpc>
                          <a:spcPct val="115000"/>
                        </a:lnSpc>
                        <a:spcBef>
                          <a:spcPts val="0"/>
                        </a:spcBef>
                        <a:spcAft>
                          <a:spcPts val="0"/>
                        </a:spcAft>
                      </a:pPr>
                      <a:r>
                        <a:rPr lang="en-US" sz="1100" dirty="0">
                          <a:solidFill>
                            <a:srgbClr val="000000"/>
                          </a:solidFill>
                          <a:latin typeface="Times New Roman"/>
                          <a:ea typeface="Times New Roman"/>
                          <a:cs typeface="Times New Roman"/>
                        </a:rPr>
                        <a:t>150</a:t>
                      </a:r>
                      <a:endParaRPr lang="en-US" sz="1100" dirty="0">
                        <a:solidFill>
                          <a:srgbClr val="000000"/>
                        </a:solidFill>
                        <a:latin typeface="Calibri"/>
                        <a:ea typeface="Calibri"/>
                        <a:cs typeface="Times New Roman"/>
                      </a:endParaRPr>
                    </a:p>
                  </a:txBody>
                  <a:tcPr marL="44865" marR="44865" marT="0" marB="0">
                    <a:lnL>
                      <a:noFill/>
                    </a:lnL>
                    <a:lnR>
                      <a:noFill/>
                    </a:lnR>
                    <a:lnT>
                      <a:noFill/>
                    </a:lnT>
                    <a:lnB>
                      <a:noFill/>
                    </a:lnB>
                  </a:tcPr>
                </a:tc>
                <a:tc>
                  <a:txBody>
                    <a:bodyPr/>
                    <a:lstStyle/>
                    <a:p>
                      <a:pPr marL="0" marR="0" algn="ctr">
                        <a:lnSpc>
                          <a:spcPct val="115000"/>
                        </a:lnSpc>
                        <a:spcBef>
                          <a:spcPts val="0"/>
                        </a:spcBef>
                        <a:spcAft>
                          <a:spcPts val="0"/>
                        </a:spcAft>
                      </a:pPr>
                      <a:r>
                        <a:rPr lang="en-US" sz="1100">
                          <a:solidFill>
                            <a:srgbClr val="000000"/>
                          </a:solidFill>
                          <a:latin typeface="Times New Roman"/>
                          <a:ea typeface="Times New Roman"/>
                          <a:cs typeface="Times New Roman"/>
                        </a:rPr>
                        <a:t> 89 (59.3)</a:t>
                      </a:r>
                      <a:endParaRPr lang="en-US" sz="1100">
                        <a:solidFill>
                          <a:srgbClr val="000000"/>
                        </a:solidFill>
                        <a:latin typeface="Calibri"/>
                        <a:ea typeface="Calibri"/>
                        <a:cs typeface="Times New Roman"/>
                      </a:endParaRPr>
                    </a:p>
                  </a:txBody>
                  <a:tcPr marL="44865" marR="44865" marT="0" marB="0">
                    <a:lnL>
                      <a:noFill/>
                    </a:lnL>
                    <a:lnR>
                      <a:noFill/>
                    </a:lnR>
                    <a:lnT>
                      <a:noFill/>
                    </a:lnT>
                    <a:lnB>
                      <a:noFill/>
                    </a:lnB>
                  </a:tcPr>
                </a:tc>
                <a:tc>
                  <a:txBody>
                    <a:bodyPr/>
                    <a:lstStyle/>
                    <a:p>
                      <a:pPr marL="0" marR="0" algn="ctr">
                        <a:lnSpc>
                          <a:spcPct val="115000"/>
                        </a:lnSpc>
                        <a:spcBef>
                          <a:spcPts val="0"/>
                        </a:spcBef>
                        <a:spcAft>
                          <a:spcPts val="0"/>
                        </a:spcAft>
                      </a:pPr>
                      <a:endParaRPr lang="en-US" sz="800">
                        <a:solidFill>
                          <a:srgbClr val="000000"/>
                        </a:solidFill>
                        <a:latin typeface="Times New Roman"/>
                        <a:ea typeface="Times New Roman"/>
                        <a:cs typeface="Times New Roman"/>
                      </a:endParaRPr>
                    </a:p>
                  </a:txBody>
                  <a:tcPr marL="44865" marR="44865" marT="0" marB="0">
                    <a:lnL>
                      <a:noFill/>
                    </a:lnL>
                    <a:lnR>
                      <a:noFill/>
                    </a:lnR>
                    <a:lnT>
                      <a:noFill/>
                    </a:lnT>
                    <a:lnB>
                      <a:noFill/>
                    </a:lnB>
                  </a:tcPr>
                </a:tc>
              </a:tr>
              <a:tr h="181379">
                <a:tc>
                  <a:txBody>
                    <a:bodyPr/>
                    <a:lstStyle/>
                    <a:p>
                      <a:pPr marL="0" marR="0" algn="just">
                        <a:lnSpc>
                          <a:spcPct val="115000"/>
                        </a:lnSpc>
                        <a:spcBef>
                          <a:spcPts val="0"/>
                        </a:spcBef>
                        <a:spcAft>
                          <a:spcPts val="0"/>
                        </a:spcAft>
                      </a:pPr>
                      <a:r>
                        <a:rPr lang="en-US" sz="1100">
                          <a:solidFill>
                            <a:srgbClr val="000000"/>
                          </a:solidFill>
                          <a:latin typeface="Times New Roman"/>
                          <a:ea typeface="Times New Roman"/>
                          <a:cs typeface="Times New Roman"/>
                        </a:rPr>
                        <a:t>Not at All</a:t>
                      </a:r>
                      <a:endParaRPr lang="en-US" sz="1100">
                        <a:solidFill>
                          <a:srgbClr val="000000"/>
                        </a:solidFill>
                        <a:latin typeface="Calibri"/>
                        <a:ea typeface="Calibri"/>
                        <a:cs typeface="Times New Roman"/>
                      </a:endParaRPr>
                    </a:p>
                  </a:txBody>
                  <a:tcPr marL="44865" marR="44865" marT="0" marB="0">
                    <a:lnL>
                      <a:noFill/>
                    </a:lnL>
                    <a:lnR>
                      <a:noFill/>
                    </a:lnR>
                    <a:lnT>
                      <a:noFill/>
                    </a:lnT>
                    <a:lnB>
                      <a:noFill/>
                    </a:lnB>
                  </a:tcPr>
                </a:tc>
                <a:tc>
                  <a:txBody>
                    <a:bodyPr/>
                    <a:lstStyle/>
                    <a:p>
                      <a:pPr marL="0" marR="0" algn="ctr">
                        <a:lnSpc>
                          <a:spcPct val="115000"/>
                        </a:lnSpc>
                        <a:spcBef>
                          <a:spcPts val="0"/>
                        </a:spcBef>
                        <a:spcAft>
                          <a:spcPts val="0"/>
                        </a:spcAft>
                      </a:pPr>
                      <a:r>
                        <a:rPr lang="en-US" sz="1100">
                          <a:solidFill>
                            <a:srgbClr val="000000"/>
                          </a:solidFill>
                          <a:latin typeface="Times New Roman"/>
                          <a:ea typeface="Times New Roman"/>
                          <a:cs typeface="Times New Roman"/>
                        </a:rPr>
                        <a:t>20</a:t>
                      </a:r>
                      <a:endParaRPr lang="en-US" sz="1100">
                        <a:solidFill>
                          <a:srgbClr val="000000"/>
                        </a:solidFill>
                        <a:latin typeface="Calibri"/>
                        <a:ea typeface="Calibri"/>
                        <a:cs typeface="Times New Roman"/>
                      </a:endParaRPr>
                    </a:p>
                  </a:txBody>
                  <a:tcPr marL="44865" marR="44865" marT="0" marB="0">
                    <a:lnL>
                      <a:noFill/>
                    </a:lnL>
                    <a:lnR>
                      <a:noFill/>
                    </a:lnR>
                    <a:lnT>
                      <a:noFill/>
                    </a:lnT>
                    <a:lnB>
                      <a:noFill/>
                    </a:lnB>
                  </a:tcPr>
                </a:tc>
                <a:tc>
                  <a:txBody>
                    <a:bodyPr/>
                    <a:lstStyle/>
                    <a:p>
                      <a:pPr marL="0" marR="0" algn="ctr">
                        <a:lnSpc>
                          <a:spcPct val="115000"/>
                        </a:lnSpc>
                        <a:spcBef>
                          <a:spcPts val="0"/>
                        </a:spcBef>
                        <a:spcAft>
                          <a:spcPts val="0"/>
                        </a:spcAft>
                      </a:pPr>
                      <a:r>
                        <a:rPr lang="en-US" sz="1100">
                          <a:solidFill>
                            <a:srgbClr val="000000"/>
                          </a:solidFill>
                          <a:latin typeface="Times New Roman"/>
                          <a:ea typeface="Times New Roman"/>
                          <a:cs typeface="Times New Roman"/>
                        </a:rPr>
                        <a:t>12 (60.0)</a:t>
                      </a:r>
                      <a:endParaRPr lang="en-US" sz="1100">
                        <a:solidFill>
                          <a:srgbClr val="000000"/>
                        </a:solidFill>
                        <a:latin typeface="Calibri"/>
                        <a:ea typeface="Calibri"/>
                        <a:cs typeface="Times New Roman"/>
                      </a:endParaRPr>
                    </a:p>
                  </a:txBody>
                  <a:tcPr marL="44865" marR="44865" marT="0" marB="0">
                    <a:lnL>
                      <a:noFill/>
                    </a:lnL>
                    <a:lnR>
                      <a:noFill/>
                    </a:lnR>
                    <a:lnT>
                      <a:noFill/>
                    </a:lnT>
                    <a:lnB>
                      <a:noFill/>
                    </a:lnB>
                  </a:tcPr>
                </a:tc>
                <a:tc>
                  <a:txBody>
                    <a:bodyPr/>
                    <a:lstStyle/>
                    <a:p>
                      <a:pPr marL="0" marR="0" algn="ctr">
                        <a:lnSpc>
                          <a:spcPct val="115000"/>
                        </a:lnSpc>
                        <a:spcBef>
                          <a:spcPts val="0"/>
                        </a:spcBef>
                        <a:spcAft>
                          <a:spcPts val="0"/>
                        </a:spcAft>
                      </a:pPr>
                      <a:endParaRPr lang="en-US" sz="800">
                        <a:solidFill>
                          <a:srgbClr val="000000"/>
                        </a:solidFill>
                        <a:latin typeface="Times New Roman"/>
                        <a:ea typeface="Times New Roman"/>
                        <a:cs typeface="Times New Roman"/>
                      </a:endParaRPr>
                    </a:p>
                  </a:txBody>
                  <a:tcPr marL="44865" marR="44865" marT="0" marB="0">
                    <a:lnL>
                      <a:noFill/>
                    </a:lnL>
                    <a:lnR>
                      <a:noFill/>
                    </a:lnR>
                    <a:lnT>
                      <a:noFill/>
                    </a:lnT>
                    <a:lnB>
                      <a:noFill/>
                    </a:lnB>
                  </a:tcPr>
                </a:tc>
              </a:tr>
              <a:tr h="181379">
                <a:tc gridSpan="4">
                  <a:txBody>
                    <a:bodyPr/>
                    <a:lstStyle/>
                    <a:p>
                      <a:pPr marL="0" marR="0">
                        <a:lnSpc>
                          <a:spcPct val="115000"/>
                        </a:lnSpc>
                        <a:spcBef>
                          <a:spcPts val="0"/>
                        </a:spcBef>
                        <a:spcAft>
                          <a:spcPts val="0"/>
                        </a:spcAft>
                      </a:pPr>
                      <a:r>
                        <a:rPr lang="en-US" sz="1100" b="1" dirty="0">
                          <a:solidFill>
                            <a:srgbClr val="000000"/>
                          </a:solidFill>
                          <a:latin typeface="Times New Roman"/>
                          <a:ea typeface="Times New Roman"/>
                          <a:cs typeface="Times New Roman"/>
                        </a:rPr>
                        <a:t>Total                                              220                              136 (61.9)</a:t>
                      </a:r>
                      <a:endParaRPr lang="en-US" sz="1100" dirty="0">
                        <a:solidFill>
                          <a:srgbClr val="000000"/>
                        </a:solidFill>
                        <a:latin typeface="Calibri"/>
                        <a:ea typeface="Calibri"/>
                        <a:cs typeface="Times New Roman"/>
                      </a:endParaRPr>
                    </a:p>
                  </a:txBody>
                  <a:tcPr marL="44865" marR="44865" marT="0" marB="0">
                    <a:lnL>
                      <a:noFill/>
                    </a:lnL>
                    <a:lnR>
                      <a:noFill/>
                    </a:lnR>
                    <a:lnT>
                      <a:noFill/>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r>
              <a:tr h="181379">
                <a:tc gridSpan="4">
                  <a:txBody>
                    <a:bodyPr/>
                    <a:lstStyle/>
                    <a:p>
                      <a:pPr marL="0" marR="0">
                        <a:lnSpc>
                          <a:spcPct val="115000"/>
                        </a:lnSpc>
                        <a:spcBef>
                          <a:spcPts val="0"/>
                        </a:spcBef>
                        <a:spcAft>
                          <a:spcPts val="0"/>
                        </a:spcAft>
                      </a:pPr>
                      <a:r>
                        <a:rPr lang="en-US" sz="1100" b="1">
                          <a:solidFill>
                            <a:srgbClr val="000000"/>
                          </a:solidFill>
                          <a:latin typeface="Times New Roman"/>
                          <a:ea typeface="Times New Roman"/>
                          <a:cs typeface="Times New Roman"/>
                        </a:rPr>
                        <a:t>How often do you wash your fruits before intake</a:t>
                      </a:r>
                      <a:endParaRPr lang="en-US" sz="1100">
                        <a:solidFill>
                          <a:srgbClr val="000000"/>
                        </a:solidFill>
                        <a:latin typeface="Calibri"/>
                        <a:ea typeface="Calibri"/>
                        <a:cs typeface="Times New Roman"/>
                      </a:endParaRPr>
                    </a:p>
                  </a:txBody>
                  <a:tcPr marL="44865" marR="44865" marT="0" marB="0">
                    <a:lnL>
                      <a:noFill/>
                    </a:lnL>
                    <a:lnR>
                      <a:noFill/>
                    </a:lnR>
                    <a:lnT>
                      <a:noFill/>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r>
              <a:tr h="181379">
                <a:tc>
                  <a:txBody>
                    <a:bodyPr/>
                    <a:lstStyle/>
                    <a:p>
                      <a:pPr marL="0" marR="0" algn="just">
                        <a:lnSpc>
                          <a:spcPct val="115000"/>
                        </a:lnSpc>
                        <a:spcBef>
                          <a:spcPts val="0"/>
                        </a:spcBef>
                        <a:spcAft>
                          <a:spcPts val="0"/>
                        </a:spcAft>
                      </a:pPr>
                      <a:r>
                        <a:rPr lang="en-US" sz="1100">
                          <a:solidFill>
                            <a:srgbClr val="000000"/>
                          </a:solidFill>
                          <a:latin typeface="Times New Roman"/>
                          <a:ea typeface="Times New Roman"/>
                          <a:cs typeface="Times New Roman"/>
                        </a:rPr>
                        <a:t>Sometimes</a:t>
                      </a:r>
                      <a:endParaRPr lang="en-US" sz="1100">
                        <a:solidFill>
                          <a:srgbClr val="000000"/>
                        </a:solidFill>
                        <a:latin typeface="Calibri"/>
                        <a:ea typeface="Calibri"/>
                        <a:cs typeface="Times New Roman"/>
                      </a:endParaRPr>
                    </a:p>
                  </a:txBody>
                  <a:tcPr marL="44865" marR="44865" marT="0" marB="0">
                    <a:lnL>
                      <a:noFill/>
                    </a:lnL>
                    <a:lnR>
                      <a:noFill/>
                    </a:lnR>
                    <a:lnT>
                      <a:noFill/>
                    </a:lnT>
                    <a:lnB>
                      <a:noFill/>
                    </a:lnB>
                  </a:tcPr>
                </a:tc>
                <a:tc>
                  <a:txBody>
                    <a:bodyPr/>
                    <a:lstStyle/>
                    <a:p>
                      <a:pPr marL="0" marR="0" algn="ctr">
                        <a:lnSpc>
                          <a:spcPct val="115000"/>
                        </a:lnSpc>
                        <a:spcBef>
                          <a:spcPts val="0"/>
                        </a:spcBef>
                        <a:spcAft>
                          <a:spcPts val="0"/>
                        </a:spcAft>
                      </a:pPr>
                      <a:r>
                        <a:rPr lang="en-US" sz="1100" dirty="0">
                          <a:solidFill>
                            <a:srgbClr val="000000"/>
                          </a:solidFill>
                          <a:latin typeface="Times New Roman"/>
                          <a:ea typeface="Times New Roman"/>
                          <a:cs typeface="Times New Roman"/>
                        </a:rPr>
                        <a:t>52</a:t>
                      </a:r>
                      <a:endParaRPr lang="en-US" sz="1100" dirty="0">
                        <a:solidFill>
                          <a:srgbClr val="000000"/>
                        </a:solidFill>
                        <a:latin typeface="Calibri"/>
                        <a:ea typeface="Calibri"/>
                        <a:cs typeface="Times New Roman"/>
                      </a:endParaRPr>
                    </a:p>
                  </a:txBody>
                  <a:tcPr marL="44865" marR="44865" marT="0" marB="0">
                    <a:lnL>
                      <a:noFill/>
                    </a:lnL>
                    <a:lnR>
                      <a:noFill/>
                    </a:lnR>
                    <a:lnT>
                      <a:noFill/>
                    </a:lnT>
                    <a:lnB>
                      <a:noFill/>
                    </a:lnB>
                  </a:tcPr>
                </a:tc>
                <a:tc>
                  <a:txBody>
                    <a:bodyPr/>
                    <a:lstStyle/>
                    <a:p>
                      <a:pPr marL="0" marR="0" algn="ctr">
                        <a:lnSpc>
                          <a:spcPct val="115000"/>
                        </a:lnSpc>
                        <a:spcBef>
                          <a:spcPts val="0"/>
                        </a:spcBef>
                        <a:spcAft>
                          <a:spcPts val="0"/>
                        </a:spcAft>
                      </a:pPr>
                      <a:r>
                        <a:rPr lang="en-US" sz="1100">
                          <a:solidFill>
                            <a:srgbClr val="000000"/>
                          </a:solidFill>
                          <a:latin typeface="Times New Roman"/>
                          <a:ea typeface="Times New Roman"/>
                          <a:cs typeface="Times New Roman"/>
                        </a:rPr>
                        <a:t>26 (50.0)</a:t>
                      </a:r>
                      <a:endParaRPr lang="en-US" sz="1100">
                        <a:solidFill>
                          <a:srgbClr val="000000"/>
                        </a:solidFill>
                        <a:latin typeface="Calibri"/>
                        <a:ea typeface="Calibri"/>
                        <a:cs typeface="Times New Roman"/>
                      </a:endParaRPr>
                    </a:p>
                  </a:txBody>
                  <a:tcPr marL="44865" marR="44865" marT="0" marB="0">
                    <a:lnL>
                      <a:noFill/>
                    </a:lnL>
                    <a:lnR>
                      <a:noFill/>
                    </a:lnR>
                    <a:lnT>
                      <a:noFill/>
                    </a:lnT>
                    <a:lnB>
                      <a:noFill/>
                    </a:lnB>
                  </a:tcPr>
                </a:tc>
                <a:tc>
                  <a:txBody>
                    <a:bodyPr/>
                    <a:lstStyle/>
                    <a:p>
                      <a:pPr marL="0" marR="0" algn="ctr">
                        <a:lnSpc>
                          <a:spcPct val="115000"/>
                        </a:lnSpc>
                        <a:spcBef>
                          <a:spcPts val="0"/>
                        </a:spcBef>
                        <a:spcAft>
                          <a:spcPts val="0"/>
                        </a:spcAft>
                      </a:pPr>
                      <a:endParaRPr lang="en-US" sz="800">
                        <a:solidFill>
                          <a:srgbClr val="000000"/>
                        </a:solidFill>
                        <a:latin typeface="Times New Roman"/>
                        <a:ea typeface="Times New Roman"/>
                        <a:cs typeface="Times New Roman"/>
                      </a:endParaRPr>
                    </a:p>
                  </a:txBody>
                  <a:tcPr marL="44865" marR="44865" marT="0" marB="0">
                    <a:lnL>
                      <a:noFill/>
                    </a:lnL>
                    <a:lnR>
                      <a:noFill/>
                    </a:lnR>
                    <a:lnT>
                      <a:noFill/>
                    </a:lnT>
                    <a:lnB>
                      <a:noFill/>
                    </a:lnB>
                  </a:tcPr>
                </a:tc>
              </a:tr>
              <a:tr h="181379">
                <a:tc>
                  <a:txBody>
                    <a:bodyPr/>
                    <a:lstStyle/>
                    <a:p>
                      <a:pPr marL="0" marR="0" algn="just">
                        <a:lnSpc>
                          <a:spcPct val="115000"/>
                        </a:lnSpc>
                        <a:spcBef>
                          <a:spcPts val="0"/>
                        </a:spcBef>
                        <a:spcAft>
                          <a:spcPts val="0"/>
                        </a:spcAft>
                      </a:pPr>
                      <a:r>
                        <a:rPr lang="en-US" sz="1100">
                          <a:solidFill>
                            <a:srgbClr val="000000"/>
                          </a:solidFill>
                          <a:latin typeface="Times New Roman"/>
                          <a:ea typeface="Times New Roman"/>
                          <a:cs typeface="Times New Roman"/>
                        </a:rPr>
                        <a:t>Always</a:t>
                      </a:r>
                      <a:endParaRPr lang="en-US" sz="1100">
                        <a:solidFill>
                          <a:srgbClr val="000000"/>
                        </a:solidFill>
                        <a:latin typeface="Calibri"/>
                        <a:ea typeface="Calibri"/>
                        <a:cs typeface="Times New Roman"/>
                      </a:endParaRPr>
                    </a:p>
                  </a:txBody>
                  <a:tcPr marL="44865" marR="44865" marT="0" marB="0">
                    <a:lnL>
                      <a:noFill/>
                    </a:lnL>
                    <a:lnR>
                      <a:noFill/>
                    </a:lnR>
                    <a:lnT>
                      <a:noFill/>
                    </a:lnT>
                    <a:lnB>
                      <a:noFill/>
                    </a:lnB>
                  </a:tcPr>
                </a:tc>
                <a:tc>
                  <a:txBody>
                    <a:bodyPr/>
                    <a:lstStyle/>
                    <a:p>
                      <a:pPr marL="0" marR="0" algn="ctr">
                        <a:lnSpc>
                          <a:spcPct val="115000"/>
                        </a:lnSpc>
                        <a:spcBef>
                          <a:spcPts val="0"/>
                        </a:spcBef>
                        <a:spcAft>
                          <a:spcPts val="0"/>
                        </a:spcAft>
                      </a:pPr>
                      <a:r>
                        <a:rPr lang="en-US" sz="1100" dirty="0">
                          <a:solidFill>
                            <a:srgbClr val="000000"/>
                          </a:solidFill>
                          <a:latin typeface="Times New Roman"/>
                          <a:ea typeface="Times New Roman"/>
                          <a:cs typeface="Times New Roman"/>
                        </a:rPr>
                        <a:t>128</a:t>
                      </a:r>
                      <a:endParaRPr lang="en-US" sz="1100" dirty="0">
                        <a:solidFill>
                          <a:srgbClr val="000000"/>
                        </a:solidFill>
                        <a:latin typeface="Calibri"/>
                        <a:ea typeface="Calibri"/>
                        <a:cs typeface="Times New Roman"/>
                      </a:endParaRPr>
                    </a:p>
                  </a:txBody>
                  <a:tcPr marL="44865" marR="44865" marT="0" marB="0">
                    <a:lnL>
                      <a:noFill/>
                    </a:lnL>
                    <a:lnR>
                      <a:noFill/>
                    </a:lnR>
                    <a:lnT>
                      <a:noFill/>
                    </a:lnT>
                    <a:lnB>
                      <a:noFill/>
                    </a:lnB>
                  </a:tcPr>
                </a:tc>
                <a:tc>
                  <a:txBody>
                    <a:bodyPr/>
                    <a:lstStyle/>
                    <a:p>
                      <a:pPr marL="0" marR="0" algn="ctr">
                        <a:lnSpc>
                          <a:spcPct val="115000"/>
                        </a:lnSpc>
                        <a:spcBef>
                          <a:spcPts val="0"/>
                        </a:spcBef>
                        <a:spcAft>
                          <a:spcPts val="0"/>
                        </a:spcAft>
                      </a:pPr>
                      <a:r>
                        <a:rPr lang="en-US" sz="1100">
                          <a:solidFill>
                            <a:srgbClr val="000000"/>
                          </a:solidFill>
                          <a:latin typeface="Times New Roman"/>
                          <a:ea typeface="Times New Roman"/>
                          <a:cs typeface="Times New Roman"/>
                        </a:rPr>
                        <a:t>90 (70.3)</a:t>
                      </a:r>
                      <a:endParaRPr lang="en-US" sz="1100">
                        <a:solidFill>
                          <a:srgbClr val="000000"/>
                        </a:solidFill>
                        <a:latin typeface="Calibri"/>
                        <a:ea typeface="Calibri"/>
                        <a:cs typeface="Times New Roman"/>
                      </a:endParaRPr>
                    </a:p>
                  </a:txBody>
                  <a:tcPr marL="44865" marR="44865" marT="0" marB="0">
                    <a:lnL>
                      <a:noFill/>
                    </a:lnL>
                    <a:lnR>
                      <a:noFill/>
                    </a:lnR>
                    <a:lnT>
                      <a:noFill/>
                    </a:lnT>
                    <a:lnB>
                      <a:noFill/>
                    </a:lnB>
                  </a:tcPr>
                </a:tc>
                <a:tc>
                  <a:txBody>
                    <a:bodyPr/>
                    <a:lstStyle/>
                    <a:p>
                      <a:pPr marL="0" marR="0" algn="ctr">
                        <a:lnSpc>
                          <a:spcPct val="115000"/>
                        </a:lnSpc>
                        <a:spcBef>
                          <a:spcPts val="0"/>
                        </a:spcBef>
                        <a:spcAft>
                          <a:spcPts val="0"/>
                        </a:spcAft>
                      </a:pPr>
                      <a:endParaRPr lang="en-US" sz="800">
                        <a:solidFill>
                          <a:srgbClr val="000000"/>
                        </a:solidFill>
                        <a:latin typeface="Times New Roman"/>
                        <a:ea typeface="Times New Roman"/>
                        <a:cs typeface="Times New Roman"/>
                      </a:endParaRPr>
                    </a:p>
                  </a:txBody>
                  <a:tcPr marL="44865" marR="44865" marT="0" marB="0">
                    <a:lnL>
                      <a:noFill/>
                    </a:lnL>
                    <a:lnR>
                      <a:noFill/>
                    </a:lnR>
                    <a:lnT>
                      <a:noFill/>
                    </a:lnT>
                    <a:lnB>
                      <a:noFill/>
                    </a:lnB>
                  </a:tcPr>
                </a:tc>
              </a:tr>
              <a:tr h="181379">
                <a:tc>
                  <a:txBody>
                    <a:bodyPr/>
                    <a:lstStyle/>
                    <a:p>
                      <a:pPr marL="0" marR="0" algn="just">
                        <a:lnSpc>
                          <a:spcPct val="115000"/>
                        </a:lnSpc>
                        <a:spcBef>
                          <a:spcPts val="0"/>
                        </a:spcBef>
                        <a:spcAft>
                          <a:spcPts val="0"/>
                        </a:spcAft>
                      </a:pPr>
                      <a:r>
                        <a:rPr lang="en-US" sz="1100">
                          <a:solidFill>
                            <a:srgbClr val="000000"/>
                          </a:solidFill>
                          <a:latin typeface="Times New Roman"/>
                          <a:ea typeface="Times New Roman"/>
                          <a:cs typeface="Times New Roman"/>
                        </a:rPr>
                        <a:t>Not at All</a:t>
                      </a:r>
                      <a:endParaRPr lang="en-US" sz="1100">
                        <a:solidFill>
                          <a:srgbClr val="000000"/>
                        </a:solidFill>
                        <a:latin typeface="Calibri"/>
                        <a:ea typeface="Calibri"/>
                        <a:cs typeface="Times New Roman"/>
                      </a:endParaRPr>
                    </a:p>
                  </a:txBody>
                  <a:tcPr marL="44865" marR="44865" marT="0" marB="0">
                    <a:lnL>
                      <a:noFill/>
                    </a:lnL>
                    <a:lnR>
                      <a:noFill/>
                    </a:lnR>
                    <a:lnT>
                      <a:noFill/>
                    </a:lnT>
                    <a:lnB>
                      <a:noFill/>
                    </a:lnB>
                  </a:tcPr>
                </a:tc>
                <a:tc>
                  <a:txBody>
                    <a:bodyPr/>
                    <a:lstStyle/>
                    <a:p>
                      <a:pPr marL="0" marR="0" algn="ctr">
                        <a:lnSpc>
                          <a:spcPct val="115000"/>
                        </a:lnSpc>
                        <a:spcBef>
                          <a:spcPts val="0"/>
                        </a:spcBef>
                        <a:spcAft>
                          <a:spcPts val="0"/>
                        </a:spcAft>
                      </a:pPr>
                      <a:r>
                        <a:rPr lang="en-US" sz="1100">
                          <a:solidFill>
                            <a:srgbClr val="000000"/>
                          </a:solidFill>
                          <a:latin typeface="Times New Roman"/>
                          <a:ea typeface="Times New Roman"/>
                          <a:cs typeface="Times New Roman"/>
                        </a:rPr>
                        <a:t>40</a:t>
                      </a:r>
                      <a:endParaRPr lang="en-US" sz="1100">
                        <a:solidFill>
                          <a:srgbClr val="000000"/>
                        </a:solidFill>
                        <a:latin typeface="Calibri"/>
                        <a:ea typeface="Calibri"/>
                        <a:cs typeface="Times New Roman"/>
                      </a:endParaRPr>
                    </a:p>
                  </a:txBody>
                  <a:tcPr marL="44865" marR="44865" marT="0" marB="0">
                    <a:lnL>
                      <a:noFill/>
                    </a:lnL>
                    <a:lnR>
                      <a:noFill/>
                    </a:lnR>
                    <a:lnT>
                      <a:noFill/>
                    </a:lnT>
                    <a:lnB>
                      <a:noFill/>
                    </a:lnB>
                  </a:tcPr>
                </a:tc>
                <a:tc>
                  <a:txBody>
                    <a:bodyPr/>
                    <a:lstStyle/>
                    <a:p>
                      <a:pPr marL="0" marR="0" algn="ctr">
                        <a:lnSpc>
                          <a:spcPct val="115000"/>
                        </a:lnSpc>
                        <a:spcBef>
                          <a:spcPts val="0"/>
                        </a:spcBef>
                        <a:spcAft>
                          <a:spcPts val="0"/>
                        </a:spcAft>
                      </a:pPr>
                      <a:r>
                        <a:rPr lang="en-US" sz="1100">
                          <a:solidFill>
                            <a:srgbClr val="000000"/>
                          </a:solidFill>
                          <a:latin typeface="Times New Roman"/>
                          <a:ea typeface="Times New Roman"/>
                          <a:cs typeface="Times New Roman"/>
                        </a:rPr>
                        <a:t>20 (50.0)</a:t>
                      </a:r>
                      <a:endParaRPr lang="en-US" sz="1100">
                        <a:solidFill>
                          <a:srgbClr val="000000"/>
                        </a:solidFill>
                        <a:latin typeface="Calibri"/>
                        <a:ea typeface="Calibri"/>
                        <a:cs typeface="Times New Roman"/>
                      </a:endParaRPr>
                    </a:p>
                  </a:txBody>
                  <a:tcPr marL="44865" marR="44865" marT="0" marB="0">
                    <a:lnL>
                      <a:noFill/>
                    </a:lnL>
                    <a:lnR>
                      <a:noFill/>
                    </a:lnR>
                    <a:lnT>
                      <a:noFill/>
                    </a:lnT>
                    <a:lnB>
                      <a:noFill/>
                    </a:lnB>
                  </a:tcPr>
                </a:tc>
                <a:tc>
                  <a:txBody>
                    <a:bodyPr/>
                    <a:lstStyle/>
                    <a:p>
                      <a:pPr marL="0" marR="0" algn="ctr">
                        <a:lnSpc>
                          <a:spcPct val="115000"/>
                        </a:lnSpc>
                        <a:spcBef>
                          <a:spcPts val="0"/>
                        </a:spcBef>
                        <a:spcAft>
                          <a:spcPts val="0"/>
                        </a:spcAft>
                      </a:pPr>
                      <a:endParaRPr lang="en-US" sz="800">
                        <a:solidFill>
                          <a:srgbClr val="000000"/>
                        </a:solidFill>
                        <a:latin typeface="Times New Roman"/>
                        <a:ea typeface="Times New Roman"/>
                        <a:cs typeface="Times New Roman"/>
                      </a:endParaRPr>
                    </a:p>
                  </a:txBody>
                  <a:tcPr marL="44865" marR="44865" marT="0" marB="0">
                    <a:lnL>
                      <a:noFill/>
                    </a:lnL>
                    <a:lnR>
                      <a:noFill/>
                    </a:lnR>
                    <a:lnT>
                      <a:noFill/>
                    </a:lnT>
                    <a:lnB>
                      <a:noFill/>
                    </a:lnB>
                  </a:tcPr>
                </a:tc>
              </a:tr>
              <a:tr h="181379">
                <a:tc gridSpan="4">
                  <a:txBody>
                    <a:bodyPr/>
                    <a:lstStyle/>
                    <a:p>
                      <a:pPr marL="0" marR="0">
                        <a:lnSpc>
                          <a:spcPct val="115000"/>
                        </a:lnSpc>
                        <a:spcBef>
                          <a:spcPts val="0"/>
                        </a:spcBef>
                        <a:spcAft>
                          <a:spcPts val="0"/>
                        </a:spcAft>
                      </a:pPr>
                      <a:r>
                        <a:rPr lang="en-US" sz="1100" b="1" dirty="0">
                          <a:solidFill>
                            <a:srgbClr val="000000"/>
                          </a:solidFill>
                          <a:latin typeface="Times New Roman"/>
                          <a:ea typeface="Times New Roman"/>
                          <a:cs typeface="Times New Roman"/>
                        </a:rPr>
                        <a:t>Total                                             220                               136 (61.9)</a:t>
                      </a:r>
                      <a:endParaRPr lang="en-US" sz="1100" dirty="0">
                        <a:solidFill>
                          <a:srgbClr val="000000"/>
                        </a:solidFill>
                        <a:latin typeface="Calibri"/>
                        <a:ea typeface="Calibri"/>
                        <a:cs typeface="Times New Roman"/>
                      </a:endParaRPr>
                    </a:p>
                  </a:txBody>
                  <a:tcPr marL="44865" marR="44865" marT="0" marB="0">
                    <a:lnL>
                      <a:noFill/>
                    </a:lnL>
                    <a:lnR>
                      <a:noFill/>
                    </a:lnR>
                    <a:lnT>
                      <a:noFill/>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r>
              <a:tr h="181379">
                <a:tc gridSpan="4">
                  <a:txBody>
                    <a:bodyPr/>
                    <a:lstStyle/>
                    <a:p>
                      <a:pPr marL="0" marR="0">
                        <a:lnSpc>
                          <a:spcPct val="115000"/>
                        </a:lnSpc>
                        <a:spcBef>
                          <a:spcPts val="0"/>
                        </a:spcBef>
                        <a:spcAft>
                          <a:spcPts val="0"/>
                        </a:spcAft>
                      </a:pPr>
                      <a:r>
                        <a:rPr lang="en-US" sz="1100" b="1" dirty="0">
                          <a:solidFill>
                            <a:srgbClr val="000000"/>
                          </a:solidFill>
                          <a:latin typeface="Times New Roman"/>
                          <a:ea typeface="Times New Roman"/>
                          <a:cs typeface="Times New Roman"/>
                        </a:rPr>
                        <a:t>How often do you </a:t>
                      </a:r>
                      <a:r>
                        <a:rPr lang="en-US" sz="1100" b="1" dirty="0" err="1">
                          <a:solidFill>
                            <a:srgbClr val="000000"/>
                          </a:solidFill>
                          <a:latin typeface="Times New Roman"/>
                          <a:ea typeface="Times New Roman"/>
                          <a:cs typeface="Times New Roman"/>
                        </a:rPr>
                        <a:t>deworm</a:t>
                      </a:r>
                      <a:r>
                        <a:rPr lang="en-US" sz="1100" b="1" dirty="0">
                          <a:solidFill>
                            <a:srgbClr val="000000"/>
                          </a:solidFill>
                          <a:latin typeface="Times New Roman"/>
                          <a:ea typeface="Times New Roman"/>
                          <a:cs typeface="Times New Roman"/>
                        </a:rPr>
                        <a:t> yourself</a:t>
                      </a:r>
                      <a:endParaRPr lang="en-US" sz="1100" dirty="0">
                        <a:solidFill>
                          <a:srgbClr val="000000"/>
                        </a:solidFill>
                        <a:latin typeface="Calibri"/>
                        <a:ea typeface="Calibri"/>
                        <a:cs typeface="Times New Roman"/>
                      </a:endParaRPr>
                    </a:p>
                  </a:txBody>
                  <a:tcPr marL="44865" marR="44865" marT="0" marB="0">
                    <a:lnL>
                      <a:noFill/>
                    </a:lnL>
                    <a:lnR>
                      <a:noFill/>
                    </a:lnR>
                    <a:lnT>
                      <a:noFill/>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r>
              <a:tr h="181379">
                <a:tc>
                  <a:txBody>
                    <a:bodyPr/>
                    <a:lstStyle/>
                    <a:p>
                      <a:pPr marL="0" marR="0" algn="just">
                        <a:lnSpc>
                          <a:spcPct val="115000"/>
                        </a:lnSpc>
                        <a:spcBef>
                          <a:spcPts val="0"/>
                        </a:spcBef>
                        <a:spcAft>
                          <a:spcPts val="0"/>
                        </a:spcAft>
                      </a:pPr>
                      <a:r>
                        <a:rPr lang="en-US" sz="1100">
                          <a:solidFill>
                            <a:srgbClr val="000000"/>
                          </a:solidFill>
                          <a:latin typeface="Times New Roman"/>
                          <a:ea typeface="Times New Roman"/>
                          <a:cs typeface="Times New Roman"/>
                        </a:rPr>
                        <a:t>Monthly</a:t>
                      </a:r>
                      <a:endParaRPr lang="en-US" sz="1100">
                        <a:solidFill>
                          <a:srgbClr val="000000"/>
                        </a:solidFill>
                        <a:latin typeface="Calibri"/>
                        <a:ea typeface="Calibri"/>
                        <a:cs typeface="Times New Roman"/>
                      </a:endParaRPr>
                    </a:p>
                  </a:txBody>
                  <a:tcPr marL="44865" marR="44865" marT="0" marB="0">
                    <a:lnL>
                      <a:noFill/>
                    </a:lnL>
                    <a:lnR>
                      <a:noFill/>
                    </a:lnR>
                    <a:lnT>
                      <a:noFill/>
                    </a:lnT>
                    <a:lnB>
                      <a:noFill/>
                    </a:lnB>
                  </a:tcPr>
                </a:tc>
                <a:tc>
                  <a:txBody>
                    <a:bodyPr/>
                    <a:lstStyle/>
                    <a:p>
                      <a:pPr marL="0" marR="0" algn="ctr">
                        <a:lnSpc>
                          <a:spcPct val="115000"/>
                        </a:lnSpc>
                        <a:spcBef>
                          <a:spcPts val="0"/>
                        </a:spcBef>
                        <a:spcAft>
                          <a:spcPts val="0"/>
                        </a:spcAft>
                      </a:pPr>
                      <a:r>
                        <a:rPr lang="en-US" sz="1100" dirty="0">
                          <a:solidFill>
                            <a:srgbClr val="000000"/>
                          </a:solidFill>
                          <a:latin typeface="Times New Roman"/>
                          <a:ea typeface="Times New Roman"/>
                          <a:cs typeface="Times New Roman"/>
                        </a:rPr>
                        <a:t>28</a:t>
                      </a:r>
                      <a:endParaRPr lang="en-US" sz="1100" dirty="0">
                        <a:solidFill>
                          <a:srgbClr val="000000"/>
                        </a:solidFill>
                        <a:latin typeface="Calibri"/>
                        <a:ea typeface="Calibri"/>
                        <a:cs typeface="Times New Roman"/>
                      </a:endParaRPr>
                    </a:p>
                  </a:txBody>
                  <a:tcPr marL="44865" marR="44865" marT="0" marB="0">
                    <a:lnL>
                      <a:noFill/>
                    </a:lnL>
                    <a:lnR>
                      <a:noFill/>
                    </a:lnR>
                    <a:lnT>
                      <a:noFill/>
                    </a:lnT>
                    <a:lnB>
                      <a:noFill/>
                    </a:lnB>
                  </a:tcPr>
                </a:tc>
                <a:tc>
                  <a:txBody>
                    <a:bodyPr/>
                    <a:lstStyle/>
                    <a:p>
                      <a:pPr marL="0" marR="0" algn="ctr">
                        <a:lnSpc>
                          <a:spcPct val="115000"/>
                        </a:lnSpc>
                        <a:spcBef>
                          <a:spcPts val="0"/>
                        </a:spcBef>
                        <a:spcAft>
                          <a:spcPts val="0"/>
                        </a:spcAft>
                      </a:pPr>
                      <a:r>
                        <a:rPr lang="en-US" sz="1100">
                          <a:solidFill>
                            <a:srgbClr val="000000"/>
                          </a:solidFill>
                          <a:latin typeface="Times New Roman"/>
                          <a:ea typeface="Times New Roman"/>
                          <a:cs typeface="Times New Roman"/>
                        </a:rPr>
                        <a:t>18 (64.2)</a:t>
                      </a:r>
                      <a:endParaRPr lang="en-US" sz="1100">
                        <a:solidFill>
                          <a:srgbClr val="000000"/>
                        </a:solidFill>
                        <a:latin typeface="Calibri"/>
                        <a:ea typeface="Calibri"/>
                        <a:cs typeface="Times New Roman"/>
                      </a:endParaRPr>
                    </a:p>
                  </a:txBody>
                  <a:tcPr marL="44865" marR="44865" marT="0" marB="0">
                    <a:lnL>
                      <a:noFill/>
                    </a:lnL>
                    <a:lnR>
                      <a:noFill/>
                    </a:lnR>
                    <a:lnT>
                      <a:noFill/>
                    </a:lnT>
                    <a:lnB>
                      <a:noFill/>
                    </a:lnB>
                  </a:tcPr>
                </a:tc>
                <a:tc>
                  <a:txBody>
                    <a:bodyPr/>
                    <a:lstStyle/>
                    <a:p>
                      <a:pPr marL="0" marR="0" algn="ctr">
                        <a:lnSpc>
                          <a:spcPct val="115000"/>
                        </a:lnSpc>
                        <a:spcBef>
                          <a:spcPts val="0"/>
                        </a:spcBef>
                        <a:spcAft>
                          <a:spcPts val="0"/>
                        </a:spcAft>
                      </a:pPr>
                      <a:endParaRPr lang="en-US" sz="800">
                        <a:solidFill>
                          <a:srgbClr val="000000"/>
                        </a:solidFill>
                        <a:latin typeface="Times New Roman"/>
                        <a:ea typeface="Times New Roman"/>
                        <a:cs typeface="Times New Roman"/>
                      </a:endParaRPr>
                    </a:p>
                  </a:txBody>
                  <a:tcPr marL="44865" marR="44865" marT="0" marB="0">
                    <a:lnL>
                      <a:noFill/>
                    </a:lnL>
                    <a:lnR>
                      <a:noFill/>
                    </a:lnR>
                    <a:lnT>
                      <a:noFill/>
                    </a:lnT>
                    <a:lnB>
                      <a:noFill/>
                    </a:lnB>
                  </a:tcPr>
                </a:tc>
              </a:tr>
              <a:tr h="181379">
                <a:tc>
                  <a:txBody>
                    <a:bodyPr/>
                    <a:lstStyle/>
                    <a:p>
                      <a:pPr marL="0" marR="0" algn="just">
                        <a:lnSpc>
                          <a:spcPct val="115000"/>
                        </a:lnSpc>
                        <a:spcBef>
                          <a:spcPts val="0"/>
                        </a:spcBef>
                        <a:spcAft>
                          <a:spcPts val="0"/>
                        </a:spcAft>
                      </a:pPr>
                      <a:r>
                        <a:rPr lang="en-US" sz="1100">
                          <a:solidFill>
                            <a:srgbClr val="000000"/>
                          </a:solidFill>
                          <a:latin typeface="Times New Roman"/>
                          <a:ea typeface="Times New Roman"/>
                          <a:cs typeface="Times New Roman"/>
                        </a:rPr>
                        <a:t>Yearly </a:t>
                      </a:r>
                      <a:endParaRPr lang="en-US" sz="1100">
                        <a:solidFill>
                          <a:srgbClr val="000000"/>
                        </a:solidFill>
                        <a:latin typeface="Calibri"/>
                        <a:ea typeface="Calibri"/>
                        <a:cs typeface="Times New Roman"/>
                      </a:endParaRPr>
                    </a:p>
                  </a:txBody>
                  <a:tcPr marL="44865" marR="44865" marT="0" marB="0">
                    <a:lnL>
                      <a:noFill/>
                    </a:lnL>
                    <a:lnR>
                      <a:noFill/>
                    </a:lnR>
                    <a:lnT>
                      <a:noFill/>
                    </a:lnT>
                    <a:lnB>
                      <a:noFill/>
                    </a:lnB>
                  </a:tcPr>
                </a:tc>
                <a:tc>
                  <a:txBody>
                    <a:bodyPr/>
                    <a:lstStyle/>
                    <a:p>
                      <a:pPr marL="0" marR="0" algn="ctr">
                        <a:lnSpc>
                          <a:spcPct val="115000"/>
                        </a:lnSpc>
                        <a:spcBef>
                          <a:spcPts val="0"/>
                        </a:spcBef>
                        <a:spcAft>
                          <a:spcPts val="0"/>
                        </a:spcAft>
                      </a:pPr>
                      <a:r>
                        <a:rPr lang="en-US" sz="1100" dirty="0">
                          <a:solidFill>
                            <a:srgbClr val="000000"/>
                          </a:solidFill>
                          <a:latin typeface="Times New Roman"/>
                          <a:ea typeface="Times New Roman"/>
                          <a:cs typeface="Times New Roman"/>
                        </a:rPr>
                        <a:t>108</a:t>
                      </a:r>
                      <a:endParaRPr lang="en-US" sz="1100" dirty="0">
                        <a:solidFill>
                          <a:srgbClr val="000000"/>
                        </a:solidFill>
                        <a:latin typeface="Calibri"/>
                        <a:ea typeface="Calibri"/>
                        <a:cs typeface="Times New Roman"/>
                      </a:endParaRPr>
                    </a:p>
                  </a:txBody>
                  <a:tcPr marL="44865" marR="44865" marT="0" marB="0">
                    <a:lnL>
                      <a:noFill/>
                    </a:lnL>
                    <a:lnR>
                      <a:noFill/>
                    </a:lnR>
                    <a:lnT>
                      <a:noFill/>
                    </a:lnT>
                    <a:lnB>
                      <a:noFill/>
                    </a:lnB>
                  </a:tcPr>
                </a:tc>
                <a:tc>
                  <a:txBody>
                    <a:bodyPr/>
                    <a:lstStyle/>
                    <a:p>
                      <a:pPr marL="0" marR="0" algn="ctr">
                        <a:lnSpc>
                          <a:spcPct val="115000"/>
                        </a:lnSpc>
                        <a:spcBef>
                          <a:spcPts val="0"/>
                        </a:spcBef>
                        <a:spcAft>
                          <a:spcPts val="0"/>
                        </a:spcAft>
                      </a:pPr>
                      <a:r>
                        <a:rPr lang="en-US" sz="1100">
                          <a:solidFill>
                            <a:srgbClr val="000000"/>
                          </a:solidFill>
                          <a:latin typeface="Times New Roman"/>
                          <a:ea typeface="Times New Roman"/>
                          <a:cs typeface="Times New Roman"/>
                        </a:rPr>
                        <a:t>85 (78.7)</a:t>
                      </a:r>
                      <a:endParaRPr lang="en-US" sz="1100">
                        <a:solidFill>
                          <a:srgbClr val="000000"/>
                        </a:solidFill>
                        <a:latin typeface="Calibri"/>
                        <a:ea typeface="Calibri"/>
                        <a:cs typeface="Times New Roman"/>
                      </a:endParaRPr>
                    </a:p>
                  </a:txBody>
                  <a:tcPr marL="44865" marR="44865" marT="0" marB="0">
                    <a:lnL>
                      <a:noFill/>
                    </a:lnL>
                    <a:lnR>
                      <a:noFill/>
                    </a:lnR>
                    <a:lnT>
                      <a:noFill/>
                    </a:lnT>
                    <a:lnB>
                      <a:noFill/>
                    </a:lnB>
                  </a:tcPr>
                </a:tc>
                <a:tc>
                  <a:txBody>
                    <a:bodyPr/>
                    <a:lstStyle/>
                    <a:p>
                      <a:pPr marL="0" marR="0" algn="ctr">
                        <a:lnSpc>
                          <a:spcPct val="115000"/>
                        </a:lnSpc>
                        <a:spcBef>
                          <a:spcPts val="0"/>
                        </a:spcBef>
                        <a:spcAft>
                          <a:spcPts val="0"/>
                        </a:spcAft>
                      </a:pPr>
                      <a:endParaRPr lang="en-US" sz="800">
                        <a:solidFill>
                          <a:srgbClr val="000000"/>
                        </a:solidFill>
                        <a:latin typeface="Times New Roman"/>
                        <a:ea typeface="Times New Roman"/>
                        <a:cs typeface="Times New Roman"/>
                      </a:endParaRPr>
                    </a:p>
                  </a:txBody>
                  <a:tcPr marL="44865" marR="44865" marT="0" marB="0">
                    <a:lnL>
                      <a:noFill/>
                    </a:lnL>
                    <a:lnR>
                      <a:noFill/>
                    </a:lnR>
                    <a:lnT>
                      <a:noFill/>
                    </a:lnT>
                    <a:lnB>
                      <a:noFill/>
                    </a:lnB>
                  </a:tcPr>
                </a:tc>
              </a:tr>
              <a:tr h="181379">
                <a:tc>
                  <a:txBody>
                    <a:bodyPr/>
                    <a:lstStyle/>
                    <a:p>
                      <a:pPr marL="0" marR="0" algn="just">
                        <a:lnSpc>
                          <a:spcPct val="115000"/>
                        </a:lnSpc>
                        <a:spcBef>
                          <a:spcPts val="0"/>
                        </a:spcBef>
                        <a:spcAft>
                          <a:spcPts val="0"/>
                        </a:spcAft>
                      </a:pPr>
                      <a:r>
                        <a:rPr lang="en-US" sz="1100">
                          <a:solidFill>
                            <a:srgbClr val="000000"/>
                          </a:solidFill>
                          <a:latin typeface="Times New Roman"/>
                          <a:ea typeface="Times New Roman"/>
                          <a:cs typeface="Times New Roman"/>
                        </a:rPr>
                        <a:t>Not at All</a:t>
                      </a:r>
                      <a:endParaRPr lang="en-US" sz="1100">
                        <a:solidFill>
                          <a:srgbClr val="000000"/>
                        </a:solidFill>
                        <a:latin typeface="Calibri"/>
                        <a:ea typeface="Calibri"/>
                        <a:cs typeface="Times New Roman"/>
                      </a:endParaRPr>
                    </a:p>
                  </a:txBody>
                  <a:tcPr marL="44865" marR="44865" marT="0" marB="0">
                    <a:lnL>
                      <a:noFill/>
                    </a:lnL>
                    <a:lnR>
                      <a:noFill/>
                    </a:lnR>
                    <a:lnT>
                      <a:noFill/>
                    </a:lnT>
                    <a:lnB>
                      <a:noFill/>
                    </a:lnB>
                  </a:tcPr>
                </a:tc>
                <a:tc>
                  <a:txBody>
                    <a:bodyPr/>
                    <a:lstStyle/>
                    <a:p>
                      <a:pPr marL="0" marR="0" algn="ctr">
                        <a:lnSpc>
                          <a:spcPct val="115000"/>
                        </a:lnSpc>
                        <a:spcBef>
                          <a:spcPts val="0"/>
                        </a:spcBef>
                        <a:spcAft>
                          <a:spcPts val="0"/>
                        </a:spcAft>
                      </a:pPr>
                      <a:r>
                        <a:rPr lang="en-US" sz="1100" dirty="0">
                          <a:solidFill>
                            <a:srgbClr val="000000"/>
                          </a:solidFill>
                          <a:latin typeface="Times New Roman"/>
                          <a:ea typeface="Times New Roman"/>
                          <a:cs typeface="Times New Roman"/>
                        </a:rPr>
                        <a:t>84</a:t>
                      </a:r>
                      <a:endParaRPr lang="en-US" sz="1100" dirty="0">
                        <a:solidFill>
                          <a:srgbClr val="000000"/>
                        </a:solidFill>
                        <a:latin typeface="Calibri"/>
                        <a:ea typeface="Calibri"/>
                        <a:cs typeface="Times New Roman"/>
                      </a:endParaRPr>
                    </a:p>
                  </a:txBody>
                  <a:tcPr marL="44865" marR="44865" marT="0" marB="0">
                    <a:lnL>
                      <a:noFill/>
                    </a:lnL>
                    <a:lnR>
                      <a:noFill/>
                    </a:lnR>
                    <a:lnT>
                      <a:noFill/>
                    </a:lnT>
                    <a:lnB>
                      <a:noFill/>
                    </a:lnB>
                  </a:tcPr>
                </a:tc>
                <a:tc>
                  <a:txBody>
                    <a:bodyPr/>
                    <a:lstStyle/>
                    <a:p>
                      <a:pPr marL="0" marR="0" algn="ctr">
                        <a:lnSpc>
                          <a:spcPct val="115000"/>
                        </a:lnSpc>
                        <a:spcBef>
                          <a:spcPts val="0"/>
                        </a:spcBef>
                        <a:spcAft>
                          <a:spcPts val="0"/>
                        </a:spcAft>
                      </a:pPr>
                      <a:r>
                        <a:rPr lang="en-US" sz="1100">
                          <a:solidFill>
                            <a:srgbClr val="000000"/>
                          </a:solidFill>
                          <a:latin typeface="Times New Roman"/>
                          <a:ea typeface="Times New Roman"/>
                          <a:cs typeface="Times New Roman"/>
                        </a:rPr>
                        <a:t>33 (39.2)</a:t>
                      </a:r>
                      <a:endParaRPr lang="en-US" sz="1100">
                        <a:solidFill>
                          <a:srgbClr val="000000"/>
                        </a:solidFill>
                        <a:latin typeface="Calibri"/>
                        <a:ea typeface="Calibri"/>
                        <a:cs typeface="Times New Roman"/>
                      </a:endParaRPr>
                    </a:p>
                  </a:txBody>
                  <a:tcPr marL="44865" marR="44865" marT="0" marB="0">
                    <a:lnL>
                      <a:noFill/>
                    </a:lnL>
                    <a:lnR>
                      <a:noFill/>
                    </a:lnR>
                    <a:lnT>
                      <a:noFill/>
                    </a:lnT>
                    <a:lnB>
                      <a:noFill/>
                    </a:lnB>
                  </a:tcPr>
                </a:tc>
                <a:tc>
                  <a:txBody>
                    <a:bodyPr/>
                    <a:lstStyle/>
                    <a:p>
                      <a:pPr marL="0" marR="0" algn="ctr">
                        <a:lnSpc>
                          <a:spcPct val="115000"/>
                        </a:lnSpc>
                        <a:spcBef>
                          <a:spcPts val="0"/>
                        </a:spcBef>
                        <a:spcAft>
                          <a:spcPts val="0"/>
                        </a:spcAft>
                      </a:pPr>
                      <a:endParaRPr lang="en-US" sz="800">
                        <a:solidFill>
                          <a:srgbClr val="000000"/>
                        </a:solidFill>
                        <a:latin typeface="Times New Roman"/>
                        <a:ea typeface="Times New Roman"/>
                        <a:cs typeface="Times New Roman"/>
                      </a:endParaRPr>
                    </a:p>
                  </a:txBody>
                  <a:tcPr marL="44865" marR="44865" marT="0" marB="0">
                    <a:lnL>
                      <a:noFill/>
                    </a:lnL>
                    <a:lnR>
                      <a:noFill/>
                    </a:lnR>
                    <a:lnT>
                      <a:noFill/>
                    </a:lnT>
                    <a:lnB>
                      <a:noFill/>
                    </a:lnB>
                  </a:tcPr>
                </a:tc>
              </a:tr>
              <a:tr h="181379">
                <a:tc>
                  <a:txBody>
                    <a:bodyPr/>
                    <a:lstStyle/>
                    <a:p>
                      <a:pPr marL="0" marR="0" algn="just">
                        <a:lnSpc>
                          <a:spcPct val="115000"/>
                        </a:lnSpc>
                        <a:spcBef>
                          <a:spcPts val="0"/>
                        </a:spcBef>
                        <a:spcAft>
                          <a:spcPts val="0"/>
                        </a:spcAft>
                      </a:pPr>
                      <a:r>
                        <a:rPr lang="en-US" sz="1100" b="1">
                          <a:solidFill>
                            <a:srgbClr val="000000"/>
                          </a:solidFill>
                          <a:latin typeface="Times New Roman"/>
                          <a:ea typeface="Times New Roman"/>
                          <a:cs typeface="Times New Roman"/>
                        </a:rPr>
                        <a:t>Total</a:t>
                      </a:r>
                      <a:endParaRPr lang="en-US" sz="1100">
                        <a:solidFill>
                          <a:srgbClr val="000000"/>
                        </a:solidFill>
                        <a:latin typeface="Calibri"/>
                        <a:ea typeface="Calibri"/>
                        <a:cs typeface="Times New Roman"/>
                      </a:endParaRPr>
                    </a:p>
                  </a:txBody>
                  <a:tcPr marL="44865" marR="44865" marT="0" marB="0">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100" b="1" dirty="0">
                          <a:solidFill>
                            <a:srgbClr val="000000"/>
                          </a:solidFill>
                          <a:latin typeface="Times New Roman"/>
                          <a:ea typeface="Times New Roman"/>
                          <a:cs typeface="Times New Roman"/>
                        </a:rPr>
                        <a:t>220</a:t>
                      </a:r>
                      <a:endParaRPr lang="en-US" sz="1100" dirty="0">
                        <a:solidFill>
                          <a:srgbClr val="000000"/>
                        </a:solidFill>
                        <a:latin typeface="Calibri"/>
                        <a:ea typeface="Calibri"/>
                        <a:cs typeface="Times New Roman"/>
                      </a:endParaRPr>
                    </a:p>
                  </a:txBody>
                  <a:tcPr marL="44865" marR="44865" marT="0" marB="0">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100" b="1" dirty="0">
                          <a:solidFill>
                            <a:srgbClr val="000000"/>
                          </a:solidFill>
                          <a:latin typeface="Times New Roman"/>
                          <a:ea typeface="Times New Roman"/>
                          <a:cs typeface="Times New Roman"/>
                        </a:rPr>
                        <a:t>136 (61.9)</a:t>
                      </a:r>
                      <a:endParaRPr lang="en-US" sz="1100" dirty="0">
                        <a:solidFill>
                          <a:srgbClr val="000000"/>
                        </a:solidFill>
                        <a:latin typeface="Calibri"/>
                        <a:ea typeface="Calibri"/>
                        <a:cs typeface="Times New Roman"/>
                      </a:endParaRPr>
                    </a:p>
                  </a:txBody>
                  <a:tcPr marL="44865" marR="44865" marT="0" marB="0">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endParaRPr lang="en-US" sz="800" dirty="0">
                        <a:solidFill>
                          <a:srgbClr val="000000"/>
                        </a:solidFill>
                        <a:latin typeface="Times New Roman"/>
                        <a:ea typeface="Times New Roman"/>
                        <a:cs typeface="Times New Roman"/>
                      </a:endParaRPr>
                    </a:p>
                  </a:txBody>
                  <a:tcPr marL="44865" marR="44865" marT="0" marB="0">
                    <a:lnL>
                      <a:noFill/>
                    </a:lnL>
                    <a:lnR>
                      <a:noFill/>
                    </a:lnR>
                    <a:lnT>
                      <a:noFill/>
                    </a:lnT>
                    <a:lnB w="12700" cap="flat" cmpd="sng" algn="ctr">
                      <a:solidFill>
                        <a:srgbClr val="000000"/>
                      </a:solidFill>
                      <a:prstDash val="solid"/>
                      <a:round/>
                      <a:headEnd type="none" w="med" len="med"/>
                      <a:tailEnd type="none" w="med" len="med"/>
                    </a:lnB>
                  </a:tcPr>
                </a:tc>
              </a:tr>
            </a:tbl>
          </a:graphicData>
        </a:graphic>
      </p:graphicFrame>
      <p:sp>
        <p:nvSpPr>
          <p:cNvPr id="57345" name="Rectangle 1"/>
          <p:cNvSpPr>
            <a:spLocks noChangeArrowheads="1"/>
          </p:cNvSpPr>
          <p:nvPr/>
        </p:nvSpPr>
        <p:spPr bwMode="auto">
          <a:xfrm>
            <a:off x="228600" y="457200"/>
            <a:ext cx="8382000" cy="98488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000" b="1"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Table 6: Risk factors of intestinal </a:t>
            </a:r>
            <a:r>
              <a:rPr lang="en-US" sz="2000" b="1" dirty="0" err="1" smtClean="0">
                <a:solidFill>
                  <a:srgbClr val="000000"/>
                </a:solidFill>
                <a:latin typeface="Times New Roman" pitchFamily="18" charset="0"/>
                <a:ea typeface="Times New Roman" pitchFamily="18" charset="0"/>
                <a:cs typeface="Times New Roman" pitchFamily="18" charset="0"/>
              </a:rPr>
              <a:t>helminths</a:t>
            </a:r>
            <a:r>
              <a:rPr kumimoji="0" lang="en-US" sz="2000" b="1"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a:t>
            </a:r>
            <a:r>
              <a:rPr kumimoji="0" lang="en-US" sz="2000" b="1"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among the participating inmates</a:t>
            </a:r>
            <a:endParaRPr kumimoji="0" lang="en-US" sz="20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52400"/>
            <a:ext cx="8686800" cy="762000"/>
          </a:xfrm>
        </p:spPr>
        <p:txBody>
          <a:bodyPr>
            <a:normAutofit fontScale="90000"/>
          </a:bodyPr>
          <a:lstStyle/>
          <a:p>
            <a:r>
              <a:rPr lang="en-US" dirty="0" smtClean="0"/>
              <a:t>CONCLUSION AND RECOMMENDATIONS </a:t>
            </a:r>
            <a:endParaRPr lang="en-US" dirty="0"/>
          </a:p>
        </p:txBody>
      </p:sp>
      <p:sp>
        <p:nvSpPr>
          <p:cNvPr id="3" name="Content Placeholder 2"/>
          <p:cNvSpPr>
            <a:spLocks noGrp="1"/>
          </p:cNvSpPr>
          <p:nvPr>
            <p:ph idx="1"/>
          </p:nvPr>
        </p:nvSpPr>
        <p:spPr>
          <a:xfrm>
            <a:off x="152400" y="914400"/>
            <a:ext cx="8686800" cy="5562600"/>
          </a:xfrm>
        </p:spPr>
        <p:txBody>
          <a:bodyPr>
            <a:normAutofit lnSpcReduction="10000"/>
          </a:bodyPr>
          <a:lstStyle/>
          <a:p>
            <a:pPr algn="just">
              <a:buFont typeface="Wingdings" pitchFamily="2" charset="2"/>
              <a:buChar char="Ø"/>
            </a:pPr>
            <a:r>
              <a:rPr lang="en-US" dirty="0" smtClean="0"/>
              <a:t>The findings revealed a prevalence of intestinal </a:t>
            </a:r>
            <a:r>
              <a:rPr lang="en-US" dirty="0" err="1" smtClean="0"/>
              <a:t>helminths</a:t>
            </a:r>
            <a:r>
              <a:rPr lang="en-US" dirty="0" smtClean="0"/>
              <a:t> </a:t>
            </a:r>
            <a:r>
              <a:rPr lang="en-US" dirty="0" smtClean="0"/>
              <a:t>infection in the study area.</a:t>
            </a:r>
          </a:p>
          <a:p>
            <a:pPr algn="just">
              <a:buFont typeface="Wingdings" pitchFamily="2" charset="2"/>
              <a:buChar char="Ø"/>
            </a:pPr>
            <a:r>
              <a:rPr lang="en-US" dirty="0" smtClean="0"/>
              <a:t>The results of questionnaire on the risk factor of  parasites transmission reveals that there is a significant association between practices like deworming, duration of their stay in the prison and transmission of the parasitic infection.</a:t>
            </a:r>
          </a:p>
          <a:p>
            <a:pPr algn="just">
              <a:buFont typeface="Wingdings" pitchFamily="2" charset="2"/>
              <a:buChar char="Ø"/>
            </a:pPr>
            <a:r>
              <a:rPr lang="en-US" dirty="0" smtClean="0"/>
              <a:t>Without adequate treatment and prophylactic guidance, inmates may remain indefinitely infected with intestinal parasite whether while serving time in prison or after release</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228600"/>
            <a:ext cx="8686800" cy="6248400"/>
          </a:xfrm>
        </p:spPr>
        <p:txBody>
          <a:bodyPr>
            <a:normAutofit/>
          </a:bodyPr>
          <a:lstStyle/>
          <a:p>
            <a:pPr algn="just">
              <a:buFont typeface="Wingdings" pitchFamily="2" charset="2"/>
              <a:buChar char="Ø"/>
            </a:pPr>
            <a:endParaRPr lang="en-US" dirty="0" smtClean="0"/>
          </a:p>
          <a:p>
            <a:pPr algn="just">
              <a:buFont typeface="Wingdings" pitchFamily="2" charset="2"/>
              <a:buChar char="Ø"/>
            </a:pPr>
            <a:r>
              <a:rPr lang="en-US" dirty="0" smtClean="0"/>
              <a:t>The living condition of the inmates in the prison draws attention to the need for improved primary care, including effective measures to prevent and control the infections.</a:t>
            </a:r>
          </a:p>
          <a:p>
            <a:pPr algn="just">
              <a:buFont typeface="Wingdings" pitchFamily="2" charset="2"/>
              <a:buChar char="Ø"/>
            </a:pPr>
            <a:r>
              <a:rPr lang="en-US" dirty="0" smtClean="0"/>
              <a:t>Consequently, we recommend the establishment of testing centre throughout penal institution.</a:t>
            </a:r>
          </a:p>
          <a:p>
            <a:pPr algn="just">
              <a:buFont typeface="Wingdings" pitchFamily="2" charset="2"/>
              <a:buChar char="Ø"/>
            </a:pPr>
            <a:r>
              <a:rPr lang="en-US" dirty="0" smtClean="0"/>
              <a:t>Persuasive health education and rigorous hygiene measure should be employed inside the prison to reduce transmission and infection with intestinal parasite and sexual transmitted infections.</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905000" y="1600201"/>
            <a:ext cx="5715000" cy="1295399"/>
          </a:xfrm>
        </p:spPr>
        <p:txBody>
          <a:bodyPr>
            <a:noAutofit/>
          </a:bodyPr>
          <a:lstStyle/>
          <a:p>
            <a:pPr>
              <a:buNone/>
            </a:pPr>
            <a:r>
              <a:rPr lang="en-US" sz="6000" dirty="0" smtClean="0"/>
              <a:t>THANK YOU </a:t>
            </a:r>
          </a:p>
          <a:p>
            <a:pPr>
              <a:buNone/>
            </a:pPr>
            <a:r>
              <a:rPr lang="en-US" sz="6000" dirty="0" smtClean="0"/>
              <a:t>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152400"/>
            <a:ext cx="8610600" cy="6400800"/>
          </a:xfrm>
        </p:spPr>
        <p:txBody>
          <a:bodyPr>
            <a:normAutofit/>
          </a:bodyPr>
          <a:lstStyle/>
          <a:p>
            <a:pPr algn="just">
              <a:buNone/>
            </a:pPr>
            <a:endParaRPr lang="en-US" dirty="0" smtClean="0"/>
          </a:p>
          <a:p>
            <a:pPr algn="just">
              <a:buFont typeface="Wingdings" pitchFamily="2" charset="2"/>
              <a:buChar char="Ø"/>
            </a:pPr>
            <a:r>
              <a:rPr lang="en-US" dirty="0" smtClean="0"/>
              <a:t>Prison inmates are often tagged the forgotten ones and are among the population with high risk for dangerous parasitic infections especially intestinal parasites</a:t>
            </a:r>
            <a:r>
              <a:rPr lang="en-US" dirty="0" smtClean="0"/>
              <a:t> </a:t>
            </a:r>
            <a:r>
              <a:rPr lang="en-US" dirty="0" smtClean="0"/>
              <a:t>(Fraser</a:t>
            </a:r>
            <a:r>
              <a:rPr lang="en-US" dirty="0" smtClean="0"/>
              <a:t>, 2007).</a:t>
            </a:r>
          </a:p>
          <a:p>
            <a:pPr algn="just">
              <a:buFont typeface="Wingdings" pitchFamily="2" charset="2"/>
              <a:buChar char="Ø"/>
            </a:pPr>
            <a:endParaRPr lang="en-US" dirty="0" smtClean="0"/>
          </a:p>
          <a:p>
            <a:pPr algn="just">
              <a:buFont typeface="Wingdings" pitchFamily="2" charset="2"/>
              <a:buChar char="Ø"/>
            </a:pPr>
            <a:endParaRPr lang="en-US" dirty="0" smtClean="0"/>
          </a:p>
          <a:p>
            <a:pPr algn="just">
              <a:buFont typeface="Wingdings" pitchFamily="2" charset="2"/>
              <a:buChar char="Ø"/>
            </a:pP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152400"/>
            <a:ext cx="8153400" cy="685800"/>
          </a:xfrm>
        </p:spPr>
        <p:txBody>
          <a:bodyPr>
            <a:normAutofit fontScale="90000"/>
          </a:bodyPr>
          <a:lstStyle/>
          <a:p>
            <a:r>
              <a:rPr lang="en-US" dirty="0" smtClean="0"/>
              <a:t>STATEMENT OF THE PROBLEM</a:t>
            </a:r>
            <a:endParaRPr lang="en-US" dirty="0"/>
          </a:p>
        </p:txBody>
      </p:sp>
      <p:sp>
        <p:nvSpPr>
          <p:cNvPr id="3" name="Content Placeholder 2"/>
          <p:cNvSpPr>
            <a:spLocks noGrp="1"/>
          </p:cNvSpPr>
          <p:nvPr>
            <p:ph idx="1"/>
          </p:nvPr>
        </p:nvSpPr>
        <p:spPr>
          <a:xfrm>
            <a:off x="228600" y="685800"/>
            <a:ext cx="8686800" cy="6019800"/>
          </a:xfrm>
        </p:spPr>
        <p:txBody>
          <a:bodyPr>
            <a:normAutofit/>
          </a:bodyPr>
          <a:lstStyle/>
          <a:p>
            <a:pPr algn="just">
              <a:buFont typeface="Wingdings" pitchFamily="2" charset="2"/>
              <a:buChar char="Ø"/>
            </a:pPr>
            <a:r>
              <a:rPr lang="en-US" dirty="0" smtClean="0"/>
              <a:t>Intestinal parasites have long been recognized as a major public health problem. </a:t>
            </a:r>
          </a:p>
          <a:p>
            <a:pPr algn="just">
              <a:buFont typeface="Wingdings" pitchFamily="2" charset="2"/>
              <a:buChar char="Ø"/>
            </a:pPr>
            <a:r>
              <a:rPr lang="en-US" dirty="0" smtClean="0"/>
              <a:t>Prisons are in the risky environment for transmission of intestinal parasites and sexually transmitted infections because of the behavioral (Dickson </a:t>
            </a:r>
            <a:r>
              <a:rPr lang="en-US" i="1" dirty="0" smtClean="0"/>
              <a:t>et al</a:t>
            </a:r>
            <a:r>
              <a:rPr lang="en-US" dirty="0" smtClean="0"/>
              <a:t>., 2016). </a:t>
            </a:r>
          </a:p>
          <a:p>
            <a:pPr algn="just">
              <a:buFont typeface="Wingdings" pitchFamily="2" charset="2"/>
              <a:buChar char="Ø"/>
            </a:pPr>
            <a:r>
              <a:rPr lang="en-US" dirty="0" smtClean="0"/>
              <a:t>I</a:t>
            </a:r>
            <a:r>
              <a:rPr lang="en-US" dirty="0" smtClean="0"/>
              <a:t>nmates who have </a:t>
            </a:r>
            <a:r>
              <a:rPr lang="en-US" dirty="0" smtClean="0"/>
              <a:t>served their </a:t>
            </a:r>
            <a:r>
              <a:rPr lang="en-US" dirty="0" smtClean="0"/>
              <a:t>terms and then released </a:t>
            </a:r>
            <a:r>
              <a:rPr lang="en-US" dirty="0" smtClean="0"/>
              <a:t>into the </a:t>
            </a:r>
            <a:r>
              <a:rPr lang="en-US" dirty="0" smtClean="0"/>
              <a:t>society may impose </a:t>
            </a:r>
            <a:r>
              <a:rPr lang="en-US" dirty="0" smtClean="0"/>
              <a:t>a serious risk to their families and communities as they are reservoirs for further spread in general population. </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152400"/>
            <a:ext cx="8763000" cy="6553200"/>
          </a:xfrm>
        </p:spPr>
        <p:txBody>
          <a:bodyPr>
            <a:normAutofit/>
          </a:bodyPr>
          <a:lstStyle/>
          <a:p>
            <a:pPr algn="just">
              <a:buNone/>
            </a:pPr>
            <a:r>
              <a:rPr lang="en-US" dirty="0" smtClean="0"/>
              <a:t>                              </a:t>
            </a:r>
            <a:r>
              <a:rPr lang="en-US" b="1" dirty="0" smtClean="0"/>
              <a:t>CONTINUED</a:t>
            </a:r>
          </a:p>
          <a:p>
            <a:pPr algn="just">
              <a:buFont typeface="Wingdings" pitchFamily="2" charset="2"/>
              <a:buChar char="Ø"/>
            </a:pPr>
            <a:r>
              <a:rPr lang="en-US" dirty="0" smtClean="0"/>
              <a:t>In </a:t>
            </a:r>
            <a:r>
              <a:rPr lang="en-US" dirty="0" smtClean="0"/>
              <a:t>the current study, we seek to evaluate the practices, prevalence and risk factors of intestinal parasites infection among inmates in Umuahia prisons. </a:t>
            </a:r>
          </a:p>
          <a:p>
            <a:pPr algn="just">
              <a:buFont typeface="Wingdings" pitchFamily="2" charset="2"/>
              <a:buChar char="Ø"/>
            </a:pPr>
            <a:r>
              <a:rPr lang="en-US" dirty="0" smtClean="0"/>
              <a:t>It is hoped that these information will spur further works in this area and also stimulate planning, management, prevention and control strategies for parasitic infections program among prison inmates in the state and in Nigeria at large.</a:t>
            </a:r>
          </a:p>
          <a:p>
            <a:pPr algn="just">
              <a:buFont typeface="Wingdings" pitchFamily="2" charset="2"/>
              <a:buChar char="Ø"/>
            </a:pPr>
            <a:endParaRPr lang="en-US" dirty="0" smtClean="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152400"/>
            <a:ext cx="8153400" cy="838200"/>
          </a:xfrm>
        </p:spPr>
        <p:txBody>
          <a:bodyPr>
            <a:normAutofit fontScale="90000"/>
          </a:bodyPr>
          <a:lstStyle/>
          <a:p>
            <a:r>
              <a:rPr lang="en-US" b="1" dirty="0" smtClean="0"/>
              <a:t> </a:t>
            </a:r>
            <a:br>
              <a:rPr lang="en-US" b="1" dirty="0" smtClean="0"/>
            </a:br>
            <a:r>
              <a:rPr lang="en-US" b="1" dirty="0" smtClean="0"/>
              <a:t>OBJECTIVES</a:t>
            </a:r>
            <a:r>
              <a:rPr lang="en-US" dirty="0"/>
              <a:t/>
            </a:r>
            <a:br>
              <a:rPr lang="en-US" dirty="0"/>
            </a:br>
            <a:endParaRPr lang="en-US" dirty="0"/>
          </a:p>
        </p:txBody>
      </p:sp>
      <p:sp>
        <p:nvSpPr>
          <p:cNvPr id="3" name="Content Placeholder 2"/>
          <p:cNvSpPr>
            <a:spLocks noGrp="1"/>
          </p:cNvSpPr>
          <p:nvPr>
            <p:ph idx="1"/>
          </p:nvPr>
        </p:nvSpPr>
        <p:spPr>
          <a:xfrm>
            <a:off x="152400" y="685800"/>
            <a:ext cx="8839200" cy="6019800"/>
          </a:xfrm>
        </p:spPr>
        <p:txBody>
          <a:bodyPr>
            <a:normAutofit/>
          </a:bodyPr>
          <a:lstStyle/>
          <a:p>
            <a:pPr>
              <a:buNone/>
            </a:pPr>
            <a:endParaRPr lang="en-US" dirty="0" smtClean="0"/>
          </a:p>
          <a:p>
            <a:pPr algn="just">
              <a:buFont typeface="Wingdings" pitchFamily="2" charset="2"/>
              <a:buChar char="Ø"/>
            </a:pPr>
            <a:r>
              <a:rPr lang="en-US" dirty="0" smtClean="0"/>
              <a:t>To determine the prevalence of intestinal parasite infection among inmates.</a:t>
            </a:r>
          </a:p>
          <a:p>
            <a:pPr algn="just">
              <a:buFont typeface="Wingdings" pitchFamily="2" charset="2"/>
              <a:buChar char="Ø"/>
            </a:pPr>
            <a:r>
              <a:rPr lang="en-US" dirty="0" smtClean="0"/>
              <a:t>Access the degree of mixed/multiple infections among inmates.</a:t>
            </a:r>
          </a:p>
          <a:p>
            <a:pPr algn="just">
              <a:buFont typeface="Wingdings" pitchFamily="2" charset="2"/>
              <a:buChar char="Ø"/>
            </a:pPr>
            <a:r>
              <a:rPr lang="en-US" dirty="0" smtClean="0"/>
              <a:t>Determine the association between some risk factors and transmission of intestinal parasites infections in Umuahia prisons.</a:t>
            </a:r>
            <a:endParaRPr lang="en-US" dirty="0"/>
          </a:p>
          <a:p>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685800"/>
          </a:xfrm>
        </p:spPr>
        <p:txBody>
          <a:bodyPr>
            <a:normAutofit fontScale="90000"/>
          </a:bodyPr>
          <a:lstStyle/>
          <a:p>
            <a:r>
              <a:rPr lang="en-US" b="1" dirty="0" smtClean="0"/>
              <a:t>JUSTIFICATION</a:t>
            </a:r>
            <a:endParaRPr lang="en-US" b="1" dirty="0"/>
          </a:p>
        </p:txBody>
      </p:sp>
      <p:sp>
        <p:nvSpPr>
          <p:cNvPr id="3" name="Content Placeholder 2"/>
          <p:cNvSpPr>
            <a:spLocks noGrp="1"/>
          </p:cNvSpPr>
          <p:nvPr>
            <p:ph idx="1"/>
          </p:nvPr>
        </p:nvSpPr>
        <p:spPr>
          <a:xfrm>
            <a:off x="228600" y="838200"/>
            <a:ext cx="8686800" cy="5791200"/>
          </a:xfrm>
        </p:spPr>
        <p:txBody>
          <a:bodyPr>
            <a:normAutofit fontScale="92500"/>
          </a:bodyPr>
          <a:lstStyle/>
          <a:p>
            <a:pPr algn="just">
              <a:buFont typeface="Wingdings" pitchFamily="2" charset="2"/>
              <a:buChar char="Ø"/>
            </a:pPr>
            <a:r>
              <a:rPr lang="en-US" dirty="0" smtClean="0">
                <a:latin typeface="Times New Roman" pitchFamily="18" charset="0"/>
                <a:cs typeface="Times New Roman" pitchFamily="18" charset="0"/>
              </a:rPr>
              <a:t>Although parasitic infections can infect all members of the population, it is clear that there are specific groups who are more vulnerable to these infection and it’s harmful effects (</a:t>
            </a:r>
            <a:r>
              <a:rPr lang="en-US" dirty="0" err="1" smtClean="0">
                <a:latin typeface="Times New Roman" pitchFamily="18" charset="0"/>
                <a:cs typeface="Times New Roman" pitchFamily="18" charset="0"/>
              </a:rPr>
              <a:t>Hotez</a:t>
            </a:r>
            <a:r>
              <a:rPr lang="en-US" dirty="0" smtClean="0">
                <a:latin typeface="Times New Roman" pitchFamily="18" charset="0"/>
                <a:cs typeface="Times New Roman" pitchFamily="18" charset="0"/>
              </a:rPr>
              <a:t>, </a:t>
            </a:r>
            <a:r>
              <a:rPr lang="en-US" i="1" dirty="0" smtClean="0">
                <a:latin typeface="Times New Roman" pitchFamily="18" charset="0"/>
                <a:cs typeface="Times New Roman" pitchFamily="18" charset="0"/>
              </a:rPr>
              <a:t>et al.,</a:t>
            </a:r>
            <a:r>
              <a:rPr lang="en-US" dirty="0" smtClean="0">
                <a:latin typeface="Times New Roman" pitchFamily="18" charset="0"/>
                <a:cs typeface="Times New Roman" pitchFamily="18" charset="0"/>
              </a:rPr>
              <a:t> 2009).</a:t>
            </a:r>
          </a:p>
          <a:p>
            <a:pPr algn="just">
              <a:buFont typeface="Wingdings" pitchFamily="2" charset="2"/>
              <a:buChar char="Ø"/>
            </a:pPr>
            <a:r>
              <a:rPr lang="en-US" dirty="0" smtClean="0">
                <a:latin typeface="Times New Roman" pitchFamily="18" charset="0"/>
                <a:cs typeface="Times New Roman" pitchFamily="18" charset="0"/>
              </a:rPr>
              <a:t> Among this group are inmates who carry a much burden of illness than other society. Prisoners in Umuahia prisons live in extremely poor conditions with inadequate facilities. </a:t>
            </a:r>
          </a:p>
          <a:p>
            <a:pPr algn="just">
              <a:buFont typeface="Wingdings" pitchFamily="2" charset="2"/>
              <a:buChar char="Ø"/>
            </a:pPr>
            <a:r>
              <a:rPr lang="en-US" dirty="0" smtClean="0">
                <a:latin typeface="Times New Roman" pitchFamily="18" charset="0"/>
                <a:cs typeface="Times New Roman" pitchFamily="18" charset="0"/>
              </a:rPr>
              <a:t>The prisoners are also affected by malnutrition, lack of portable drinking water, dirty environment, very poor environmental hygiene and risky sexual practices.</a:t>
            </a:r>
          </a:p>
          <a:p>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152400"/>
            <a:ext cx="8610600" cy="6477000"/>
          </a:xfrm>
        </p:spPr>
        <p:txBody>
          <a:bodyPr>
            <a:normAutofit fontScale="92500"/>
          </a:bodyPr>
          <a:lstStyle/>
          <a:p>
            <a:pPr>
              <a:buNone/>
            </a:pPr>
            <a:r>
              <a:rPr lang="en-US" dirty="0" smtClean="0"/>
              <a:t>                                       </a:t>
            </a:r>
            <a:r>
              <a:rPr lang="en-US" b="1" dirty="0" smtClean="0"/>
              <a:t>CONTINUED</a:t>
            </a:r>
          </a:p>
          <a:p>
            <a:pPr algn="just">
              <a:buFont typeface="Wingdings" pitchFamily="2" charset="2"/>
              <a:buChar char="Ø"/>
            </a:pPr>
            <a:r>
              <a:rPr lang="en-US" dirty="0" smtClean="0">
                <a:latin typeface="Times New Roman" pitchFamily="18" charset="0"/>
                <a:cs typeface="Times New Roman" pitchFamily="18" charset="0"/>
              </a:rPr>
              <a:t>In parasitic infection prevention and control plans, inmates are often neglected and overlooked. Prevention program that have been shown to reduce the transmission of intestinal parasite infection are rarely available for inmates. </a:t>
            </a:r>
          </a:p>
          <a:p>
            <a:pPr algn="just">
              <a:buFont typeface="Wingdings" pitchFamily="2" charset="2"/>
              <a:buChar char="Ø"/>
            </a:pPr>
            <a:r>
              <a:rPr lang="en-US" dirty="0" smtClean="0">
                <a:latin typeface="Times New Roman" pitchFamily="18" charset="0"/>
                <a:cs typeface="Times New Roman" pitchFamily="18" charset="0"/>
              </a:rPr>
              <a:t>Inmates with existing health problems do not received proper medical attention and may leave prisons in worse conditions than their previous life </a:t>
            </a:r>
            <a:endParaRPr lang="en-US" dirty="0">
              <a:latin typeface="Times New Roman" pitchFamily="18" charset="0"/>
              <a:cs typeface="Times New Roman" pitchFamily="18" charset="0"/>
            </a:endParaRPr>
          </a:p>
          <a:p>
            <a:pPr algn="just">
              <a:buFont typeface="Wingdings" pitchFamily="2" charset="2"/>
              <a:buChar char="Ø"/>
            </a:pPr>
            <a:r>
              <a:rPr lang="en-US" dirty="0" smtClean="0">
                <a:latin typeface="Times New Roman" pitchFamily="18" charset="0"/>
                <a:cs typeface="Times New Roman" pitchFamily="18" charset="0"/>
              </a:rPr>
              <a:t>Base </a:t>
            </a:r>
            <a:r>
              <a:rPr lang="en-US" dirty="0">
                <a:latin typeface="Times New Roman" pitchFamily="18" charset="0"/>
                <a:cs typeface="Times New Roman" pitchFamily="18" charset="0"/>
              </a:rPr>
              <a:t>on these risk factors, a study </a:t>
            </a:r>
            <a:r>
              <a:rPr lang="en-US" dirty="0" smtClean="0">
                <a:latin typeface="Times New Roman" pitchFamily="18" charset="0"/>
                <a:cs typeface="Times New Roman" pitchFamily="18" charset="0"/>
              </a:rPr>
              <a:t>on the prevalence  </a:t>
            </a:r>
            <a:r>
              <a:rPr lang="en-US" dirty="0">
                <a:latin typeface="Times New Roman" pitchFamily="18" charset="0"/>
                <a:cs typeface="Times New Roman" pitchFamily="18" charset="0"/>
              </a:rPr>
              <a:t>rate of intestinal </a:t>
            </a:r>
            <a:r>
              <a:rPr lang="en-US" dirty="0" smtClean="0">
                <a:latin typeface="Times New Roman" pitchFamily="18" charset="0"/>
                <a:cs typeface="Times New Roman" pitchFamily="18" charset="0"/>
              </a:rPr>
              <a:t>parasites infection among inmates in </a:t>
            </a:r>
            <a:r>
              <a:rPr lang="en-US" dirty="0" err="1" smtClean="0">
                <a:latin typeface="Times New Roman" pitchFamily="18" charset="0"/>
                <a:cs typeface="Times New Roman" pitchFamily="18" charset="0"/>
              </a:rPr>
              <a:t>umuahia</a:t>
            </a:r>
            <a:r>
              <a:rPr lang="en-US" dirty="0" smtClean="0">
                <a:latin typeface="Times New Roman" pitchFamily="18" charset="0"/>
                <a:cs typeface="Times New Roman" pitchFamily="18" charset="0"/>
              </a:rPr>
              <a:t> prisons was  </a:t>
            </a:r>
            <a:r>
              <a:rPr lang="en-US" dirty="0">
                <a:latin typeface="Times New Roman" pitchFamily="18" charset="0"/>
                <a:cs typeface="Times New Roman" pitchFamily="18" charset="0"/>
              </a:rPr>
              <a:t>conducted.</a:t>
            </a:r>
          </a:p>
          <a:p>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11162"/>
          </a:xfrm>
        </p:spPr>
        <p:txBody>
          <a:bodyPr>
            <a:normAutofit fontScale="90000"/>
          </a:bodyPr>
          <a:lstStyle/>
          <a:p>
            <a:r>
              <a:rPr lang="en-US" b="1" dirty="0" smtClean="0"/>
              <a:t>Limitations of the Study</a:t>
            </a:r>
            <a:endParaRPr lang="en-US" dirty="0"/>
          </a:p>
        </p:txBody>
      </p:sp>
      <p:sp>
        <p:nvSpPr>
          <p:cNvPr id="3" name="Content Placeholder 2"/>
          <p:cNvSpPr>
            <a:spLocks noGrp="1"/>
          </p:cNvSpPr>
          <p:nvPr>
            <p:ph idx="1"/>
          </p:nvPr>
        </p:nvSpPr>
        <p:spPr>
          <a:xfrm>
            <a:off x="228600" y="762000"/>
            <a:ext cx="8686800" cy="5867400"/>
          </a:xfrm>
        </p:spPr>
        <p:txBody>
          <a:bodyPr>
            <a:normAutofit/>
          </a:bodyPr>
          <a:lstStyle/>
          <a:p>
            <a:pPr algn="just">
              <a:buFont typeface="Wingdings" pitchFamily="2" charset="2"/>
              <a:buChar char="Ø"/>
            </a:pPr>
            <a:r>
              <a:rPr lang="en-US" dirty="0" smtClean="0"/>
              <a:t>The major challenge in this study was inconsistency of power supply. These lead to collection of small sample size daily which prolonged the study duration.</a:t>
            </a:r>
          </a:p>
          <a:p>
            <a:pPr algn="just">
              <a:buFont typeface="Wingdings" pitchFamily="2" charset="2"/>
              <a:buChar char="Ø"/>
            </a:pPr>
            <a:r>
              <a:rPr lang="en-US" dirty="0" smtClean="0"/>
              <a:t>Getting </a:t>
            </a:r>
            <a:r>
              <a:rPr lang="en-US" dirty="0" err="1" smtClean="0"/>
              <a:t>conscent</a:t>
            </a:r>
            <a:r>
              <a:rPr lang="en-US" dirty="0" smtClean="0"/>
              <a:t> </a:t>
            </a:r>
            <a:r>
              <a:rPr lang="en-US" dirty="0" smtClean="0"/>
              <a:t>letter from the </a:t>
            </a:r>
            <a:r>
              <a:rPr lang="en-US" dirty="0" smtClean="0"/>
              <a:t>prisons officials was challenging because these lead to frequent interrogation by the staffs on duty.</a:t>
            </a:r>
            <a:endParaRPr lang="en-US" dirty="0" smtClean="0"/>
          </a:p>
          <a:p>
            <a:pPr algn="just">
              <a:buFont typeface="Wingdings" pitchFamily="2" charset="2"/>
              <a:buChar char="Ø"/>
            </a:pPr>
            <a:r>
              <a:rPr lang="en-US" dirty="0" smtClean="0"/>
              <a:t>Gaining assess to</a:t>
            </a:r>
            <a:r>
              <a:rPr lang="en-US" dirty="0" smtClean="0"/>
              <a:t> </a:t>
            </a:r>
            <a:r>
              <a:rPr lang="en-US" dirty="0" smtClean="0"/>
              <a:t>the prison yard daily for sample collection was a challenge due to the risk of being attacked by the inmates</a:t>
            </a:r>
          </a:p>
          <a:p>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1730</TotalTime>
  <Words>1786</Words>
  <Application>Microsoft Office PowerPoint</Application>
  <PresentationFormat>On-screen Show (4:3)</PresentationFormat>
  <Paragraphs>348</Paragraphs>
  <Slides>25</Slides>
  <Notes>0</Notes>
  <HiddenSlides>0</HiddenSlides>
  <MMClips>0</MMClips>
  <ScaleCrop>false</ScaleCrop>
  <HeadingPairs>
    <vt:vector size="4" baseType="variant">
      <vt:variant>
        <vt:lpstr>Theme</vt:lpstr>
      </vt:variant>
      <vt:variant>
        <vt:i4>1</vt:i4>
      </vt:variant>
      <vt:variant>
        <vt:lpstr>Slide Titles</vt:lpstr>
      </vt:variant>
      <vt:variant>
        <vt:i4>25</vt:i4>
      </vt:variant>
    </vt:vector>
  </HeadingPairs>
  <TitlesOfParts>
    <vt:vector size="26" baseType="lpstr">
      <vt:lpstr>Office Theme</vt:lpstr>
      <vt:lpstr>Slide 1</vt:lpstr>
      <vt:lpstr>INTRODUCTION</vt:lpstr>
      <vt:lpstr>Slide 3</vt:lpstr>
      <vt:lpstr>STATEMENT OF THE PROBLEM</vt:lpstr>
      <vt:lpstr>Slide 5</vt:lpstr>
      <vt:lpstr>  OBJECTIVES </vt:lpstr>
      <vt:lpstr>JUSTIFICATION</vt:lpstr>
      <vt:lpstr>Slide 8</vt:lpstr>
      <vt:lpstr>Limitations of the Study</vt:lpstr>
      <vt:lpstr>MATERIALS AND METHODS</vt:lpstr>
      <vt:lpstr>ETHICAL APPROVAL</vt:lpstr>
      <vt:lpstr>SAMPLE COLLECTION</vt:lpstr>
      <vt:lpstr>DIRECT MICROSCOPY FOR STOOL ANALYSIS</vt:lpstr>
      <vt:lpstr>FORMOL ETHER CONCENTRATION METHOD</vt:lpstr>
      <vt:lpstr>Slide 15</vt:lpstr>
      <vt:lpstr>DATA ANALYSIS</vt:lpstr>
      <vt:lpstr>RESULTS</vt:lpstr>
      <vt:lpstr> Fig.  2: Prevalence of Intestinal helminths Identified In the Study  </vt:lpstr>
      <vt:lpstr>Slide 19</vt:lpstr>
      <vt:lpstr>Slide 20</vt:lpstr>
      <vt:lpstr>Slide 21</vt:lpstr>
      <vt:lpstr>Slide 22</vt:lpstr>
      <vt:lpstr>CONCLUSION AND RECOMMENDATIONS </vt:lpstr>
      <vt:lpstr>Slide 24</vt:lpstr>
      <vt:lpstr>Slide 25</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benloys</dc:creator>
  <cp:lastModifiedBy>QUEEN</cp:lastModifiedBy>
  <cp:revision>191</cp:revision>
  <dcterms:created xsi:type="dcterms:W3CDTF">2016-12-04T19:25:28Z</dcterms:created>
  <dcterms:modified xsi:type="dcterms:W3CDTF">1980-01-10T01:50:21Z</dcterms:modified>
</cp:coreProperties>
</file>