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07" r:id="rId1"/>
  </p:sldMasterIdLst>
  <p:notesMasterIdLst>
    <p:notesMasterId r:id="rId14"/>
  </p:notesMasterIdLst>
  <p:sldIdLst>
    <p:sldId id="256" r:id="rId2"/>
    <p:sldId id="279" r:id="rId3"/>
    <p:sldId id="281" r:id="rId4"/>
    <p:sldId id="267" r:id="rId5"/>
    <p:sldId id="278" r:id="rId6"/>
    <p:sldId id="291" r:id="rId7"/>
    <p:sldId id="283" r:id="rId8"/>
    <p:sldId id="287" r:id="rId9"/>
    <p:sldId id="292" r:id="rId10"/>
    <p:sldId id="290" r:id="rId11"/>
    <p:sldId id="285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85" autoAdjust="0"/>
    <p:restoredTop sz="86388" autoAdjust="0"/>
  </p:normalViewPr>
  <p:slideViewPr>
    <p:cSldViewPr>
      <p:cViewPr>
        <p:scale>
          <a:sx n="60" d="100"/>
          <a:sy n="60" d="100"/>
        </p:scale>
        <p:origin x="-298" y="6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2FB3B-C516-4CBA-958C-8A04E125DA6C}" type="datetimeFigureOut">
              <a:rPr lang="en-US" smtClean="0"/>
              <a:pPr/>
              <a:t>24-Jun-15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4CEDC-5FBE-49EB-8CC8-C9E884C615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8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4CEDC-5FBE-49EB-8CC8-C9E884C615A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8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4CEDC-5FBE-49EB-8CC8-C9E884C615A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4CEDC-5FBE-49EB-8CC8-C9E884C615A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2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4CEDC-5FBE-49EB-8CC8-C9E884C615A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8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4CEDC-5FBE-49EB-8CC8-C9E884C615A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5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4CEDC-5FBE-49EB-8CC8-C9E884C615A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54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3A7FAF-F82F-4D01-90BD-8592A2D53C9A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4CEDC-5FBE-49EB-8CC8-C9E884C615A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4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4CEDC-5FBE-49EB-8CC8-C9E884C615A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21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4CEDC-5FBE-49EB-8CC8-C9E884C615A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8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2CEF2-8A3D-4AB8-A14C-399DC988D4E7}" type="datetimeFigureOut">
              <a:rPr lang="en-US" smtClean="0"/>
              <a:pPr>
                <a:defRPr/>
              </a:pPr>
              <a:t>24-Jun-15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A0E89-3B39-4A65-A01A-80D769149A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F0DD0-CE2A-4756-B891-F823A03457E7}" type="datetimeFigureOut">
              <a:rPr lang="en-US" smtClean="0"/>
              <a:pPr>
                <a:defRPr/>
              </a:pPr>
              <a:t>24-Jun-15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CBB1B-3626-4817-B54C-E8F94B53D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661E8E-40B9-4331-B0D2-0CCB4B1983AE}" type="datetimeFigureOut">
              <a:rPr lang="en-US" smtClean="0"/>
              <a:pPr>
                <a:defRPr/>
              </a:pPr>
              <a:t>24-Jun-15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D5B78-5245-4DDF-8FDB-6B8A32DB8D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39913A-536E-4A81-B597-7FD21FD87DD2}" type="datetimeFigureOut">
              <a:rPr lang="en-US" smtClean="0"/>
              <a:pPr>
                <a:defRPr/>
              </a:pPr>
              <a:t>24-Jun-15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3B1C9-21CD-43DB-A73E-E454A6E5CE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829D87-0EDF-4813-B07F-7E4AF9691F93}" type="datetimeFigureOut">
              <a:rPr lang="en-US" smtClean="0"/>
              <a:pPr>
                <a:defRPr/>
              </a:pPr>
              <a:t>24-Jun-15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77D43-EAA3-4880-9820-26F2476434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47508-0CB9-4677-849B-71614BA927CB}" type="datetimeFigureOut">
              <a:rPr lang="en-US" smtClean="0"/>
              <a:pPr>
                <a:defRPr/>
              </a:pPr>
              <a:t>24-Jun-15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76F20-3DFB-46A6-B43A-C197C242E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28313-94C2-4BD8-8205-7B840B176DA7}" type="datetimeFigureOut">
              <a:rPr lang="en-US" smtClean="0"/>
              <a:pPr>
                <a:defRPr/>
              </a:pPr>
              <a:t>24-Jun-15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696AC-017A-4AFE-89B5-4E4578B452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BE83FE-2310-4D0A-9E72-468E6AF8DE59}" type="datetimeFigureOut">
              <a:rPr lang="en-US" smtClean="0"/>
              <a:pPr>
                <a:defRPr/>
              </a:pPr>
              <a:t>24-Jun-15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E23-DF98-4F0B-B1B0-FCCC4A1F26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48A3F-761C-4DAC-AC53-CAE26A39C80C}" type="datetimeFigureOut">
              <a:rPr lang="en-US" smtClean="0"/>
              <a:pPr>
                <a:defRPr/>
              </a:pPr>
              <a:t>24-Jun-15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01546-1536-4957-930E-E4DC9941D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3EB5AA-F237-42E1-BBB4-5CE8C9BDDC96}" type="datetimeFigureOut">
              <a:rPr lang="en-US" smtClean="0"/>
              <a:pPr>
                <a:defRPr/>
              </a:pPr>
              <a:t>24-Jun-15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3311E-988B-4FBA-AB94-5506017449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7987C-AF55-4433-A838-D7F0DF2BD763}" type="datetimeFigureOut">
              <a:rPr lang="en-US" smtClean="0"/>
              <a:pPr>
                <a:defRPr/>
              </a:pPr>
              <a:t>24-Jun-15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DB66D-711A-4538-A5F6-4BFDE4BDE9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E85960-BECD-4D77-A60E-AFC2F18222EB}" type="datetimeFigureOut">
              <a:rPr lang="en-US" smtClean="0"/>
              <a:pPr>
                <a:defRPr/>
              </a:pPr>
              <a:t>24-Jun-15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CF1099-201F-45A5-9586-C678B6BB5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79512" y="2514600"/>
            <a:ext cx="8712968" cy="2000250"/>
          </a:xfrm>
          <a:effectLst>
            <a:outerShdw blurRad="50800" dist="50800" dir="5400000" algn="ctr" rotWithShape="0">
              <a:schemeClr val="tx2">
                <a:lumMod val="50000"/>
                <a:alpha val="25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Britannic Bold" pitchFamily="34" charset="0"/>
              </a:rPr>
              <a:t/>
            </a:r>
            <a:br>
              <a:rPr lang="en-US" dirty="0" smtClean="0">
                <a:latin typeface="Britannic Bold" pitchFamily="34" charset="0"/>
              </a:rPr>
            </a:br>
            <a:r>
              <a:rPr lang="en-US" dirty="0">
                <a:latin typeface="Britannic Bold" pitchFamily="34" charset="0"/>
              </a:rPr>
              <a:t/>
            </a:r>
            <a:br>
              <a:rPr lang="en-US" dirty="0">
                <a:latin typeface="Britannic Bold" pitchFamily="34" charset="0"/>
              </a:rPr>
            </a:br>
            <a:r>
              <a:rPr lang="en-US" dirty="0" smtClean="0">
                <a:latin typeface="Britannic Bold" pitchFamily="34" charset="0"/>
              </a:rPr>
              <a:t/>
            </a:r>
            <a:br>
              <a:rPr lang="en-US" dirty="0" smtClean="0">
                <a:latin typeface="Britannic Bold" pitchFamily="34" charset="0"/>
              </a:rPr>
            </a:br>
            <a:r>
              <a:rPr lang="en-US" dirty="0">
                <a:latin typeface="Britannic Bold" pitchFamily="34" charset="0"/>
              </a:rPr>
              <a:t/>
            </a:r>
            <a:br>
              <a:rPr lang="en-US" dirty="0">
                <a:latin typeface="Britannic Bold" pitchFamily="34" charset="0"/>
              </a:rPr>
            </a:br>
            <a:r>
              <a:rPr lang="en-US" dirty="0" smtClean="0">
                <a:latin typeface="Britannic Bold" pitchFamily="34" charset="0"/>
              </a:rPr>
              <a:t/>
            </a:r>
            <a:br>
              <a:rPr lang="en-US" dirty="0" smtClean="0">
                <a:latin typeface="Britannic Bold" pitchFamily="34" charset="0"/>
              </a:rPr>
            </a:br>
            <a:r>
              <a:rPr lang="en-US" dirty="0">
                <a:latin typeface="Britannic Bold" pitchFamily="34" charset="0"/>
              </a:rPr>
              <a:t/>
            </a:r>
            <a:br>
              <a:rPr lang="en-US" dirty="0">
                <a:latin typeface="Britannic Bold" pitchFamily="34" charset="0"/>
              </a:rPr>
            </a:br>
            <a:r>
              <a:rPr lang="en-US" dirty="0" smtClean="0">
                <a:latin typeface="Britannic Bold" pitchFamily="34" charset="0"/>
              </a:rPr>
              <a:t/>
            </a:r>
            <a:br>
              <a:rPr lang="en-US" dirty="0" smtClean="0">
                <a:latin typeface="Britannic Bold" pitchFamily="34" charset="0"/>
              </a:rPr>
            </a:br>
            <a:r>
              <a:rPr lang="en-US" dirty="0" smtClean="0">
                <a:latin typeface="Britannic Bold" pitchFamily="34" charset="0"/>
              </a:rPr>
              <a:t>Case study</a:t>
            </a:r>
            <a:br>
              <a:rPr lang="en-US" dirty="0" smtClean="0">
                <a:latin typeface="Britannic Bold" pitchFamily="34" charset="0"/>
              </a:rPr>
            </a:br>
            <a:r>
              <a:rPr lang="en-US" dirty="0" smtClean="0">
                <a:latin typeface="Britannic Bold" pitchFamily="34" charset="0"/>
              </a:rPr>
              <a:t> PROBLEMS OF INVENTORY AND RECORDING OF DAIRY CATTLE AT SMALLHOLDERS IN </a:t>
            </a:r>
            <a:r>
              <a:rPr lang="en-US" dirty="0" smtClean="0">
                <a:effectLst/>
              </a:rPr>
              <a:t>E</a:t>
            </a:r>
            <a:r>
              <a:rPr lang="en-US" dirty="0" smtClean="0">
                <a:latin typeface="Britannic Bold" pitchFamily="34" charset="0"/>
              </a:rPr>
              <a:t>GYPT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8534400" cy="13716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Britannic Bold" pitchFamily="34" charset="0"/>
              </a:rPr>
              <a:t>By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Britannic Bold" pitchFamily="34" charset="0"/>
              </a:rPr>
              <a:t>Dr.  </a:t>
            </a:r>
            <a:r>
              <a:rPr lang="en-US" sz="2400" dirty="0" err="1" smtClean="0">
                <a:latin typeface="Bernard MT Condensed" pitchFamily="18" charset="0"/>
              </a:rPr>
              <a:t>Shereen</a:t>
            </a:r>
            <a:r>
              <a:rPr lang="en-US" sz="2400" dirty="0" smtClean="0">
                <a:latin typeface="Bernard MT Condensed" pitchFamily="18" charset="0"/>
              </a:rPr>
              <a:t> </a:t>
            </a:r>
            <a:r>
              <a:rPr lang="en-US" sz="2400" dirty="0" err="1" smtClean="0">
                <a:latin typeface="Bernard MT Condensed" pitchFamily="18" charset="0"/>
              </a:rPr>
              <a:t>kamal</a:t>
            </a:r>
            <a:r>
              <a:rPr lang="en-US" sz="2400" dirty="0" smtClean="0">
                <a:latin typeface="Bernard MT Condensed" pitchFamily="18" charset="0"/>
              </a:rPr>
              <a:t> </a:t>
            </a:r>
            <a:r>
              <a:rPr lang="en-US" sz="2400" dirty="0" err="1" smtClean="0">
                <a:latin typeface="Bernard MT Condensed" pitchFamily="18" charset="0"/>
              </a:rPr>
              <a:t>Genena</a:t>
            </a:r>
            <a:endParaRPr lang="en-US" sz="2400" dirty="0" smtClean="0">
              <a:latin typeface="Bernard MT Condensed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Bernard MT Condensed" pitchFamily="18" charset="0"/>
              </a:rPr>
              <a:t>Researcher at Animal Production Research Institute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Bernard MT Condensed" pitchFamily="18" charset="0"/>
              </a:rPr>
              <a:t>Egypt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850"/>
            <a:ext cx="3276600" cy="1555950"/>
          </a:xfrm>
          <a:prstGeom prst="rect">
            <a:avLst/>
          </a:prstGeom>
          <a:effectLst/>
        </p:spPr>
      </p:pic>
      <p:pic>
        <p:nvPicPr>
          <p:cNvPr id="5" name="Picture 1029" descr="85366674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2098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4498662" cy="924475"/>
          </a:xfrm>
        </p:spPr>
        <p:txBody>
          <a:bodyPr/>
          <a:lstStyle/>
          <a:p>
            <a:r>
              <a:rPr lang="en-US" b="1" dirty="0" smtClean="0"/>
              <a:t>Risks </a:t>
            </a:r>
            <a:r>
              <a:rPr lang="en-US" b="1" dirty="0"/>
              <a:t>Assessment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00200"/>
            <a:ext cx="9144000" cy="502919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Lack of breed associations and breeding programs for sustaining recording system for optimizing productivity of local dairy cattle in Egypt.</a:t>
            </a:r>
          </a:p>
          <a:p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The recording cost is high due to low efficiency of  the system. In the meantime, recording incentives are not remarkable or satisfactory to farmers. 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The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poor animals productivity makes the farmer consider milk traits recording as unnecessary burden.</a:t>
            </a:r>
          </a:p>
          <a:p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11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16632"/>
            <a:ext cx="4426654" cy="1224137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My learning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76400"/>
            <a:ext cx="9144000" cy="39848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Sharing practical and scientific information with other participants</a:t>
            </a:r>
          </a:p>
          <a:p>
            <a:pPr>
              <a:buFont typeface="Wingdings" pitchFamily="2" charset="2"/>
              <a:buChar char="Ø"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Developing my skills in management of livestock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Recognize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 new technologies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regarding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 conservation of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genetic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resources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 of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animals</a:t>
            </a:r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.</a:t>
            </a:r>
            <a:endParaRPr lang="fr-F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To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get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benifit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 of the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Australian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experience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 in animal production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To acquire skills on control of meat quality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,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safety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food and milk production.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pPr>
              <a:buFont typeface="Wingdings" pitchFamily="2" charset="2"/>
              <a:buChar char="Ø"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</p:txBody>
      </p:sp>
      <p:pic>
        <p:nvPicPr>
          <p:cNvPr id="5" name="Picture 2" descr="http://t1.gstatic.com/images?q=tbn:ANd9GcRUA88FlOgltxhWZ_M3S0L1cRIiJX3wFUJPMdjUnx-gIloDXD2iXIN-7e6L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43475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http://4.bp.blogspot.com/-Du9GPsbcvQw/TrEalyvKvTI/AAAAAAAAAmw/yaiw5qbE1Mc/s1600/Egypt_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-685799"/>
            <a:ext cx="5372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33" descr="C:\Documents and Settings\AHMED\My Documents\My Pictures\egypt\03002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685800"/>
            <a:ext cx="51816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Documents and Settings\AHMED\My Documents\My Pictures\egypt\2600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5441043" cy="42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Documents and Settings\AHMED\My Documents\My Pictures\egypt\EGYPT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3200400"/>
            <a:ext cx="4713514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0491" y="2667000"/>
            <a:ext cx="5054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THANK YOU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0490" y="3244334"/>
            <a:ext cx="4439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Welcome to </a:t>
            </a:r>
            <a:r>
              <a:rPr lang="en-US" sz="40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Egypt </a:t>
            </a:r>
            <a:endParaRPr lang="en-US" sz="40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000955" cy="685800"/>
          </a:xfrm>
        </p:spPr>
        <p:txBody>
          <a:bodyPr/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PHYSICAL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799"/>
            <a:ext cx="8964488" cy="5743597"/>
          </a:xfrm>
        </p:spPr>
        <p:txBody>
          <a:bodyPr>
            <a:normAutofit/>
          </a:bodyPr>
          <a:lstStyle/>
          <a:p>
            <a:pPr marL="520700" indent="-350838" algn="just">
              <a:buFontTx/>
              <a:buChar char="•"/>
            </a:pPr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Animal production represent 33 % of the total agricultural 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 products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in Egypt .</a:t>
            </a:r>
          </a:p>
          <a:p>
            <a:pPr marL="571500" indent="-401638" algn="just"/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pPr marL="571500" indent="-401638" algn="just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The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Egyptian citizens consume 22 gm of animal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proteins daily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on average, it is less than the international  recommended needs  (29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gm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/day). </a:t>
            </a:r>
          </a:p>
          <a:p>
            <a:pPr marL="169862" indent="0" algn="just">
              <a:buNone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pPr marL="571500" indent="-401638" algn="just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Total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livestock dairy animals is 8.5 million ( 4.7 cattle &amp; 3.8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buffaloes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, 2010).    </a:t>
            </a:r>
          </a:p>
          <a:p>
            <a:pPr marL="177800" indent="-7938" algn="just">
              <a:buFontTx/>
              <a:buChar char="•"/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pPr marL="177800" indent="-7938" algn="just">
              <a:buFontTx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Buffalo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is the main dairy animal  in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Egypt  and cattle is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the main animals for meat production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98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892480" cy="6172199"/>
          </a:xfrm>
        </p:spPr>
        <p:txBody>
          <a:bodyPr/>
          <a:lstStyle/>
          <a:p>
            <a:pPr marL="177800" indent="-7938" algn="just">
              <a:buFontTx/>
              <a:buChar char="•"/>
            </a:pPr>
            <a:r>
              <a:rPr lang="en-US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Milk production per year is </a:t>
            </a:r>
            <a:r>
              <a:rPr lang="en-US" sz="2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5.6 </a:t>
            </a:r>
            <a:r>
              <a:rPr lang="en-US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million tons.</a:t>
            </a:r>
          </a:p>
          <a:p>
            <a:pPr marL="177800" indent="-7938" algn="just">
              <a:buFontTx/>
              <a:buChar char="•"/>
            </a:pPr>
            <a:r>
              <a:rPr lang="en-US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Meat production per year is </a:t>
            </a:r>
            <a:r>
              <a:rPr lang="en-US" sz="2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4000 </a:t>
            </a:r>
            <a:r>
              <a:rPr lang="en-US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tons.</a:t>
            </a:r>
            <a:endParaRPr lang="en-US" sz="2000" dirty="0"/>
          </a:p>
          <a:p>
            <a:pPr marL="177800" indent="-7938" algn="just">
              <a:buFontTx/>
              <a:buChar char="•"/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pPr marL="177800" indent="-7938" algn="just">
              <a:buFontTx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The total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number of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animal holders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is 2.0 million.</a:t>
            </a:r>
          </a:p>
          <a:p>
            <a:pPr marL="177800" indent="-7938" algn="just">
              <a:buFontTx/>
              <a:buChar char="•"/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pPr marL="177800" indent="-7938" algn="just">
              <a:buFontTx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 Livestock holders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who have less than 10 animals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represent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95 % of the total holders.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They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have 84 % of the total animals.</a:t>
            </a:r>
          </a:p>
          <a:p>
            <a:pPr marL="177800" indent="-7938" algn="just">
              <a:buFontTx/>
              <a:buChar char="•"/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pPr marL="177800" indent="-7938" algn="just">
              <a:buFontTx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 Livestock holders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who have more than 50 animals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represent  0.1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% of the total holders.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They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have 4.2 % of the total animals.</a:t>
            </a:r>
            <a:endParaRPr lang="ar-SA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latin typeface="Britannic Bold" pitchFamily="34" charset="0"/>
              </a:rPr>
              <a:t/>
            </a:r>
            <a:br>
              <a:rPr lang="en-US" sz="2000" dirty="0" smtClean="0">
                <a:latin typeface="Britannic Bold" pitchFamily="34" charset="0"/>
              </a:rPr>
            </a:br>
            <a:endParaRPr lang="en-US" sz="2000" dirty="0" smtClean="0">
              <a:latin typeface="Britannic Bold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827648"/>
            <a:ext cx="9144000" cy="491372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The small holders play an important role in animal production sector as they own about 88% of the livestock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population.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Which considered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the main source of their income through selling milk, weaned calves and culled animals.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Also, they depend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mainly on home consumption of milk products.</a:t>
            </a:r>
          </a:p>
          <a:p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The awareness of the farmers to understand  the importance of animal identification and recording is very important in order to control animal health and productivity.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1181318"/>
            <a:ext cx="6553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3200" dirty="0">
                <a:latin typeface="Aharoni" pitchFamily="2" charset="-79"/>
                <a:ea typeface="+mj-ea"/>
                <a:cs typeface="Aharoni" pitchFamily="2" charset="-79"/>
              </a:rPr>
              <a:t>Social Economic description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idalaeid.com/main/upload/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4105342"/>
            <a:ext cx="3886199" cy="25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animal Gen\Cross Fris\الابقار البلدي\EGA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00108"/>
            <a:ext cx="3536228" cy="288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:\animal Gen\Cross Fris\الابقار البلدي\DSC031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657600" cy="54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72752"/>
          </a:xfrm>
        </p:spPr>
        <p:txBody>
          <a:bodyPr/>
          <a:lstStyle/>
          <a:p>
            <a:r>
              <a:rPr lang="en-US" b="1" dirty="0" smtClean="0"/>
              <a:t>Local and Crossbred Dairy Cattle with Smallholders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eidalaeid.com/main/upload/4%20%5biPhone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64820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eidalaeid.com/main/upload/2%20%5biPhone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1" y="1340768"/>
            <a:ext cx="448309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600199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Egyptian buffalo animals raised by small holders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52401"/>
            <a:ext cx="6858000" cy="1219200"/>
          </a:xfrm>
        </p:spPr>
        <p:txBody>
          <a:bodyPr/>
          <a:lstStyle/>
          <a:p>
            <a:r>
              <a:rPr lang="en-US" dirty="0"/>
              <a:t>Changes I want to achieve in relation to the livestock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00200"/>
            <a:ext cx="9144000" cy="48005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Set up a governmental system for animal identification and recording to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achieve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important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goals.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khbar MT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To conserve genetic resources of local breeds of cattle and buffaloes.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Planning for genetic improvement of dairy and meat producing animals.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To control spread of the infectious diseases and provide health care for those dairy animals.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khbar MT" pitchFamily="2" charset="-78"/>
              </a:rPr>
              <a:t>To up grade productivity of local breeds which owned by the small holders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6" name="Picture 4" descr="http://www.berkshiretechman.com/bullse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66" y="152401"/>
            <a:ext cx="1885333" cy="17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09442" y="152400"/>
            <a:ext cx="7125113" cy="76200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Egyptian native cattle breeds</a:t>
            </a:r>
            <a:endParaRPr lang="ar-EG" dirty="0" smtClean="0"/>
          </a:p>
        </p:txBody>
      </p:sp>
      <p:pic>
        <p:nvPicPr>
          <p:cNvPr id="10243" name="Picture 4" descr="E:\animal Gen\Cross Fris\الابقار البلدي\20110611(007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14401"/>
            <a:ext cx="3962400" cy="2362200"/>
          </a:xfrm>
          <a:noFill/>
        </p:spPr>
      </p:pic>
      <p:pic>
        <p:nvPicPr>
          <p:cNvPr id="10244" name="Picture 6" descr="E:\animal Gen\Cross Fris\الابقار البلدي\20110611(00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03275"/>
            <a:ext cx="37496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3810000" y="1600200"/>
            <a:ext cx="1143000" cy="1143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E:\animal Gen\Cross Fris\الابقار البلدي\20110611(00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33" y="990601"/>
            <a:ext cx="3500463" cy="2362199"/>
          </a:xfrm>
          <a:prstGeom prst="rect">
            <a:avLst/>
          </a:prstGeom>
          <a:noFill/>
        </p:spPr>
      </p:pic>
      <p:pic>
        <p:nvPicPr>
          <p:cNvPr id="8" name="Picture 3" descr="LWF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2800"/>
            <a:ext cx="856895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8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58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Constraints and challenges to technological change</a:t>
            </a:r>
          </a:p>
          <a:p>
            <a:pPr marL="0" indent="0"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Low knowledge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about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the importance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of livestock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management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and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objective of animal recording.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khbar MT" pitchFamily="2" charset="-78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The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financial constraints were due to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the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poor income from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the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animals so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the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farmers are not able to pay for animal recording. 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khbar MT" pitchFamily="2" charset="-78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Lack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of fund to establish a sustainable national recording  system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.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khbar MT" pitchFamily="2" charset="-78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khbar MT" pitchFamily="2" charset="-78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khbar MT" pitchFamily="2" charset="-78"/>
              </a:rPr>
              <a:t>Farmers traditions act as a strong  constraint on milk  recording. They used to maintain animals only for feed and financial support.</a:t>
            </a:r>
          </a:p>
          <a:p>
            <a:pPr>
              <a:buFont typeface="Wingdings" pitchFamily="2" charset="2"/>
              <a:buChar char="q"/>
            </a:pP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4718</TotalTime>
  <Words>558</Words>
  <Application>Microsoft Office PowerPoint</Application>
  <PresentationFormat>On-screen Show (4:3)</PresentationFormat>
  <Paragraphs>72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Winter</vt:lpstr>
      <vt:lpstr>       Case study  PROBLEMS OF INVENTORY AND RECORDING OF DAIRY CATTLE AT SMALLHOLDERS IN EGYPT </vt:lpstr>
      <vt:lpstr>PHYSICAL DESCRIPTION</vt:lpstr>
      <vt:lpstr>PowerPoint Presentation</vt:lpstr>
      <vt:lpstr> </vt:lpstr>
      <vt:lpstr>Local and Crossbred Dairy Cattle with Smallholders</vt:lpstr>
      <vt:lpstr>Egyptian buffalo animals raised by small holders</vt:lpstr>
      <vt:lpstr>Changes I want to achieve in relation to the livestock system</vt:lpstr>
      <vt:lpstr>Egyptian native cattle breeds</vt:lpstr>
      <vt:lpstr>PowerPoint Presentation</vt:lpstr>
      <vt:lpstr>Risks Assessment</vt:lpstr>
      <vt:lpstr>My learning objectives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eman</dc:creator>
  <cp:lastModifiedBy>user</cp:lastModifiedBy>
  <cp:revision>370</cp:revision>
  <dcterms:created xsi:type="dcterms:W3CDTF">2012-05-08T05:09:41Z</dcterms:created>
  <dcterms:modified xsi:type="dcterms:W3CDTF">2015-06-24T13:07:43Z</dcterms:modified>
</cp:coreProperties>
</file>