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notesMasterIdLst>
    <p:notesMasterId r:id="rId20"/>
  </p:notesMasterIdLst>
  <p:sldIdLst>
    <p:sldId id="256" r:id="rId2"/>
    <p:sldId id="257" r:id="rId3"/>
    <p:sldId id="279" r:id="rId4"/>
    <p:sldId id="261" r:id="rId5"/>
    <p:sldId id="262" r:id="rId6"/>
    <p:sldId id="263" r:id="rId7"/>
    <p:sldId id="264" r:id="rId8"/>
    <p:sldId id="277" r:id="rId9"/>
    <p:sldId id="276" r:id="rId10"/>
    <p:sldId id="265" r:id="rId11"/>
    <p:sldId id="266" r:id="rId12"/>
    <p:sldId id="267" r:id="rId13"/>
    <p:sldId id="269" r:id="rId14"/>
    <p:sldId id="270" r:id="rId15"/>
    <p:sldId id="275" r:id="rId16"/>
    <p:sldId id="273" r:id="rId17"/>
    <p:sldId id="272" r:id="rId18"/>
    <p:sldId id="27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9" autoAdjust="0"/>
    <p:restoredTop sz="86355" autoAdjust="0"/>
  </p:normalViewPr>
  <p:slideViewPr>
    <p:cSldViewPr snapToGrid="0">
      <p:cViewPr>
        <p:scale>
          <a:sx n="50" d="100"/>
          <a:sy n="50" d="100"/>
        </p:scale>
        <p:origin x="702" y="366"/>
      </p:cViewPr>
      <p:guideLst/>
    </p:cSldViewPr>
  </p:slideViewPr>
  <p:outlineViewPr>
    <p:cViewPr>
      <p:scale>
        <a:sx n="33" d="100"/>
        <a:sy n="33" d="100"/>
      </p:scale>
      <p:origin x="0" y="-7410"/>
    </p:cViewPr>
  </p:outlineViewPr>
  <p:notesTextViewPr>
    <p:cViewPr>
      <p:scale>
        <a:sx n="1" d="1"/>
        <a:sy n="1" d="1"/>
      </p:scale>
      <p:origin x="0" y="0"/>
    </p:cViewPr>
  </p:notesTextViewPr>
  <p:sorterViewPr>
    <p:cViewPr>
      <p:scale>
        <a:sx n="100" d="100"/>
        <a:sy n="100" d="100"/>
      </p:scale>
      <p:origin x="0" y="-237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DDDBDC-B501-4550-BC8C-A85F33CA08CB}" type="datetimeFigureOut">
              <a:rPr lang="en-US" smtClean="0"/>
              <a:t>6/30/2021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597BA7-0E42-4711-8BF8-14D08A41DF01}" type="slidenum">
              <a:rPr lang="en-US" smtClean="0"/>
              <a:t>‹#›</a:t>
            </a:fld>
            <a:endParaRPr lang="en-US"/>
          </a:p>
        </p:txBody>
      </p:sp>
    </p:spTree>
    <p:extLst>
      <p:ext uri="{BB962C8B-B14F-4D97-AF65-F5344CB8AC3E}">
        <p14:creationId xmlns:p14="http://schemas.microsoft.com/office/powerpoint/2010/main" val="3864355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597BA7-0E42-4711-8BF8-14D08A41DF01}"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2363926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597BA7-0E42-4711-8BF8-14D08A41DF01}" type="slidenum">
              <a:rPr lang="en-US" smtClean="0"/>
              <a:t>4</a:t>
            </a:fld>
            <a:endParaRPr lang="en-US"/>
          </a:p>
        </p:txBody>
      </p:sp>
    </p:spTree>
    <p:extLst>
      <p:ext uri="{BB962C8B-B14F-4D97-AF65-F5344CB8AC3E}">
        <p14:creationId xmlns:p14="http://schemas.microsoft.com/office/powerpoint/2010/main" val="2249779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597BA7-0E42-4711-8BF8-14D08A41DF01}" type="slidenum">
              <a:rPr lang="en-US" smtClean="0"/>
              <a:t>6</a:t>
            </a:fld>
            <a:endParaRPr lang="en-US"/>
          </a:p>
        </p:txBody>
      </p:sp>
    </p:spTree>
    <p:extLst>
      <p:ext uri="{BB962C8B-B14F-4D97-AF65-F5344CB8AC3E}">
        <p14:creationId xmlns:p14="http://schemas.microsoft.com/office/powerpoint/2010/main" val="38177622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597BA7-0E42-4711-8BF8-14D08A41DF01}" type="slidenum">
              <a:rPr lang="en-US" smtClean="0"/>
              <a:t>13</a:t>
            </a:fld>
            <a:endParaRPr lang="en-US"/>
          </a:p>
        </p:txBody>
      </p:sp>
    </p:spTree>
    <p:extLst>
      <p:ext uri="{BB962C8B-B14F-4D97-AF65-F5344CB8AC3E}">
        <p14:creationId xmlns:p14="http://schemas.microsoft.com/office/powerpoint/2010/main" val="3466145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597BA7-0E42-4711-8BF8-14D08A41DF01}" type="slidenum">
              <a:rPr lang="en-US" smtClean="0"/>
              <a:t>14</a:t>
            </a:fld>
            <a:endParaRPr lang="en-US"/>
          </a:p>
        </p:txBody>
      </p:sp>
    </p:spTree>
    <p:extLst>
      <p:ext uri="{BB962C8B-B14F-4D97-AF65-F5344CB8AC3E}">
        <p14:creationId xmlns:p14="http://schemas.microsoft.com/office/powerpoint/2010/main" val="4886026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597BA7-0E42-4711-8BF8-14D08A41DF01}" type="slidenum">
              <a:rPr lang="en-US" smtClean="0"/>
              <a:t>17</a:t>
            </a:fld>
            <a:endParaRPr lang="en-US"/>
          </a:p>
        </p:txBody>
      </p:sp>
    </p:spTree>
    <p:extLst>
      <p:ext uri="{BB962C8B-B14F-4D97-AF65-F5344CB8AC3E}">
        <p14:creationId xmlns:p14="http://schemas.microsoft.com/office/powerpoint/2010/main" val="2364283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6470C3C-D59B-4442-87D8-85062CCCCEDC}" type="datetime1">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916353-79F4-4719-AA56-2BD928FA6DC8}" type="slidenum">
              <a:rPr lang="en-US" smtClean="0"/>
              <a:t>‹#›</a:t>
            </a:fld>
            <a:endParaRPr lang="en-US"/>
          </a:p>
        </p:txBody>
      </p:sp>
    </p:spTree>
    <p:extLst>
      <p:ext uri="{BB962C8B-B14F-4D97-AF65-F5344CB8AC3E}">
        <p14:creationId xmlns:p14="http://schemas.microsoft.com/office/powerpoint/2010/main" val="777574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9012D1-EE21-4A1C-BC7C-09D790134E97}" type="datetime1">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916353-79F4-4719-AA56-2BD928FA6DC8}" type="slidenum">
              <a:rPr lang="en-US" smtClean="0"/>
              <a:t>‹#›</a:t>
            </a:fld>
            <a:endParaRPr lang="en-US"/>
          </a:p>
        </p:txBody>
      </p:sp>
    </p:spTree>
    <p:extLst>
      <p:ext uri="{BB962C8B-B14F-4D97-AF65-F5344CB8AC3E}">
        <p14:creationId xmlns:p14="http://schemas.microsoft.com/office/powerpoint/2010/main" val="73233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546754D-AAA5-42FE-A20A-4A32485F70C1}" type="datetime1">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916353-79F4-4719-AA56-2BD928FA6DC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6230391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A2B74B-D04C-479C-9725-766F04028444}" type="datetime1">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916353-79F4-4719-AA56-2BD928FA6DC8}" type="slidenum">
              <a:rPr lang="en-US" smtClean="0"/>
              <a:t>‹#›</a:t>
            </a:fld>
            <a:endParaRPr lang="en-US"/>
          </a:p>
        </p:txBody>
      </p:sp>
    </p:spTree>
    <p:extLst>
      <p:ext uri="{BB962C8B-B14F-4D97-AF65-F5344CB8AC3E}">
        <p14:creationId xmlns:p14="http://schemas.microsoft.com/office/powerpoint/2010/main" val="20456877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BE29D7-54EE-418A-92DE-03D3AD01B0EB}" type="datetime1">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916353-79F4-4719-AA56-2BD928FA6DC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852819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C43136-1D05-45F1-8CA3-24E1E7902396}" type="datetime1">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916353-79F4-4719-AA56-2BD928FA6DC8}" type="slidenum">
              <a:rPr lang="en-US" smtClean="0"/>
              <a:t>‹#›</a:t>
            </a:fld>
            <a:endParaRPr lang="en-US"/>
          </a:p>
        </p:txBody>
      </p:sp>
    </p:spTree>
    <p:extLst>
      <p:ext uri="{BB962C8B-B14F-4D97-AF65-F5344CB8AC3E}">
        <p14:creationId xmlns:p14="http://schemas.microsoft.com/office/powerpoint/2010/main" val="10474023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4D4C8B3-2FA4-4B4C-9171-9AA64FE73480}" type="datetime1">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916353-79F4-4719-AA56-2BD928FA6DC8}" type="slidenum">
              <a:rPr lang="en-US" smtClean="0"/>
              <a:t>‹#›</a:t>
            </a:fld>
            <a:endParaRPr lang="en-US"/>
          </a:p>
        </p:txBody>
      </p:sp>
    </p:spTree>
    <p:extLst>
      <p:ext uri="{BB962C8B-B14F-4D97-AF65-F5344CB8AC3E}">
        <p14:creationId xmlns:p14="http://schemas.microsoft.com/office/powerpoint/2010/main" val="32598129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87115A6-BA20-4AAC-8B13-3073A7BF859B}" type="datetime1">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916353-79F4-4719-AA56-2BD928FA6DC8}" type="slidenum">
              <a:rPr lang="en-US" smtClean="0"/>
              <a:t>‹#›</a:t>
            </a:fld>
            <a:endParaRPr lang="en-US"/>
          </a:p>
        </p:txBody>
      </p:sp>
    </p:spTree>
    <p:extLst>
      <p:ext uri="{BB962C8B-B14F-4D97-AF65-F5344CB8AC3E}">
        <p14:creationId xmlns:p14="http://schemas.microsoft.com/office/powerpoint/2010/main" val="3853800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91F7F6-1749-49AF-A3E0-4E781A48D3ED}" type="datetime1">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916353-79F4-4719-AA56-2BD928FA6DC8}" type="slidenum">
              <a:rPr lang="en-US" smtClean="0"/>
              <a:t>‹#›</a:t>
            </a:fld>
            <a:endParaRPr lang="en-US"/>
          </a:p>
        </p:txBody>
      </p:sp>
    </p:spTree>
    <p:extLst>
      <p:ext uri="{BB962C8B-B14F-4D97-AF65-F5344CB8AC3E}">
        <p14:creationId xmlns:p14="http://schemas.microsoft.com/office/powerpoint/2010/main" val="160860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32D902-47BF-4664-91E6-936CE632A8B2}" type="datetime1">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916353-79F4-4719-AA56-2BD928FA6DC8}" type="slidenum">
              <a:rPr lang="en-US" smtClean="0"/>
              <a:t>‹#›</a:t>
            </a:fld>
            <a:endParaRPr lang="en-US"/>
          </a:p>
        </p:txBody>
      </p:sp>
    </p:spTree>
    <p:extLst>
      <p:ext uri="{BB962C8B-B14F-4D97-AF65-F5344CB8AC3E}">
        <p14:creationId xmlns:p14="http://schemas.microsoft.com/office/powerpoint/2010/main" val="2481448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D97CCF1-28BB-4008-8F69-20EF2D182A3E}" type="datetime1">
              <a:rPr lang="en-US" smtClean="0"/>
              <a:t>6/30/2021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916353-79F4-4719-AA56-2BD928FA6DC8}" type="slidenum">
              <a:rPr lang="en-US" smtClean="0"/>
              <a:t>‹#›</a:t>
            </a:fld>
            <a:endParaRPr lang="en-US"/>
          </a:p>
        </p:txBody>
      </p:sp>
    </p:spTree>
    <p:extLst>
      <p:ext uri="{BB962C8B-B14F-4D97-AF65-F5344CB8AC3E}">
        <p14:creationId xmlns:p14="http://schemas.microsoft.com/office/powerpoint/2010/main" val="2791034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9C91170-3736-43E2-ABEC-01AA790792A4}" type="datetime1">
              <a:rPr lang="en-US" smtClean="0"/>
              <a:t>6/30/2021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916353-79F4-4719-AA56-2BD928FA6DC8}" type="slidenum">
              <a:rPr lang="en-US" smtClean="0"/>
              <a:t>‹#›</a:t>
            </a:fld>
            <a:endParaRPr lang="en-US"/>
          </a:p>
        </p:txBody>
      </p:sp>
    </p:spTree>
    <p:extLst>
      <p:ext uri="{BB962C8B-B14F-4D97-AF65-F5344CB8AC3E}">
        <p14:creationId xmlns:p14="http://schemas.microsoft.com/office/powerpoint/2010/main" val="1349638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BED2D36-2BAC-4930-BB82-3284C9E77FE2}" type="datetime1">
              <a:rPr lang="en-US" smtClean="0"/>
              <a:t>6/30/2021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916353-79F4-4719-AA56-2BD928FA6DC8}" type="slidenum">
              <a:rPr lang="en-US" smtClean="0"/>
              <a:t>‹#›</a:t>
            </a:fld>
            <a:endParaRPr lang="en-US"/>
          </a:p>
        </p:txBody>
      </p:sp>
    </p:spTree>
    <p:extLst>
      <p:ext uri="{BB962C8B-B14F-4D97-AF65-F5344CB8AC3E}">
        <p14:creationId xmlns:p14="http://schemas.microsoft.com/office/powerpoint/2010/main" val="3350345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8A68CC-EF02-4A21-8F54-A56A9BD7A2BB}" type="datetime1">
              <a:rPr lang="en-US" smtClean="0"/>
              <a:t>6/30/2021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916353-79F4-4719-AA56-2BD928FA6DC8}" type="slidenum">
              <a:rPr lang="en-US" smtClean="0"/>
              <a:t>‹#›</a:t>
            </a:fld>
            <a:endParaRPr lang="en-US"/>
          </a:p>
        </p:txBody>
      </p:sp>
    </p:spTree>
    <p:extLst>
      <p:ext uri="{BB962C8B-B14F-4D97-AF65-F5344CB8AC3E}">
        <p14:creationId xmlns:p14="http://schemas.microsoft.com/office/powerpoint/2010/main" val="2029016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0F4316-7892-449F-BF20-094A6B108619}" type="datetime1">
              <a:rPr lang="en-US" smtClean="0"/>
              <a:t>6/30/2021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916353-79F4-4719-AA56-2BD928FA6DC8}" type="slidenum">
              <a:rPr lang="en-US" smtClean="0"/>
              <a:t>‹#›</a:t>
            </a:fld>
            <a:endParaRPr lang="en-US"/>
          </a:p>
        </p:txBody>
      </p:sp>
    </p:spTree>
    <p:extLst>
      <p:ext uri="{BB962C8B-B14F-4D97-AF65-F5344CB8AC3E}">
        <p14:creationId xmlns:p14="http://schemas.microsoft.com/office/powerpoint/2010/main" val="4210771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8BEEE7-4FF8-46A1-9409-A0D97A95D68F}" type="datetime1">
              <a:rPr lang="en-US" smtClean="0"/>
              <a:t>6/30/2021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916353-79F4-4719-AA56-2BD928FA6DC8}" type="slidenum">
              <a:rPr lang="en-US" smtClean="0"/>
              <a:t>‹#›</a:t>
            </a:fld>
            <a:endParaRPr lang="en-US"/>
          </a:p>
        </p:txBody>
      </p:sp>
    </p:spTree>
    <p:extLst>
      <p:ext uri="{BB962C8B-B14F-4D97-AF65-F5344CB8AC3E}">
        <p14:creationId xmlns:p14="http://schemas.microsoft.com/office/powerpoint/2010/main" val="1105098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3072E92-71BF-4511-98AF-10C7A793E518}" type="datetime1">
              <a:rPr lang="en-US" smtClean="0"/>
              <a:t>6/30/2021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7916353-79F4-4719-AA56-2BD928FA6DC8}" type="slidenum">
              <a:rPr lang="en-US" smtClean="0"/>
              <a:t>‹#›</a:t>
            </a:fld>
            <a:endParaRPr lang="en-US"/>
          </a:p>
        </p:txBody>
      </p:sp>
    </p:spTree>
    <p:extLst>
      <p:ext uri="{BB962C8B-B14F-4D97-AF65-F5344CB8AC3E}">
        <p14:creationId xmlns:p14="http://schemas.microsoft.com/office/powerpoint/2010/main" val="559431602"/>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g"/></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g"/></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jpg"/><Relationship Id="rId4" Type="http://schemas.openxmlformats.org/officeDocument/2006/relationships/image" Target="../media/image2.jp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jpg"/><Relationship Id="rId4" Type="http://schemas.openxmlformats.org/officeDocument/2006/relationships/image" Target="../media/image2.jpg"/></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10.jpg"/><Relationship Id="rId5" Type="http://schemas.openxmlformats.org/officeDocument/2006/relationships/image" Target="../media/image7.png"/><Relationship Id="rId4" Type="http://schemas.openxmlformats.org/officeDocument/2006/relationships/image" Target="../media/image6.jp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2.jp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jpg"/><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jpg"/><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g"/></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9.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4000" b="1" dirty="0"/>
              <a:t>OVERVIEW, PROSPECTS AND FUTURE CHALLENGES OF METAL ORGANIC FRAMEWORKS AS ADSORBENT FOR DYES ADSORPTION</a:t>
            </a:r>
            <a:r>
              <a:rPr lang="en-US" dirty="0"/>
              <a:t/>
            </a:r>
            <a:br>
              <a:rPr lang="en-US" dirty="0"/>
            </a:br>
            <a:endParaRPr lang="en-US" dirty="0"/>
          </a:p>
        </p:txBody>
      </p:sp>
      <p:sp>
        <p:nvSpPr>
          <p:cNvPr id="3" name="Subtitle 2"/>
          <p:cNvSpPr>
            <a:spLocks noGrp="1"/>
          </p:cNvSpPr>
          <p:nvPr>
            <p:ph type="subTitle" idx="1"/>
          </p:nvPr>
        </p:nvSpPr>
        <p:spPr>
          <a:xfrm>
            <a:off x="215153" y="3384645"/>
            <a:ext cx="10569388" cy="3473355"/>
          </a:xfrm>
        </p:spPr>
        <p:txBody>
          <a:bodyPr>
            <a:normAutofit fontScale="85000" lnSpcReduction="10000"/>
          </a:bodyPr>
          <a:lstStyle/>
          <a:p>
            <a:r>
              <a:rPr lang="en-US" sz="2400" b="1" dirty="0">
                <a:solidFill>
                  <a:schemeClr val="tx1"/>
                </a:solidFill>
              </a:rPr>
              <a:t>Ibrahim A. Omotayo</a:t>
            </a:r>
            <a:r>
              <a:rPr lang="en-US" sz="2400" b="1" baseline="30000" dirty="0">
                <a:solidFill>
                  <a:schemeClr val="tx1"/>
                </a:solidFill>
              </a:rPr>
              <a:t>1*</a:t>
            </a:r>
            <a:r>
              <a:rPr lang="en-US" sz="2400" b="1" dirty="0">
                <a:solidFill>
                  <a:schemeClr val="tx1"/>
                </a:solidFill>
              </a:rPr>
              <a:t>, </a:t>
            </a:r>
            <a:r>
              <a:rPr lang="en-US" sz="2400" b="1" dirty="0" err="1">
                <a:solidFill>
                  <a:schemeClr val="tx1"/>
                </a:solidFill>
              </a:rPr>
              <a:t>Odunola</a:t>
            </a:r>
            <a:r>
              <a:rPr lang="en-US" sz="2400" b="1" dirty="0">
                <a:solidFill>
                  <a:schemeClr val="tx1"/>
                </a:solidFill>
              </a:rPr>
              <a:t> O. Ayobami</a:t>
            </a:r>
            <a:r>
              <a:rPr lang="en-US" sz="2400" b="1" baseline="30000" dirty="0">
                <a:solidFill>
                  <a:schemeClr val="tx1"/>
                </a:solidFill>
              </a:rPr>
              <a:t>1</a:t>
            </a:r>
            <a:r>
              <a:rPr lang="en-US" sz="2400" b="1" dirty="0">
                <a:solidFill>
                  <a:schemeClr val="tx1"/>
                </a:solidFill>
              </a:rPr>
              <a:t>, </a:t>
            </a:r>
            <a:r>
              <a:rPr lang="en-US" sz="2400" b="1" dirty="0" err="1">
                <a:solidFill>
                  <a:schemeClr val="tx1"/>
                </a:solidFill>
              </a:rPr>
              <a:t>Onawumi</a:t>
            </a:r>
            <a:r>
              <a:rPr lang="en-US" sz="2400" b="1" dirty="0">
                <a:solidFill>
                  <a:schemeClr val="tx1"/>
                </a:solidFill>
              </a:rPr>
              <a:t> O. O. Esther</a:t>
            </a:r>
            <a:r>
              <a:rPr lang="en-US" sz="2400" b="1" baseline="30000" dirty="0">
                <a:solidFill>
                  <a:schemeClr val="tx1"/>
                </a:solidFill>
              </a:rPr>
              <a:t>1</a:t>
            </a:r>
            <a:r>
              <a:rPr lang="en-US" sz="2400" b="1" dirty="0">
                <a:solidFill>
                  <a:schemeClr val="tx1"/>
                </a:solidFill>
              </a:rPr>
              <a:t>, </a:t>
            </a:r>
            <a:r>
              <a:rPr lang="en-US" sz="2400" b="1" baseline="30000" dirty="0">
                <a:solidFill>
                  <a:schemeClr val="tx1"/>
                </a:solidFill>
              </a:rPr>
              <a:t>2</a:t>
            </a:r>
            <a:r>
              <a:rPr lang="en-ZA" sz="2400" b="1" dirty="0" smtClean="0">
                <a:solidFill>
                  <a:schemeClr val="tx1"/>
                </a:solidFill>
              </a:rPr>
              <a:t>Adegoke K</a:t>
            </a:r>
            <a:r>
              <a:rPr lang="en-ZA" sz="2400" b="1" dirty="0">
                <a:solidFill>
                  <a:schemeClr val="tx1"/>
                </a:solidFill>
              </a:rPr>
              <a:t>. </a:t>
            </a:r>
            <a:r>
              <a:rPr lang="en-ZA" sz="2400" b="1" dirty="0" err="1">
                <a:solidFill>
                  <a:schemeClr val="tx1"/>
                </a:solidFill>
              </a:rPr>
              <a:t>Adesina</a:t>
            </a:r>
            <a:r>
              <a:rPr lang="en-US" sz="2400" b="1" dirty="0">
                <a:solidFill>
                  <a:schemeClr val="tx1"/>
                </a:solidFill>
              </a:rPr>
              <a:t>, </a:t>
            </a:r>
            <a:r>
              <a:rPr lang="en-US" sz="2400" b="1" dirty="0" err="1">
                <a:solidFill>
                  <a:schemeClr val="tx1"/>
                </a:solidFill>
              </a:rPr>
              <a:t>Yahaya</a:t>
            </a:r>
            <a:r>
              <a:rPr lang="en-US" sz="2400" b="1" dirty="0">
                <a:solidFill>
                  <a:schemeClr val="tx1"/>
                </a:solidFill>
              </a:rPr>
              <a:t> A. </a:t>
            </a:r>
            <a:r>
              <a:rPr lang="en-US" sz="2400" b="1" dirty="0" err="1">
                <a:solidFill>
                  <a:schemeClr val="tx1"/>
                </a:solidFill>
              </a:rPr>
              <a:t>AbdulWahab</a:t>
            </a:r>
            <a:r>
              <a:rPr lang="en-US" sz="2400" b="1" dirty="0">
                <a:solidFill>
                  <a:schemeClr val="tx1"/>
                </a:solidFill>
              </a:rPr>
              <a:t>, </a:t>
            </a:r>
            <a:r>
              <a:rPr lang="en-US" sz="2400" b="1" dirty="0" err="1">
                <a:solidFill>
                  <a:schemeClr val="tx1"/>
                </a:solidFill>
              </a:rPr>
              <a:t>Oyelami</a:t>
            </a:r>
            <a:r>
              <a:rPr lang="en-US" sz="2400" b="1" dirty="0">
                <a:solidFill>
                  <a:schemeClr val="tx1"/>
                </a:solidFill>
              </a:rPr>
              <a:t> B. Victoria, Okon-Akan O. Abiodun</a:t>
            </a:r>
            <a:r>
              <a:rPr lang="en-US" sz="2400" b="1" baseline="30000" dirty="0">
                <a:solidFill>
                  <a:schemeClr val="tx1"/>
                </a:solidFill>
              </a:rPr>
              <a:t>1</a:t>
            </a:r>
            <a:r>
              <a:rPr lang="en-US" sz="2400" b="1" dirty="0">
                <a:solidFill>
                  <a:schemeClr val="tx1"/>
                </a:solidFill>
              </a:rPr>
              <a:t> </a:t>
            </a:r>
            <a:endParaRPr lang="en-US" sz="2400" dirty="0">
              <a:solidFill>
                <a:schemeClr val="tx1"/>
              </a:solidFill>
            </a:endParaRPr>
          </a:p>
          <a:p>
            <a:endParaRPr lang="en-US" sz="2400" dirty="0" smtClean="0">
              <a:solidFill>
                <a:schemeClr val="tx1"/>
              </a:solidFill>
            </a:endParaRPr>
          </a:p>
          <a:p>
            <a:r>
              <a:rPr lang="en-US" sz="3000" dirty="0" smtClean="0">
                <a:solidFill>
                  <a:schemeClr val="tx1"/>
                </a:solidFill>
              </a:rPr>
              <a:t>PRESENTED BY</a:t>
            </a:r>
          </a:p>
          <a:p>
            <a:r>
              <a:rPr lang="en-US" sz="3000" dirty="0" smtClean="0">
                <a:solidFill>
                  <a:schemeClr val="tx1"/>
                </a:solidFill>
              </a:rPr>
              <a:t>OKON-AKAN OMOLABAKE</a:t>
            </a:r>
          </a:p>
          <a:p>
            <a:r>
              <a:rPr lang="en-US" sz="3000" dirty="0" smtClean="0">
                <a:solidFill>
                  <a:schemeClr val="tx1"/>
                </a:solidFill>
              </a:rPr>
              <a:t>AT THE HUMBOLT-KOLLEG INTERNATIONAL CONFERENCE.</a:t>
            </a:r>
          </a:p>
          <a:p>
            <a:r>
              <a:rPr lang="en-US" sz="3000" dirty="0" smtClean="0">
                <a:solidFill>
                  <a:schemeClr val="tx1"/>
                </a:solidFill>
              </a:rPr>
              <a:t>LADOKE AKINTOLA UNIVERSITY OF TECHNOLOGY</a:t>
            </a:r>
          </a:p>
          <a:p>
            <a:r>
              <a:rPr lang="en-US" sz="3000" dirty="0" smtClean="0">
                <a:solidFill>
                  <a:schemeClr val="tx1"/>
                </a:solidFill>
              </a:rPr>
              <a:t>OGBOMOSO, NIGERIA</a:t>
            </a:r>
            <a:r>
              <a:rPr lang="en-US" sz="2400" dirty="0" smtClean="0">
                <a:solidFill>
                  <a:schemeClr val="tx1"/>
                </a:solidFill>
              </a:rPr>
              <a:t>.</a:t>
            </a:r>
            <a:endParaRPr lang="en-US" sz="2400" dirty="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029803" cy="1675421"/>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48875" y="0"/>
            <a:ext cx="2143125" cy="2265528"/>
          </a:xfrm>
          <a:prstGeom prst="rect">
            <a:avLst/>
          </a:prstGeom>
        </p:spPr>
      </p:pic>
      <p:sp>
        <p:nvSpPr>
          <p:cNvPr id="6" name="Slide Number Placeholder 5"/>
          <p:cNvSpPr>
            <a:spLocks noGrp="1"/>
          </p:cNvSpPr>
          <p:nvPr>
            <p:ph type="sldNum" sz="quarter" idx="12"/>
          </p:nvPr>
        </p:nvSpPr>
        <p:spPr/>
        <p:txBody>
          <a:bodyPr/>
          <a:lstStyle/>
          <a:p>
            <a:fld id="{77916353-79F4-4719-AA56-2BD928FA6DC8}" type="slidenum">
              <a:rPr lang="en-US" smtClean="0"/>
              <a:t>1</a:t>
            </a:fld>
            <a:endParaRPr lang="en-US"/>
          </a:p>
        </p:txBody>
      </p:sp>
    </p:spTree>
    <p:extLst>
      <p:ext uri="{BB962C8B-B14F-4D97-AF65-F5344CB8AC3E}">
        <p14:creationId xmlns:p14="http://schemas.microsoft.com/office/powerpoint/2010/main" val="33472474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16" y="0"/>
            <a:ext cx="8596668" cy="846161"/>
          </a:xfrm>
        </p:spPr>
        <p:txBody>
          <a:bodyPr/>
          <a:lstStyle/>
          <a:p>
            <a:pPr algn="ctr"/>
            <a:r>
              <a:rPr lang="en-US" dirty="0" smtClean="0">
                <a:solidFill>
                  <a:schemeClr val="tx1"/>
                </a:solidFill>
              </a:rPr>
              <a:t>REVIEW</a:t>
            </a:r>
            <a:endParaRPr lang="en-US" dirty="0"/>
          </a:p>
        </p:txBody>
      </p:sp>
      <p:sp>
        <p:nvSpPr>
          <p:cNvPr id="3" name="Content Placeholder 2"/>
          <p:cNvSpPr>
            <a:spLocks noGrp="1"/>
          </p:cNvSpPr>
          <p:nvPr>
            <p:ph idx="1"/>
          </p:nvPr>
        </p:nvSpPr>
        <p:spPr>
          <a:xfrm>
            <a:off x="157269" y="1781744"/>
            <a:ext cx="6496334" cy="4350115"/>
          </a:xfrm>
        </p:spPr>
        <p:txBody>
          <a:bodyPr>
            <a:normAutofit lnSpcReduction="10000"/>
          </a:bodyPr>
          <a:lstStyle/>
          <a:p>
            <a:r>
              <a:rPr lang="en-US" dirty="0">
                <a:solidFill>
                  <a:schemeClr val="tx1"/>
                </a:solidFill>
              </a:rPr>
              <a:t>The feasibility of crystalline </a:t>
            </a:r>
            <a:r>
              <a:rPr lang="en-US" dirty="0" err="1">
                <a:solidFill>
                  <a:schemeClr val="tx1"/>
                </a:solidFill>
              </a:rPr>
              <a:t>triazine</a:t>
            </a:r>
            <a:r>
              <a:rPr lang="en-US" dirty="0">
                <a:solidFill>
                  <a:schemeClr val="tx1"/>
                </a:solidFill>
              </a:rPr>
              <a:t>-based organic framework (CTF) as a promising adsorbent for removing organic dyes was reported to understand the process of adsorption including; kinetics and </a:t>
            </a:r>
            <a:r>
              <a:rPr lang="en-US" dirty="0" smtClean="0">
                <a:solidFill>
                  <a:schemeClr val="tx1"/>
                </a:solidFill>
              </a:rPr>
              <a:t>mechanism </a:t>
            </a:r>
            <a:r>
              <a:rPr lang="en-US" dirty="0">
                <a:solidFill>
                  <a:schemeClr val="tx1"/>
                </a:solidFill>
              </a:rPr>
              <a:t>involved for a wider range of organic dyes with opposite </a:t>
            </a:r>
            <a:r>
              <a:rPr lang="en-US" dirty="0" smtClean="0">
                <a:solidFill>
                  <a:schemeClr val="tx1"/>
                </a:solidFill>
              </a:rPr>
              <a:t>charges.</a:t>
            </a:r>
            <a:endParaRPr lang="en-US" dirty="0">
              <a:solidFill>
                <a:schemeClr val="tx1"/>
              </a:solidFill>
            </a:endParaRPr>
          </a:p>
          <a:p>
            <a:r>
              <a:rPr lang="en-US" dirty="0" smtClean="0">
                <a:solidFill>
                  <a:schemeClr val="tx1"/>
                </a:solidFill>
              </a:rPr>
              <a:t> </a:t>
            </a:r>
            <a:r>
              <a:rPr lang="en-US" dirty="0">
                <a:solidFill>
                  <a:schemeClr val="tx1"/>
                </a:solidFill>
              </a:rPr>
              <a:t>An attempt was made to compare the adsorption ability of CTF material with conventional sorbents such as </a:t>
            </a:r>
            <a:r>
              <a:rPr lang="en-US" dirty="0" smtClean="0">
                <a:solidFill>
                  <a:schemeClr val="tx1"/>
                </a:solidFill>
              </a:rPr>
              <a:t>activated carbon (AC). </a:t>
            </a:r>
            <a:r>
              <a:rPr lang="en-US" dirty="0">
                <a:solidFill>
                  <a:schemeClr val="tx1"/>
                </a:solidFill>
              </a:rPr>
              <a:t>Results reported indicated that CTF was more efficient for </a:t>
            </a:r>
            <a:r>
              <a:rPr lang="en-US" dirty="0" err="1">
                <a:solidFill>
                  <a:schemeClr val="tx1"/>
                </a:solidFill>
              </a:rPr>
              <a:t>Rhodamine</a:t>
            </a:r>
            <a:r>
              <a:rPr lang="en-US" dirty="0">
                <a:solidFill>
                  <a:schemeClr val="tx1"/>
                </a:solidFill>
              </a:rPr>
              <a:t> B (</a:t>
            </a:r>
            <a:r>
              <a:rPr lang="en-US" dirty="0" err="1">
                <a:solidFill>
                  <a:schemeClr val="tx1"/>
                </a:solidFill>
              </a:rPr>
              <a:t>RhB</a:t>
            </a:r>
            <a:r>
              <a:rPr lang="en-US" dirty="0">
                <a:solidFill>
                  <a:schemeClr val="tx1"/>
                </a:solidFill>
              </a:rPr>
              <a:t>) removal; showing the uptake of 0.48 </a:t>
            </a:r>
            <a:r>
              <a:rPr lang="en-US" dirty="0" err="1">
                <a:solidFill>
                  <a:schemeClr val="tx1"/>
                </a:solidFill>
              </a:rPr>
              <a:t>mmol·g</a:t>
            </a:r>
            <a:r>
              <a:rPr lang="en-US" dirty="0">
                <a:solidFill>
                  <a:schemeClr val="tx1"/>
                </a:solidFill>
              </a:rPr>
              <a:t> −1 for </a:t>
            </a:r>
            <a:r>
              <a:rPr lang="en-US" dirty="0" err="1">
                <a:solidFill>
                  <a:schemeClr val="tx1"/>
                </a:solidFill>
              </a:rPr>
              <a:t>RhB</a:t>
            </a:r>
            <a:r>
              <a:rPr lang="en-US" dirty="0">
                <a:solidFill>
                  <a:schemeClr val="tx1"/>
                </a:solidFill>
              </a:rPr>
              <a:t> within 55 min (weight ratio of </a:t>
            </a:r>
            <a:r>
              <a:rPr lang="en-US" dirty="0" err="1">
                <a:solidFill>
                  <a:schemeClr val="tx1"/>
                </a:solidFill>
              </a:rPr>
              <a:t>RhB</a:t>
            </a:r>
            <a:r>
              <a:rPr lang="en-US" dirty="0">
                <a:solidFill>
                  <a:schemeClr val="tx1"/>
                </a:solidFill>
              </a:rPr>
              <a:t>/CTF was 0.24), and the adsorption capability of </a:t>
            </a:r>
            <a:r>
              <a:rPr lang="en-US" dirty="0" err="1">
                <a:solidFill>
                  <a:schemeClr val="tx1"/>
                </a:solidFill>
              </a:rPr>
              <a:t>RhB</a:t>
            </a:r>
            <a:r>
              <a:rPr lang="en-US" dirty="0">
                <a:solidFill>
                  <a:schemeClr val="tx1"/>
                </a:solidFill>
              </a:rPr>
              <a:t> onto CTF for was 1.01 mmolg−1 </a:t>
            </a:r>
            <a:r>
              <a:rPr lang="en-US" dirty="0" smtClean="0">
                <a:solidFill>
                  <a:schemeClr val="tx1"/>
                </a:solidFill>
              </a:rPr>
              <a:t>.</a:t>
            </a:r>
            <a:endParaRPr lang="en-US" dirty="0">
              <a:solidFill>
                <a:schemeClr val="tx1"/>
              </a:solidFill>
            </a:endParaRPr>
          </a:p>
          <a:p>
            <a:r>
              <a:rPr lang="en-US" dirty="0" smtClean="0">
                <a:solidFill>
                  <a:schemeClr val="tx1"/>
                </a:solidFill>
              </a:rPr>
              <a:t> </a:t>
            </a:r>
            <a:r>
              <a:rPr lang="en-US" dirty="0">
                <a:solidFill>
                  <a:schemeClr val="tx1"/>
                </a:solidFill>
              </a:rPr>
              <a:t>Comparing with other sorbents, this sorption capacity was higher than its counterparts reported in the literature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876550" cy="1590675"/>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83124" y="0"/>
            <a:ext cx="2143125" cy="1590675"/>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63809" y="1781744"/>
            <a:ext cx="3431069" cy="1743075"/>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63809" y="3524819"/>
            <a:ext cx="3608490" cy="2000250"/>
          </a:xfrm>
          <a:prstGeom prst="rect">
            <a:avLst/>
          </a:prstGeom>
        </p:spPr>
      </p:pic>
      <p:sp>
        <p:nvSpPr>
          <p:cNvPr id="7" name="Rectangle 6"/>
          <p:cNvSpPr/>
          <p:nvPr/>
        </p:nvSpPr>
        <p:spPr>
          <a:xfrm>
            <a:off x="157269" y="5722763"/>
            <a:ext cx="11568646" cy="1200329"/>
          </a:xfrm>
          <a:prstGeom prst="rect">
            <a:avLst/>
          </a:prstGeom>
        </p:spPr>
        <p:txBody>
          <a:bodyPr wrap="square">
            <a:spAutoFit/>
          </a:bodyPr>
          <a:lstStyle/>
          <a:p>
            <a:r>
              <a:rPr lang="en-US" dirty="0" smtClean="0"/>
              <a:t> </a:t>
            </a:r>
            <a:endParaRPr lang="en-US" dirty="0"/>
          </a:p>
          <a:p>
            <a:r>
              <a:rPr lang="en-US" dirty="0" smtClean="0"/>
              <a:t>T</a:t>
            </a:r>
            <a:r>
              <a:rPr lang="en-US" dirty="0"/>
              <a:t>. Wang, K. </a:t>
            </a:r>
            <a:r>
              <a:rPr lang="en-US" dirty="0" err="1"/>
              <a:t>Kailasam</a:t>
            </a:r>
            <a:r>
              <a:rPr lang="en-US" dirty="0"/>
              <a:t>, P. Xiao, G. Chen, L. Chen, L. Wang, J. Li, J. Zhu, Adsorption removal of organic dyes on covalent </a:t>
            </a:r>
            <a:r>
              <a:rPr lang="en-US" dirty="0" err="1"/>
              <a:t>triazine</a:t>
            </a:r>
            <a:r>
              <a:rPr lang="en-US" dirty="0"/>
              <a:t> framework (CTF), </a:t>
            </a:r>
            <a:r>
              <a:rPr lang="en-US" dirty="0" err="1"/>
              <a:t>Microporous</a:t>
            </a:r>
            <a:r>
              <a:rPr lang="en-US" dirty="0"/>
              <a:t> </a:t>
            </a:r>
            <a:r>
              <a:rPr lang="en-US" dirty="0" err="1"/>
              <a:t>Mesoporous</a:t>
            </a:r>
            <a:r>
              <a:rPr lang="en-US" dirty="0"/>
              <a:t> Mater. 187 (2014) 63–70, doi:10.1016/ j.micromeso.2013.12.016. </a:t>
            </a:r>
          </a:p>
        </p:txBody>
      </p:sp>
      <p:sp>
        <p:nvSpPr>
          <p:cNvPr id="9" name="Slide Number Placeholder 8"/>
          <p:cNvSpPr>
            <a:spLocks noGrp="1"/>
          </p:cNvSpPr>
          <p:nvPr>
            <p:ph type="sldNum" sz="quarter" idx="12"/>
          </p:nvPr>
        </p:nvSpPr>
        <p:spPr/>
        <p:txBody>
          <a:bodyPr/>
          <a:lstStyle/>
          <a:p>
            <a:fld id="{77916353-79F4-4719-AA56-2BD928FA6DC8}" type="slidenum">
              <a:rPr lang="en-US" smtClean="0"/>
              <a:t>10</a:t>
            </a:fld>
            <a:endParaRPr lang="en-US"/>
          </a:p>
        </p:txBody>
      </p:sp>
    </p:spTree>
    <p:extLst>
      <p:ext uri="{BB962C8B-B14F-4D97-AF65-F5344CB8AC3E}">
        <p14:creationId xmlns:p14="http://schemas.microsoft.com/office/powerpoint/2010/main" val="1579477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16" y="0"/>
            <a:ext cx="8596668" cy="846161"/>
          </a:xfrm>
        </p:spPr>
        <p:txBody>
          <a:bodyPr/>
          <a:lstStyle/>
          <a:p>
            <a:pPr algn="ctr"/>
            <a:r>
              <a:rPr lang="en-US" dirty="0" smtClean="0">
                <a:solidFill>
                  <a:schemeClr val="tx1"/>
                </a:solidFill>
              </a:rPr>
              <a:t>REVIEW</a:t>
            </a:r>
            <a:endParaRPr lang="en-US" dirty="0"/>
          </a:p>
        </p:txBody>
      </p:sp>
      <p:sp>
        <p:nvSpPr>
          <p:cNvPr id="3" name="Content Placeholder 2"/>
          <p:cNvSpPr>
            <a:spLocks noGrp="1"/>
          </p:cNvSpPr>
          <p:nvPr>
            <p:ph idx="1"/>
          </p:nvPr>
        </p:nvSpPr>
        <p:spPr>
          <a:xfrm>
            <a:off x="157269" y="1781744"/>
            <a:ext cx="6496334" cy="5076256"/>
          </a:xfrm>
        </p:spPr>
        <p:txBody>
          <a:bodyPr>
            <a:normAutofit fontScale="92500" lnSpcReduction="10000"/>
          </a:bodyPr>
          <a:lstStyle/>
          <a:p>
            <a:r>
              <a:rPr lang="en-US" dirty="0" err="1" smtClean="0">
                <a:solidFill>
                  <a:schemeClr val="tx1"/>
                </a:solidFill>
              </a:rPr>
              <a:t>Dadfarni</a:t>
            </a:r>
            <a:r>
              <a:rPr lang="en-US" dirty="0" smtClean="0">
                <a:solidFill>
                  <a:schemeClr val="tx1"/>
                </a:solidFill>
              </a:rPr>
              <a:t> </a:t>
            </a:r>
            <a:r>
              <a:rPr lang="en-US" i="1" dirty="0">
                <a:solidFill>
                  <a:schemeClr val="tx1"/>
                </a:solidFill>
              </a:rPr>
              <a:t>et a</a:t>
            </a:r>
            <a:r>
              <a:rPr lang="en-US" dirty="0">
                <a:solidFill>
                  <a:schemeClr val="tx1"/>
                </a:solidFill>
              </a:rPr>
              <a:t>l., </a:t>
            </a:r>
            <a:r>
              <a:rPr lang="en-US" dirty="0" smtClean="0">
                <a:solidFill>
                  <a:schemeClr val="tx1"/>
                </a:solidFill>
              </a:rPr>
              <a:t>[2015] </a:t>
            </a:r>
            <a:r>
              <a:rPr lang="en-US" dirty="0">
                <a:solidFill>
                  <a:schemeClr val="tx1"/>
                </a:solidFill>
              </a:rPr>
              <a:t>reported the utilization of MOFs loaded onto iron oxide nanoparticles (Fe3O4@MIL-100(Fe)) for methyl red (MR) dye removal using the batch adsorption method</a:t>
            </a:r>
            <a:r>
              <a:rPr lang="en-US" dirty="0" smtClean="0">
                <a:solidFill>
                  <a:schemeClr val="tx1"/>
                </a:solidFill>
              </a:rPr>
              <a:t>.</a:t>
            </a:r>
          </a:p>
          <a:p>
            <a:r>
              <a:rPr lang="en-US" dirty="0" smtClean="0">
                <a:solidFill>
                  <a:schemeClr val="tx1"/>
                </a:solidFill>
              </a:rPr>
              <a:t> </a:t>
            </a:r>
            <a:r>
              <a:rPr lang="en-US" dirty="0">
                <a:solidFill>
                  <a:schemeClr val="tx1"/>
                </a:solidFill>
              </a:rPr>
              <a:t>It was </a:t>
            </a:r>
            <a:r>
              <a:rPr lang="en-US" dirty="0" smtClean="0">
                <a:solidFill>
                  <a:schemeClr val="tx1"/>
                </a:solidFill>
              </a:rPr>
              <a:t>observed </a:t>
            </a:r>
            <a:r>
              <a:rPr lang="en-US" dirty="0">
                <a:solidFill>
                  <a:schemeClr val="tx1"/>
                </a:solidFill>
              </a:rPr>
              <a:t>that MR removal onto MIL-100(Fe) exhibited an enhanced </a:t>
            </a:r>
            <a:r>
              <a:rPr lang="en-US" dirty="0" smtClean="0">
                <a:solidFill>
                  <a:schemeClr val="tx1"/>
                </a:solidFill>
              </a:rPr>
              <a:t>sorption </a:t>
            </a:r>
            <a:r>
              <a:rPr lang="en-US" dirty="0">
                <a:solidFill>
                  <a:schemeClr val="tx1"/>
                </a:solidFill>
              </a:rPr>
              <a:t>capacity when compared with other previous adsorbents</a:t>
            </a:r>
            <a:r>
              <a:rPr lang="en-US" dirty="0" smtClean="0">
                <a:solidFill>
                  <a:schemeClr val="tx1"/>
                </a:solidFill>
              </a:rPr>
              <a:t>.</a:t>
            </a:r>
          </a:p>
          <a:p>
            <a:r>
              <a:rPr lang="en-US" dirty="0" smtClean="0">
                <a:solidFill>
                  <a:schemeClr val="tx1"/>
                </a:solidFill>
              </a:rPr>
              <a:t> </a:t>
            </a:r>
            <a:r>
              <a:rPr lang="en-US" dirty="0">
                <a:solidFill>
                  <a:schemeClr val="tx1"/>
                </a:solidFill>
              </a:rPr>
              <a:t>Li </a:t>
            </a:r>
            <a:r>
              <a:rPr lang="en-US" i="1" dirty="0">
                <a:solidFill>
                  <a:schemeClr val="tx1"/>
                </a:solidFill>
              </a:rPr>
              <a:t>et al</a:t>
            </a:r>
            <a:r>
              <a:rPr lang="en-US" dirty="0">
                <a:solidFill>
                  <a:schemeClr val="tx1"/>
                </a:solidFill>
              </a:rPr>
              <a:t>., </a:t>
            </a:r>
            <a:r>
              <a:rPr lang="en-US" dirty="0" smtClean="0">
                <a:solidFill>
                  <a:schemeClr val="tx1"/>
                </a:solidFill>
              </a:rPr>
              <a:t>[2013] </a:t>
            </a:r>
            <a:r>
              <a:rPr lang="en-US" dirty="0">
                <a:solidFill>
                  <a:schemeClr val="tx1"/>
                </a:solidFill>
              </a:rPr>
              <a:t>studied the applicability of MOF/graphite oxide hybrid (MOF/HKUST1) materials for methylene blue (MB) dyes removal from aqueous media. The isothermal, kinetics and regeneration studies were also investigated</a:t>
            </a:r>
            <a:r>
              <a:rPr lang="en-US" dirty="0" smtClean="0">
                <a:solidFill>
                  <a:schemeClr val="tx1"/>
                </a:solidFill>
              </a:rPr>
              <a:t>.</a:t>
            </a:r>
          </a:p>
          <a:p>
            <a:r>
              <a:rPr lang="en-US" dirty="0" smtClean="0">
                <a:solidFill>
                  <a:schemeClr val="tx1"/>
                </a:solidFill>
              </a:rPr>
              <a:t> </a:t>
            </a:r>
            <a:r>
              <a:rPr lang="en-US" dirty="0">
                <a:solidFill>
                  <a:schemeClr val="tx1"/>
                </a:solidFill>
              </a:rPr>
              <a:t>The removal of MB was found to obey both Langmuir and Freundlich adsorption isotherms. The HKUST-1/GO was then </a:t>
            </a:r>
            <a:r>
              <a:rPr lang="en-US" dirty="0" smtClean="0">
                <a:solidFill>
                  <a:schemeClr val="tx1"/>
                </a:solidFill>
              </a:rPr>
              <a:t>concluded </a:t>
            </a:r>
            <a:r>
              <a:rPr lang="en-US" dirty="0">
                <a:solidFill>
                  <a:schemeClr val="tx1"/>
                </a:solidFill>
              </a:rPr>
              <a:t>to have higher adsorption ability and excellent re-usability for MB dye </a:t>
            </a:r>
            <a:r>
              <a:rPr lang="en-US" dirty="0" smtClean="0">
                <a:solidFill>
                  <a:schemeClr val="tx1"/>
                </a:solidFill>
              </a:rPr>
              <a:t>removal. </a:t>
            </a:r>
          </a:p>
          <a:p>
            <a:r>
              <a:rPr lang="en-US" dirty="0" smtClean="0">
                <a:solidFill>
                  <a:schemeClr val="tx1"/>
                </a:solidFill>
              </a:rPr>
              <a:t>Different </a:t>
            </a:r>
            <a:r>
              <a:rPr lang="en-US" dirty="0">
                <a:solidFill>
                  <a:schemeClr val="tx1"/>
                </a:solidFill>
              </a:rPr>
              <a:t>other MOF-based adsorbents were used for dyes removal and Table </a:t>
            </a:r>
            <a:r>
              <a:rPr lang="en-US" dirty="0" smtClean="0">
                <a:solidFill>
                  <a:schemeClr val="tx1"/>
                </a:solidFill>
              </a:rPr>
              <a:t>1 </a:t>
            </a:r>
            <a:r>
              <a:rPr lang="en-US" dirty="0">
                <a:solidFill>
                  <a:schemeClr val="tx1"/>
                </a:solidFill>
              </a:rPr>
              <a:t>presents the examples of adsorption capacities derived from </a:t>
            </a:r>
            <a:r>
              <a:rPr lang="en-US" dirty="0" smtClean="0">
                <a:solidFill>
                  <a:schemeClr val="tx1"/>
                </a:solidFill>
              </a:rPr>
              <a:t>such MOF-based adsorbents.</a:t>
            </a:r>
            <a:endParaRPr lang="en-US" dirty="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876550" cy="1590675"/>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83124" y="0"/>
            <a:ext cx="2143125" cy="1590675"/>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63809" y="1781744"/>
            <a:ext cx="3431069" cy="1743075"/>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63809" y="3524819"/>
            <a:ext cx="3608490" cy="2000250"/>
          </a:xfrm>
          <a:prstGeom prst="rect">
            <a:avLst/>
          </a:prstGeom>
        </p:spPr>
      </p:pic>
      <p:sp>
        <p:nvSpPr>
          <p:cNvPr id="7" name="Slide Number Placeholder 6"/>
          <p:cNvSpPr>
            <a:spLocks noGrp="1"/>
          </p:cNvSpPr>
          <p:nvPr>
            <p:ph type="sldNum" sz="quarter" idx="12"/>
          </p:nvPr>
        </p:nvSpPr>
        <p:spPr/>
        <p:txBody>
          <a:bodyPr/>
          <a:lstStyle/>
          <a:p>
            <a:fld id="{77916353-79F4-4719-AA56-2BD928FA6DC8}" type="slidenum">
              <a:rPr lang="en-US" smtClean="0"/>
              <a:t>11</a:t>
            </a:fld>
            <a:endParaRPr lang="en-US"/>
          </a:p>
        </p:txBody>
      </p:sp>
    </p:spTree>
    <p:extLst>
      <p:ext uri="{BB962C8B-B14F-4D97-AF65-F5344CB8AC3E}">
        <p14:creationId xmlns:p14="http://schemas.microsoft.com/office/powerpoint/2010/main" val="1916302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16" y="0"/>
            <a:ext cx="8596668" cy="846161"/>
          </a:xfrm>
        </p:spPr>
        <p:txBody>
          <a:bodyPr/>
          <a:lstStyle/>
          <a:p>
            <a:pPr algn="ctr"/>
            <a:r>
              <a:rPr lang="en-US" dirty="0" smtClean="0">
                <a:solidFill>
                  <a:schemeClr val="tx1"/>
                </a:solidFill>
              </a:rPr>
              <a:t>REVIEW</a:t>
            </a:r>
            <a:endParaRPr lang="en-US" dirty="0"/>
          </a:p>
        </p:txBody>
      </p:sp>
      <p:sp>
        <p:nvSpPr>
          <p:cNvPr id="3" name="Content Placeholder 2"/>
          <p:cNvSpPr>
            <a:spLocks noGrp="1"/>
          </p:cNvSpPr>
          <p:nvPr>
            <p:ph idx="1"/>
          </p:nvPr>
        </p:nvSpPr>
        <p:spPr>
          <a:xfrm>
            <a:off x="157269" y="1781744"/>
            <a:ext cx="6496334" cy="4403903"/>
          </a:xfrm>
        </p:spPr>
        <p:txBody>
          <a:bodyPr>
            <a:normAutofit fontScale="92500" lnSpcReduction="10000"/>
          </a:bodyPr>
          <a:lstStyle/>
          <a:p>
            <a:r>
              <a:rPr lang="en-US" dirty="0">
                <a:solidFill>
                  <a:schemeClr val="tx1"/>
                </a:solidFill>
              </a:rPr>
              <a:t>Adsorption of methyl orange and methylene blue onto the Fe3O4-PSS@ZIF-67 core-shell (MZIF-67) was reported. </a:t>
            </a:r>
            <a:endParaRPr lang="en-US" dirty="0" smtClean="0">
              <a:solidFill>
                <a:schemeClr val="tx1"/>
              </a:solidFill>
            </a:endParaRPr>
          </a:p>
          <a:p>
            <a:r>
              <a:rPr lang="en-US" dirty="0" smtClean="0">
                <a:solidFill>
                  <a:schemeClr val="tx1"/>
                </a:solidFill>
              </a:rPr>
              <a:t>The </a:t>
            </a:r>
            <a:r>
              <a:rPr lang="en-US" dirty="0">
                <a:solidFill>
                  <a:schemeClr val="tx1"/>
                </a:solidFill>
              </a:rPr>
              <a:t>remarkable performance of this adsorbent was attributed to its high porosity, presence of the unsaturated cobalt sites, and magnetic properties which further boosted the removal efficiency of methyl orange and methylene blue from the water. </a:t>
            </a:r>
            <a:endParaRPr lang="en-US" dirty="0" smtClean="0">
              <a:solidFill>
                <a:schemeClr val="tx1"/>
              </a:solidFill>
            </a:endParaRPr>
          </a:p>
          <a:p>
            <a:r>
              <a:rPr lang="en-US" dirty="0" smtClean="0">
                <a:solidFill>
                  <a:schemeClr val="tx1"/>
                </a:solidFill>
              </a:rPr>
              <a:t>Further </a:t>
            </a:r>
            <a:r>
              <a:rPr lang="en-US" dirty="0">
                <a:solidFill>
                  <a:schemeClr val="tx1"/>
                </a:solidFill>
              </a:rPr>
              <a:t>observation showed that MZIF-67 had the selectivity capacity to increasingly separate the methyl orange dye from the mixtures of the solution that contained 0.04 mg/L of methyl orange and methylene blue </a:t>
            </a:r>
            <a:r>
              <a:rPr lang="en-US" dirty="0" smtClean="0">
                <a:solidFill>
                  <a:schemeClr val="tx1"/>
                </a:solidFill>
              </a:rPr>
              <a:t>dyes. </a:t>
            </a:r>
            <a:r>
              <a:rPr lang="en-US" dirty="0">
                <a:solidFill>
                  <a:schemeClr val="tx1"/>
                </a:solidFill>
              </a:rPr>
              <a:t>This gave a higher removal rate and separation efficiency of 92 and 96% respectively. </a:t>
            </a:r>
            <a:endParaRPr lang="en-US" dirty="0" smtClean="0">
              <a:solidFill>
                <a:schemeClr val="tx1"/>
              </a:solidFill>
            </a:endParaRPr>
          </a:p>
          <a:p>
            <a:r>
              <a:rPr lang="en-US" dirty="0" smtClean="0">
                <a:solidFill>
                  <a:schemeClr val="tx1"/>
                </a:solidFill>
              </a:rPr>
              <a:t>The </a:t>
            </a:r>
            <a:r>
              <a:rPr lang="en-US" dirty="0">
                <a:solidFill>
                  <a:schemeClr val="tx1"/>
                </a:solidFill>
              </a:rPr>
              <a:t>excellent removal capacity from the wastewater could be further attributed to the selectivity and charge characteristic effects of the MZIF-67 </a:t>
            </a:r>
            <a:r>
              <a:rPr lang="en-US" dirty="0" smtClean="0">
                <a:solidFill>
                  <a:schemeClr val="tx1"/>
                </a:solidFill>
              </a:rPr>
              <a:t>composites.</a:t>
            </a:r>
            <a:endParaRPr lang="en-US" dirty="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876550" cy="1590675"/>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83124" y="0"/>
            <a:ext cx="2143125" cy="1590675"/>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63809" y="1781744"/>
            <a:ext cx="3431069" cy="1743075"/>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63809" y="3524819"/>
            <a:ext cx="3608490" cy="2000250"/>
          </a:xfrm>
          <a:prstGeom prst="rect">
            <a:avLst/>
          </a:prstGeom>
        </p:spPr>
      </p:pic>
      <p:sp>
        <p:nvSpPr>
          <p:cNvPr id="7" name="Rectangle 6"/>
          <p:cNvSpPr/>
          <p:nvPr/>
        </p:nvSpPr>
        <p:spPr>
          <a:xfrm>
            <a:off x="157269" y="5893234"/>
            <a:ext cx="11968979" cy="923330"/>
          </a:xfrm>
          <a:prstGeom prst="rect">
            <a:avLst/>
          </a:prstGeom>
        </p:spPr>
        <p:txBody>
          <a:bodyPr wrap="square">
            <a:spAutoFit/>
          </a:bodyPr>
          <a:lstStyle/>
          <a:p>
            <a:r>
              <a:rPr lang="en-US" dirty="0"/>
              <a:t>P. Kuhn, A. Forget, D. Su, A. Thomas, M. </a:t>
            </a:r>
            <a:r>
              <a:rPr lang="en-US" dirty="0" err="1"/>
              <a:t>Antonietti</a:t>
            </a:r>
            <a:r>
              <a:rPr lang="en-US" dirty="0"/>
              <a:t>, From </a:t>
            </a:r>
            <a:r>
              <a:rPr lang="en-US" dirty="0" err="1"/>
              <a:t>microporous</a:t>
            </a:r>
            <a:r>
              <a:rPr lang="en-US" dirty="0"/>
              <a:t> regular frameworks to </a:t>
            </a:r>
            <a:r>
              <a:rPr lang="en-US" dirty="0" err="1"/>
              <a:t>mesoporous</a:t>
            </a:r>
            <a:r>
              <a:rPr lang="en-US" dirty="0"/>
              <a:t> materials with ultrahigh surface area: dynamic reorganization of porous polymer networks, J. Am. Chem. Soc. 130 (2008) 13333–13337, doi:10.1021/ja803708s</a:t>
            </a:r>
            <a:r>
              <a:rPr lang="en-US" dirty="0" smtClean="0"/>
              <a:t>.</a:t>
            </a:r>
            <a:endParaRPr lang="en-US" dirty="0"/>
          </a:p>
        </p:txBody>
      </p:sp>
      <p:sp>
        <p:nvSpPr>
          <p:cNvPr id="9" name="Slide Number Placeholder 8"/>
          <p:cNvSpPr>
            <a:spLocks noGrp="1"/>
          </p:cNvSpPr>
          <p:nvPr>
            <p:ph type="sldNum" sz="quarter" idx="12"/>
          </p:nvPr>
        </p:nvSpPr>
        <p:spPr/>
        <p:txBody>
          <a:bodyPr/>
          <a:lstStyle/>
          <a:p>
            <a:fld id="{77916353-79F4-4719-AA56-2BD928FA6DC8}" type="slidenum">
              <a:rPr lang="en-US" smtClean="0"/>
              <a:t>12</a:t>
            </a:fld>
            <a:endParaRPr lang="en-US"/>
          </a:p>
        </p:txBody>
      </p:sp>
    </p:spTree>
    <p:extLst>
      <p:ext uri="{BB962C8B-B14F-4D97-AF65-F5344CB8AC3E}">
        <p14:creationId xmlns:p14="http://schemas.microsoft.com/office/powerpoint/2010/main" val="11122550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16" y="0"/>
            <a:ext cx="8596668" cy="846161"/>
          </a:xfrm>
        </p:spPr>
        <p:txBody>
          <a:bodyPr/>
          <a:lstStyle/>
          <a:p>
            <a:pPr algn="ctr"/>
            <a:r>
              <a:rPr lang="en-US" dirty="0" smtClean="0">
                <a:solidFill>
                  <a:schemeClr val="tx1"/>
                </a:solidFill>
              </a:rPr>
              <a:t>REVIEW</a:t>
            </a:r>
            <a:endParaRPr lang="en-US" dirty="0"/>
          </a:p>
        </p:txBody>
      </p:sp>
      <p:sp>
        <p:nvSpPr>
          <p:cNvPr id="3" name="Content Placeholder 2"/>
          <p:cNvSpPr>
            <a:spLocks noGrp="1"/>
          </p:cNvSpPr>
          <p:nvPr>
            <p:ph idx="1"/>
          </p:nvPr>
        </p:nvSpPr>
        <p:spPr>
          <a:xfrm>
            <a:off x="157269" y="1781744"/>
            <a:ext cx="6496334" cy="4269432"/>
          </a:xfrm>
        </p:spPr>
        <p:txBody>
          <a:bodyPr>
            <a:normAutofit lnSpcReduction="10000"/>
          </a:bodyPr>
          <a:lstStyle/>
          <a:p>
            <a:r>
              <a:rPr lang="en-US" dirty="0"/>
              <a:t>The sorption of malachite green onto zeolite imidazole frameworks (ZIFs) was also reported under different </a:t>
            </a:r>
            <a:r>
              <a:rPr lang="en-US" dirty="0" smtClean="0"/>
              <a:t>conditions. </a:t>
            </a:r>
          </a:p>
          <a:p>
            <a:r>
              <a:rPr lang="en-US" dirty="0" smtClean="0"/>
              <a:t>An </a:t>
            </a:r>
            <a:r>
              <a:rPr lang="en-US" dirty="0"/>
              <a:t>impressive adsorption capacity of 1500 mg/g was reported at 20 °C which increased rapidly to 2500 mg/g upon the increase in temperature 60 °C </a:t>
            </a:r>
            <a:r>
              <a:rPr lang="en-US" dirty="0" smtClean="0"/>
              <a:t>, </a:t>
            </a:r>
            <a:r>
              <a:rPr lang="en-US" dirty="0"/>
              <a:t>thus illustrated that increasing the temperature of the adsorption process have a positive impact on the efficiency of the system</a:t>
            </a:r>
            <a:r>
              <a:rPr lang="en-US" dirty="0" smtClean="0"/>
              <a:t>. </a:t>
            </a:r>
          </a:p>
          <a:p>
            <a:r>
              <a:rPr lang="en-US" dirty="0" smtClean="0"/>
              <a:t>The </a:t>
            </a:r>
            <a:r>
              <a:rPr lang="en-US" dirty="0"/>
              <a:t>reusability and regeneration study of ZIF-67 after four rounds showed a regeneration efficiency of 95% discharge </a:t>
            </a:r>
            <a:r>
              <a:rPr lang="en-US" dirty="0" smtClean="0"/>
              <a:t>thus </a:t>
            </a:r>
            <a:r>
              <a:rPr lang="en-US" dirty="0"/>
              <a:t>making it an efficient adsorbent for malachite green dye removal. </a:t>
            </a:r>
            <a:endParaRPr lang="en-US" dirty="0" smtClean="0"/>
          </a:p>
          <a:p>
            <a:r>
              <a:rPr lang="en-US" dirty="0" smtClean="0"/>
              <a:t>The </a:t>
            </a:r>
            <a:r>
              <a:rPr lang="en-US" dirty="0"/>
              <a:t>kinetic and isotherm studies confirmed the fitness of the process to a pseudo-second-order and Langmuir respectively with a single layer on a </a:t>
            </a:r>
            <a:r>
              <a:rPr lang="en-US" dirty="0" smtClean="0"/>
              <a:t>homogenous surface.</a:t>
            </a:r>
            <a:endParaRPr lang="en-US" dirty="0">
              <a:solidFill>
                <a:schemeClr val="tx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2876550" cy="1590675"/>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3124" y="0"/>
            <a:ext cx="2143125" cy="1590675"/>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63809" y="1781744"/>
            <a:ext cx="3431069" cy="1743075"/>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63809" y="3524819"/>
            <a:ext cx="3608490" cy="2000250"/>
          </a:xfrm>
          <a:prstGeom prst="rect">
            <a:avLst/>
          </a:prstGeom>
        </p:spPr>
      </p:pic>
      <p:sp>
        <p:nvSpPr>
          <p:cNvPr id="7" name="Rectangle 6"/>
          <p:cNvSpPr/>
          <p:nvPr/>
        </p:nvSpPr>
        <p:spPr>
          <a:xfrm>
            <a:off x="0" y="5913839"/>
            <a:ext cx="12126249" cy="923330"/>
          </a:xfrm>
          <a:prstGeom prst="rect">
            <a:avLst/>
          </a:prstGeom>
        </p:spPr>
        <p:txBody>
          <a:bodyPr wrap="square">
            <a:spAutoFit/>
          </a:bodyPr>
          <a:lstStyle/>
          <a:p>
            <a:r>
              <a:rPr lang="en-US" dirty="0"/>
              <a:t>P. Kuhn, A. Forget, D. Su, A. Thomas, M. </a:t>
            </a:r>
            <a:r>
              <a:rPr lang="en-US" dirty="0" err="1"/>
              <a:t>Antonietti</a:t>
            </a:r>
            <a:r>
              <a:rPr lang="en-US" dirty="0"/>
              <a:t>, From </a:t>
            </a:r>
            <a:r>
              <a:rPr lang="en-US" dirty="0" err="1"/>
              <a:t>microporous</a:t>
            </a:r>
            <a:r>
              <a:rPr lang="en-US" dirty="0"/>
              <a:t> regular frameworks to </a:t>
            </a:r>
            <a:r>
              <a:rPr lang="en-US" dirty="0" err="1"/>
              <a:t>mesoporous</a:t>
            </a:r>
            <a:r>
              <a:rPr lang="en-US" dirty="0"/>
              <a:t> materials with ultrahigh surface area: dynamic reorganization of porous polymer networks, J. Am. Chem. Soc. 130 (2008) 13333–13337, doi:10.1021/ja803708s</a:t>
            </a:r>
            <a:r>
              <a:rPr lang="en-US" dirty="0" smtClean="0"/>
              <a:t>.</a:t>
            </a:r>
            <a:endParaRPr lang="en-US" dirty="0"/>
          </a:p>
        </p:txBody>
      </p:sp>
      <p:sp>
        <p:nvSpPr>
          <p:cNvPr id="9" name="Slide Number Placeholder 8"/>
          <p:cNvSpPr>
            <a:spLocks noGrp="1"/>
          </p:cNvSpPr>
          <p:nvPr>
            <p:ph type="sldNum" sz="quarter" idx="12"/>
          </p:nvPr>
        </p:nvSpPr>
        <p:spPr/>
        <p:txBody>
          <a:bodyPr/>
          <a:lstStyle/>
          <a:p>
            <a:fld id="{77916353-79F4-4719-AA56-2BD928FA6DC8}" type="slidenum">
              <a:rPr lang="en-US" smtClean="0"/>
              <a:t>13</a:t>
            </a:fld>
            <a:endParaRPr lang="en-US"/>
          </a:p>
        </p:txBody>
      </p:sp>
    </p:spTree>
    <p:extLst>
      <p:ext uri="{BB962C8B-B14F-4D97-AF65-F5344CB8AC3E}">
        <p14:creationId xmlns:p14="http://schemas.microsoft.com/office/powerpoint/2010/main" val="34906049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16" y="0"/>
            <a:ext cx="8596668" cy="846161"/>
          </a:xfrm>
        </p:spPr>
        <p:txBody>
          <a:bodyPr/>
          <a:lstStyle/>
          <a:p>
            <a:pPr algn="ctr"/>
            <a:r>
              <a:rPr lang="en-US" dirty="0" smtClean="0">
                <a:solidFill>
                  <a:schemeClr val="tx1"/>
                </a:solidFill>
              </a:rPr>
              <a:t>REVIEW</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84612855"/>
              </p:ext>
            </p:extLst>
          </p:nvPr>
        </p:nvGraphicFramePr>
        <p:xfrm>
          <a:off x="168207" y="1590676"/>
          <a:ext cx="9590389" cy="4236193"/>
        </p:xfrm>
        <a:graphic>
          <a:graphicData uri="http://schemas.openxmlformats.org/drawingml/2006/table">
            <a:tbl>
              <a:tblPr firstRow="1" firstCol="1" bandRow="1">
                <a:tableStyleId>{5C22544A-7EE6-4342-B048-85BDC9FD1C3A}</a:tableStyleId>
              </a:tblPr>
              <a:tblGrid>
                <a:gridCol w="996463"/>
                <a:gridCol w="996463"/>
                <a:gridCol w="899099"/>
                <a:gridCol w="906706"/>
                <a:gridCol w="906706"/>
                <a:gridCol w="932568"/>
                <a:gridCol w="932568"/>
                <a:gridCol w="1509908"/>
                <a:gridCol w="1509908"/>
              </a:tblGrid>
              <a:tr h="507497">
                <a:tc rowSpan="3">
                  <a:txBody>
                    <a:bodyPr/>
                    <a:lstStyle/>
                    <a:p>
                      <a:pPr marL="0" marR="0" algn="ctr">
                        <a:lnSpc>
                          <a:spcPct val="200000"/>
                        </a:lnSpc>
                        <a:spcBef>
                          <a:spcPts val="0"/>
                        </a:spcBef>
                        <a:spcAft>
                          <a:spcPts val="1000"/>
                        </a:spcAft>
                        <a:tabLst>
                          <a:tab pos="2865755" algn="ctr"/>
                          <a:tab pos="5731510" algn="r"/>
                        </a:tabLst>
                      </a:pPr>
                      <a:r>
                        <a:rPr lang="en-US" sz="1200" dirty="0">
                          <a:effectLst/>
                        </a:rPr>
                        <a:t>Dyes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3">
                  <a:txBody>
                    <a:bodyPr/>
                    <a:lstStyle/>
                    <a:p>
                      <a:pPr marL="0" marR="0" algn="ctr">
                        <a:lnSpc>
                          <a:spcPct val="200000"/>
                        </a:lnSpc>
                        <a:spcBef>
                          <a:spcPts val="0"/>
                        </a:spcBef>
                        <a:spcAft>
                          <a:spcPts val="1000"/>
                        </a:spcAft>
                        <a:tabLst>
                          <a:tab pos="2865755" algn="ctr"/>
                          <a:tab pos="5731510" algn="r"/>
                        </a:tabLst>
                      </a:pPr>
                      <a:r>
                        <a:rPr lang="en-US" sz="1200">
                          <a:effectLst/>
                        </a:rPr>
                        <a:t>Adsorbents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6">
                  <a:txBody>
                    <a:bodyPr/>
                    <a:lstStyle/>
                    <a:p>
                      <a:pPr marL="0" marR="0" algn="ctr">
                        <a:lnSpc>
                          <a:spcPct val="200000"/>
                        </a:lnSpc>
                        <a:spcBef>
                          <a:spcPts val="0"/>
                        </a:spcBef>
                        <a:spcAft>
                          <a:spcPts val="1000"/>
                        </a:spcAft>
                        <a:tabLst>
                          <a:tab pos="2865755" algn="ctr"/>
                          <a:tab pos="5731510" algn="r"/>
                        </a:tabLst>
                      </a:pPr>
                      <a:r>
                        <a:rPr lang="en-US" sz="1200">
                          <a:effectLst/>
                        </a:rPr>
                        <a:t>Pseudo-second order kinetics constants k</a:t>
                      </a:r>
                      <a:r>
                        <a:rPr lang="en-US" sz="1200" baseline="-25000">
                          <a:effectLst/>
                        </a:rPr>
                        <a:t>2</a:t>
                      </a:r>
                      <a:r>
                        <a:rPr lang="en-US" sz="1200">
                          <a:effectLst/>
                        </a:rPr>
                        <a:t> (g/(mg min))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3">
                  <a:txBody>
                    <a:bodyPr/>
                    <a:lstStyle/>
                    <a:p>
                      <a:pPr marL="0" marR="0" algn="ctr">
                        <a:lnSpc>
                          <a:spcPct val="200000"/>
                        </a:lnSpc>
                        <a:spcBef>
                          <a:spcPts val="0"/>
                        </a:spcBef>
                        <a:spcAft>
                          <a:spcPts val="1000"/>
                        </a:spcAft>
                        <a:tabLst>
                          <a:tab pos="2865755" algn="ctr"/>
                          <a:tab pos="5731510" algn="r"/>
                        </a:tabLst>
                      </a:pPr>
                      <a:r>
                        <a:rPr lang="en-US" sz="1200">
                          <a:effectLst/>
                        </a:rPr>
                        <a:t>Adsorption capacity, Q</a:t>
                      </a:r>
                      <a:r>
                        <a:rPr lang="en-US" sz="1200" baseline="-25000">
                          <a:effectLst/>
                        </a:rPr>
                        <a:t>o</a:t>
                      </a:r>
                      <a:r>
                        <a:rPr lang="en-US" sz="1200">
                          <a:effectLst/>
                        </a:rPr>
                        <a:t> (mg/g)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07497">
                <a:tc vMerge="1">
                  <a:txBody>
                    <a:bodyPr/>
                    <a:lstStyle/>
                    <a:p>
                      <a:endParaRPr lang="en-US"/>
                    </a:p>
                  </a:txBody>
                  <a:tcPr/>
                </a:tc>
                <a:tc vMerge="1">
                  <a:txBody>
                    <a:bodyPr/>
                    <a:lstStyle/>
                    <a:p>
                      <a:endParaRPr lang="en-US"/>
                    </a:p>
                  </a:txBody>
                  <a:tcPr/>
                </a:tc>
                <a:tc gridSpan="2">
                  <a:txBody>
                    <a:bodyPr/>
                    <a:lstStyle/>
                    <a:p>
                      <a:pPr marL="0" marR="0" algn="ctr">
                        <a:lnSpc>
                          <a:spcPct val="200000"/>
                        </a:lnSpc>
                        <a:spcBef>
                          <a:spcPts val="0"/>
                        </a:spcBef>
                        <a:spcAft>
                          <a:spcPts val="1000"/>
                        </a:spcAft>
                        <a:tabLst>
                          <a:tab pos="2865755" algn="ctr"/>
                          <a:tab pos="5731510" algn="r"/>
                        </a:tabLst>
                      </a:pPr>
                      <a:r>
                        <a:rPr lang="en-US" sz="1200">
                          <a:effectLst/>
                        </a:rPr>
                        <a:t>20ppm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gn="ctr">
                        <a:lnSpc>
                          <a:spcPct val="200000"/>
                        </a:lnSpc>
                        <a:spcBef>
                          <a:spcPts val="0"/>
                        </a:spcBef>
                        <a:spcAft>
                          <a:spcPts val="1000"/>
                        </a:spcAft>
                        <a:tabLst>
                          <a:tab pos="2865755" algn="ctr"/>
                          <a:tab pos="5731510" algn="r"/>
                        </a:tabLst>
                      </a:pPr>
                      <a:r>
                        <a:rPr lang="en-US" sz="1200">
                          <a:effectLst/>
                        </a:rPr>
                        <a:t>30ppm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gn="ctr">
                        <a:lnSpc>
                          <a:spcPct val="200000"/>
                        </a:lnSpc>
                        <a:spcBef>
                          <a:spcPts val="0"/>
                        </a:spcBef>
                        <a:spcAft>
                          <a:spcPts val="1000"/>
                        </a:spcAft>
                        <a:tabLst>
                          <a:tab pos="2865755" algn="ctr"/>
                          <a:tab pos="5731510" algn="r"/>
                        </a:tabLst>
                      </a:pPr>
                      <a:r>
                        <a:rPr lang="en-US" sz="1200">
                          <a:effectLst/>
                        </a:rPr>
                        <a:t>40ppm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vMerge="1">
                  <a:txBody>
                    <a:bodyPr/>
                    <a:lstStyle/>
                    <a:p>
                      <a:endParaRPr lang="en-US"/>
                    </a:p>
                  </a:txBody>
                  <a:tcPr/>
                </a:tc>
              </a:tr>
              <a:tr h="507497">
                <a:tc vMerge="1">
                  <a:txBody>
                    <a:bodyPr/>
                    <a:lstStyle/>
                    <a:p>
                      <a:endParaRPr lang="en-US"/>
                    </a:p>
                  </a:txBody>
                  <a:tcPr/>
                </a:tc>
                <a:tc vMerge="1">
                  <a:txBody>
                    <a:bodyPr/>
                    <a:lstStyle/>
                    <a:p>
                      <a:endParaRPr lang="en-US"/>
                    </a:p>
                  </a:txBody>
                  <a:tcPr/>
                </a:tc>
                <a:tc>
                  <a:txBody>
                    <a:bodyPr/>
                    <a:lstStyle/>
                    <a:p>
                      <a:pPr marL="0" marR="0" algn="ctr">
                        <a:lnSpc>
                          <a:spcPct val="200000"/>
                        </a:lnSpc>
                        <a:spcBef>
                          <a:spcPts val="0"/>
                        </a:spcBef>
                        <a:spcAft>
                          <a:spcPts val="1000"/>
                        </a:spcAft>
                        <a:tabLst>
                          <a:tab pos="2865755" algn="ctr"/>
                          <a:tab pos="5731510" algn="r"/>
                        </a:tabLst>
                      </a:pPr>
                      <a:r>
                        <a:rPr lang="en-US" sz="1200">
                          <a:effectLst/>
                        </a:rPr>
                        <a:t>k</a:t>
                      </a:r>
                      <a:r>
                        <a:rPr lang="en-US" sz="1200" baseline="-250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R</a:t>
                      </a:r>
                      <a:r>
                        <a:rPr lang="en-US" sz="1200" baseline="300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k</a:t>
                      </a:r>
                      <a:r>
                        <a:rPr lang="en-US" sz="1200" baseline="-250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R</a:t>
                      </a:r>
                      <a:r>
                        <a:rPr lang="en-US" sz="1200" baseline="300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k</a:t>
                      </a:r>
                      <a:r>
                        <a:rPr lang="en-US" sz="1200" baseline="-250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R</a:t>
                      </a:r>
                      <a:r>
                        <a:rPr lang="en-US" sz="1200" baseline="300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en-US"/>
                    </a:p>
                  </a:txBody>
                  <a:tcPr/>
                </a:tc>
              </a:tr>
              <a:tr h="507497">
                <a:tc rowSpan="2">
                  <a:txBody>
                    <a:bodyPr/>
                    <a:lstStyle/>
                    <a:p>
                      <a:pPr marL="0" marR="0" algn="ctr">
                        <a:lnSpc>
                          <a:spcPct val="200000"/>
                        </a:lnSpc>
                        <a:spcBef>
                          <a:spcPts val="0"/>
                        </a:spcBef>
                        <a:spcAft>
                          <a:spcPts val="1000"/>
                        </a:spcAft>
                        <a:tabLst>
                          <a:tab pos="2865755" algn="ctr"/>
                          <a:tab pos="5731510" algn="r"/>
                        </a:tabLst>
                      </a:pPr>
                      <a:r>
                        <a:rPr lang="en-US" sz="1200">
                          <a:effectLst/>
                        </a:rPr>
                        <a:t>MO</a:t>
                      </a:r>
                      <a:endParaRPr lang="en-US" sz="1100">
                        <a:effectLst/>
                      </a:endParaRPr>
                    </a:p>
                    <a:p>
                      <a:pPr marL="0" marR="0" algn="ctr">
                        <a:lnSpc>
                          <a:spcPct val="200000"/>
                        </a:lnSpc>
                        <a:spcBef>
                          <a:spcPts val="0"/>
                        </a:spcBef>
                        <a:spcAft>
                          <a:spcPts val="1000"/>
                        </a:spcAft>
                        <a:tabLst>
                          <a:tab pos="2865755" algn="ctr"/>
                          <a:tab pos="5731510" algn="r"/>
                        </a:tabLst>
                      </a:pPr>
                      <a:r>
                        <a:rPr lang="en-US" sz="1200">
                          <a:effectLst/>
                        </a:rPr>
                        <a:t>MB</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MOF-235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7.67×10</a:t>
                      </a:r>
                      <a:r>
                        <a:rPr lang="en-US" sz="1200" baseline="300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0.999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8.79×10</a:t>
                      </a:r>
                      <a:r>
                        <a:rPr lang="en-US" sz="1200" baseline="300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0.998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9.10×10</a:t>
                      </a:r>
                      <a:r>
                        <a:rPr lang="en-US" sz="1200" baseline="300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0.998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477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83712">
                <a:tc vMerge="1">
                  <a:txBody>
                    <a:bodyPr/>
                    <a:lstStyle/>
                    <a:p>
                      <a:endParaRPr lang="en-US"/>
                    </a:p>
                  </a:txBody>
                  <a:tcPr/>
                </a:tc>
                <a:tc>
                  <a:txBody>
                    <a:bodyPr/>
                    <a:lstStyle/>
                    <a:p>
                      <a:pPr marL="0" marR="0" algn="ctr">
                        <a:lnSpc>
                          <a:spcPct val="200000"/>
                        </a:lnSpc>
                        <a:spcBef>
                          <a:spcPts val="0"/>
                        </a:spcBef>
                        <a:spcAft>
                          <a:spcPts val="1000"/>
                        </a:spcAft>
                        <a:tabLst>
                          <a:tab pos="2865755" algn="ctr"/>
                          <a:tab pos="5731510" algn="r"/>
                        </a:tabLs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9.58×10</a:t>
                      </a:r>
                      <a:r>
                        <a:rPr lang="en-US" sz="1200" baseline="30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0.995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1.67×10</a:t>
                      </a:r>
                      <a:r>
                        <a:rPr lang="en-US" sz="1200" baseline="300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0.993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2.18×10</a:t>
                      </a:r>
                      <a:r>
                        <a:rPr lang="en-US" sz="1200" baseline="300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0.998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dirty="0">
                          <a:effectLst/>
                        </a:rPr>
                        <a:t>187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014996">
                <a:tc rowSpan="2">
                  <a:txBody>
                    <a:bodyPr/>
                    <a:lstStyle/>
                    <a:p>
                      <a:pPr marL="0" marR="0" algn="ctr">
                        <a:lnSpc>
                          <a:spcPct val="200000"/>
                        </a:lnSpc>
                        <a:spcBef>
                          <a:spcPts val="0"/>
                        </a:spcBef>
                        <a:spcAft>
                          <a:spcPts val="1000"/>
                        </a:spcAft>
                        <a:tabLst>
                          <a:tab pos="2865755" algn="ctr"/>
                          <a:tab pos="5731510" algn="r"/>
                        </a:tabLst>
                      </a:pPr>
                      <a:r>
                        <a:rPr lang="en-US" sz="1200" dirty="0" smtClean="0">
                          <a:effectLst/>
                        </a:rPr>
                        <a:t>MO</a:t>
                      </a:r>
                    </a:p>
                    <a:p>
                      <a:pPr marL="0" marR="0" algn="ctr">
                        <a:lnSpc>
                          <a:spcPct val="200000"/>
                        </a:lnSpc>
                        <a:spcBef>
                          <a:spcPts val="0"/>
                        </a:spcBef>
                        <a:spcAft>
                          <a:spcPts val="1000"/>
                        </a:spcAft>
                        <a:tabLst>
                          <a:tab pos="2865755" algn="ctr"/>
                          <a:tab pos="5731510" algn="r"/>
                        </a:tabLst>
                      </a:pPr>
                      <a:endParaRPr lang="en-US"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200000"/>
                        </a:lnSpc>
                        <a:spcBef>
                          <a:spcPts val="0"/>
                        </a:spcBef>
                        <a:spcAft>
                          <a:spcPts val="1000"/>
                        </a:spcAft>
                        <a:tabLst>
                          <a:tab pos="2865755" algn="ctr"/>
                          <a:tab pos="5731510" algn="r"/>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MB</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0"/>
                        </a:spcAft>
                        <a:tabLst>
                          <a:tab pos="2865755" algn="ctr"/>
                          <a:tab pos="5731510" algn="r"/>
                        </a:tabLst>
                      </a:pPr>
                      <a:r>
                        <a:rPr lang="en-US" sz="1200" dirty="0">
                          <a:effectLst/>
                        </a:rPr>
                        <a:t>Activated</a:t>
                      </a:r>
                      <a:endParaRPr lang="en-US" sz="1100" dirty="0">
                        <a:effectLst/>
                      </a:endParaRPr>
                    </a:p>
                    <a:p>
                      <a:pPr marL="0" marR="0" algn="ctr">
                        <a:lnSpc>
                          <a:spcPct val="200000"/>
                        </a:lnSpc>
                        <a:spcBef>
                          <a:spcPts val="0"/>
                        </a:spcBef>
                        <a:spcAft>
                          <a:spcPts val="1000"/>
                        </a:spcAft>
                        <a:tabLst>
                          <a:tab pos="2865755" algn="ctr"/>
                          <a:tab pos="5731510" algn="r"/>
                        </a:tabLst>
                      </a:pPr>
                      <a:r>
                        <a:rPr lang="en-US" sz="1200" dirty="0">
                          <a:effectLst/>
                        </a:rPr>
                        <a:t>carbon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1.95×10</a:t>
                      </a:r>
                      <a:r>
                        <a:rPr lang="en-US" sz="1200" baseline="300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0.994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2.17×10</a:t>
                      </a:r>
                      <a:r>
                        <a:rPr lang="en-US" sz="1200" baseline="300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0.987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2.34×10</a:t>
                      </a:r>
                      <a:r>
                        <a:rPr lang="en-US" sz="1200" baseline="300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0.981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dirty="0">
                          <a:effectLst/>
                        </a:rPr>
                        <a:t>11.2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07497">
                <a:tc vMerge="1">
                  <a:txBody>
                    <a:bodyPr/>
                    <a:lstStyle/>
                    <a:p>
                      <a:endParaRPr lang="en-US"/>
                    </a:p>
                  </a:txBody>
                  <a:tcPr/>
                </a:tc>
                <a:tc>
                  <a:txBody>
                    <a:bodyPr/>
                    <a:lstStyle/>
                    <a:p>
                      <a:pPr marL="0" marR="0" algn="ctr">
                        <a:lnSpc>
                          <a:spcPct val="200000"/>
                        </a:lnSpc>
                        <a:spcBef>
                          <a:spcPts val="0"/>
                        </a:spcBef>
                        <a:spcAft>
                          <a:spcPts val="1000"/>
                        </a:spcAft>
                        <a:tabLst>
                          <a:tab pos="2865755" algn="ctr"/>
                          <a:tab pos="5731510" algn="r"/>
                        </a:tabLs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9.71×10</a:t>
                      </a:r>
                      <a:r>
                        <a:rPr lang="en-US" sz="1200" baseline="30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0.997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1.14×10</a:t>
                      </a:r>
                      <a:r>
                        <a:rPr lang="en-US" sz="1200" baseline="300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0.979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1.48×10</a:t>
                      </a:r>
                      <a:r>
                        <a:rPr lang="en-US" sz="1200" baseline="300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0.972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dirty="0">
                          <a:effectLst/>
                        </a:rPr>
                        <a:t>26.0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2876550" cy="1590675"/>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3124" y="0"/>
            <a:ext cx="2143125" cy="1590675"/>
          </a:xfrm>
          <a:prstGeom prst="rect">
            <a:avLst/>
          </a:prstGeom>
        </p:spPr>
      </p:pic>
      <p:sp>
        <p:nvSpPr>
          <p:cNvPr id="10" name="Rectangle 9"/>
          <p:cNvSpPr/>
          <p:nvPr/>
        </p:nvSpPr>
        <p:spPr>
          <a:xfrm>
            <a:off x="164892" y="5826869"/>
            <a:ext cx="9563724" cy="923330"/>
          </a:xfrm>
          <a:prstGeom prst="rect">
            <a:avLst/>
          </a:prstGeom>
        </p:spPr>
        <p:txBody>
          <a:bodyPr wrap="square">
            <a:spAutoFit/>
          </a:bodyPr>
          <a:lstStyle/>
          <a:p>
            <a:r>
              <a:rPr lang="en-US" b="1" dirty="0" smtClean="0">
                <a:latin typeface="Times New Roman" panose="02020603050405020304" pitchFamily="18" charset="0"/>
                <a:ea typeface="GulliverRM"/>
              </a:rPr>
              <a:t>TABLE 1</a:t>
            </a:r>
            <a:r>
              <a:rPr lang="en-US" dirty="0" smtClean="0">
                <a:latin typeface="Times New Roman" panose="02020603050405020304" pitchFamily="18" charset="0"/>
                <a:ea typeface="GulliverRM"/>
              </a:rPr>
              <a:t>: The </a:t>
            </a:r>
            <a:r>
              <a:rPr lang="en-US" dirty="0">
                <a:latin typeface="Times New Roman" panose="02020603050405020304" pitchFamily="18" charset="0"/>
                <a:ea typeface="GulliverRM"/>
              </a:rPr>
              <a:t>pseudo-second-order kinetic constants (k</a:t>
            </a:r>
            <a:r>
              <a:rPr lang="en-US" baseline="-25000" dirty="0">
                <a:latin typeface="Times New Roman" panose="02020603050405020304" pitchFamily="18" charset="0"/>
                <a:ea typeface="GulliverRM"/>
              </a:rPr>
              <a:t>2</a:t>
            </a:r>
            <a:r>
              <a:rPr lang="en-US" dirty="0">
                <a:latin typeface="Times New Roman" panose="02020603050405020304" pitchFamily="18" charset="0"/>
                <a:ea typeface="GulliverRM"/>
              </a:rPr>
              <a:t>) with correlation coefficients (R</a:t>
            </a:r>
            <a:r>
              <a:rPr lang="en-US" baseline="30000" dirty="0">
                <a:latin typeface="Times New Roman" panose="02020603050405020304" pitchFamily="18" charset="0"/>
                <a:ea typeface="GulliverRM"/>
              </a:rPr>
              <a:t>2</a:t>
            </a:r>
            <a:r>
              <a:rPr lang="en-US" dirty="0">
                <a:latin typeface="Times New Roman" panose="02020603050405020304" pitchFamily="18" charset="0"/>
                <a:ea typeface="GulliverRM"/>
              </a:rPr>
              <a:t>) at various initial </a:t>
            </a:r>
            <a:r>
              <a:rPr lang="en-US" dirty="0" smtClean="0">
                <a:latin typeface="Times New Roman" panose="02020603050405020304" pitchFamily="18" charset="0"/>
                <a:ea typeface="GulliverRM"/>
              </a:rPr>
              <a:t>MO (Methyl Orange) </a:t>
            </a:r>
            <a:r>
              <a:rPr lang="en-US" dirty="0">
                <a:latin typeface="Times New Roman" panose="02020603050405020304" pitchFamily="18" charset="0"/>
                <a:ea typeface="GulliverRM"/>
              </a:rPr>
              <a:t>and </a:t>
            </a:r>
            <a:r>
              <a:rPr lang="en-US" dirty="0" smtClean="0">
                <a:latin typeface="Times New Roman" panose="02020603050405020304" pitchFamily="18" charset="0"/>
                <a:ea typeface="GulliverRM"/>
              </a:rPr>
              <a:t>MB (</a:t>
            </a:r>
            <a:r>
              <a:rPr lang="en-US" dirty="0">
                <a:latin typeface="Times New Roman" panose="02020603050405020304" pitchFamily="18" charset="0"/>
                <a:ea typeface="GulliverRM"/>
              </a:rPr>
              <a:t>M</a:t>
            </a:r>
            <a:r>
              <a:rPr lang="en-US" dirty="0" smtClean="0">
                <a:latin typeface="Times New Roman" panose="02020603050405020304" pitchFamily="18" charset="0"/>
                <a:ea typeface="GulliverRM"/>
              </a:rPr>
              <a:t>ethylene Blue) </a:t>
            </a:r>
            <a:r>
              <a:rPr lang="en-US" dirty="0">
                <a:latin typeface="Times New Roman" panose="02020603050405020304" pitchFamily="18" charset="0"/>
                <a:ea typeface="GulliverRM"/>
              </a:rPr>
              <a:t>concentrations and the maximum adsorption capacities (</a:t>
            </a:r>
            <a:r>
              <a:rPr lang="en-US" dirty="0" err="1">
                <a:latin typeface="Times New Roman" panose="02020603050405020304" pitchFamily="18" charset="0"/>
                <a:ea typeface="GulliverRM"/>
              </a:rPr>
              <a:t>Q</a:t>
            </a:r>
            <a:r>
              <a:rPr lang="en-US" baseline="-25000" dirty="0" err="1">
                <a:latin typeface="Times New Roman" panose="02020603050405020304" pitchFamily="18" charset="0"/>
                <a:ea typeface="GulliverRM"/>
              </a:rPr>
              <a:t>o</a:t>
            </a:r>
            <a:r>
              <a:rPr lang="en-US" dirty="0">
                <a:latin typeface="Times New Roman" panose="02020603050405020304" pitchFamily="18" charset="0"/>
                <a:ea typeface="GulliverRM"/>
              </a:rPr>
              <a:t>) of MOF-235 and activated carbon (</a:t>
            </a:r>
            <a:r>
              <a:rPr lang="en-US" dirty="0" err="1">
                <a:latin typeface="Times New Roman" panose="02020603050405020304" pitchFamily="18" charset="0"/>
                <a:ea typeface="OneGulliverA"/>
              </a:rPr>
              <a:t>Haque</a:t>
            </a:r>
            <a:r>
              <a:rPr lang="en-US" dirty="0">
                <a:latin typeface="Times New Roman" panose="02020603050405020304" pitchFamily="18" charset="0"/>
                <a:ea typeface="OneGulliverA"/>
              </a:rPr>
              <a:t> </a:t>
            </a:r>
            <a:r>
              <a:rPr lang="en-US" i="1" dirty="0">
                <a:latin typeface="Times New Roman" panose="02020603050405020304" pitchFamily="18" charset="0"/>
                <a:ea typeface="OneGulliverA"/>
              </a:rPr>
              <a:t>et al.</a:t>
            </a:r>
            <a:r>
              <a:rPr lang="en-US" dirty="0">
                <a:latin typeface="Times New Roman" panose="02020603050405020304" pitchFamily="18" charset="0"/>
                <a:ea typeface="OneGulliverA"/>
              </a:rPr>
              <a:t>, 2011</a:t>
            </a:r>
            <a:r>
              <a:rPr lang="en-US" dirty="0">
                <a:latin typeface="Times New Roman" panose="02020603050405020304" pitchFamily="18" charset="0"/>
                <a:ea typeface="GulliverRM"/>
              </a:rPr>
              <a:t>).</a:t>
            </a:r>
            <a:endParaRPr lang="en-US" dirty="0"/>
          </a:p>
        </p:txBody>
      </p:sp>
      <p:sp>
        <p:nvSpPr>
          <p:cNvPr id="3" name="Slide Number Placeholder 2"/>
          <p:cNvSpPr>
            <a:spLocks noGrp="1"/>
          </p:cNvSpPr>
          <p:nvPr>
            <p:ph type="sldNum" sz="quarter" idx="12"/>
          </p:nvPr>
        </p:nvSpPr>
        <p:spPr/>
        <p:txBody>
          <a:bodyPr/>
          <a:lstStyle/>
          <a:p>
            <a:fld id="{77916353-79F4-4719-AA56-2BD928FA6DC8}" type="slidenum">
              <a:rPr lang="en-US" smtClean="0"/>
              <a:t>14</a:t>
            </a:fld>
            <a:endParaRPr lang="en-US"/>
          </a:p>
        </p:txBody>
      </p:sp>
    </p:spTree>
    <p:extLst>
      <p:ext uri="{BB962C8B-B14F-4D97-AF65-F5344CB8AC3E}">
        <p14:creationId xmlns:p14="http://schemas.microsoft.com/office/powerpoint/2010/main" val="971373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16" y="0"/>
            <a:ext cx="8596668" cy="846161"/>
          </a:xfrm>
        </p:spPr>
        <p:txBody>
          <a:bodyPr/>
          <a:lstStyle/>
          <a:p>
            <a:pPr algn="ctr"/>
            <a:r>
              <a:rPr lang="en-US" dirty="0" smtClean="0">
                <a:solidFill>
                  <a:schemeClr val="tx1"/>
                </a:solidFill>
              </a:rPr>
              <a:t>REVIEW</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876550" cy="1590675"/>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83124" y="0"/>
            <a:ext cx="2143125" cy="1590675"/>
          </a:xfrm>
          <a:prstGeom prst="rect">
            <a:avLst/>
          </a:prstGeom>
        </p:spPr>
      </p:pic>
      <p:graphicFrame>
        <p:nvGraphicFramePr>
          <p:cNvPr id="5" name="Content Placeholder 4"/>
          <p:cNvGraphicFramePr>
            <a:graphicFrameLocks noGrp="1"/>
          </p:cNvGraphicFramePr>
          <p:nvPr>
            <p:ph idx="1"/>
            <p:extLst>
              <p:ext uri="{D42A27DB-BD31-4B8C-83A1-F6EECF244321}">
                <p14:modId xmlns:p14="http://schemas.microsoft.com/office/powerpoint/2010/main" val="1711526068"/>
              </p:ext>
            </p:extLst>
          </p:nvPr>
        </p:nvGraphicFramePr>
        <p:xfrm>
          <a:off x="299802" y="1708882"/>
          <a:ext cx="9083384" cy="3672076"/>
        </p:xfrm>
        <a:graphic>
          <a:graphicData uri="http://schemas.openxmlformats.org/drawingml/2006/table">
            <a:tbl>
              <a:tblPr firstRow="1" firstCol="1" bandRow="1">
                <a:tableStyleId>{5C22544A-7EE6-4342-B048-85BDC9FD1C3A}</a:tableStyleId>
              </a:tblPr>
              <a:tblGrid>
                <a:gridCol w="1513570"/>
                <a:gridCol w="1513570"/>
                <a:gridCol w="1513570"/>
                <a:gridCol w="1513570"/>
                <a:gridCol w="1514552"/>
                <a:gridCol w="1514552"/>
              </a:tblGrid>
              <a:tr h="974314">
                <a:tc>
                  <a:txBody>
                    <a:bodyPr/>
                    <a:lstStyle/>
                    <a:p>
                      <a:pPr marL="0" marR="0" algn="ctr">
                        <a:lnSpc>
                          <a:spcPct val="200000"/>
                        </a:lnSpc>
                        <a:spcBef>
                          <a:spcPts val="0"/>
                        </a:spcBef>
                        <a:spcAft>
                          <a:spcPts val="1000"/>
                        </a:spcAft>
                        <a:tabLst>
                          <a:tab pos="2865755" algn="ctr"/>
                          <a:tab pos="5731510" algn="r"/>
                        </a:tabLst>
                      </a:pPr>
                      <a:r>
                        <a:rPr lang="en-US" sz="1200" dirty="0">
                          <a:effectLst/>
                        </a:rPr>
                        <a:t>Dyes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Temp. (°C)</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Q</a:t>
                      </a:r>
                      <a:r>
                        <a:rPr lang="en-US" sz="1200" baseline="-25000">
                          <a:effectLst/>
                        </a:rPr>
                        <a:t>o</a:t>
                      </a:r>
                      <a:r>
                        <a:rPr lang="en-US" sz="1200">
                          <a:effectLst/>
                        </a:rPr>
                        <a:t> (mg/g)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∆G (kJ/mol)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∆H (kJ/mol)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∆S (J/mol/K)</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49627">
                <a:tc rowSpan="3">
                  <a:txBody>
                    <a:bodyPr/>
                    <a:lstStyle/>
                    <a:p>
                      <a:pPr marL="0" marR="0" algn="ctr">
                        <a:lnSpc>
                          <a:spcPct val="200000"/>
                        </a:lnSpc>
                        <a:spcBef>
                          <a:spcPts val="0"/>
                        </a:spcBef>
                        <a:spcAft>
                          <a:spcPts val="1000"/>
                        </a:spcAft>
                        <a:tabLst>
                          <a:tab pos="2865755" algn="ctr"/>
                          <a:tab pos="5731510" algn="r"/>
                        </a:tabLst>
                      </a:pPr>
                      <a:r>
                        <a:rPr lang="en-US" sz="1200">
                          <a:effectLst/>
                        </a:rPr>
                        <a:t>MO</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dirty="0">
                          <a:effectLst/>
                        </a:rPr>
                        <a:t>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477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-31.1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3">
                  <a:txBody>
                    <a:bodyPr/>
                    <a:lstStyle/>
                    <a:p>
                      <a:pPr marL="0" marR="0" algn="ctr">
                        <a:lnSpc>
                          <a:spcPct val="200000"/>
                        </a:lnSpc>
                        <a:spcBef>
                          <a:spcPts val="0"/>
                        </a:spcBef>
                        <a:spcAft>
                          <a:spcPts val="1000"/>
                        </a:spcAft>
                        <a:tabLst>
                          <a:tab pos="2865755" algn="ctr"/>
                          <a:tab pos="5731510" algn="r"/>
                        </a:tabLst>
                      </a:pPr>
                      <a:r>
                        <a:rPr lang="en-US" sz="1200">
                          <a:effectLst/>
                        </a:rPr>
                        <a:t>99.6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3">
                  <a:txBody>
                    <a:bodyPr/>
                    <a:lstStyle/>
                    <a:p>
                      <a:pPr marL="0" marR="0" algn="ctr">
                        <a:lnSpc>
                          <a:spcPct val="200000"/>
                        </a:lnSpc>
                        <a:spcBef>
                          <a:spcPts val="0"/>
                        </a:spcBef>
                        <a:spcAft>
                          <a:spcPts val="1000"/>
                        </a:spcAft>
                        <a:tabLst>
                          <a:tab pos="2865755" algn="ctr"/>
                          <a:tab pos="5731510" algn="r"/>
                        </a:tabLst>
                      </a:pPr>
                      <a:r>
                        <a:rPr lang="en-US" sz="1200">
                          <a:effectLst/>
                        </a:rPr>
                        <a:t>441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49627">
                <a:tc vMerge="1">
                  <a:txBody>
                    <a:bodyPr/>
                    <a:lstStyle/>
                    <a:p>
                      <a:endParaRPr lang="en-US"/>
                    </a:p>
                  </a:txBody>
                  <a:tcPr/>
                </a:tc>
                <a:tc>
                  <a:txBody>
                    <a:bodyPr/>
                    <a:lstStyle/>
                    <a:p>
                      <a:pPr marL="0" marR="0" algn="ctr">
                        <a:lnSpc>
                          <a:spcPct val="200000"/>
                        </a:lnSpc>
                        <a:spcBef>
                          <a:spcPts val="0"/>
                        </a:spcBef>
                        <a:spcAft>
                          <a:spcPts val="1000"/>
                        </a:spcAft>
                        <a:tabLst>
                          <a:tab pos="2865755" algn="ctr"/>
                          <a:tab pos="5731510" algn="r"/>
                        </a:tabLst>
                      </a:pPr>
                      <a:r>
                        <a:rPr lang="en-US" sz="1200">
                          <a:effectLst/>
                        </a:rPr>
                        <a:t>35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448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-35.9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en-US"/>
                    </a:p>
                  </a:txBody>
                  <a:tcPr/>
                </a:tc>
                <a:tc vMerge="1">
                  <a:txBody>
                    <a:bodyPr/>
                    <a:lstStyle/>
                    <a:p>
                      <a:endParaRPr lang="en-US"/>
                    </a:p>
                  </a:txBody>
                  <a:tcPr/>
                </a:tc>
              </a:tr>
              <a:tr h="449627">
                <a:tc vMerge="1">
                  <a:txBody>
                    <a:bodyPr/>
                    <a:lstStyle/>
                    <a:p>
                      <a:endParaRPr lang="en-US"/>
                    </a:p>
                  </a:txBody>
                  <a:tcPr/>
                </a:tc>
                <a:tc>
                  <a:txBody>
                    <a:bodyPr/>
                    <a:lstStyle/>
                    <a:p>
                      <a:pPr marL="0" marR="0" algn="ctr">
                        <a:lnSpc>
                          <a:spcPct val="200000"/>
                        </a:lnSpc>
                        <a:spcBef>
                          <a:spcPts val="0"/>
                        </a:spcBef>
                        <a:spcAft>
                          <a:spcPts val="1000"/>
                        </a:spcAft>
                        <a:tabLst>
                          <a:tab pos="2865755" algn="ctr"/>
                          <a:tab pos="5731510" algn="r"/>
                        </a:tabLst>
                      </a:pPr>
                      <a:r>
                        <a:rPr lang="en-US" sz="1200">
                          <a:effectLst/>
                        </a:rPr>
                        <a:t>45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501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-41.0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en-US"/>
                    </a:p>
                  </a:txBody>
                  <a:tcPr/>
                </a:tc>
                <a:tc vMerge="1">
                  <a:txBody>
                    <a:bodyPr/>
                    <a:lstStyle/>
                    <a:p>
                      <a:endParaRPr lang="en-US"/>
                    </a:p>
                  </a:txBody>
                  <a:tcPr/>
                </a:tc>
              </a:tr>
              <a:tr h="449627">
                <a:tc rowSpan="3">
                  <a:txBody>
                    <a:bodyPr/>
                    <a:lstStyle/>
                    <a:p>
                      <a:pPr marL="0" marR="0" algn="ctr">
                        <a:lnSpc>
                          <a:spcPct val="200000"/>
                        </a:lnSpc>
                        <a:spcBef>
                          <a:spcPts val="0"/>
                        </a:spcBef>
                        <a:spcAft>
                          <a:spcPts val="1000"/>
                        </a:spcAft>
                        <a:tabLst>
                          <a:tab pos="2865755" algn="ctr"/>
                          <a:tab pos="5731510" algn="r"/>
                        </a:tabLst>
                      </a:pPr>
                      <a:r>
                        <a:rPr lang="en-US" sz="1200">
                          <a:effectLst/>
                        </a:rPr>
                        <a:t>MB</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187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-26.2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3">
                  <a:txBody>
                    <a:bodyPr/>
                    <a:lstStyle/>
                    <a:p>
                      <a:pPr marL="0" marR="0" algn="ctr">
                        <a:lnSpc>
                          <a:spcPct val="200000"/>
                        </a:lnSpc>
                        <a:spcBef>
                          <a:spcPts val="0"/>
                        </a:spcBef>
                        <a:spcAft>
                          <a:spcPts val="1000"/>
                        </a:spcAft>
                        <a:tabLst>
                          <a:tab pos="2865755" algn="ctr"/>
                          <a:tab pos="5731510" algn="r"/>
                        </a:tabLst>
                      </a:pPr>
                      <a:r>
                        <a:rPr lang="en-US" sz="1200">
                          <a:effectLst/>
                        </a:rPr>
                        <a:t>63.1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3">
                  <a:txBody>
                    <a:bodyPr/>
                    <a:lstStyle/>
                    <a:p>
                      <a:pPr marL="0" marR="0" algn="ctr">
                        <a:lnSpc>
                          <a:spcPct val="200000"/>
                        </a:lnSpc>
                        <a:spcBef>
                          <a:spcPts val="0"/>
                        </a:spcBef>
                        <a:spcAft>
                          <a:spcPts val="1000"/>
                        </a:spcAft>
                        <a:tabLst>
                          <a:tab pos="2865755" algn="ctr"/>
                          <a:tab pos="5731510" algn="r"/>
                        </a:tabLst>
                      </a:pPr>
                      <a:r>
                        <a:rPr lang="en-US" sz="1200">
                          <a:effectLst/>
                        </a:rPr>
                        <a:t>300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49627">
                <a:tc vMerge="1">
                  <a:txBody>
                    <a:bodyPr/>
                    <a:lstStyle/>
                    <a:p>
                      <a:endParaRPr lang="en-US"/>
                    </a:p>
                  </a:txBody>
                  <a:tcPr/>
                </a:tc>
                <a:tc>
                  <a:txBody>
                    <a:bodyPr/>
                    <a:lstStyle/>
                    <a:p>
                      <a:pPr marL="0" marR="0" algn="ctr">
                        <a:lnSpc>
                          <a:spcPct val="200000"/>
                        </a:lnSpc>
                        <a:spcBef>
                          <a:spcPts val="0"/>
                        </a:spcBef>
                        <a:spcAft>
                          <a:spcPts val="1000"/>
                        </a:spcAft>
                        <a:tabLst>
                          <a:tab pos="2865755" algn="ctr"/>
                          <a:tab pos="5731510" algn="r"/>
                        </a:tabLst>
                      </a:pPr>
                      <a:r>
                        <a:rPr lang="en-US" sz="1200">
                          <a:effectLst/>
                        </a:rPr>
                        <a:t>35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230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-29.5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en-US"/>
                    </a:p>
                  </a:txBody>
                  <a:tcPr/>
                </a:tc>
                <a:tc vMerge="1">
                  <a:txBody>
                    <a:bodyPr/>
                    <a:lstStyle/>
                    <a:p>
                      <a:endParaRPr lang="en-US"/>
                    </a:p>
                  </a:txBody>
                  <a:tcPr/>
                </a:tc>
              </a:tr>
              <a:tr h="449627">
                <a:tc vMerge="1">
                  <a:txBody>
                    <a:bodyPr/>
                    <a:lstStyle/>
                    <a:p>
                      <a:endParaRPr lang="en-US"/>
                    </a:p>
                  </a:txBody>
                  <a:tcPr/>
                </a:tc>
                <a:tc>
                  <a:txBody>
                    <a:bodyPr/>
                    <a:lstStyle/>
                    <a:p>
                      <a:pPr marL="0" marR="0" algn="ctr">
                        <a:lnSpc>
                          <a:spcPct val="200000"/>
                        </a:lnSpc>
                        <a:spcBef>
                          <a:spcPts val="0"/>
                        </a:spcBef>
                        <a:spcAft>
                          <a:spcPts val="1000"/>
                        </a:spcAft>
                        <a:tabLst>
                          <a:tab pos="2865755" algn="ctr"/>
                          <a:tab pos="5731510" algn="r"/>
                        </a:tabLst>
                      </a:pPr>
                      <a:r>
                        <a:rPr lang="en-US" sz="1200">
                          <a:effectLst/>
                        </a:rPr>
                        <a:t>45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a:effectLst/>
                        </a:rPr>
                        <a:t>252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1000"/>
                        </a:spcAft>
                        <a:tabLst>
                          <a:tab pos="2865755" algn="ctr"/>
                          <a:tab pos="5731510" algn="r"/>
                        </a:tabLst>
                      </a:pPr>
                      <a:r>
                        <a:rPr lang="en-US" sz="1200" dirty="0">
                          <a:effectLst/>
                        </a:rPr>
                        <a:t>-32.2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en-US"/>
                    </a:p>
                  </a:txBody>
                  <a:tcPr/>
                </a:tc>
                <a:tc vMerge="1">
                  <a:txBody>
                    <a:bodyPr/>
                    <a:lstStyle/>
                    <a:p>
                      <a:endParaRPr lang="en-US"/>
                    </a:p>
                  </a:txBody>
                  <a:tcPr/>
                </a:tc>
              </a:tr>
            </a:tbl>
          </a:graphicData>
        </a:graphic>
      </p:graphicFrame>
      <p:sp>
        <p:nvSpPr>
          <p:cNvPr id="6" name="Rectangle 5"/>
          <p:cNvSpPr/>
          <p:nvPr/>
        </p:nvSpPr>
        <p:spPr>
          <a:xfrm>
            <a:off x="597957" y="5523398"/>
            <a:ext cx="8973786" cy="1200329"/>
          </a:xfrm>
          <a:prstGeom prst="rect">
            <a:avLst/>
          </a:prstGeom>
        </p:spPr>
        <p:txBody>
          <a:bodyPr wrap="square">
            <a:spAutoFit/>
          </a:bodyPr>
          <a:lstStyle/>
          <a:p>
            <a:pPr algn="just">
              <a:lnSpc>
                <a:spcPct val="200000"/>
              </a:lnSpc>
            </a:pPr>
            <a:r>
              <a:rPr lang="en-US" b="1" dirty="0" smtClean="0">
                <a:latin typeface="Times New Roman" panose="02020603050405020304" pitchFamily="18" charset="0"/>
                <a:ea typeface="GulliverRM"/>
                <a:cs typeface="Times New Roman" panose="02020603050405020304" pitchFamily="18" charset="0"/>
              </a:rPr>
              <a:t>TABLE 2:</a:t>
            </a:r>
            <a:r>
              <a:rPr lang="en-US" dirty="0" smtClean="0">
                <a:latin typeface="Times New Roman" panose="02020603050405020304" pitchFamily="18" charset="0"/>
                <a:ea typeface="GulliverRM"/>
                <a:cs typeface="Times New Roman" panose="02020603050405020304" pitchFamily="18" charset="0"/>
              </a:rPr>
              <a:t> The </a:t>
            </a:r>
            <a:r>
              <a:rPr lang="en-US" dirty="0">
                <a:latin typeface="Times New Roman" panose="02020603050405020304" pitchFamily="18" charset="0"/>
                <a:ea typeface="GulliverRM"/>
                <a:cs typeface="Times New Roman" panose="02020603050405020304" pitchFamily="18" charset="0"/>
              </a:rPr>
              <a:t>maximum adsorption capacity and thermodynamic parameters of MO and MB adsorption over MOF-235 at different temperatures (</a:t>
            </a:r>
            <a:r>
              <a:rPr lang="en-US" dirty="0" err="1">
                <a:latin typeface="Times New Roman" panose="02020603050405020304" pitchFamily="18" charset="0"/>
                <a:ea typeface="OneGulliverA"/>
                <a:cs typeface="Times New Roman" panose="02020603050405020304" pitchFamily="18" charset="0"/>
              </a:rPr>
              <a:t>Haque</a:t>
            </a:r>
            <a:r>
              <a:rPr lang="en-US" dirty="0">
                <a:latin typeface="Times New Roman" panose="02020603050405020304" pitchFamily="18" charset="0"/>
                <a:ea typeface="OneGulliverA"/>
                <a:cs typeface="Times New Roman" panose="02020603050405020304" pitchFamily="18" charset="0"/>
              </a:rPr>
              <a:t> </a:t>
            </a:r>
            <a:r>
              <a:rPr lang="en-US" i="1" dirty="0">
                <a:latin typeface="Times New Roman" panose="02020603050405020304" pitchFamily="18" charset="0"/>
                <a:ea typeface="OneGulliverA"/>
                <a:cs typeface="Times New Roman" panose="02020603050405020304" pitchFamily="18" charset="0"/>
              </a:rPr>
              <a:t>et al.</a:t>
            </a:r>
            <a:r>
              <a:rPr lang="en-US" dirty="0">
                <a:latin typeface="Times New Roman" panose="02020603050405020304" pitchFamily="18" charset="0"/>
                <a:ea typeface="OneGulliverA"/>
                <a:cs typeface="Times New Roman" panose="02020603050405020304" pitchFamily="18" charset="0"/>
              </a:rPr>
              <a:t>, 2011</a:t>
            </a:r>
            <a:r>
              <a:rPr lang="en-US" dirty="0">
                <a:latin typeface="Times New Roman" panose="02020603050405020304" pitchFamily="18" charset="0"/>
                <a:ea typeface="GulliverRM"/>
                <a:cs typeface="Times New Roman" panose="02020603050405020304" pitchFamily="18" charset="0"/>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77916353-79F4-4719-AA56-2BD928FA6DC8}" type="slidenum">
              <a:rPr lang="en-US" smtClean="0"/>
              <a:t>15</a:t>
            </a:fld>
            <a:endParaRPr lang="en-US"/>
          </a:p>
        </p:txBody>
      </p:sp>
    </p:spTree>
    <p:extLst>
      <p:ext uri="{BB962C8B-B14F-4D97-AF65-F5344CB8AC3E}">
        <p14:creationId xmlns:p14="http://schemas.microsoft.com/office/powerpoint/2010/main" val="7094022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8275" y="158870"/>
            <a:ext cx="8596668" cy="846161"/>
          </a:xfrm>
        </p:spPr>
        <p:txBody>
          <a:bodyPr>
            <a:normAutofit/>
          </a:bodyPr>
          <a:lstStyle/>
          <a:p>
            <a:pPr algn="ctr"/>
            <a:r>
              <a:rPr lang="en-US" sz="2800" dirty="0" smtClean="0">
                <a:solidFill>
                  <a:schemeClr val="tx1"/>
                </a:solidFill>
              </a:rPr>
              <a:t>     CHALLENGES AND FUTURE PROSPECTS</a:t>
            </a:r>
            <a:endParaRPr lang="en-US" sz="2800" dirty="0"/>
          </a:p>
        </p:txBody>
      </p:sp>
      <p:sp>
        <p:nvSpPr>
          <p:cNvPr id="3" name="Content Placeholder 2"/>
          <p:cNvSpPr>
            <a:spLocks noGrp="1"/>
          </p:cNvSpPr>
          <p:nvPr>
            <p:ph idx="1"/>
          </p:nvPr>
        </p:nvSpPr>
        <p:spPr>
          <a:xfrm>
            <a:off x="215153" y="1549022"/>
            <a:ext cx="6365104" cy="5066932"/>
          </a:xfrm>
        </p:spPr>
        <p:txBody>
          <a:bodyPr>
            <a:normAutofit fontScale="85000" lnSpcReduction="20000"/>
          </a:bodyPr>
          <a:lstStyle/>
          <a:p>
            <a:r>
              <a:rPr lang="en-US" dirty="0">
                <a:solidFill>
                  <a:schemeClr val="tx1"/>
                </a:solidFill>
              </a:rPr>
              <a:t>S</a:t>
            </a:r>
            <a:r>
              <a:rPr lang="en-US" dirty="0" smtClean="0">
                <a:solidFill>
                  <a:schemeClr val="tx1"/>
                </a:solidFill>
              </a:rPr>
              <a:t>ome </a:t>
            </a:r>
            <a:r>
              <a:rPr lang="en-US" dirty="0">
                <a:solidFill>
                  <a:schemeClr val="tx1"/>
                </a:solidFill>
              </a:rPr>
              <a:t>as-synthesized MOFs suffer from the low surface area, thus sometimes undermine their utilization. To </a:t>
            </a:r>
            <a:r>
              <a:rPr lang="en-US" dirty="0" smtClean="0">
                <a:solidFill>
                  <a:schemeClr val="tx1"/>
                </a:solidFill>
              </a:rPr>
              <a:t>overcome </a:t>
            </a:r>
            <a:r>
              <a:rPr lang="en-US" dirty="0">
                <a:solidFill>
                  <a:schemeClr val="tx1"/>
                </a:solidFill>
              </a:rPr>
              <a:t>such limitations, adsorbents modifications via physical and </a:t>
            </a:r>
            <a:r>
              <a:rPr lang="en-US" dirty="0" smtClean="0">
                <a:solidFill>
                  <a:schemeClr val="tx1"/>
                </a:solidFill>
              </a:rPr>
              <a:t>chemical </a:t>
            </a:r>
            <a:r>
              <a:rPr lang="en-US" dirty="0">
                <a:solidFill>
                  <a:schemeClr val="tx1"/>
                </a:solidFill>
              </a:rPr>
              <a:t>activation is </a:t>
            </a:r>
            <a:r>
              <a:rPr lang="en-US" dirty="0" smtClean="0">
                <a:solidFill>
                  <a:schemeClr val="tx1"/>
                </a:solidFill>
              </a:rPr>
              <a:t>required-</a:t>
            </a:r>
          </a:p>
          <a:p>
            <a:r>
              <a:rPr lang="en-US" dirty="0" smtClean="0">
                <a:solidFill>
                  <a:schemeClr val="tx1"/>
                </a:solidFill>
              </a:rPr>
              <a:t>Investigation of relationships between oxygen species of </a:t>
            </a:r>
            <a:r>
              <a:rPr lang="en-US" dirty="0">
                <a:solidFill>
                  <a:schemeClr val="tx1"/>
                </a:solidFill>
              </a:rPr>
              <a:t>MOFs with varying extents of oxygen species greatly show </a:t>
            </a:r>
            <a:r>
              <a:rPr lang="en-US" dirty="0" smtClean="0">
                <a:solidFill>
                  <a:schemeClr val="tx1"/>
                </a:solidFill>
              </a:rPr>
              <a:t>significant </a:t>
            </a:r>
            <a:r>
              <a:rPr lang="en-US" dirty="0">
                <a:solidFill>
                  <a:schemeClr val="tx1"/>
                </a:solidFill>
              </a:rPr>
              <a:t>negative effects on the adsorption behavior </a:t>
            </a:r>
            <a:r>
              <a:rPr lang="en-US" dirty="0" smtClean="0">
                <a:solidFill>
                  <a:schemeClr val="tx1"/>
                </a:solidFill>
              </a:rPr>
              <a:t>of dyes </a:t>
            </a:r>
            <a:r>
              <a:rPr lang="en-US" dirty="0">
                <a:solidFill>
                  <a:schemeClr val="tx1"/>
                </a:solidFill>
              </a:rPr>
              <a:t>onto MOFs, with the results vary from one laboratory to another. </a:t>
            </a:r>
            <a:r>
              <a:rPr lang="en-US" dirty="0" smtClean="0">
                <a:solidFill>
                  <a:schemeClr val="tx1"/>
                </a:solidFill>
              </a:rPr>
              <a:t>Therefore</a:t>
            </a:r>
            <a:r>
              <a:rPr lang="en-US" dirty="0">
                <a:solidFill>
                  <a:schemeClr val="tx1"/>
                </a:solidFill>
              </a:rPr>
              <a:t>, investigating the relationships between oxygen species of MOFs and their capacities become very </a:t>
            </a:r>
            <a:r>
              <a:rPr lang="en-US" dirty="0" smtClean="0">
                <a:solidFill>
                  <a:schemeClr val="tx1"/>
                </a:solidFill>
              </a:rPr>
              <a:t>important. </a:t>
            </a:r>
          </a:p>
          <a:p>
            <a:r>
              <a:rPr lang="en-US" dirty="0">
                <a:solidFill>
                  <a:schemeClr val="tx1"/>
                </a:solidFill>
              </a:rPr>
              <a:t>Another bottleneck for MOFs utilization lies in their small pore sizes having the diameters that fall within the </a:t>
            </a:r>
            <a:r>
              <a:rPr lang="en-US" dirty="0" err="1">
                <a:solidFill>
                  <a:schemeClr val="tx1"/>
                </a:solidFill>
              </a:rPr>
              <a:t>micropore</a:t>
            </a:r>
            <a:r>
              <a:rPr lang="en-US" dirty="0">
                <a:solidFill>
                  <a:schemeClr val="tx1"/>
                </a:solidFill>
              </a:rPr>
              <a:t> ranges. This poses a significant limitation on the number of pollutants adsorbed by the framework. This, henceforth, necessitates the synthesis of MOFs having pores in the </a:t>
            </a:r>
            <a:r>
              <a:rPr lang="en-US" dirty="0" err="1">
                <a:solidFill>
                  <a:schemeClr val="tx1"/>
                </a:solidFill>
              </a:rPr>
              <a:t>mesoporous</a:t>
            </a:r>
            <a:r>
              <a:rPr lang="en-US" dirty="0">
                <a:solidFill>
                  <a:schemeClr val="tx1"/>
                </a:solidFill>
              </a:rPr>
              <a:t> ranges as this will make their utilization </a:t>
            </a:r>
            <a:r>
              <a:rPr lang="en-US" dirty="0" smtClean="0">
                <a:solidFill>
                  <a:schemeClr val="tx1"/>
                </a:solidFill>
              </a:rPr>
              <a:t>become </a:t>
            </a:r>
            <a:r>
              <a:rPr lang="en-US" dirty="0">
                <a:solidFill>
                  <a:schemeClr val="tx1"/>
                </a:solidFill>
              </a:rPr>
              <a:t>more superior to other adsorbent </a:t>
            </a:r>
            <a:r>
              <a:rPr lang="en-US" dirty="0" smtClean="0">
                <a:solidFill>
                  <a:schemeClr val="tx1"/>
                </a:solidFill>
              </a:rPr>
              <a:t>material.</a:t>
            </a:r>
          </a:p>
          <a:p>
            <a:r>
              <a:rPr lang="en-US" dirty="0" smtClean="0">
                <a:solidFill>
                  <a:schemeClr val="tx1"/>
                </a:solidFill>
              </a:rPr>
              <a:t>In-depth </a:t>
            </a:r>
            <a:r>
              <a:rPr lang="en-US" dirty="0">
                <a:solidFill>
                  <a:schemeClr val="tx1"/>
                </a:solidFill>
              </a:rPr>
              <a:t>researches are required in this area to find an alternative or improved physical method for regenerating the used MOF adsorbents to achieve a more viable economical possibility</a:t>
            </a:r>
            <a:r>
              <a:rPr lang="en-US" dirty="0" smtClean="0">
                <a:solidFill>
                  <a:schemeClr val="tx1"/>
                </a:solidFill>
              </a:rPr>
              <a:t>.</a:t>
            </a:r>
          </a:p>
          <a:p>
            <a:r>
              <a:rPr lang="en-US" dirty="0" smtClean="0">
                <a:solidFill>
                  <a:schemeClr val="tx1"/>
                </a:solidFill>
              </a:rPr>
              <a:t>Selections </a:t>
            </a:r>
            <a:r>
              <a:rPr lang="en-US" dirty="0">
                <a:solidFill>
                  <a:schemeClr val="tx1"/>
                </a:solidFill>
              </a:rPr>
              <a:t>of appropriate ligands and metal salts should be put into consideration during the designing of novel MOFs for the adsorption of pollutants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876550" cy="1590675"/>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83124" y="0"/>
            <a:ext cx="2143125" cy="1590675"/>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63809" y="1781744"/>
            <a:ext cx="3431069" cy="1743075"/>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63809" y="3524819"/>
            <a:ext cx="3608490" cy="2000250"/>
          </a:xfrm>
          <a:prstGeom prst="rect">
            <a:avLst/>
          </a:prstGeom>
        </p:spPr>
      </p:pic>
      <p:sp>
        <p:nvSpPr>
          <p:cNvPr id="7" name="Slide Number Placeholder 6"/>
          <p:cNvSpPr>
            <a:spLocks noGrp="1"/>
          </p:cNvSpPr>
          <p:nvPr>
            <p:ph type="sldNum" sz="quarter" idx="12"/>
          </p:nvPr>
        </p:nvSpPr>
        <p:spPr/>
        <p:txBody>
          <a:bodyPr/>
          <a:lstStyle/>
          <a:p>
            <a:fld id="{77916353-79F4-4719-AA56-2BD928FA6DC8}" type="slidenum">
              <a:rPr lang="en-US" smtClean="0"/>
              <a:t>16</a:t>
            </a:fld>
            <a:endParaRPr lang="en-US"/>
          </a:p>
        </p:txBody>
      </p:sp>
    </p:spTree>
    <p:extLst>
      <p:ext uri="{BB962C8B-B14F-4D97-AF65-F5344CB8AC3E}">
        <p14:creationId xmlns:p14="http://schemas.microsoft.com/office/powerpoint/2010/main" val="5203632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16" y="0"/>
            <a:ext cx="8596668" cy="846161"/>
          </a:xfrm>
        </p:spPr>
        <p:txBody>
          <a:bodyPr/>
          <a:lstStyle/>
          <a:p>
            <a:pPr algn="ctr"/>
            <a:r>
              <a:rPr lang="en-US" dirty="0" smtClean="0">
                <a:solidFill>
                  <a:schemeClr val="tx1"/>
                </a:solidFill>
              </a:rPr>
              <a:t>CONCLUSION</a:t>
            </a:r>
            <a:endParaRPr lang="en-US" dirty="0"/>
          </a:p>
        </p:txBody>
      </p:sp>
      <p:sp>
        <p:nvSpPr>
          <p:cNvPr id="3" name="Content Placeholder 2"/>
          <p:cNvSpPr>
            <a:spLocks noGrp="1"/>
          </p:cNvSpPr>
          <p:nvPr>
            <p:ph idx="1"/>
          </p:nvPr>
        </p:nvSpPr>
        <p:spPr>
          <a:xfrm>
            <a:off x="83923" y="1549022"/>
            <a:ext cx="6496334" cy="5308978"/>
          </a:xfrm>
        </p:spPr>
        <p:txBody>
          <a:bodyPr>
            <a:normAutofit/>
          </a:bodyPr>
          <a:lstStyle/>
          <a:p>
            <a:r>
              <a:rPr lang="en-US" dirty="0" smtClean="0">
                <a:solidFill>
                  <a:schemeClr val="tx1"/>
                </a:solidFill>
              </a:rPr>
              <a:t>The utilization of MOFs as adsorbent can be concluded to be good alternative materials for curbing the great concerns pose to the ecosystem as a result of increasing amount of dyes and other pollutants on daily basis.</a:t>
            </a:r>
          </a:p>
          <a:p>
            <a:r>
              <a:rPr lang="en-US" dirty="0" smtClean="0">
                <a:solidFill>
                  <a:schemeClr val="tx1"/>
                </a:solidFill>
              </a:rPr>
              <a:t>The threat can be averted if adsorption technology using novel MOFs is given considerable attention globally.</a:t>
            </a:r>
          </a:p>
          <a:p>
            <a:r>
              <a:rPr lang="en-US" dirty="0" smtClean="0">
                <a:solidFill>
                  <a:schemeClr val="tx1"/>
                </a:solidFill>
              </a:rPr>
              <a:t>Finally, the actual feasibility and applicability of MOFs adsorbents for pollutants removal are needed to be scaled-up commercially, while the reusability of those adsorbents is a prerequisite to the cost reduction and total elimination of associated wastes produced from dye removal processes.</a:t>
            </a:r>
          </a:p>
          <a:p>
            <a:endParaRPr lang="en-US" dirty="0">
              <a:solidFill>
                <a:schemeClr val="tx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2876550" cy="1590675"/>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3124" y="0"/>
            <a:ext cx="2143125" cy="1590675"/>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63809" y="1781744"/>
            <a:ext cx="3431069" cy="1743075"/>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63809" y="3524819"/>
            <a:ext cx="3608490" cy="2000250"/>
          </a:xfrm>
          <a:prstGeom prst="rect">
            <a:avLst/>
          </a:prstGeom>
        </p:spPr>
      </p:pic>
      <p:sp>
        <p:nvSpPr>
          <p:cNvPr id="7" name="Slide Number Placeholder 6"/>
          <p:cNvSpPr>
            <a:spLocks noGrp="1"/>
          </p:cNvSpPr>
          <p:nvPr>
            <p:ph type="sldNum" sz="quarter" idx="12"/>
          </p:nvPr>
        </p:nvSpPr>
        <p:spPr/>
        <p:txBody>
          <a:bodyPr/>
          <a:lstStyle/>
          <a:p>
            <a:fld id="{77916353-79F4-4719-AA56-2BD928FA6DC8}" type="slidenum">
              <a:rPr lang="en-US" smtClean="0"/>
              <a:t>17</a:t>
            </a:fld>
            <a:endParaRPr lang="en-US"/>
          </a:p>
        </p:txBody>
      </p:sp>
    </p:spTree>
    <p:extLst>
      <p:ext uri="{BB962C8B-B14F-4D97-AF65-F5344CB8AC3E}">
        <p14:creationId xmlns:p14="http://schemas.microsoft.com/office/powerpoint/2010/main" val="32181208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16" y="0"/>
            <a:ext cx="8596668" cy="846161"/>
          </a:xfrm>
        </p:spPr>
        <p:txBody>
          <a:bodyPr/>
          <a:lstStyle/>
          <a:p>
            <a:pPr algn="ctr"/>
            <a:endParaRPr lang="en-US" dirty="0"/>
          </a:p>
        </p:txBody>
      </p:sp>
      <p:sp>
        <p:nvSpPr>
          <p:cNvPr id="3" name="Content Placeholder 2"/>
          <p:cNvSpPr>
            <a:spLocks noGrp="1"/>
          </p:cNvSpPr>
          <p:nvPr>
            <p:ph idx="1"/>
          </p:nvPr>
        </p:nvSpPr>
        <p:spPr>
          <a:xfrm>
            <a:off x="157269" y="1781744"/>
            <a:ext cx="6496334" cy="5308978"/>
          </a:xfrm>
        </p:spPr>
        <p:txBody>
          <a:bodyPr>
            <a:normAutofit/>
          </a:bodyPr>
          <a:lstStyle/>
          <a:p>
            <a:pPr marL="0" indent="0">
              <a:buNone/>
            </a:pPr>
            <a:endParaRPr lang="en-US" dirty="0" smtClean="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876550" cy="1590675"/>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83124" y="0"/>
            <a:ext cx="2143125" cy="1590675"/>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63809" y="1781744"/>
            <a:ext cx="3431069" cy="1743075"/>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63809" y="3524819"/>
            <a:ext cx="3608490" cy="2000250"/>
          </a:xfrm>
          <a:prstGeom prst="rect">
            <a:avLst/>
          </a:prstGeom>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48128" y="2173182"/>
            <a:ext cx="5107898" cy="3351887"/>
          </a:xfrm>
          <a:prstGeom prst="rect">
            <a:avLst/>
          </a:prstGeom>
        </p:spPr>
      </p:pic>
      <p:sp>
        <p:nvSpPr>
          <p:cNvPr id="9" name="Slide Number Placeholder 8"/>
          <p:cNvSpPr>
            <a:spLocks noGrp="1"/>
          </p:cNvSpPr>
          <p:nvPr>
            <p:ph type="sldNum" sz="quarter" idx="12"/>
          </p:nvPr>
        </p:nvSpPr>
        <p:spPr/>
        <p:txBody>
          <a:bodyPr/>
          <a:lstStyle/>
          <a:p>
            <a:fld id="{77916353-79F4-4719-AA56-2BD928FA6DC8}" type="slidenum">
              <a:rPr lang="en-US" smtClean="0"/>
              <a:t>18</a:t>
            </a:fld>
            <a:endParaRPr lang="en-US"/>
          </a:p>
        </p:txBody>
      </p:sp>
    </p:spTree>
    <p:extLst>
      <p:ext uri="{BB962C8B-B14F-4D97-AF65-F5344CB8AC3E}">
        <p14:creationId xmlns:p14="http://schemas.microsoft.com/office/powerpoint/2010/main" val="17079551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273791"/>
          </a:xfrm>
        </p:spPr>
        <p:txBody>
          <a:bodyPr/>
          <a:lstStyle/>
          <a:p>
            <a:pPr algn="ctr"/>
            <a:r>
              <a:rPr lang="en-US" dirty="0" smtClean="0">
                <a:solidFill>
                  <a:schemeClr val="tx1"/>
                </a:solidFill>
              </a:rPr>
              <a:t>INTRODUCTION</a:t>
            </a:r>
            <a:endParaRPr lang="en-US" dirty="0">
              <a:solidFill>
                <a:schemeClr val="tx1"/>
              </a:solidFill>
            </a:endParaRPr>
          </a:p>
        </p:txBody>
      </p:sp>
      <p:sp>
        <p:nvSpPr>
          <p:cNvPr id="3" name="Content Placeholder 2"/>
          <p:cNvSpPr>
            <a:spLocks noGrp="1"/>
          </p:cNvSpPr>
          <p:nvPr>
            <p:ph idx="1"/>
          </p:nvPr>
        </p:nvSpPr>
        <p:spPr>
          <a:xfrm>
            <a:off x="95535" y="1404937"/>
            <a:ext cx="6005015" cy="4772120"/>
          </a:xfrm>
        </p:spPr>
        <p:txBody>
          <a:bodyPr>
            <a:normAutofit lnSpcReduction="10000"/>
          </a:bodyPr>
          <a:lstStyle/>
          <a:p>
            <a:r>
              <a:rPr lang="en-US" smtClean="0">
                <a:solidFill>
                  <a:schemeClr val="tx1"/>
                </a:solidFill>
              </a:rPr>
              <a:t>Soil, air, and water pollutions remain the major worldwide challenges for both human and eco-environment society.</a:t>
            </a:r>
          </a:p>
          <a:p>
            <a:pPr marL="0" indent="0">
              <a:buNone/>
            </a:pPr>
            <a:endParaRPr lang="en-US" smtClean="0">
              <a:solidFill>
                <a:schemeClr val="tx1"/>
              </a:solidFill>
            </a:endParaRPr>
          </a:p>
          <a:p>
            <a:r>
              <a:rPr lang="en-US" smtClean="0">
                <a:solidFill>
                  <a:schemeClr val="tx1"/>
                </a:solidFill>
              </a:rPr>
              <a:t> Decontamination of pollutants such as organic and inorganic compounds from an ecosystem remains a bottleneck over the years.</a:t>
            </a:r>
          </a:p>
          <a:p>
            <a:endParaRPr lang="en-US" smtClean="0">
              <a:solidFill>
                <a:schemeClr val="tx1"/>
              </a:solidFill>
            </a:endParaRPr>
          </a:p>
          <a:p>
            <a:r>
              <a:rPr lang="en-US" smtClean="0">
                <a:solidFill>
                  <a:schemeClr val="tx1"/>
                </a:solidFill>
              </a:rPr>
              <a:t>Among several methods for removing pollutants, adsorption stands unique, simple and efficient.</a:t>
            </a:r>
          </a:p>
          <a:p>
            <a:pPr marL="0" indent="0">
              <a:buNone/>
            </a:pPr>
            <a:endParaRPr lang="en-US" smtClean="0">
              <a:solidFill>
                <a:schemeClr val="tx1"/>
              </a:solidFill>
            </a:endParaRPr>
          </a:p>
          <a:p>
            <a:r>
              <a:rPr lang="en-US" smtClean="0">
                <a:solidFill>
                  <a:schemeClr val="tx1"/>
                </a:solidFill>
              </a:rPr>
              <a:t>However, the versatility of the adsorption technique is largely determines by the materials sorption capacities which also depends on the porous structures and surface property of the adsorbent.</a:t>
            </a:r>
            <a:endParaRPr lang="en-US" dirty="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00550" y="1382188"/>
            <a:ext cx="4849390" cy="4794869"/>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9940" y="0"/>
            <a:ext cx="2143125" cy="2143125"/>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1491" y="-185738"/>
            <a:ext cx="2876550" cy="1590675"/>
          </a:xfrm>
          <a:prstGeom prst="rect">
            <a:avLst/>
          </a:prstGeom>
        </p:spPr>
      </p:pic>
      <p:sp>
        <p:nvSpPr>
          <p:cNvPr id="5" name="Rectangle 4"/>
          <p:cNvSpPr/>
          <p:nvPr/>
        </p:nvSpPr>
        <p:spPr>
          <a:xfrm>
            <a:off x="677334" y="6177057"/>
            <a:ext cx="10205967" cy="646331"/>
          </a:xfrm>
          <a:prstGeom prst="rect">
            <a:avLst/>
          </a:prstGeom>
        </p:spPr>
        <p:txBody>
          <a:bodyPr wrap="square">
            <a:spAutoFit/>
          </a:bodyPr>
          <a:lstStyle/>
          <a:p>
            <a:r>
              <a:rPr lang="en-US" dirty="0" smtClean="0"/>
              <a:t> </a:t>
            </a:r>
            <a:r>
              <a:rPr lang="en-US" dirty="0"/>
              <a:t>K.A. Adegoke, O.S. Bello, Dye sequestration using agricultural wastes as adsorbents, Water </a:t>
            </a:r>
            <a:r>
              <a:rPr lang="en-US" dirty="0" err="1"/>
              <a:t>Resour</a:t>
            </a:r>
            <a:r>
              <a:rPr lang="en-US" dirty="0"/>
              <a:t>. Ind. 12 (2015) 8–24, doi:10.1016/j.wri.2015.09.002. </a:t>
            </a:r>
          </a:p>
        </p:txBody>
      </p:sp>
      <p:sp>
        <p:nvSpPr>
          <p:cNvPr id="6" name="Slide Number Placeholder 5"/>
          <p:cNvSpPr>
            <a:spLocks noGrp="1"/>
          </p:cNvSpPr>
          <p:nvPr>
            <p:ph type="sldNum" sz="quarter" idx="12"/>
          </p:nvPr>
        </p:nvSpPr>
        <p:spPr/>
        <p:txBody>
          <a:bodyPr/>
          <a:lstStyle/>
          <a:p>
            <a:fld id="{77916353-79F4-4719-AA56-2BD928FA6DC8}" type="slidenum">
              <a:rPr lang="en-US" smtClean="0"/>
              <a:t>2</a:t>
            </a:fld>
            <a:endParaRPr lang="en-US"/>
          </a:p>
        </p:txBody>
      </p:sp>
    </p:spTree>
    <p:extLst>
      <p:ext uri="{BB962C8B-B14F-4D97-AF65-F5344CB8AC3E}">
        <p14:creationId xmlns:p14="http://schemas.microsoft.com/office/powerpoint/2010/main" val="34164115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marL="109728" indent="0">
              <a:buNone/>
            </a:pPr>
            <a:r>
              <a:rPr lang="en-US" sz="2200" dirty="0">
                <a:latin typeface="Times New Roman" pitchFamily="18" charset="0"/>
                <a:cs typeface="Times New Roman" pitchFamily="18" charset="0"/>
              </a:rPr>
              <a:t>        Metal organic frameworks are compounds consisting  of a metal ion or clusters coordinated to organic </a:t>
            </a:r>
            <a:r>
              <a:rPr lang="en-US" sz="2200" dirty="0" err="1">
                <a:latin typeface="Times New Roman" pitchFamily="18" charset="0"/>
                <a:cs typeface="Times New Roman" pitchFamily="18" charset="0"/>
              </a:rPr>
              <a:t>ligands</a:t>
            </a:r>
            <a:r>
              <a:rPr lang="en-US" sz="2200" dirty="0">
                <a:latin typeface="Times New Roman" pitchFamily="18" charset="0"/>
                <a:cs typeface="Times New Roman" pitchFamily="18" charset="0"/>
              </a:rPr>
              <a:t> to form one, two, or three  dimensional structures that are porous (Wang </a:t>
            </a:r>
            <a:r>
              <a:rPr lang="en-US" sz="2200" i="1" dirty="0">
                <a:latin typeface="Times New Roman" pitchFamily="18" charset="0"/>
                <a:cs typeface="Times New Roman" pitchFamily="18" charset="0"/>
              </a:rPr>
              <a:t>et al.,</a:t>
            </a:r>
            <a:r>
              <a:rPr lang="en-US" sz="2200" dirty="0">
                <a:latin typeface="Times New Roman" pitchFamily="18" charset="0"/>
                <a:cs typeface="Times New Roman" pitchFamily="18" charset="0"/>
              </a:rPr>
              <a:t> 2002).</a:t>
            </a:r>
          </a:p>
          <a:p>
            <a:endParaRPr lang="en-US" sz="2000" dirty="0"/>
          </a:p>
          <a:p>
            <a:endParaRPr lang="en-US" sz="2000" dirty="0"/>
          </a:p>
          <a:p>
            <a:endParaRPr lang="en-US" sz="2000" dirty="0"/>
          </a:p>
          <a:p>
            <a:endParaRPr lang="en-US" sz="2000" dirty="0"/>
          </a:p>
          <a:p>
            <a:endParaRPr lang="en-US" sz="2000" dirty="0"/>
          </a:p>
          <a:p>
            <a:endParaRPr lang="en-US" sz="2000" dirty="0"/>
          </a:p>
          <a:p>
            <a:pPr>
              <a:buNone/>
            </a:pPr>
            <a:r>
              <a:rPr lang="en-US" sz="2000" dirty="0"/>
              <a:t>   </a:t>
            </a:r>
          </a:p>
          <a:p>
            <a:pPr>
              <a:buNone/>
            </a:pPr>
            <a:endParaRPr lang="en-US" sz="2000" dirty="0">
              <a:latin typeface="Times New Roman" pitchFamily="18" charset="0"/>
              <a:cs typeface="Times New Roman" pitchFamily="18" charset="0"/>
            </a:endParaRPr>
          </a:p>
          <a:p>
            <a:pPr>
              <a:buNone/>
            </a:pPr>
            <a:r>
              <a:rPr lang="en-US" sz="2200" dirty="0">
                <a:latin typeface="Times New Roman" pitchFamily="18" charset="0"/>
                <a:cs typeface="Times New Roman" pitchFamily="18" charset="0"/>
              </a:rPr>
              <a:t>Burnett </a:t>
            </a:r>
            <a:r>
              <a:rPr lang="en-US" sz="2200" i="1" dirty="0">
                <a:latin typeface="Times New Roman" pitchFamily="18" charset="0"/>
                <a:cs typeface="Times New Roman" pitchFamily="18" charset="0"/>
              </a:rPr>
              <a:t>et al, </a:t>
            </a:r>
            <a:r>
              <a:rPr lang="en-US" sz="2200" dirty="0">
                <a:latin typeface="Times New Roman" pitchFamily="18" charset="0"/>
                <a:cs typeface="Times New Roman" pitchFamily="18" charset="0"/>
              </a:rPr>
              <a:t>2012).</a:t>
            </a:r>
          </a:p>
          <a:p>
            <a:endParaRPr lang="en-US" sz="2000" dirty="0"/>
          </a:p>
        </p:txBody>
      </p:sp>
      <p:sp>
        <p:nvSpPr>
          <p:cNvPr id="2" name="Title 1"/>
          <p:cNvSpPr>
            <a:spLocks noGrp="1"/>
          </p:cNvSpPr>
          <p:nvPr>
            <p:ph type="title"/>
          </p:nvPr>
        </p:nvSpPr>
        <p:spPr/>
        <p:txBody>
          <a:bodyPr>
            <a:normAutofit/>
          </a:bodyPr>
          <a:lstStyle/>
          <a:p>
            <a:pPr algn="ctr"/>
            <a:r>
              <a:rPr lang="en-US" sz="2400" b="1" dirty="0" smtClean="0">
                <a:latin typeface="Times New Roman" pitchFamily="18" charset="0"/>
                <a:cs typeface="Times New Roman" pitchFamily="18" charset="0"/>
              </a:rPr>
              <a:t>            </a:t>
            </a:r>
            <a:r>
              <a:rPr lang="en-US" sz="2400" b="1" dirty="0" smtClean="0">
                <a:solidFill>
                  <a:schemeClr val="tx1"/>
                </a:solidFill>
                <a:latin typeface="Times New Roman" pitchFamily="18" charset="0"/>
                <a:cs typeface="Times New Roman" pitchFamily="18" charset="0"/>
              </a:rPr>
              <a:t>METAL </a:t>
            </a:r>
            <a:r>
              <a:rPr lang="en-US" sz="2400" b="1" dirty="0">
                <a:solidFill>
                  <a:schemeClr val="tx1"/>
                </a:solidFill>
                <a:latin typeface="Times New Roman" pitchFamily="18" charset="0"/>
                <a:cs typeface="Times New Roman" pitchFamily="18" charset="0"/>
              </a:rPr>
              <a:t>ORGANIC FRAMEWORKS</a:t>
            </a:r>
          </a:p>
        </p:txBody>
      </p:sp>
      <p:pic>
        <p:nvPicPr>
          <p:cNvPr id="10" name="Picture 9" descr="C:\Users\DOTWORD\Desktop\000000000\1.bmp"/>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09338" y="2939321"/>
            <a:ext cx="7543800" cy="2667000"/>
          </a:xfrm>
          <a:prstGeom prst="rect">
            <a:avLst/>
          </a:prstGeom>
          <a:noFill/>
          <a:ln>
            <a:noFill/>
          </a:ln>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2876550" cy="1590675"/>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83124" y="0"/>
            <a:ext cx="2143125" cy="1590675"/>
          </a:xfrm>
          <a:prstGeom prst="rect">
            <a:avLst/>
          </a:prstGeom>
        </p:spPr>
      </p:pic>
      <p:sp>
        <p:nvSpPr>
          <p:cNvPr id="4" name="Slide Number Placeholder 3"/>
          <p:cNvSpPr>
            <a:spLocks noGrp="1"/>
          </p:cNvSpPr>
          <p:nvPr>
            <p:ph type="sldNum" sz="quarter" idx="12"/>
          </p:nvPr>
        </p:nvSpPr>
        <p:spPr/>
        <p:txBody>
          <a:bodyPr/>
          <a:lstStyle/>
          <a:p>
            <a:fld id="{77916353-79F4-4719-AA56-2BD928FA6DC8}" type="slidenum">
              <a:rPr lang="en-US" smtClean="0">
                <a:solidFill>
                  <a:srgbClr val="90C226"/>
                </a:solidFill>
              </a:rPr>
              <a:pPr/>
              <a:t>3</a:t>
            </a:fld>
            <a:endParaRPr lang="en-US">
              <a:solidFill>
                <a:srgbClr val="90C226"/>
              </a:solidFill>
            </a:endParaRPr>
          </a:p>
        </p:txBody>
      </p:sp>
    </p:spTree>
    <p:extLst>
      <p:ext uri="{BB962C8B-B14F-4D97-AF65-F5344CB8AC3E}">
        <p14:creationId xmlns:p14="http://schemas.microsoft.com/office/powerpoint/2010/main" val="20270077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16" y="0"/>
            <a:ext cx="8596668" cy="846161"/>
          </a:xfrm>
        </p:spPr>
        <p:txBody>
          <a:bodyPr/>
          <a:lstStyle/>
          <a:p>
            <a:pPr algn="ctr"/>
            <a:r>
              <a:rPr lang="en-US" dirty="0" smtClean="0">
                <a:solidFill>
                  <a:schemeClr val="tx1"/>
                </a:solidFill>
              </a:rPr>
              <a:t>INTRODUCTION cont’d</a:t>
            </a:r>
            <a:endParaRPr lang="en-US" dirty="0"/>
          </a:p>
        </p:txBody>
      </p:sp>
      <p:sp>
        <p:nvSpPr>
          <p:cNvPr id="3" name="Content Placeholder 2"/>
          <p:cNvSpPr>
            <a:spLocks noGrp="1"/>
          </p:cNvSpPr>
          <p:nvPr>
            <p:ph idx="1"/>
          </p:nvPr>
        </p:nvSpPr>
        <p:spPr>
          <a:xfrm>
            <a:off x="163775" y="1781744"/>
            <a:ext cx="6496334" cy="5308978"/>
          </a:xfrm>
        </p:spPr>
        <p:txBody>
          <a:bodyPr/>
          <a:lstStyle/>
          <a:p>
            <a:r>
              <a:rPr lang="en-US" dirty="0">
                <a:solidFill>
                  <a:schemeClr val="tx1"/>
                </a:solidFill>
              </a:rPr>
              <a:t>Metal-organic frameworks (MOFs) are a novel class of carbonaceous </a:t>
            </a:r>
            <a:r>
              <a:rPr lang="en-US" dirty="0" err="1" smtClean="0">
                <a:solidFill>
                  <a:schemeClr val="tx1"/>
                </a:solidFill>
              </a:rPr>
              <a:t>nano</a:t>
            </a:r>
            <a:r>
              <a:rPr lang="en-US" dirty="0" smtClean="0">
                <a:solidFill>
                  <a:schemeClr val="tx1"/>
                </a:solidFill>
              </a:rPr>
              <a:t>-materials </a:t>
            </a:r>
            <a:r>
              <a:rPr lang="en-US" dirty="0">
                <a:solidFill>
                  <a:schemeClr val="tx1"/>
                </a:solidFill>
              </a:rPr>
              <a:t>having larger specific surface areas and their oxides have unique functional groups required for good adsorption processes</a:t>
            </a:r>
            <a:r>
              <a:rPr lang="en-US" dirty="0" smtClean="0">
                <a:solidFill>
                  <a:schemeClr val="tx1"/>
                </a:solidFill>
              </a:rPr>
              <a:t>.</a:t>
            </a:r>
          </a:p>
          <a:p>
            <a:r>
              <a:rPr lang="en-US" dirty="0">
                <a:solidFill>
                  <a:schemeClr val="tx1"/>
                </a:solidFill>
              </a:rPr>
              <a:t>MOFs encompasses different aspects of inorganic materials chemistry due to </a:t>
            </a:r>
            <a:r>
              <a:rPr lang="en-US" dirty="0" smtClean="0">
                <a:solidFill>
                  <a:schemeClr val="tx1"/>
                </a:solidFill>
              </a:rPr>
              <a:t>their;</a:t>
            </a:r>
          </a:p>
          <a:p>
            <a:pPr>
              <a:buFont typeface="Wingdings" panose="05000000000000000000" pitchFamily="2" charset="2"/>
              <a:buChar char="§"/>
            </a:pPr>
            <a:r>
              <a:rPr lang="en-US" dirty="0" smtClean="0">
                <a:solidFill>
                  <a:schemeClr val="tx1"/>
                </a:solidFill>
              </a:rPr>
              <a:t> </a:t>
            </a:r>
            <a:r>
              <a:rPr lang="en-US" dirty="0">
                <a:solidFill>
                  <a:schemeClr val="tx1"/>
                </a:solidFill>
              </a:rPr>
              <a:t>unique large surface area, </a:t>
            </a:r>
            <a:endParaRPr lang="en-US" dirty="0" smtClean="0">
              <a:solidFill>
                <a:schemeClr val="tx1"/>
              </a:solidFill>
            </a:endParaRPr>
          </a:p>
          <a:p>
            <a:pPr>
              <a:buFont typeface="Wingdings" panose="05000000000000000000" pitchFamily="2" charset="2"/>
              <a:buChar char="§"/>
            </a:pPr>
            <a:r>
              <a:rPr lang="en-US" dirty="0" smtClean="0">
                <a:solidFill>
                  <a:schemeClr val="tx1"/>
                </a:solidFill>
              </a:rPr>
              <a:t>tunable </a:t>
            </a:r>
            <a:r>
              <a:rPr lang="en-US" dirty="0">
                <a:solidFill>
                  <a:schemeClr val="tx1"/>
                </a:solidFill>
              </a:rPr>
              <a:t>pore sizes, </a:t>
            </a:r>
            <a:endParaRPr lang="en-US" dirty="0" smtClean="0">
              <a:solidFill>
                <a:schemeClr val="tx1"/>
              </a:solidFill>
            </a:endParaRPr>
          </a:p>
          <a:p>
            <a:pPr>
              <a:buFont typeface="Wingdings" panose="05000000000000000000" pitchFamily="2" charset="2"/>
              <a:buChar char="§"/>
            </a:pPr>
            <a:r>
              <a:rPr lang="en-US" dirty="0" smtClean="0">
                <a:solidFill>
                  <a:schemeClr val="tx1"/>
                </a:solidFill>
              </a:rPr>
              <a:t>high </a:t>
            </a:r>
            <a:r>
              <a:rPr lang="en-US" dirty="0">
                <a:solidFill>
                  <a:schemeClr val="tx1"/>
                </a:solidFill>
              </a:rPr>
              <a:t>thermal stability, </a:t>
            </a:r>
            <a:endParaRPr lang="en-US" dirty="0" smtClean="0">
              <a:solidFill>
                <a:schemeClr val="tx1"/>
              </a:solidFill>
            </a:endParaRPr>
          </a:p>
          <a:p>
            <a:pPr>
              <a:buFont typeface="Wingdings" panose="05000000000000000000" pitchFamily="2" charset="2"/>
              <a:buChar char="§"/>
            </a:pPr>
            <a:r>
              <a:rPr lang="en-US" dirty="0" smtClean="0">
                <a:solidFill>
                  <a:schemeClr val="tx1"/>
                </a:solidFill>
              </a:rPr>
              <a:t>as </a:t>
            </a:r>
            <a:r>
              <a:rPr lang="en-US" dirty="0">
                <a:solidFill>
                  <a:schemeClr val="tx1"/>
                </a:solidFill>
              </a:rPr>
              <a:t>well as magnetic, electrical, optical, and catalytic properties which make them attract considerable attention and show potential applications in gas purification and separation such </a:t>
            </a:r>
            <a:r>
              <a:rPr lang="en-US" dirty="0" smtClean="0">
                <a:solidFill>
                  <a:schemeClr val="tx1"/>
                </a:solidFill>
              </a:rPr>
              <a:t>as CO</a:t>
            </a:r>
            <a:r>
              <a:rPr lang="en-US" baseline="-25000" dirty="0" smtClean="0">
                <a:solidFill>
                  <a:schemeClr val="tx1"/>
                </a:solidFill>
              </a:rPr>
              <a:t>2</a:t>
            </a:r>
            <a:r>
              <a:rPr lang="en-US" dirty="0">
                <a:solidFill>
                  <a:schemeClr val="tx1"/>
                </a:solidFill>
              </a:rPr>
              <a:t> adsorption, adsorption of dyes and sensing metal ions</a:t>
            </a:r>
            <a:r>
              <a:rPr lang="en-US" dirty="0" smtClean="0">
                <a:solidFill>
                  <a:schemeClr val="tx1"/>
                </a:solidFill>
              </a:rPr>
              <a:t>.</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2876550" cy="1590675"/>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64825" y="1590675"/>
            <a:ext cx="4189862" cy="4564465"/>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83124" y="0"/>
            <a:ext cx="2143125" cy="1590675"/>
          </a:xfrm>
          <a:prstGeom prst="rect">
            <a:avLst/>
          </a:prstGeom>
        </p:spPr>
      </p:pic>
      <p:sp>
        <p:nvSpPr>
          <p:cNvPr id="5" name="Rectangle 4"/>
          <p:cNvSpPr/>
          <p:nvPr/>
        </p:nvSpPr>
        <p:spPr>
          <a:xfrm>
            <a:off x="163775" y="6211669"/>
            <a:ext cx="11962474" cy="646331"/>
          </a:xfrm>
          <a:prstGeom prst="rect">
            <a:avLst/>
          </a:prstGeom>
        </p:spPr>
        <p:txBody>
          <a:bodyPr wrap="square">
            <a:spAutoFit/>
          </a:bodyPr>
          <a:lstStyle/>
          <a:p>
            <a:r>
              <a:rPr lang="en-US" dirty="0"/>
              <a:t>J. </a:t>
            </a:r>
            <a:r>
              <a:rPr lang="en-US" dirty="0" err="1"/>
              <a:t>Albo</a:t>
            </a:r>
            <a:r>
              <a:rPr lang="en-US" dirty="0"/>
              <a:t>, D. Vallejo, G. </a:t>
            </a:r>
            <a:r>
              <a:rPr lang="en-US" dirty="0" err="1"/>
              <a:t>Beobide</a:t>
            </a:r>
            <a:r>
              <a:rPr lang="en-US" dirty="0"/>
              <a:t>, O. Castillo, P. </a:t>
            </a:r>
            <a:r>
              <a:rPr lang="en-US" dirty="0" err="1"/>
              <a:t>Castaño</a:t>
            </a:r>
            <a:r>
              <a:rPr lang="en-US" dirty="0"/>
              <a:t>, A. </a:t>
            </a:r>
            <a:r>
              <a:rPr lang="en-US" dirty="0" err="1"/>
              <a:t>Irabien</a:t>
            </a:r>
            <a:r>
              <a:rPr lang="en-US" dirty="0"/>
              <a:t>, Copper-based metal–organic porous materials for CO2 </a:t>
            </a:r>
            <a:r>
              <a:rPr lang="en-US" dirty="0" err="1"/>
              <a:t>Electrocatalytic</a:t>
            </a:r>
            <a:r>
              <a:rPr lang="en-US" dirty="0"/>
              <a:t> reduction to alcohols, </a:t>
            </a:r>
            <a:r>
              <a:rPr lang="en-US" dirty="0" err="1"/>
              <a:t>ChemSusChem</a:t>
            </a:r>
            <a:r>
              <a:rPr lang="en-US" dirty="0"/>
              <a:t>. 10 (2017) 1100–1109, doi:10.1002/cssc.201600693. </a:t>
            </a:r>
          </a:p>
        </p:txBody>
      </p:sp>
      <p:sp>
        <p:nvSpPr>
          <p:cNvPr id="6" name="Slide Number Placeholder 5"/>
          <p:cNvSpPr>
            <a:spLocks noGrp="1"/>
          </p:cNvSpPr>
          <p:nvPr>
            <p:ph type="sldNum" sz="quarter" idx="12"/>
          </p:nvPr>
        </p:nvSpPr>
        <p:spPr/>
        <p:txBody>
          <a:bodyPr/>
          <a:lstStyle/>
          <a:p>
            <a:fld id="{77916353-79F4-4719-AA56-2BD928FA6DC8}" type="slidenum">
              <a:rPr lang="en-US" smtClean="0"/>
              <a:t>4</a:t>
            </a:fld>
            <a:endParaRPr lang="en-US"/>
          </a:p>
        </p:txBody>
      </p:sp>
    </p:spTree>
    <p:extLst>
      <p:ext uri="{BB962C8B-B14F-4D97-AF65-F5344CB8AC3E}">
        <p14:creationId xmlns:p14="http://schemas.microsoft.com/office/powerpoint/2010/main" val="14621909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16" y="0"/>
            <a:ext cx="8596668" cy="846161"/>
          </a:xfrm>
        </p:spPr>
        <p:txBody>
          <a:bodyPr/>
          <a:lstStyle/>
          <a:p>
            <a:pPr algn="ctr"/>
            <a:r>
              <a:rPr lang="en-US" dirty="0" smtClean="0">
                <a:solidFill>
                  <a:schemeClr val="tx1"/>
                </a:solidFill>
              </a:rPr>
              <a:t>INTRODUCTION cont’d</a:t>
            </a:r>
            <a:endParaRPr lang="en-US" dirty="0"/>
          </a:p>
        </p:txBody>
      </p:sp>
      <p:sp>
        <p:nvSpPr>
          <p:cNvPr id="3" name="Content Placeholder 2"/>
          <p:cNvSpPr>
            <a:spLocks noGrp="1"/>
          </p:cNvSpPr>
          <p:nvPr>
            <p:ph idx="1"/>
          </p:nvPr>
        </p:nvSpPr>
        <p:spPr>
          <a:xfrm>
            <a:off x="163775" y="1781744"/>
            <a:ext cx="6496334" cy="4215644"/>
          </a:xfrm>
        </p:spPr>
        <p:txBody>
          <a:bodyPr>
            <a:normAutofit/>
          </a:bodyPr>
          <a:lstStyle/>
          <a:p>
            <a:r>
              <a:rPr lang="en-US" dirty="0" smtClean="0">
                <a:solidFill>
                  <a:schemeClr val="tx1"/>
                </a:solidFill>
              </a:rPr>
              <a:t>Dyes are visible </a:t>
            </a:r>
            <a:r>
              <a:rPr lang="en-US" dirty="0">
                <a:solidFill>
                  <a:schemeClr val="tx1"/>
                </a:solidFill>
              </a:rPr>
              <a:t>contaminants and their presence in the environments even minute amounts are undesirable owing to their notorious </a:t>
            </a:r>
            <a:r>
              <a:rPr lang="en-US" dirty="0" smtClean="0">
                <a:solidFill>
                  <a:schemeClr val="tx1"/>
                </a:solidFill>
              </a:rPr>
              <a:t>appearances.</a:t>
            </a:r>
          </a:p>
          <a:p>
            <a:pPr marL="0" indent="0">
              <a:buNone/>
            </a:pPr>
            <a:endParaRPr lang="en-US" dirty="0" smtClean="0">
              <a:solidFill>
                <a:schemeClr val="tx1"/>
              </a:solidFill>
            </a:endParaRPr>
          </a:p>
          <a:p>
            <a:r>
              <a:rPr lang="en-US" dirty="0">
                <a:solidFill>
                  <a:schemeClr val="tx1"/>
                </a:solidFill>
              </a:rPr>
              <a:t>Currently, over 40,000 dyes and pigments are available and they consist of over 7000 various chemical structures </a:t>
            </a:r>
            <a:r>
              <a:rPr lang="en-US" dirty="0" smtClean="0">
                <a:solidFill>
                  <a:schemeClr val="tx1"/>
                </a:solidFill>
              </a:rPr>
              <a:t>worldwide. </a:t>
            </a:r>
          </a:p>
          <a:p>
            <a:r>
              <a:rPr lang="en-US" dirty="0" smtClean="0">
                <a:solidFill>
                  <a:schemeClr val="tx1"/>
                </a:solidFill>
              </a:rPr>
              <a:t>More </a:t>
            </a:r>
            <a:r>
              <a:rPr lang="en-US" dirty="0">
                <a:solidFill>
                  <a:schemeClr val="tx1"/>
                </a:solidFill>
              </a:rPr>
              <a:t>than 100,000 dyes are commercially </a:t>
            </a:r>
            <a:r>
              <a:rPr lang="en-US" dirty="0" smtClean="0">
                <a:solidFill>
                  <a:schemeClr val="tx1"/>
                </a:solidFill>
              </a:rPr>
              <a:t>available</a:t>
            </a:r>
          </a:p>
          <a:p>
            <a:r>
              <a:rPr lang="en-US" dirty="0" smtClean="0">
                <a:solidFill>
                  <a:schemeClr val="tx1"/>
                </a:solidFill>
              </a:rPr>
              <a:t>Dye </a:t>
            </a:r>
            <a:r>
              <a:rPr lang="en-US" dirty="0">
                <a:solidFill>
                  <a:schemeClr val="tx1"/>
                </a:solidFill>
              </a:rPr>
              <a:t>molecules consist of </a:t>
            </a:r>
            <a:r>
              <a:rPr lang="en-US" dirty="0" err="1">
                <a:solidFill>
                  <a:schemeClr val="tx1"/>
                </a:solidFill>
              </a:rPr>
              <a:t>chromophores</a:t>
            </a:r>
            <a:r>
              <a:rPr lang="en-US" dirty="0">
                <a:solidFill>
                  <a:schemeClr val="tx1"/>
                </a:solidFill>
              </a:rPr>
              <a:t> and </a:t>
            </a:r>
            <a:r>
              <a:rPr lang="en-US" dirty="0" err="1">
                <a:solidFill>
                  <a:schemeClr val="tx1"/>
                </a:solidFill>
              </a:rPr>
              <a:t>auxochromes</a:t>
            </a:r>
            <a:r>
              <a:rPr lang="en-US" dirty="0" smtClean="0">
                <a:solidFill>
                  <a:schemeClr val="tx1"/>
                </a:solidFill>
              </a:rPr>
              <a:t>.</a:t>
            </a:r>
          </a:p>
          <a:p>
            <a:r>
              <a:rPr lang="en-US" dirty="0" smtClean="0">
                <a:solidFill>
                  <a:schemeClr val="tx1"/>
                </a:solidFill>
              </a:rPr>
              <a:t> </a:t>
            </a:r>
            <a:r>
              <a:rPr lang="en-US" dirty="0">
                <a:solidFill>
                  <a:schemeClr val="tx1"/>
                </a:solidFill>
              </a:rPr>
              <a:t>The </a:t>
            </a:r>
            <a:r>
              <a:rPr lang="en-US" dirty="0" err="1" smtClean="0">
                <a:solidFill>
                  <a:schemeClr val="tx1"/>
                </a:solidFill>
              </a:rPr>
              <a:t>chromophores</a:t>
            </a:r>
            <a:r>
              <a:rPr lang="en-US" dirty="0" smtClean="0">
                <a:solidFill>
                  <a:schemeClr val="tx1"/>
                </a:solidFill>
              </a:rPr>
              <a:t> </a:t>
            </a:r>
            <a:r>
              <a:rPr lang="en-US" dirty="0">
                <a:solidFill>
                  <a:schemeClr val="tx1"/>
                </a:solidFill>
              </a:rPr>
              <a:t>are responsible for color </a:t>
            </a:r>
            <a:r>
              <a:rPr lang="en-US" dirty="0" smtClean="0">
                <a:solidFill>
                  <a:schemeClr val="tx1"/>
                </a:solidFill>
              </a:rPr>
              <a:t>production</a:t>
            </a:r>
          </a:p>
          <a:p>
            <a:r>
              <a:rPr lang="en-US" dirty="0" smtClean="0">
                <a:solidFill>
                  <a:schemeClr val="tx1"/>
                </a:solidFill>
              </a:rPr>
              <a:t> </a:t>
            </a:r>
            <a:r>
              <a:rPr lang="en-US" dirty="0">
                <a:solidFill>
                  <a:schemeClr val="tx1"/>
                </a:solidFill>
              </a:rPr>
              <a:t>while the </a:t>
            </a:r>
            <a:r>
              <a:rPr lang="en-US" dirty="0" err="1">
                <a:solidFill>
                  <a:schemeClr val="tx1"/>
                </a:solidFill>
              </a:rPr>
              <a:t>auxochromes</a:t>
            </a:r>
            <a:r>
              <a:rPr lang="en-US" dirty="0">
                <a:solidFill>
                  <a:schemeClr val="tx1"/>
                </a:solidFill>
              </a:rPr>
              <a:t>, supplement the </a:t>
            </a:r>
            <a:r>
              <a:rPr lang="en-US" dirty="0" err="1">
                <a:solidFill>
                  <a:schemeClr val="tx1"/>
                </a:solidFill>
              </a:rPr>
              <a:t>chromophores</a:t>
            </a:r>
            <a:r>
              <a:rPr lang="en-US" dirty="0">
                <a:solidFill>
                  <a:schemeClr val="tx1"/>
                </a:solidFill>
              </a:rPr>
              <a:t> and also allow the solubility of the </a:t>
            </a:r>
            <a:r>
              <a:rPr lang="en-US" dirty="0" smtClean="0">
                <a:solidFill>
                  <a:schemeClr val="tx1"/>
                </a:solidFill>
              </a:rPr>
              <a:t>molecules </a:t>
            </a:r>
            <a:r>
              <a:rPr lang="en-US" dirty="0">
                <a:solidFill>
                  <a:schemeClr val="tx1"/>
                </a:solidFill>
              </a:rPr>
              <a:t>in </a:t>
            </a:r>
            <a:r>
              <a:rPr lang="en-US" dirty="0" smtClean="0">
                <a:solidFill>
                  <a:schemeClr val="tx1"/>
                </a:solidFill>
              </a:rPr>
              <a:t>water</a:t>
            </a:r>
            <a:r>
              <a:rPr lang="en-US" dirty="0">
                <a:solidFill>
                  <a:schemeClr val="tx1"/>
                </a:solidFill>
              </a:rPr>
              <a: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876550" cy="1590675"/>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83124" y="0"/>
            <a:ext cx="2143125" cy="1590675"/>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63809" y="1781744"/>
            <a:ext cx="3431069" cy="1743075"/>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63809" y="3524819"/>
            <a:ext cx="3608490" cy="2000250"/>
          </a:xfrm>
          <a:prstGeom prst="rect">
            <a:avLst/>
          </a:prstGeom>
        </p:spPr>
      </p:pic>
      <p:sp>
        <p:nvSpPr>
          <p:cNvPr id="7" name="Rectangle 6"/>
          <p:cNvSpPr/>
          <p:nvPr/>
        </p:nvSpPr>
        <p:spPr>
          <a:xfrm>
            <a:off x="163775" y="5892657"/>
            <a:ext cx="11962473" cy="923330"/>
          </a:xfrm>
          <a:prstGeom prst="rect">
            <a:avLst/>
          </a:prstGeom>
        </p:spPr>
        <p:txBody>
          <a:bodyPr wrap="square">
            <a:spAutoFit/>
          </a:bodyPr>
          <a:lstStyle/>
          <a:p>
            <a:r>
              <a:rPr lang="en-US" dirty="0"/>
              <a:t>K. </a:t>
            </a:r>
            <a:r>
              <a:rPr lang="en-US" dirty="0" err="1"/>
              <a:t>Adesina</a:t>
            </a:r>
            <a:r>
              <a:rPr lang="en-US" dirty="0"/>
              <a:t> Adegoke, O. Samuel </a:t>
            </a:r>
            <a:r>
              <a:rPr lang="en-US" dirty="0" err="1"/>
              <a:t>Agboola</a:t>
            </a:r>
            <a:r>
              <a:rPr lang="en-US" dirty="0"/>
              <a:t>, J. </a:t>
            </a:r>
            <a:r>
              <a:rPr lang="en-US" dirty="0" err="1"/>
              <a:t>Ogunmodede</a:t>
            </a:r>
            <a:r>
              <a:rPr lang="en-US" dirty="0"/>
              <a:t>, A. </a:t>
            </a:r>
            <a:r>
              <a:rPr lang="en-US" dirty="0" err="1"/>
              <a:t>Oluyomi</a:t>
            </a:r>
            <a:r>
              <a:rPr lang="en-US" dirty="0"/>
              <a:t> </a:t>
            </a:r>
            <a:r>
              <a:rPr lang="en-US" dirty="0" err="1"/>
              <a:t>Araoye</a:t>
            </a:r>
            <a:r>
              <a:rPr lang="en-US" dirty="0"/>
              <a:t>, O. Solomon Bello, Metal-organic frameworks as adsorbents for sequestering organic pollutants from wastewater, Mater. Chem. Phys. 253 (2020) 123246, doi:10.1016/j.matchemphys.2020.123246. </a:t>
            </a:r>
          </a:p>
        </p:txBody>
      </p:sp>
      <p:sp>
        <p:nvSpPr>
          <p:cNvPr id="9" name="Slide Number Placeholder 8"/>
          <p:cNvSpPr>
            <a:spLocks noGrp="1"/>
          </p:cNvSpPr>
          <p:nvPr>
            <p:ph type="sldNum" sz="quarter" idx="12"/>
          </p:nvPr>
        </p:nvSpPr>
        <p:spPr/>
        <p:txBody>
          <a:bodyPr/>
          <a:lstStyle/>
          <a:p>
            <a:fld id="{77916353-79F4-4719-AA56-2BD928FA6DC8}" type="slidenum">
              <a:rPr lang="en-US" smtClean="0"/>
              <a:t>5</a:t>
            </a:fld>
            <a:endParaRPr lang="en-US"/>
          </a:p>
        </p:txBody>
      </p:sp>
    </p:spTree>
    <p:extLst>
      <p:ext uri="{BB962C8B-B14F-4D97-AF65-F5344CB8AC3E}">
        <p14:creationId xmlns:p14="http://schemas.microsoft.com/office/powerpoint/2010/main" val="21905654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16" y="0"/>
            <a:ext cx="8596668" cy="846161"/>
          </a:xfrm>
        </p:spPr>
        <p:txBody>
          <a:bodyPr/>
          <a:lstStyle/>
          <a:p>
            <a:pPr algn="ctr"/>
            <a:r>
              <a:rPr lang="en-US" dirty="0" smtClean="0">
                <a:solidFill>
                  <a:schemeClr val="tx1"/>
                </a:solidFill>
              </a:rPr>
              <a:t>INTRODUCTION cont’d</a:t>
            </a:r>
            <a:endParaRPr lang="en-US" dirty="0"/>
          </a:p>
        </p:txBody>
      </p:sp>
      <p:sp>
        <p:nvSpPr>
          <p:cNvPr id="3" name="Content Placeholder 2"/>
          <p:cNvSpPr>
            <a:spLocks noGrp="1"/>
          </p:cNvSpPr>
          <p:nvPr>
            <p:ph idx="1"/>
          </p:nvPr>
        </p:nvSpPr>
        <p:spPr>
          <a:xfrm>
            <a:off x="163775" y="1781744"/>
            <a:ext cx="6496334" cy="4350115"/>
          </a:xfrm>
        </p:spPr>
        <p:txBody>
          <a:bodyPr>
            <a:normAutofit/>
          </a:bodyPr>
          <a:lstStyle/>
          <a:p>
            <a:r>
              <a:rPr lang="en-US" dirty="0">
                <a:solidFill>
                  <a:schemeClr val="tx1"/>
                </a:solidFill>
              </a:rPr>
              <a:t>Presently, larger amounts of wastewater containing the colors from dyes are produced from industries including, printing, textile, paper, leather, plastic, etc. [1,342</a:t>
            </a:r>
            <a:r>
              <a:rPr lang="en-US" dirty="0" smtClean="0">
                <a:solidFill>
                  <a:schemeClr val="tx1"/>
                </a:solidFill>
              </a:rPr>
              <a:t>]</a:t>
            </a:r>
          </a:p>
          <a:p>
            <a:pPr marL="0" indent="0">
              <a:buNone/>
            </a:pPr>
            <a:endParaRPr lang="en-US" dirty="0" smtClean="0">
              <a:solidFill>
                <a:schemeClr val="tx1"/>
              </a:solidFill>
            </a:endParaRPr>
          </a:p>
          <a:p>
            <a:r>
              <a:rPr lang="en-US" dirty="0">
                <a:solidFill>
                  <a:schemeClr val="tx1"/>
                </a:solidFill>
              </a:rPr>
              <a:t>Several methods for dye treatments have been reported </a:t>
            </a:r>
            <a:r>
              <a:rPr lang="en-US" dirty="0" smtClean="0">
                <a:solidFill>
                  <a:schemeClr val="tx1"/>
                </a:solidFill>
              </a:rPr>
              <a:t>including;</a:t>
            </a:r>
          </a:p>
          <a:p>
            <a:r>
              <a:rPr lang="en-US" dirty="0" smtClean="0">
                <a:solidFill>
                  <a:schemeClr val="tx1"/>
                </a:solidFill>
              </a:rPr>
              <a:t> </a:t>
            </a:r>
            <a:r>
              <a:rPr lang="en-US" dirty="0">
                <a:solidFill>
                  <a:schemeClr val="tx1"/>
                </a:solidFill>
              </a:rPr>
              <a:t>flocculation/coagulation, </a:t>
            </a:r>
            <a:endParaRPr lang="en-US" dirty="0" smtClean="0">
              <a:solidFill>
                <a:schemeClr val="tx1"/>
              </a:solidFill>
            </a:endParaRPr>
          </a:p>
          <a:p>
            <a:r>
              <a:rPr lang="en-US" dirty="0" smtClean="0">
                <a:solidFill>
                  <a:schemeClr val="tx1"/>
                </a:solidFill>
              </a:rPr>
              <a:t>biodegradation</a:t>
            </a:r>
            <a:r>
              <a:rPr lang="en-US" dirty="0">
                <a:solidFill>
                  <a:schemeClr val="tx1"/>
                </a:solidFill>
              </a:rPr>
              <a:t>, </a:t>
            </a:r>
            <a:endParaRPr lang="en-US" dirty="0" smtClean="0">
              <a:solidFill>
                <a:schemeClr val="tx1"/>
              </a:solidFill>
            </a:endParaRPr>
          </a:p>
          <a:p>
            <a:r>
              <a:rPr lang="en-US" dirty="0" smtClean="0">
                <a:solidFill>
                  <a:schemeClr val="tx1"/>
                </a:solidFill>
              </a:rPr>
              <a:t>oxidation</a:t>
            </a:r>
            <a:r>
              <a:rPr lang="en-US" dirty="0">
                <a:solidFill>
                  <a:schemeClr val="tx1"/>
                </a:solidFill>
              </a:rPr>
              <a:t>, </a:t>
            </a:r>
            <a:endParaRPr lang="en-US" dirty="0" smtClean="0">
              <a:solidFill>
                <a:schemeClr val="tx1"/>
              </a:solidFill>
            </a:endParaRPr>
          </a:p>
          <a:p>
            <a:r>
              <a:rPr lang="en-US" dirty="0" smtClean="0">
                <a:solidFill>
                  <a:schemeClr val="tx1"/>
                </a:solidFill>
              </a:rPr>
              <a:t>membrane filtrations,</a:t>
            </a:r>
          </a:p>
          <a:p>
            <a:r>
              <a:rPr lang="en-US" dirty="0" smtClean="0">
                <a:solidFill>
                  <a:schemeClr val="tx1"/>
                </a:solidFill>
              </a:rPr>
              <a:t> and adsorption techniques were established to be efficient for dye removal from industrial effluents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2876550" cy="1590675"/>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3124" y="0"/>
            <a:ext cx="2143125" cy="1590675"/>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63809" y="1781744"/>
            <a:ext cx="3431069" cy="1743075"/>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63809" y="3524819"/>
            <a:ext cx="3608490" cy="2000250"/>
          </a:xfrm>
          <a:prstGeom prst="rect">
            <a:avLst/>
          </a:prstGeom>
        </p:spPr>
      </p:pic>
      <p:sp>
        <p:nvSpPr>
          <p:cNvPr id="7" name="Rectangle 6"/>
          <p:cNvSpPr/>
          <p:nvPr/>
        </p:nvSpPr>
        <p:spPr>
          <a:xfrm>
            <a:off x="-188259" y="5934670"/>
            <a:ext cx="12314508" cy="923330"/>
          </a:xfrm>
          <a:prstGeom prst="rect">
            <a:avLst/>
          </a:prstGeom>
        </p:spPr>
        <p:txBody>
          <a:bodyPr wrap="square">
            <a:spAutoFit/>
          </a:bodyPr>
          <a:lstStyle/>
          <a:p>
            <a:r>
              <a:rPr lang="en-US" dirty="0" smtClean="0"/>
              <a:t>J</a:t>
            </a:r>
            <a:r>
              <a:rPr lang="en-US" dirty="0"/>
              <a:t>. Zhang, Q. Zeng, L. Zhao, M. Zhang, L. Zhang, Q. </a:t>
            </a:r>
            <a:r>
              <a:rPr lang="en-US" dirty="0" err="1"/>
              <a:t>Gu</a:t>
            </a:r>
            <a:r>
              <a:rPr lang="en-US" dirty="0"/>
              <a:t>, Association between parental exposure to environmental risk factors and the risk of childhood acute lymphoblastic leukemia, Chinese J. </a:t>
            </a:r>
            <a:r>
              <a:rPr lang="en-US" dirty="0" err="1"/>
              <a:t>Endem</a:t>
            </a:r>
            <a:r>
              <a:rPr lang="en-US" dirty="0"/>
              <a:t>. 37 (2016) 1413–1416, doi:10.3760/cma.j.issn.0254-6450.2016.10.019. </a:t>
            </a:r>
          </a:p>
        </p:txBody>
      </p:sp>
      <p:sp>
        <p:nvSpPr>
          <p:cNvPr id="9" name="Slide Number Placeholder 8"/>
          <p:cNvSpPr>
            <a:spLocks noGrp="1"/>
          </p:cNvSpPr>
          <p:nvPr>
            <p:ph type="sldNum" sz="quarter" idx="12"/>
          </p:nvPr>
        </p:nvSpPr>
        <p:spPr/>
        <p:txBody>
          <a:bodyPr/>
          <a:lstStyle/>
          <a:p>
            <a:fld id="{77916353-79F4-4719-AA56-2BD928FA6DC8}" type="slidenum">
              <a:rPr lang="en-US" smtClean="0"/>
              <a:t>6</a:t>
            </a:fld>
            <a:endParaRPr lang="en-US"/>
          </a:p>
        </p:txBody>
      </p:sp>
    </p:spTree>
    <p:extLst>
      <p:ext uri="{BB962C8B-B14F-4D97-AF65-F5344CB8AC3E}">
        <p14:creationId xmlns:p14="http://schemas.microsoft.com/office/powerpoint/2010/main" val="2976277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16" y="0"/>
            <a:ext cx="8596668" cy="846161"/>
          </a:xfrm>
        </p:spPr>
        <p:txBody>
          <a:bodyPr/>
          <a:lstStyle/>
          <a:p>
            <a:pPr algn="ctr"/>
            <a:r>
              <a:rPr lang="en-US" dirty="0" smtClean="0">
                <a:solidFill>
                  <a:schemeClr val="tx1"/>
                </a:solidFill>
              </a:rPr>
              <a:t>INTRODUCTION cont’d</a:t>
            </a:r>
            <a:endParaRPr lang="en-US" dirty="0"/>
          </a:p>
        </p:txBody>
      </p:sp>
      <p:sp>
        <p:nvSpPr>
          <p:cNvPr id="3" name="Content Placeholder 2"/>
          <p:cNvSpPr>
            <a:spLocks noGrp="1"/>
          </p:cNvSpPr>
          <p:nvPr>
            <p:ph idx="1"/>
          </p:nvPr>
        </p:nvSpPr>
        <p:spPr>
          <a:xfrm>
            <a:off x="163775" y="1781744"/>
            <a:ext cx="6496334" cy="3743325"/>
          </a:xfrm>
        </p:spPr>
        <p:txBody>
          <a:bodyPr>
            <a:normAutofit/>
          </a:bodyPr>
          <a:lstStyle/>
          <a:p>
            <a:r>
              <a:rPr lang="en-US" dirty="0" smtClean="0">
                <a:solidFill>
                  <a:schemeClr val="tx1"/>
                </a:solidFill>
              </a:rPr>
              <a:t>No </a:t>
            </a:r>
            <a:r>
              <a:rPr lang="en-US" dirty="0">
                <a:solidFill>
                  <a:schemeClr val="tx1"/>
                </a:solidFill>
              </a:rPr>
              <a:t>high operating temperature is needed </a:t>
            </a:r>
            <a:r>
              <a:rPr lang="en-US" dirty="0" smtClean="0">
                <a:solidFill>
                  <a:schemeClr val="tx1"/>
                </a:solidFill>
              </a:rPr>
              <a:t>for adsorption  </a:t>
            </a:r>
            <a:r>
              <a:rPr lang="en-US" dirty="0">
                <a:solidFill>
                  <a:schemeClr val="tx1"/>
                </a:solidFill>
              </a:rPr>
              <a:t>process and a large number of dye molecules and colored materials can be simultaneously </a:t>
            </a:r>
            <a:r>
              <a:rPr lang="en-US" dirty="0" smtClean="0">
                <a:solidFill>
                  <a:schemeClr val="tx1"/>
                </a:solidFill>
              </a:rPr>
              <a:t>removed. </a:t>
            </a:r>
          </a:p>
          <a:p>
            <a:endParaRPr lang="en-US" dirty="0">
              <a:solidFill>
                <a:schemeClr val="tx1"/>
              </a:solidFill>
            </a:endParaRPr>
          </a:p>
          <a:p>
            <a:r>
              <a:rPr lang="en-US" dirty="0" smtClean="0">
                <a:solidFill>
                  <a:schemeClr val="tx1"/>
                </a:solidFill>
              </a:rPr>
              <a:t>The </a:t>
            </a:r>
            <a:r>
              <a:rPr lang="en-US" dirty="0">
                <a:solidFill>
                  <a:schemeClr val="tx1"/>
                </a:solidFill>
              </a:rPr>
              <a:t>versatility of this process is a result of higher adsorption efficiency, economic practicability, and </a:t>
            </a:r>
            <a:r>
              <a:rPr lang="en-US" dirty="0" smtClean="0">
                <a:solidFill>
                  <a:schemeClr val="tx1"/>
                </a:solidFill>
              </a:rPr>
              <a:t>easiness </a:t>
            </a:r>
            <a:r>
              <a:rPr lang="en-US" dirty="0">
                <a:solidFill>
                  <a:schemeClr val="tx1"/>
                </a:solidFill>
              </a:rPr>
              <a:t>of designs and </a:t>
            </a:r>
            <a:r>
              <a:rPr lang="en-US" dirty="0" smtClean="0">
                <a:solidFill>
                  <a:schemeClr val="tx1"/>
                </a:solidFill>
              </a:rPr>
              <a:t>operation. </a:t>
            </a:r>
          </a:p>
          <a:p>
            <a:endParaRPr lang="en-US" dirty="0">
              <a:solidFill>
                <a:schemeClr val="tx1"/>
              </a:solidFill>
            </a:endParaRPr>
          </a:p>
          <a:p>
            <a:r>
              <a:rPr lang="en-US" dirty="0" smtClean="0">
                <a:solidFill>
                  <a:schemeClr val="tx1"/>
                </a:solidFill>
              </a:rPr>
              <a:t>Although</a:t>
            </a:r>
            <a:r>
              <a:rPr lang="en-US" dirty="0">
                <a:solidFill>
                  <a:schemeClr val="tx1"/>
                </a:solidFill>
              </a:rPr>
              <a:t>, there are various </a:t>
            </a:r>
            <a:r>
              <a:rPr lang="en-US" dirty="0" smtClean="0">
                <a:solidFill>
                  <a:schemeClr val="tx1"/>
                </a:solidFill>
              </a:rPr>
              <a:t>operational </a:t>
            </a:r>
            <a:r>
              <a:rPr lang="en-US" dirty="0">
                <a:solidFill>
                  <a:schemeClr val="tx1"/>
                </a:solidFill>
              </a:rPr>
              <a:t>parameters to effect the process of adsorption, including charge density and structural stability of the </a:t>
            </a:r>
            <a:r>
              <a:rPr lang="en-US" dirty="0" smtClean="0">
                <a:solidFill>
                  <a:schemeClr val="tx1"/>
                </a:solidFill>
              </a:rPr>
              <a:t>adsorbents</a:t>
            </a:r>
            <a:r>
              <a:rPr lang="en-US" dirty="0" smtClean="0"/>
              <a:t>.</a:t>
            </a:r>
            <a:endParaRPr lang="en-US" dirty="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876550" cy="1590675"/>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83124" y="0"/>
            <a:ext cx="2143125" cy="1590675"/>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63809" y="1781744"/>
            <a:ext cx="3431069" cy="1743075"/>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63809" y="3524819"/>
            <a:ext cx="3608490" cy="2000250"/>
          </a:xfrm>
          <a:prstGeom prst="rect">
            <a:avLst/>
          </a:prstGeom>
        </p:spPr>
      </p:pic>
      <p:sp>
        <p:nvSpPr>
          <p:cNvPr id="7" name="Rectangle 6"/>
          <p:cNvSpPr/>
          <p:nvPr/>
        </p:nvSpPr>
        <p:spPr>
          <a:xfrm>
            <a:off x="0" y="5716138"/>
            <a:ext cx="11762307" cy="923330"/>
          </a:xfrm>
          <a:prstGeom prst="rect">
            <a:avLst/>
          </a:prstGeom>
        </p:spPr>
        <p:txBody>
          <a:bodyPr wrap="square">
            <a:spAutoFit/>
          </a:bodyPr>
          <a:lstStyle/>
          <a:p>
            <a:r>
              <a:rPr lang="en-US" dirty="0" smtClean="0"/>
              <a:t>T</a:t>
            </a:r>
            <a:r>
              <a:rPr lang="en-US" dirty="0"/>
              <a:t>. </a:t>
            </a:r>
            <a:r>
              <a:rPr lang="en-US" dirty="0" err="1"/>
              <a:t>Shen</a:t>
            </a:r>
            <a:r>
              <a:rPr lang="en-US" dirty="0"/>
              <a:t>, J. </a:t>
            </a:r>
            <a:r>
              <a:rPr lang="en-US" dirty="0" err="1"/>
              <a:t>Luo</a:t>
            </a:r>
            <a:r>
              <a:rPr lang="en-US" dirty="0"/>
              <a:t>, S. Zhang, X. </a:t>
            </a:r>
            <a:r>
              <a:rPr lang="en-US" dirty="0" err="1"/>
              <a:t>Luo</a:t>
            </a:r>
            <a:r>
              <a:rPr lang="en-US" dirty="0"/>
              <a:t>, Hierarchically </a:t>
            </a:r>
            <a:r>
              <a:rPr lang="en-US" dirty="0" err="1"/>
              <a:t>mesostructured</a:t>
            </a:r>
            <a:r>
              <a:rPr lang="en-US" dirty="0"/>
              <a:t> MIL-101 metal-organic frameworks with different mineralizing agents for adsorptive removal of methyl orange and methylene blue from aqueous solution, J. Environ. Chem. Eng. 3 (2015) 1372–1383, doi:10.1016/j.jece.2014.12.006. </a:t>
            </a:r>
          </a:p>
        </p:txBody>
      </p:sp>
      <p:sp>
        <p:nvSpPr>
          <p:cNvPr id="9" name="Slide Number Placeholder 8"/>
          <p:cNvSpPr>
            <a:spLocks noGrp="1"/>
          </p:cNvSpPr>
          <p:nvPr>
            <p:ph type="sldNum" sz="quarter" idx="12"/>
          </p:nvPr>
        </p:nvSpPr>
        <p:spPr/>
        <p:txBody>
          <a:bodyPr/>
          <a:lstStyle/>
          <a:p>
            <a:fld id="{77916353-79F4-4719-AA56-2BD928FA6DC8}" type="slidenum">
              <a:rPr lang="en-US" smtClean="0"/>
              <a:t>7</a:t>
            </a:fld>
            <a:endParaRPr lang="en-US"/>
          </a:p>
        </p:txBody>
      </p:sp>
    </p:spTree>
    <p:extLst>
      <p:ext uri="{BB962C8B-B14F-4D97-AF65-F5344CB8AC3E}">
        <p14:creationId xmlns:p14="http://schemas.microsoft.com/office/powerpoint/2010/main" val="25479142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16" y="0"/>
            <a:ext cx="8596668" cy="846161"/>
          </a:xfrm>
        </p:spPr>
        <p:txBody>
          <a:bodyPr/>
          <a:lstStyle/>
          <a:p>
            <a:pPr algn="ctr"/>
            <a:r>
              <a:rPr lang="en-US" dirty="0" smtClean="0">
                <a:solidFill>
                  <a:schemeClr val="tx1"/>
                </a:solidFill>
              </a:rPr>
              <a:t>INTRODUCTION cont’d</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876550" cy="1590675"/>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83124" y="0"/>
            <a:ext cx="2143125" cy="1590675"/>
          </a:xfrm>
          <a:prstGeom prst="rect">
            <a:avLst/>
          </a:prstGeom>
        </p:spPr>
      </p:pic>
      <p:pic>
        <p:nvPicPr>
          <p:cNvPr id="9" name="Content Placeholder 8"/>
          <p:cNvPicPr>
            <a:picLocks noGrp="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1045262" y="1590674"/>
            <a:ext cx="8637892" cy="2966335"/>
          </a:xfrm>
          <a:prstGeom prst="rect">
            <a:avLst/>
          </a:prstGeom>
          <a:noFill/>
          <a:ln>
            <a:noFill/>
          </a:ln>
        </p:spPr>
      </p:pic>
      <p:sp>
        <p:nvSpPr>
          <p:cNvPr id="7" name="Rectangle 6"/>
          <p:cNvSpPr/>
          <p:nvPr/>
        </p:nvSpPr>
        <p:spPr>
          <a:xfrm>
            <a:off x="1204208" y="4557009"/>
            <a:ext cx="8778915" cy="1047979"/>
          </a:xfrm>
          <a:prstGeom prst="rect">
            <a:avLst/>
          </a:prstGeom>
        </p:spPr>
        <p:txBody>
          <a:bodyPr wrap="square">
            <a:spAutoFit/>
          </a:bodyPr>
          <a:lstStyle/>
          <a:p>
            <a:pPr>
              <a:lnSpc>
                <a:spcPct val="115000"/>
              </a:lnSpc>
              <a:spcAft>
                <a:spcPts val="1000"/>
              </a:spcAft>
            </a:pPr>
            <a:r>
              <a:rPr lang="en-US" b="1" dirty="0" smtClean="0">
                <a:latin typeface="Times New Roman" panose="02020603050405020304" pitchFamily="18" charset="0"/>
                <a:ea typeface="OneGulliverA"/>
                <a:cs typeface="Times New Roman" panose="02020603050405020304" pitchFamily="18" charset="0"/>
              </a:rPr>
              <a:t>FIG 1:Schematic </a:t>
            </a:r>
            <a:r>
              <a:rPr lang="en-US" b="1" dirty="0">
                <a:latin typeface="Times New Roman" panose="02020603050405020304" pitchFamily="18" charset="0"/>
                <a:ea typeface="OneGulliverA"/>
                <a:cs typeface="Times New Roman" panose="02020603050405020304" pitchFamily="18" charset="0"/>
              </a:rPr>
              <a:t>representation of oriented and functionalized MOF crystals grown on SAM-modiﬁed gold substrates (left) followed by the post-synthetic modiﬁcation of the MOF thin ﬁlm with dye molecules (right) (</a:t>
            </a:r>
            <a:r>
              <a:rPr lang="en-US" b="1" dirty="0" err="1">
                <a:latin typeface="Times New Roman" panose="02020603050405020304" pitchFamily="18" charset="0"/>
                <a:ea typeface="OneGulliverA"/>
                <a:cs typeface="Times New Roman" panose="02020603050405020304" pitchFamily="18" charset="0"/>
              </a:rPr>
              <a:t>Hinterholzinger</a:t>
            </a:r>
            <a:r>
              <a:rPr lang="en-US" b="1" dirty="0">
                <a:latin typeface="Times New Roman" panose="02020603050405020304" pitchFamily="18" charset="0"/>
                <a:ea typeface="OneGulliverA"/>
                <a:cs typeface="Times New Roman" panose="02020603050405020304" pitchFamily="18" charset="0"/>
              </a:rPr>
              <a:t> et al 2012).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77916353-79F4-4719-AA56-2BD928FA6DC8}" type="slidenum">
              <a:rPr lang="en-US" smtClean="0"/>
              <a:t>8</a:t>
            </a:fld>
            <a:endParaRPr lang="en-US"/>
          </a:p>
        </p:txBody>
      </p:sp>
    </p:spTree>
    <p:extLst>
      <p:ext uri="{BB962C8B-B14F-4D97-AF65-F5344CB8AC3E}">
        <p14:creationId xmlns:p14="http://schemas.microsoft.com/office/powerpoint/2010/main" val="22936865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16" y="0"/>
            <a:ext cx="8596668" cy="846161"/>
          </a:xfrm>
        </p:spPr>
        <p:txBody>
          <a:bodyPr/>
          <a:lstStyle/>
          <a:p>
            <a:pPr algn="ctr"/>
            <a:r>
              <a:rPr lang="en-US" dirty="0" smtClean="0">
                <a:solidFill>
                  <a:schemeClr val="tx1"/>
                </a:solidFill>
              </a:rPr>
              <a:t>INTRODUCTION cont’d</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876550" cy="1590675"/>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83124" y="0"/>
            <a:ext cx="2143125" cy="1590675"/>
          </a:xfrm>
          <a:prstGeom prst="rect">
            <a:avLst/>
          </a:prstGeom>
        </p:spPr>
      </p:pic>
      <p:sp>
        <p:nvSpPr>
          <p:cNvPr id="3" name="Content Placeholder 2"/>
          <p:cNvSpPr>
            <a:spLocks noGrp="1"/>
          </p:cNvSpPr>
          <p:nvPr>
            <p:ph idx="1"/>
          </p:nvPr>
        </p:nvSpPr>
        <p:spPr/>
        <p:txBody>
          <a:bodyPr/>
          <a:lstStyle/>
          <a:p>
            <a:pPr marL="0" indent="0">
              <a:buNone/>
            </a:pPr>
            <a:endParaRPr lang="en-US" dirty="0" smtClean="0"/>
          </a:p>
        </p:txBody>
      </p:sp>
      <p:pic>
        <p:nvPicPr>
          <p:cNvPr id="11" name="Picture 10"/>
          <p:cNvPicPr/>
          <p:nvPr/>
        </p:nvPicPr>
        <p:blipFill>
          <a:blip r:embed="rId4">
            <a:extLst>
              <a:ext uri="{28A0092B-C50C-407E-A947-70E740481C1C}">
                <a14:useLocalDpi xmlns:a14="http://schemas.microsoft.com/office/drawing/2010/main" val="0"/>
              </a:ext>
            </a:extLst>
          </a:blip>
          <a:srcRect/>
          <a:stretch>
            <a:fillRect/>
          </a:stretch>
        </p:blipFill>
        <p:spPr bwMode="auto">
          <a:xfrm>
            <a:off x="149902" y="1590675"/>
            <a:ext cx="10328223" cy="4218940"/>
          </a:xfrm>
          <a:prstGeom prst="rect">
            <a:avLst/>
          </a:prstGeom>
          <a:noFill/>
          <a:ln>
            <a:noFill/>
          </a:ln>
        </p:spPr>
      </p:pic>
      <p:sp>
        <p:nvSpPr>
          <p:cNvPr id="5" name="Rectangle 4"/>
          <p:cNvSpPr/>
          <p:nvPr/>
        </p:nvSpPr>
        <p:spPr>
          <a:xfrm>
            <a:off x="494675" y="5818894"/>
            <a:ext cx="9488449" cy="646331"/>
          </a:xfrm>
          <a:prstGeom prst="rect">
            <a:avLst/>
          </a:prstGeom>
        </p:spPr>
        <p:txBody>
          <a:bodyPr wrap="square">
            <a:spAutoFit/>
          </a:bodyPr>
          <a:lstStyle/>
          <a:p>
            <a:pPr indent="457200" algn="just">
              <a:lnSpc>
                <a:spcPct val="200000"/>
              </a:lnSpc>
            </a:pPr>
            <a:r>
              <a:rPr lang="en-US" b="1" dirty="0" smtClean="0">
                <a:latin typeface="Times New Roman" panose="02020603050405020304" pitchFamily="18" charset="0"/>
                <a:ea typeface="Calibri" panose="020F0502020204030204" pitchFamily="34" charset="0"/>
                <a:cs typeface="Times New Roman" panose="02020603050405020304" pitchFamily="18" charset="0"/>
              </a:rPr>
              <a:t>FIG 2:Proposed </a:t>
            </a:r>
            <a:r>
              <a:rPr lang="en-US" b="1" dirty="0">
                <a:latin typeface="Times New Roman" panose="02020603050405020304" pitchFamily="18" charset="0"/>
                <a:ea typeface="Calibri" panose="020F0502020204030204" pitchFamily="34" charset="0"/>
                <a:cs typeface="Times New Roman" panose="02020603050405020304" pitchFamily="18" charset="0"/>
              </a:rPr>
              <a:t>mechanism for the adsorption of organic dyes onto CTF (</a:t>
            </a:r>
            <a:r>
              <a:rPr lang="en-US" b="1" dirty="0">
                <a:latin typeface="Times New Roman" panose="02020603050405020304" pitchFamily="18" charset="0"/>
                <a:ea typeface="OneGulliverA"/>
                <a:cs typeface="Times New Roman" panose="02020603050405020304" pitchFamily="18" charset="0"/>
              </a:rPr>
              <a:t>Wang et al </a:t>
            </a:r>
            <a:r>
              <a:rPr lang="en-US" dirty="0">
                <a:latin typeface="Times New Roman" panose="02020603050405020304" pitchFamily="18" charset="0"/>
                <a:ea typeface="OneGulliverA"/>
                <a:cs typeface="Times New Roman" panose="02020603050405020304" pitchFamily="18" charset="0"/>
              </a:rPr>
              <a:t>2013)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77916353-79F4-4719-AA56-2BD928FA6DC8}" type="slidenum">
              <a:rPr lang="en-US" smtClean="0"/>
              <a:t>9</a:t>
            </a:fld>
            <a:endParaRPr lang="en-US"/>
          </a:p>
        </p:txBody>
      </p:sp>
    </p:spTree>
    <p:extLst>
      <p:ext uri="{BB962C8B-B14F-4D97-AF65-F5344CB8AC3E}">
        <p14:creationId xmlns:p14="http://schemas.microsoft.com/office/powerpoint/2010/main" val="188860379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535</TotalTime>
  <Words>2094</Words>
  <Application>Microsoft Office PowerPoint</Application>
  <PresentationFormat>Widescreen</PresentationFormat>
  <Paragraphs>209</Paragraphs>
  <Slides>18</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Calibri</vt:lpstr>
      <vt:lpstr>GulliverRM</vt:lpstr>
      <vt:lpstr>OneGulliverA</vt:lpstr>
      <vt:lpstr>Times New Roman</vt:lpstr>
      <vt:lpstr>Trebuchet MS</vt:lpstr>
      <vt:lpstr>Wingdings</vt:lpstr>
      <vt:lpstr>Wingdings 3</vt:lpstr>
      <vt:lpstr>Facet</vt:lpstr>
      <vt:lpstr>OVERVIEW, PROSPECTS AND FUTURE CHALLENGES OF METAL ORGANIC FRAMEWORKS AS ADSORBENT FOR DYES ADSORPTION </vt:lpstr>
      <vt:lpstr>INTRODUCTION</vt:lpstr>
      <vt:lpstr>            METAL ORGANIC FRAMEWORKS</vt:lpstr>
      <vt:lpstr>INTRODUCTION cont’d</vt:lpstr>
      <vt:lpstr>INTRODUCTION cont’d</vt:lpstr>
      <vt:lpstr>INTRODUCTION cont’d</vt:lpstr>
      <vt:lpstr>INTRODUCTION cont’d</vt:lpstr>
      <vt:lpstr>INTRODUCTION cont’d</vt:lpstr>
      <vt:lpstr>INTRODUCTION cont’d</vt:lpstr>
      <vt:lpstr>REVIEW</vt:lpstr>
      <vt:lpstr>REVIEW</vt:lpstr>
      <vt:lpstr>REVIEW</vt:lpstr>
      <vt:lpstr>REVIEW</vt:lpstr>
      <vt:lpstr>REVIEW</vt:lpstr>
      <vt:lpstr>REVIEW</vt:lpstr>
      <vt:lpstr>     CHALLENGES AND FUTURE PROSPECTS</vt:lpstr>
      <vt:lpstr>CONCLUSION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PROSPECTS AND FUTURE CHALLENGES OF METAL ORGANIC FRAMEWORKS AS ADSORBENT FOR DYES ADSORPTION </dc:title>
  <dc:creator>LABAKE</dc:creator>
  <cp:lastModifiedBy>LABAKE</cp:lastModifiedBy>
  <cp:revision>46</cp:revision>
  <dcterms:created xsi:type="dcterms:W3CDTF">2021-06-28T07:40:21Z</dcterms:created>
  <dcterms:modified xsi:type="dcterms:W3CDTF">2021-06-30T10:36:08Z</dcterms:modified>
</cp:coreProperties>
</file>