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65" r:id="rId2"/>
    <p:sldId id="257" r:id="rId3"/>
    <p:sldId id="258" r:id="rId4"/>
    <p:sldId id="259" r:id="rId5"/>
    <p:sldId id="260" r:id="rId6"/>
    <p:sldId id="266" r:id="rId7"/>
    <p:sldId id="269" r:id="rId8"/>
    <p:sldId id="268" r:id="rId9"/>
    <p:sldId id="267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576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1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87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81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47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308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601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834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72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7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2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2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58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3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4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921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2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9F26C-F379-46E5-8F9E-FB03D6C55C8C}" type="datetimeFigureOut">
              <a:rPr lang="en-US" smtClean="0"/>
              <a:t>28-Jan-19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1108CB-FF86-449C-975E-5036F881A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88" y="622715"/>
            <a:ext cx="10375532" cy="13038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                  </a:t>
            </a:r>
            <a:r>
              <a:rPr lang="en-US" sz="2000" b="1" dirty="0" smtClean="0"/>
              <a:t>Nelson Mandela African Institution of Science and Technology – </a:t>
            </a:r>
            <a:r>
              <a:rPr lang="en-US" sz="2000" b="1" dirty="0" err="1" smtClean="0"/>
              <a:t>Arusha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120" y="3240042"/>
            <a:ext cx="10729665" cy="26358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 smtClean="0"/>
              <a:t>Machine Learning – Based Approach to Evaluate the Quality of Maternal, Neonatal and Child Health Services in Developing Countries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r>
              <a:rPr lang="en-US" dirty="0" smtClean="0"/>
              <a:t>Sarah </a:t>
            </a:r>
            <a:r>
              <a:rPr lang="en-US" dirty="0" err="1" smtClean="0"/>
              <a:t>Nyanjara</a:t>
            </a:r>
            <a:r>
              <a:rPr lang="en-US" dirty="0" smtClean="0"/>
              <a:t>, Dina </a:t>
            </a:r>
            <a:r>
              <a:rPr lang="en-US" dirty="0" err="1" smtClean="0"/>
              <a:t>Machuve</a:t>
            </a:r>
            <a:r>
              <a:rPr lang="en-US" dirty="0" smtClean="0"/>
              <a:t> (</a:t>
            </a:r>
            <a:r>
              <a:rPr lang="en-US" dirty="0" err="1" smtClean="0"/>
              <a:t>Ph.D</a:t>
            </a:r>
            <a:r>
              <a:rPr lang="en-US" dirty="0" smtClean="0"/>
              <a:t>) and </a:t>
            </a:r>
            <a:r>
              <a:rPr lang="en-US" dirty="0" err="1" smtClean="0"/>
              <a:t>Pirkko</a:t>
            </a:r>
            <a:r>
              <a:rPr lang="en-US" dirty="0" smtClean="0"/>
              <a:t> </a:t>
            </a:r>
            <a:r>
              <a:rPr lang="en-US" dirty="0" err="1" smtClean="0"/>
              <a:t>Nykenan</a:t>
            </a:r>
            <a:r>
              <a:rPr lang="en-US" dirty="0" smtClean="0"/>
              <a:t> (Professor Emerita)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0" y="568317"/>
            <a:ext cx="1537335" cy="13582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18743" y="2469672"/>
            <a:ext cx="954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E-Government </a:t>
            </a:r>
            <a:r>
              <a:rPr lang="en-US" sz="2000" b="1" dirty="0" err="1" smtClean="0"/>
              <a:t>Meetting</a:t>
            </a:r>
            <a:r>
              <a:rPr lang="en-US" sz="2000" b="1" dirty="0" smtClean="0"/>
              <a:t>; 02 February, 2019 - UDOM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68750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26673"/>
            <a:ext cx="9601196" cy="959326"/>
          </a:xfrm>
        </p:spPr>
        <p:txBody>
          <a:bodyPr/>
          <a:lstStyle/>
          <a:p>
            <a:r>
              <a:rPr lang="en-US" dirty="0" smtClean="0"/>
              <a:t>Group of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4244" y="2472363"/>
            <a:ext cx="9609128" cy="3706444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G2G (Government officials responsible with monitoring and evaluation can use to report on quality status)</a:t>
            </a:r>
          </a:p>
          <a:p>
            <a:endParaRPr lang="en-US" dirty="0" smtClean="0"/>
          </a:p>
          <a:p>
            <a:r>
              <a:rPr lang="en-US" dirty="0" smtClean="0"/>
              <a:t>G2C (Government can use to inform citizens on the quality of MNCH services provided ) and</a:t>
            </a:r>
          </a:p>
          <a:p>
            <a:endParaRPr lang="en-US" dirty="0" smtClean="0"/>
          </a:p>
          <a:p>
            <a:r>
              <a:rPr lang="en-US" dirty="0" smtClean="0"/>
              <a:t>G2E (Government can use to evaluate the performance of employees as well as interventions geared to improve quality of MNCH care)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98" y="1216099"/>
            <a:ext cx="9381849" cy="940405"/>
          </a:xfrm>
        </p:spPr>
        <p:txBody>
          <a:bodyPr>
            <a:normAutofit/>
          </a:bodyPr>
          <a:lstStyle/>
          <a:p>
            <a:r>
              <a:rPr lang="en-US" dirty="0" smtClean="0"/>
              <a:t>Expected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979" y="2542349"/>
            <a:ext cx="10845946" cy="3710455"/>
          </a:xfrm>
        </p:spPr>
        <p:txBody>
          <a:bodyPr/>
          <a:lstStyle/>
          <a:p>
            <a:pPr algn="just"/>
            <a:r>
              <a:rPr lang="en-US" dirty="0"/>
              <a:t>Machine learning speed-up </a:t>
            </a:r>
            <a:r>
              <a:rPr lang="en-US" dirty="0" smtClean="0"/>
              <a:t>quality measurement </a:t>
            </a:r>
            <a:r>
              <a:rPr lang="en-US" dirty="0"/>
              <a:t>thus overcome costly, laborious and time consuming task of </a:t>
            </a:r>
            <a:r>
              <a:rPr lang="en-US" dirty="0" smtClean="0"/>
              <a:t>using traditional </a:t>
            </a:r>
            <a:r>
              <a:rPr lang="en-US" dirty="0"/>
              <a:t>quality measure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learned quality measure </a:t>
            </a:r>
            <a:r>
              <a:rPr lang="en-US" dirty="0" smtClean="0"/>
              <a:t>algorithm (model) </a:t>
            </a:r>
            <a:r>
              <a:rPr lang="en-US" dirty="0"/>
              <a:t>can provide more valid and reliable results than manual approach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Machine </a:t>
            </a:r>
            <a:r>
              <a:rPr lang="en-US" dirty="0"/>
              <a:t>learning has the potential to assess all </a:t>
            </a:r>
            <a:r>
              <a:rPr lang="en-US" dirty="0" smtClean="0"/>
              <a:t>components </a:t>
            </a:r>
            <a:r>
              <a:rPr lang="en-US" dirty="0" smtClean="0"/>
              <a:t>in </a:t>
            </a:r>
            <a:r>
              <a:rPr lang="en-US" dirty="0"/>
              <a:t>continuum care concurrently to improve MNCH outcomes 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74913" y="2213903"/>
            <a:ext cx="6641292" cy="215196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 smtClean="0"/>
              <a:t>Thank You!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4849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766" y="1775944"/>
            <a:ext cx="6152379" cy="5179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55" y="2558206"/>
            <a:ext cx="11126081" cy="3752740"/>
          </a:xfrm>
        </p:spPr>
        <p:txBody>
          <a:bodyPr/>
          <a:lstStyle/>
          <a:p>
            <a:r>
              <a:rPr lang="en-US" sz="2800" dirty="0"/>
              <a:t>For the past two decades, tremendous efforts have been made to reduce mortality and morbidity among mothers and children under five </a:t>
            </a:r>
            <a:r>
              <a:rPr lang="en-US" sz="2800" dirty="0" smtClean="0"/>
              <a:t>years. </a:t>
            </a:r>
          </a:p>
          <a:p>
            <a:r>
              <a:rPr lang="en-US" sz="2800" dirty="0" smtClean="0"/>
              <a:t>Despite </a:t>
            </a:r>
            <a:r>
              <a:rPr lang="en-US" sz="2800" dirty="0"/>
              <a:t>notable </a:t>
            </a:r>
            <a:r>
              <a:rPr lang="en-US" sz="2800" dirty="0" smtClean="0"/>
              <a:t>efforts, maternal and neonatal deaths are still high around </a:t>
            </a:r>
            <a:r>
              <a:rPr lang="en-US" sz="2800" dirty="0"/>
              <a:t>the world; majority coming from developing </a:t>
            </a:r>
            <a:r>
              <a:rPr lang="en-US" sz="2800" dirty="0" smtClean="0"/>
              <a:t>countries. </a:t>
            </a:r>
          </a:p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high occurrences of mortality are frequent linked with poor quality of </a:t>
            </a:r>
            <a:r>
              <a:rPr lang="en-US" sz="2800" b="1" dirty="0"/>
              <a:t>Maternal Neonatal and Child Health (MNCH) services </a:t>
            </a:r>
            <a:r>
              <a:rPr lang="en-US" sz="2800" dirty="0" smtClean="0"/>
              <a:t>provided.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74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6481" y="1591372"/>
            <a:ext cx="6110095" cy="8029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 Cont.…….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96" y="2542349"/>
            <a:ext cx="11036228" cy="3773882"/>
          </a:xfrm>
        </p:spPr>
        <p:txBody>
          <a:bodyPr/>
          <a:lstStyle/>
          <a:p>
            <a:pPr algn="just"/>
            <a:r>
              <a:rPr lang="en-US" sz="2800" dirty="0" smtClean="0"/>
              <a:t>A recent situational analysis shows that up to two thirds newborns could be saved if essential quality care reaches mothers and babies in Tanzania. </a:t>
            </a:r>
          </a:p>
          <a:p>
            <a:pPr algn="just"/>
            <a:r>
              <a:rPr lang="en-US" sz="2800" dirty="0" smtClean="0"/>
              <a:t>A study by Kruk </a:t>
            </a:r>
            <a:r>
              <a:rPr lang="en-US" sz="2800" i="1" dirty="0" smtClean="0"/>
              <a:t>et al</a:t>
            </a:r>
            <a:r>
              <a:rPr lang="en-US" sz="2800" dirty="0" smtClean="0"/>
              <a:t>., further emphasized that to reduce mortality rates, developing countries should systematically assess and improve the quality of MNCH 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21" y="1189250"/>
            <a:ext cx="9878691" cy="1178676"/>
          </a:xfrm>
        </p:spPr>
        <p:txBody>
          <a:bodyPr>
            <a:noAutofit/>
          </a:bodyPr>
          <a:lstStyle/>
          <a:p>
            <a:r>
              <a:rPr lang="en-US" sz="4000" dirty="0"/>
              <a:t>Nature of </a:t>
            </a:r>
            <a:r>
              <a:rPr lang="en-US" sz="4000" dirty="0" smtClean="0"/>
              <a:t>the problem study intends to solve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268" y="2568776"/>
            <a:ext cx="11073226" cy="373159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Quality measurement is important step in a process of improving quality of MNCH services. Essentially, </a:t>
            </a:r>
            <a:r>
              <a:rPr lang="en-US" dirty="0" smtClean="0"/>
              <a:t>it evaluates </a:t>
            </a:r>
            <a:r>
              <a:rPr lang="en-US" dirty="0"/>
              <a:t>the performance of health services according to the acceptable </a:t>
            </a:r>
            <a:r>
              <a:rPr lang="en-US" dirty="0" smtClean="0"/>
              <a:t>standards, tells </a:t>
            </a:r>
            <a:r>
              <a:rPr lang="en-US" dirty="0"/>
              <a:t>whether health services provided have the required standards </a:t>
            </a:r>
            <a:r>
              <a:rPr lang="en-US" dirty="0" smtClean="0"/>
              <a:t>that can </a:t>
            </a:r>
            <a:r>
              <a:rPr lang="en-US" dirty="0"/>
              <a:t>improve health and survival of women and </a:t>
            </a:r>
            <a:r>
              <a:rPr lang="en-US" dirty="0" smtClean="0"/>
              <a:t>children. </a:t>
            </a:r>
          </a:p>
          <a:p>
            <a:pPr algn="just"/>
            <a:r>
              <a:rPr lang="en-US" dirty="0" smtClean="0"/>
              <a:t>Contrariwise</a:t>
            </a:r>
            <a:r>
              <a:rPr lang="en-US" dirty="0"/>
              <a:t>, developing countries relatively lack effective approaches for quality measurement. Commonly they use facility quality assessment tools, frameworks and methods like exit interview, observation and surveys which all are </a:t>
            </a:r>
            <a:r>
              <a:rPr lang="en-US" dirty="0" smtClean="0"/>
              <a:t>manual </a:t>
            </a:r>
            <a:r>
              <a:rPr lang="en-US" dirty="0"/>
              <a:t>and </a:t>
            </a:r>
            <a:r>
              <a:rPr lang="en-US" dirty="0" smtClean="0"/>
              <a:t>paper-based</a:t>
            </a:r>
          </a:p>
        </p:txBody>
      </p:sp>
    </p:spTree>
    <p:extLst>
      <p:ext uri="{BB962C8B-B14F-4D97-AF65-F5344CB8AC3E}">
        <p14:creationId xmlns:p14="http://schemas.microsoft.com/office/powerpoint/2010/main" val="376931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3526" y="1271175"/>
            <a:ext cx="9284065" cy="914401"/>
          </a:xfrm>
        </p:spPr>
        <p:txBody>
          <a:bodyPr>
            <a:normAutofit/>
          </a:bodyPr>
          <a:lstStyle/>
          <a:p>
            <a:r>
              <a:rPr lang="en-US" dirty="0" smtClean="0"/>
              <a:t>Technology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975" y="2537065"/>
            <a:ext cx="10787805" cy="355717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952" y="2537066"/>
            <a:ext cx="9284065" cy="326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490525"/>
            <a:ext cx="9601196" cy="795474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Methodology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Dataset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dataset comprises of five (5) years MNCH data based on eleven (11) MNCH quality indicators acquired from District Health Information System (DHIS2). </a:t>
            </a:r>
            <a:r>
              <a:rPr lang="en-US" sz="3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sz="3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data set </a:t>
            </a:r>
            <a:r>
              <a:rPr lang="en-US" sz="3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had 41 </a:t>
            </a:r>
            <a:r>
              <a:rPr lang="en-US" sz="3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columns and 1050 </a:t>
            </a:r>
            <a:r>
              <a:rPr lang="en-US" sz="3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rows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30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1" t="24615" r="12115" b="15440"/>
          <a:stretch>
            <a:fillRect/>
          </a:stretch>
        </p:blipFill>
        <p:spPr bwMode="auto">
          <a:xfrm>
            <a:off x="2140648" y="4313008"/>
            <a:ext cx="7637618" cy="199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543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engineering</a:t>
            </a:r>
            <a:endParaRPr lang="en-US" dirty="0"/>
          </a:p>
        </p:txBody>
      </p:sp>
      <p:pic>
        <p:nvPicPr>
          <p:cNvPr id="4" name="Picture 5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t="10712" r="5511" b="11568"/>
          <a:stretch>
            <a:fillRect/>
          </a:stretch>
        </p:blipFill>
        <p:spPr bwMode="auto">
          <a:xfrm>
            <a:off x="2589918" y="3292897"/>
            <a:ext cx="6924069" cy="2924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5956" y="2406764"/>
            <a:ext cx="90839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Features</a:t>
            </a: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Features were selected using random </a:t>
            </a:r>
            <a:r>
              <a:rPr lang="en-US" sz="2400" dirty="0" smtClean="0">
                <a:solidFill>
                  <a:prstClr val="black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forest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45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Cont. …….</a:t>
            </a:r>
          </a:p>
        </p:txBody>
      </p:sp>
      <p:pic>
        <p:nvPicPr>
          <p:cNvPr id="5" name="Picture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61" y="3208328"/>
            <a:ext cx="8303597" cy="300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75988" y="2347851"/>
            <a:ext cx="9237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Classifier</a:t>
            </a:r>
          </a:p>
          <a:p>
            <a:pPr algn="just">
              <a:defRPr/>
            </a:pP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Using Python’s </a:t>
            </a:r>
            <a:r>
              <a:rPr lang="en-US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Scikit</a:t>
            </a:r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Learn Machine Learning classifier were developed</a:t>
            </a:r>
          </a:p>
          <a:p>
            <a:pPr algn="just">
              <a:defRPr/>
            </a:pPr>
            <a:endParaRPr lang="en-US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729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Cont. …….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0350" y="2488752"/>
            <a:ext cx="5131826" cy="288665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1025" t="43419" r="6860" b="43817"/>
          <a:stretch/>
        </p:blipFill>
        <p:spPr bwMode="auto">
          <a:xfrm>
            <a:off x="2888101" y="5465258"/>
            <a:ext cx="5204075" cy="819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166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6416</TotalTime>
  <Words>466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 Unicode MS</vt:lpstr>
      <vt:lpstr>Arial</vt:lpstr>
      <vt:lpstr>Garamond</vt:lpstr>
      <vt:lpstr>Organic</vt:lpstr>
      <vt:lpstr>                   Nelson Mandela African Institution of Science and Technology – Arusha</vt:lpstr>
      <vt:lpstr>Background  </vt:lpstr>
      <vt:lpstr>Background Cont.……. </vt:lpstr>
      <vt:lpstr>Nature of the problem study intends to solve</vt:lpstr>
      <vt:lpstr>Technology Used</vt:lpstr>
      <vt:lpstr>Methodology </vt:lpstr>
      <vt:lpstr>Feature engineering</vt:lpstr>
      <vt:lpstr>Results Cont. …….</vt:lpstr>
      <vt:lpstr>Results Cont. …….</vt:lpstr>
      <vt:lpstr>Group of Users</vt:lpstr>
      <vt:lpstr>Expected Benefits 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Nelson Mandela Institution of Science and Technology – Arusha School of Computational and Communication Sciences and Engineering Integrated quality measurement framework for Maternal, Neonatal and Child health Services in Tanzania</dc:title>
  <dc:creator>sarah magoti</dc:creator>
  <cp:lastModifiedBy>sarah magoti</cp:lastModifiedBy>
  <cp:revision>42</cp:revision>
  <dcterms:created xsi:type="dcterms:W3CDTF">2018-10-03T13:08:04Z</dcterms:created>
  <dcterms:modified xsi:type="dcterms:W3CDTF">2019-02-01T20:36:50Z</dcterms:modified>
</cp:coreProperties>
</file>