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15119350" cy="21383625"/>
  <p:notesSz cx="6640513" cy="9904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5" userDrawn="1">
          <p15:clr>
            <a:srgbClr val="A4A3A4"/>
          </p15:clr>
        </p15:guide>
        <p15:guide id="2" pos="47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ER OPITZ" initials="AO" lastIdx="7" clrIdx="0">
    <p:extLst/>
  </p:cmAuthor>
  <p:cmAuthor id="2" name="Mariette Smart" initials="MS" lastIdx="2" clrIdx="1">
    <p:extLst>
      <p:ext uri="{19B8F6BF-5375-455C-9EA6-DF929625EA0E}">
        <p15:presenceInfo xmlns:p15="http://schemas.microsoft.com/office/powerpoint/2012/main" userId="37c0085e9c0edf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659F"/>
    <a:srgbClr val="419FD5"/>
    <a:srgbClr val="19FF81"/>
    <a:srgbClr val="0920F7"/>
    <a:srgbClr val="E1EDE6"/>
    <a:srgbClr val="3B8AD1"/>
    <a:srgbClr val="0F500C"/>
    <a:srgbClr val="1A3D6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985" autoAdjust="0"/>
    <p:restoredTop sz="95575" autoAdjust="0"/>
  </p:normalViewPr>
  <p:slideViewPr>
    <p:cSldViewPr snapToObjects="1">
      <p:cViewPr>
        <p:scale>
          <a:sx n="50" d="100"/>
          <a:sy n="50" d="100"/>
        </p:scale>
        <p:origin x="474" y="-2124"/>
      </p:cViewPr>
      <p:guideLst>
        <p:guide orient="horz" pos="6735"/>
        <p:guide pos="476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64142012989764"/>
          <c:y val="0.31057417252515918"/>
          <c:w val="0.7936953780085475"/>
          <c:h val="0.63161296615557461"/>
        </c:manualLayout>
      </c:layout>
      <c:pieChart>
        <c:varyColors val="1"/>
        <c:ser>
          <c:idx val="0"/>
          <c:order val="0"/>
          <c:tx>
            <c:strRef>
              <c:f>'Sugar Analysis'!$D$16</c:f>
              <c:strCache>
                <c:ptCount val="1"/>
                <c:pt idx="0">
                  <c:v>Marshmallows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2C5-45B2-914E-3C12F77A577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2C5-45B2-914E-3C12F77A57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2C5-45B2-914E-3C12F77A577A}"/>
              </c:ext>
            </c:extLst>
          </c:dPt>
          <c:cat>
            <c:strRef>
              <c:f>'Sugar Analysis'!$B$17:$B$19</c:f>
              <c:strCache>
                <c:ptCount val="3"/>
                <c:pt idx="0">
                  <c:v>Sucrose</c:v>
                </c:pt>
                <c:pt idx="1">
                  <c:v>Fructose</c:v>
                </c:pt>
                <c:pt idx="2">
                  <c:v>Glucose</c:v>
                </c:pt>
              </c:strCache>
            </c:strRef>
          </c:cat>
          <c:val>
            <c:numRef>
              <c:f>'Sugar Analysis'!$D$17:$D$19</c:f>
              <c:numCache>
                <c:formatCode>General</c:formatCode>
                <c:ptCount val="3"/>
                <c:pt idx="0">
                  <c:v>45</c:v>
                </c:pt>
                <c:pt idx="1">
                  <c:v>3</c:v>
                </c:pt>
                <c:pt idx="2">
                  <c:v>12</c:v>
                </c:pt>
              </c:numCache>
            </c:numRef>
          </c:val>
          <c:extLst>
            <c:ext xmlns:c16="http://schemas.microsoft.com/office/drawing/2014/chart" uri="{C3380CC4-5D6E-409C-BE32-E72D297353CC}">
              <c16:uniqueId val="{00000006-32C5-45B2-914E-3C12F77A577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71464185862062E-2"/>
          <c:y val="6.2153935451350895E-2"/>
          <c:w val="0.48404398025967493"/>
          <c:h val="0.6808881383340295"/>
        </c:manualLayout>
      </c:layout>
      <c:pieChart>
        <c:varyColors val="1"/>
        <c:ser>
          <c:idx val="0"/>
          <c:order val="0"/>
          <c:tx>
            <c:strRef>
              <c:f>'Sugar Analysis'!$E$16</c:f>
              <c:strCache>
                <c:ptCount val="1"/>
                <c:pt idx="0">
                  <c:v>Chocolate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49-4B02-B734-AFEB5A230BD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349-4B02-B734-AFEB5A230B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349-4B02-B734-AFEB5A230BDA}"/>
              </c:ext>
            </c:extLst>
          </c:dPt>
          <c:cat>
            <c:strRef>
              <c:f>'Sugar Analysis'!$B$17:$B$19</c:f>
              <c:strCache>
                <c:ptCount val="3"/>
                <c:pt idx="0">
                  <c:v>Sucrose</c:v>
                </c:pt>
                <c:pt idx="1">
                  <c:v>Fructose</c:v>
                </c:pt>
                <c:pt idx="2">
                  <c:v>Glucose</c:v>
                </c:pt>
              </c:strCache>
            </c:strRef>
          </c:cat>
          <c:val>
            <c:numRef>
              <c:f>'Sugar Analysis'!$E$17:$E$19</c:f>
              <c:numCache>
                <c:formatCode>General</c:formatCode>
                <c:ptCount val="3"/>
                <c:pt idx="0">
                  <c:v>50</c:v>
                </c:pt>
              </c:numCache>
            </c:numRef>
          </c:val>
          <c:extLst>
            <c:ext xmlns:c16="http://schemas.microsoft.com/office/drawing/2014/chart" uri="{C3380CC4-5D6E-409C-BE32-E72D297353CC}">
              <c16:uniqueId val="{00000006-2349-4B02-B734-AFEB5A230BD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48902778905214"/>
          <c:y val="0.17278334053678246"/>
          <c:w val="0.72754555818042332"/>
          <c:h val="0.6016962317536978"/>
        </c:manualLayout>
      </c:layout>
      <c:scatterChart>
        <c:scatterStyle val="lineMarker"/>
        <c:varyColors val="0"/>
        <c:ser>
          <c:idx val="0"/>
          <c:order val="0"/>
          <c:tx>
            <c:v>Cell Biomass</c:v>
          </c:tx>
          <c:spPr>
            <a:ln w="25400" cap="rnd">
              <a:noFill/>
              <a:round/>
            </a:ln>
            <a:effectLst/>
          </c:spPr>
          <c:marker>
            <c:symbol val="circle"/>
            <c:size val="7"/>
            <c:spPr>
              <a:noFill/>
              <a:ln w="50800">
                <a:solidFill>
                  <a:schemeClr val="tx1"/>
                </a:solidFill>
              </a:ln>
              <a:effectLst/>
            </c:spPr>
          </c:marker>
          <c:xVal>
            <c:numRef>
              <c:f>('SAS Synthetic Candy mix'!$A$5:$A$43,'SAS Synthetic Candy mix'!$A$45:$A$61)</c:f>
              <c:numCache>
                <c:formatCode>0</c:formatCode>
                <c:ptCount val="5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29</c:v>
                </c:pt>
                <c:pt idx="19">
                  <c:v>30</c:v>
                </c:pt>
                <c:pt idx="20">
                  <c:v>31</c:v>
                </c:pt>
                <c:pt idx="21">
                  <c:v>32</c:v>
                </c:pt>
                <c:pt idx="22">
                  <c:v>33</c:v>
                </c:pt>
                <c:pt idx="23">
                  <c:v>34</c:v>
                </c:pt>
                <c:pt idx="24">
                  <c:v>35</c:v>
                </c:pt>
                <c:pt idx="25">
                  <c:v>48</c:v>
                </c:pt>
                <c:pt idx="26">
                  <c:v>49</c:v>
                </c:pt>
                <c:pt idx="27">
                  <c:v>50</c:v>
                </c:pt>
                <c:pt idx="28">
                  <c:v>51</c:v>
                </c:pt>
                <c:pt idx="29">
                  <c:v>52</c:v>
                </c:pt>
                <c:pt idx="30">
                  <c:v>53</c:v>
                </c:pt>
                <c:pt idx="31">
                  <c:v>54</c:v>
                </c:pt>
                <c:pt idx="32">
                  <c:v>55</c:v>
                </c:pt>
                <c:pt idx="33">
                  <c:v>56</c:v>
                </c:pt>
                <c:pt idx="34">
                  <c:v>57</c:v>
                </c:pt>
                <c:pt idx="35">
                  <c:v>58</c:v>
                </c:pt>
                <c:pt idx="36">
                  <c:v>59</c:v>
                </c:pt>
                <c:pt idx="37">
                  <c:v>72</c:v>
                </c:pt>
                <c:pt idx="38">
                  <c:v>78</c:v>
                </c:pt>
                <c:pt idx="39">
                  <c:v>0</c:v>
                </c:pt>
                <c:pt idx="40">
                  <c:v>18</c:v>
                </c:pt>
                <c:pt idx="41">
                  <c:v>19</c:v>
                </c:pt>
                <c:pt idx="42">
                  <c:v>20</c:v>
                </c:pt>
                <c:pt idx="43">
                  <c:v>21</c:v>
                </c:pt>
                <c:pt idx="44">
                  <c:v>22</c:v>
                </c:pt>
                <c:pt idx="45">
                  <c:v>23</c:v>
                </c:pt>
                <c:pt idx="46">
                  <c:v>24</c:v>
                </c:pt>
                <c:pt idx="47">
                  <c:v>25</c:v>
                </c:pt>
                <c:pt idx="48">
                  <c:v>26</c:v>
                </c:pt>
                <c:pt idx="49">
                  <c:v>36</c:v>
                </c:pt>
                <c:pt idx="50">
                  <c:v>38</c:v>
                </c:pt>
                <c:pt idx="51">
                  <c:v>40</c:v>
                </c:pt>
                <c:pt idx="52">
                  <c:v>42</c:v>
                </c:pt>
                <c:pt idx="53">
                  <c:v>44</c:v>
                </c:pt>
                <c:pt idx="54">
                  <c:v>60</c:v>
                </c:pt>
                <c:pt idx="55">
                  <c:v>66</c:v>
                </c:pt>
              </c:numCache>
            </c:numRef>
          </c:xVal>
          <c:yVal>
            <c:numRef>
              <c:f>('SAS Synthetic Candy mix'!$K$5:$K$43,'SAS Synthetic Candy mix'!$K$45:$K$61)</c:f>
              <c:numCache>
                <c:formatCode>0\.0000</c:formatCode>
                <c:ptCount val="56"/>
                <c:pt idx="0">
                  <c:v>0.22815760784924469</c:v>
                </c:pt>
                <c:pt idx="1">
                  <c:v>0.34901105746768413</c:v>
                </c:pt>
                <c:pt idx="2">
                  <c:v>0.55635155479416498</c:v>
                </c:pt>
                <c:pt idx="3">
                  <c:v>0.7362819913824431</c:v>
                </c:pt>
                <c:pt idx="4">
                  <c:v>0.91154025852670928</c:v>
                </c:pt>
                <c:pt idx="5">
                  <c:v>1.1780615688106735</c:v>
                </c:pt>
                <c:pt idx="6">
                  <c:v>1.3887244977417847</c:v>
                </c:pt>
                <c:pt idx="7">
                  <c:v>1.8732284690858121</c:v>
                </c:pt>
                <c:pt idx="8">
                  <c:v>2.2403571613974975</c:v>
                </c:pt>
                <c:pt idx="9">
                  <c:v>2.5429060893941755</c:v>
                </c:pt>
                <c:pt idx="10">
                  <c:v>2.7314540829569647</c:v>
                </c:pt>
                <c:pt idx="12">
                  <c:v>3.1271141566734157</c:v>
                </c:pt>
                <c:pt idx="13">
                  <c:v>3.5265534963401337</c:v>
                </c:pt>
                <c:pt idx="14">
                  <c:v>3.668172143487515</c:v>
                </c:pt>
                <c:pt idx="15">
                  <c:v>3.7414732907646786</c:v>
                </c:pt>
                <c:pt idx="16">
                  <c:v>3.7768260395577014</c:v>
                </c:pt>
                <c:pt idx="17">
                  <c:v>3.8627420443336966</c:v>
                </c:pt>
                <c:pt idx="18">
                  <c:v>4.0130820744432336</c:v>
                </c:pt>
                <c:pt idx="19">
                  <c:v>4.0346778798733318</c:v>
                </c:pt>
                <c:pt idx="20">
                  <c:v>4.1106785028292583</c:v>
                </c:pt>
                <c:pt idx="21">
                  <c:v>4.0396615272802778</c:v>
                </c:pt>
                <c:pt idx="22">
                  <c:v>3.8884908892695838</c:v>
                </c:pt>
                <c:pt idx="23">
                  <c:v>3.664849711882884</c:v>
                </c:pt>
                <c:pt idx="24">
                  <c:v>3.8704251674194055</c:v>
                </c:pt>
                <c:pt idx="25">
                  <c:v>3.7904791569329803</c:v>
                </c:pt>
                <c:pt idx="26">
                  <c:v>3.7923480247105856</c:v>
                </c:pt>
                <c:pt idx="27">
                  <c:v>3.7834189897731405</c:v>
                </c:pt>
                <c:pt idx="28">
                  <c:v>3.7703369153299069</c:v>
                </c:pt>
                <c:pt idx="29">
                  <c:v>3.834501375694336</c:v>
                </c:pt>
                <c:pt idx="30">
                  <c:v>3.822872865078129</c:v>
                </c:pt>
                <c:pt idx="31">
                  <c:v>3.973212895187666</c:v>
                </c:pt>
                <c:pt idx="32">
                  <c:v>3.8425998027306232</c:v>
                </c:pt>
                <c:pt idx="33">
                  <c:v>3.9736281991382438</c:v>
                </c:pt>
                <c:pt idx="36">
                  <c:v>3.981726626174531</c:v>
                </c:pt>
                <c:pt idx="37">
                  <c:v>3.8700098634688267</c:v>
                </c:pt>
                <c:pt idx="38">
                  <c:v>3.9406115350672271</c:v>
                </c:pt>
                <c:pt idx="39">
                  <c:v>0.18346052016819808</c:v>
                </c:pt>
                <c:pt idx="40">
                  <c:v>3.9713440274100602</c:v>
                </c:pt>
                <c:pt idx="41">
                  <c:v>3.9607537766703005</c:v>
                </c:pt>
                <c:pt idx="42">
                  <c:v>3.9115402585267094</c:v>
                </c:pt>
                <c:pt idx="43">
                  <c:v>3.9159009500077868</c:v>
                </c:pt>
                <c:pt idx="45">
                  <c:v>3.92898302445102</c:v>
                </c:pt>
                <c:pt idx="46">
                  <c:v>3.8567201370503037</c:v>
                </c:pt>
                <c:pt idx="47">
                  <c:v>3.9632456003737735</c:v>
                </c:pt>
                <c:pt idx="48">
                  <c:v>3.9517209157452107</c:v>
                </c:pt>
                <c:pt idx="49">
                  <c:v>3.9551471733374868</c:v>
                </c:pt>
                <c:pt idx="50">
                  <c:v>3.9526553496340133</c:v>
                </c:pt>
                <c:pt idx="51">
                  <c:v>3.9286715464880859</c:v>
                </c:pt>
                <c:pt idx="52">
                  <c:v>3.745522504282822</c:v>
                </c:pt>
                <c:pt idx="54">
                  <c:v>3.7990967139074909</c:v>
                </c:pt>
                <c:pt idx="55">
                  <c:v>3.8791465503815603</c:v>
                </c:pt>
              </c:numCache>
            </c:numRef>
          </c:yVal>
          <c:smooth val="0"/>
          <c:extLst>
            <c:ext xmlns:c16="http://schemas.microsoft.com/office/drawing/2014/chart" uri="{C3380CC4-5D6E-409C-BE32-E72D297353CC}">
              <c16:uniqueId val="{00000000-0F12-4BBF-86CF-9CA7810A3CD2}"/>
            </c:ext>
          </c:extLst>
        </c:ser>
        <c:dLbls>
          <c:showLegendKey val="0"/>
          <c:showVal val="0"/>
          <c:showCatName val="0"/>
          <c:showSerName val="0"/>
          <c:showPercent val="0"/>
          <c:showBubbleSize val="0"/>
        </c:dLbls>
        <c:axId val="6847344"/>
        <c:axId val="6847736"/>
      </c:scatterChart>
      <c:scatterChart>
        <c:scatterStyle val="lineMarker"/>
        <c:varyColors val="0"/>
        <c:ser>
          <c:idx val="1"/>
          <c:order val="1"/>
          <c:tx>
            <c:v>Total Sugars</c:v>
          </c:tx>
          <c:spPr>
            <a:ln w="25400" cap="rnd">
              <a:noFill/>
              <a:round/>
            </a:ln>
            <a:effectLst/>
          </c:spPr>
          <c:marker>
            <c:symbol val="circle"/>
            <c:size val="7"/>
            <c:spPr>
              <a:noFill/>
              <a:ln w="50800">
                <a:solidFill>
                  <a:schemeClr val="accent1"/>
                </a:solidFill>
              </a:ln>
              <a:effectLst/>
            </c:spPr>
          </c:marker>
          <c:xVal>
            <c:numRef>
              <c:f>'SAS Synthetic Candy mix'!$M$5:$M$10</c:f>
              <c:numCache>
                <c:formatCode>General</c:formatCode>
                <c:ptCount val="6"/>
                <c:pt idx="0">
                  <c:v>0</c:v>
                </c:pt>
                <c:pt idx="1">
                  <c:v>10</c:v>
                </c:pt>
                <c:pt idx="2">
                  <c:v>15</c:v>
                </c:pt>
                <c:pt idx="3">
                  <c:v>55</c:v>
                </c:pt>
                <c:pt idx="4">
                  <c:v>66</c:v>
                </c:pt>
                <c:pt idx="5">
                  <c:v>78</c:v>
                </c:pt>
              </c:numCache>
            </c:numRef>
          </c:xVal>
          <c:yVal>
            <c:numRef>
              <c:f>'SAS Synthetic Candy mix'!$AC$5:$AC$10</c:f>
              <c:numCache>
                <c:formatCode>0\.0000</c:formatCode>
                <c:ptCount val="6"/>
                <c:pt idx="0">
                  <c:v>16.782350000000001</c:v>
                </c:pt>
                <c:pt idx="1">
                  <c:v>12.840130924150117</c:v>
                </c:pt>
                <c:pt idx="2">
                  <c:v>3.8043500000000003</c:v>
                </c:pt>
                <c:pt idx="3">
                  <c:v>0</c:v>
                </c:pt>
                <c:pt idx="4">
                  <c:v>0</c:v>
                </c:pt>
                <c:pt idx="5">
                  <c:v>0</c:v>
                </c:pt>
              </c:numCache>
            </c:numRef>
          </c:yVal>
          <c:smooth val="0"/>
          <c:extLst>
            <c:ext xmlns:c16="http://schemas.microsoft.com/office/drawing/2014/chart" uri="{C3380CC4-5D6E-409C-BE32-E72D297353CC}">
              <c16:uniqueId val="{00000001-0F12-4BBF-86CF-9CA7810A3CD2}"/>
            </c:ext>
          </c:extLst>
        </c:ser>
        <c:ser>
          <c:idx val="2"/>
          <c:order val="2"/>
          <c:tx>
            <c:v>Ethanol</c:v>
          </c:tx>
          <c:spPr>
            <a:ln w="25400" cap="rnd">
              <a:noFill/>
              <a:round/>
            </a:ln>
            <a:effectLst/>
          </c:spPr>
          <c:marker>
            <c:symbol val="circle"/>
            <c:size val="7"/>
            <c:spPr>
              <a:noFill/>
              <a:ln w="50800">
                <a:solidFill>
                  <a:schemeClr val="accent2"/>
                </a:solidFill>
              </a:ln>
              <a:effectLst/>
            </c:spPr>
          </c:marker>
          <c:xVal>
            <c:numRef>
              <c:f>'SAS Synthetic Candy mix'!$M$5:$M$10</c:f>
              <c:numCache>
                <c:formatCode>General</c:formatCode>
                <c:ptCount val="6"/>
                <c:pt idx="0">
                  <c:v>0</c:v>
                </c:pt>
                <c:pt idx="1">
                  <c:v>10</c:v>
                </c:pt>
                <c:pt idx="2">
                  <c:v>15</c:v>
                </c:pt>
                <c:pt idx="3">
                  <c:v>55</c:v>
                </c:pt>
                <c:pt idx="4">
                  <c:v>66</c:v>
                </c:pt>
                <c:pt idx="5">
                  <c:v>78</c:v>
                </c:pt>
              </c:numCache>
            </c:numRef>
          </c:xVal>
          <c:yVal>
            <c:numRef>
              <c:f>'SAS Synthetic Candy mix'!$AH$5:$AH$10</c:f>
              <c:numCache>
                <c:formatCode>0\.0000</c:formatCode>
                <c:ptCount val="6"/>
                <c:pt idx="0">
                  <c:v>0</c:v>
                </c:pt>
                <c:pt idx="1">
                  <c:v>1.9800320235629936</c:v>
                </c:pt>
                <c:pt idx="2">
                  <c:v>5.4307999999999996</c:v>
                </c:pt>
                <c:pt idx="3">
                  <c:v>6.8037993979004492</c:v>
                </c:pt>
                <c:pt idx="4">
                  <c:v>6.6784499999999998</c:v>
                </c:pt>
                <c:pt idx="5">
                  <c:v>6.2763333333333335</c:v>
                </c:pt>
              </c:numCache>
            </c:numRef>
          </c:yVal>
          <c:smooth val="0"/>
          <c:extLst>
            <c:ext xmlns:c16="http://schemas.microsoft.com/office/drawing/2014/chart" uri="{C3380CC4-5D6E-409C-BE32-E72D297353CC}">
              <c16:uniqueId val="{00000002-0F12-4BBF-86CF-9CA7810A3CD2}"/>
            </c:ext>
          </c:extLst>
        </c:ser>
        <c:dLbls>
          <c:showLegendKey val="0"/>
          <c:showVal val="0"/>
          <c:showCatName val="0"/>
          <c:showSerName val="0"/>
          <c:showPercent val="0"/>
          <c:showBubbleSize val="0"/>
        </c:dLbls>
        <c:axId val="134316536"/>
        <c:axId val="134318104"/>
      </c:scatterChart>
      <c:valAx>
        <c:axId val="6847344"/>
        <c:scaling>
          <c:orientation val="minMax"/>
          <c:max val="95"/>
          <c:min val="0"/>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ZA" sz="2000" b="1" dirty="0">
                    <a:latin typeface="+mn-lt"/>
                    <a:cs typeface="Arial" panose="020B0604020202020204" pitchFamily="34" charset="0"/>
                  </a:rPr>
                  <a:t>Time</a:t>
                </a:r>
                <a:r>
                  <a:rPr lang="en-ZA" sz="2000" b="1" baseline="0" dirty="0">
                    <a:latin typeface="+mn-lt"/>
                    <a:cs typeface="Arial" panose="020B0604020202020204" pitchFamily="34" charset="0"/>
                  </a:rPr>
                  <a:t> (hrs)</a:t>
                </a:r>
                <a:endParaRPr lang="en-ZA" sz="2000" b="1" dirty="0">
                  <a:latin typeface="+mn-lt"/>
                  <a:cs typeface="Arial" panose="020B0604020202020204" pitchFamily="34" charset="0"/>
                </a:endParaRPr>
              </a:p>
            </c:rich>
          </c:tx>
          <c:layout>
            <c:manualLayout>
              <c:xMode val="edge"/>
              <c:yMode val="edge"/>
              <c:x val="0.43102541929437876"/>
              <c:y val="0.8712073998796712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847736"/>
        <c:crosses val="autoZero"/>
        <c:crossBetween val="midCat"/>
      </c:valAx>
      <c:valAx>
        <c:axId val="6847736"/>
        <c:scaling>
          <c:orientation val="minMax"/>
          <c:max val="4"/>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ZA" sz="2000" b="1" baseline="0" dirty="0">
                    <a:latin typeface="+mn-lt"/>
                    <a:cs typeface="Arial" panose="020B0604020202020204" pitchFamily="34" charset="0"/>
                  </a:rPr>
                  <a:t>Biomass &amp; Ethanol (g/L)</a:t>
                </a:r>
                <a:endParaRPr lang="en-ZA" sz="2000" b="1" dirty="0">
                  <a:latin typeface="+mn-lt"/>
                  <a:cs typeface="Arial" panose="020B0604020202020204" pitchFamily="34" charset="0"/>
                </a:endParaRPr>
              </a:p>
            </c:rich>
          </c:tx>
          <c:layout>
            <c:manualLayout>
              <c:xMode val="edge"/>
              <c:yMode val="edge"/>
              <c:x val="6.630494245943603E-3"/>
              <c:y val="0.15263872744468193"/>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847344"/>
        <c:crosses val="autoZero"/>
        <c:crossBetween val="midCat"/>
        <c:majorUnit val="2"/>
      </c:valAx>
      <c:valAx>
        <c:axId val="134318104"/>
        <c:scaling>
          <c:orientation val="minMax"/>
          <c:max val="20"/>
        </c:scaling>
        <c:delete val="0"/>
        <c:axPos val="r"/>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ZA" sz="2000" b="1" dirty="0"/>
                  <a:t>Tota</a:t>
                </a:r>
                <a:r>
                  <a:rPr lang="en-ZA" sz="2000" b="1" baseline="0" dirty="0"/>
                  <a:t>l Sugars (g/L)</a:t>
                </a:r>
                <a:endParaRPr lang="en-ZA" sz="2000" b="1" dirty="0"/>
              </a:p>
            </c:rich>
          </c:tx>
          <c:layout>
            <c:manualLayout>
              <c:xMode val="edge"/>
              <c:yMode val="edge"/>
              <c:x val="0.9279010609511199"/>
              <c:y val="0.2265521555197612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4316536"/>
        <c:crosses val="max"/>
        <c:crossBetween val="midCat"/>
        <c:majorUnit val="5"/>
      </c:valAx>
      <c:valAx>
        <c:axId val="134316536"/>
        <c:scaling>
          <c:orientation val="minMax"/>
        </c:scaling>
        <c:delete val="1"/>
        <c:axPos val="b"/>
        <c:numFmt formatCode="General" sourceLinked="1"/>
        <c:majorTickMark val="out"/>
        <c:minorTickMark val="none"/>
        <c:tickLblPos val="nextTo"/>
        <c:crossAx val="134318104"/>
        <c:crosses val="autoZero"/>
        <c:crossBetween val="midCat"/>
      </c:valAx>
      <c:spPr>
        <a:noFill/>
        <a:ln>
          <a:noFill/>
        </a:ln>
        <a:effectLst/>
      </c:spPr>
    </c:plotArea>
    <c:legend>
      <c:legendPos val="b"/>
      <c:layout>
        <c:manualLayout>
          <c:xMode val="edge"/>
          <c:yMode val="edge"/>
          <c:x val="0.27446500793619294"/>
          <c:y val="6.4770001642065728E-2"/>
          <c:w val="0.60575003365778279"/>
          <c:h val="8.464318720337067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9847282757084"/>
          <c:y val="9.9706533054678428E-2"/>
          <c:w val="0.49540831883486092"/>
          <c:h val="0.78064562727970743"/>
        </c:manualLayout>
      </c:layout>
      <c:pieChart>
        <c:varyColors val="1"/>
        <c:ser>
          <c:idx val="0"/>
          <c:order val="0"/>
          <c:tx>
            <c:strRef>
              <c:f>'Sugar Analysis'!$C$16</c:f>
              <c:strCache>
                <c:ptCount val="1"/>
                <c:pt idx="0">
                  <c:v>Candy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03-4EC1-BBC9-1026E46DD5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03-4EC1-BBC9-1026E46DD5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103-4EC1-BBC9-1026E46DD51B}"/>
              </c:ext>
            </c:extLst>
          </c:dPt>
          <c:cat>
            <c:strRef>
              <c:f>'Sugar Analysis'!$B$17:$B$19</c:f>
              <c:strCache>
                <c:ptCount val="3"/>
                <c:pt idx="0">
                  <c:v>Sucrose</c:v>
                </c:pt>
                <c:pt idx="1">
                  <c:v>Fructose</c:v>
                </c:pt>
                <c:pt idx="2">
                  <c:v>Glucose</c:v>
                </c:pt>
              </c:strCache>
            </c:strRef>
          </c:cat>
          <c:val>
            <c:numRef>
              <c:f>'Sugar Analysis'!$C$17:$C$19</c:f>
              <c:numCache>
                <c:formatCode>General</c:formatCode>
                <c:ptCount val="3"/>
                <c:pt idx="0">
                  <c:v>40</c:v>
                </c:pt>
                <c:pt idx="1">
                  <c:v>19</c:v>
                </c:pt>
                <c:pt idx="2">
                  <c:v>20</c:v>
                </c:pt>
              </c:numCache>
            </c:numRef>
          </c:val>
          <c:extLst>
            <c:ext xmlns:c16="http://schemas.microsoft.com/office/drawing/2014/chart" uri="{C3380CC4-5D6E-409C-BE32-E72D297353CC}">
              <c16:uniqueId val="{00000006-0103-4EC1-BBC9-1026E46DD51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17291074863077"/>
          <c:y val="8.3948163661461961E-2"/>
          <c:w val="0.41667834800944903"/>
          <c:h val="0.68606802004620449"/>
        </c:manualLayout>
      </c:layout>
      <c:pieChart>
        <c:varyColors val="1"/>
        <c:ser>
          <c:idx val="0"/>
          <c:order val="0"/>
          <c:tx>
            <c:strRef>
              <c:f>'Sugar Analysis'!$C$16</c:f>
              <c:strCache>
                <c:ptCount val="1"/>
                <c:pt idx="0">
                  <c:v>Candy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AA4-4B6D-B4B7-8D24DF5E69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AA4-4B6D-B4B7-8D24DF5E698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AA4-4B6D-B4B7-8D24DF5E6989}"/>
              </c:ext>
            </c:extLst>
          </c:dPt>
          <c:cat>
            <c:strRef>
              <c:f>'Sugar Analysis'!$B$17:$B$19</c:f>
              <c:strCache>
                <c:ptCount val="3"/>
                <c:pt idx="0">
                  <c:v>Sucrose</c:v>
                </c:pt>
                <c:pt idx="1">
                  <c:v>Fructose</c:v>
                </c:pt>
                <c:pt idx="2">
                  <c:v>Glucose</c:v>
                </c:pt>
              </c:strCache>
            </c:strRef>
          </c:cat>
          <c:val>
            <c:numRef>
              <c:f>'Sugar Analysis'!$C$17:$C$19</c:f>
              <c:numCache>
                <c:formatCode>General</c:formatCode>
                <c:ptCount val="3"/>
                <c:pt idx="0">
                  <c:v>40</c:v>
                </c:pt>
                <c:pt idx="1">
                  <c:v>19</c:v>
                </c:pt>
                <c:pt idx="2">
                  <c:v>20</c:v>
                </c:pt>
              </c:numCache>
            </c:numRef>
          </c:val>
          <c:extLst>
            <c:ext xmlns:c16="http://schemas.microsoft.com/office/drawing/2014/chart" uri="{C3380CC4-5D6E-409C-BE32-E72D297353CC}">
              <c16:uniqueId val="{00000006-BAA4-4B6D-B4B7-8D24DF5E698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4776548025365749"/>
          <c:y val="0.74808279800771837"/>
          <c:w val="0.8522346380863518"/>
          <c:h val="0.244921521687159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70259849746267"/>
          <c:y val="3.9087215822471405E-2"/>
          <c:w val="0.8136771413024948"/>
          <c:h val="0.77386509406847104"/>
        </c:manualLayout>
      </c:layout>
      <c:barChart>
        <c:barDir val="col"/>
        <c:grouping val="clustered"/>
        <c:varyColors val="0"/>
        <c:ser>
          <c:idx val="0"/>
          <c:order val="0"/>
          <c:tx>
            <c:strRef>
              <c:f>Summary!$A$47</c:f>
              <c:strCache>
                <c:ptCount val="1"/>
                <c:pt idx="0">
                  <c:v>YB/S</c:v>
                </c:pt>
              </c:strCache>
            </c:strRef>
          </c:tx>
          <c:spPr>
            <a:solidFill>
              <a:schemeClr val="accent1"/>
            </a:solidFill>
            <a:ln>
              <a:noFill/>
            </a:ln>
            <a:effectLst/>
          </c:spPr>
          <c:invertIfNegative val="0"/>
          <c:errBars>
            <c:errBarType val="both"/>
            <c:errValType val="cust"/>
            <c:noEndCap val="0"/>
            <c:plus>
              <c:numRef>
                <c:f>(Summary!$M$22:$M$24,Summary!$M$27)</c:f>
                <c:numCache>
                  <c:formatCode>General</c:formatCode>
                  <c:ptCount val="4"/>
                  <c:pt idx="0">
                    <c:v>1.243622746547291E-2</c:v>
                  </c:pt>
                  <c:pt idx="1">
                    <c:v>1.9372507228475968E-2</c:v>
                  </c:pt>
                  <c:pt idx="2">
                    <c:v>8.7489412856341636E-3</c:v>
                  </c:pt>
                  <c:pt idx="3">
                    <c:v>1.679278420818877E-2</c:v>
                  </c:pt>
                </c:numCache>
              </c:numRef>
            </c:plus>
            <c:minus>
              <c:numRef>
                <c:f>(Summary!$M$22:$M$24,Summary!$M$27)</c:f>
                <c:numCache>
                  <c:formatCode>General</c:formatCode>
                  <c:ptCount val="4"/>
                  <c:pt idx="0">
                    <c:v>1.243622746547291E-2</c:v>
                  </c:pt>
                  <c:pt idx="1">
                    <c:v>1.9372507228475968E-2</c:v>
                  </c:pt>
                  <c:pt idx="2">
                    <c:v>8.7489412856341636E-3</c:v>
                  </c:pt>
                  <c:pt idx="3">
                    <c:v>1.679278420818877E-2</c:v>
                  </c:pt>
                </c:numCache>
              </c:numRef>
            </c:minus>
            <c:spPr>
              <a:noFill/>
              <a:ln w="9525" cap="flat" cmpd="sng" algn="ctr">
                <a:solidFill>
                  <a:schemeClr val="tx1">
                    <a:lumMod val="65000"/>
                    <a:lumOff val="35000"/>
                  </a:schemeClr>
                </a:solidFill>
                <a:round/>
              </a:ln>
              <a:effectLst/>
            </c:spPr>
          </c:errBars>
          <c:cat>
            <c:strRef>
              <c:f>Summary!$B$46:$E$46</c:f>
              <c:strCache>
                <c:ptCount val="4"/>
                <c:pt idx="0">
                  <c:v>Synthetic mix</c:v>
                </c:pt>
                <c:pt idx="1">
                  <c:v>Hard Candy</c:v>
                </c:pt>
                <c:pt idx="2">
                  <c:v>Cholocate</c:v>
                </c:pt>
                <c:pt idx="3">
                  <c:v>Marshmallows</c:v>
                </c:pt>
              </c:strCache>
            </c:strRef>
          </c:cat>
          <c:val>
            <c:numRef>
              <c:f>Summary!$B$47:$E$47</c:f>
              <c:numCache>
                <c:formatCode>General</c:formatCode>
                <c:ptCount val="4"/>
                <c:pt idx="0">
                  <c:v>0.22</c:v>
                </c:pt>
                <c:pt idx="1">
                  <c:v>0.16</c:v>
                </c:pt>
                <c:pt idx="2">
                  <c:v>0.21</c:v>
                </c:pt>
                <c:pt idx="3">
                  <c:v>0.17</c:v>
                </c:pt>
              </c:numCache>
            </c:numRef>
          </c:val>
          <c:extLst>
            <c:ext xmlns:c16="http://schemas.microsoft.com/office/drawing/2014/chart" uri="{C3380CC4-5D6E-409C-BE32-E72D297353CC}">
              <c16:uniqueId val="{00000000-92D8-4CD2-86E5-7D46661DAED0}"/>
            </c:ext>
          </c:extLst>
        </c:ser>
        <c:ser>
          <c:idx val="1"/>
          <c:order val="1"/>
          <c:tx>
            <c:strRef>
              <c:f>Summary!$A$48</c:f>
              <c:strCache>
                <c:ptCount val="1"/>
                <c:pt idx="0">
                  <c:v>YP/S</c:v>
                </c:pt>
              </c:strCache>
            </c:strRef>
          </c:tx>
          <c:spPr>
            <a:solidFill>
              <a:schemeClr val="accent2"/>
            </a:solidFill>
            <a:ln>
              <a:noFill/>
            </a:ln>
            <a:effectLst/>
          </c:spPr>
          <c:invertIfNegative val="0"/>
          <c:errBars>
            <c:errBarType val="both"/>
            <c:errValType val="cust"/>
            <c:noEndCap val="0"/>
            <c:plus>
              <c:numRef>
                <c:f>(Summary!$R$22:$R$24,Summary!$R$27)</c:f>
                <c:numCache>
                  <c:formatCode>General</c:formatCode>
                  <c:ptCount val="4"/>
                  <c:pt idx="0">
                    <c:v>2.7317481474023748E-2</c:v>
                  </c:pt>
                  <c:pt idx="1">
                    <c:v>1.0153456965172652E-2</c:v>
                  </c:pt>
                  <c:pt idx="2">
                    <c:v>3.0943017585419952E-2</c:v>
                  </c:pt>
                  <c:pt idx="3">
                    <c:v>5.3355007968171358E-2</c:v>
                  </c:pt>
                </c:numCache>
              </c:numRef>
            </c:plus>
            <c:minus>
              <c:numRef>
                <c:f>(Summary!$R$22:$R$24,Summary!$R$27)</c:f>
                <c:numCache>
                  <c:formatCode>General</c:formatCode>
                  <c:ptCount val="4"/>
                  <c:pt idx="0">
                    <c:v>2.7317481474023748E-2</c:v>
                  </c:pt>
                  <c:pt idx="1">
                    <c:v>1.0153456965172652E-2</c:v>
                  </c:pt>
                  <c:pt idx="2">
                    <c:v>3.0943017585419952E-2</c:v>
                  </c:pt>
                  <c:pt idx="3">
                    <c:v>5.3355007968171358E-2</c:v>
                  </c:pt>
                </c:numCache>
              </c:numRef>
            </c:minus>
            <c:spPr>
              <a:noFill/>
              <a:ln w="9525" cap="flat" cmpd="sng" algn="ctr">
                <a:solidFill>
                  <a:schemeClr val="tx1">
                    <a:lumMod val="65000"/>
                    <a:lumOff val="35000"/>
                  </a:schemeClr>
                </a:solidFill>
                <a:round/>
              </a:ln>
              <a:effectLst/>
            </c:spPr>
          </c:errBars>
          <c:cat>
            <c:strRef>
              <c:f>Summary!$B$46:$E$46</c:f>
              <c:strCache>
                <c:ptCount val="4"/>
                <c:pt idx="0">
                  <c:v>Synthetic mix</c:v>
                </c:pt>
                <c:pt idx="1">
                  <c:v>Hard Candy</c:v>
                </c:pt>
                <c:pt idx="2">
                  <c:v>Cholocate</c:v>
                </c:pt>
                <c:pt idx="3">
                  <c:v>Marshmallows</c:v>
                </c:pt>
              </c:strCache>
            </c:strRef>
          </c:cat>
          <c:val>
            <c:numRef>
              <c:f>Summary!$B$48:$E$48</c:f>
              <c:numCache>
                <c:formatCode>General</c:formatCode>
                <c:ptCount val="4"/>
                <c:pt idx="0">
                  <c:v>0.37</c:v>
                </c:pt>
                <c:pt idx="1">
                  <c:v>0.21</c:v>
                </c:pt>
                <c:pt idx="2">
                  <c:v>0.14000000000000001</c:v>
                </c:pt>
                <c:pt idx="3">
                  <c:v>0.2</c:v>
                </c:pt>
              </c:numCache>
            </c:numRef>
          </c:val>
          <c:extLst>
            <c:ext xmlns:c16="http://schemas.microsoft.com/office/drawing/2014/chart" uri="{C3380CC4-5D6E-409C-BE32-E72D297353CC}">
              <c16:uniqueId val="{00000001-92D8-4CD2-86E5-7D46661DAED0}"/>
            </c:ext>
          </c:extLst>
        </c:ser>
        <c:ser>
          <c:idx val="2"/>
          <c:order val="2"/>
          <c:tx>
            <c:strRef>
              <c:f>Summary!$A$49</c:f>
              <c:strCache>
                <c:ptCount val="1"/>
                <c:pt idx="0">
                  <c:v>Ethanol conc. (×10 g/L)</c:v>
                </c:pt>
              </c:strCache>
            </c:strRef>
          </c:tx>
          <c:spPr>
            <a:solidFill>
              <a:schemeClr val="accent3"/>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Summary!$B$46:$E$46</c:f>
              <c:strCache>
                <c:ptCount val="4"/>
                <c:pt idx="0">
                  <c:v>Synthetic mix</c:v>
                </c:pt>
                <c:pt idx="1">
                  <c:v>Hard Candy</c:v>
                </c:pt>
                <c:pt idx="2">
                  <c:v>Cholocate</c:v>
                </c:pt>
                <c:pt idx="3">
                  <c:v>Marshmallows</c:v>
                </c:pt>
              </c:strCache>
            </c:strRef>
          </c:cat>
          <c:val>
            <c:numRef>
              <c:f>Summary!$B$49:$E$49</c:f>
              <c:numCache>
                <c:formatCode>General</c:formatCode>
                <c:ptCount val="4"/>
                <c:pt idx="0">
                  <c:v>0.628</c:v>
                </c:pt>
                <c:pt idx="1">
                  <c:v>0.38900000000000001</c:v>
                </c:pt>
                <c:pt idx="2">
                  <c:v>0.35899999999999999</c:v>
                </c:pt>
                <c:pt idx="3">
                  <c:v>0.316</c:v>
                </c:pt>
              </c:numCache>
            </c:numRef>
          </c:val>
          <c:extLst>
            <c:ext xmlns:c16="http://schemas.microsoft.com/office/drawing/2014/chart" uri="{C3380CC4-5D6E-409C-BE32-E72D297353CC}">
              <c16:uniqueId val="{00000002-92D8-4CD2-86E5-7D46661DAED0}"/>
            </c:ext>
          </c:extLst>
        </c:ser>
        <c:dLbls>
          <c:showLegendKey val="0"/>
          <c:showVal val="0"/>
          <c:showCatName val="0"/>
          <c:showSerName val="0"/>
          <c:showPercent val="0"/>
          <c:showBubbleSize val="0"/>
        </c:dLbls>
        <c:gapWidth val="219"/>
        <c:overlap val="-27"/>
        <c:axId val="564992776"/>
        <c:axId val="564994088"/>
      </c:barChart>
      <c:catAx>
        <c:axId val="564992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4994088"/>
        <c:crosses val="autoZero"/>
        <c:auto val="1"/>
        <c:lblAlgn val="ctr"/>
        <c:lblOffset val="100"/>
        <c:noMultiLvlLbl val="0"/>
      </c:catAx>
      <c:valAx>
        <c:axId val="564994088"/>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ZA" sz="2000" b="1"/>
                  <a:t>Yields</a:t>
                </a:r>
                <a:r>
                  <a:rPr lang="en-ZA" sz="2000" b="1" baseline="0"/>
                  <a:t> (g/g)</a:t>
                </a:r>
                <a:endParaRPr lang="en-ZA" sz="2000" b="1"/>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4992776"/>
        <c:crosses val="autoZero"/>
        <c:crossBetween val="between"/>
        <c:majorUnit val="0.1"/>
      </c:valAx>
      <c:spPr>
        <a:noFill/>
        <a:ln w="9525">
          <a:solidFill>
            <a:schemeClr val="bg2"/>
          </a:solidFill>
        </a:ln>
        <a:effectLst/>
      </c:spPr>
    </c:plotArea>
    <c:legend>
      <c:legendPos val="t"/>
      <c:layout>
        <c:manualLayout>
          <c:xMode val="edge"/>
          <c:yMode val="edge"/>
          <c:x val="0.40328452344532695"/>
          <c:y val="3.4885030476331742E-2"/>
          <c:w val="0.5170084876777461"/>
          <c:h val="8.034544420729948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8138"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760788" y="0"/>
            <a:ext cx="2878137" cy="496888"/>
          </a:xfrm>
          <a:prstGeom prst="rect">
            <a:avLst/>
          </a:prstGeom>
        </p:spPr>
        <p:txBody>
          <a:bodyPr vert="horz" lIns="91440" tIns="45720" rIns="91440" bIns="45720" rtlCol="0"/>
          <a:lstStyle>
            <a:lvl1pPr algn="r">
              <a:defRPr sz="1200"/>
            </a:lvl1pPr>
          </a:lstStyle>
          <a:p>
            <a:fld id="{75823A7A-03E0-4936-8E59-50D28185C15F}" type="datetimeFigureOut">
              <a:rPr lang="en-ZA" smtClean="0"/>
              <a:t>2018/05/01</a:t>
            </a:fld>
            <a:endParaRPr lang="en-ZA" dirty="0"/>
          </a:p>
        </p:txBody>
      </p:sp>
      <p:sp>
        <p:nvSpPr>
          <p:cNvPr id="4" name="Slide Image Placeholder 3"/>
          <p:cNvSpPr>
            <a:spLocks noGrp="1" noRot="1" noChangeAspect="1"/>
          </p:cNvSpPr>
          <p:nvPr>
            <p:ph type="sldImg" idx="2"/>
          </p:nvPr>
        </p:nvSpPr>
        <p:spPr>
          <a:xfrm>
            <a:off x="2138363" y="1238250"/>
            <a:ext cx="2363787" cy="334327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63575" y="4767263"/>
            <a:ext cx="5313363" cy="38989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07525"/>
            <a:ext cx="2878138" cy="496888"/>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760788" y="9407525"/>
            <a:ext cx="2878137" cy="496888"/>
          </a:xfrm>
          <a:prstGeom prst="rect">
            <a:avLst/>
          </a:prstGeom>
        </p:spPr>
        <p:txBody>
          <a:bodyPr vert="horz" lIns="91440" tIns="45720" rIns="91440" bIns="45720" rtlCol="0" anchor="b"/>
          <a:lstStyle>
            <a:lvl1pPr algn="r">
              <a:defRPr sz="1200"/>
            </a:lvl1pPr>
          </a:lstStyle>
          <a:p>
            <a:fld id="{36139577-3CF3-4ADA-9C3E-95AB9FDAE808}" type="slidenum">
              <a:rPr lang="en-ZA" smtClean="0"/>
              <a:t>‹#›</a:t>
            </a:fld>
            <a:endParaRPr lang="en-ZA" dirty="0"/>
          </a:p>
        </p:txBody>
      </p:sp>
    </p:spTree>
    <p:extLst>
      <p:ext uri="{BB962C8B-B14F-4D97-AF65-F5344CB8AC3E}">
        <p14:creationId xmlns:p14="http://schemas.microsoft.com/office/powerpoint/2010/main" val="3605537685"/>
      </p:ext>
    </p:extLst>
  </p:cSld>
  <p:clrMap bg1="lt1" tx1="dk1" bg2="lt2" tx2="dk2" accent1="accent1" accent2="accent2" accent3="accent3" accent4="accent4" accent5="accent5" accent6="accent6" hlink="hlink" folHlink="folHlink"/>
  <p:notesStyle>
    <a:lvl1pPr marL="0" algn="l" defTabSz="456597" rtl="0" eaLnBrk="1" latinLnBrk="0" hangingPunct="1">
      <a:defRPr sz="599" kern="1200">
        <a:solidFill>
          <a:schemeClr val="tx1"/>
        </a:solidFill>
        <a:latin typeface="+mn-lt"/>
        <a:ea typeface="+mn-ea"/>
        <a:cs typeface="+mn-cs"/>
      </a:defRPr>
    </a:lvl1pPr>
    <a:lvl2pPr marL="228299" algn="l" defTabSz="456597" rtl="0" eaLnBrk="1" latinLnBrk="0" hangingPunct="1">
      <a:defRPr sz="599" kern="1200">
        <a:solidFill>
          <a:schemeClr val="tx1"/>
        </a:solidFill>
        <a:latin typeface="+mn-lt"/>
        <a:ea typeface="+mn-ea"/>
        <a:cs typeface="+mn-cs"/>
      </a:defRPr>
    </a:lvl2pPr>
    <a:lvl3pPr marL="456597" algn="l" defTabSz="456597" rtl="0" eaLnBrk="1" latinLnBrk="0" hangingPunct="1">
      <a:defRPr sz="599" kern="1200">
        <a:solidFill>
          <a:schemeClr val="tx1"/>
        </a:solidFill>
        <a:latin typeface="+mn-lt"/>
        <a:ea typeface="+mn-ea"/>
        <a:cs typeface="+mn-cs"/>
      </a:defRPr>
    </a:lvl3pPr>
    <a:lvl4pPr marL="684896" algn="l" defTabSz="456597" rtl="0" eaLnBrk="1" latinLnBrk="0" hangingPunct="1">
      <a:defRPr sz="599" kern="1200">
        <a:solidFill>
          <a:schemeClr val="tx1"/>
        </a:solidFill>
        <a:latin typeface="+mn-lt"/>
        <a:ea typeface="+mn-ea"/>
        <a:cs typeface="+mn-cs"/>
      </a:defRPr>
    </a:lvl4pPr>
    <a:lvl5pPr marL="913194" algn="l" defTabSz="456597" rtl="0" eaLnBrk="1" latinLnBrk="0" hangingPunct="1">
      <a:defRPr sz="599" kern="1200">
        <a:solidFill>
          <a:schemeClr val="tx1"/>
        </a:solidFill>
        <a:latin typeface="+mn-lt"/>
        <a:ea typeface="+mn-ea"/>
        <a:cs typeface="+mn-cs"/>
      </a:defRPr>
    </a:lvl5pPr>
    <a:lvl6pPr marL="1141492" algn="l" defTabSz="456597" rtl="0" eaLnBrk="1" latinLnBrk="0" hangingPunct="1">
      <a:defRPr sz="599" kern="1200">
        <a:solidFill>
          <a:schemeClr val="tx1"/>
        </a:solidFill>
        <a:latin typeface="+mn-lt"/>
        <a:ea typeface="+mn-ea"/>
        <a:cs typeface="+mn-cs"/>
      </a:defRPr>
    </a:lvl6pPr>
    <a:lvl7pPr marL="1369790" algn="l" defTabSz="456597" rtl="0" eaLnBrk="1" latinLnBrk="0" hangingPunct="1">
      <a:defRPr sz="599" kern="1200">
        <a:solidFill>
          <a:schemeClr val="tx1"/>
        </a:solidFill>
        <a:latin typeface="+mn-lt"/>
        <a:ea typeface="+mn-ea"/>
        <a:cs typeface="+mn-cs"/>
      </a:defRPr>
    </a:lvl7pPr>
    <a:lvl8pPr marL="1598088" algn="l" defTabSz="456597" rtl="0" eaLnBrk="1" latinLnBrk="0" hangingPunct="1">
      <a:defRPr sz="599" kern="1200">
        <a:solidFill>
          <a:schemeClr val="tx1"/>
        </a:solidFill>
        <a:latin typeface="+mn-lt"/>
        <a:ea typeface="+mn-ea"/>
        <a:cs typeface="+mn-cs"/>
      </a:defRPr>
    </a:lvl8pPr>
    <a:lvl9pPr marL="1826387" algn="l" defTabSz="456597" rtl="0" eaLnBrk="1" latinLnBrk="0" hangingPunct="1">
      <a:defRPr sz="5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8363" y="1238250"/>
            <a:ext cx="2363787" cy="334327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6139577-3CF3-4ADA-9C3E-95AB9FDAE808}" type="slidenum">
              <a:rPr lang="en-ZA" smtClean="0"/>
              <a:t>1</a:t>
            </a:fld>
            <a:endParaRPr lang="en-ZA" dirty="0"/>
          </a:p>
        </p:txBody>
      </p:sp>
    </p:spTree>
    <p:extLst>
      <p:ext uri="{BB962C8B-B14F-4D97-AF65-F5344CB8AC3E}">
        <p14:creationId xmlns:p14="http://schemas.microsoft.com/office/powerpoint/2010/main" val="699068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BDBD-DB10-4AA7-BD21-306DF29B97BE}"/>
              </a:ext>
            </a:extLst>
          </p:cNvPr>
          <p:cNvSpPr>
            <a:spLocks noGrp="1"/>
          </p:cNvSpPr>
          <p:nvPr>
            <p:ph type="ctrTitle"/>
          </p:nvPr>
        </p:nvSpPr>
        <p:spPr>
          <a:xfrm>
            <a:off x="1889919" y="3499590"/>
            <a:ext cx="11339513" cy="7444669"/>
          </a:xfrm>
        </p:spPr>
        <p:txBody>
          <a:bodyPr anchor="b"/>
          <a:lstStyle>
            <a:lvl1pPr algn="ctr">
              <a:defRPr sz="7441"/>
            </a:lvl1pPr>
          </a:lstStyle>
          <a:p>
            <a:r>
              <a:rPr lang="en-US"/>
              <a:t>Click to edit Master title style</a:t>
            </a:r>
            <a:endParaRPr lang="en-ZA"/>
          </a:p>
        </p:txBody>
      </p:sp>
      <p:sp>
        <p:nvSpPr>
          <p:cNvPr id="3" name="Subtitle 2">
            <a:extLst>
              <a:ext uri="{FF2B5EF4-FFF2-40B4-BE49-F238E27FC236}">
                <a16:creationId xmlns:a16="http://schemas.microsoft.com/office/drawing/2014/main" id="{CA9073FF-9C43-4BE7-B4A6-352D0BC4C34B}"/>
              </a:ext>
            </a:extLst>
          </p:cNvPr>
          <p:cNvSpPr>
            <a:spLocks noGrp="1"/>
          </p:cNvSpPr>
          <p:nvPr>
            <p:ph type="subTitle" idx="1"/>
          </p:nvPr>
        </p:nvSpPr>
        <p:spPr>
          <a:xfrm>
            <a:off x="1889919" y="11231355"/>
            <a:ext cx="11339513" cy="5162758"/>
          </a:xfrm>
        </p:spPr>
        <p:txBody>
          <a:bodyPr/>
          <a:lstStyle>
            <a:lvl1pPr marL="0" indent="0" algn="ctr">
              <a:buNone/>
              <a:defRPr sz="2976"/>
            </a:lvl1pPr>
            <a:lvl2pPr marL="566974" indent="0" algn="ctr">
              <a:buNone/>
              <a:defRPr sz="2480"/>
            </a:lvl2pPr>
            <a:lvl3pPr marL="1133947" indent="0" algn="ctr">
              <a:buNone/>
              <a:defRPr sz="2232"/>
            </a:lvl3pPr>
            <a:lvl4pPr marL="1700921" indent="0" algn="ctr">
              <a:buNone/>
              <a:defRPr sz="1984"/>
            </a:lvl4pPr>
            <a:lvl5pPr marL="2267895" indent="0" algn="ctr">
              <a:buNone/>
              <a:defRPr sz="1984"/>
            </a:lvl5pPr>
            <a:lvl6pPr marL="2834869" indent="0" algn="ctr">
              <a:buNone/>
              <a:defRPr sz="1984"/>
            </a:lvl6pPr>
            <a:lvl7pPr marL="3401842" indent="0" algn="ctr">
              <a:buNone/>
              <a:defRPr sz="1984"/>
            </a:lvl7pPr>
            <a:lvl8pPr marL="3968816" indent="0" algn="ctr">
              <a:buNone/>
              <a:defRPr sz="1984"/>
            </a:lvl8pPr>
            <a:lvl9pPr marL="4535790" indent="0" algn="ctr">
              <a:buNone/>
              <a:defRPr sz="1984"/>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3A54E5AB-025E-45AC-9738-76320EBF270B}"/>
              </a:ext>
            </a:extLst>
          </p:cNvPr>
          <p:cNvSpPr>
            <a:spLocks noGrp="1"/>
          </p:cNvSpPr>
          <p:nvPr>
            <p:ph type="dt" sz="half" idx="10"/>
          </p:nvPr>
        </p:nvSpPr>
        <p:spPr/>
        <p:txBody>
          <a:bodyPr/>
          <a:lstStyle/>
          <a:p>
            <a:fld id="{BF38DF15-9A77-4F40-A1B7-EE0995C76D9A}" type="datetimeFigureOut">
              <a:rPr lang="en-ZA" smtClean="0"/>
              <a:t>2018/05/01</a:t>
            </a:fld>
            <a:endParaRPr lang="en-ZA"/>
          </a:p>
        </p:txBody>
      </p:sp>
      <p:sp>
        <p:nvSpPr>
          <p:cNvPr id="5" name="Footer Placeholder 4">
            <a:extLst>
              <a:ext uri="{FF2B5EF4-FFF2-40B4-BE49-F238E27FC236}">
                <a16:creationId xmlns:a16="http://schemas.microsoft.com/office/drawing/2014/main" id="{08D15557-2B6C-4306-B8D7-6F240442F4E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FBFB383-34CB-4F2A-A376-2645C7B8CC08}"/>
              </a:ext>
            </a:extLst>
          </p:cNvPr>
          <p:cNvSpPr>
            <a:spLocks noGrp="1"/>
          </p:cNvSpPr>
          <p:nvPr>
            <p:ph type="sldNum" sz="quarter" idx="12"/>
          </p:nvPr>
        </p:nvSpPr>
        <p:spPr/>
        <p:txBody>
          <a:bodyPr/>
          <a:lstStyle/>
          <a:p>
            <a:fld id="{2690738D-3447-4B5C-86F9-390569E26309}" type="slidenum">
              <a:rPr lang="en-ZA" smtClean="0"/>
              <a:t>‹#›</a:t>
            </a:fld>
            <a:endParaRPr lang="en-ZA"/>
          </a:p>
        </p:txBody>
      </p:sp>
      <p:pic>
        <p:nvPicPr>
          <p:cNvPr id="7" name="Picture 6" descr="transparent_round_logo.gif">
            <a:extLst>
              <a:ext uri="{FF2B5EF4-FFF2-40B4-BE49-F238E27FC236}">
                <a16:creationId xmlns:a16="http://schemas.microsoft.com/office/drawing/2014/main" id="{B60E8922-7082-4C0E-9062-2FAE1CF723D9}"/>
              </a:ext>
            </a:extLst>
          </p:cNvPr>
          <p:cNvPicPr>
            <a:picLocks noChangeAspect="1"/>
          </p:cNvPicPr>
          <p:nvPr userDrawn="1"/>
        </p:nvPicPr>
        <p:blipFill>
          <a:blip r:embed="rId2" cstate="print"/>
          <a:stretch>
            <a:fillRect/>
          </a:stretch>
        </p:blipFill>
        <p:spPr>
          <a:xfrm>
            <a:off x="45306" y="19271805"/>
            <a:ext cx="1671218" cy="1697789"/>
          </a:xfrm>
          <a:prstGeom prst="rect">
            <a:avLst/>
          </a:prstGeom>
        </p:spPr>
      </p:pic>
      <p:sp>
        <p:nvSpPr>
          <p:cNvPr id="8" name="Line 15">
            <a:extLst>
              <a:ext uri="{FF2B5EF4-FFF2-40B4-BE49-F238E27FC236}">
                <a16:creationId xmlns:a16="http://schemas.microsoft.com/office/drawing/2014/main" id="{D0207ECF-05D7-4554-AD9D-AF9F25568CE0}"/>
              </a:ext>
            </a:extLst>
          </p:cNvPr>
          <p:cNvSpPr>
            <a:spLocks noChangeShapeType="1"/>
          </p:cNvSpPr>
          <p:nvPr userDrawn="1"/>
        </p:nvSpPr>
        <p:spPr bwMode="auto">
          <a:xfrm>
            <a:off x="0" y="19108859"/>
            <a:ext cx="15119350" cy="0"/>
          </a:xfrm>
          <a:prstGeom prst="line">
            <a:avLst/>
          </a:prstGeom>
          <a:noFill/>
          <a:ln w="63500">
            <a:solidFill>
              <a:srgbClr val="3B8AD1"/>
            </a:solidFill>
            <a:round/>
            <a:headEnd/>
            <a:tailEnd/>
          </a:ln>
        </p:spPr>
        <p:txBody>
          <a:bodyPr>
            <a:prstTxWarp prst="textNoShape">
              <a:avLst/>
            </a:prstTxWarp>
          </a:bodyPr>
          <a:lstStyle/>
          <a:p>
            <a:endParaRPr lang="en-US" sz="3895" dirty="0"/>
          </a:p>
        </p:txBody>
      </p:sp>
    </p:spTree>
    <p:extLst>
      <p:ext uri="{BB962C8B-B14F-4D97-AF65-F5344CB8AC3E}">
        <p14:creationId xmlns:p14="http://schemas.microsoft.com/office/powerpoint/2010/main" val="155200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4731-7E2F-4D63-B4E5-853955FAC99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BD6D90B-336C-41AC-BA8D-E145820508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7141832-3727-48E4-AD81-37B5ED61785F}"/>
              </a:ext>
            </a:extLst>
          </p:cNvPr>
          <p:cNvSpPr>
            <a:spLocks noGrp="1"/>
          </p:cNvSpPr>
          <p:nvPr>
            <p:ph type="dt" sz="half" idx="10"/>
          </p:nvPr>
        </p:nvSpPr>
        <p:spPr/>
        <p:txBody>
          <a:bodyPr/>
          <a:lstStyle/>
          <a:p>
            <a:fld id="{BF38DF15-9A77-4F40-A1B7-EE0995C76D9A}" type="datetimeFigureOut">
              <a:rPr lang="en-ZA" smtClean="0"/>
              <a:t>2018/05/01</a:t>
            </a:fld>
            <a:endParaRPr lang="en-ZA"/>
          </a:p>
        </p:txBody>
      </p:sp>
      <p:sp>
        <p:nvSpPr>
          <p:cNvPr id="5" name="Footer Placeholder 4">
            <a:extLst>
              <a:ext uri="{FF2B5EF4-FFF2-40B4-BE49-F238E27FC236}">
                <a16:creationId xmlns:a16="http://schemas.microsoft.com/office/drawing/2014/main" id="{D34A653F-50EA-472C-8D8B-0C18269C220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4E04D35-056C-40D1-9BD7-48C46DF3E2AC}"/>
              </a:ext>
            </a:extLst>
          </p:cNvPr>
          <p:cNvSpPr>
            <a:spLocks noGrp="1"/>
          </p:cNvSpPr>
          <p:nvPr>
            <p:ph type="sldNum" sz="quarter" idx="12"/>
          </p:nvPr>
        </p:nvSpPr>
        <p:spPr/>
        <p:txBody>
          <a:bodyPr/>
          <a:lstStyle/>
          <a:p>
            <a:fld id="{2690738D-3447-4B5C-86F9-390569E26309}" type="slidenum">
              <a:rPr lang="en-ZA" smtClean="0"/>
              <a:t>‹#›</a:t>
            </a:fld>
            <a:endParaRPr lang="en-ZA"/>
          </a:p>
        </p:txBody>
      </p:sp>
    </p:spTree>
    <p:extLst>
      <p:ext uri="{BB962C8B-B14F-4D97-AF65-F5344CB8AC3E}">
        <p14:creationId xmlns:p14="http://schemas.microsoft.com/office/powerpoint/2010/main" val="366174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8F3D46-03E7-447A-BB66-FA3EC0F589D6}"/>
              </a:ext>
            </a:extLst>
          </p:cNvPr>
          <p:cNvSpPr>
            <a:spLocks noGrp="1"/>
          </p:cNvSpPr>
          <p:nvPr>
            <p:ph type="title" orient="vert"/>
          </p:nvPr>
        </p:nvSpPr>
        <p:spPr>
          <a:xfrm>
            <a:off x="10819785" y="1138480"/>
            <a:ext cx="3260110" cy="18121634"/>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4EAD1CF-DCEF-4900-8925-37D9E5F6821B}"/>
              </a:ext>
            </a:extLst>
          </p:cNvPr>
          <p:cNvSpPr>
            <a:spLocks noGrp="1"/>
          </p:cNvSpPr>
          <p:nvPr>
            <p:ph type="body" orient="vert" idx="1"/>
          </p:nvPr>
        </p:nvSpPr>
        <p:spPr>
          <a:xfrm>
            <a:off x="1039455" y="1138480"/>
            <a:ext cx="9591338" cy="181216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A87A1AF-4FDA-4634-AEC4-8F3B6BD068E0}"/>
              </a:ext>
            </a:extLst>
          </p:cNvPr>
          <p:cNvSpPr>
            <a:spLocks noGrp="1"/>
          </p:cNvSpPr>
          <p:nvPr>
            <p:ph type="dt" sz="half" idx="10"/>
          </p:nvPr>
        </p:nvSpPr>
        <p:spPr/>
        <p:txBody>
          <a:bodyPr/>
          <a:lstStyle/>
          <a:p>
            <a:fld id="{BF38DF15-9A77-4F40-A1B7-EE0995C76D9A}" type="datetimeFigureOut">
              <a:rPr lang="en-ZA" smtClean="0"/>
              <a:t>2018/05/01</a:t>
            </a:fld>
            <a:endParaRPr lang="en-ZA"/>
          </a:p>
        </p:txBody>
      </p:sp>
      <p:sp>
        <p:nvSpPr>
          <p:cNvPr id="5" name="Footer Placeholder 4">
            <a:extLst>
              <a:ext uri="{FF2B5EF4-FFF2-40B4-BE49-F238E27FC236}">
                <a16:creationId xmlns:a16="http://schemas.microsoft.com/office/drawing/2014/main" id="{35204E7E-AFAA-486F-9482-E0459BB5E4B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D3BAB68-A4BC-4390-8BE2-4EE466672D4F}"/>
              </a:ext>
            </a:extLst>
          </p:cNvPr>
          <p:cNvSpPr>
            <a:spLocks noGrp="1"/>
          </p:cNvSpPr>
          <p:nvPr>
            <p:ph type="sldNum" sz="quarter" idx="12"/>
          </p:nvPr>
        </p:nvSpPr>
        <p:spPr/>
        <p:txBody>
          <a:bodyPr/>
          <a:lstStyle/>
          <a:p>
            <a:fld id="{2690738D-3447-4B5C-86F9-390569E26309}" type="slidenum">
              <a:rPr lang="en-ZA" smtClean="0"/>
              <a:t>‹#›</a:t>
            </a:fld>
            <a:endParaRPr lang="en-ZA"/>
          </a:p>
        </p:txBody>
      </p:sp>
    </p:spTree>
    <p:extLst>
      <p:ext uri="{BB962C8B-B14F-4D97-AF65-F5344CB8AC3E}">
        <p14:creationId xmlns:p14="http://schemas.microsoft.com/office/powerpoint/2010/main" val="3952121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154803" y="107474"/>
            <a:ext cx="14762209" cy="1405543"/>
          </a:xfrm>
          <a:prstGeom prst="rect">
            <a:avLst/>
          </a:prstGeom>
        </p:spPr>
        <p:txBody>
          <a:bodyPr vert="horz" lIns="91440" tIns="45720" rIns="91440" bIns="45720" rtlCol="0" anchor="t">
            <a:normAutofit/>
          </a:bodyPr>
          <a:lstStyle>
            <a:lvl1pPr>
              <a:defRPr kumimoji="0" lang="en-ZA" sz="4494" b="0" i="0" u="none" strike="noStrike" cap="all" spc="0" normalizeH="0" baseline="0">
                <a:ln>
                  <a:noFill/>
                </a:ln>
                <a:solidFill>
                  <a:srgbClr val="0F500C"/>
                </a:solidFill>
                <a:effectLst/>
                <a:uLnTx/>
                <a:uFillTx/>
                <a:latin typeface="Adobe Fangsong Std R" pitchFamily="18" charset="-128"/>
                <a:ea typeface="Adobe Fangsong Std R" pitchFamily="18" charset="-128"/>
                <a:cs typeface="+mn-cs"/>
              </a:defRPr>
            </a:lvl1pPr>
          </a:lstStyle>
          <a:p>
            <a:pPr lvl="0"/>
            <a:r>
              <a:rPr kumimoji="0" lang="en-ZA" sz="4494" b="0" i="0" u="none" strike="noStrike" kern="1200" cap="none" spc="0" normalizeH="0" baseline="0" noProof="0" dirty="0">
                <a:ln>
                  <a:noFill/>
                </a:ln>
                <a:solidFill>
                  <a:srgbClr val="0F500C"/>
                </a:solidFill>
                <a:effectLst/>
                <a:uLnTx/>
                <a:uFillTx/>
                <a:latin typeface="Adobe Fangsong Std R" pitchFamily="18" charset="-128"/>
                <a:ea typeface="Adobe Fangsong Std R" pitchFamily="18" charset="-128"/>
                <a:cs typeface="+mn-cs"/>
              </a:rPr>
              <a:t>LET THIS BE THE SPACE THAT YOU USE TO ADD YOUR PROJECT / POSTER TITLE…</a:t>
            </a:r>
            <a:endParaRPr lang="en-ZA" dirty="0"/>
          </a:p>
        </p:txBody>
      </p:sp>
      <p:sp>
        <p:nvSpPr>
          <p:cNvPr id="13" name="Text Placeholder 12"/>
          <p:cNvSpPr>
            <a:spLocks noGrp="1"/>
          </p:cNvSpPr>
          <p:nvPr>
            <p:ph type="body" sz="quarter" idx="10" hasCustomPrompt="1"/>
          </p:nvPr>
        </p:nvSpPr>
        <p:spPr>
          <a:xfrm>
            <a:off x="154803" y="1586904"/>
            <a:ext cx="7507126" cy="1026742"/>
          </a:xfrm>
          <a:prstGeom prst="rect">
            <a:avLst/>
          </a:prstGeom>
        </p:spPr>
        <p:txBody>
          <a:bodyPr vert="horz" lIns="91440" tIns="45720" rIns="91440" bIns="45720" rtlCol="0">
            <a:normAutofit/>
          </a:bodyPr>
          <a:lstStyle>
            <a:lvl1pPr marL="0" marR="0" indent="0" algn="l" defTabSz="456584" rtl="0" eaLnBrk="1" fontAlgn="base" latinLnBrk="0" hangingPunct="1">
              <a:lnSpc>
                <a:spcPct val="100000"/>
              </a:lnSpc>
              <a:spcBef>
                <a:spcPct val="0"/>
              </a:spcBef>
              <a:spcAft>
                <a:spcPct val="0"/>
              </a:spcAft>
              <a:buClrTx/>
              <a:buSzTx/>
              <a:buFontTx/>
              <a:buNone/>
              <a:tabLst/>
              <a:defRPr kumimoji="0" lang="en-US" sz="1998" b="0" i="1" u="none" strike="noStrike" cap="none" spc="0" normalizeH="0" baseline="0">
                <a:ln>
                  <a:noFill/>
                </a:ln>
                <a:solidFill>
                  <a:srgbClr val="1A3D68"/>
                </a:solidFill>
                <a:effectLst/>
                <a:uLnTx/>
                <a:uFillTx/>
              </a:defRPr>
            </a:lvl1pPr>
            <a:lvl2pPr>
              <a:defRPr lang="en-US" smtClean="0"/>
            </a:lvl2pPr>
            <a:lvl3pPr>
              <a:defRPr lang="en-US" smtClean="0"/>
            </a:lvl3pPr>
            <a:lvl4pPr>
              <a:defRPr lang="en-US" smtClean="0"/>
            </a:lvl4pPr>
            <a:lvl5pPr>
              <a:defRPr lang="en-ZA"/>
            </a:lvl5pPr>
          </a:lstStyle>
          <a:p>
            <a:pPr marL="0" marR="0" lvl="0" indent="0" algn="l" defTabSz="456584" rtl="0" eaLnBrk="1" fontAlgn="base" latinLnBrk="0" hangingPunct="1">
              <a:lnSpc>
                <a:spcPct val="100000"/>
              </a:lnSpc>
              <a:spcBef>
                <a:spcPct val="0"/>
              </a:spcBef>
              <a:spcAft>
                <a:spcPct val="0"/>
              </a:spcAft>
              <a:buClrTx/>
              <a:buSzTx/>
              <a:buFontTx/>
              <a:buNone/>
              <a:tabLst/>
              <a:defRPr/>
            </a:pPr>
            <a:r>
              <a:rPr kumimoji="0" lang="en-ZA" sz="1998" b="1" i="1" u="none" strike="noStrike" kern="1200" cap="none" spc="0" normalizeH="0" baseline="0" noProof="0" dirty="0">
                <a:ln>
                  <a:noFill/>
                </a:ln>
                <a:solidFill>
                  <a:srgbClr val="1A3D68"/>
                </a:solidFill>
                <a:effectLst/>
                <a:uLnTx/>
                <a:uFillTx/>
                <a:latin typeface="+mn-lt"/>
                <a:ea typeface="+mn-ea"/>
                <a:cs typeface="+mn-cs"/>
              </a:rPr>
              <a:t>Authors: </a:t>
            </a:r>
            <a:r>
              <a:rPr kumimoji="0" lang="en-ZA" sz="1998" b="0" i="1" u="none" strike="noStrike" kern="1200" cap="none" spc="0" normalizeH="0" baseline="0" noProof="0" dirty="0">
                <a:ln>
                  <a:noFill/>
                </a:ln>
                <a:solidFill>
                  <a:srgbClr val="1A3D68"/>
                </a:solidFill>
                <a:effectLst/>
                <a:uLnTx/>
                <a:uFillTx/>
                <a:latin typeface="+mn-lt"/>
                <a:ea typeface="+mn-ea"/>
                <a:cs typeface="+mn-cs"/>
              </a:rPr>
              <a:t>Candice Mazzolini, Sue Jobson, Lesley Mostert and various amazing administrators… Hopefully this is enough space for all the important people….and then some!</a:t>
            </a:r>
          </a:p>
        </p:txBody>
      </p:sp>
      <p:pic>
        <p:nvPicPr>
          <p:cNvPr id="24" name="Picture 23" descr="transparent_round_logo.gif"/>
          <p:cNvPicPr>
            <a:picLocks noChangeAspect="1"/>
          </p:cNvPicPr>
          <p:nvPr userDrawn="1"/>
        </p:nvPicPr>
        <p:blipFill>
          <a:blip r:embed="rId2" cstate="print"/>
          <a:stretch>
            <a:fillRect/>
          </a:stretch>
        </p:blipFill>
        <p:spPr>
          <a:xfrm>
            <a:off x="45306" y="19271805"/>
            <a:ext cx="1671218" cy="1697789"/>
          </a:xfrm>
          <a:prstGeom prst="rect">
            <a:avLst/>
          </a:prstGeom>
        </p:spPr>
      </p:pic>
      <p:sp>
        <p:nvSpPr>
          <p:cNvPr id="25" name="Line 15"/>
          <p:cNvSpPr>
            <a:spLocks noChangeShapeType="1"/>
          </p:cNvSpPr>
          <p:nvPr userDrawn="1"/>
        </p:nvSpPr>
        <p:spPr bwMode="auto">
          <a:xfrm>
            <a:off x="0" y="19108859"/>
            <a:ext cx="15119350" cy="0"/>
          </a:xfrm>
          <a:prstGeom prst="line">
            <a:avLst/>
          </a:prstGeom>
          <a:noFill/>
          <a:ln w="63500">
            <a:solidFill>
              <a:srgbClr val="3B8AD1"/>
            </a:solidFill>
            <a:round/>
            <a:headEnd/>
            <a:tailEnd/>
          </a:ln>
        </p:spPr>
        <p:txBody>
          <a:bodyPr>
            <a:prstTxWarp prst="textNoShape">
              <a:avLst/>
            </a:prstTxWarp>
          </a:bodyPr>
          <a:lstStyle/>
          <a:p>
            <a:endParaRPr lang="en-US" sz="389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4200-145E-48A1-A9DA-2ABF603B80D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4D14294-B7FE-42D0-9FD2-5CF6873752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8F9CF17-5FBF-4600-9723-E4F0BF46A60C}"/>
              </a:ext>
            </a:extLst>
          </p:cNvPr>
          <p:cNvSpPr>
            <a:spLocks noGrp="1"/>
          </p:cNvSpPr>
          <p:nvPr>
            <p:ph type="dt" sz="half" idx="10"/>
          </p:nvPr>
        </p:nvSpPr>
        <p:spPr/>
        <p:txBody>
          <a:bodyPr/>
          <a:lstStyle/>
          <a:p>
            <a:fld id="{BF38DF15-9A77-4F40-A1B7-EE0995C76D9A}" type="datetimeFigureOut">
              <a:rPr lang="en-ZA" smtClean="0"/>
              <a:t>2018/05/01</a:t>
            </a:fld>
            <a:endParaRPr lang="en-ZA"/>
          </a:p>
        </p:txBody>
      </p:sp>
      <p:sp>
        <p:nvSpPr>
          <p:cNvPr id="5" name="Footer Placeholder 4">
            <a:extLst>
              <a:ext uri="{FF2B5EF4-FFF2-40B4-BE49-F238E27FC236}">
                <a16:creationId xmlns:a16="http://schemas.microsoft.com/office/drawing/2014/main" id="{BC1DAD25-E204-4ECE-94DB-02E1780A258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3811263-E10F-4350-9638-F1FB374F9D46}"/>
              </a:ext>
            </a:extLst>
          </p:cNvPr>
          <p:cNvSpPr>
            <a:spLocks noGrp="1"/>
          </p:cNvSpPr>
          <p:nvPr>
            <p:ph type="sldNum" sz="quarter" idx="12"/>
          </p:nvPr>
        </p:nvSpPr>
        <p:spPr/>
        <p:txBody>
          <a:bodyPr/>
          <a:lstStyle/>
          <a:p>
            <a:fld id="{2690738D-3447-4B5C-86F9-390569E26309}" type="slidenum">
              <a:rPr lang="en-ZA" smtClean="0"/>
              <a:t>‹#›</a:t>
            </a:fld>
            <a:endParaRPr lang="en-ZA"/>
          </a:p>
        </p:txBody>
      </p:sp>
    </p:spTree>
    <p:extLst>
      <p:ext uri="{BB962C8B-B14F-4D97-AF65-F5344CB8AC3E}">
        <p14:creationId xmlns:p14="http://schemas.microsoft.com/office/powerpoint/2010/main" val="3235789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D425-68E4-4F6C-B306-ACCB97C66AB7}"/>
              </a:ext>
            </a:extLst>
          </p:cNvPr>
          <p:cNvSpPr>
            <a:spLocks noGrp="1"/>
          </p:cNvSpPr>
          <p:nvPr>
            <p:ph type="title"/>
          </p:nvPr>
        </p:nvSpPr>
        <p:spPr>
          <a:xfrm>
            <a:off x="1031581" y="5331060"/>
            <a:ext cx="13040439" cy="8894992"/>
          </a:xfrm>
        </p:spPr>
        <p:txBody>
          <a:bodyPr anchor="b"/>
          <a:lstStyle>
            <a:lvl1pPr>
              <a:defRPr sz="7441"/>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55A584B-3F03-4EF0-A32E-B9B31233C7E9}"/>
              </a:ext>
            </a:extLst>
          </p:cNvPr>
          <p:cNvSpPr>
            <a:spLocks noGrp="1"/>
          </p:cNvSpPr>
          <p:nvPr>
            <p:ph type="body" idx="1"/>
          </p:nvPr>
        </p:nvSpPr>
        <p:spPr>
          <a:xfrm>
            <a:off x="1031581" y="14310202"/>
            <a:ext cx="13040439" cy="4677666"/>
          </a:xfrm>
        </p:spPr>
        <p:txBody>
          <a:bodyPr/>
          <a:lstStyle>
            <a:lvl1pPr marL="0" indent="0">
              <a:buNone/>
              <a:defRPr sz="2976">
                <a:solidFill>
                  <a:schemeClr val="tx1">
                    <a:tint val="75000"/>
                  </a:schemeClr>
                </a:solidFill>
              </a:defRPr>
            </a:lvl1pPr>
            <a:lvl2pPr marL="566974" indent="0">
              <a:buNone/>
              <a:defRPr sz="2480">
                <a:solidFill>
                  <a:schemeClr val="tx1">
                    <a:tint val="75000"/>
                  </a:schemeClr>
                </a:solidFill>
              </a:defRPr>
            </a:lvl2pPr>
            <a:lvl3pPr marL="1133947" indent="0">
              <a:buNone/>
              <a:defRPr sz="2232">
                <a:solidFill>
                  <a:schemeClr val="tx1">
                    <a:tint val="75000"/>
                  </a:schemeClr>
                </a:solidFill>
              </a:defRPr>
            </a:lvl3pPr>
            <a:lvl4pPr marL="1700921" indent="0">
              <a:buNone/>
              <a:defRPr sz="1984">
                <a:solidFill>
                  <a:schemeClr val="tx1">
                    <a:tint val="75000"/>
                  </a:schemeClr>
                </a:solidFill>
              </a:defRPr>
            </a:lvl4pPr>
            <a:lvl5pPr marL="2267895" indent="0">
              <a:buNone/>
              <a:defRPr sz="1984">
                <a:solidFill>
                  <a:schemeClr val="tx1">
                    <a:tint val="75000"/>
                  </a:schemeClr>
                </a:solidFill>
              </a:defRPr>
            </a:lvl5pPr>
            <a:lvl6pPr marL="2834869" indent="0">
              <a:buNone/>
              <a:defRPr sz="1984">
                <a:solidFill>
                  <a:schemeClr val="tx1">
                    <a:tint val="75000"/>
                  </a:schemeClr>
                </a:solidFill>
              </a:defRPr>
            </a:lvl6pPr>
            <a:lvl7pPr marL="3401842" indent="0">
              <a:buNone/>
              <a:defRPr sz="1984">
                <a:solidFill>
                  <a:schemeClr val="tx1">
                    <a:tint val="75000"/>
                  </a:schemeClr>
                </a:solidFill>
              </a:defRPr>
            </a:lvl7pPr>
            <a:lvl8pPr marL="3968816" indent="0">
              <a:buNone/>
              <a:defRPr sz="1984">
                <a:solidFill>
                  <a:schemeClr val="tx1">
                    <a:tint val="75000"/>
                  </a:schemeClr>
                </a:solidFill>
              </a:defRPr>
            </a:lvl8pPr>
            <a:lvl9pPr marL="4535790" indent="0">
              <a:buNone/>
              <a:defRPr sz="1984">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FA2C97-F1C5-4FEA-9F0C-49613C128C61}"/>
              </a:ext>
            </a:extLst>
          </p:cNvPr>
          <p:cNvSpPr>
            <a:spLocks noGrp="1"/>
          </p:cNvSpPr>
          <p:nvPr>
            <p:ph type="dt" sz="half" idx="10"/>
          </p:nvPr>
        </p:nvSpPr>
        <p:spPr/>
        <p:txBody>
          <a:bodyPr/>
          <a:lstStyle/>
          <a:p>
            <a:fld id="{BF38DF15-9A77-4F40-A1B7-EE0995C76D9A}" type="datetimeFigureOut">
              <a:rPr lang="en-ZA" smtClean="0"/>
              <a:t>2018/05/01</a:t>
            </a:fld>
            <a:endParaRPr lang="en-ZA"/>
          </a:p>
        </p:txBody>
      </p:sp>
      <p:sp>
        <p:nvSpPr>
          <p:cNvPr id="5" name="Footer Placeholder 4">
            <a:extLst>
              <a:ext uri="{FF2B5EF4-FFF2-40B4-BE49-F238E27FC236}">
                <a16:creationId xmlns:a16="http://schemas.microsoft.com/office/drawing/2014/main" id="{5487529D-DC2C-4E84-920D-CC4D0CEFB58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A4F88E2-3BAE-487F-8AE0-68FA781E8649}"/>
              </a:ext>
            </a:extLst>
          </p:cNvPr>
          <p:cNvSpPr>
            <a:spLocks noGrp="1"/>
          </p:cNvSpPr>
          <p:nvPr>
            <p:ph type="sldNum" sz="quarter" idx="12"/>
          </p:nvPr>
        </p:nvSpPr>
        <p:spPr/>
        <p:txBody>
          <a:bodyPr/>
          <a:lstStyle/>
          <a:p>
            <a:fld id="{2690738D-3447-4B5C-86F9-390569E26309}" type="slidenum">
              <a:rPr lang="en-ZA" smtClean="0"/>
              <a:t>‹#›</a:t>
            </a:fld>
            <a:endParaRPr lang="en-ZA"/>
          </a:p>
        </p:txBody>
      </p:sp>
    </p:spTree>
    <p:extLst>
      <p:ext uri="{BB962C8B-B14F-4D97-AF65-F5344CB8AC3E}">
        <p14:creationId xmlns:p14="http://schemas.microsoft.com/office/powerpoint/2010/main" val="210748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7E11A-589A-453F-97E0-910778B457E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3FE27BC-D93D-4CBE-9CD3-028AEB7B804D}"/>
              </a:ext>
            </a:extLst>
          </p:cNvPr>
          <p:cNvSpPr>
            <a:spLocks noGrp="1"/>
          </p:cNvSpPr>
          <p:nvPr>
            <p:ph sz="half" idx="1"/>
          </p:nvPr>
        </p:nvSpPr>
        <p:spPr>
          <a:xfrm>
            <a:off x="1039455" y="5692400"/>
            <a:ext cx="6425724" cy="13567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700029CA-9FA0-40D7-9AEF-2B8E984F4297}"/>
              </a:ext>
            </a:extLst>
          </p:cNvPr>
          <p:cNvSpPr>
            <a:spLocks noGrp="1"/>
          </p:cNvSpPr>
          <p:nvPr>
            <p:ph sz="half" idx="2"/>
          </p:nvPr>
        </p:nvSpPr>
        <p:spPr>
          <a:xfrm>
            <a:off x="7654171" y="5692400"/>
            <a:ext cx="6425724" cy="13567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33ADD11-D334-42CF-947D-48E42E980D4A}"/>
              </a:ext>
            </a:extLst>
          </p:cNvPr>
          <p:cNvSpPr>
            <a:spLocks noGrp="1"/>
          </p:cNvSpPr>
          <p:nvPr>
            <p:ph type="dt" sz="half" idx="10"/>
          </p:nvPr>
        </p:nvSpPr>
        <p:spPr/>
        <p:txBody>
          <a:bodyPr/>
          <a:lstStyle/>
          <a:p>
            <a:fld id="{BF38DF15-9A77-4F40-A1B7-EE0995C76D9A}" type="datetimeFigureOut">
              <a:rPr lang="en-ZA" smtClean="0"/>
              <a:t>2018/05/01</a:t>
            </a:fld>
            <a:endParaRPr lang="en-ZA"/>
          </a:p>
        </p:txBody>
      </p:sp>
      <p:sp>
        <p:nvSpPr>
          <p:cNvPr id="6" name="Footer Placeholder 5">
            <a:extLst>
              <a:ext uri="{FF2B5EF4-FFF2-40B4-BE49-F238E27FC236}">
                <a16:creationId xmlns:a16="http://schemas.microsoft.com/office/drawing/2014/main" id="{8C009D19-F375-454B-B33D-3E3DE2BEFD7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F3F72EB-CF08-40F2-9EAB-C2308CB45B77}"/>
              </a:ext>
            </a:extLst>
          </p:cNvPr>
          <p:cNvSpPr>
            <a:spLocks noGrp="1"/>
          </p:cNvSpPr>
          <p:nvPr>
            <p:ph type="sldNum" sz="quarter" idx="12"/>
          </p:nvPr>
        </p:nvSpPr>
        <p:spPr/>
        <p:txBody>
          <a:bodyPr/>
          <a:lstStyle/>
          <a:p>
            <a:fld id="{2690738D-3447-4B5C-86F9-390569E26309}" type="slidenum">
              <a:rPr lang="en-ZA" smtClean="0"/>
              <a:t>‹#›</a:t>
            </a:fld>
            <a:endParaRPr lang="en-ZA"/>
          </a:p>
        </p:txBody>
      </p:sp>
    </p:spTree>
    <p:extLst>
      <p:ext uri="{BB962C8B-B14F-4D97-AF65-F5344CB8AC3E}">
        <p14:creationId xmlns:p14="http://schemas.microsoft.com/office/powerpoint/2010/main" val="117377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7FC7E-910D-46A1-90C6-BF2ABD524E3D}"/>
              </a:ext>
            </a:extLst>
          </p:cNvPr>
          <p:cNvSpPr>
            <a:spLocks noGrp="1"/>
          </p:cNvSpPr>
          <p:nvPr>
            <p:ph type="title"/>
          </p:nvPr>
        </p:nvSpPr>
        <p:spPr>
          <a:xfrm>
            <a:off x="1041425" y="1138482"/>
            <a:ext cx="13040439" cy="4133179"/>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D4807C5-757D-459C-A8AF-EBAB953DF89F}"/>
              </a:ext>
            </a:extLst>
          </p:cNvPr>
          <p:cNvSpPr>
            <a:spLocks noGrp="1"/>
          </p:cNvSpPr>
          <p:nvPr>
            <p:ph type="body" idx="1"/>
          </p:nvPr>
        </p:nvSpPr>
        <p:spPr>
          <a:xfrm>
            <a:off x="1041425" y="5241960"/>
            <a:ext cx="6396193" cy="2569003"/>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Edit Master text styles</a:t>
            </a:r>
          </a:p>
        </p:txBody>
      </p:sp>
      <p:sp>
        <p:nvSpPr>
          <p:cNvPr id="4" name="Content Placeholder 3">
            <a:extLst>
              <a:ext uri="{FF2B5EF4-FFF2-40B4-BE49-F238E27FC236}">
                <a16:creationId xmlns:a16="http://schemas.microsoft.com/office/drawing/2014/main" id="{EC24D7E9-780F-46EB-845F-93D37FDA328E}"/>
              </a:ext>
            </a:extLst>
          </p:cNvPr>
          <p:cNvSpPr>
            <a:spLocks noGrp="1"/>
          </p:cNvSpPr>
          <p:nvPr>
            <p:ph sz="half" idx="2"/>
          </p:nvPr>
        </p:nvSpPr>
        <p:spPr>
          <a:xfrm>
            <a:off x="1041425" y="7810963"/>
            <a:ext cx="6396193" cy="1148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339A89D2-0C46-4861-9699-8EFF1E3E403A}"/>
              </a:ext>
            </a:extLst>
          </p:cNvPr>
          <p:cNvSpPr>
            <a:spLocks noGrp="1"/>
          </p:cNvSpPr>
          <p:nvPr>
            <p:ph type="body" sz="quarter" idx="3"/>
          </p:nvPr>
        </p:nvSpPr>
        <p:spPr>
          <a:xfrm>
            <a:off x="7654171" y="5241960"/>
            <a:ext cx="6427693" cy="2569003"/>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Edit Master text styles</a:t>
            </a:r>
          </a:p>
        </p:txBody>
      </p:sp>
      <p:sp>
        <p:nvSpPr>
          <p:cNvPr id="6" name="Content Placeholder 5">
            <a:extLst>
              <a:ext uri="{FF2B5EF4-FFF2-40B4-BE49-F238E27FC236}">
                <a16:creationId xmlns:a16="http://schemas.microsoft.com/office/drawing/2014/main" id="{4E1CE805-AF2C-4448-B1DA-118CA514B21B}"/>
              </a:ext>
            </a:extLst>
          </p:cNvPr>
          <p:cNvSpPr>
            <a:spLocks noGrp="1"/>
          </p:cNvSpPr>
          <p:nvPr>
            <p:ph sz="quarter" idx="4"/>
          </p:nvPr>
        </p:nvSpPr>
        <p:spPr>
          <a:xfrm>
            <a:off x="7654171" y="7810963"/>
            <a:ext cx="6427693" cy="1148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31E1CC6-CC5C-4CCC-AF9D-A69E4E804657}"/>
              </a:ext>
            </a:extLst>
          </p:cNvPr>
          <p:cNvSpPr>
            <a:spLocks noGrp="1"/>
          </p:cNvSpPr>
          <p:nvPr>
            <p:ph type="dt" sz="half" idx="10"/>
          </p:nvPr>
        </p:nvSpPr>
        <p:spPr/>
        <p:txBody>
          <a:bodyPr/>
          <a:lstStyle/>
          <a:p>
            <a:fld id="{BF38DF15-9A77-4F40-A1B7-EE0995C76D9A}" type="datetimeFigureOut">
              <a:rPr lang="en-ZA" smtClean="0"/>
              <a:t>2018/05/01</a:t>
            </a:fld>
            <a:endParaRPr lang="en-ZA"/>
          </a:p>
        </p:txBody>
      </p:sp>
      <p:sp>
        <p:nvSpPr>
          <p:cNvPr id="8" name="Footer Placeholder 7">
            <a:extLst>
              <a:ext uri="{FF2B5EF4-FFF2-40B4-BE49-F238E27FC236}">
                <a16:creationId xmlns:a16="http://schemas.microsoft.com/office/drawing/2014/main" id="{55D0E44F-3588-43F8-8630-B489248C830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3ED440D2-D508-4992-A7F4-EF4DB671097A}"/>
              </a:ext>
            </a:extLst>
          </p:cNvPr>
          <p:cNvSpPr>
            <a:spLocks noGrp="1"/>
          </p:cNvSpPr>
          <p:nvPr>
            <p:ph type="sldNum" sz="quarter" idx="12"/>
          </p:nvPr>
        </p:nvSpPr>
        <p:spPr/>
        <p:txBody>
          <a:bodyPr/>
          <a:lstStyle/>
          <a:p>
            <a:fld id="{2690738D-3447-4B5C-86F9-390569E26309}" type="slidenum">
              <a:rPr lang="en-ZA" smtClean="0"/>
              <a:t>‹#›</a:t>
            </a:fld>
            <a:endParaRPr lang="en-ZA"/>
          </a:p>
        </p:txBody>
      </p:sp>
    </p:spTree>
    <p:extLst>
      <p:ext uri="{BB962C8B-B14F-4D97-AF65-F5344CB8AC3E}">
        <p14:creationId xmlns:p14="http://schemas.microsoft.com/office/powerpoint/2010/main" val="386395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DB35B-1FAD-4133-B10A-18EC9E4C72EF}"/>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273C0304-468D-49A7-B76E-0D84A4D9F3CC}"/>
              </a:ext>
            </a:extLst>
          </p:cNvPr>
          <p:cNvSpPr>
            <a:spLocks noGrp="1"/>
          </p:cNvSpPr>
          <p:nvPr>
            <p:ph type="dt" sz="half" idx="10"/>
          </p:nvPr>
        </p:nvSpPr>
        <p:spPr/>
        <p:txBody>
          <a:bodyPr/>
          <a:lstStyle/>
          <a:p>
            <a:fld id="{BF38DF15-9A77-4F40-A1B7-EE0995C76D9A}" type="datetimeFigureOut">
              <a:rPr lang="en-ZA" smtClean="0"/>
              <a:t>2018/05/01</a:t>
            </a:fld>
            <a:endParaRPr lang="en-ZA"/>
          </a:p>
        </p:txBody>
      </p:sp>
      <p:sp>
        <p:nvSpPr>
          <p:cNvPr id="4" name="Footer Placeholder 3">
            <a:extLst>
              <a:ext uri="{FF2B5EF4-FFF2-40B4-BE49-F238E27FC236}">
                <a16:creationId xmlns:a16="http://schemas.microsoft.com/office/drawing/2014/main" id="{09C365C2-7C3F-41C3-B2E6-29C3DE7CD049}"/>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026B3A4-9669-408C-BBA9-A6574A51189C}"/>
              </a:ext>
            </a:extLst>
          </p:cNvPr>
          <p:cNvSpPr>
            <a:spLocks noGrp="1"/>
          </p:cNvSpPr>
          <p:nvPr>
            <p:ph type="sldNum" sz="quarter" idx="12"/>
          </p:nvPr>
        </p:nvSpPr>
        <p:spPr/>
        <p:txBody>
          <a:bodyPr/>
          <a:lstStyle/>
          <a:p>
            <a:fld id="{2690738D-3447-4B5C-86F9-390569E26309}" type="slidenum">
              <a:rPr lang="en-ZA" smtClean="0"/>
              <a:t>‹#›</a:t>
            </a:fld>
            <a:endParaRPr lang="en-ZA"/>
          </a:p>
        </p:txBody>
      </p:sp>
    </p:spTree>
    <p:extLst>
      <p:ext uri="{BB962C8B-B14F-4D97-AF65-F5344CB8AC3E}">
        <p14:creationId xmlns:p14="http://schemas.microsoft.com/office/powerpoint/2010/main" val="199530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E83DF2-2980-46D4-BAB2-BBC336257F79}"/>
              </a:ext>
            </a:extLst>
          </p:cNvPr>
          <p:cNvSpPr>
            <a:spLocks noGrp="1"/>
          </p:cNvSpPr>
          <p:nvPr>
            <p:ph type="dt" sz="half" idx="10"/>
          </p:nvPr>
        </p:nvSpPr>
        <p:spPr/>
        <p:txBody>
          <a:bodyPr/>
          <a:lstStyle/>
          <a:p>
            <a:fld id="{BF38DF15-9A77-4F40-A1B7-EE0995C76D9A}" type="datetimeFigureOut">
              <a:rPr lang="en-ZA" smtClean="0"/>
              <a:t>2018/05/01</a:t>
            </a:fld>
            <a:endParaRPr lang="en-ZA"/>
          </a:p>
        </p:txBody>
      </p:sp>
      <p:sp>
        <p:nvSpPr>
          <p:cNvPr id="3" name="Footer Placeholder 2">
            <a:extLst>
              <a:ext uri="{FF2B5EF4-FFF2-40B4-BE49-F238E27FC236}">
                <a16:creationId xmlns:a16="http://schemas.microsoft.com/office/drawing/2014/main" id="{4C2BA298-9E9D-4756-BC3F-0F2546F6B474}"/>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D8A79F12-7801-48CC-A33F-54A5DB13AA89}"/>
              </a:ext>
            </a:extLst>
          </p:cNvPr>
          <p:cNvSpPr>
            <a:spLocks noGrp="1"/>
          </p:cNvSpPr>
          <p:nvPr>
            <p:ph type="sldNum" sz="quarter" idx="12"/>
          </p:nvPr>
        </p:nvSpPr>
        <p:spPr/>
        <p:txBody>
          <a:bodyPr/>
          <a:lstStyle/>
          <a:p>
            <a:fld id="{2690738D-3447-4B5C-86F9-390569E26309}" type="slidenum">
              <a:rPr lang="en-ZA" smtClean="0"/>
              <a:t>‹#›</a:t>
            </a:fld>
            <a:endParaRPr lang="en-ZA"/>
          </a:p>
        </p:txBody>
      </p:sp>
    </p:spTree>
    <p:extLst>
      <p:ext uri="{BB962C8B-B14F-4D97-AF65-F5344CB8AC3E}">
        <p14:creationId xmlns:p14="http://schemas.microsoft.com/office/powerpoint/2010/main" val="405912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0EBAD-97B5-4AAA-85E9-0266137389A5}"/>
              </a:ext>
            </a:extLst>
          </p:cNvPr>
          <p:cNvSpPr>
            <a:spLocks noGrp="1"/>
          </p:cNvSpPr>
          <p:nvPr>
            <p:ph type="title"/>
          </p:nvPr>
        </p:nvSpPr>
        <p:spPr>
          <a:xfrm>
            <a:off x="1041425" y="1425575"/>
            <a:ext cx="4876383" cy="4989513"/>
          </a:xfrm>
        </p:spPr>
        <p:txBody>
          <a:bodyPr anchor="b"/>
          <a:lstStyle>
            <a:lvl1pPr>
              <a:defRPr sz="3968"/>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267C606D-14BD-4BEE-8D9B-1B726FB71286}"/>
              </a:ext>
            </a:extLst>
          </p:cNvPr>
          <p:cNvSpPr>
            <a:spLocks noGrp="1"/>
          </p:cNvSpPr>
          <p:nvPr>
            <p:ph idx="1"/>
          </p:nvPr>
        </p:nvSpPr>
        <p:spPr>
          <a:xfrm>
            <a:off x="6427693" y="3078847"/>
            <a:ext cx="7654171" cy="15196234"/>
          </a:xfrm>
        </p:spPr>
        <p:txBody>
          <a:bodyPr/>
          <a:lstStyle>
            <a:lvl1pPr>
              <a:defRPr sz="3968"/>
            </a:lvl1pPr>
            <a:lvl2pPr>
              <a:defRPr sz="3472"/>
            </a:lvl2pPr>
            <a:lvl3pPr>
              <a:defRPr sz="2976"/>
            </a:lvl3pPr>
            <a:lvl4pPr>
              <a:defRPr sz="2480"/>
            </a:lvl4pPr>
            <a:lvl5pPr>
              <a:defRPr sz="2480"/>
            </a:lvl5pPr>
            <a:lvl6pPr>
              <a:defRPr sz="2480"/>
            </a:lvl6pPr>
            <a:lvl7pPr>
              <a:defRPr sz="2480"/>
            </a:lvl7pPr>
            <a:lvl8pPr>
              <a:defRPr sz="2480"/>
            </a:lvl8pPr>
            <a:lvl9pPr>
              <a:defRPr sz="24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1CF1AA2-18DF-455E-B6A5-CDE8B814265E}"/>
              </a:ext>
            </a:extLst>
          </p:cNvPr>
          <p:cNvSpPr>
            <a:spLocks noGrp="1"/>
          </p:cNvSpPr>
          <p:nvPr>
            <p:ph type="body" sz="half" idx="2"/>
          </p:nvPr>
        </p:nvSpPr>
        <p:spPr>
          <a:xfrm>
            <a:off x="1041425" y="6415088"/>
            <a:ext cx="4876383" cy="11884743"/>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Edit Master text styles</a:t>
            </a:r>
          </a:p>
        </p:txBody>
      </p:sp>
      <p:sp>
        <p:nvSpPr>
          <p:cNvPr id="5" name="Date Placeholder 4">
            <a:extLst>
              <a:ext uri="{FF2B5EF4-FFF2-40B4-BE49-F238E27FC236}">
                <a16:creationId xmlns:a16="http://schemas.microsoft.com/office/drawing/2014/main" id="{82492D5E-122F-40F1-91DD-B17E2630E369}"/>
              </a:ext>
            </a:extLst>
          </p:cNvPr>
          <p:cNvSpPr>
            <a:spLocks noGrp="1"/>
          </p:cNvSpPr>
          <p:nvPr>
            <p:ph type="dt" sz="half" idx="10"/>
          </p:nvPr>
        </p:nvSpPr>
        <p:spPr/>
        <p:txBody>
          <a:bodyPr/>
          <a:lstStyle/>
          <a:p>
            <a:fld id="{BF38DF15-9A77-4F40-A1B7-EE0995C76D9A}" type="datetimeFigureOut">
              <a:rPr lang="en-ZA" smtClean="0"/>
              <a:t>2018/05/01</a:t>
            </a:fld>
            <a:endParaRPr lang="en-ZA"/>
          </a:p>
        </p:txBody>
      </p:sp>
      <p:sp>
        <p:nvSpPr>
          <p:cNvPr id="6" name="Footer Placeholder 5">
            <a:extLst>
              <a:ext uri="{FF2B5EF4-FFF2-40B4-BE49-F238E27FC236}">
                <a16:creationId xmlns:a16="http://schemas.microsoft.com/office/drawing/2014/main" id="{8CF8C2BB-EF6D-4AC6-9A2F-9AC74E5A1E2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40EE5F7-080B-4F58-BBDC-89484A2F352D}"/>
              </a:ext>
            </a:extLst>
          </p:cNvPr>
          <p:cNvSpPr>
            <a:spLocks noGrp="1"/>
          </p:cNvSpPr>
          <p:nvPr>
            <p:ph type="sldNum" sz="quarter" idx="12"/>
          </p:nvPr>
        </p:nvSpPr>
        <p:spPr/>
        <p:txBody>
          <a:bodyPr/>
          <a:lstStyle/>
          <a:p>
            <a:fld id="{2690738D-3447-4B5C-86F9-390569E26309}" type="slidenum">
              <a:rPr lang="en-ZA" smtClean="0"/>
              <a:t>‹#›</a:t>
            </a:fld>
            <a:endParaRPr lang="en-ZA"/>
          </a:p>
        </p:txBody>
      </p:sp>
    </p:spTree>
    <p:extLst>
      <p:ext uri="{BB962C8B-B14F-4D97-AF65-F5344CB8AC3E}">
        <p14:creationId xmlns:p14="http://schemas.microsoft.com/office/powerpoint/2010/main" val="47815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AAF6-030E-4E95-AD1C-BD73C2759C85}"/>
              </a:ext>
            </a:extLst>
          </p:cNvPr>
          <p:cNvSpPr>
            <a:spLocks noGrp="1"/>
          </p:cNvSpPr>
          <p:nvPr>
            <p:ph type="title"/>
          </p:nvPr>
        </p:nvSpPr>
        <p:spPr>
          <a:xfrm>
            <a:off x="1041425" y="1425575"/>
            <a:ext cx="4876383" cy="4989513"/>
          </a:xfrm>
        </p:spPr>
        <p:txBody>
          <a:bodyPr anchor="b"/>
          <a:lstStyle>
            <a:lvl1pPr>
              <a:defRPr sz="3968"/>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49CB4E5-E62D-405B-9512-D82C72CD3C23}"/>
              </a:ext>
            </a:extLst>
          </p:cNvPr>
          <p:cNvSpPr>
            <a:spLocks noGrp="1"/>
          </p:cNvSpPr>
          <p:nvPr>
            <p:ph type="pic" idx="1"/>
          </p:nvPr>
        </p:nvSpPr>
        <p:spPr>
          <a:xfrm>
            <a:off x="6427693" y="3078847"/>
            <a:ext cx="7654171" cy="15196234"/>
          </a:xfrm>
        </p:spPr>
        <p:txBody>
          <a:bodyPr/>
          <a:lstStyle>
            <a:lvl1pPr marL="0" indent="0">
              <a:buNone/>
              <a:defRPr sz="3968"/>
            </a:lvl1pPr>
            <a:lvl2pPr marL="566974" indent="0">
              <a:buNone/>
              <a:defRPr sz="3472"/>
            </a:lvl2pPr>
            <a:lvl3pPr marL="1133947" indent="0">
              <a:buNone/>
              <a:defRPr sz="2976"/>
            </a:lvl3pPr>
            <a:lvl4pPr marL="1700921" indent="0">
              <a:buNone/>
              <a:defRPr sz="2480"/>
            </a:lvl4pPr>
            <a:lvl5pPr marL="2267895" indent="0">
              <a:buNone/>
              <a:defRPr sz="2480"/>
            </a:lvl5pPr>
            <a:lvl6pPr marL="2834869" indent="0">
              <a:buNone/>
              <a:defRPr sz="2480"/>
            </a:lvl6pPr>
            <a:lvl7pPr marL="3401842" indent="0">
              <a:buNone/>
              <a:defRPr sz="2480"/>
            </a:lvl7pPr>
            <a:lvl8pPr marL="3968816" indent="0">
              <a:buNone/>
              <a:defRPr sz="2480"/>
            </a:lvl8pPr>
            <a:lvl9pPr marL="4535790" indent="0">
              <a:buNone/>
              <a:defRPr sz="2480"/>
            </a:lvl9pPr>
          </a:lstStyle>
          <a:p>
            <a:endParaRPr lang="en-ZA"/>
          </a:p>
        </p:txBody>
      </p:sp>
      <p:sp>
        <p:nvSpPr>
          <p:cNvPr id="4" name="Text Placeholder 3">
            <a:extLst>
              <a:ext uri="{FF2B5EF4-FFF2-40B4-BE49-F238E27FC236}">
                <a16:creationId xmlns:a16="http://schemas.microsoft.com/office/drawing/2014/main" id="{87125C6C-7A59-441C-BFBB-489A5416D5D3}"/>
              </a:ext>
            </a:extLst>
          </p:cNvPr>
          <p:cNvSpPr>
            <a:spLocks noGrp="1"/>
          </p:cNvSpPr>
          <p:nvPr>
            <p:ph type="body" sz="half" idx="2"/>
          </p:nvPr>
        </p:nvSpPr>
        <p:spPr>
          <a:xfrm>
            <a:off x="1041425" y="6415088"/>
            <a:ext cx="4876383" cy="11884743"/>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Edit Master text styles</a:t>
            </a:r>
          </a:p>
        </p:txBody>
      </p:sp>
      <p:sp>
        <p:nvSpPr>
          <p:cNvPr id="5" name="Date Placeholder 4">
            <a:extLst>
              <a:ext uri="{FF2B5EF4-FFF2-40B4-BE49-F238E27FC236}">
                <a16:creationId xmlns:a16="http://schemas.microsoft.com/office/drawing/2014/main" id="{02AC08FC-DC60-4E4A-817E-846366BAFBBF}"/>
              </a:ext>
            </a:extLst>
          </p:cNvPr>
          <p:cNvSpPr>
            <a:spLocks noGrp="1"/>
          </p:cNvSpPr>
          <p:nvPr>
            <p:ph type="dt" sz="half" idx="10"/>
          </p:nvPr>
        </p:nvSpPr>
        <p:spPr/>
        <p:txBody>
          <a:bodyPr/>
          <a:lstStyle/>
          <a:p>
            <a:fld id="{BF38DF15-9A77-4F40-A1B7-EE0995C76D9A}" type="datetimeFigureOut">
              <a:rPr lang="en-ZA" smtClean="0"/>
              <a:t>2018/05/01</a:t>
            </a:fld>
            <a:endParaRPr lang="en-ZA"/>
          </a:p>
        </p:txBody>
      </p:sp>
      <p:sp>
        <p:nvSpPr>
          <p:cNvPr id="6" name="Footer Placeholder 5">
            <a:extLst>
              <a:ext uri="{FF2B5EF4-FFF2-40B4-BE49-F238E27FC236}">
                <a16:creationId xmlns:a16="http://schemas.microsoft.com/office/drawing/2014/main" id="{E14F4944-9A1E-440B-94A0-078446487D2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47BAA58-BDE3-483E-84A4-5C4A553A920F}"/>
              </a:ext>
            </a:extLst>
          </p:cNvPr>
          <p:cNvSpPr>
            <a:spLocks noGrp="1"/>
          </p:cNvSpPr>
          <p:nvPr>
            <p:ph type="sldNum" sz="quarter" idx="12"/>
          </p:nvPr>
        </p:nvSpPr>
        <p:spPr/>
        <p:txBody>
          <a:bodyPr/>
          <a:lstStyle/>
          <a:p>
            <a:fld id="{2690738D-3447-4B5C-86F9-390569E26309}" type="slidenum">
              <a:rPr lang="en-ZA" smtClean="0"/>
              <a:t>‹#›</a:t>
            </a:fld>
            <a:endParaRPr lang="en-ZA"/>
          </a:p>
        </p:txBody>
      </p:sp>
    </p:spTree>
    <p:extLst>
      <p:ext uri="{BB962C8B-B14F-4D97-AF65-F5344CB8AC3E}">
        <p14:creationId xmlns:p14="http://schemas.microsoft.com/office/powerpoint/2010/main" val="300180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DA834B-1CC0-4E90-A1AF-6809F35D8F32}"/>
              </a:ext>
            </a:extLst>
          </p:cNvPr>
          <p:cNvSpPr>
            <a:spLocks noGrp="1"/>
          </p:cNvSpPr>
          <p:nvPr>
            <p:ph type="title"/>
          </p:nvPr>
        </p:nvSpPr>
        <p:spPr>
          <a:xfrm>
            <a:off x="1039456" y="1138482"/>
            <a:ext cx="13040439" cy="4133179"/>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3E3E0E6-DD1A-4EA0-97F6-96B6C424053E}"/>
              </a:ext>
            </a:extLst>
          </p:cNvPr>
          <p:cNvSpPr>
            <a:spLocks noGrp="1"/>
          </p:cNvSpPr>
          <p:nvPr>
            <p:ph type="body" idx="1"/>
          </p:nvPr>
        </p:nvSpPr>
        <p:spPr>
          <a:xfrm>
            <a:off x="1039456" y="5692400"/>
            <a:ext cx="13040439" cy="13567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2EF7907-43C7-4E40-A7E7-44D541124E2A}"/>
              </a:ext>
            </a:extLst>
          </p:cNvPr>
          <p:cNvSpPr>
            <a:spLocks noGrp="1"/>
          </p:cNvSpPr>
          <p:nvPr>
            <p:ph type="dt" sz="half" idx="2"/>
          </p:nvPr>
        </p:nvSpPr>
        <p:spPr>
          <a:xfrm>
            <a:off x="1039455" y="19819454"/>
            <a:ext cx="3401854" cy="1138480"/>
          </a:xfrm>
          <a:prstGeom prst="rect">
            <a:avLst/>
          </a:prstGeom>
        </p:spPr>
        <p:txBody>
          <a:bodyPr vert="horz" lIns="91440" tIns="45720" rIns="91440" bIns="45720" rtlCol="0" anchor="ctr"/>
          <a:lstStyle>
            <a:lvl1pPr algn="l">
              <a:defRPr sz="1488">
                <a:solidFill>
                  <a:schemeClr val="tx1">
                    <a:tint val="75000"/>
                  </a:schemeClr>
                </a:solidFill>
              </a:defRPr>
            </a:lvl1pPr>
          </a:lstStyle>
          <a:p>
            <a:fld id="{BF38DF15-9A77-4F40-A1B7-EE0995C76D9A}" type="datetimeFigureOut">
              <a:rPr lang="en-ZA" smtClean="0"/>
              <a:t>2018/05/01</a:t>
            </a:fld>
            <a:endParaRPr lang="en-ZA"/>
          </a:p>
        </p:txBody>
      </p:sp>
      <p:sp>
        <p:nvSpPr>
          <p:cNvPr id="5" name="Footer Placeholder 4">
            <a:extLst>
              <a:ext uri="{FF2B5EF4-FFF2-40B4-BE49-F238E27FC236}">
                <a16:creationId xmlns:a16="http://schemas.microsoft.com/office/drawing/2014/main" id="{9FD34620-A033-44CE-8064-44A52A787221}"/>
              </a:ext>
            </a:extLst>
          </p:cNvPr>
          <p:cNvSpPr>
            <a:spLocks noGrp="1"/>
          </p:cNvSpPr>
          <p:nvPr>
            <p:ph type="ftr" sz="quarter" idx="3"/>
          </p:nvPr>
        </p:nvSpPr>
        <p:spPr>
          <a:xfrm>
            <a:off x="5008285" y="19819454"/>
            <a:ext cx="5102781" cy="1138480"/>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B86F2FBA-AFA4-4FBB-BF49-C500ED69B528}"/>
              </a:ext>
            </a:extLst>
          </p:cNvPr>
          <p:cNvSpPr>
            <a:spLocks noGrp="1"/>
          </p:cNvSpPr>
          <p:nvPr>
            <p:ph type="sldNum" sz="quarter" idx="4"/>
          </p:nvPr>
        </p:nvSpPr>
        <p:spPr>
          <a:xfrm>
            <a:off x="10678041" y="19819454"/>
            <a:ext cx="3401854" cy="1138480"/>
          </a:xfrm>
          <a:prstGeom prst="rect">
            <a:avLst/>
          </a:prstGeom>
        </p:spPr>
        <p:txBody>
          <a:bodyPr vert="horz" lIns="91440" tIns="45720" rIns="91440" bIns="45720" rtlCol="0" anchor="ctr"/>
          <a:lstStyle>
            <a:lvl1pPr algn="r">
              <a:defRPr sz="1488">
                <a:solidFill>
                  <a:schemeClr val="tx1">
                    <a:tint val="75000"/>
                  </a:schemeClr>
                </a:solidFill>
              </a:defRPr>
            </a:lvl1pPr>
          </a:lstStyle>
          <a:p>
            <a:fld id="{2690738D-3447-4B5C-86F9-390569E26309}" type="slidenum">
              <a:rPr lang="en-ZA" smtClean="0"/>
              <a:t>‹#›</a:t>
            </a:fld>
            <a:endParaRPr lang="en-ZA"/>
          </a:p>
        </p:txBody>
      </p:sp>
      <p:pic>
        <p:nvPicPr>
          <p:cNvPr id="7" name="Picture 6">
            <a:extLst>
              <a:ext uri="{FF2B5EF4-FFF2-40B4-BE49-F238E27FC236}">
                <a16:creationId xmlns:a16="http://schemas.microsoft.com/office/drawing/2014/main" id="{F68D9BFB-DAC1-4C22-B2D6-9EA2D123D39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 y="-7982"/>
            <a:ext cx="15128060" cy="3220749"/>
          </a:xfrm>
          <a:prstGeom prst="rect">
            <a:avLst/>
          </a:prstGeom>
        </p:spPr>
      </p:pic>
      <p:pic>
        <p:nvPicPr>
          <p:cNvPr id="8" name="Picture 7">
            <a:extLst>
              <a:ext uri="{FF2B5EF4-FFF2-40B4-BE49-F238E27FC236}">
                <a16:creationId xmlns:a16="http://schemas.microsoft.com/office/drawing/2014/main" id="{841B2169-71C0-467F-946D-44DCB5D140A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17658846"/>
            <a:ext cx="15128059" cy="3724780"/>
          </a:xfrm>
          <a:prstGeom prst="rect">
            <a:avLst/>
          </a:prstGeom>
        </p:spPr>
      </p:pic>
      <p:sp>
        <p:nvSpPr>
          <p:cNvPr id="9" name="Text Box 29">
            <a:extLst>
              <a:ext uri="{FF2B5EF4-FFF2-40B4-BE49-F238E27FC236}">
                <a16:creationId xmlns:a16="http://schemas.microsoft.com/office/drawing/2014/main" id="{6365B76C-8363-4253-91F1-EC5FC7EF91AC}"/>
              </a:ext>
            </a:extLst>
          </p:cNvPr>
          <p:cNvSpPr txBox="1">
            <a:spLocks noChangeArrowheads="1"/>
          </p:cNvSpPr>
          <p:nvPr userDrawn="1"/>
        </p:nvSpPr>
        <p:spPr bwMode="auto">
          <a:xfrm>
            <a:off x="7283806" y="2388753"/>
            <a:ext cx="7585833" cy="1000518"/>
          </a:xfrm>
          <a:prstGeom prst="rect">
            <a:avLst/>
          </a:prstGeom>
          <a:noFill/>
          <a:ln w="9525">
            <a:noFill/>
            <a:miter lim="800000"/>
            <a:headEnd/>
            <a:tailEnd/>
          </a:ln>
          <a:effectLst/>
        </p:spPr>
        <p:txBody>
          <a:bodyPr wrap="square" lIns="199059" tIns="99530" rIns="199059" bIns="99530">
            <a:prstTxWarp prst="textNoShape">
              <a:avLst/>
            </a:prstTxWarp>
            <a:spAutoFit/>
          </a:bodyPr>
          <a:lstStyle/>
          <a:p>
            <a:pPr algn="r" defTabSz="1990417"/>
            <a:endParaRPr lang="en-US" sz="1598" b="1" dirty="0">
              <a:solidFill>
                <a:srgbClr val="25659F"/>
              </a:solidFill>
              <a:latin typeface="+mj-lt"/>
            </a:endParaRPr>
          </a:p>
          <a:p>
            <a:pPr algn="r" defTabSz="1990417"/>
            <a:r>
              <a:rPr lang="en-US" sz="1199" b="1" dirty="0">
                <a:solidFill>
                  <a:srgbClr val="25659F"/>
                </a:solidFill>
                <a:latin typeface="+mj-lt"/>
              </a:rPr>
              <a:t>Centre for Bioprocess Engineering Research (CeBER), University of Cape Town, Cape Town, South Africa, 7701</a:t>
            </a:r>
          </a:p>
          <a:p>
            <a:pPr algn="r" defTabSz="1990417"/>
            <a:r>
              <a:rPr lang="en-US" sz="1199" dirty="0">
                <a:solidFill>
                  <a:srgbClr val="25659F"/>
                </a:solidFill>
                <a:latin typeface="+mj-lt"/>
              </a:rPr>
              <a:t>Tel: +27 21 650 2759 ; Fax: +27 21 650 5501; Email: CeBER@uct.ac.za; www.CeBER.uct.ac.za</a:t>
            </a:r>
          </a:p>
          <a:p>
            <a:pPr algn="ctr" defTabSz="1990417"/>
            <a:endParaRPr lang="en-US" sz="1199" b="1" dirty="0">
              <a:solidFill>
                <a:schemeClr val="bg1"/>
              </a:solidFill>
            </a:endParaRPr>
          </a:p>
        </p:txBody>
      </p:sp>
    </p:spTree>
    <p:extLst>
      <p:ext uri="{BB962C8B-B14F-4D97-AF65-F5344CB8AC3E}">
        <p14:creationId xmlns:p14="http://schemas.microsoft.com/office/powerpoint/2010/main" val="25341580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9" r:id="rId12"/>
  </p:sldLayoutIdLst>
  <p:txStyles>
    <p:titleStyle>
      <a:lvl1pPr algn="l" defTabSz="1133947" rtl="0" eaLnBrk="1" latinLnBrk="0" hangingPunct="1">
        <a:lnSpc>
          <a:spcPct val="90000"/>
        </a:lnSpc>
        <a:spcBef>
          <a:spcPct val="0"/>
        </a:spcBef>
        <a:buNone/>
        <a:defRPr sz="5456" kern="1200">
          <a:solidFill>
            <a:schemeClr val="tx1"/>
          </a:solidFill>
          <a:latin typeface="+mj-lt"/>
          <a:ea typeface="+mj-ea"/>
          <a:cs typeface="+mj-cs"/>
        </a:defRPr>
      </a:lvl1pPr>
    </p:titleStyle>
    <p:bodyStyle>
      <a:lvl1pPr marL="283487" indent="-283487" algn="l" defTabSz="1133947"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382"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hart" Target="../charts/chart1.xml"/><Relationship Id="rId18" Type="http://schemas.openxmlformats.org/officeDocument/2006/relationships/chart" Target="../charts/chart4.xml"/><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chart" Target="../charts/chart3.xml"/><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chart" Target="../charts/chart6.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3.png"/><Relationship Id="rId10" Type="http://schemas.openxmlformats.org/officeDocument/2006/relationships/image" Target="../media/image10.png"/><Relationship Id="rId19" Type="http://schemas.openxmlformats.org/officeDocument/2006/relationships/chart" Target="../charts/chart5.xml"/><Relationship Id="rId4" Type="http://schemas.openxmlformats.org/officeDocument/2006/relationships/image" Target="../media/image5.png"/><Relationship Id="rId9" Type="http://schemas.microsoft.com/office/2007/relationships/hdphoto" Target="../media/hdphoto1.wdp"/><Relationship Id="rId1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258186" y="3164973"/>
            <a:ext cx="6279534" cy="3884678"/>
          </a:xfrm>
          <a:prstGeom prst="rect">
            <a:avLst/>
          </a:prstGeom>
          <a:solidFill>
            <a:schemeClr val="bg1"/>
          </a:solidFill>
          <a:ln w="57150">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lvl="0" algn="ctr"/>
            <a:r>
              <a:rPr lang="en-GB" sz="2800" b="1" dirty="0">
                <a:solidFill>
                  <a:srgbClr val="3B8AD1"/>
                </a:solidFill>
              </a:rPr>
              <a:t>INTRODUCTION</a:t>
            </a:r>
          </a:p>
          <a:p>
            <a:pPr lvl="0" algn="just"/>
            <a:r>
              <a:rPr lang="en-ZA" sz="2000" dirty="0">
                <a:solidFill>
                  <a:prstClr val="black"/>
                </a:solidFill>
                <a:cs typeface="Arial" panose="020B0604020202020204" pitchFamily="34" charset="0"/>
              </a:rPr>
              <a:t>Annually, the Confectionery industry generates approx. 625 tonnes of sugar-rich waste per manufacturing site which is discarded into landfills.  </a:t>
            </a:r>
            <a:r>
              <a:rPr lang="en-GB" sz="2000" dirty="0">
                <a:solidFill>
                  <a:srgbClr val="000000"/>
                </a:solidFill>
                <a:ea typeface="Arial" panose="020B0604020202020204" pitchFamily="34" charset="0"/>
              </a:rPr>
              <a:t>Landfilling is a major environmental burden in South Africa. </a:t>
            </a:r>
            <a:r>
              <a:rPr lang="en-US" sz="2000" dirty="0">
                <a:solidFill>
                  <a:prstClr val="black"/>
                </a:solidFill>
                <a:ea typeface="Times New Roman" panose="02020603050405020304" pitchFamily="18" charset="0"/>
                <a:cs typeface="Times New Roman" panose="02020603050405020304" pitchFamily="18" charset="0"/>
              </a:rPr>
              <a:t>The carbohydrate content of confectionery waste makes </a:t>
            </a:r>
            <a:r>
              <a:rPr lang="en-ZA" sz="2000" dirty="0">
                <a:solidFill>
                  <a:prstClr val="black"/>
                </a:solidFill>
                <a:ea typeface="Times New Roman" panose="02020603050405020304" pitchFamily="18" charset="0"/>
                <a:cs typeface="Times New Roman" panose="02020603050405020304" pitchFamily="18" charset="0"/>
              </a:rPr>
              <a:t>it an ideal bioprocess feedstock for renewable energy production. Valorisation of confectionery waste, as suggested in Fig. 1, contribute to the national Bio-economy strategy (2014) of SA that focuses on diverting waste from landfill site into value added products using sustainable and environmentally friendly production processes.</a:t>
            </a:r>
            <a:endParaRPr lang="en-US" sz="2400" b="1" dirty="0">
              <a:solidFill>
                <a:srgbClr val="3B8AD1"/>
              </a:solidFill>
            </a:endParaRPr>
          </a:p>
        </p:txBody>
      </p:sp>
      <p:sp>
        <p:nvSpPr>
          <p:cNvPr id="30" name="Rectangle 22"/>
          <p:cNvSpPr>
            <a:spLocks noChangeArrowheads="1"/>
          </p:cNvSpPr>
          <p:nvPr/>
        </p:nvSpPr>
        <p:spPr bwMode="auto">
          <a:xfrm>
            <a:off x="608428" y="7222445"/>
            <a:ext cx="6556355" cy="523220"/>
          </a:xfrm>
          <a:prstGeom prst="rect">
            <a:avLst/>
          </a:prstGeom>
          <a:noFill/>
          <a:ln w="9525">
            <a:noFill/>
            <a:miter lim="800000"/>
            <a:headEnd/>
            <a:tailEnd/>
          </a:ln>
        </p:spPr>
        <p:txBody>
          <a:bodyPr wrap="square">
            <a:prstTxWarp prst="textNoShape">
              <a:avLst/>
            </a:prstTxWarp>
            <a:spAutoFit/>
          </a:bodyPr>
          <a:lstStyle/>
          <a:p>
            <a:pPr defTabSz="1990417"/>
            <a:r>
              <a:rPr lang="en-US" sz="2800" b="1" dirty="0">
                <a:solidFill>
                  <a:srgbClr val="3B8AD1"/>
                </a:solidFill>
                <a:latin typeface="+mn-lt"/>
              </a:rPr>
              <a:t>ETHANOL PRODUCTION METHODOLOGY</a:t>
            </a:r>
          </a:p>
        </p:txBody>
      </p:sp>
      <p:sp>
        <p:nvSpPr>
          <p:cNvPr id="2072" name="Title 2071"/>
          <p:cNvSpPr>
            <a:spLocks noGrp="1"/>
          </p:cNvSpPr>
          <p:nvPr>
            <p:ph type="ctrTitle"/>
          </p:nvPr>
        </p:nvSpPr>
        <p:spPr>
          <a:xfrm>
            <a:off x="401160" y="237133"/>
            <a:ext cx="13405468" cy="2419228"/>
          </a:xfrm>
        </p:spPr>
        <p:txBody>
          <a:bodyPr>
            <a:normAutofit/>
          </a:bodyPr>
          <a:lstStyle/>
          <a:p>
            <a:pPr algn="ctr"/>
            <a:r>
              <a:rPr lang="en-ZA" sz="4400" b="1" dirty="0">
                <a:latin typeface="+mn-lt"/>
              </a:rPr>
              <a:t>Waste to Energy: </a:t>
            </a:r>
            <a:r>
              <a:rPr lang="en-ZA" sz="4400" b="1" cap="none" dirty="0">
                <a:latin typeface="+mn-lt"/>
              </a:rPr>
              <a:t>Confectionery waste as a substrate for renewable energy production</a:t>
            </a:r>
            <a:br>
              <a:rPr lang="en-ZA" dirty="0">
                <a:latin typeface="+mn-lt"/>
              </a:rPr>
            </a:br>
            <a:endParaRPr lang="en-ZA" b="1" dirty="0">
              <a:solidFill>
                <a:schemeClr val="tx2">
                  <a:lumMod val="60000"/>
                  <a:lumOff val="40000"/>
                </a:schemeClr>
              </a:solidFill>
              <a:latin typeface="+mn-lt"/>
              <a:cs typeface="Aharoni" panose="02010803020104030203" pitchFamily="2" charset="-79"/>
            </a:endParaRPr>
          </a:p>
        </p:txBody>
      </p:sp>
      <p:sp>
        <p:nvSpPr>
          <p:cNvPr id="2073" name="Text Placeholder 2072"/>
          <p:cNvSpPr>
            <a:spLocks noGrp="1"/>
          </p:cNvSpPr>
          <p:nvPr>
            <p:ph type="subTitle" idx="1"/>
          </p:nvPr>
        </p:nvSpPr>
        <p:spPr>
          <a:xfrm>
            <a:off x="142851" y="1816198"/>
            <a:ext cx="7507126" cy="1026742"/>
          </a:xfrm>
        </p:spPr>
        <p:txBody>
          <a:bodyPr>
            <a:noAutofit/>
          </a:bodyPr>
          <a:lstStyle/>
          <a:p>
            <a:r>
              <a:rPr lang="en-ZA" sz="2800" u="sng" dirty="0"/>
              <a:t>C.Z. Ngwenya</a:t>
            </a:r>
            <a:r>
              <a:rPr lang="en-ZA" sz="2800" dirty="0"/>
              <a:t>, Dr M. Smart &amp; Prof S.T.L Harrison</a:t>
            </a:r>
          </a:p>
        </p:txBody>
      </p:sp>
      <p:sp>
        <p:nvSpPr>
          <p:cNvPr id="93" name="TextBox 92"/>
          <p:cNvSpPr txBox="1"/>
          <p:nvPr/>
        </p:nvSpPr>
        <p:spPr>
          <a:xfrm>
            <a:off x="2706167" y="19223938"/>
            <a:ext cx="2623288" cy="400110"/>
          </a:xfrm>
          <a:prstGeom prst="rect">
            <a:avLst/>
          </a:prstGeom>
          <a:noFill/>
        </p:spPr>
        <p:txBody>
          <a:bodyPr wrap="square" rtlCol="0">
            <a:spAutoFit/>
          </a:bodyPr>
          <a:lstStyle/>
          <a:p>
            <a:pPr defTabSz="2085538"/>
            <a:r>
              <a:rPr lang="en-GB" sz="2000" b="1" dirty="0">
                <a:solidFill>
                  <a:srgbClr val="3B8AD1"/>
                </a:solidFill>
                <a:latin typeface="+mn-lt"/>
              </a:rPr>
              <a:t>ACKNOWLEDGEMENTS</a:t>
            </a:r>
            <a:endParaRPr lang="en-US" sz="2000" b="1" dirty="0">
              <a:solidFill>
                <a:srgbClr val="3B8AD1"/>
              </a:solidFill>
              <a:latin typeface="+mn-lt"/>
            </a:endParaRPr>
          </a:p>
        </p:txBody>
      </p:sp>
      <p:sp>
        <p:nvSpPr>
          <p:cNvPr id="95" name="TextBox 94"/>
          <p:cNvSpPr txBox="1"/>
          <p:nvPr/>
        </p:nvSpPr>
        <p:spPr>
          <a:xfrm>
            <a:off x="8182682" y="19442361"/>
            <a:ext cx="6799752" cy="274242"/>
          </a:xfrm>
          <a:prstGeom prst="rect">
            <a:avLst/>
          </a:prstGeom>
          <a:noFill/>
        </p:spPr>
        <p:txBody>
          <a:bodyPr wrap="square" rtlCol="0">
            <a:spAutoFit/>
          </a:bodyPr>
          <a:lstStyle/>
          <a:p>
            <a:pPr>
              <a:lnSpc>
                <a:spcPct val="150000"/>
              </a:lnSpc>
            </a:pPr>
            <a:endParaRPr lang="en-GB" sz="899" dirty="0"/>
          </a:p>
        </p:txBody>
      </p:sp>
      <p:sp>
        <p:nvSpPr>
          <p:cNvPr id="13" name="TextBox 12"/>
          <p:cNvSpPr txBox="1"/>
          <p:nvPr/>
        </p:nvSpPr>
        <p:spPr>
          <a:xfrm>
            <a:off x="496647" y="13441279"/>
            <a:ext cx="4715685" cy="4825987"/>
          </a:xfrm>
          <a:prstGeom prst="rect">
            <a:avLst/>
          </a:prstGeom>
          <a:noFill/>
        </p:spPr>
        <p:txBody>
          <a:bodyPr wrap="square" rtlCol="0">
            <a:noAutofit/>
          </a:bodyPr>
          <a:lstStyle/>
          <a:p>
            <a:pPr marL="285750" indent="-285750" algn="just">
              <a:lnSpc>
                <a:spcPct val="150000"/>
              </a:lnSpc>
              <a:buFont typeface="Arial" panose="020B0604020202020204" pitchFamily="34" charset="0"/>
              <a:buChar char="•"/>
            </a:pPr>
            <a:endParaRPr lang="en-GB" sz="1400" dirty="0">
              <a:latin typeface="+mn-lt"/>
            </a:endParaRPr>
          </a:p>
        </p:txBody>
      </p:sp>
      <p:sp>
        <p:nvSpPr>
          <p:cNvPr id="4" name="TextBox 3">
            <a:extLst>
              <a:ext uri="{FF2B5EF4-FFF2-40B4-BE49-F238E27FC236}">
                <a16:creationId xmlns:a16="http://schemas.microsoft.com/office/drawing/2014/main" id="{F37634D0-3C4E-442D-8FF7-F05FEBF170B3}"/>
              </a:ext>
            </a:extLst>
          </p:cNvPr>
          <p:cNvSpPr txBox="1"/>
          <p:nvPr/>
        </p:nvSpPr>
        <p:spPr>
          <a:xfrm>
            <a:off x="6904738" y="15447734"/>
            <a:ext cx="3391241" cy="313684"/>
          </a:xfrm>
          <a:prstGeom prst="rect">
            <a:avLst/>
          </a:prstGeom>
          <a:noFill/>
        </p:spPr>
        <p:txBody>
          <a:bodyPr wrap="square" rtlCol="0">
            <a:noAutofit/>
          </a:bodyPr>
          <a:lstStyle/>
          <a:p>
            <a:endParaRPr lang="en-ZA" sz="1100" dirty="0">
              <a:solidFill>
                <a:schemeClr val="tx2"/>
              </a:solidFill>
              <a:latin typeface="+mn-lt"/>
            </a:endParaRPr>
          </a:p>
        </p:txBody>
      </p:sp>
      <p:pic>
        <p:nvPicPr>
          <p:cNvPr id="39" name="Picture 6" descr="Image result for confectionery waste">
            <a:extLst>
              <a:ext uri="{FF2B5EF4-FFF2-40B4-BE49-F238E27FC236}">
                <a16:creationId xmlns:a16="http://schemas.microsoft.com/office/drawing/2014/main" id="{978C892E-3526-4D2C-813B-20BFCD9DEB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71" t="5228" r="10798"/>
          <a:stretch/>
        </p:blipFill>
        <p:spPr bwMode="auto">
          <a:xfrm>
            <a:off x="7033561" y="3352056"/>
            <a:ext cx="1802269" cy="11892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0" name="Down Arrow 1">
            <a:extLst>
              <a:ext uri="{FF2B5EF4-FFF2-40B4-BE49-F238E27FC236}">
                <a16:creationId xmlns:a16="http://schemas.microsoft.com/office/drawing/2014/main" id="{140DF445-663A-4376-8F61-D89AEE78F585}"/>
              </a:ext>
            </a:extLst>
          </p:cNvPr>
          <p:cNvSpPr/>
          <p:nvPr/>
        </p:nvSpPr>
        <p:spPr>
          <a:xfrm>
            <a:off x="10058025" y="4464883"/>
            <a:ext cx="610570" cy="851367"/>
          </a:xfrm>
          <a:prstGeom prst="downArrow">
            <a:avLst/>
          </a:prstGeom>
          <a:solidFill>
            <a:schemeClr val="accent1"/>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ZA" dirty="0"/>
          </a:p>
        </p:txBody>
      </p:sp>
      <p:sp>
        <p:nvSpPr>
          <p:cNvPr id="43" name="Right Arrow 7">
            <a:extLst>
              <a:ext uri="{FF2B5EF4-FFF2-40B4-BE49-F238E27FC236}">
                <a16:creationId xmlns:a16="http://schemas.microsoft.com/office/drawing/2014/main" id="{0D5FBCDC-2714-4972-B0CC-ED72C2C83C88}"/>
              </a:ext>
            </a:extLst>
          </p:cNvPr>
          <p:cNvSpPr/>
          <p:nvPr/>
        </p:nvSpPr>
        <p:spPr>
          <a:xfrm>
            <a:off x="9090387" y="3330158"/>
            <a:ext cx="2427597" cy="1443318"/>
          </a:xfrm>
          <a:prstGeom prst="rightArrow">
            <a:avLst/>
          </a:prstGeom>
          <a:solidFill>
            <a:schemeClr val="bg2">
              <a:lumMod val="7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ZA" sz="1800" dirty="0">
                <a:solidFill>
                  <a:schemeClr val="bg1"/>
                </a:solidFill>
              </a:rPr>
              <a:t>Fermentation /</a:t>
            </a:r>
          </a:p>
          <a:p>
            <a:pPr algn="ctr"/>
            <a:r>
              <a:rPr lang="en-ZA" sz="1800" dirty="0">
                <a:solidFill>
                  <a:schemeClr val="bg1"/>
                </a:solidFill>
              </a:rPr>
              <a:t>Anaerobic digestion</a:t>
            </a:r>
          </a:p>
        </p:txBody>
      </p:sp>
      <p:sp>
        <p:nvSpPr>
          <p:cNvPr id="44" name="Rounded Rectangle 8">
            <a:extLst>
              <a:ext uri="{FF2B5EF4-FFF2-40B4-BE49-F238E27FC236}">
                <a16:creationId xmlns:a16="http://schemas.microsoft.com/office/drawing/2014/main" id="{6EA93071-6516-468E-8AEE-3EB279139107}"/>
              </a:ext>
            </a:extLst>
          </p:cNvPr>
          <p:cNvSpPr/>
          <p:nvPr/>
        </p:nvSpPr>
        <p:spPr>
          <a:xfrm>
            <a:off x="9163457" y="5349423"/>
            <a:ext cx="2399703" cy="893036"/>
          </a:xfrm>
          <a:prstGeom prst="roundRect">
            <a:avLst/>
          </a:prstGeom>
          <a:solidFill>
            <a:schemeClr val="bg2">
              <a:lumMod val="75000"/>
            </a:schemeClr>
          </a:solidFill>
          <a:ln>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sz="1800" dirty="0"/>
              <a:t>Process intermediate recovery: volatile fatty acids (AD)</a:t>
            </a:r>
          </a:p>
        </p:txBody>
      </p:sp>
      <p:sp>
        <p:nvSpPr>
          <p:cNvPr id="45" name="Rectangle 44">
            <a:extLst>
              <a:ext uri="{FF2B5EF4-FFF2-40B4-BE49-F238E27FC236}">
                <a16:creationId xmlns:a16="http://schemas.microsoft.com/office/drawing/2014/main" id="{B8D5761A-4493-463F-8C03-843BB1A70893}"/>
              </a:ext>
            </a:extLst>
          </p:cNvPr>
          <p:cNvSpPr/>
          <p:nvPr/>
        </p:nvSpPr>
        <p:spPr>
          <a:xfrm>
            <a:off x="11601196" y="3462537"/>
            <a:ext cx="1702613" cy="1143820"/>
          </a:xfrm>
          <a:prstGeom prst="rect">
            <a:avLst/>
          </a:prstGeom>
        </p:spPr>
        <p:style>
          <a:lnRef idx="1">
            <a:schemeClr val="accent3"/>
          </a:lnRef>
          <a:fillRef idx="2">
            <a:schemeClr val="accent3"/>
          </a:fillRef>
          <a:effectRef idx="1">
            <a:schemeClr val="accent3"/>
          </a:effectRef>
          <a:fontRef idx="minor">
            <a:schemeClr val="dk1"/>
          </a:fontRef>
        </p:style>
        <p:txBody>
          <a:bodyPr wrap="none" rtlCol="0" anchor="ctr"/>
          <a:lstStyle/>
          <a:p>
            <a:r>
              <a:rPr lang="en-ZA" sz="2000" dirty="0"/>
              <a:t>Bioethanol</a:t>
            </a:r>
          </a:p>
          <a:p>
            <a:r>
              <a:rPr lang="en-ZA" sz="2000" dirty="0"/>
              <a:t>Biobutanol</a:t>
            </a:r>
          </a:p>
          <a:p>
            <a:r>
              <a:rPr lang="en-ZA" sz="2000" dirty="0"/>
              <a:t>Biogas</a:t>
            </a:r>
          </a:p>
        </p:txBody>
      </p:sp>
      <p:pic>
        <p:nvPicPr>
          <p:cNvPr id="53" name="Picture 52">
            <a:extLst>
              <a:ext uri="{FF2B5EF4-FFF2-40B4-BE49-F238E27FC236}">
                <a16:creationId xmlns:a16="http://schemas.microsoft.com/office/drawing/2014/main" id="{FF2E3815-1E35-4CBC-9C89-55238184FA11}"/>
              </a:ext>
            </a:extLst>
          </p:cNvPr>
          <p:cNvPicPr>
            <a:picLocks noChangeAspect="1"/>
          </p:cNvPicPr>
          <p:nvPr/>
        </p:nvPicPr>
        <p:blipFill rotWithShape="1">
          <a:blip r:embed="rId4" cstate="print"/>
          <a:srcRect l="8112" t="1863" r="4840" b="23890"/>
          <a:stretch/>
        </p:blipFill>
        <p:spPr>
          <a:xfrm>
            <a:off x="6723993" y="5313059"/>
            <a:ext cx="2465805" cy="1395084"/>
          </a:xfrm>
          <a:prstGeom prst="rect">
            <a:avLst/>
          </a:prstGeom>
          <a:ln>
            <a:noFill/>
          </a:ln>
          <a:effectLst>
            <a:softEdge rad="112500"/>
          </a:effectLst>
        </p:spPr>
      </p:pic>
      <p:sp>
        <p:nvSpPr>
          <p:cNvPr id="51" name="Down Arrow 14">
            <a:extLst>
              <a:ext uri="{FF2B5EF4-FFF2-40B4-BE49-F238E27FC236}">
                <a16:creationId xmlns:a16="http://schemas.microsoft.com/office/drawing/2014/main" id="{D0C8E4CD-A6F0-4861-9B69-3B01AC21BE44}"/>
              </a:ext>
            </a:extLst>
          </p:cNvPr>
          <p:cNvSpPr/>
          <p:nvPr/>
        </p:nvSpPr>
        <p:spPr>
          <a:xfrm>
            <a:off x="7644140" y="4509313"/>
            <a:ext cx="480267" cy="9239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4" name="Multiply 16">
            <a:extLst>
              <a:ext uri="{FF2B5EF4-FFF2-40B4-BE49-F238E27FC236}">
                <a16:creationId xmlns:a16="http://schemas.microsoft.com/office/drawing/2014/main" id="{9D0B335B-B9CF-4CC3-9278-674935C97FF2}"/>
              </a:ext>
            </a:extLst>
          </p:cNvPr>
          <p:cNvSpPr/>
          <p:nvPr/>
        </p:nvSpPr>
        <p:spPr>
          <a:xfrm>
            <a:off x="7377559" y="4407819"/>
            <a:ext cx="1008112" cy="864096"/>
          </a:xfrm>
          <a:prstGeom prst="mathMultiply">
            <a:avLst/>
          </a:prstGeom>
          <a:solidFill>
            <a:srgbClr val="FD0F0F">
              <a:alpha val="74118"/>
            </a:srgbClr>
          </a:solidFill>
          <a:ln>
            <a:solidFill>
              <a:srgbClr val="FD0F0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a:ln w="22225">
                <a:solidFill>
                  <a:schemeClr val="accent2"/>
                </a:solidFill>
                <a:prstDash val="solid"/>
              </a:ln>
              <a:solidFill>
                <a:schemeClr val="accent2">
                  <a:lumMod val="40000"/>
                  <a:lumOff val="60000"/>
                </a:schemeClr>
              </a:solidFill>
            </a:endParaRPr>
          </a:p>
        </p:txBody>
      </p:sp>
      <p:sp>
        <p:nvSpPr>
          <p:cNvPr id="2" name="AutoShape 4" descr="Image result for car icon">
            <a:extLst>
              <a:ext uri="{FF2B5EF4-FFF2-40B4-BE49-F238E27FC236}">
                <a16:creationId xmlns:a16="http://schemas.microsoft.com/office/drawing/2014/main" id="{7BC9B67F-6C10-4968-97A1-63095821025C}"/>
              </a:ext>
            </a:extLst>
          </p:cNvPr>
          <p:cNvSpPr>
            <a:spLocks noChangeAspect="1" noChangeArrowheads="1"/>
          </p:cNvSpPr>
          <p:nvPr/>
        </p:nvSpPr>
        <p:spPr bwMode="auto">
          <a:xfrm>
            <a:off x="7407275" y="104081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58" name="Content Placeholder 5" descr="Related image">
            <a:extLst>
              <a:ext uri="{FF2B5EF4-FFF2-40B4-BE49-F238E27FC236}">
                <a16:creationId xmlns:a16="http://schemas.microsoft.com/office/drawing/2014/main" id="{5CBC0D52-3484-4BD0-B94F-066C263FF0A0}"/>
              </a:ext>
            </a:extLst>
          </p:cNvPr>
          <p:cNvPicPr>
            <a:picLocks/>
          </p:cNvPicPr>
          <p:nvPr/>
        </p:nvPicPr>
        <p:blipFill rotWithShape="1">
          <a:blip r:embed="rId5">
            <a:extLst>
              <a:ext uri="{28A0092B-C50C-407E-A947-70E740481C1C}">
                <a14:useLocalDpi xmlns:a14="http://schemas.microsoft.com/office/drawing/2010/main" val="0"/>
              </a:ext>
            </a:extLst>
          </a:blip>
          <a:srcRect l="8942" t="23891" r="47187" b="17406"/>
          <a:stretch/>
        </p:blipFill>
        <p:spPr bwMode="auto">
          <a:xfrm>
            <a:off x="1906282" y="9827661"/>
            <a:ext cx="1693711" cy="1151044"/>
          </a:xfrm>
          <a:prstGeom prst="ellipse">
            <a:avLst/>
          </a:prstGeom>
          <a:ln>
            <a:noFill/>
          </a:ln>
          <a:effectLst>
            <a:reflection stA="0" endPos="65000" dist="50800" dir="5400000" sy="-100000" algn="bl" rotWithShape="0"/>
            <a:softEdge rad="112500"/>
          </a:effectLst>
          <a:extLst>
            <a:ext uri="{53640926-AAD7-44D8-BBD7-CCE9431645EC}">
              <a14:shadowObscured xmlns:a14="http://schemas.microsoft.com/office/drawing/2010/main"/>
            </a:ext>
          </a:extLst>
        </p:spPr>
      </p:pic>
      <p:pic>
        <p:nvPicPr>
          <p:cNvPr id="59" name="Picture 58" descr="Image result for Chocolate bars">
            <a:extLst>
              <a:ext uri="{FF2B5EF4-FFF2-40B4-BE49-F238E27FC236}">
                <a16:creationId xmlns:a16="http://schemas.microsoft.com/office/drawing/2014/main" id="{3D56695D-5E2E-421E-B368-FAE7DE38276B}"/>
              </a:ext>
            </a:extLst>
          </p:cNvPr>
          <p:cNvPicPr/>
          <p:nvPr/>
        </p:nvPicPr>
        <p:blipFill rotWithShape="1">
          <a:blip r:embed="rId6">
            <a:extLst>
              <a:ext uri="{28A0092B-C50C-407E-A947-70E740481C1C}">
                <a14:useLocalDpi xmlns:a14="http://schemas.microsoft.com/office/drawing/2010/main" val="0"/>
              </a:ext>
            </a:extLst>
          </a:blip>
          <a:srcRect l="2667" t="28890" r="7110" b="15110"/>
          <a:stretch/>
        </p:blipFill>
        <p:spPr bwMode="auto">
          <a:xfrm>
            <a:off x="3539470" y="9862317"/>
            <a:ext cx="1738990" cy="1153837"/>
          </a:xfrm>
          <a:prstGeom prst="ellipse">
            <a:avLst/>
          </a:prstGeom>
          <a:ln>
            <a:noFill/>
          </a:ln>
          <a:effectLst>
            <a:softEdge rad="112500"/>
          </a:effectLst>
          <a:extLst>
            <a:ext uri="{53640926-AAD7-44D8-BBD7-CCE9431645EC}">
              <a14:shadowObscured xmlns:a14="http://schemas.microsoft.com/office/drawing/2010/main"/>
            </a:ext>
          </a:extLst>
        </p:spPr>
      </p:pic>
      <p:pic>
        <p:nvPicPr>
          <p:cNvPr id="62" name="Picture 61" descr="Image result for Pink and white Marshmallows clip art">
            <a:extLst>
              <a:ext uri="{FF2B5EF4-FFF2-40B4-BE49-F238E27FC236}">
                <a16:creationId xmlns:a16="http://schemas.microsoft.com/office/drawing/2014/main" id="{4795C2CA-7E68-4E67-A455-218A2CE6C718}"/>
              </a:ext>
            </a:extLst>
          </p:cNvPr>
          <p:cNvPicPr/>
          <p:nvPr/>
        </p:nvPicPr>
        <p:blipFill rotWithShape="1">
          <a:blip r:embed="rId7">
            <a:extLst>
              <a:ext uri="{28A0092B-C50C-407E-A947-70E740481C1C}">
                <a14:useLocalDpi xmlns:a14="http://schemas.microsoft.com/office/drawing/2010/main" val="0"/>
              </a:ext>
            </a:extLst>
          </a:blip>
          <a:srcRect l="18438" t="19397" r="14425" b="18948"/>
          <a:stretch/>
        </p:blipFill>
        <p:spPr bwMode="auto">
          <a:xfrm>
            <a:off x="5259692" y="10051810"/>
            <a:ext cx="1876119" cy="1038299"/>
          </a:xfrm>
          <a:prstGeom prst="ellipse">
            <a:avLst/>
          </a:prstGeom>
          <a:ln>
            <a:noFill/>
          </a:ln>
          <a:effectLst>
            <a:softEdge rad="112500"/>
          </a:effectLst>
          <a:extLst>
            <a:ext uri="{53640926-AAD7-44D8-BBD7-CCE9431645EC}">
              <a14:shadowObscured xmlns:a14="http://schemas.microsoft.com/office/drawing/2010/main"/>
            </a:ext>
          </a:extLst>
        </p:spPr>
      </p:pic>
      <p:pic>
        <p:nvPicPr>
          <p:cNvPr id="63" name="Picture 2" descr="Image result for Serum bottle clipart">
            <a:extLst>
              <a:ext uri="{FF2B5EF4-FFF2-40B4-BE49-F238E27FC236}">
                <a16:creationId xmlns:a16="http://schemas.microsoft.com/office/drawing/2014/main" id="{90B349E2-E7FE-4ED3-AFC6-4B3EA33866EB}"/>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colorTemperature colorTemp="5900"/>
                    </a14:imgEffect>
                    <a14:imgEffect>
                      <a14:saturation sat="0"/>
                    </a14:imgEffect>
                  </a14:imgLayer>
                </a14:imgProps>
              </a:ext>
              <a:ext uri="{28A0092B-C50C-407E-A947-70E740481C1C}">
                <a14:useLocalDpi xmlns:a14="http://schemas.microsoft.com/office/drawing/2010/main" val="0"/>
              </a:ext>
            </a:extLst>
          </a:blip>
          <a:srcRect l="28256" t="1087" r="26879"/>
          <a:stretch/>
        </p:blipFill>
        <p:spPr bwMode="auto">
          <a:xfrm>
            <a:off x="2894129" y="11163000"/>
            <a:ext cx="1562807" cy="252908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4" name="Picture 12" descr="Image result for pink bacteria">
            <a:extLst>
              <a:ext uri="{FF2B5EF4-FFF2-40B4-BE49-F238E27FC236}">
                <a16:creationId xmlns:a16="http://schemas.microsoft.com/office/drawing/2014/main" id="{B37E937C-32AD-476F-B40C-BC8C332E0E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2229" y="12313270"/>
            <a:ext cx="1514843" cy="1349592"/>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5D142073-E590-45F1-B272-AEAEB0AA63ED}"/>
              </a:ext>
            </a:extLst>
          </p:cNvPr>
          <p:cNvSpPr txBox="1"/>
          <p:nvPr/>
        </p:nvSpPr>
        <p:spPr>
          <a:xfrm>
            <a:off x="1674997" y="7867771"/>
            <a:ext cx="2019899" cy="461665"/>
          </a:xfrm>
          <a:prstGeom prst="rect">
            <a:avLst/>
          </a:prstGeom>
          <a:noFill/>
        </p:spPr>
        <p:txBody>
          <a:bodyPr wrap="square" rtlCol="0">
            <a:spAutoFit/>
          </a:bodyPr>
          <a:lstStyle/>
          <a:p>
            <a:pPr algn="ctr"/>
            <a:r>
              <a:rPr lang="en-ZA" sz="2000" b="1" dirty="0"/>
              <a:t>Hard</a:t>
            </a:r>
            <a:r>
              <a:rPr lang="en-ZA" sz="2400" b="1" dirty="0"/>
              <a:t> </a:t>
            </a:r>
            <a:r>
              <a:rPr lang="en-ZA" sz="2000" b="1" dirty="0"/>
              <a:t>Candy</a:t>
            </a:r>
            <a:r>
              <a:rPr lang="en-ZA" sz="2400" b="1" dirty="0"/>
              <a:t> </a:t>
            </a:r>
          </a:p>
        </p:txBody>
      </p:sp>
      <p:sp>
        <p:nvSpPr>
          <p:cNvPr id="68" name="TextBox 67">
            <a:extLst>
              <a:ext uri="{FF2B5EF4-FFF2-40B4-BE49-F238E27FC236}">
                <a16:creationId xmlns:a16="http://schemas.microsoft.com/office/drawing/2014/main" id="{F7A0245D-70CE-4727-8B46-244C0172E1FE}"/>
              </a:ext>
            </a:extLst>
          </p:cNvPr>
          <p:cNvSpPr txBox="1"/>
          <p:nvPr/>
        </p:nvSpPr>
        <p:spPr>
          <a:xfrm>
            <a:off x="3449369" y="8006282"/>
            <a:ext cx="2172880" cy="400110"/>
          </a:xfrm>
          <a:prstGeom prst="rect">
            <a:avLst/>
          </a:prstGeom>
          <a:noFill/>
        </p:spPr>
        <p:txBody>
          <a:bodyPr wrap="square" rtlCol="0">
            <a:spAutoFit/>
          </a:bodyPr>
          <a:lstStyle/>
          <a:p>
            <a:pPr algn="ctr"/>
            <a:r>
              <a:rPr lang="en-ZA" sz="2000" b="1" dirty="0"/>
              <a:t>Chocolate</a:t>
            </a:r>
          </a:p>
        </p:txBody>
      </p:sp>
      <p:sp>
        <p:nvSpPr>
          <p:cNvPr id="69" name="TextBox 68">
            <a:extLst>
              <a:ext uri="{FF2B5EF4-FFF2-40B4-BE49-F238E27FC236}">
                <a16:creationId xmlns:a16="http://schemas.microsoft.com/office/drawing/2014/main" id="{1ECAE700-B664-449D-8131-64889A9F52AA}"/>
              </a:ext>
            </a:extLst>
          </p:cNvPr>
          <p:cNvSpPr txBox="1"/>
          <p:nvPr/>
        </p:nvSpPr>
        <p:spPr>
          <a:xfrm>
            <a:off x="5167374" y="8006282"/>
            <a:ext cx="2452157" cy="400110"/>
          </a:xfrm>
          <a:prstGeom prst="rect">
            <a:avLst/>
          </a:prstGeom>
          <a:noFill/>
        </p:spPr>
        <p:txBody>
          <a:bodyPr wrap="square" rtlCol="0">
            <a:spAutoFit/>
          </a:bodyPr>
          <a:lstStyle/>
          <a:p>
            <a:pPr algn="ctr"/>
            <a:r>
              <a:rPr lang="en-ZA" sz="2000" b="1" dirty="0"/>
              <a:t>Marshmallows</a:t>
            </a:r>
          </a:p>
        </p:txBody>
      </p:sp>
      <p:sp>
        <p:nvSpPr>
          <p:cNvPr id="70" name="TextBox 69">
            <a:extLst>
              <a:ext uri="{FF2B5EF4-FFF2-40B4-BE49-F238E27FC236}">
                <a16:creationId xmlns:a16="http://schemas.microsoft.com/office/drawing/2014/main" id="{B7446982-AB9A-44B8-A9EB-B7FB1FBD9299}"/>
              </a:ext>
            </a:extLst>
          </p:cNvPr>
          <p:cNvSpPr txBox="1"/>
          <p:nvPr/>
        </p:nvSpPr>
        <p:spPr>
          <a:xfrm>
            <a:off x="752416" y="13545348"/>
            <a:ext cx="6015171" cy="707886"/>
          </a:xfrm>
          <a:prstGeom prst="rect">
            <a:avLst/>
          </a:prstGeom>
          <a:noFill/>
        </p:spPr>
        <p:txBody>
          <a:bodyPr wrap="square" rtlCol="0">
            <a:spAutoFit/>
          </a:bodyPr>
          <a:lstStyle/>
          <a:p>
            <a:pPr algn="ctr"/>
            <a:r>
              <a:rPr lang="en-ZA" sz="2000" b="1" dirty="0"/>
              <a:t>Anaerobic culture of </a:t>
            </a:r>
            <a:r>
              <a:rPr lang="en-ZA" sz="2000" b="1" i="1" dirty="0" err="1"/>
              <a:t>Zymomonas</a:t>
            </a:r>
            <a:r>
              <a:rPr lang="en-ZA" sz="2000" b="1" i="1" dirty="0"/>
              <a:t> </a:t>
            </a:r>
            <a:r>
              <a:rPr lang="en-ZA" sz="2000" b="1" i="1" dirty="0" err="1"/>
              <a:t>mobilis</a:t>
            </a:r>
            <a:r>
              <a:rPr lang="en-ZA" sz="2000" b="1" i="1" dirty="0"/>
              <a:t> (ATCC 31821) </a:t>
            </a:r>
            <a:r>
              <a:rPr lang="en-ZA" sz="2000" b="1" dirty="0"/>
              <a:t>@30°C </a:t>
            </a:r>
          </a:p>
        </p:txBody>
      </p:sp>
      <p:sp>
        <p:nvSpPr>
          <p:cNvPr id="78" name="TextBox 77">
            <a:extLst>
              <a:ext uri="{FF2B5EF4-FFF2-40B4-BE49-F238E27FC236}">
                <a16:creationId xmlns:a16="http://schemas.microsoft.com/office/drawing/2014/main" id="{C76EF0E4-918A-4AB9-8EC9-3B99F7016ABB}"/>
              </a:ext>
            </a:extLst>
          </p:cNvPr>
          <p:cNvSpPr txBox="1"/>
          <p:nvPr/>
        </p:nvSpPr>
        <p:spPr>
          <a:xfrm>
            <a:off x="2932230" y="10776594"/>
            <a:ext cx="1598538" cy="403552"/>
          </a:xfrm>
          <a:prstGeom prst="rect">
            <a:avLst/>
          </a:prstGeom>
          <a:noFill/>
        </p:spPr>
        <p:txBody>
          <a:bodyPr wrap="square" rtlCol="0">
            <a:spAutoFit/>
          </a:bodyPr>
          <a:lstStyle/>
          <a:p>
            <a:r>
              <a:rPr lang="en-ZA" sz="2000" b="1" dirty="0"/>
              <a:t>20 g/L Sugar</a:t>
            </a:r>
          </a:p>
        </p:txBody>
      </p:sp>
      <p:sp>
        <p:nvSpPr>
          <p:cNvPr id="79" name="Arc 78">
            <a:extLst>
              <a:ext uri="{FF2B5EF4-FFF2-40B4-BE49-F238E27FC236}">
                <a16:creationId xmlns:a16="http://schemas.microsoft.com/office/drawing/2014/main" id="{1235DFD6-454C-433B-A606-228C0A10DB06}"/>
              </a:ext>
            </a:extLst>
          </p:cNvPr>
          <p:cNvSpPr/>
          <p:nvPr/>
        </p:nvSpPr>
        <p:spPr>
          <a:xfrm rot="5400000">
            <a:off x="2857864" y="10450323"/>
            <a:ext cx="1566073" cy="2284155"/>
          </a:xfrm>
          <a:prstGeom prst="arc">
            <a:avLst>
              <a:gd name="adj1" fmla="val 18762342"/>
              <a:gd name="adj2" fmla="val 2628596"/>
            </a:avLst>
          </a:prstGeom>
          <a:ln w="28575"/>
        </p:spPr>
        <p:style>
          <a:lnRef idx="2">
            <a:schemeClr val="dk1"/>
          </a:lnRef>
          <a:fillRef idx="0">
            <a:schemeClr val="dk1"/>
          </a:fillRef>
          <a:effectRef idx="1">
            <a:schemeClr val="dk1"/>
          </a:effectRef>
          <a:fontRef idx="minor">
            <a:schemeClr val="tx1"/>
          </a:fontRef>
        </p:style>
        <p:txBody>
          <a:bodyPr rtlCol="0" anchor="ctr"/>
          <a:lstStyle/>
          <a:p>
            <a:pPr algn="ctr"/>
            <a:endParaRPr lang="en-ZA"/>
          </a:p>
        </p:txBody>
      </p:sp>
      <p:sp>
        <p:nvSpPr>
          <p:cNvPr id="80" name="TextBox 79">
            <a:extLst>
              <a:ext uri="{FF2B5EF4-FFF2-40B4-BE49-F238E27FC236}">
                <a16:creationId xmlns:a16="http://schemas.microsoft.com/office/drawing/2014/main" id="{EEEE8C2D-983D-449F-9E9C-A03828BE2A35}"/>
              </a:ext>
            </a:extLst>
          </p:cNvPr>
          <p:cNvSpPr txBox="1"/>
          <p:nvPr/>
        </p:nvSpPr>
        <p:spPr>
          <a:xfrm>
            <a:off x="3369662" y="12098438"/>
            <a:ext cx="1547201" cy="276999"/>
          </a:xfrm>
          <a:prstGeom prst="rect">
            <a:avLst/>
          </a:prstGeom>
          <a:noFill/>
        </p:spPr>
        <p:txBody>
          <a:bodyPr wrap="square" rtlCol="0">
            <a:spAutoFit/>
          </a:bodyPr>
          <a:lstStyle/>
          <a:p>
            <a:r>
              <a:rPr lang="en-ZA" sz="1200" b="1" i="1" dirty="0"/>
              <a:t>100 ml</a:t>
            </a:r>
          </a:p>
        </p:txBody>
      </p:sp>
      <p:sp>
        <p:nvSpPr>
          <p:cNvPr id="84" name="Rectangle 83">
            <a:extLst>
              <a:ext uri="{FF2B5EF4-FFF2-40B4-BE49-F238E27FC236}">
                <a16:creationId xmlns:a16="http://schemas.microsoft.com/office/drawing/2014/main" id="{17C98DA5-054C-4A56-A7C4-988C58136C4A}"/>
              </a:ext>
            </a:extLst>
          </p:cNvPr>
          <p:cNvSpPr/>
          <p:nvPr/>
        </p:nvSpPr>
        <p:spPr>
          <a:xfrm>
            <a:off x="4851526" y="12513539"/>
            <a:ext cx="2537144" cy="738664"/>
          </a:xfrm>
          <a:prstGeom prst="rect">
            <a:avLst/>
          </a:prstGeom>
        </p:spPr>
        <p:txBody>
          <a:bodyPr wrap="square">
            <a:spAutoFit/>
          </a:bodyPr>
          <a:lstStyle/>
          <a:p>
            <a:pPr lvl="0"/>
            <a:r>
              <a:rPr lang="en-ZA" sz="2400" b="1" dirty="0">
                <a:solidFill>
                  <a:prstClr val="black"/>
                </a:solidFill>
              </a:rPr>
              <a:t>2C</a:t>
            </a:r>
            <a:r>
              <a:rPr lang="en-ZA" sz="2400" b="1" baseline="-25000" dirty="0">
                <a:solidFill>
                  <a:prstClr val="black"/>
                </a:solidFill>
              </a:rPr>
              <a:t>2</a:t>
            </a:r>
            <a:r>
              <a:rPr lang="en-ZA" sz="2400" b="1" dirty="0">
                <a:solidFill>
                  <a:prstClr val="black"/>
                </a:solidFill>
              </a:rPr>
              <a:t>H</a:t>
            </a:r>
            <a:r>
              <a:rPr lang="en-ZA" sz="2400" b="1" baseline="-25000" dirty="0">
                <a:solidFill>
                  <a:prstClr val="black"/>
                </a:solidFill>
              </a:rPr>
              <a:t>5</a:t>
            </a:r>
            <a:r>
              <a:rPr lang="en-ZA" sz="2400" b="1" dirty="0">
                <a:solidFill>
                  <a:prstClr val="black"/>
                </a:solidFill>
              </a:rPr>
              <a:t>OH   +   2CO</a:t>
            </a:r>
            <a:r>
              <a:rPr lang="en-ZA" sz="2400" b="1" baseline="-25000" dirty="0">
                <a:solidFill>
                  <a:prstClr val="black"/>
                </a:solidFill>
              </a:rPr>
              <a:t>2</a:t>
            </a:r>
            <a:r>
              <a:rPr lang="en-ZA" b="1" dirty="0"/>
              <a:t>		</a:t>
            </a:r>
            <a:endParaRPr lang="en-ZA" sz="2400" b="1" baseline="-25000" dirty="0"/>
          </a:p>
        </p:txBody>
      </p:sp>
      <p:cxnSp>
        <p:nvCxnSpPr>
          <p:cNvPr id="86" name="Straight Arrow Connector 85">
            <a:extLst>
              <a:ext uri="{FF2B5EF4-FFF2-40B4-BE49-F238E27FC236}">
                <a16:creationId xmlns:a16="http://schemas.microsoft.com/office/drawing/2014/main" id="{1766306C-8007-456E-B5B0-F60FC6EF7F3E}"/>
              </a:ext>
            </a:extLst>
          </p:cNvPr>
          <p:cNvCxnSpPr>
            <a:cxnSpLocks/>
          </p:cNvCxnSpPr>
          <p:nvPr/>
        </p:nvCxnSpPr>
        <p:spPr>
          <a:xfrm>
            <a:off x="4470518" y="12772000"/>
            <a:ext cx="34261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 name="Arrow: Bent 6">
            <a:extLst>
              <a:ext uri="{FF2B5EF4-FFF2-40B4-BE49-F238E27FC236}">
                <a16:creationId xmlns:a16="http://schemas.microsoft.com/office/drawing/2014/main" id="{E9EF6F32-AC35-45C9-8294-F3ED2049A14F}"/>
              </a:ext>
            </a:extLst>
          </p:cNvPr>
          <p:cNvSpPr/>
          <p:nvPr/>
        </p:nvSpPr>
        <p:spPr>
          <a:xfrm rot="5400000">
            <a:off x="13406261" y="3945195"/>
            <a:ext cx="1185818" cy="1067385"/>
          </a:xfrm>
          <a:prstGeom prst="bentArrow">
            <a:avLst>
              <a:gd name="adj1" fmla="val 23215"/>
              <a:gd name="adj2" fmla="val 24224"/>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pic>
        <p:nvPicPr>
          <p:cNvPr id="1030" name="Picture 6" descr="Image result for Energy icon">
            <a:extLst>
              <a:ext uri="{FF2B5EF4-FFF2-40B4-BE49-F238E27FC236}">
                <a16:creationId xmlns:a16="http://schemas.microsoft.com/office/drawing/2014/main" id="{D3CFC209-031B-41F4-8583-934DA3EA5A8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249414" y="4098405"/>
            <a:ext cx="958179" cy="9407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8B8DF64-9B4C-4231-96BB-DCA2B4463064}"/>
              </a:ext>
            </a:extLst>
          </p:cNvPr>
          <p:cNvSpPr txBox="1"/>
          <p:nvPr/>
        </p:nvSpPr>
        <p:spPr>
          <a:xfrm>
            <a:off x="6723993" y="6682916"/>
            <a:ext cx="8249395" cy="324991"/>
          </a:xfrm>
          <a:prstGeom prst="rect">
            <a:avLst/>
          </a:prstGeom>
          <a:noFill/>
        </p:spPr>
        <p:txBody>
          <a:bodyPr wrap="square" rtlCol="0">
            <a:noAutofit/>
          </a:bodyPr>
          <a:lstStyle/>
          <a:p>
            <a:r>
              <a:rPr lang="en-ZA" b="1" dirty="0">
                <a:solidFill>
                  <a:schemeClr val="tx2"/>
                </a:solidFill>
                <a:latin typeface="+mn-lt"/>
              </a:rPr>
              <a:t>Figure 1</a:t>
            </a:r>
            <a:r>
              <a:rPr lang="en-ZA" dirty="0">
                <a:solidFill>
                  <a:schemeClr val="tx2"/>
                </a:solidFill>
                <a:latin typeface="+mn-lt"/>
              </a:rPr>
              <a:t>: A diagrammatical representation of the valorisation of confectionery waste</a:t>
            </a:r>
          </a:p>
        </p:txBody>
      </p:sp>
      <p:sp>
        <p:nvSpPr>
          <p:cNvPr id="9" name="AutoShape 8" descr="Image result for Factory">
            <a:extLst>
              <a:ext uri="{FF2B5EF4-FFF2-40B4-BE49-F238E27FC236}">
                <a16:creationId xmlns:a16="http://schemas.microsoft.com/office/drawing/2014/main" id="{7599522B-A18E-4E0C-9C7A-D539AEC2C017}"/>
              </a:ext>
            </a:extLst>
          </p:cNvPr>
          <p:cNvSpPr>
            <a:spLocks noChangeAspect="1" noChangeArrowheads="1"/>
          </p:cNvSpPr>
          <p:nvPr/>
        </p:nvSpPr>
        <p:spPr bwMode="auto">
          <a:xfrm>
            <a:off x="7559675" y="105605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91" name="Picture 90">
            <a:extLst>
              <a:ext uri="{FF2B5EF4-FFF2-40B4-BE49-F238E27FC236}">
                <a16:creationId xmlns:a16="http://schemas.microsoft.com/office/drawing/2014/main" id="{21CDAFF4-8D89-4E2A-84DB-61331AE364EE}"/>
              </a:ext>
            </a:extLst>
          </p:cNvPr>
          <p:cNvPicPr>
            <a:picLocks noChangeAspect="1"/>
          </p:cNvPicPr>
          <p:nvPr/>
        </p:nvPicPr>
        <p:blipFill>
          <a:blip r:embed="rId12"/>
          <a:stretch>
            <a:fillRect/>
          </a:stretch>
        </p:blipFill>
        <p:spPr>
          <a:xfrm>
            <a:off x="13024955" y="5066467"/>
            <a:ext cx="1948433" cy="1494829"/>
          </a:xfrm>
          <a:prstGeom prst="rect">
            <a:avLst/>
          </a:prstGeom>
          <a:ln>
            <a:noFill/>
          </a:ln>
          <a:effectLst>
            <a:softEdge rad="63500"/>
          </a:effectLst>
        </p:spPr>
      </p:pic>
      <p:graphicFrame>
        <p:nvGraphicFramePr>
          <p:cNvPr id="97" name="Chart 96">
            <a:extLst>
              <a:ext uri="{FF2B5EF4-FFF2-40B4-BE49-F238E27FC236}">
                <a16:creationId xmlns:a16="http://schemas.microsoft.com/office/drawing/2014/main" id="{D9F9A6B6-F269-4BCE-9CEA-5B48ADF3C48D}"/>
              </a:ext>
            </a:extLst>
          </p:cNvPr>
          <p:cNvGraphicFramePr>
            <a:graphicFrameLocks/>
          </p:cNvGraphicFramePr>
          <p:nvPr>
            <p:extLst>
              <p:ext uri="{D42A27DB-BD31-4B8C-83A1-F6EECF244321}">
                <p14:modId xmlns:p14="http://schemas.microsoft.com/office/powerpoint/2010/main" val="2555741176"/>
              </p:ext>
            </p:extLst>
          </p:nvPr>
        </p:nvGraphicFramePr>
        <p:xfrm>
          <a:off x="5223029" y="7790976"/>
          <a:ext cx="1843606" cy="2070214"/>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98" name="Chart 97">
            <a:extLst>
              <a:ext uri="{FF2B5EF4-FFF2-40B4-BE49-F238E27FC236}">
                <a16:creationId xmlns:a16="http://schemas.microsoft.com/office/drawing/2014/main" id="{D9F9A6B6-F269-4BCE-9CEA-5B48ADF3C48D}"/>
              </a:ext>
            </a:extLst>
          </p:cNvPr>
          <p:cNvGraphicFramePr>
            <a:graphicFrameLocks/>
          </p:cNvGraphicFramePr>
          <p:nvPr>
            <p:extLst>
              <p:ext uri="{D42A27DB-BD31-4B8C-83A1-F6EECF244321}">
                <p14:modId xmlns:p14="http://schemas.microsoft.com/office/powerpoint/2010/main" val="153976885"/>
              </p:ext>
            </p:extLst>
          </p:nvPr>
        </p:nvGraphicFramePr>
        <p:xfrm>
          <a:off x="3783672" y="8095635"/>
          <a:ext cx="2763727" cy="2356858"/>
        </p:xfrm>
        <a:graphic>
          <a:graphicData uri="http://schemas.openxmlformats.org/drawingml/2006/chart">
            <c:chart xmlns:c="http://schemas.openxmlformats.org/drawingml/2006/chart" xmlns:r="http://schemas.openxmlformats.org/officeDocument/2006/relationships" r:id="rId14"/>
          </a:graphicData>
        </a:graphic>
      </p:graphicFrame>
      <p:sp>
        <p:nvSpPr>
          <p:cNvPr id="2056" name="AutoShape 24" descr="Image result for chocolate with no background">
            <a:extLst>
              <a:ext uri="{FF2B5EF4-FFF2-40B4-BE49-F238E27FC236}">
                <a16:creationId xmlns:a16="http://schemas.microsoft.com/office/drawing/2014/main" id="{502E3BCE-8CEB-4735-96D4-605692424C94}"/>
              </a:ext>
            </a:extLst>
          </p:cNvPr>
          <p:cNvSpPr>
            <a:spLocks noChangeAspect="1" noChangeArrowheads="1"/>
          </p:cNvSpPr>
          <p:nvPr/>
        </p:nvSpPr>
        <p:spPr bwMode="auto">
          <a:xfrm>
            <a:off x="7712075" y="107129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050" name="Picture 26" descr="Image result for Chromatogram">
            <a:extLst>
              <a:ext uri="{FF2B5EF4-FFF2-40B4-BE49-F238E27FC236}">
                <a16:creationId xmlns:a16="http://schemas.microsoft.com/office/drawing/2014/main" id="{A229CC14-AFE8-4862-A8E9-7D9101CC6DAB}"/>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844" t="12672" r="16984" b="7538"/>
          <a:stretch/>
        </p:blipFill>
        <p:spPr bwMode="auto">
          <a:xfrm>
            <a:off x="979128" y="14334134"/>
            <a:ext cx="1539987" cy="1194988"/>
          </a:xfrm>
          <a:prstGeom prst="rect">
            <a:avLst/>
          </a:prstGeom>
          <a:noFill/>
          <a:extLst>
            <a:ext uri="{909E8E84-426E-40DD-AFC4-6F175D3DCCD1}">
              <a14:hiddenFill xmlns:a14="http://schemas.microsoft.com/office/drawing/2010/main">
                <a:solidFill>
                  <a:srgbClr val="FFFFFF"/>
                </a:solidFill>
              </a14:hiddenFill>
            </a:ext>
          </a:extLst>
        </p:spPr>
      </p:pic>
      <p:sp>
        <p:nvSpPr>
          <p:cNvPr id="2069" name="Rectangle 2068">
            <a:extLst>
              <a:ext uri="{FF2B5EF4-FFF2-40B4-BE49-F238E27FC236}">
                <a16:creationId xmlns:a16="http://schemas.microsoft.com/office/drawing/2014/main" id="{C86F529F-B107-4B6A-AAB6-2806D77C072F}"/>
              </a:ext>
            </a:extLst>
          </p:cNvPr>
          <p:cNvSpPr/>
          <p:nvPr/>
        </p:nvSpPr>
        <p:spPr>
          <a:xfrm>
            <a:off x="7304515" y="7165716"/>
            <a:ext cx="7738742" cy="9863609"/>
          </a:xfrm>
          <a:prstGeom prst="rect">
            <a:avLst/>
          </a:prstGeom>
          <a:no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52" name="Picture 28" descr="Image result for Growth curve">
            <a:extLst>
              <a:ext uri="{FF2B5EF4-FFF2-40B4-BE49-F238E27FC236}">
                <a16:creationId xmlns:a16="http://schemas.microsoft.com/office/drawing/2014/main" id="{7A999A02-FC40-4C77-A57F-99EB24D79E1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1824" y="14047697"/>
            <a:ext cx="2035799" cy="14814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06" name="TextBox 105">
            <a:extLst>
              <a:ext uri="{FF2B5EF4-FFF2-40B4-BE49-F238E27FC236}">
                <a16:creationId xmlns:a16="http://schemas.microsoft.com/office/drawing/2014/main" id="{667AE148-E58F-48B2-AB9E-489FF94519AE}"/>
              </a:ext>
            </a:extLst>
          </p:cNvPr>
          <p:cNvSpPr txBox="1"/>
          <p:nvPr/>
        </p:nvSpPr>
        <p:spPr>
          <a:xfrm>
            <a:off x="8347713" y="7218569"/>
            <a:ext cx="5357891" cy="530973"/>
          </a:xfrm>
          <a:prstGeom prst="rect">
            <a:avLst/>
          </a:prstGeom>
          <a:noFill/>
        </p:spPr>
        <p:txBody>
          <a:bodyPr wrap="square" rtlCol="0">
            <a:noAutofit/>
          </a:bodyPr>
          <a:lstStyle/>
          <a:p>
            <a:pPr algn="ctr"/>
            <a:r>
              <a:rPr lang="en-ZA" sz="2800" b="1" dirty="0">
                <a:solidFill>
                  <a:schemeClr val="accent1"/>
                </a:solidFill>
                <a:latin typeface="+mn-lt"/>
              </a:rPr>
              <a:t>RESULTS</a:t>
            </a:r>
          </a:p>
        </p:txBody>
      </p:sp>
      <p:graphicFrame>
        <p:nvGraphicFramePr>
          <p:cNvPr id="153" name="Content Placeholder 9">
            <a:extLst>
              <a:ext uri="{FF2B5EF4-FFF2-40B4-BE49-F238E27FC236}">
                <a16:creationId xmlns:a16="http://schemas.microsoft.com/office/drawing/2014/main" id="{51604BCB-2D1D-4B44-8CA6-76883497E09F}"/>
              </a:ext>
            </a:extLst>
          </p:cNvPr>
          <p:cNvGraphicFramePr>
            <a:graphicFrameLocks/>
          </p:cNvGraphicFramePr>
          <p:nvPr>
            <p:extLst>
              <p:ext uri="{D42A27DB-BD31-4B8C-83A1-F6EECF244321}">
                <p14:modId xmlns:p14="http://schemas.microsoft.com/office/powerpoint/2010/main" val="3936008519"/>
              </p:ext>
            </p:extLst>
          </p:nvPr>
        </p:nvGraphicFramePr>
        <p:xfrm>
          <a:off x="8038213" y="7454676"/>
          <a:ext cx="6618083" cy="3801251"/>
        </p:xfrm>
        <a:graphic>
          <a:graphicData uri="http://schemas.openxmlformats.org/drawingml/2006/chart">
            <c:chart xmlns:c="http://schemas.openxmlformats.org/drawingml/2006/chart" xmlns:r="http://schemas.openxmlformats.org/officeDocument/2006/relationships" r:id="rId17"/>
          </a:graphicData>
        </a:graphic>
      </p:graphicFrame>
      <p:sp>
        <p:nvSpPr>
          <p:cNvPr id="108" name="TextBox 107">
            <a:extLst>
              <a:ext uri="{FF2B5EF4-FFF2-40B4-BE49-F238E27FC236}">
                <a16:creationId xmlns:a16="http://schemas.microsoft.com/office/drawing/2014/main" id="{8BA3B784-42C3-4A2A-A00A-68CDF1DD161B}"/>
              </a:ext>
            </a:extLst>
          </p:cNvPr>
          <p:cNvSpPr txBox="1"/>
          <p:nvPr/>
        </p:nvSpPr>
        <p:spPr>
          <a:xfrm>
            <a:off x="4756379" y="16333880"/>
            <a:ext cx="6043544" cy="648072"/>
          </a:xfrm>
          <a:prstGeom prst="rect">
            <a:avLst/>
          </a:prstGeom>
          <a:noFill/>
        </p:spPr>
        <p:txBody>
          <a:bodyPr wrap="square" rtlCol="0">
            <a:noAutofit/>
          </a:bodyPr>
          <a:lstStyle/>
          <a:p>
            <a:r>
              <a:rPr lang="en-ZA" sz="3200" b="1" dirty="0">
                <a:solidFill>
                  <a:schemeClr val="accent1"/>
                </a:solidFill>
              </a:rPr>
              <a:t>FINDINGS &amp; C</a:t>
            </a:r>
            <a:r>
              <a:rPr lang="en-ZA" sz="3200" b="1" dirty="0">
                <a:solidFill>
                  <a:schemeClr val="accent1"/>
                </a:solidFill>
                <a:latin typeface="+mn-lt"/>
              </a:rPr>
              <a:t>ONCLUSIONS</a:t>
            </a:r>
          </a:p>
        </p:txBody>
      </p:sp>
      <p:sp>
        <p:nvSpPr>
          <p:cNvPr id="109" name="TextBox 108">
            <a:extLst>
              <a:ext uri="{FF2B5EF4-FFF2-40B4-BE49-F238E27FC236}">
                <a16:creationId xmlns:a16="http://schemas.microsoft.com/office/drawing/2014/main" id="{9AED6197-F02A-4CE8-AD8C-427E34C055FF}"/>
              </a:ext>
            </a:extLst>
          </p:cNvPr>
          <p:cNvSpPr txBox="1"/>
          <p:nvPr/>
        </p:nvSpPr>
        <p:spPr>
          <a:xfrm>
            <a:off x="7885651" y="19265396"/>
            <a:ext cx="5242252" cy="358652"/>
          </a:xfrm>
          <a:prstGeom prst="rect">
            <a:avLst/>
          </a:prstGeom>
          <a:noFill/>
        </p:spPr>
        <p:txBody>
          <a:bodyPr wrap="square" rtlCol="0">
            <a:noAutofit/>
          </a:bodyPr>
          <a:lstStyle/>
          <a:p>
            <a:r>
              <a:rPr lang="en-ZA" sz="2000" b="1" dirty="0">
                <a:solidFill>
                  <a:schemeClr val="accent1"/>
                </a:solidFill>
                <a:latin typeface="+mn-lt"/>
              </a:rPr>
              <a:t>REFERENCES</a:t>
            </a:r>
          </a:p>
        </p:txBody>
      </p:sp>
      <p:sp>
        <p:nvSpPr>
          <p:cNvPr id="111" name="Rectangle 110">
            <a:extLst>
              <a:ext uri="{FF2B5EF4-FFF2-40B4-BE49-F238E27FC236}">
                <a16:creationId xmlns:a16="http://schemas.microsoft.com/office/drawing/2014/main" id="{E405E338-76AF-4593-AC59-10E59B647621}"/>
              </a:ext>
            </a:extLst>
          </p:cNvPr>
          <p:cNvSpPr/>
          <p:nvPr/>
        </p:nvSpPr>
        <p:spPr>
          <a:xfrm>
            <a:off x="7864476" y="19638321"/>
            <a:ext cx="6876994" cy="1051570"/>
          </a:xfrm>
          <a:prstGeom prst="rect">
            <a:avLst/>
          </a:prstGeom>
        </p:spPr>
        <p:txBody>
          <a:bodyPr wrap="square">
            <a:spAutoFit/>
          </a:bodyPr>
          <a:lstStyle/>
          <a:p>
            <a:pPr algn="just">
              <a:spcAft>
                <a:spcPts val="1000"/>
              </a:spcAft>
            </a:pPr>
            <a:r>
              <a:rPr lang="en-GB" sz="1400" dirty="0"/>
              <a:t>Department of Science and Technology (2014). A waste research, development and innovation roadmap for South Africa (2015 – 2025). Summary report. Department of Science and Technology. Pretoria.</a:t>
            </a:r>
            <a:endParaRPr lang="en-ZA" sz="1400" dirty="0"/>
          </a:p>
          <a:p>
            <a:pPr algn="just">
              <a:spcAft>
                <a:spcPts val="1000"/>
              </a:spcAft>
            </a:pPr>
            <a:endParaRPr lang="en-ZA" sz="1200" dirty="0">
              <a:latin typeface="+mn-lt"/>
              <a:ea typeface="Calibri" panose="020F0502020204030204" pitchFamily="34" charset="0"/>
              <a:cs typeface="Times New Roman" panose="02020603050405020304" pitchFamily="18" charset="0"/>
            </a:endParaRPr>
          </a:p>
        </p:txBody>
      </p:sp>
      <p:sp>
        <p:nvSpPr>
          <p:cNvPr id="112" name="TextBox 111">
            <a:extLst>
              <a:ext uri="{FF2B5EF4-FFF2-40B4-BE49-F238E27FC236}">
                <a16:creationId xmlns:a16="http://schemas.microsoft.com/office/drawing/2014/main" id="{DABDEB04-ABBC-4611-8D97-29C56DB6FD70}"/>
              </a:ext>
            </a:extLst>
          </p:cNvPr>
          <p:cNvSpPr txBox="1"/>
          <p:nvPr/>
        </p:nvSpPr>
        <p:spPr>
          <a:xfrm>
            <a:off x="7778151" y="10976408"/>
            <a:ext cx="7204284" cy="683528"/>
          </a:xfrm>
          <a:prstGeom prst="rect">
            <a:avLst/>
          </a:prstGeom>
          <a:noFill/>
        </p:spPr>
        <p:txBody>
          <a:bodyPr wrap="square" rtlCol="0">
            <a:noAutofit/>
          </a:bodyPr>
          <a:lstStyle/>
          <a:p>
            <a:r>
              <a:rPr lang="en-ZA" sz="2000" b="1" dirty="0">
                <a:solidFill>
                  <a:schemeClr val="tx2"/>
                </a:solidFill>
                <a:latin typeface="+mn-lt"/>
              </a:rPr>
              <a:t>Figure 2: </a:t>
            </a:r>
            <a:r>
              <a:rPr lang="en-ZA" sz="2000" dirty="0">
                <a:solidFill>
                  <a:schemeClr val="tx2"/>
                </a:solidFill>
                <a:latin typeface="+mn-lt"/>
              </a:rPr>
              <a:t>Growth and </a:t>
            </a:r>
            <a:r>
              <a:rPr lang="en-ZA" sz="2000" dirty="0">
                <a:solidFill>
                  <a:schemeClr val="tx2"/>
                </a:solidFill>
              </a:rPr>
              <a:t>ethanol</a:t>
            </a:r>
            <a:r>
              <a:rPr lang="en-ZA" sz="2000" dirty="0">
                <a:solidFill>
                  <a:schemeClr val="tx2"/>
                </a:solidFill>
                <a:latin typeface="+mn-lt"/>
              </a:rPr>
              <a:t> production by </a:t>
            </a:r>
            <a:r>
              <a:rPr lang="en-ZA" sz="2000" i="1" dirty="0">
                <a:solidFill>
                  <a:schemeClr val="tx2"/>
                </a:solidFill>
                <a:latin typeface="+mn-lt"/>
              </a:rPr>
              <a:t>Z. </a:t>
            </a:r>
            <a:r>
              <a:rPr lang="en-ZA" sz="2000" i="1" dirty="0" err="1">
                <a:solidFill>
                  <a:schemeClr val="tx2"/>
                </a:solidFill>
                <a:latin typeface="+mn-lt"/>
              </a:rPr>
              <a:t>mobilis</a:t>
            </a:r>
            <a:r>
              <a:rPr lang="en-ZA" sz="2000" i="1" dirty="0">
                <a:solidFill>
                  <a:schemeClr val="tx2"/>
                </a:solidFill>
                <a:latin typeface="+mn-lt"/>
              </a:rPr>
              <a:t> </a:t>
            </a:r>
            <a:r>
              <a:rPr lang="en-ZA" sz="2000" dirty="0">
                <a:solidFill>
                  <a:schemeClr val="tx2"/>
                </a:solidFill>
                <a:latin typeface="+mn-lt"/>
              </a:rPr>
              <a:t>on a synthetic sugar mix</a:t>
            </a:r>
          </a:p>
        </p:txBody>
      </p:sp>
      <p:graphicFrame>
        <p:nvGraphicFramePr>
          <p:cNvPr id="161" name="Chart 160">
            <a:extLst>
              <a:ext uri="{FF2B5EF4-FFF2-40B4-BE49-F238E27FC236}">
                <a16:creationId xmlns:a16="http://schemas.microsoft.com/office/drawing/2014/main" id="{6643E620-A8A5-42DB-825D-F4D80B0DDC5A}"/>
              </a:ext>
            </a:extLst>
          </p:cNvPr>
          <p:cNvGraphicFramePr>
            <a:graphicFrameLocks/>
          </p:cNvGraphicFramePr>
          <p:nvPr>
            <p:extLst>
              <p:ext uri="{D42A27DB-BD31-4B8C-83A1-F6EECF244321}">
                <p14:modId xmlns:p14="http://schemas.microsoft.com/office/powerpoint/2010/main" val="1939297678"/>
              </p:ext>
            </p:extLst>
          </p:nvPr>
        </p:nvGraphicFramePr>
        <p:xfrm>
          <a:off x="-507455" y="8276263"/>
          <a:ext cx="2759931" cy="1561459"/>
        </p:xfrm>
        <a:graphic>
          <a:graphicData uri="http://schemas.openxmlformats.org/drawingml/2006/chart">
            <c:chart xmlns:c="http://schemas.openxmlformats.org/drawingml/2006/chart" xmlns:r="http://schemas.openxmlformats.org/officeDocument/2006/relationships" r:id="rId18"/>
          </a:graphicData>
        </a:graphic>
      </p:graphicFrame>
      <p:sp>
        <p:nvSpPr>
          <p:cNvPr id="115" name="TextBox 114">
            <a:extLst>
              <a:ext uri="{FF2B5EF4-FFF2-40B4-BE49-F238E27FC236}">
                <a16:creationId xmlns:a16="http://schemas.microsoft.com/office/drawing/2014/main" id="{52715A4D-E9C0-460D-875D-50D7B10C14E8}"/>
              </a:ext>
            </a:extLst>
          </p:cNvPr>
          <p:cNvSpPr txBox="1"/>
          <p:nvPr/>
        </p:nvSpPr>
        <p:spPr>
          <a:xfrm>
            <a:off x="192648" y="7752258"/>
            <a:ext cx="1605909" cy="707886"/>
          </a:xfrm>
          <a:prstGeom prst="rect">
            <a:avLst/>
          </a:prstGeom>
          <a:noFill/>
        </p:spPr>
        <p:txBody>
          <a:bodyPr wrap="square" rtlCol="0">
            <a:spAutoFit/>
          </a:bodyPr>
          <a:lstStyle/>
          <a:p>
            <a:pPr algn="ctr"/>
            <a:r>
              <a:rPr lang="en-ZA" sz="2000" b="1" dirty="0"/>
              <a:t>Synthetic sugar mix</a:t>
            </a:r>
          </a:p>
        </p:txBody>
      </p:sp>
      <p:graphicFrame>
        <p:nvGraphicFramePr>
          <p:cNvPr id="163" name="Chart 162">
            <a:extLst>
              <a:ext uri="{FF2B5EF4-FFF2-40B4-BE49-F238E27FC236}">
                <a16:creationId xmlns:a16="http://schemas.microsoft.com/office/drawing/2014/main" id="{6643E620-A8A5-42DB-825D-F4D80B0DDC5A}"/>
              </a:ext>
            </a:extLst>
          </p:cNvPr>
          <p:cNvGraphicFramePr>
            <a:graphicFrameLocks/>
          </p:cNvGraphicFramePr>
          <p:nvPr>
            <p:extLst>
              <p:ext uri="{D42A27DB-BD31-4B8C-83A1-F6EECF244321}">
                <p14:modId xmlns:p14="http://schemas.microsoft.com/office/powerpoint/2010/main" val="3354275524"/>
              </p:ext>
            </p:extLst>
          </p:nvPr>
        </p:nvGraphicFramePr>
        <p:xfrm>
          <a:off x="917521" y="8218505"/>
          <a:ext cx="3975597" cy="1815406"/>
        </p:xfrm>
        <a:graphic>
          <a:graphicData uri="http://schemas.openxmlformats.org/drawingml/2006/chart">
            <c:chart xmlns:c="http://schemas.openxmlformats.org/drawingml/2006/chart" xmlns:r="http://schemas.openxmlformats.org/officeDocument/2006/relationships" r:id="rId19"/>
          </a:graphicData>
        </a:graphic>
      </p:graphicFrame>
      <p:cxnSp>
        <p:nvCxnSpPr>
          <p:cNvPr id="164" name="Straight Arrow Connector 163">
            <a:extLst>
              <a:ext uri="{FF2B5EF4-FFF2-40B4-BE49-F238E27FC236}">
                <a16:creationId xmlns:a16="http://schemas.microsoft.com/office/drawing/2014/main" id="{D76944E6-DEE0-49E3-AF0C-C347401C129D}"/>
              </a:ext>
            </a:extLst>
          </p:cNvPr>
          <p:cNvCxnSpPr>
            <a:cxnSpLocks/>
          </p:cNvCxnSpPr>
          <p:nvPr/>
        </p:nvCxnSpPr>
        <p:spPr>
          <a:xfrm>
            <a:off x="1150963" y="9916926"/>
            <a:ext cx="875833" cy="982056"/>
          </a:xfrm>
          <a:prstGeom prst="straightConnector1">
            <a:avLst/>
          </a:prstGeom>
          <a:ln w="76200">
            <a:solidFill>
              <a:schemeClr val="tx2">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166" name="Straight Arrow Connector 165">
            <a:extLst>
              <a:ext uri="{FF2B5EF4-FFF2-40B4-BE49-F238E27FC236}">
                <a16:creationId xmlns:a16="http://schemas.microsoft.com/office/drawing/2014/main" id="{8A249958-425D-4897-8379-A83F93D3AE32}"/>
              </a:ext>
            </a:extLst>
          </p:cNvPr>
          <p:cNvCxnSpPr>
            <a:cxnSpLocks/>
          </p:cNvCxnSpPr>
          <p:nvPr/>
        </p:nvCxnSpPr>
        <p:spPr>
          <a:xfrm>
            <a:off x="2862312" y="9916926"/>
            <a:ext cx="347247" cy="948445"/>
          </a:xfrm>
          <a:prstGeom prst="straightConnector1">
            <a:avLst/>
          </a:prstGeom>
          <a:ln w="76200">
            <a:solidFill>
              <a:schemeClr val="tx2">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1037" name="Rectangle: Rounded Corners 1036">
            <a:extLst>
              <a:ext uri="{FF2B5EF4-FFF2-40B4-BE49-F238E27FC236}">
                <a16:creationId xmlns:a16="http://schemas.microsoft.com/office/drawing/2014/main" id="{9CAE64D9-7889-4FF8-8E38-EC2AC59A9E81}"/>
              </a:ext>
            </a:extLst>
          </p:cNvPr>
          <p:cNvSpPr/>
          <p:nvPr/>
        </p:nvSpPr>
        <p:spPr>
          <a:xfrm>
            <a:off x="7518449" y="7215003"/>
            <a:ext cx="7463985" cy="9165441"/>
          </a:xfrm>
          <a:prstGeom prst="roundRect">
            <a:avLst>
              <a:gd name="adj" fmla="val 44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39" name="Rectangle: Rounded Corners 1038">
            <a:extLst>
              <a:ext uri="{FF2B5EF4-FFF2-40B4-BE49-F238E27FC236}">
                <a16:creationId xmlns:a16="http://schemas.microsoft.com/office/drawing/2014/main" id="{83BAB530-1015-46DC-BF83-F6D955EE1772}"/>
              </a:ext>
            </a:extLst>
          </p:cNvPr>
          <p:cNvSpPr/>
          <p:nvPr/>
        </p:nvSpPr>
        <p:spPr>
          <a:xfrm>
            <a:off x="94085" y="7215003"/>
            <a:ext cx="7196214" cy="9165441"/>
          </a:xfrm>
          <a:prstGeom prst="roundRect">
            <a:avLst>
              <a:gd name="adj" fmla="val 55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4" name="Rectangle: Rounded Corners 1043">
            <a:extLst>
              <a:ext uri="{FF2B5EF4-FFF2-40B4-BE49-F238E27FC236}">
                <a16:creationId xmlns:a16="http://schemas.microsoft.com/office/drawing/2014/main" id="{A8116BD9-DB77-4479-B040-558CC7EECE4D}"/>
              </a:ext>
            </a:extLst>
          </p:cNvPr>
          <p:cNvSpPr/>
          <p:nvPr/>
        </p:nvSpPr>
        <p:spPr>
          <a:xfrm>
            <a:off x="55985" y="3203807"/>
            <a:ext cx="14976500" cy="3937241"/>
          </a:xfrm>
          <a:prstGeom prst="roundRect">
            <a:avLst>
              <a:gd name="adj" fmla="val 38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5" name="TextBox 1044">
            <a:extLst>
              <a:ext uri="{FF2B5EF4-FFF2-40B4-BE49-F238E27FC236}">
                <a16:creationId xmlns:a16="http://schemas.microsoft.com/office/drawing/2014/main" id="{404F0AB4-42BB-4C60-8CC0-EB3D93B7ACAB}"/>
              </a:ext>
            </a:extLst>
          </p:cNvPr>
          <p:cNvSpPr txBox="1"/>
          <p:nvPr/>
        </p:nvSpPr>
        <p:spPr>
          <a:xfrm>
            <a:off x="116808" y="16797971"/>
            <a:ext cx="14926449" cy="2246769"/>
          </a:xfrm>
          <a:prstGeom prst="rect">
            <a:avLst/>
          </a:prstGeom>
          <a:noFill/>
        </p:spPr>
        <p:txBody>
          <a:bodyPr wrap="square" rtlCol="0">
            <a:spAutoFit/>
          </a:bodyPr>
          <a:lstStyle/>
          <a:p>
            <a:pPr algn="just"/>
            <a:r>
              <a:rPr lang="en-ZA" sz="2000" i="1" dirty="0"/>
              <a:t>Z. </a:t>
            </a:r>
            <a:r>
              <a:rPr lang="en-ZA" sz="2000" i="1" dirty="0" err="1"/>
              <a:t>mobilis</a:t>
            </a:r>
            <a:r>
              <a:rPr lang="en-ZA" sz="2000" i="1" dirty="0"/>
              <a:t> </a:t>
            </a:r>
            <a:r>
              <a:rPr lang="en-ZA" sz="2000" dirty="0"/>
              <a:t>can efficiently utilise sugars such as sucrose, glucose and fructose (the predominant sugars in confectionery waste) for biomass growth and ethanol production (Fig. 2). Similarly,</a:t>
            </a:r>
            <a:r>
              <a:rPr lang="en-ZA" sz="2000" i="1" dirty="0"/>
              <a:t> Z. mobilis</a:t>
            </a:r>
            <a:r>
              <a:rPr lang="en-ZA" sz="2000" dirty="0"/>
              <a:t> was able to ferment the sugars in confectionery products and produce ethanol and biomass. However, the ethanol concentrations achieved from confectionery products were lower than those of the synthetic mix (Fig. 3), possibly due to the presence of unknown additives in confectionery products such as acidifiers, acidulants and colourants. Bioethanol production will further be optimised (pH and temperature) using confectionery as substrate and </a:t>
            </a:r>
            <a:r>
              <a:rPr lang="en-ZA" sz="2000" i="1" dirty="0"/>
              <a:t>Z. </a:t>
            </a:r>
            <a:r>
              <a:rPr lang="en-ZA" sz="2000" i="1" dirty="0" err="1"/>
              <a:t>mobilis</a:t>
            </a:r>
            <a:r>
              <a:rPr lang="en-ZA" sz="2000" i="1" dirty="0"/>
              <a:t> </a:t>
            </a:r>
            <a:r>
              <a:rPr lang="en-ZA" sz="2000" dirty="0"/>
              <a:t>as production strain on a larger scale. Future work will include the investigation of confectionery products as feasible substrates for biobutanol production using </a:t>
            </a:r>
            <a:r>
              <a:rPr lang="en-ZA" sz="2000" i="1" dirty="0"/>
              <a:t>Clostridium </a:t>
            </a:r>
            <a:r>
              <a:rPr lang="en-ZA" i="1" dirty="0" err="1"/>
              <a:t>saccharobutylicum</a:t>
            </a:r>
            <a:r>
              <a:rPr lang="en-ZA" sz="2000" dirty="0"/>
              <a:t> as production strain and also investigate biohydrogen and biomethane production. </a:t>
            </a:r>
            <a:endParaRPr lang="en-ZA" dirty="0"/>
          </a:p>
        </p:txBody>
      </p:sp>
      <p:cxnSp>
        <p:nvCxnSpPr>
          <p:cNvPr id="71" name="Straight Arrow Connector 70">
            <a:extLst>
              <a:ext uri="{FF2B5EF4-FFF2-40B4-BE49-F238E27FC236}">
                <a16:creationId xmlns:a16="http://schemas.microsoft.com/office/drawing/2014/main" id="{1766306C-8007-456E-B5B0-F60FC6EF7F3E}"/>
              </a:ext>
            </a:extLst>
          </p:cNvPr>
          <p:cNvCxnSpPr>
            <a:cxnSpLocks/>
          </p:cNvCxnSpPr>
          <p:nvPr/>
        </p:nvCxnSpPr>
        <p:spPr>
          <a:xfrm>
            <a:off x="2400619" y="12718596"/>
            <a:ext cx="46311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225117" y="12478253"/>
            <a:ext cx="1167307" cy="461665"/>
          </a:xfrm>
          <a:prstGeom prst="rect">
            <a:avLst/>
          </a:prstGeom>
          <a:noFill/>
        </p:spPr>
        <p:txBody>
          <a:bodyPr wrap="none" rtlCol="0">
            <a:spAutoFit/>
          </a:bodyPr>
          <a:lstStyle/>
          <a:p>
            <a:r>
              <a:rPr lang="en-ZA" sz="2400" b="1" dirty="0">
                <a:solidFill>
                  <a:prstClr val="black"/>
                </a:solidFill>
              </a:rPr>
              <a:t>C</a:t>
            </a:r>
            <a:r>
              <a:rPr lang="en-ZA" sz="2400" b="1" baseline="-25000" dirty="0">
                <a:solidFill>
                  <a:prstClr val="black"/>
                </a:solidFill>
              </a:rPr>
              <a:t>6</a:t>
            </a:r>
            <a:r>
              <a:rPr lang="en-ZA" sz="2400" b="1" dirty="0">
                <a:solidFill>
                  <a:prstClr val="black"/>
                </a:solidFill>
              </a:rPr>
              <a:t>H</a:t>
            </a:r>
            <a:r>
              <a:rPr lang="en-ZA" sz="2400" b="1" baseline="-25000" dirty="0">
                <a:solidFill>
                  <a:prstClr val="black"/>
                </a:solidFill>
              </a:rPr>
              <a:t>12</a:t>
            </a:r>
            <a:r>
              <a:rPr lang="en-ZA" sz="2400" b="1" dirty="0">
                <a:solidFill>
                  <a:prstClr val="black"/>
                </a:solidFill>
              </a:rPr>
              <a:t>O</a:t>
            </a:r>
            <a:r>
              <a:rPr lang="en-ZA" sz="2400" b="1" baseline="-25000" dirty="0">
                <a:solidFill>
                  <a:prstClr val="black"/>
                </a:solidFill>
              </a:rPr>
              <a:t>6</a:t>
            </a:r>
            <a:endParaRPr lang="en-ZA" dirty="0"/>
          </a:p>
        </p:txBody>
      </p:sp>
      <p:cxnSp>
        <p:nvCxnSpPr>
          <p:cNvPr id="77" name="Straight Arrow Connector 76">
            <a:extLst>
              <a:ext uri="{FF2B5EF4-FFF2-40B4-BE49-F238E27FC236}">
                <a16:creationId xmlns:a16="http://schemas.microsoft.com/office/drawing/2014/main" id="{D76944E6-DEE0-49E3-AF0C-C347401C129D}"/>
              </a:ext>
            </a:extLst>
          </p:cNvPr>
          <p:cNvCxnSpPr>
            <a:cxnSpLocks/>
          </p:cNvCxnSpPr>
          <p:nvPr/>
        </p:nvCxnSpPr>
        <p:spPr>
          <a:xfrm flipH="1">
            <a:off x="5355217" y="9916926"/>
            <a:ext cx="972602" cy="1033585"/>
          </a:xfrm>
          <a:prstGeom prst="straightConnector1">
            <a:avLst/>
          </a:prstGeom>
          <a:ln w="76200">
            <a:solidFill>
              <a:schemeClr val="tx2">
                <a:lumMod val="50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81" name="Straight Arrow Connector 80">
            <a:extLst>
              <a:ext uri="{FF2B5EF4-FFF2-40B4-BE49-F238E27FC236}">
                <a16:creationId xmlns:a16="http://schemas.microsoft.com/office/drawing/2014/main" id="{8A249958-425D-4897-8379-A83F93D3AE32}"/>
              </a:ext>
            </a:extLst>
          </p:cNvPr>
          <p:cNvCxnSpPr>
            <a:cxnSpLocks/>
          </p:cNvCxnSpPr>
          <p:nvPr/>
        </p:nvCxnSpPr>
        <p:spPr>
          <a:xfrm flipH="1">
            <a:off x="4017811" y="9916926"/>
            <a:ext cx="425133" cy="976719"/>
          </a:xfrm>
          <a:prstGeom prst="straightConnector1">
            <a:avLst/>
          </a:prstGeom>
          <a:ln w="76200">
            <a:solidFill>
              <a:schemeClr val="tx2">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430882" y="15529122"/>
            <a:ext cx="2938779" cy="646331"/>
          </a:xfrm>
          <a:prstGeom prst="rect">
            <a:avLst/>
          </a:prstGeom>
          <a:noFill/>
        </p:spPr>
        <p:txBody>
          <a:bodyPr wrap="square" rtlCol="0">
            <a:spAutoFit/>
          </a:bodyPr>
          <a:lstStyle/>
          <a:p>
            <a:r>
              <a:rPr lang="en-ZA" dirty="0"/>
              <a:t>Analysis of sucrose, glucose, fructose and ethanol by HPLC</a:t>
            </a:r>
          </a:p>
        </p:txBody>
      </p:sp>
      <p:sp>
        <p:nvSpPr>
          <p:cNvPr id="85" name="TextBox 84"/>
          <p:cNvSpPr txBox="1"/>
          <p:nvPr/>
        </p:nvSpPr>
        <p:spPr>
          <a:xfrm>
            <a:off x="3809641" y="15457114"/>
            <a:ext cx="3462002" cy="923330"/>
          </a:xfrm>
          <a:prstGeom prst="rect">
            <a:avLst/>
          </a:prstGeom>
          <a:noFill/>
        </p:spPr>
        <p:txBody>
          <a:bodyPr wrap="square" rtlCol="0">
            <a:spAutoFit/>
          </a:bodyPr>
          <a:lstStyle/>
          <a:p>
            <a:r>
              <a:rPr lang="en-ZA" dirty="0"/>
              <a:t>Analysis of microbial growth by optical density, cell dry weight and direct cell counting</a:t>
            </a:r>
          </a:p>
        </p:txBody>
      </p:sp>
      <p:cxnSp>
        <p:nvCxnSpPr>
          <p:cNvPr id="87" name="Straight Arrow Connector 86">
            <a:extLst>
              <a:ext uri="{FF2B5EF4-FFF2-40B4-BE49-F238E27FC236}">
                <a16:creationId xmlns:a16="http://schemas.microsoft.com/office/drawing/2014/main" id="{D76944E6-DEE0-49E3-AF0C-C347401C129D}"/>
              </a:ext>
            </a:extLst>
          </p:cNvPr>
          <p:cNvCxnSpPr>
            <a:cxnSpLocks/>
          </p:cNvCxnSpPr>
          <p:nvPr/>
        </p:nvCxnSpPr>
        <p:spPr>
          <a:xfrm>
            <a:off x="4351085" y="14028963"/>
            <a:ext cx="400278" cy="445908"/>
          </a:xfrm>
          <a:prstGeom prst="straightConnector1">
            <a:avLst/>
          </a:prstGeom>
          <a:ln w="76200">
            <a:solidFill>
              <a:schemeClr val="tx2"/>
            </a:solidFill>
            <a:tailEnd type="triangle"/>
          </a:ln>
        </p:spPr>
        <p:style>
          <a:lnRef idx="3">
            <a:schemeClr val="accent5"/>
          </a:lnRef>
          <a:fillRef idx="0">
            <a:schemeClr val="accent5"/>
          </a:fillRef>
          <a:effectRef idx="2">
            <a:schemeClr val="accent5"/>
          </a:effectRef>
          <a:fontRef idx="minor">
            <a:schemeClr val="tx1"/>
          </a:fontRef>
        </p:style>
      </p:cxnSp>
      <p:cxnSp>
        <p:nvCxnSpPr>
          <p:cNvPr id="88" name="Straight Arrow Connector 87">
            <a:extLst>
              <a:ext uri="{FF2B5EF4-FFF2-40B4-BE49-F238E27FC236}">
                <a16:creationId xmlns:a16="http://schemas.microsoft.com/office/drawing/2014/main" id="{D76944E6-DEE0-49E3-AF0C-C347401C129D}"/>
              </a:ext>
            </a:extLst>
          </p:cNvPr>
          <p:cNvCxnSpPr>
            <a:cxnSpLocks/>
          </p:cNvCxnSpPr>
          <p:nvPr/>
        </p:nvCxnSpPr>
        <p:spPr>
          <a:xfrm flipH="1">
            <a:off x="2632174" y="14032424"/>
            <a:ext cx="400278" cy="445908"/>
          </a:xfrm>
          <a:prstGeom prst="straightConnector1">
            <a:avLst/>
          </a:prstGeom>
          <a:ln w="76200">
            <a:solidFill>
              <a:schemeClr val="tx2"/>
            </a:solidFill>
            <a:tailEnd type="triangle"/>
          </a:ln>
        </p:spPr>
        <p:style>
          <a:lnRef idx="3">
            <a:schemeClr val="accent5"/>
          </a:lnRef>
          <a:fillRef idx="0">
            <a:schemeClr val="accent5"/>
          </a:fillRef>
          <a:effectRef idx="2">
            <a:schemeClr val="accent5"/>
          </a:effectRef>
          <a:fontRef idx="minor">
            <a:schemeClr val="tx1"/>
          </a:fontRef>
        </p:style>
      </p:cxnSp>
      <p:sp>
        <p:nvSpPr>
          <p:cNvPr id="89" name="TextBox 88">
            <a:extLst>
              <a:ext uri="{FF2B5EF4-FFF2-40B4-BE49-F238E27FC236}">
                <a16:creationId xmlns:a16="http://schemas.microsoft.com/office/drawing/2014/main" id="{DABDEB04-ABBC-4611-8D97-29C56DB6FD70}"/>
              </a:ext>
            </a:extLst>
          </p:cNvPr>
          <p:cNvSpPr txBox="1"/>
          <p:nvPr/>
        </p:nvSpPr>
        <p:spPr>
          <a:xfrm>
            <a:off x="7778150" y="15189196"/>
            <a:ext cx="7523877" cy="683528"/>
          </a:xfrm>
          <a:prstGeom prst="rect">
            <a:avLst/>
          </a:prstGeom>
          <a:noFill/>
        </p:spPr>
        <p:txBody>
          <a:bodyPr wrap="square" rtlCol="0">
            <a:noAutofit/>
          </a:bodyPr>
          <a:lstStyle/>
          <a:p>
            <a:r>
              <a:rPr lang="en-ZA" sz="2000" b="1" dirty="0">
                <a:solidFill>
                  <a:schemeClr val="tx2"/>
                </a:solidFill>
                <a:latin typeface="+mn-lt"/>
              </a:rPr>
              <a:t>Figure 3: </a:t>
            </a:r>
            <a:r>
              <a:rPr lang="en-ZA" sz="2000" dirty="0">
                <a:solidFill>
                  <a:schemeClr val="tx2"/>
                </a:solidFill>
                <a:latin typeface="+mn-lt"/>
              </a:rPr>
              <a:t>Biomass productivities, yield coefficients and ethanol concentrations achieved using confectionery as substrate for the anaerobic cultivation of </a:t>
            </a:r>
            <a:r>
              <a:rPr lang="en-ZA" sz="2000" i="1" dirty="0">
                <a:solidFill>
                  <a:schemeClr val="tx2"/>
                </a:solidFill>
                <a:latin typeface="+mn-lt"/>
              </a:rPr>
              <a:t>Z. </a:t>
            </a:r>
            <a:r>
              <a:rPr lang="en-ZA" sz="2000" i="1" dirty="0" err="1">
                <a:solidFill>
                  <a:schemeClr val="tx2"/>
                </a:solidFill>
                <a:latin typeface="+mn-lt"/>
              </a:rPr>
              <a:t>mobilis</a:t>
            </a:r>
            <a:r>
              <a:rPr lang="en-ZA" sz="2000" dirty="0">
                <a:solidFill>
                  <a:schemeClr val="tx2"/>
                </a:solidFill>
                <a:latin typeface="+mn-lt"/>
              </a:rPr>
              <a:t>.  </a:t>
            </a:r>
          </a:p>
        </p:txBody>
      </p:sp>
      <p:sp>
        <p:nvSpPr>
          <p:cNvPr id="94" name="Rectangle 93">
            <a:extLst>
              <a:ext uri="{FF2B5EF4-FFF2-40B4-BE49-F238E27FC236}">
                <a16:creationId xmlns:a16="http://schemas.microsoft.com/office/drawing/2014/main" id="{E405E338-76AF-4593-AC59-10E59B647621}"/>
              </a:ext>
            </a:extLst>
          </p:cNvPr>
          <p:cNvSpPr/>
          <p:nvPr/>
        </p:nvSpPr>
        <p:spPr>
          <a:xfrm>
            <a:off x="1708332" y="19571962"/>
            <a:ext cx="5993618" cy="954107"/>
          </a:xfrm>
          <a:prstGeom prst="rect">
            <a:avLst/>
          </a:prstGeom>
        </p:spPr>
        <p:txBody>
          <a:bodyPr wrap="square">
            <a:spAutoFit/>
          </a:bodyPr>
          <a:lstStyle/>
          <a:p>
            <a:pPr algn="just">
              <a:spcAft>
                <a:spcPts val="1000"/>
              </a:spcAft>
            </a:pPr>
            <a:r>
              <a:rPr lang="en-ZA" sz="1400" dirty="0">
                <a:effectLst/>
                <a:ea typeface="Calibri" panose="020F0502020204030204" pitchFamily="34" charset="0"/>
                <a:cs typeface="Times New Roman" panose="02020603050405020304" pitchFamily="18" charset="0"/>
              </a:rPr>
              <a:t>Funding for this project is provided by the Department of Science and Technology, the Council of Scientific and Industrial Research and the National Research Foundation </a:t>
            </a:r>
            <a:r>
              <a:rPr lang="en-US" sz="1400" dirty="0"/>
              <a:t>of South Africa through the </a:t>
            </a:r>
            <a:r>
              <a:rPr lang="en-US" sz="1400" dirty="0" err="1"/>
              <a:t>SARChI</a:t>
            </a:r>
            <a:r>
              <a:rPr lang="en-US" sz="1400" dirty="0"/>
              <a:t> Chair in Bioprocess Engineering (UID 64778) held by Prof S Harrison. </a:t>
            </a:r>
            <a:endParaRPr lang="en-ZA" sz="1400" dirty="0">
              <a:effectLst/>
              <a:ea typeface="Calibri" panose="020F0502020204030204" pitchFamily="34" charset="0"/>
              <a:cs typeface="Times New Roman" panose="02020603050405020304" pitchFamily="18" charset="0"/>
            </a:endParaRPr>
          </a:p>
        </p:txBody>
      </p:sp>
      <p:graphicFrame>
        <p:nvGraphicFramePr>
          <p:cNvPr id="74" name="Chart 73">
            <a:extLst>
              <a:ext uri="{FF2B5EF4-FFF2-40B4-BE49-F238E27FC236}">
                <a16:creationId xmlns:a16="http://schemas.microsoft.com/office/drawing/2014/main" id="{8AC1FABC-3510-417F-AEB7-1E3DEEAAB50C}"/>
              </a:ext>
            </a:extLst>
          </p:cNvPr>
          <p:cNvGraphicFramePr>
            <a:graphicFrameLocks/>
          </p:cNvGraphicFramePr>
          <p:nvPr>
            <p:extLst>
              <p:ext uri="{D42A27DB-BD31-4B8C-83A1-F6EECF244321}">
                <p14:modId xmlns:p14="http://schemas.microsoft.com/office/powerpoint/2010/main" val="2643167314"/>
              </p:ext>
            </p:extLst>
          </p:nvPr>
        </p:nvGraphicFramePr>
        <p:xfrm>
          <a:off x="7619531" y="11638263"/>
          <a:ext cx="6851344" cy="4004583"/>
        </p:xfrm>
        <a:graphic>
          <a:graphicData uri="http://schemas.openxmlformats.org/drawingml/2006/chart">
            <c:chart xmlns:c="http://schemas.openxmlformats.org/drawingml/2006/chart" xmlns:r="http://schemas.openxmlformats.org/officeDocument/2006/relationships" r:id="rId20"/>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1988</TotalTime>
  <Words>517</Words>
  <Application>Microsoft Office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Fangsong Std R</vt:lpstr>
      <vt:lpstr>Aharoni</vt:lpstr>
      <vt:lpstr>Arial</vt:lpstr>
      <vt:lpstr>Calibri</vt:lpstr>
      <vt:lpstr>Calibri Light</vt:lpstr>
      <vt:lpstr>Times New Roman</vt:lpstr>
      <vt:lpstr>Office Theme</vt:lpstr>
      <vt:lpstr>Waste to Energy: Confectionery waste as a substrate for renewable energy production </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Carol Zethu</cp:lastModifiedBy>
  <cp:revision>235</cp:revision>
  <cp:lastPrinted>2013-11-22T11:40:00Z</cp:lastPrinted>
  <dcterms:created xsi:type="dcterms:W3CDTF">2016-08-17T12:42:08Z</dcterms:created>
  <dcterms:modified xsi:type="dcterms:W3CDTF">2018-05-01T16:43:03Z</dcterms:modified>
</cp:coreProperties>
</file>