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7" r:id="rId2"/>
    <p:sldMasterId id="2147483771" r:id="rId3"/>
  </p:sldMasterIdLst>
  <p:notesMasterIdLst>
    <p:notesMasterId r:id="rId21"/>
  </p:notesMasterIdLst>
  <p:sldIdLst>
    <p:sldId id="269" r:id="rId4"/>
    <p:sldId id="257" r:id="rId5"/>
    <p:sldId id="258" r:id="rId6"/>
    <p:sldId id="270" r:id="rId7"/>
    <p:sldId id="273" r:id="rId8"/>
    <p:sldId id="259" r:id="rId9"/>
    <p:sldId id="260" r:id="rId10"/>
    <p:sldId id="271" r:id="rId11"/>
    <p:sldId id="261" r:id="rId12"/>
    <p:sldId id="272" r:id="rId13"/>
    <p:sldId id="262" r:id="rId14"/>
    <p:sldId id="263" r:id="rId15"/>
    <p:sldId id="266" r:id="rId16"/>
    <p:sldId id="265" r:id="rId17"/>
    <p:sldId id="267" r:id="rId18"/>
    <p:sldId id="264"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5" autoAdjust="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style val="42"/>
  <c:chart>
    <c:autoTitleDeleted val="1"/>
    <c:plotArea>
      <c:layout/>
      <c:barChart>
        <c:barDir val="col"/>
        <c:grouping val="clustered"/>
        <c:ser>
          <c:idx val="0"/>
          <c:order val="0"/>
          <c:tx>
            <c:strRef>
              <c:f>Sheet1!$B$1</c:f>
              <c:strCache>
                <c:ptCount val="1"/>
                <c:pt idx="0">
                  <c:v>Germinated</c:v>
                </c:pt>
              </c:strCache>
            </c:strRef>
          </c:tx>
          <c:cat>
            <c:strRef>
              <c:f>Sheet1!$A$2:$A$7</c:f>
              <c:strCache>
                <c:ptCount val="6"/>
                <c:pt idx="0">
                  <c:v>Crude Protein</c:v>
                </c:pt>
                <c:pt idx="1">
                  <c:v>Moisture</c:v>
                </c:pt>
                <c:pt idx="2">
                  <c:v>Crude fibre</c:v>
                </c:pt>
                <c:pt idx="3">
                  <c:v>Fat content</c:v>
                </c:pt>
                <c:pt idx="4">
                  <c:v>Ash content</c:v>
                </c:pt>
                <c:pt idx="5">
                  <c:v>Carbohydrate</c:v>
                </c:pt>
              </c:strCache>
            </c:strRef>
          </c:cat>
          <c:val>
            <c:numRef>
              <c:f>Sheet1!$B$2:$B$7</c:f>
              <c:numCache>
                <c:formatCode>General</c:formatCode>
                <c:ptCount val="6"/>
                <c:pt idx="0">
                  <c:v>25.4</c:v>
                </c:pt>
                <c:pt idx="1">
                  <c:v>2.1</c:v>
                </c:pt>
                <c:pt idx="2">
                  <c:v>9.7000000000000011</c:v>
                </c:pt>
                <c:pt idx="3">
                  <c:v>9.6</c:v>
                </c:pt>
                <c:pt idx="4">
                  <c:v>3.1</c:v>
                </c:pt>
                <c:pt idx="5">
                  <c:v>50.1</c:v>
                </c:pt>
              </c:numCache>
            </c:numRef>
          </c:val>
        </c:ser>
        <c:ser>
          <c:idx val="1"/>
          <c:order val="1"/>
          <c:tx>
            <c:strRef>
              <c:f>Sheet1!$C$1</c:f>
              <c:strCache>
                <c:ptCount val="1"/>
                <c:pt idx="0">
                  <c:v>Ungerminated</c:v>
                </c:pt>
              </c:strCache>
            </c:strRef>
          </c:tx>
          <c:cat>
            <c:strRef>
              <c:f>Sheet1!$A$2:$A$7</c:f>
              <c:strCache>
                <c:ptCount val="6"/>
                <c:pt idx="0">
                  <c:v>Crude Protein</c:v>
                </c:pt>
                <c:pt idx="1">
                  <c:v>Moisture</c:v>
                </c:pt>
                <c:pt idx="2">
                  <c:v>Crude fibre</c:v>
                </c:pt>
                <c:pt idx="3">
                  <c:v>Fat content</c:v>
                </c:pt>
                <c:pt idx="4">
                  <c:v>Ash content</c:v>
                </c:pt>
                <c:pt idx="5">
                  <c:v>Carbohydrate</c:v>
                </c:pt>
              </c:strCache>
            </c:strRef>
          </c:cat>
          <c:val>
            <c:numRef>
              <c:f>Sheet1!$C$2:$C$7</c:f>
              <c:numCache>
                <c:formatCode>General</c:formatCode>
                <c:ptCount val="6"/>
                <c:pt idx="0">
                  <c:v>22.3</c:v>
                </c:pt>
                <c:pt idx="1">
                  <c:v>1.2</c:v>
                </c:pt>
                <c:pt idx="2">
                  <c:v>2.5</c:v>
                </c:pt>
                <c:pt idx="3">
                  <c:v>11.7</c:v>
                </c:pt>
                <c:pt idx="4">
                  <c:v>4.2</c:v>
                </c:pt>
                <c:pt idx="5">
                  <c:v>53.1</c:v>
                </c:pt>
              </c:numCache>
            </c:numRef>
          </c:val>
        </c:ser>
        <c:gapWidth val="36"/>
        <c:axId val="116813184"/>
        <c:axId val="117668864"/>
      </c:barChart>
      <c:catAx>
        <c:axId val="116813184"/>
        <c:scaling>
          <c:orientation val="minMax"/>
        </c:scaling>
        <c:axPos val="b"/>
        <c:title>
          <c:tx>
            <c:rich>
              <a:bodyPr/>
              <a:lstStyle/>
              <a:p>
                <a:pPr>
                  <a:defRPr/>
                </a:pPr>
                <a:r>
                  <a:rPr lang="en-GB"/>
                  <a:t>Proximate composition of germinated and ungerminated AYB</a:t>
                </a:r>
              </a:p>
            </c:rich>
          </c:tx>
          <c:layout/>
        </c:title>
        <c:tickLblPos val="nextTo"/>
        <c:crossAx val="117668864"/>
        <c:crosses val="autoZero"/>
        <c:auto val="1"/>
        <c:lblAlgn val="ctr"/>
        <c:lblOffset val="100"/>
      </c:catAx>
      <c:valAx>
        <c:axId val="117668864"/>
        <c:scaling>
          <c:orientation val="minMax"/>
        </c:scaling>
        <c:axPos val="l"/>
        <c:title>
          <c:tx>
            <c:rich>
              <a:bodyPr rot="-5400000" vert="horz"/>
              <a:lstStyle/>
              <a:p>
                <a:pPr>
                  <a:defRPr/>
                </a:pPr>
                <a:r>
                  <a:rPr lang="en-GB"/>
                  <a:t>100g Dry weight Amount of content</a:t>
                </a:r>
              </a:p>
            </c:rich>
          </c:tx>
          <c:layout/>
        </c:title>
        <c:numFmt formatCode="General" sourceLinked="1"/>
        <c:tickLblPos val="nextTo"/>
        <c:crossAx val="116813184"/>
        <c:crosses val="autoZero"/>
        <c:crossBetween val="between"/>
      </c:valAx>
    </c:plotArea>
    <c:legend>
      <c:legendPos val="t"/>
      <c:layout/>
    </c:legend>
    <c:plotVisOnly val="1"/>
    <c:dispBlanksAs val="gap"/>
  </c:chart>
  <c:txPr>
    <a:bodyPr/>
    <a:lstStyle/>
    <a:p>
      <a:pPr>
        <a:defRPr sz="1600" b="1"/>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46B55A-D5E3-4B2E-B34B-8EC968F42EA8}" type="doc">
      <dgm:prSet loTypeId="urn:microsoft.com/office/officeart/2005/8/layout/arrow2" loCatId="process" qsTypeId="urn:microsoft.com/office/officeart/2005/8/quickstyle/3d2" qsCatId="3D" csTypeId="urn:microsoft.com/office/officeart/2005/8/colors/accent1_2" csCatId="accent1" phldr="1"/>
      <dgm:spPr/>
    </dgm:pt>
    <dgm:pt modelId="{9B473336-CB0C-4B31-9DC5-548D739BBF1B}">
      <dgm:prSet phldrT="[Text]" custT="1"/>
      <dgm:spPr>
        <a:effectLst>
          <a:glow rad="139700">
            <a:schemeClr val="accent2">
              <a:satMod val="175000"/>
              <a:alpha val="40000"/>
            </a:schemeClr>
          </a:glow>
        </a:effectLst>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GB" sz="88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139700">
                  <a:schemeClr val="accent2">
                    <a:satMod val="175000"/>
                    <a:alpha val="40000"/>
                  </a:schemeClr>
                </a:glow>
                <a:reflection blurRad="12700" stA="50000" endPos="50000" dist="5000" dir="5400000" sy="-100000" rotWithShape="0"/>
              </a:effectLst>
              <a:latin typeface="+mn-lt"/>
            </a:rPr>
            <a:t>THANKS FOR LISTENING !!!</a:t>
          </a:r>
          <a:endParaRPr lang="en-GB" sz="8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139700">
                <a:schemeClr val="accent2">
                  <a:satMod val="175000"/>
                  <a:alpha val="40000"/>
                </a:schemeClr>
              </a:glow>
              <a:reflection blurRad="12700" stA="50000" endPos="50000" dist="5000" dir="5400000" sy="-100000" rotWithShape="0"/>
            </a:effectLst>
          </a:endParaRPr>
        </a:p>
      </dgm:t>
    </dgm:pt>
    <dgm:pt modelId="{861E4961-7BC1-4ECF-999B-8191E641516F}" type="parTrans" cxnId="{1081D82E-33D9-4D82-B783-8675AB891B5F}">
      <dgm:prSet/>
      <dgm:spPr/>
      <dgm:t>
        <a:bodyPr/>
        <a:lstStyle/>
        <a:p>
          <a:endParaRPr lang="en-GB"/>
        </a:p>
      </dgm:t>
    </dgm:pt>
    <dgm:pt modelId="{0F21CC37-FAB6-47B7-B953-299C7ECACE78}" type="sibTrans" cxnId="{1081D82E-33D9-4D82-B783-8675AB891B5F}">
      <dgm:prSet/>
      <dgm:spPr/>
      <dgm:t>
        <a:bodyPr/>
        <a:lstStyle/>
        <a:p>
          <a:endParaRPr lang="en-GB"/>
        </a:p>
      </dgm:t>
    </dgm:pt>
    <dgm:pt modelId="{21C57343-32D4-47F0-AF17-0724D510CE05}" type="pres">
      <dgm:prSet presAssocID="{5846B55A-D5E3-4B2E-B34B-8EC968F42EA8}" presName="arrowDiagram" presStyleCnt="0">
        <dgm:presLayoutVars>
          <dgm:chMax val="5"/>
          <dgm:dir/>
          <dgm:resizeHandles val="exact"/>
        </dgm:presLayoutVars>
      </dgm:prSet>
      <dgm:spPr/>
    </dgm:pt>
    <dgm:pt modelId="{02E254EB-4412-45C6-8B58-92FD17910FCA}" type="pres">
      <dgm:prSet presAssocID="{5846B55A-D5E3-4B2E-B34B-8EC968F42EA8}" presName="arrow" presStyleLbl="bgShp" presStyleIdx="0" presStyleCnt="1"/>
      <dgm:spPr/>
    </dgm:pt>
    <dgm:pt modelId="{ECDDDB3B-199B-44EB-9846-8259A0B0818D}" type="pres">
      <dgm:prSet presAssocID="{5846B55A-D5E3-4B2E-B34B-8EC968F42EA8}" presName="arrowDiagram1" presStyleCnt="0">
        <dgm:presLayoutVars>
          <dgm:bulletEnabled val="1"/>
        </dgm:presLayoutVars>
      </dgm:prSet>
      <dgm:spPr/>
    </dgm:pt>
    <dgm:pt modelId="{B80F7C27-D442-4832-B657-3C2A81DC478B}" type="pres">
      <dgm:prSet presAssocID="{9B473336-CB0C-4B31-9DC5-548D739BBF1B}" presName="bullet1" presStyleLbl="node1" presStyleIdx="0" presStyleCnt="1"/>
      <dgm:spPr/>
    </dgm:pt>
    <dgm:pt modelId="{3FD2F3B7-2A99-440B-842B-CA902A47EB3B}" type="pres">
      <dgm:prSet presAssocID="{9B473336-CB0C-4B31-9DC5-548D739BBF1B}" presName="textBox1" presStyleLbl="revTx" presStyleIdx="0" presStyleCnt="1" custScaleX="238772" custScaleY="115439" custLinFactNeighborX="-3306" custLinFactNeighborY="12878">
        <dgm:presLayoutVars>
          <dgm:bulletEnabled val="1"/>
        </dgm:presLayoutVars>
      </dgm:prSet>
      <dgm:spPr/>
      <dgm:t>
        <a:bodyPr/>
        <a:lstStyle/>
        <a:p>
          <a:endParaRPr lang="en-GB"/>
        </a:p>
      </dgm:t>
    </dgm:pt>
  </dgm:ptLst>
  <dgm:cxnLst>
    <dgm:cxn modelId="{9C321A8A-56F4-44EF-9321-066747A293D2}" type="presOf" srcId="{9B473336-CB0C-4B31-9DC5-548D739BBF1B}" destId="{3FD2F3B7-2A99-440B-842B-CA902A47EB3B}" srcOrd="0" destOrd="0" presId="urn:microsoft.com/office/officeart/2005/8/layout/arrow2"/>
    <dgm:cxn modelId="{557CA12D-898E-4375-A9FB-F6F2F26B452C}" type="presOf" srcId="{5846B55A-D5E3-4B2E-B34B-8EC968F42EA8}" destId="{21C57343-32D4-47F0-AF17-0724D510CE05}" srcOrd="0" destOrd="0" presId="urn:microsoft.com/office/officeart/2005/8/layout/arrow2"/>
    <dgm:cxn modelId="{1081D82E-33D9-4D82-B783-8675AB891B5F}" srcId="{5846B55A-D5E3-4B2E-B34B-8EC968F42EA8}" destId="{9B473336-CB0C-4B31-9DC5-548D739BBF1B}" srcOrd="0" destOrd="0" parTransId="{861E4961-7BC1-4ECF-999B-8191E641516F}" sibTransId="{0F21CC37-FAB6-47B7-B953-299C7ECACE78}"/>
    <dgm:cxn modelId="{8D312FD9-BE0A-41D8-B3BD-F88C8869F59A}" type="presParOf" srcId="{21C57343-32D4-47F0-AF17-0724D510CE05}" destId="{02E254EB-4412-45C6-8B58-92FD17910FCA}" srcOrd="0" destOrd="0" presId="urn:microsoft.com/office/officeart/2005/8/layout/arrow2"/>
    <dgm:cxn modelId="{51A610E6-3CDE-4B9D-9F0D-4D3058035EEB}" type="presParOf" srcId="{21C57343-32D4-47F0-AF17-0724D510CE05}" destId="{ECDDDB3B-199B-44EB-9846-8259A0B0818D}" srcOrd="1" destOrd="0" presId="urn:microsoft.com/office/officeart/2005/8/layout/arrow2"/>
    <dgm:cxn modelId="{A132C349-CC43-4621-A6A5-C5DF9ABFAAFD}" type="presParOf" srcId="{ECDDDB3B-199B-44EB-9846-8259A0B0818D}" destId="{B80F7C27-D442-4832-B657-3C2A81DC478B}" srcOrd="0" destOrd="0" presId="urn:microsoft.com/office/officeart/2005/8/layout/arrow2"/>
    <dgm:cxn modelId="{CBEC58B6-4226-4142-B6EA-8B121F8F1B9A}" type="presParOf" srcId="{ECDDDB3B-199B-44EB-9846-8259A0B0818D}" destId="{3FD2F3B7-2A99-440B-842B-CA902A47EB3B}" srcOrd="1" destOrd="0" presId="urn:microsoft.com/office/officeart/2005/8/layout/arrow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254EB-4412-45C6-8B58-92FD17910FCA}">
      <dsp:nvSpPr>
        <dsp:cNvPr id="0" name=""/>
        <dsp:cNvSpPr/>
      </dsp:nvSpPr>
      <dsp:spPr>
        <a:xfrm>
          <a:off x="-335145" y="359570"/>
          <a:ext cx="8643998" cy="5402498"/>
        </a:xfrm>
        <a:prstGeom prst="swooshArrow">
          <a:avLst>
            <a:gd name="adj1" fmla="val 25000"/>
            <a:gd name="adj2" fmla="val 25000"/>
          </a:avLst>
        </a:prstGeom>
        <a:gradFill rotWithShape="0">
          <a:gsLst>
            <a:gs pos="0">
              <a:schemeClr val="accent1">
                <a:tint val="40000"/>
                <a:hueOff val="0"/>
                <a:satOff val="0"/>
                <a:lumOff val="0"/>
                <a:alphaOff val="0"/>
                <a:tint val="98000"/>
                <a:shade val="25000"/>
                <a:satMod val="250000"/>
              </a:schemeClr>
            </a:gs>
            <a:gs pos="68000">
              <a:schemeClr val="accent1">
                <a:tint val="40000"/>
                <a:hueOff val="0"/>
                <a:satOff val="0"/>
                <a:lumOff val="0"/>
                <a:alphaOff val="0"/>
                <a:tint val="86000"/>
                <a:satMod val="115000"/>
              </a:schemeClr>
            </a:gs>
            <a:gs pos="100000">
              <a:schemeClr val="accent1">
                <a:tint val="40000"/>
                <a:hueOff val="0"/>
                <a:satOff val="0"/>
                <a:lumOff val="0"/>
                <a:alphaOff val="0"/>
                <a:tint val="50000"/>
                <a:satMod val="150000"/>
              </a:schemeClr>
            </a:gs>
          </a:gsLst>
          <a:path path="circle">
            <a:fillToRect l="50000" t="130000" r="50000" b="-30000"/>
          </a:path>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B80F7C27-D442-4832-B657-3C2A81DC478B}">
      <dsp:nvSpPr>
        <dsp:cNvPr id="0" name=""/>
        <dsp:cNvSpPr/>
      </dsp:nvSpPr>
      <dsp:spPr>
        <a:xfrm>
          <a:off x="6260225" y="1455197"/>
          <a:ext cx="639655" cy="639655"/>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FD2F3B7-2A99-440B-842B-CA902A47EB3B}">
      <dsp:nvSpPr>
        <dsp:cNvPr id="0" name=""/>
        <dsp:cNvSpPr/>
      </dsp:nvSpPr>
      <dsp:spPr>
        <a:xfrm>
          <a:off x="609056" y="1826816"/>
          <a:ext cx="8255778" cy="4602603"/>
        </a:xfrm>
        <a:prstGeom prst="round2Diag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38940" bIns="0" numCol="1" spcCol="1270" anchor="t"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r" defTabSz="3911600">
            <a:lnSpc>
              <a:spcPct val="90000"/>
            </a:lnSpc>
            <a:spcBef>
              <a:spcPct val="0"/>
            </a:spcBef>
            <a:spcAft>
              <a:spcPct val="35000"/>
            </a:spcAft>
          </a:pPr>
          <a:r>
            <a:rPr lang="en-GB" sz="8800" b="1" kern="1200" cap="all" spc="0" dirty="0" smtClean="0">
              <a:ln w="0"/>
              <a:solidFill>
                <a:srgbClr val="FF0000"/>
              </a:solidFill>
              <a:effectLst>
                <a:reflection blurRad="12700" stA="50000" endPos="50000" dist="5000" dir="5400000" sy="-100000" rotWithShape="0"/>
              </a:effectLst>
              <a:latin typeface="+mn-lt"/>
            </a:rPr>
            <a:t>THANKS FOR LISTENING !!!</a:t>
          </a:r>
          <a:endParaRPr lang="en-GB" sz="8800" b="1" kern="1200" cap="all" spc="0" dirty="0">
            <a:ln w="0"/>
            <a:solidFill>
              <a:srgbClr val="FF0000"/>
            </a:solidFill>
            <a:effectLst>
              <a:reflection blurRad="12700" stA="50000" endPos="50000" dist="5000" dir="5400000" sy="-100000" rotWithShape="0"/>
            </a:effectLst>
          </a:endParaRPr>
        </a:p>
      </dsp:txBody>
      <dsp:txXfrm>
        <a:off x="833737" y="2051497"/>
        <a:ext cx="7806416" cy="4153241"/>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7857D6-D5BB-47F0-968E-79B21372B838}" type="datetimeFigureOut">
              <a:rPr lang="en-GB" smtClean="0"/>
              <a:pPr/>
              <a:t>03/01/2015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90E2AF-680D-4545-85B6-1DAB48CADBBF}" type="slidenum">
              <a:rPr lang="en-GB" smtClean="0"/>
              <a:pPr/>
              <a:t>‹#›</a:t>
            </a:fld>
            <a:endParaRPr lang="en-GB"/>
          </a:p>
        </p:txBody>
      </p:sp>
    </p:spTree>
    <p:extLst>
      <p:ext uri="{BB962C8B-B14F-4D97-AF65-F5344CB8AC3E}">
        <p14:creationId xmlns="" xmlns:p14="http://schemas.microsoft.com/office/powerpoint/2010/main" val="3313621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58CC9574-A819-4FE4-99A7-1E27AD09ADC2}" type="slidenum">
              <a:rPr lang="en-US" smtClean="0">
                <a:solidFill>
                  <a:prstClr val="black"/>
                </a:solidFill>
              </a:rPr>
              <a:pPr/>
              <a:t>1</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3.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2" y="2818500"/>
            <a:ext cx="9123077" cy="2296266"/>
          </a:xfrm>
          <a:prstGeom prst="rect">
            <a:avLst/>
          </a:prstGeom>
        </p:spPr>
      </p:pic>
      <p:pic>
        <p:nvPicPr>
          <p:cNvPr id="11" name="Picture 10"/>
          <p:cNvPicPr>
            <a:picLocks/>
          </p:cNvPicPr>
          <p:nvPr userDrawn="1"/>
        </p:nvPicPr>
        <p:blipFill>
          <a:blip r:embed="rId5"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FF664E45-7F61-41C5-861F-4F6DE3B4B802}" type="datetime1">
              <a:rPr lang="en-US" smtClean="0">
                <a:solidFill>
                  <a:prstClr val="white"/>
                </a:solidFill>
              </a:rPr>
              <a:t>1/3/2015</a:t>
            </a:fld>
            <a:endParaRPr lang="en-US" dirty="0">
              <a:solidFill>
                <a:prstClr val="white"/>
              </a:solidFill>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solidFill>
                  <a:prstClr val="white"/>
                </a:solidFill>
              </a:rPr>
              <a:pPr/>
              <a:t>‹#›</a:t>
            </a:fld>
            <a:endParaRPr lang="en-US" dirty="0">
              <a:solidFill>
                <a:prstClr val="white"/>
              </a:solidFill>
            </a:endParaRPr>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smtClean="0"/>
              <a:t>Click to edit Master subtitle style</a:t>
            </a:r>
            <a:endParaRPr lang="en-US" dirty="0"/>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smtClean="0"/>
              <a:t>Click to edit Master title style</a:t>
            </a:r>
            <a:endParaRPr lang="en-US" dirty="0"/>
          </a:p>
        </p:txBody>
      </p:sp>
    </p:spTree>
    <p:extLst>
      <p:ext uri="{BB962C8B-B14F-4D97-AF65-F5344CB8AC3E}">
        <p14:creationId xmlns="" xmlns:p14="http://schemas.microsoft.com/office/powerpoint/2010/main" val="1045068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anim calcmode="lin" valueType="num">
                                      <p:cBhvr>
                                        <p:cTn id="16" dur="500" fill="hold"/>
                                        <p:tgtEl>
                                          <p:spTgt spid="11"/>
                                        </p:tgtEl>
                                        <p:attrNameLst>
                                          <p:attrName>ppt_x</p:attrName>
                                        </p:attrNameLst>
                                      </p:cBhvr>
                                      <p:tavLst>
                                        <p:tav tm="0">
                                          <p:val>
                                            <p:strVal val="#ppt_x"/>
                                          </p:val>
                                        </p:tav>
                                        <p:tav tm="100000">
                                          <p:val>
                                            <p:strVal val="#ppt_x"/>
                                          </p:val>
                                        </p:tav>
                                      </p:tavLst>
                                    </p:anim>
                                    <p:anim calcmode="lin" valueType="num">
                                      <p:cBhvr>
                                        <p:cTn id="17" dur="500" fill="hold"/>
                                        <p:tgtEl>
                                          <p:spTgt spid="11"/>
                                        </p:tgtEl>
                                        <p:attrNameLst>
                                          <p:attrName>ppt_y</p:attrName>
                                        </p:attrNameLst>
                                      </p:cBhvr>
                                      <p:tavLst>
                                        <p:tav tm="0">
                                          <p:val>
                                            <p:strVal val="#ppt_y+.1"/>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0-#ppt_w/2"/>
                                          </p:val>
                                        </p:tav>
                                        <p:tav tm="100000">
                                          <p:val>
                                            <p:strVal val="#ppt_x"/>
                                          </p:val>
                                        </p:tav>
                                      </p:tavLst>
                                    </p:anim>
                                    <p:anim calcmode="lin" valueType="num">
                                      <p:cBhvr additive="base">
                                        <p:cTn id="21" dur="500" fill="hold"/>
                                        <p:tgtEl>
                                          <p:spTgt spid="9"/>
                                        </p:tgtEl>
                                        <p:attrNameLst>
                                          <p:attrName>ppt_y</p:attrName>
                                        </p:attrNameLst>
                                      </p:cBhvr>
                                      <p:tavLst>
                                        <p:tav tm="0">
                                          <p:val>
                                            <p:strVal val="#ppt_y"/>
                                          </p:val>
                                        </p:tav>
                                        <p:tav tm="100000">
                                          <p:val>
                                            <p:strVal val="#ppt_y"/>
                                          </p:val>
                                        </p:tav>
                                      </p:tavLst>
                                    </p:anim>
                                  </p:childTnLst>
                                </p:cTn>
                              </p:par>
                              <p:par>
                                <p:cTn id="22" presetID="10" presetClass="entr" presetSubtype="0" fill="hold" grpId="0" nodeType="withEffect">
                                  <p:stCondLst>
                                    <p:cond delay="50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DAF3FCCC-2B80-4612-B4AD-7968CDDC08FA}" type="datetime1">
              <a:rPr lang="en-US" smtClean="0">
                <a:solidFill>
                  <a:prstClr val="white"/>
                </a:solidFill>
              </a:rPr>
              <a:t>1/3/2015</a:t>
            </a:fld>
            <a:endParaRPr lang="en-US" dirty="0">
              <a:solidFill>
                <a:prstClr val="white"/>
              </a:solidFill>
            </a:endParaRP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solidFill>
                  <a:prstClr val="white"/>
                </a:solidFill>
              </a:rPr>
              <a:pPr/>
              <a:t>‹#›</a:t>
            </a:fld>
            <a:endParaRPr lang="en-US" dirty="0">
              <a:solidFill>
                <a:prstClr val="white"/>
              </a:solidFill>
            </a:endParaRPr>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prstClr val="white"/>
              </a:solidFill>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smtClean="0"/>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smtClean="0"/>
              <a:t>Click to edit Master text styles</a:t>
            </a:r>
          </a:p>
        </p:txBody>
      </p:sp>
    </p:spTree>
    <p:extLst>
      <p:ext uri="{BB962C8B-B14F-4D97-AF65-F5344CB8AC3E}">
        <p14:creationId xmlns="" xmlns:p14="http://schemas.microsoft.com/office/powerpoint/2010/main" val="2610131379"/>
      </p:ext>
    </p:extLst>
  </p:cSld>
  <p:clrMapOvr>
    <a:masterClrMapping/>
  </p:clrMapOvr>
  <mc:AlternateContent xmlns:mc="http://schemas.openxmlformats.org/markup-compatibility/2006">
    <mc:Choice xmlns="" xmlns:p14="http://schemas.microsoft.com/office/powerpoint/2010/main" Requires="p14">
      <p:transition spd="slow" p14:dur="2000">
        <p:wipe/>
      </p:transition>
    </mc:Choice>
    <mc:Fallback>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prstClr val="white"/>
              </a:solidFill>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F8CCEA95-93E5-409B-A7C6-E95B0F96BC83}" type="datetime1">
              <a:rPr lang="en-US" smtClean="0">
                <a:solidFill>
                  <a:prstClr val="white"/>
                </a:solidFill>
              </a:rPr>
              <a:t>1/3/2015</a:t>
            </a:fld>
            <a:endParaRPr lang="en-US" dirty="0">
              <a:solidFill>
                <a:prstClr val="white"/>
              </a:solidFill>
            </a:endParaRPr>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solidFill>
                  <a:prstClr val="white"/>
                </a:solidFill>
              </a:rPr>
              <a:pPr/>
              <a:t>‹#›</a:t>
            </a:fld>
            <a:endParaRPr lang="en-US" dirty="0">
              <a:solidFill>
                <a:prstClr val="white"/>
              </a:solidFill>
            </a:endParaRPr>
          </a:p>
        </p:txBody>
      </p:sp>
    </p:spTree>
    <p:extLst>
      <p:ext uri="{BB962C8B-B14F-4D97-AF65-F5344CB8AC3E}">
        <p14:creationId xmlns="" xmlns:p14="http://schemas.microsoft.com/office/powerpoint/2010/main" val="243005682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F7EE59-4A2A-4CCA-8D41-3B26F854777E}" type="datetime1">
              <a:rPr lang="en-US" smtClean="0">
                <a:solidFill>
                  <a:srgbClr val="262626">
                    <a:tint val="75000"/>
                  </a:srgbClr>
                </a:solidFill>
              </a:rPr>
              <a:t>1/3/2015</a:t>
            </a:fld>
            <a:endParaRPr lang="en-US" dirty="0">
              <a:solidFill>
                <a:srgbClr val="262626">
                  <a:tint val="75000"/>
                </a:srgbClr>
              </a:solidFill>
            </a:endParaRPr>
          </a:p>
        </p:txBody>
      </p:sp>
      <p:sp>
        <p:nvSpPr>
          <p:cNvPr id="5" name="Footer Placeholder 4"/>
          <p:cNvSpPr>
            <a:spLocks noGrp="1"/>
          </p:cNvSpPr>
          <p:nvPr>
            <p:ph type="ftr" sz="quarter" idx="11"/>
          </p:nvPr>
        </p:nvSpPr>
        <p:spPr/>
        <p:txBody>
          <a:bodyPr/>
          <a:lstStyle/>
          <a:p>
            <a:endParaRPr lang="en-US" dirty="0">
              <a:solidFill>
                <a:srgbClr val="262626">
                  <a:tint val="7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smtClean="0"/>
              <a:t>    Click to edit Master title style</a:t>
            </a:r>
            <a:endParaRPr lang="en-US" dirty="0"/>
          </a:p>
        </p:txBody>
      </p:sp>
    </p:spTree>
    <p:extLst>
      <p:ext uri="{BB962C8B-B14F-4D97-AF65-F5344CB8AC3E}">
        <p14:creationId xmlns="" xmlns:p14="http://schemas.microsoft.com/office/powerpoint/2010/main" val="15684711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DCDAF8A8-EF8D-4D3D-8750-4DEAD8AAA7C5}"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5" name="Footer Placeholder 4"/>
          <p:cNvSpPr>
            <a:spLocks noGrp="1"/>
          </p:cNvSpPr>
          <p:nvPr>
            <p:ph type="ftr" sz="quarter" idx="11"/>
          </p:nvPr>
        </p:nvSpPr>
        <p:spPr/>
        <p:txBody>
          <a:bodyPr/>
          <a:lstStyle/>
          <a:p>
            <a:endParaRPr lang="en-US" dirty="0">
              <a:solidFill>
                <a:srgbClr val="262626">
                  <a:tint val="75000"/>
                </a:srgbClr>
              </a:solidFill>
            </a:endParaRPr>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Tree>
    <p:extLst>
      <p:ext uri="{BB962C8B-B14F-4D97-AF65-F5344CB8AC3E}">
        <p14:creationId xmlns="" xmlns:p14="http://schemas.microsoft.com/office/powerpoint/2010/main" val="21280200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lank">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989E9E09-0A6E-4279-B435-17E4706E6105}" type="datetime1">
              <a:rPr lang="en-US" smtClean="0">
                <a:solidFill>
                  <a:srgbClr val="262626">
                    <a:tint val="75000"/>
                  </a:srgbClr>
                </a:solidFill>
              </a:rPr>
              <a:t>1/3/2015</a:t>
            </a:fld>
            <a:endParaRPr lang="en-US" dirty="0">
              <a:solidFill>
                <a:srgbClr val="262626">
                  <a:tint val="75000"/>
                </a:srgbClr>
              </a:solidFill>
            </a:endParaRPr>
          </a:p>
        </p:txBody>
      </p:sp>
      <p:sp>
        <p:nvSpPr>
          <p:cNvPr id="3" name="Footer Placeholder 2"/>
          <p:cNvSpPr>
            <a:spLocks noGrp="1"/>
          </p:cNvSpPr>
          <p:nvPr>
            <p:ph type="ftr" sz="quarter" idx="11"/>
          </p:nvPr>
        </p:nvSpPr>
        <p:spPr/>
        <p:txBody>
          <a:bodyPr/>
          <a:lstStyle/>
          <a:p>
            <a:endParaRPr lang="en-US" dirty="0">
              <a:solidFill>
                <a:srgbClr val="262626">
                  <a:tint val="75000"/>
                </a:srgbClr>
              </a:solidFill>
            </a:endParaRPr>
          </a:p>
        </p:txBody>
      </p:sp>
      <p:sp>
        <p:nvSpPr>
          <p:cNvPr id="4" name="Slide Number Placeholder 3"/>
          <p:cNvSpPr>
            <a:spLocks noGrp="1"/>
          </p:cNvSpPr>
          <p:nvPr>
            <p:ph type="sldNum" sz="quarter" idx="12"/>
          </p:nvPr>
        </p:nvSpPr>
        <p:spPr/>
        <p:txBody>
          <a:bodyPr/>
          <a:lstStyle/>
          <a:p>
            <a:fld id="{73820FCD-5F4C-4989-BE05-0A8208BCBC21}" type="slidenum">
              <a:rPr lang="en-US" smtClean="0">
                <a:solidFill>
                  <a:srgbClr val="262626">
                    <a:tint val="75000"/>
                  </a:srgbClr>
                </a:solidFill>
              </a:rPr>
              <a:pPr/>
              <a:t>‹#›</a:t>
            </a:fld>
            <a:endParaRPr lang="en-US" dirty="0">
              <a:solidFill>
                <a:srgbClr val="262626">
                  <a:tint val="75000"/>
                </a:srgbClr>
              </a:solidFill>
            </a:endParaRPr>
          </a:p>
        </p:txBody>
      </p:sp>
    </p:spTree>
    <p:extLst>
      <p:ext uri="{BB962C8B-B14F-4D97-AF65-F5344CB8AC3E}">
        <p14:creationId xmlns="" xmlns:p14="http://schemas.microsoft.com/office/powerpoint/2010/main" val="30672837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9DC1D65A-D02C-42DC-8D47-F870E05051A1}" type="datetime1">
              <a:rPr lang="en-US" smtClean="0">
                <a:solidFill>
                  <a:prstClr val="white"/>
                </a:solidFill>
              </a:rPr>
              <a:t>1/3/2015</a:t>
            </a:fld>
            <a:endParaRPr lang="en-US" dirty="0">
              <a:solidFill>
                <a:prstClr val="white"/>
              </a:solidFill>
            </a:endParaRP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240D5ECE-8B49-45CD-BE81-EF81920D1969}" type="slidenum">
              <a:rPr lang="en-US" smtClean="0">
                <a:solidFill>
                  <a:prstClr val="white"/>
                </a:solidFill>
              </a:rPr>
              <a:pPr/>
              <a:t>‹#›</a:t>
            </a:fld>
            <a:endParaRPr lang="en-US" dirty="0">
              <a:solidFill>
                <a:prstClr val="white"/>
              </a:solidFill>
            </a:endParaRPr>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solidFill>
                <a:prstClr val="white"/>
              </a:solidFill>
            </a:endParaRPr>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9" name="Picture 8"/>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14" name="Picture 13"/>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15" name="Picture 14"/>
          <p:cNvPicPr>
            <a:picLocks noChangeAspect="1"/>
          </p:cNvPicPr>
          <p:nvPr userDrawn="1"/>
        </p:nvPicPr>
        <p:blipFill>
          <a:blip r:embed="rId4" cstate="print"/>
          <a:stretch>
            <a:fillRect/>
          </a:stretch>
        </p:blipFill>
        <p:spPr>
          <a:xfrm>
            <a:off x="20922" y="2818500"/>
            <a:ext cx="9123077" cy="2296266"/>
          </a:xfrm>
          <a:prstGeom prst="rect">
            <a:avLst/>
          </a:prstGeom>
        </p:spPr>
      </p:pic>
      <p:pic>
        <p:nvPicPr>
          <p:cNvPr id="16" name="Picture 15"/>
          <p:cNvPicPr>
            <a:picLocks/>
          </p:cNvPicPr>
          <p:nvPr userDrawn="1"/>
        </p:nvPicPr>
        <p:blipFill>
          <a:blip r:embed="rId5" cstate="print"/>
          <a:stretch>
            <a:fillRect/>
          </a:stretch>
        </p:blipFill>
        <p:spPr>
          <a:xfrm>
            <a:off x="20548" y="5089818"/>
            <a:ext cx="9098280" cy="1737360"/>
          </a:xfrm>
          <a:prstGeom prst="rect">
            <a:avLst/>
          </a:prstGeom>
        </p:spPr>
      </p:pic>
      <p:sp>
        <p:nvSpPr>
          <p:cNvPr id="17" name="Rectangle 16"/>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1+#ppt_w/2"/>
                                          </p:val>
                                        </p:tav>
                                        <p:tav tm="100000">
                                          <p:val>
                                            <p:strVal val="#ppt_x"/>
                                          </p:val>
                                        </p:tav>
                                      </p:tavLst>
                                    </p:anim>
                                    <p:anim calcmode="lin" valueType="num">
                                      <p:cBhvr additive="base">
                                        <p:cTn id="12" dur="500" fill="hold"/>
                                        <p:tgtEl>
                                          <p:spTgt spid="14"/>
                                        </p:tgtEl>
                                        <p:attrNameLst>
                                          <p:attrName>ppt_y</p:attrName>
                                        </p:attrNameLst>
                                      </p:cBhvr>
                                      <p:tavLst>
                                        <p:tav tm="0">
                                          <p:val>
                                            <p:strVal val="0-#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anim calcmode="lin" valueType="num">
                                      <p:cBhvr>
                                        <p:cTn id="16" dur="500" fill="hold"/>
                                        <p:tgtEl>
                                          <p:spTgt spid="16"/>
                                        </p:tgtEl>
                                        <p:attrNameLst>
                                          <p:attrName>ppt_x</p:attrName>
                                        </p:attrNameLst>
                                      </p:cBhvr>
                                      <p:tavLst>
                                        <p:tav tm="0">
                                          <p:val>
                                            <p:strVal val="#ppt_x"/>
                                          </p:val>
                                        </p:tav>
                                        <p:tav tm="100000">
                                          <p:val>
                                            <p:strVal val="#ppt_x"/>
                                          </p:val>
                                        </p:tav>
                                      </p:tavLst>
                                    </p:anim>
                                    <p:anim calcmode="lin" valueType="num">
                                      <p:cBhvr>
                                        <p:cTn id="17" dur="500" fill="hold"/>
                                        <p:tgtEl>
                                          <p:spTgt spid="16"/>
                                        </p:tgtEl>
                                        <p:attrNameLst>
                                          <p:attrName>ppt_y</p:attrName>
                                        </p:attrNameLst>
                                      </p:cBhvr>
                                      <p:tavLst>
                                        <p:tav tm="0">
                                          <p:val>
                                            <p:strVal val="#ppt_y+.1"/>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additive="base">
                                        <p:cTn id="20" dur="500" fill="hold"/>
                                        <p:tgtEl>
                                          <p:spTgt spid="15"/>
                                        </p:tgtEl>
                                        <p:attrNameLst>
                                          <p:attrName>ppt_x</p:attrName>
                                        </p:attrNameLst>
                                      </p:cBhvr>
                                      <p:tavLst>
                                        <p:tav tm="0">
                                          <p:val>
                                            <p:strVal val="0-#ppt_w/2"/>
                                          </p:val>
                                        </p:tav>
                                        <p:tav tm="100000">
                                          <p:val>
                                            <p:strVal val="#ppt_x"/>
                                          </p:val>
                                        </p:tav>
                                      </p:tavLst>
                                    </p:anim>
                                    <p:anim calcmode="lin" valueType="num">
                                      <p:cBhvr additive="base">
                                        <p:cTn id="21" dur="500" fill="hold"/>
                                        <p:tgtEl>
                                          <p:spTgt spid="15"/>
                                        </p:tgtEl>
                                        <p:attrNameLst>
                                          <p:attrName>ppt_y</p:attrName>
                                        </p:attrNameLst>
                                      </p:cBhvr>
                                      <p:tavLst>
                                        <p:tav tm="0">
                                          <p:val>
                                            <p:strVal val="#ppt_y"/>
                                          </p:val>
                                        </p:tav>
                                        <p:tav tm="100000">
                                          <p:val>
                                            <p:strVal val="#ppt_y"/>
                                          </p:val>
                                        </p:tav>
                                      </p:tavLst>
                                    </p:anim>
                                  </p:childTnLst>
                                </p:cTn>
                              </p:par>
                              <p:par>
                                <p:cTn id="22" presetID="10" presetClass="entr" presetSubtype="0" fill="hold" grpId="0" nodeType="withEffect">
                                  <p:stCondLst>
                                    <p:cond delay="50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7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E03992-CAFF-4397-9D10-F1AC1D241042}"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5" name="Footer Placeholder 4"/>
          <p:cNvSpPr>
            <a:spLocks noGrp="1"/>
          </p:cNvSpPr>
          <p:nvPr>
            <p:ph type="ftr" sz="quarter" idx="11"/>
          </p:nvPr>
        </p:nvSpPr>
        <p:spPr/>
        <p:txBody>
          <a:bodyPr/>
          <a:lstStyle/>
          <a:p>
            <a:endParaRPr lang="en-US" dirty="0">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pic>
        <p:nvPicPr>
          <p:cNvPr id="8" name="Picture 7"/>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ppt_x"/>
                                          </p:val>
                                        </p:tav>
                                        <p:tav tm="100000">
                                          <p:val>
                                            <p:strVal val="#ppt_x"/>
                                          </p:val>
                                        </p:tav>
                                      </p:tavLst>
                                    </p:anim>
                                    <p:anim calcmode="lin" valueType="num">
                                      <p:cBhvr additive="base">
                                        <p:cTn id="8"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A707156B-1E59-4248-ABF0-508964F64955}" type="datetime1">
              <a:rPr lang="en-US" smtClean="0"/>
              <a:t>1/3/2015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solidFill>
                <a:srgbClr val="262626">
                  <a:lumMod val="85000"/>
                  <a:lumOff val="15000"/>
                </a:srgbClr>
              </a:solidFill>
            </a:endParaRP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
        <p:nvSpPr>
          <p:cNvPr id="13" name="Oval 12"/>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4" name="Rectangle 13"/>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sp>
        <p:nvSpPr>
          <p:cNvPr id="15" name="Oval 14"/>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98B26F7-8720-4950-B6C6-3735B43415AF}" type="datetime1">
              <a:rPr lang="en-US" smtClean="0">
                <a:solidFill>
                  <a:srgbClr val="262626">
                    <a:tint val="75000"/>
                  </a:srgbClr>
                </a:solidFill>
              </a:rPr>
              <a:t>1/3/2015</a:t>
            </a:fld>
            <a:endParaRPr lang="en-US" dirty="0">
              <a:solidFill>
                <a:srgbClr val="262626">
                  <a:tint val="75000"/>
                </a:srgbClr>
              </a:solidFill>
            </a:endParaRPr>
          </a:p>
        </p:txBody>
      </p:sp>
      <p:sp>
        <p:nvSpPr>
          <p:cNvPr id="6" name="Footer Placeholder 5"/>
          <p:cNvSpPr>
            <a:spLocks noGrp="1"/>
          </p:cNvSpPr>
          <p:nvPr>
            <p:ph type="ftr" sz="quarter" idx="11"/>
          </p:nvPr>
        </p:nvSpPr>
        <p:spPr/>
        <p:txBody>
          <a:bodyPr/>
          <a:lstStyle/>
          <a:p>
            <a:endParaRPr lang="en-US" dirty="0">
              <a:solidFill>
                <a:srgbClr val="262626">
                  <a:tint val="75000"/>
                </a:srgbClr>
              </a:solidFill>
            </a:endParaRPr>
          </a:p>
        </p:txBody>
      </p:sp>
      <p:sp>
        <p:nvSpPr>
          <p:cNvPr id="7" name="Slide Number Placeholder 6"/>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6CBD84-3944-4036-A970-1A3DB181D0C0}" type="datetime1">
              <a:rPr lang="en-US" smtClean="0">
                <a:solidFill>
                  <a:srgbClr val="262626">
                    <a:tint val="75000"/>
                  </a:srgbClr>
                </a:solidFill>
              </a:rPr>
              <a:t>1/3/2015</a:t>
            </a:fld>
            <a:endParaRPr lang="en-US" dirty="0">
              <a:solidFill>
                <a:srgbClr val="262626">
                  <a:tint val="75000"/>
                </a:srgbClr>
              </a:solidFill>
            </a:endParaRPr>
          </a:p>
        </p:txBody>
      </p:sp>
      <p:sp>
        <p:nvSpPr>
          <p:cNvPr id="8" name="Footer Placeholder 7"/>
          <p:cNvSpPr>
            <a:spLocks noGrp="1"/>
          </p:cNvSpPr>
          <p:nvPr>
            <p:ph type="ftr" sz="quarter" idx="11"/>
          </p:nvPr>
        </p:nvSpPr>
        <p:spPr/>
        <p:txBody>
          <a:bodyPr/>
          <a:lstStyle/>
          <a:p>
            <a:endParaRPr lang="en-US" dirty="0">
              <a:solidFill>
                <a:srgbClr val="262626">
                  <a:tint val="75000"/>
                </a:srgbClr>
              </a:solidFill>
            </a:endParaRPr>
          </a:p>
        </p:txBody>
      </p:sp>
      <p:sp>
        <p:nvSpPr>
          <p:cNvPr id="9" name="Slide Number Placeholder 8"/>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Tree>
    <p:extLst>
      <p:ext uri="{BB962C8B-B14F-4D97-AF65-F5344CB8AC3E}">
        <p14:creationId xmlns="" xmlns:p14="http://schemas.microsoft.com/office/powerpoint/2010/main" val="167151284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2393559-3FB5-4F69-90A4-E8486328E78A}" type="datetime1">
              <a:rPr lang="en-US" smtClean="0">
                <a:solidFill>
                  <a:prstClr val="white"/>
                </a:solidFill>
              </a:rPr>
              <a:t>1/3/2015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40D5ECE-8B49-45CD-BE81-EF81920D1969}"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smtClean="0"/>
              <a:t>Click to edit Master title style</a:t>
            </a:r>
            <a:endParaRPr lang="en-US"/>
          </a:p>
        </p:txBody>
      </p:sp>
      <p:pic>
        <p:nvPicPr>
          <p:cNvPr id="7" name="Picture 6"/>
          <p:cNvPicPr>
            <a:picLocks noChangeAspect="1"/>
          </p:cNvPicPr>
          <p:nvPr userDrawn="1"/>
        </p:nvPicPr>
        <p:blipFill>
          <a:blip r:embed="rId2" cstate="print"/>
          <a:stretch>
            <a:fillRect/>
          </a:stretch>
        </p:blipFill>
        <p:spPr>
          <a:xfrm>
            <a:off x="0" y="762000"/>
            <a:ext cx="2445488"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6D3295C5-D25F-4BAC-A0F2-556BCFD2A1F9}" type="datetime1">
              <a:rPr lang="en-US" smtClean="0">
                <a:solidFill>
                  <a:srgbClr val="262626">
                    <a:tint val="75000"/>
                  </a:srgbClr>
                </a:solidFill>
              </a:rPr>
              <a:t>1/3/2015</a:t>
            </a:fld>
            <a:endParaRPr lang="en-US" dirty="0">
              <a:solidFill>
                <a:srgbClr val="262626">
                  <a:tint val="75000"/>
                </a:srgbClr>
              </a:solidFill>
            </a:endParaRPr>
          </a:p>
        </p:txBody>
      </p:sp>
      <p:sp>
        <p:nvSpPr>
          <p:cNvPr id="3" name="Footer Placeholder 2"/>
          <p:cNvSpPr>
            <a:spLocks noGrp="1"/>
          </p:cNvSpPr>
          <p:nvPr>
            <p:ph type="ftr" sz="quarter" idx="11"/>
          </p:nvPr>
        </p:nvSpPr>
        <p:spPr/>
        <p:txBody>
          <a:bodyPr/>
          <a:lstStyle/>
          <a:p>
            <a:endParaRPr lang="en-US" dirty="0">
              <a:solidFill>
                <a:srgbClr val="262626">
                  <a:tint val="75000"/>
                </a:srgbClr>
              </a:solidFill>
            </a:endParaRPr>
          </a:p>
        </p:txBody>
      </p:sp>
      <p:sp>
        <p:nvSpPr>
          <p:cNvPr id="4" name="Slide Number Placeholder 3"/>
          <p:cNvSpPr>
            <a:spLocks noGrp="1"/>
          </p:cNvSpPr>
          <p:nvPr>
            <p:ph type="sldNum" sz="quarter" idx="12"/>
          </p:nvPr>
        </p:nvSpPr>
        <p:spPr/>
        <p:txBody>
          <a:bodyPr/>
          <a:lstStyle/>
          <a:p>
            <a:fld id="{73820FCD-5F4C-4989-BE05-0A8208BCBC21}" type="slidenum">
              <a:rPr lang="en-US" smtClean="0">
                <a:solidFill>
                  <a:srgbClr val="262626">
                    <a:tint val="75000"/>
                  </a:srgbClr>
                </a:solidFill>
              </a:rPr>
              <a:pPr/>
              <a:t>‹#›</a:t>
            </a:fld>
            <a:endParaRPr lang="en-US" dirty="0">
              <a:solidFill>
                <a:srgbClr val="262626">
                  <a:tint val="75000"/>
                </a:srgbClr>
              </a:solidFill>
            </a:endParaRPr>
          </a:p>
        </p:txBody>
      </p:sp>
      <p:pic>
        <p:nvPicPr>
          <p:cNvPr id="6" name="Picture 5"/>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E39383-1AF8-47EB-A542-C83FE5A33A9D}" type="datetime1">
              <a:rPr lang="en-US" smtClean="0">
                <a:solidFill>
                  <a:prstClr val="white"/>
                </a:solidFill>
              </a:rPr>
              <a:t>1/3/2015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240D5ECE-8B49-45CD-BE81-EF81920D1969}" type="slidenum">
              <a:rPr lang="en-US" smtClean="0">
                <a:solidFill>
                  <a:prstClr val="white"/>
                </a:solidFill>
              </a:rPr>
              <a:pPr/>
              <a:t>‹#›</a:t>
            </a:fld>
            <a:endParaRPr lang="en-US" dirty="0">
              <a:solidFill>
                <a:prstClr val="white"/>
              </a:solidFill>
            </a:endParaRP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7174A-8AFB-44A6-B033-9A371BA3CF34}" type="datetime1">
              <a:rPr lang="en-US" smtClean="0">
                <a:solidFill>
                  <a:prstClr val="white"/>
                </a:solidFill>
              </a:rPr>
              <a:t>1/3/2015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40D5ECE-8B49-45CD-BE81-EF81920D1969}" type="slidenum">
              <a:rPr lang="en-US" smtClean="0">
                <a:solidFill>
                  <a:prstClr val="white"/>
                </a:solidFill>
              </a:rPr>
              <a:pPr/>
              <a:t>‹#›</a:t>
            </a:fld>
            <a:endParaRPr lang="en-US" dirty="0">
              <a:solidFill>
                <a:prstClr val="white"/>
              </a:solidFill>
            </a:endParaRP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
        <p:nvSpPr>
          <p:cNvPr id="11" name="Rectangle 10"/>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prstClr val="white"/>
              </a:solidFill>
              <a:latin typeface="Georgia" pitchFamily="18"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7F13D7-D0D5-4673-B286-4F05BEF784E0}" type="datetime1">
              <a:rPr lang="en-US" smtClean="0">
                <a:solidFill>
                  <a:srgbClr val="262626">
                    <a:tint val="75000"/>
                  </a:srgbClr>
                </a:solidFill>
              </a:rPr>
              <a:t>1/3/2015</a:t>
            </a:fld>
            <a:endParaRPr lang="en-US" dirty="0">
              <a:solidFill>
                <a:srgbClr val="262626">
                  <a:tint val="75000"/>
                </a:srgbClr>
              </a:solidFill>
            </a:endParaRPr>
          </a:p>
        </p:txBody>
      </p:sp>
      <p:sp>
        <p:nvSpPr>
          <p:cNvPr id="5" name="Footer Placeholder 4"/>
          <p:cNvSpPr>
            <a:spLocks noGrp="1"/>
          </p:cNvSpPr>
          <p:nvPr>
            <p:ph type="ftr" sz="quarter" idx="11"/>
          </p:nvPr>
        </p:nvSpPr>
        <p:spPr/>
        <p:txBody>
          <a:bodyPr/>
          <a:lstStyle/>
          <a:p>
            <a:endParaRPr lang="en-US" dirty="0">
              <a:solidFill>
                <a:srgbClr val="262626">
                  <a:tint val="7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2329482-3FAB-4B1F-A9B7-183D65AEFC4F}"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5" name="Footer Placeholder 4"/>
          <p:cNvSpPr>
            <a:spLocks noGrp="1"/>
          </p:cNvSpPr>
          <p:nvPr>
            <p:ph type="ftr" sz="quarter" idx="11"/>
          </p:nvPr>
        </p:nvSpPr>
        <p:spPr/>
        <p:txBody>
          <a:bodyPr/>
          <a:lstStyle/>
          <a:p>
            <a:endParaRPr lang="en-US" dirty="0">
              <a:solidFill>
                <a:srgbClr val="262626">
                  <a:tint val="75000"/>
                </a:srgbClr>
              </a:solidFill>
            </a:endParaRP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1612DF6-D1E0-4971-A8BB-E09A0E585F04}" type="datetime1">
              <a:rPr lang="en-US" smtClean="0">
                <a:solidFill>
                  <a:prstClr val="white"/>
                </a:solidFill>
              </a:rPr>
              <a:t>1/3/2015</a:t>
            </a:fld>
            <a:endParaRPr lang="en-US" dirty="0">
              <a:solidFill>
                <a:prstClr val="white"/>
              </a:solidFill>
            </a:endParaRPr>
          </a:p>
        </p:txBody>
      </p:sp>
      <p:sp>
        <p:nvSpPr>
          <p:cNvPr id="19" name="Footer Placeholder 18"/>
          <p:cNvSpPr>
            <a:spLocks noGrp="1"/>
          </p:cNvSpPr>
          <p:nvPr>
            <p:ph type="ftr" sz="quarter" idx="11"/>
          </p:nvPr>
        </p:nvSpPr>
        <p:spPr/>
        <p:txBody>
          <a:bodyPr/>
          <a:lstStyle/>
          <a:p>
            <a:endParaRPr lang="en-US" dirty="0">
              <a:solidFill>
                <a:prstClr val="white"/>
              </a:solidFill>
            </a:endParaRPr>
          </a:p>
        </p:txBody>
      </p:sp>
      <p:sp>
        <p:nvSpPr>
          <p:cNvPr id="27" name="Slide Number Placeholder 26"/>
          <p:cNvSpPr>
            <a:spLocks noGrp="1"/>
          </p:cNvSpPr>
          <p:nvPr>
            <p:ph type="sldNum" sz="quarter" idx="12"/>
          </p:nvPr>
        </p:nvSpPr>
        <p:spPr/>
        <p:txBody>
          <a:bodyPr/>
          <a:lstStyle/>
          <a:p>
            <a:fld id="{240D5ECE-8B49-45CD-BE81-EF81920D1969}" type="slidenum">
              <a:rPr lang="en-US" smtClean="0">
                <a:solidFill>
                  <a:prstClr val="white"/>
                </a:solidFill>
              </a:rPr>
              <a:pPr/>
              <a:t>‹#›</a:t>
            </a:fld>
            <a:endParaRPr lang="en-US" dirty="0">
              <a:solidFill>
                <a:prstClr val="white"/>
              </a:solidFill>
            </a:endParaRPr>
          </a:p>
        </p:txBody>
      </p:sp>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10" name="Picture 9"/>
          <p:cNvPicPr>
            <a:picLocks noChangeAspect="1"/>
          </p:cNvPicPr>
          <p:nvPr userDrawn="1"/>
        </p:nvPicPr>
        <p:blipFill>
          <a:blip r:embed="rId4" cstate="print"/>
          <a:stretch>
            <a:fillRect/>
          </a:stretch>
        </p:blipFill>
        <p:spPr>
          <a:xfrm>
            <a:off x="20922" y="2818500"/>
            <a:ext cx="9123077" cy="2296266"/>
          </a:xfrm>
          <a:prstGeom prst="rect">
            <a:avLst/>
          </a:prstGeom>
        </p:spPr>
      </p:pic>
      <p:pic>
        <p:nvPicPr>
          <p:cNvPr id="11" name="Picture 10"/>
          <p:cNvPicPr>
            <a:picLocks/>
          </p:cNvPicPr>
          <p:nvPr userDrawn="1"/>
        </p:nvPicPr>
        <p:blipFill>
          <a:blip r:embed="rId5" cstate="print"/>
          <a:stretch>
            <a:fillRect/>
          </a:stretch>
        </p:blipFill>
        <p:spPr>
          <a:xfrm>
            <a:off x="20548" y="5089818"/>
            <a:ext cx="9098280" cy="1737360"/>
          </a:xfrm>
          <a:prstGeom prst="rect">
            <a:avLst/>
          </a:prstGeom>
        </p:spPr>
      </p:pic>
      <p:sp>
        <p:nvSpPr>
          <p:cNvPr id="12" name="Rectangle 11"/>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anim calcmode="lin" valueType="num">
                                      <p:cBhvr>
                                        <p:cTn id="16" dur="500" fill="hold"/>
                                        <p:tgtEl>
                                          <p:spTgt spid="11"/>
                                        </p:tgtEl>
                                        <p:attrNameLst>
                                          <p:attrName>ppt_x</p:attrName>
                                        </p:attrNameLst>
                                      </p:cBhvr>
                                      <p:tavLst>
                                        <p:tav tm="0">
                                          <p:val>
                                            <p:strVal val="#ppt_x"/>
                                          </p:val>
                                        </p:tav>
                                        <p:tav tm="100000">
                                          <p:val>
                                            <p:strVal val="#ppt_x"/>
                                          </p:val>
                                        </p:tav>
                                      </p:tavLst>
                                    </p:anim>
                                    <p:anim calcmode="lin" valueType="num">
                                      <p:cBhvr>
                                        <p:cTn id="17" dur="500" fill="hold"/>
                                        <p:tgtEl>
                                          <p:spTgt spid="11"/>
                                        </p:tgtEl>
                                        <p:attrNameLst>
                                          <p:attrName>ppt_y</p:attrName>
                                        </p:attrNameLst>
                                      </p:cBhvr>
                                      <p:tavLst>
                                        <p:tav tm="0">
                                          <p:val>
                                            <p:strVal val="#ppt_y+.1"/>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0-#ppt_w/2"/>
                                          </p:val>
                                        </p:tav>
                                        <p:tav tm="100000">
                                          <p:val>
                                            <p:strVal val="#ppt_x"/>
                                          </p:val>
                                        </p:tav>
                                      </p:tavLst>
                                    </p:anim>
                                    <p:anim calcmode="lin" valueType="num">
                                      <p:cBhvr additive="base">
                                        <p:cTn id="21" dur="500" fill="hold"/>
                                        <p:tgtEl>
                                          <p:spTgt spid="10"/>
                                        </p:tgtEl>
                                        <p:attrNameLst>
                                          <p:attrName>ppt_y</p:attrName>
                                        </p:attrNameLst>
                                      </p:cBhvr>
                                      <p:tavLst>
                                        <p:tav tm="0">
                                          <p:val>
                                            <p:strVal val="#ppt_y"/>
                                          </p:val>
                                        </p:tav>
                                        <p:tav tm="100000">
                                          <p:val>
                                            <p:strVal val="#ppt_y"/>
                                          </p:val>
                                        </p:tav>
                                      </p:tavLst>
                                    </p:anim>
                                  </p:childTnLst>
                                </p:cTn>
                              </p:par>
                              <p:par>
                                <p:cTn id="22" presetID="10" presetClass="entr" presetSubtype="0" fill="hold" grpId="0" nodeType="withEffect">
                                  <p:stCondLst>
                                    <p:cond delay="50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396E5-175B-402F-82A7-DC4A16819FD1}"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5" name="Footer Placeholder 4"/>
          <p:cNvSpPr>
            <a:spLocks noGrp="1"/>
          </p:cNvSpPr>
          <p:nvPr>
            <p:ph type="ftr" sz="quarter" idx="11"/>
          </p:nvPr>
        </p:nvSpPr>
        <p:spPr/>
        <p:txBody>
          <a:bodyPr/>
          <a:lstStyle/>
          <a:p>
            <a:endParaRPr lang="en-US" dirty="0">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pic>
        <p:nvPicPr>
          <p:cNvPr id="7" name="Picture 6"/>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CB67AB-8B46-4685-812C-12EB1B73A8B3}" type="datetime1">
              <a:rPr lang="en-US" smtClean="0"/>
              <a:t>1/3/2015</a:t>
            </a:fld>
            <a:endParaRPr lang="en-US"/>
          </a:p>
        </p:txBody>
      </p:sp>
      <p:sp>
        <p:nvSpPr>
          <p:cNvPr id="5" name="Footer Placeholder 4"/>
          <p:cNvSpPr>
            <a:spLocks noGrp="1"/>
          </p:cNvSpPr>
          <p:nvPr>
            <p:ph type="ftr" sz="quarter" idx="11"/>
          </p:nvPr>
        </p:nvSpPr>
        <p:spPr/>
        <p:txBody>
          <a:bodyPr/>
          <a:lstStyle/>
          <a:p>
            <a:endParaRPr lang="en-US" dirty="0">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0A34816-DB53-4372-AEFA-402EE0C8704D}" type="datetime1">
              <a:rPr lang="en-US" smtClean="0">
                <a:solidFill>
                  <a:srgbClr val="262626">
                    <a:tint val="75000"/>
                  </a:srgbClr>
                </a:solidFill>
              </a:rPr>
              <a:t>1/3/2015</a:t>
            </a:fld>
            <a:endParaRPr lang="en-US" dirty="0">
              <a:solidFill>
                <a:srgbClr val="262626">
                  <a:tint val="75000"/>
                </a:srgbClr>
              </a:solidFill>
            </a:endParaRPr>
          </a:p>
        </p:txBody>
      </p:sp>
      <p:sp>
        <p:nvSpPr>
          <p:cNvPr id="6" name="Footer Placeholder 5"/>
          <p:cNvSpPr>
            <a:spLocks noGrp="1"/>
          </p:cNvSpPr>
          <p:nvPr>
            <p:ph type="ftr" sz="quarter" idx="11"/>
          </p:nvPr>
        </p:nvSpPr>
        <p:spPr/>
        <p:txBody>
          <a:bodyPr/>
          <a:lstStyle/>
          <a:p>
            <a:endParaRPr lang="en-US" dirty="0">
              <a:solidFill>
                <a:srgbClr val="262626">
                  <a:tint val="75000"/>
                </a:srgbClr>
              </a:solidFill>
            </a:endParaRPr>
          </a:p>
        </p:txBody>
      </p:sp>
      <p:sp>
        <p:nvSpPr>
          <p:cNvPr id="7" name="Slide Number Placeholder 6"/>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77FAAEF6-CED6-4F5A-9693-4101E3B0AA3B}"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solidFill>
                <a:srgbClr val="262626">
                  <a:lumMod val="85000"/>
                  <a:lumOff val="15000"/>
                </a:srgbClr>
              </a:solidFill>
            </a:endParaRPr>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Tree>
    <p:extLst>
      <p:ext uri="{BB962C8B-B14F-4D97-AF65-F5344CB8AC3E}">
        <p14:creationId xmlns="" xmlns:p14="http://schemas.microsoft.com/office/powerpoint/2010/main" val="299045712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ED3A83C-C2B9-41DB-99B0-FB72B982E347}" type="datetime1">
              <a:rPr lang="en-US" smtClean="0">
                <a:solidFill>
                  <a:srgbClr val="262626">
                    <a:tint val="75000"/>
                  </a:srgbClr>
                </a:solidFill>
              </a:rPr>
              <a:t>1/3/2015</a:t>
            </a:fld>
            <a:endParaRPr lang="en-US" dirty="0">
              <a:solidFill>
                <a:srgbClr val="262626">
                  <a:tint val="75000"/>
                </a:srgbClr>
              </a:solidFill>
            </a:endParaRPr>
          </a:p>
        </p:txBody>
      </p:sp>
      <p:sp>
        <p:nvSpPr>
          <p:cNvPr id="8" name="Footer Placeholder 7"/>
          <p:cNvSpPr>
            <a:spLocks noGrp="1"/>
          </p:cNvSpPr>
          <p:nvPr>
            <p:ph type="ftr" sz="quarter" idx="11"/>
          </p:nvPr>
        </p:nvSpPr>
        <p:spPr/>
        <p:txBody>
          <a:bodyPr/>
          <a:lstStyle/>
          <a:p>
            <a:endParaRPr lang="en-US" dirty="0">
              <a:solidFill>
                <a:srgbClr val="262626">
                  <a:tint val="75000"/>
                </a:srgbClr>
              </a:solidFill>
            </a:endParaRPr>
          </a:p>
        </p:txBody>
      </p:sp>
      <p:sp>
        <p:nvSpPr>
          <p:cNvPr id="9" name="Slide Number Placeholder 8"/>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00AC3D5-5D43-4CA7-9162-043269DA97CD}" type="datetime1">
              <a:rPr lang="en-US" smtClean="0">
                <a:solidFill>
                  <a:prstClr val="white"/>
                </a:solidFill>
              </a:rPr>
              <a:t>1/3/2015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40D5ECE-8B49-45CD-BE81-EF81920D1969}" type="slidenum">
              <a:rPr lang="en-US" smtClean="0">
                <a:solidFill>
                  <a:prstClr val="white"/>
                </a:solidFill>
              </a:rPr>
              <a:pPr/>
              <a:t>‹#›</a:t>
            </a:fld>
            <a:endParaRPr lang="en-US" dirty="0">
              <a:solidFill>
                <a:prstClr val="white"/>
              </a:solidFill>
            </a:endParaRPr>
          </a:p>
        </p:txBody>
      </p:sp>
      <p:pic>
        <p:nvPicPr>
          <p:cNvPr id="6" name="Picture 5"/>
          <p:cNvPicPr>
            <a:picLocks noChangeAspect="1"/>
          </p:cNvPicPr>
          <p:nvPr userDrawn="1"/>
        </p:nvPicPr>
        <p:blipFill>
          <a:blip r:embed="rId2" cstate="print"/>
          <a:stretch>
            <a:fillRect/>
          </a:stretch>
        </p:blipFill>
        <p:spPr>
          <a:xfrm>
            <a:off x="0" y="762000"/>
            <a:ext cx="2445488"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3C0B52-0BBF-40D9-8807-D409F0E7771B}" type="datetime1">
              <a:rPr lang="en-US" smtClean="0">
                <a:solidFill>
                  <a:srgbClr val="262626">
                    <a:tint val="75000"/>
                  </a:srgbClr>
                </a:solidFill>
              </a:rPr>
              <a:t>1/3/2015</a:t>
            </a:fld>
            <a:endParaRPr lang="en-US" dirty="0">
              <a:solidFill>
                <a:srgbClr val="262626">
                  <a:tint val="75000"/>
                </a:srgbClr>
              </a:solidFill>
            </a:endParaRPr>
          </a:p>
        </p:txBody>
      </p:sp>
      <p:sp>
        <p:nvSpPr>
          <p:cNvPr id="3" name="Footer Placeholder 2"/>
          <p:cNvSpPr>
            <a:spLocks noGrp="1"/>
          </p:cNvSpPr>
          <p:nvPr>
            <p:ph type="ftr" sz="quarter" idx="11"/>
          </p:nvPr>
        </p:nvSpPr>
        <p:spPr/>
        <p:txBody>
          <a:bodyPr/>
          <a:lstStyle/>
          <a:p>
            <a:endParaRPr lang="en-US" dirty="0">
              <a:solidFill>
                <a:srgbClr val="262626">
                  <a:tint val="75000"/>
                </a:srgbClr>
              </a:solidFill>
            </a:endParaRPr>
          </a:p>
        </p:txBody>
      </p:sp>
      <p:sp>
        <p:nvSpPr>
          <p:cNvPr id="4" name="Slide Number Placeholder 3"/>
          <p:cNvSpPr>
            <a:spLocks noGrp="1"/>
          </p:cNvSpPr>
          <p:nvPr>
            <p:ph type="sldNum" sz="quarter" idx="12"/>
          </p:nvPr>
        </p:nvSpPr>
        <p:spPr/>
        <p:txBody>
          <a:bodyPr/>
          <a:lstStyle/>
          <a:p>
            <a:fld id="{73820FCD-5F4C-4989-BE05-0A8208BCBC21}" type="slidenum">
              <a:rPr lang="en-US" smtClean="0">
                <a:solidFill>
                  <a:srgbClr val="262626">
                    <a:tint val="75000"/>
                  </a:srgbClr>
                </a:solidFill>
              </a:rPr>
              <a:pPr/>
              <a:t>‹#›</a:t>
            </a:fld>
            <a:endParaRPr lang="en-US" dirty="0">
              <a:solidFill>
                <a:srgbClr val="262626">
                  <a:tint val="75000"/>
                </a:srgbClr>
              </a:solidFill>
            </a:endParaRPr>
          </a:p>
        </p:txBody>
      </p:sp>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59BDACF-F217-402B-8BB6-3E9FF4D438D2}" type="datetime1">
              <a:rPr lang="en-US" smtClean="0">
                <a:solidFill>
                  <a:prstClr val="white"/>
                </a:solidFill>
              </a:rPr>
              <a:t>1/3/2015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40D5ECE-8B49-45CD-BE81-EF81920D1969}" type="slidenum">
              <a:rPr lang="en-US" smtClean="0">
                <a:solidFill>
                  <a:prstClr val="white"/>
                </a:solidFill>
              </a:rPr>
              <a:pPr/>
              <a:t>‹#›</a:t>
            </a:fld>
            <a:endParaRPr lang="en-US" dirty="0">
              <a:solidFill>
                <a:prstClr val="white"/>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D6B8197-C13C-46BE-92BD-ECCC92231152}" type="datetime1">
              <a:rPr lang="en-US" smtClean="0">
                <a:solidFill>
                  <a:prstClr val="white"/>
                </a:solidFill>
              </a:rPr>
              <a:t>1/3/2015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240D5ECE-8B49-45CD-BE81-EF81920D1969}"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3" name="Rectangle 12"/>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prstClr val="white"/>
              </a:solidFill>
              <a:latin typeface="Georgia" pitchFamily="18"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B3B0F5-6F08-4046-AD10-01427AF20292}" type="datetime1">
              <a:rPr lang="en-US" smtClean="0">
                <a:solidFill>
                  <a:srgbClr val="262626">
                    <a:tint val="75000"/>
                  </a:srgbClr>
                </a:solidFill>
              </a:rPr>
              <a:t>1/3/2015</a:t>
            </a:fld>
            <a:endParaRPr lang="en-US" dirty="0">
              <a:solidFill>
                <a:srgbClr val="262626">
                  <a:tint val="75000"/>
                </a:srgbClr>
              </a:solidFill>
            </a:endParaRPr>
          </a:p>
        </p:txBody>
      </p:sp>
      <p:sp>
        <p:nvSpPr>
          <p:cNvPr id="5" name="Footer Placeholder 4"/>
          <p:cNvSpPr>
            <a:spLocks noGrp="1"/>
          </p:cNvSpPr>
          <p:nvPr>
            <p:ph type="ftr" sz="quarter" idx="11"/>
          </p:nvPr>
        </p:nvSpPr>
        <p:spPr/>
        <p:txBody>
          <a:bodyPr/>
          <a:lstStyle/>
          <a:p>
            <a:endParaRPr lang="en-US" dirty="0">
              <a:solidFill>
                <a:srgbClr val="262626">
                  <a:tint val="7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5D8D31-E15B-4F98-A6E4-A118CD212160}"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5" name="Footer Placeholder 4"/>
          <p:cNvSpPr>
            <a:spLocks noGrp="1"/>
          </p:cNvSpPr>
          <p:nvPr>
            <p:ph type="ftr" sz="quarter" idx="11"/>
          </p:nvPr>
        </p:nvSpPr>
        <p:spPr/>
        <p:txBody>
          <a:bodyPr/>
          <a:lstStyle/>
          <a:p>
            <a:endParaRPr lang="en-US" dirty="0">
              <a:solidFill>
                <a:srgbClr val="262626">
                  <a:tint val="75000"/>
                </a:srgbClr>
              </a:solidFill>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90577BE5-12E3-4314-B0B0-965952B80857}" type="datetime1">
              <a:rPr lang="en-US" smtClean="0">
                <a:solidFill>
                  <a:srgbClr val="262626">
                    <a:lumMod val="85000"/>
                    <a:lumOff val="15000"/>
                  </a:srgbClr>
                </a:solidFill>
              </a:rPr>
              <a:t>1/3/2015</a:t>
            </a:fld>
            <a:endParaRPr lang="en-US" dirty="0">
              <a:solidFill>
                <a:srgbClr val="262626">
                  <a:lumMod val="85000"/>
                  <a:lumOff val="15000"/>
                </a:srgbClr>
              </a:solidFill>
            </a:endParaRPr>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solidFill>
                <a:srgbClr val="262626">
                  <a:lumMod val="85000"/>
                  <a:lumOff val="15000"/>
                </a:srgbClr>
              </a:solidFill>
            </a:endParaRPr>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solidFill>
                  <a:srgbClr val="262626">
                    <a:lumMod val="85000"/>
                    <a:lumOff val="15000"/>
                  </a:srgbClr>
                </a:solidFill>
              </a:rPr>
              <a:pPr/>
              <a:t>‹#›</a:t>
            </a:fld>
            <a:endParaRPr lang="en-US" dirty="0">
              <a:solidFill>
                <a:srgbClr val="262626">
                  <a:lumMod val="85000"/>
                  <a:lumOff val="15000"/>
                </a:srgbClr>
              </a:solidFill>
            </a:endParaRPr>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27722239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61B518-75E7-4D7E-8729-A83A6AE63982}" type="datetime1">
              <a:rPr lang="en-US" smtClean="0">
                <a:solidFill>
                  <a:srgbClr val="262626">
                    <a:tint val="75000"/>
                  </a:srgbClr>
                </a:solidFill>
              </a:rPr>
              <a:t>1/3/2015</a:t>
            </a:fld>
            <a:endParaRPr lang="en-US" dirty="0">
              <a:solidFill>
                <a:srgbClr val="262626">
                  <a:tint val="75000"/>
                </a:srgbClr>
              </a:solidFill>
            </a:endParaRPr>
          </a:p>
        </p:txBody>
      </p:sp>
      <p:sp>
        <p:nvSpPr>
          <p:cNvPr id="6" name="Footer Placeholder 5"/>
          <p:cNvSpPr>
            <a:spLocks noGrp="1"/>
          </p:cNvSpPr>
          <p:nvPr>
            <p:ph type="ftr" sz="quarter" idx="11"/>
          </p:nvPr>
        </p:nvSpPr>
        <p:spPr/>
        <p:txBody>
          <a:bodyPr/>
          <a:lstStyle/>
          <a:p>
            <a:endParaRPr lang="en-US" dirty="0">
              <a:solidFill>
                <a:srgbClr val="262626">
                  <a:tint val="75000"/>
                </a:srgbClr>
              </a:solidFill>
            </a:endParaRPr>
          </a:p>
        </p:txBody>
      </p:sp>
      <p:sp>
        <p:nvSpPr>
          <p:cNvPr id="7" name="Slide Number Placeholder 6"/>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Tree>
    <p:extLst>
      <p:ext uri="{BB962C8B-B14F-4D97-AF65-F5344CB8AC3E}">
        <p14:creationId xmlns="" xmlns:p14="http://schemas.microsoft.com/office/powerpoint/2010/main" val="21008178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7620F17C-F745-4E35-98CD-40FD9E3D9405}" type="datetime1">
              <a:rPr lang="en-US" smtClean="0">
                <a:solidFill>
                  <a:prstClr val="white"/>
                </a:solidFill>
              </a:rPr>
              <a:t>1/3/2015</a:t>
            </a:fld>
            <a:endParaRPr lang="en-US" dirty="0">
              <a:solidFill>
                <a:prstClr val="white"/>
              </a:solidFill>
            </a:endParaRP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solidFill>
                  <a:prstClr val="white"/>
                </a:solidFill>
              </a:rPr>
              <a:pPr/>
              <a:t>‹#›</a:t>
            </a:fld>
            <a:endParaRPr lang="en-US" dirty="0">
              <a:solidFill>
                <a:prstClr val="white"/>
              </a:solidFill>
            </a:endParaRPr>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smtClean="0"/>
              <a:t>Click to edit Master title style</a:t>
            </a:r>
            <a:endParaRPr lang="en-US" dirty="0"/>
          </a:p>
        </p:txBody>
      </p:sp>
    </p:spTree>
    <p:extLst>
      <p:ext uri="{BB962C8B-B14F-4D97-AF65-F5344CB8AC3E}">
        <p14:creationId xmlns="" xmlns:p14="http://schemas.microsoft.com/office/powerpoint/2010/main" val="303774444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BA09B-B12D-4BDD-91F4-1D889609467F}" type="datetime1">
              <a:rPr lang="en-US" smtClean="0">
                <a:solidFill>
                  <a:srgbClr val="262626">
                    <a:tint val="75000"/>
                  </a:srgbClr>
                </a:solidFill>
              </a:rPr>
              <a:t>1/3/2015</a:t>
            </a:fld>
            <a:endParaRPr lang="en-US" dirty="0">
              <a:solidFill>
                <a:srgbClr val="262626">
                  <a:tint val="75000"/>
                </a:srgbClr>
              </a:solidFill>
            </a:endParaRPr>
          </a:p>
        </p:txBody>
      </p:sp>
      <p:sp>
        <p:nvSpPr>
          <p:cNvPr id="3" name="Footer Placeholder 2"/>
          <p:cNvSpPr>
            <a:spLocks noGrp="1"/>
          </p:cNvSpPr>
          <p:nvPr>
            <p:ph type="ftr" sz="quarter" idx="11"/>
          </p:nvPr>
        </p:nvSpPr>
        <p:spPr/>
        <p:txBody>
          <a:bodyPr/>
          <a:lstStyle/>
          <a:p>
            <a:endParaRPr lang="en-US" dirty="0">
              <a:solidFill>
                <a:srgbClr val="262626">
                  <a:tint val="75000"/>
                </a:srgbClr>
              </a:solidFill>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extLst>
      <p:ext uri="{BB962C8B-B14F-4D97-AF65-F5344CB8AC3E}">
        <p14:creationId xmlns="" xmlns:p14="http://schemas.microsoft.com/office/powerpoint/2010/main" val="2080627994"/>
      </p:ext>
    </p:extLst>
  </p:cSld>
  <p:clrMapOvr>
    <a:masterClrMapping/>
  </p:clrMapOvr>
  <mc:AlternateContent xmlns:mc="http://schemas.openxmlformats.org/markup-compatibility/2006">
    <mc:Choice xmlns="" xmlns:p14="http://schemas.microsoft.com/office/powerpoint/2010/main" Requires="p14">
      <p:transition spd="slow" p14:dur="2000">
        <p:push dir="u"/>
      </p:transition>
    </mc:Choice>
    <mc:Fallback>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5362B754-B51D-4CBE-9D83-43F1FD371493}" type="datetime1">
              <a:rPr lang="en-US" smtClean="0">
                <a:solidFill>
                  <a:prstClr val="white"/>
                </a:solidFill>
              </a:rPr>
              <a:t>1/3/2015</a:t>
            </a:fld>
            <a:endParaRPr lang="en-US" dirty="0">
              <a:solidFill>
                <a:prstClr val="white"/>
              </a:solidFill>
            </a:endParaRP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solidFill>
                  <a:prstClr val="white"/>
                </a:solidFill>
              </a:rPr>
              <a:pPr/>
              <a:t>‹#›</a:t>
            </a:fld>
            <a:endParaRPr lang="en-US" dirty="0">
              <a:solidFill>
                <a:prstClr val="white"/>
              </a:solidFill>
            </a:endParaRPr>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smtClean="0"/>
              <a:t>Click to edit Master title style</a:t>
            </a:r>
            <a:endParaRPr lang="en-US" dirty="0"/>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a:buNone/>
              <a:defRPr lang="en-US" sz="1800" b="1" kern="1200" dirty="0" smtClean="0">
                <a:solidFill>
                  <a:schemeClr val="bg1">
                    <a:lumMod val="65000"/>
                  </a:schemeClr>
                </a:solidFill>
                <a:latin typeface="Calibri" pitchFamily="34" charset="0"/>
                <a:ea typeface="+mn-ea"/>
                <a:cs typeface="+mn-cs"/>
              </a:defRPr>
            </a:lvl1pPr>
          </a:lstStyle>
          <a:p>
            <a:pPr lvl="0"/>
            <a:r>
              <a:rPr lang="en-US" dirty="0" smtClean="0"/>
              <a:t>Click to edit Master subtitle style</a:t>
            </a:r>
            <a:endParaRPr lang="en-US" dirty="0"/>
          </a:p>
        </p:txBody>
      </p:sp>
    </p:spTree>
    <p:extLst>
      <p:ext uri="{BB962C8B-B14F-4D97-AF65-F5344CB8AC3E}">
        <p14:creationId xmlns="" xmlns:p14="http://schemas.microsoft.com/office/powerpoint/2010/main" val="3243313150"/>
      </p:ext>
    </p:extLst>
  </p:cSld>
  <p:clrMapOvr>
    <a:masterClrMapping/>
  </p:clrMapOvr>
  <mc:AlternateContent xmlns:mc="http://schemas.openxmlformats.org/markup-compatibility/2006">
    <mc:Choice xmlns="" xmlns:p14="http://schemas.microsoft.com/office/powerpoint/2010/main" Requires="p14">
      <p:transition spd="slow" p14:dur="2000">
        <p14:vortex/>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456D514-7277-47E3-8263-D5BFB7096F22}" type="datetime1">
              <a:rPr lang="en-US" smtClean="0">
                <a:solidFill>
                  <a:prstClr val="white"/>
                </a:solidFill>
              </a:rPr>
              <a:t>1/3/2015</a:t>
            </a:fld>
            <a:endParaRPr lang="en-US" dirty="0">
              <a:solidFill>
                <a:prstClr val="white"/>
              </a:solidFill>
            </a:endParaRPr>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solidFill>
                  <a:prstClr val="white"/>
                </a:solidFill>
              </a:rPr>
              <a:pPr/>
              <a:t>‹#›</a:t>
            </a:fld>
            <a:endParaRPr lang="en-US" dirty="0">
              <a:solidFill>
                <a:prstClr val="white"/>
              </a:solidFill>
            </a:endParaRPr>
          </a:p>
        </p:txBody>
      </p:sp>
    </p:spTree>
    <p:extLst>
      <p:ext uri="{BB962C8B-B14F-4D97-AF65-F5344CB8AC3E}">
        <p14:creationId xmlns="" xmlns:p14="http://schemas.microsoft.com/office/powerpoint/2010/main" val="166410028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4AAA9C-50B3-4221-83FD-237756984A93}" type="datetime1">
              <a:rPr lang="en-US" smtClean="0">
                <a:solidFill>
                  <a:srgbClr val="262626">
                    <a:tint val="75000"/>
                  </a:srgbClr>
                </a:solidFill>
              </a:rPr>
              <a:t>1/3/2015</a:t>
            </a:fld>
            <a:endParaRPr lang="en-US" dirty="0">
              <a:solidFill>
                <a:srgbClr val="262626">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262626">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89957091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DE1403E-333E-48AE-92F3-D8F9DB5C0D93}" type="datetime1">
              <a:rPr lang="en-US" smtClean="0">
                <a:solidFill>
                  <a:srgbClr val="262626">
                    <a:tint val="75000"/>
                  </a:srgbClr>
                </a:solidFill>
              </a:rPr>
              <a:t>1/3/2015</a:t>
            </a:fld>
            <a:endParaRPr lang="en-US" dirty="0">
              <a:solidFill>
                <a:srgbClr val="262626">
                  <a:tint val="75000"/>
                </a:srgbClr>
              </a:solidFill>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solidFill>
                <a:srgbClr val="262626">
                  <a:tint val="75000"/>
                </a:srgbClr>
              </a:solidFill>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61F1B11-03FB-4BD4-82D8-278168EB1466}" type="datetime1">
              <a:rPr lang="en-US" smtClean="0">
                <a:solidFill>
                  <a:srgbClr val="262626">
                    <a:tint val="75000"/>
                  </a:srgbClr>
                </a:solidFill>
              </a:rPr>
              <a:t>1/3/2015</a:t>
            </a:fld>
            <a:endParaRPr lang="en-US" dirty="0">
              <a:solidFill>
                <a:srgbClr val="262626">
                  <a:tint val="75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rgbClr val="262626">
                  <a:tint val="75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0D5ECE-8B49-45CD-BE81-EF81920D1969}" type="slidenum">
              <a:rPr lang="en-US" smtClean="0">
                <a:solidFill>
                  <a:srgbClr val="262626">
                    <a:tint val="75000"/>
                  </a:srgbClr>
                </a:solidFill>
              </a:rPr>
              <a:pPr/>
              <a:t>‹#›</a:t>
            </a:fld>
            <a:endParaRPr lang="en-US" dirty="0">
              <a:solidFill>
                <a:srgbClr val="262626">
                  <a:tint val="75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uchegbu.nneka@yaho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152400" y="3140968"/>
            <a:ext cx="8839200" cy="3187824"/>
          </a:xfrm>
        </p:spPr>
        <p:txBody>
          <a:bodyPr anchor="t">
            <a:normAutofit/>
          </a:bodyPr>
          <a:lstStyle/>
          <a:p>
            <a:pPr algn="ctr"/>
            <a:r>
              <a:rPr lang="en-GB" sz="2800" dirty="0" err="1">
                <a:ln w="18415" cmpd="sng">
                  <a:solidFill>
                    <a:srgbClr val="FFFFFF"/>
                  </a:solidFill>
                  <a:prstDash val="solid"/>
                </a:ln>
                <a:solidFill>
                  <a:srgbClr val="FFFFFF"/>
                </a:solidFill>
                <a:effectLst>
                  <a:outerShdw blurRad="63500" dir="3600000" algn="tl" rotWithShape="0">
                    <a:srgbClr val="000000">
                      <a:alpha val="70000"/>
                    </a:srgbClr>
                  </a:outerShdw>
                </a:effectLst>
              </a:rPr>
              <a:t>UCHEGBU</a:t>
            </a:r>
            <a:r>
              <a:rPr lang="en-GB"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GB" sz="2800" dirty="0" err="1">
                <a:ln w="18415" cmpd="sng">
                  <a:solidFill>
                    <a:srgbClr val="FFFFFF"/>
                  </a:solidFill>
                  <a:prstDash val="solid"/>
                </a:ln>
                <a:solidFill>
                  <a:srgbClr val="FFFFFF"/>
                </a:solidFill>
                <a:effectLst>
                  <a:outerShdw blurRad="63500" dir="3600000" algn="tl" rotWithShape="0">
                    <a:srgbClr val="000000">
                      <a:alpha val="70000"/>
                    </a:srgbClr>
                  </a:outerShdw>
                </a:effectLst>
              </a:rPr>
              <a:t>NNEKA</a:t>
            </a:r>
            <a:r>
              <a:rPr lang="en-GB"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GB" sz="2800" dirty="0" err="1">
                <a:ln w="18415" cmpd="sng">
                  <a:solidFill>
                    <a:srgbClr val="FFFFFF"/>
                  </a:solidFill>
                  <a:prstDash val="solid"/>
                </a:ln>
                <a:solidFill>
                  <a:srgbClr val="FFFFFF"/>
                </a:solidFill>
                <a:effectLst>
                  <a:outerShdw blurRad="63500" dir="3600000" algn="tl" rotWithShape="0">
                    <a:srgbClr val="000000">
                      <a:alpha val="70000"/>
                    </a:srgbClr>
                  </a:outerShdw>
                </a:effectLst>
              </a:rPr>
              <a:t>NKECHI</a:t>
            </a:r>
            <a:endParaRPr lang="en-GB"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a:r>
              <a:rPr lang="en-GB" sz="2800" dirty="0">
                <a:ln w="18415" cmpd="sng">
                  <a:solidFill>
                    <a:srgbClr val="FFFFFF"/>
                  </a:solidFill>
                  <a:prstDash val="solid"/>
                </a:ln>
                <a:solidFill>
                  <a:srgbClr val="FFFFFF"/>
                </a:solidFill>
                <a:effectLst>
                  <a:outerShdw blurRad="63500" dir="3600000" algn="tl" rotWithShape="0">
                    <a:srgbClr val="000000">
                      <a:alpha val="70000"/>
                    </a:srgbClr>
                  </a:outerShdw>
                </a:effectLst>
              </a:rPr>
              <a:t>DEPARTMENT OF FOOD TECHNOLOGY </a:t>
            </a:r>
          </a:p>
          <a:p>
            <a:pPr algn="ctr"/>
            <a:r>
              <a:rPr lang="en-GB" sz="2800" dirty="0">
                <a:ln w="18415" cmpd="sng">
                  <a:solidFill>
                    <a:srgbClr val="FFFFFF"/>
                  </a:solidFill>
                  <a:prstDash val="solid"/>
                </a:ln>
                <a:solidFill>
                  <a:srgbClr val="FFFFFF"/>
                </a:solidFill>
                <a:effectLst>
                  <a:outerShdw blurRad="63500" dir="3600000" algn="tl" rotWithShape="0">
                    <a:srgbClr val="000000">
                      <a:alpha val="70000"/>
                    </a:srgbClr>
                  </a:outerShdw>
                </a:effectLst>
              </a:rPr>
              <a:t>INSTITUTE OF MANAGEMENT AND TECHNOLOGY, ENUGU STATE, NIGERIA </a:t>
            </a:r>
          </a:p>
          <a:p>
            <a:pPr algn="ctr"/>
            <a:endParaRPr lang="en-GB" sz="2800" b="1" dirty="0">
              <a:solidFill>
                <a:schemeClr val="tx1"/>
              </a:solidFill>
              <a:effectLst>
                <a:outerShdw blurRad="38100" dist="38100" dir="2700000" algn="tl">
                  <a:srgbClr val="000000">
                    <a:alpha val="43137"/>
                  </a:srgbClr>
                </a:outerShdw>
              </a:effectLst>
            </a:endParaRPr>
          </a:p>
          <a:p>
            <a:pPr algn="ctr"/>
            <a:r>
              <a:rPr lang="en-GB" sz="2800" b="1" dirty="0" smtClean="0">
                <a:solidFill>
                  <a:srgbClr val="00B050"/>
                </a:solidFill>
                <a:effectLst>
                  <a:outerShdw blurRad="38100" dist="38100" dir="2700000" algn="tl">
                    <a:srgbClr val="000000">
                      <a:alpha val="43137"/>
                    </a:srgbClr>
                  </a:outerShdw>
                </a:effectLst>
                <a:hlinkClick r:id="rId3"/>
              </a:rPr>
              <a:t>uchegbu.nneka@yahoo.com</a:t>
            </a:r>
            <a:endParaRPr lang="en-GB" sz="2800" b="1" dirty="0">
              <a:solidFill>
                <a:srgbClr val="00B050"/>
              </a:solidFill>
              <a:effectLst>
                <a:outerShdw blurRad="38100" dist="38100" dir="2700000" algn="tl">
                  <a:srgbClr val="000000">
                    <a:alpha val="43137"/>
                  </a:srgbClr>
                </a:outerShdw>
              </a:effectLst>
            </a:endParaRPr>
          </a:p>
        </p:txBody>
      </p:sp>
      <p:sp>
        <p:nvSpPr>
          <p:cNvPr id="5" name="Title 4"/>
          <p:cNvSpPr>
            <a:spLocks noGrp="1"/>
          </p:cNvSpPr>
          <p:nvPr>
            <p:ph type="title"/>
          </p:nvPr>
        </p:nvSpPr>
        <p:spPr>
          <a:xfrm>
            <a:off x="76200" y="33536"/>
            <a:ext cx="8888288" cy="2819400"/>
          </a:xfrm>
        </p:spPr>
        <p:txBody>
          <a:bodyPr anchor="ctr">
            <a:noAutofit/>
          </a:bodyPr>
          <a:lstStyle/>
          <a:p>
            <a:r>
              <a:rPr lang="en-US" sz="32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1">
                      <a:satMod val="175000"/>
                      <a:alpha val="40000"/>
                    </a:schemeClr>
                  </a:glow>
                  <a:innerShdw blurRad="69850" dist="43180" dir="5400000">
                    <a:srgbClr val="000000">
                      <a:alpha val="65000"/>
                    </a:srgbClr>
                  </a:innerShdw>
                </a:effectLst>
              </a:rPr>
              <a:t>EFFECT OF GERMINATION ON PROXIMATE, AVAILABLE PHENOL AND FLAVONOID CONTENT AND ANTIOXIDANT ACTIVITIES OF AFRICAN YAM BEAN (</a:t>
            </a:r>
            <a:r>
              <a:rPr lang="en-US" sz="3200"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1">
                      <a:satMod val="175000"/>
                      <a:alpha val="40000"/>
                    </a:schemeClr>
                  </a:glow>
                  <a:innerShdw blurRad="69850" dist="43180" dir="5400000">
                    <a:srgbClr val="000000">
                      <a:alpha val="65000"/>
                    </a:srgbClr>
                  </a:innerShdw>
                </a:effectLst>
              </a:rPr>
              <a:t>Sphenostylis</a:t>
            </a:r>
            <a:r>
              <a:rPr lang="en-US" sz="3200"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1">
                      <a:satMod val="175000"/>
                      <a:alpha val="40000"/>
                    </a:schemeClr>
                  </a:glow>
                  <a:innerShdw blurRad="69850" dist="43180" dir="5400000">
                    <a:srgbClr val="000000">
                      <a:alpha val="65000"/>
                    </a:srgbClr>
                  </a:innerShdw>
                </a:effectLst>
              </a:rPr>
              <a:t> </a:t>
            </a:r>
            <a:r>
              <a:rPr lang="en-US" sz="3200"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1">
                      <a:satMod val="175000"/>
                      <a:alpha val="40000"/>
                    </a:schemeClr>
                  </a:glow>
                  <a:innerShdw blurRad="69850" dist="43180" dir="5400000">
                    <a:srgbClr val="000000">
                      <a:alpha val="65000"/>
                    </a:srgbClr>
                  </a:innerShdw>
                </a:effectLst>
              </a:rPr>
              <a:t>stenocarpa</a:t>
            </a:r>
            <a:r>
              <a:rPr lang="en-US" sz="32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1">
                      <a:satMod val="175000"/>
                      <a:alpha val="40000"/>
                    </a:schemeClr>
                  </a:glow>
                  <a:innerShdw blurRad="69850" dist="43180" dir="5400000">
                    <a:srgbClr val="000000">
                      <a:alpha val="65000"/>
                    </a:srgbClr>
                  </a:innerShdw>
                </a:effectLst>
              </a:rPr>
              <a:t>)</a:t>
            </a:r>
            <a:endParaRPr lang="en-US" sz="320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1">
                    <a:satMod val="175000"/>
                    <a:alpha val="40000"/>
                  </a:schemeClr>
                </a:glow>
                <a:innerShdw blurRad="69850" dist="43180" dir="5400000">
                  <a:srgbClr val="000000">
                    <a:alpha val="65000"/>
                  </a:srgbClr>
                </a:innerShdw>
              </a:effectLst>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prstClr val="white"/>
                </a:solidFill>
              </a:rPr>
              <a:pPr/>
              <a:t>1</a:t>
            </a:fld>
            <a:endParaRPr lang="en-US" dirty="0">
              <a:solidFill>
                <a:prstClr val="white"/>
              </a:solidFill>
            </a:endParaRPr>
          </a:p>
        </p:txBody>
      </p:sp>
    </p:spTree>
    <p:extLst>
      <p:ext uri="{BB962C8B-B14F-4D97-AF65-F5344CB8AC3E}">
        <p14:creationId xmlns="" xmlns:p14="http://schemas.microsoft.com/office/powerpoint/2010/main" val="4141508040"/>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par>
                          <p:cTn id="21" fill="hold">
                            <p:stCondLst>
                              <p:cond delay="2000"/>
                            </p:stCondLst>
                            <p:childTnLst>
                              <p:par>
                                <p:cTn id="22" presetID="2" presetClass="entr" presetSubtype="1" fill="hold"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0" end="0"/>
                                            </p:txEl>
                                          </p:spTgt>
                                        </p:tgtEl>
                                        <p:attrNameLst>
                                          <p:attrName>ppt_y</p:attrName>
                                        </p:attrNameLst>
                                      </p:cBhvr>
                                      <p:tavLst>
                                        <p:tav tm="0">
                                          <p:val>
                                            <p:strVal val="0-#ppt_h/2"/>
                                          </p:val>
                                        </p:tav>
                                        <p:tav tm="100000">
                                          <p:val>
                                            <p:strVal val="#ppt_y"/>
                                          </p:val>
                                        </p:tav>
                                      </p:tavLst>
                                    </p:anim>
                                  </p:childTnLst>
                                </p:cTn>
                              </p:par>
                              <p:par>
                                <p:cTn id="26" presetID="2" presetClass="entr" presetSubtype="8"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
                                            <p:txEl>
                                              <p:pRg st="1" end="1"/>
                                            </p:txEl>
                                          </p:spTgt>
                                        </p:tgtEl>
                                        <p:attrNameLst>
                                          <p:attrName>ppt_y</p:attrName>
                                        </p:attrNameLst>
                                      </p:cBhvr>
                                      <p:tavLst>
                                        <p:tav tm="0">
                                          <p:val>
                                            <p:strVal val="#ppt_y"/>
                                          </p:val>
                                        </p:tav>
                                        <p:tav tm="100000">
                                          <p:val>
                                            <p:strVal val="#ppt_y"/>
                                          </p:val>
                                        </p:tav>
                                      </p:tavLst>
                                    </p:anim>
                                  </p:childTnLst>
                                </p:cTn>
                              </p:par>
                              <p:par>
                                <p:cTn id="30" presetID="2" presetClass="entr" presetSubtype="2" fill="hold" nodeType="with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additive="base">
                                        <p:cTn id="32"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34" fill="hold">
                            <p:stCondLst>
                              <p:cond delay="2500"/>
                            </p:stCondLst>
                            <p:childTnLst>
                              <p:par>
                                <p:cTn id="35" presetID="2" presetClass="entr" presetSubtype="4" fill="hold"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52"/>
            <a:ext cx="9144000" cy="785818"/>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EXTRACTION PROCESS </a:t>
            </a:r>
            <a:r>
              <a:rPr lang="en-US" sz="40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(Cont.)</a:t>
            </a:r>
            <a:endParaRPr lang="en-GB" sz="40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764704"/>
            <a:ext cx="8784976" cy="5400600"/>
          </a:xfrm>
        </p:spPr>
        <p:txBody>
          <a:bodyPr>
            <a:noAutofit/>
          </a:bodyPr>
          <a:lstStyle/>
          <a:p>
            <a:pPr lvl="0" algn="just">
              <a:spcBef>
                <a:spcPts val="0"/>
              </a:spcBef>
            </a:pPr>
            <a:r>
              <a:rPr lang="en-US" sz="3600" dirty="0">
                <a:latin typeface="Constantia" pitchFamily="18" charset="0"/>
              </a:rPr>
              <a:t>The solvent of the combined extract was evaporated under reduced pressure, using a rotary vacuum evaporator (RE 300, Yamato, Tokyo, Japan) at 40 </a:t>
            </a:r>
            <a:r>
              <a:rPr lang="en-US" sz="3600" baseline="30000" dirty="0" err="1">
                <a:latin typeface="Constantia" pitchFamily="18" charset="0"/>
              </a:rPr>
              <a:t>o</a:t>
            </a:r>
            <a:r>
              <a:rPr lang="en-US" sz="3600" dirty="0" err="1">
                <a:latin typeface="Constantia" pitchFamily="18" charset="0"/>
              </a:rPr>
              <a:t>C</a:t>
            </a:r>
            <a:r>
              <a:rPr lang="en-US" sz="3600" dirty="0">
                <a:latin typeface="Constantia" pitchFamily="18" charset="0"/>
              </a:rPr>
              <a:t> and the remaining water was removed by </a:t>
            </a:r>
            <a:r>
              <a:rPr lang="en-US" sz="3600" dirty="0" err="1">
                <a:latin typeface="Constantia" pitchFamily="18" charset="0"/>
              </a:rPr>
              <a:t>Lyophilization</a:t>
            </a:r>
            <a:r>
              <a:rPr lang="en-US" sz="3600" dirty="0">
                <a:latin typeface="Constantia" pitchFamily="18" charset="0"/>
              </a:rPr>
              <a:t> (</a:t>
            </a:r>
            <a:r>
              <a:rPr lang="en-US" sz="3600" dirty="0" err="1">
                <a:latin typeface="Constantia" pitchFamily="18" charset="0"/>
              </a:rPr>
              <a:t>4KBTxL</a:t>
            </a:r>
            <a:r>
              <a:rPr lang="en-US" sz="3600" dirty="0">
                <a:latin typeface="Constantia" pitchFamily="18" charset="0"/>
              </a:rPr>
              <a:t>-75; </a:t>
            </a:r>
            <a:r>
              <a:rPr lang="en-US" sz="3600" dirty="0" err="1">
                <a:latin typeface="Constantia" pitchFamily="18" charset="0"/>
              </a:rPr>
              <a:t>Virtis</a:t>
            </a:r>
            <a:r>
              <a:rPr lang="en-US" sz="3600" dirty="0">
                <a:latin typeface="Constantia" pitchFamily="18" charset="0"/>
              </a:rPr>
              <a:t> </a:t>
            </a:r>
            <a:r>
              <a:rPr lang="en-US" sz="3600" dirty="0" err="1">
                <a:latin typeface="Constantia" pitchFamily="18" charset="0"/>
              </a:rPr>
              <a:t>Benchtop</a:t>
            </a:r>
            <a:r>
              <a:rPr lang="en-US" sz="3600" dirty="0">
                <a:latin typeface="Constantia" pitchFamily="18" charset="0"/>
              </a:rPr>
              <a:t> K, New York, USA).  </a:t>
            </a:r>
            <a:endParaRPr lang="en-GB" sz="3600" dirty="0">
              <a:latin typeface="Constantia" pitchFamily="18" charset="0"/>
            </a:endParaRPr>
          </a:p>
          <a:p>
            <a:pPr lvl="0" algn="just">
              <a:spcBef>
                <a:spcPts val="0"/>
              </a:spcBef>
            </a:pPr>
            <a:r>
              <a:rPr lang="en-US" sz="3600" dirty="0">
                <a:latin typeface="Constantia" pitchFamily="18" charset="0"/>
              </a:rPr>
              <a:t>The obtained dry powder was stored in an air tight polythene bag at 0 </a:t>
            </a:r>
            <a:r>
              <a:rPr lang="en-US" sz="3600" baseline="30000" dirty="0" err="1">
                <a:latin typeface="Constantia" pitchFamily="18" charset="0"/>
              </a:rPr>
              <a:t>o</a:t>
            </a:r>
            <a:r>
              <a:rPr lang="en-US" sz="3600" dirty="0" err="1">
                <a:latin typeface="Constantia" pitchFamily="18" charset="0"/>
              </a:rPr>
              <a:t>C</a:t>
            </a:r>
            <a:r>
              <a:rPr lang="en-US" sz="3600" dirty="0">
                <a:latin typeface="Constantia" pitchFamily="18" charset="0"/>
              </a:rPr>
              <a:t> until it was used. </a:t>
            </a:r>
            <a:endParaRPr lang="en-GB" sz="36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10</a:t>
            </a:fld>
            <a:endParaRPr lang="en-US" dirty="0">
              <a:solidFill>
                <a:srgbClr val="262626">
                  <a:lumMod val="85000"/>
                  <a:lumOff val="15000"/>
                </a:srgbClr>
              </a:solidFill>
            </a:endParaRPr>
          </a:p>
        </p:txBody>
      </p:sp>
    </p:spTree>
    <p:extLst>
      <p:ext uri="{BB962C8B-B14F-4D97-AF65-F5344CB8AC3E}">
        <p14:creationId xmlns="" xmlns:p14="http://schemas.microsoft.com/office/powerpoint/2010/main" val="1557587609"/>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8572560" cy="785818"/>
          </a:xfrm>
        </p:spPr>
        <p:txBody>
          <a:bodyPr>
            <a:normAutofit fontScale="90000"/>
          </a:bodyPr>
          <a:lstStyle/>
          <a:p>
            <a:endParaRPr lang="en-GB" dirty="0"/>
          </a:p>
        </p:txBody>
      </p:sp>
      <p:sp>
        <p:nvSpPr>
          <p:cNvPr id="3" name="Content Placeholder 2"/>
          <p:cNvSpPr>
            <a:spLocks noGrp="1"/>
          </p:cNvSpPr>
          <p:nvPr>
            <p:ph idx="1"/>
          </p:nvPr>
        </p:nvSpPr>
        <p:spPr>
          <a:xfrm>
            <a:off x="179512" y="980728"/>
            <a:ext cx="8856984" cy="5328592"/>
          </a:xfrm>
        </p:spPr>
        <p:txBody>
          <a:bodyPr>
            <a:normAutofit fontScale="92500" lnSpcReduction="10000"/>
          </a:bodyPr>
          <a:lstStyle/>
          <a:p>
            <a:pPr marL="349250" lvl="0" indent="-349250" rtl="0">
              <a:buFont typeface="Wingdings" pitchFamily="2" charset="2"/>
              <a:buChar char="v"/>
            </a:pPr>
            <a:r>
              <a:rPr lang="en-US" sz="3200" b="1" dirty="0" smtClean="0"/>
              <a:t>DETERMINATION OF PROXIMATE COMPOSITION </a:t>
            </a:r>
            <a:endParaRPr lang="en-GB" sz="3200" b="1" dirty="0"/>
          </a:p>
          <a:p>
            <a:pPr marL="349250" lvl="0" indent="-349250" rtl="0">
              <a:buFont typeface="Wingdings" pitchFamily="2" charset="2"/>
              <a:buChar char="v"/>
            </a:pPr>
            <a:r>
              <a:rPr lang="en-US" sz="3200" b="1" dirty="0" smtClean="0"/>
              <a:t>DETERMINATION OF TOTAL PHENOL</a:t>
            </a:r>
            <a:endParaRPr lang="en-GB" sz="3200" b="1" dirty="0"/>
          </a:p>
          <a:p>
            <a:pPr marL="349250" lvl="0" indent="-349250" rtl="0">
              <a:buFont typeface="Wingdings" pitchFamily="2" charset="2"/>
              <a:buChar char="v"/>
            </a:pPr>
            <a:r>
              <a:rPr lang="en-US" sz="3200" b="1" dirty="0" smtClean="0"/>
              <a:t>DETERMINATION OF TOTAL FLAVONOID </a:t>
            </a:r>
            <a:endParaRPr lang="en-GB" sz="3200" b="1" dirty="0"/>
          </a:p>
          <a:p>
            <a:pPr marL="349250" lvl="0" indent="-349250" rtl="0">
              <a:buFont typeface="Wingdings" pitchFamily="2" charset="2"/>
              <a:buChar char="v"/>
            </a:pPr>
            <a:r>
              <a:rPr lang="en-US" sz="3200" b="1" dirty="0" smtClean="0"/>
              <a:t>DETERMINATION OF </a:t>
            </a:r>
            <a:r>
              <a:rPr lang="en-US" sz="3200" b="1" dirty="0" err="1" smtClean="0"/>
              <a:t>DPPH</a:t>
            </a:r>
            <a:r>
              <a:rPr lang="en-US" sz="3200" b="1" dirty="0" smtClean="0"/>
              <a:t> FREE RADICAL SCAVENGING ACTIVITY</a:t>
            </a:r>
            <a:endParaRPr lang="en-GB" sz="3200" b="1" dirty="0"/>
          </a:p>
          <a:p>
            <a:pPr marL="349250" lvl="0" indent="-349250">
              <a:buFont typeface="Wingdings" pitchFamily="2" charset="2"/>
              <a:buChar char="v"/>
            </a:pPr>
            <a:r>
              <a:rPr lang="en-US" sz="3200" b="1" dirty="0" smtClean="0"/>
              <a:t>DETERMINATION OF REDUCING POWER ASSAY </a:t>
            </a:r>
            <a:endParaRPr lang="en-GB" sz="3200" b="1" dirty="0"/>
          </a:p>
          <a:p>
            <a:pPr marL="349250" lvl="0" indent="-349250">
              <a:buFont typeface="Wingdings" pitchFamily="2" charset="2"/>
              <a:buChar char="v"/>
            </a:pPr>
            <a:r>
              <a:rPr lang="en-US" sz="3200" b="1" dirty="0" smtClean="0"/>
              <a:t>DETERMINATION OF FERRIC REDUCING/ANTIOXIDANT POWER (FRAP) ASSAY</a:t>
            </a:r>
            <a:endParaRPr lang="en-GB" sz="3200" b="1" dirty="0"/>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11</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par>
                          <p:cTn id="16" fill="hold">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par>
                          <p:cTn id="24" fill="hold">
                            <p:stCondLst>
                              <p:cond delay="2500"/>
                            </p:stCondLst>
                            <p:childTnLst>
                              <p:par>
                                <p:cTn id="25" presetID="16" presetClass="entr" presetSubtype="21"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50894"/>
            <a:ext cx="8572560" cy="785818"/>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STATISTICAL ANALYSIS</a:t>
            </a:r>
            <a:endParaRPr lang="en-GB"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692696"/>
            <a:ext cx="8784976" cy="5688632"/>
          </a:xfrm>
        </p:spPr>
        <p:txBody>
          <a:bodyPr>
            <a:noAutofit/>
          </a:bodyPr>
          <a:lstStyle/>
          <a:p>
            <a:pPr lvl="0" algn="just" rtl="0">
              <a:spcBef>
                <a:spcPts val="0"/>
              </a:spcBef>
            </a:pPr>
            <a:r>
              <a:rPr lang="en-US" sz="3000" b="1" dirty="0" smtClean="0"/>
              <a:t>Data was subjected to analysis of variance using the Statistical Package for Social Science (SPSS), version 15.0. </a:t>
            </a:r>
            <a:endParaRPr lang="en-GB" sz="3000" b="1" dirty="0" smtClean="0"/>
          </a:p>
          <a:p>
            <a:pPr lvl="0" algn="just" rtl="0">
              <a:spcBef>
                <a:spcPts val="0"/>
              </a:spcBef>
            </a:pPr>
            <a:r>
              <a:rPr lang="en-US" sz="3000" b="1" dirty="0" smtClean="0"/>
              <a:t>Results were presented as mean ± standard deviations. One way analysis of variance (ANOVA) was used for comparison of the means. </a:t>
            </a:r>
            <a:endParaRPr lang="en-GB" sz="3000" b="1" dirty="0" smtClean="0"/>
          </a:p>
          <a:p>
            <a:pPr lvl="0" algn="just" rtl="0">
              <a:spcBef>
                <a:spcPts val="0"/>
              </a:spcBef>
            </a:pPr>
            <a:r>
              <a:rPr lang="en-US" sz="3000" b="1" dirty="0" smtClean="0"/>
              <a:t>Differences between means were considered to be significant at p&lt;0.05 using the Duncan Multiple Range Test. </a:t>
            </a:r>
            <a:endParaRPr lang="en-GB" sz="3000" b="1" dirty="0"/>
          </a:p>
          <a:p>
            <a:pPr lvl="0" algn="just" rtl="0">
              <a:spcBef>
                <a:spcPts val="0"/>
              </a:spcBef>
            </a:pPr>
            <a:r>
              <a:rPr lang="en-US" sz="3000" b="1" dirty="0" smtClean="0"/>
              <a:t>Values are average of triplicate experiments ± standard deviation.</a:t>
            </a:r>
            <a:endParaRPr lang="en-GB" sz="3000" b="1" dirty="0"/>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12</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4"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000"/>
                            </p:stCondLst>
                            <p:childTnLst>
                              <p:par>
                                <p:cTn id="19" presetID="2" presetClass="entr" presetSubtype="4"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500"/>
                            </p:stCondLst>
                            <p:childTnLst>
                              <p:par>
                                <p:cTn id="24" presetID="2" presetClass="entr" presetSubtype="4"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5877272"/>
            <a:ext cx="8929718" cy="980728"/>
          </a:xfrm>
        </p:spPr>
        <p:txBody>
          <a:bodyPr>
            <a:noAutofit/>
          </a:bodyPr>
          <a:lstStyle/>
          <a:p>
            <a:pPr marL="403225" indent="-403225" algn="just"/>
            <a:r>
              <a:rPr lang="en-US" sz="23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FIG. 1 THE EFFECT OF GERMINATION ON THE PROXIMATE COMPOSITION OF AFRICAN YAM BEAN</a:t>
            </a:r>
            <a:endParaRPr lang="en-GB" sz="23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7" name="Chart 6"/>
          <p:cNvGraphicFramePr/>
          <p:nvPr>
            <p:extLst>
              <p:ext uri="{D42A27DB-BD31-4B8C-83A1-F6EECF244321}">
                <p14:modId xmlns="" xmlns:p14="http://schemas.microsoft.com/office/powerpoint/2010/main" val="152657968"/>
              </p:ext>
            </p:extLst>
          </p:nvPr>
        </p:nvGraphicFramePr>
        <p:xfrm>
          <a:off x="214282" y="714356"/>
          <a:ext cx="8572560" cy="5357850"/>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txBox="1">
            <a:spLocks/>
          </p:cNvSpPr>
          <p:nvPr/>
        </p:nvSpPr>
        <p:spPr>
          <a:xfrm>
            <a:off x="0" y="0"/>
            <a:ext cx="9144000" cy="714356"/>
          </a:xfrm>
          <a:prstGeom prst="rect">
            <a:avLst/>
          </a:prstGeom>
        </p:spPr>
        <p:txBody>
          <a:bodyPr vert="horz" lIns="0" rIns="0" bIns="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600" i="0" u="none" strike="noStrike" kern="1200" normalizeH="0" baseline="0" noProof="0" dirty="0" smtClean="0">
                <a:ln w="18415" cmpd="sng">
                  <a:solidFill>
                    <a:schemeClr val="bg1"/>
                  </a:solidFill>
                  <a:prstDash val="solid"/>
                </a:ln>
                <a:solidFill>
                  <a:srgbClr val="FFFFFF"/>
                </a:solidFill>
                <a:effectLst>
                  <a:outerShdw blurRad="63500" dir="3600000" algn="tl" rotWithShape="0">
                    <a:srgbClr val="000000">
                      <a:alpha val="70000"/>
                    </a:srgbClr>
                  </a:outerShdw>
                </a:effectLst>
                <a:uLnTx/>
                <a:uFillTx/>
                <a:latin typeface="Aharoni" pitchFamily="2" charset="-79"/>
                <a:ea typeface="+mj-ea"/>
                <a:cs typeface="Aharoni" pitchFamily="2" charset="-79"/>
              </a:rPr>
              <a:t>RESULTS </a:t>
            </a:r>
            <a:endParaRPr kumimoji="0" lang="en-GB" sz="6600" i="0" u="none" strike="noStrike" kern="1200" normalizeH="0" baseline="0" noProof="0" dirty="0">
              <a:ln w="18415" cmpd="sng">
                <a:solidFill>
                  <a:schemeClr val="bg1"/>
                </a:solidFill>
                <a:prstDash val="solid"/>
              </a:ln>
              <a:solidFill>
                <a:srgbClr val="FFFFFF"/>
              </a:solidFill>
              <a:effectLst>
                <a:outerShdw blurRad="63500" dir="3600000" algn="tl" rotWithShape="0">
                  <a:srgbClr val="000000">
                    <a:alpha val="70000"/>
                  </a:srgbClr>
                </a:outerShdw>
              </a:effectLst>
              <a:uLnTx/>
              <a:uFillTx/>
              <a:latin typeface="Aharoni" pitchFamily="2" charset="-79"/>
              <a:ea typeface="+mj-ea"/>
              <a:cs typeface="Aharoni" pitchFamily="2" charset="-79"/>
            </a:endParaRPr>
          </a:p>
        </p:txBody>
      </p:sp>
      <p:sp>
        <p:nvSpPr>
          <p:cNvPr id="6" name="Slide Number Placeholder 5"/>
          <p:cNvSpPr>
            <a:spLocks noGrp="1"/>
          </p:cNvSpPr>
          <p:nvPr>
            <p:ph type="sldNum" sz="quarter" idx="12"/>
          </p:nvPr>
        </p:nvSpPr>
        <p:spPr/>
        <p:txBody>
          <a:bodyPr/>
          <a:lstStyle/>
          <a:p>
            <a:fld id="{240D5ECE-8B49-45CD-BE81-EF81920D1969}" type="slidenum">
              <a:rPr lang="en-US" smtClean="0">
                <a:solidFill>
                  <a:prstClr val="white"/>
                </a:solidFill>
              </a:rPr>
              <a:pPr/>
              <a:t>13</a:t>
            </a:fld>
            <a:endParaRPr lang="en-US" dirty="0">
              <a:solidFill>
                <a:prstClr val="white"/>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500"/>
                            </p:stCondLst>
                            <p:childTnLst>
                              <p:par>
                                <p:cTn id="9" presetID="3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1000" fill="hold"/>
                                        <p:tgtEl>
                                          <p:spTgt spid="7"/>
                                        </p:tgtEl>
                                        <p:attrNameLst>
                                          <p:attrName>ppt_w</p:attrName>
                                        </p:attrNameLst>
                                      </p:cBhvr>
                                      <p:tavLst>
                                        <p:tav tm="0">
                                          <p:val>
                                            <p:fltVal val="0"/>
                                          </p:val>
                                        </p:tav>
                                        <p:tav tm="100000">
                                          <p:val>
                                            <p:strVal val="#ppt_w"/>
                                          </p:val>
                                        </p:tav>
                                      </p:tavLst>
                                    </p:anim>
                                    <p:anim calcmode="lin" valueType="num">
                                      <p:cBhvr>
                                        <p:cTn id="12" dur="1000" fill="hold"/>
                                        <p:tgtEl>
                                          <p:spTgt spid="7"/>
                                        </p:tgtEl>
                                        <p:attrNameLst>
                                          <p:attrName>ppt_h</p:attrName>
                                        </p:attrNameLst>
                                      </p:cBhvr>
                                      <p:tavLst>
                                        <p:tav tm="0">
                                          <p:val>
                                            <p:fltVal val="0"/>
                                          </p:val>
                                        </p:tav>
                                        <p:tav tm="100000">
                                          <p:val>
                                            <p:strVal val="#ppt_h"/>
                                          </p:val>
                                        </p:tav>
                                      </p:tavLst>
                                    </p:anim>
                                    <p:anim calcmode="lin" valueType="num">
                                      <p:cBhvr>
                                        <p:cTn id="13" dur="1000" fill="hold"/>
                                        <p:tgtEl>
                                          <p:spTgt spid="7"/>
                                        </p:tgtEl>
                                        <p:attrNameLst>
                                          <p:attrName>style.rotation</p:attrName>
                                        </p:attrNameLst>
                                      </p:cBhvr>
                                      <p:tavLst>
                                        <p:tav tm="0">
                                          <p:val>
                                            <p:fltVal val="90"/>
                                          </p:val>
                                        </p:tav>
                                        <p:tav tm="100000">
                                          <p:val>
                                            <p:fltVal val="0"/>
                                          </p:val>
                                        </p:tav>
                                      </p:tavLst>
                                    </p:anim>
                                    <p:animEffect transition="in" filter="fade">
                                      <p:cBhvr>
                                        <p:cTn id="14" dur="1000"/>
                                        <p:tgtEl>
                                          <p:spTgt spid="7"/>
                                        </p:tgtEl>
                                      </p:cBhvr>
                                    </p:animEffect>
                                  </p:childTnLst>
                                </p:cTn>
                              </p:par>
                            </p:childTnLst>
                          </p:cTn>
                        </p:par>
                        <p:par>
                          <p:cTn id="15" fill="hold">
                            <p:stCondLst>
                              <p:cond delay="1500"/>
                            </p:stCondLst>
                            <p:childTnLst>
                              <p:par>
                                <p:cTn id="16" presetID="23" presetClass="entr" presetSubtype="16"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fltVal val="0"/>
                                          </p:val>
                                        </p:tav>
                                        <p:tav tm="100000">
                                          <p:val>
                                            <p:strVal val="#ppt_w"/>
                                          </p:val>
                                        </p:tav>
                                      </p:tavLst>
                                    </p:anim>
                                    <p:anim calcmode="lin" valueType="num">
                                      <p:cBhvr>
                                        <p:cTn id="19"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7" grpId="0">
        <p:bldAsOne/>
      </p:bldGraphic>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214290"/>
            <a:ext cx="8858312" cy="1198486"/>
          </a:xfrm>
        </p:spPr>
        <p:txBody>
          <a:bodyPr>
            <a:noAutofit/>
            <a:scene3d>
              <a:camera prst="orthographicFront"/>
              <a:lightRig rig="soft" dir="t">
                <a:rot lat="0" lon="0" rev="10800000"/>
              </a:lightRig>
            </a:scene3d>
            <a:sp3d>
              <a:bevelT w="27940" h="12700"/>
              <a:contourClr>
                <a:srgbClr val="DDDDDD"/>
              </a:contourClr>
            </a:sp3d>
          </a:bodyPr>
          <a:lstStyle/>
          <a:p>
            <a:r>
              <a:rPr lang="en-US" sz="3200" b="1" cap="none" spc="150" dirty="0" smtClean="0">
                <a:ln w="11430"/>
                <a:solidFill>
                  <a:srgbClr val="F8F8F8"/>
                </a:solidFill>
                <a:effectLst>
                  <a:outerShdw blurRad="25400" algn="tl" rotWithShape="0">
                    <a:srgbClr val="000000">
                      <a:alpha val="43000"/>
                    </a:srgbClr>
                  </a:outerShdw>
                </a:effectLst>
                <a:latin typeface="Constantia" pitchFamily="18" charset="0"/>
              </a:rPr>
              <a:t>TABLE I</a:t>
            </a:r>
            <a:r>
              <a:rPr lang="en-GB" sz="3200" b="1" cap="none" spc="150" dirty="0" smtClean="0">
                <a:ln w="11430"/>
                <a:solidFill>
                  <a:srgbClr val="F8F8F8"/>
                </a:solidFill>
                <a:effectLst>
                  <a:outerShdw blurRad="25400" algn="tl" rotWithShape="0">
                    <a:srgbClr val="000000">
                      <a:alpha val="43000"/>
                    </a:srgbClr>
                  </a:outerShdw>
                </a:effectLst>
                <a:latin typeface="Constantia" pitchFamily="18" charset="0"/>
              </a:rPr>
              <a:t/>
            </a:r>
            <a:br>
              <a:rPr lang="en-GB" sz="3200" b="1" cap="none" spc="150" dirty="0" smtClean="0">
                <a:ln w="11430"/>
                <a:solidFill>
                  <a:srgbClr val="F8F8F8"/>
                </a:solidFill>
                <a:effectLst>
                  <a:outerShdw blurRad="25400" algn="tl" rotWithShape="0">
                    <a:srgbClr val="000000">
                      <a:alpha val="43000"/>
                    </a:srgbClr>
                  </a:outerShdw>
                </a:effectLst>
                <a:latin typeface="Constantia" pitchFamily="18" charset="0"/>
              </a:rPr>
            </a:br>
            <a:r>
              <a:rPr lang="en-US" sz="3200" b="1" cap="none" spc="150" dirty="0" smtClean="0">
                <a:ln w="11430"/>
                <a:solidFill>
                  <a:srgbClr val="F8F8F8"/>
                </a:solidFill>
                <a:effectLst>
                  <a:outerShdw blurRad="25400" algn="tl" rotWithShape="0">
                    <a:srgbClr val="000000">
                      <a:alpha val="43000"/>
                    </a:srgbClr>
                  </a:outerShdw>
                </a:effectLst>
                <a:latin typeface="Constantia" pitchFamily="18" charset="0"/>
              </a:rPr>
              <a:t>Total Phenol and Total </a:t>
            </a:r>
            <a:r>
              <a:rPr lang="en-US" sz="3200" b="1" cap="none" spc="150" dirty="0" err="1" smtClean="0">
                <a:ln w="11430"/>
                <a:solidFill>
                  <a:srgbClr val="F8F8F8"/>
                </a:solidFill>
                <a:effectLst>
                  <a:outerShdw blurRad="25400" algn="tl" rotWithShape="0">
                    <a:srgbClr val="000000">
                      <a:alpha val="43000"/>
                    </a:srgbClr>
                  </a:outerShdw>
                </a:effectLst>
                <a:latin typeface="Constantia" pitchFamily="18" charset="0"/>
              </a:rPr>
              <a:t>Flavonoid</a:t>
            </a:r>
            <a:r>
              <a:rPr lang="en-US" sz="3200" b="1" cap="none" spc="150" dirty="0" smtClean="0">
                <a:ln w="11430"/>
                <a:solidFill>
                  <a:srgbClr val="F8F8F8"/>
                </a:solidFill>
                <a:effectLst>
                  <a:outerShdw blurRad="25400" algn="tl" rotWithShape="0">
                    <a:srgbClr val="000000">
                      <a:alpha val="43000"/>
                    </a:srgbClr>
                  </a:outerShdw>
                </a:effectLst>
                <a:latin typeface="Constantia" pitchFamily="18" charset="0"/>
              </a:rPr>
              <a:t> Content of African Yam Bean</a:t>
            </a:r>
            <a:endParaRPr lang="en-GB" sz="3200" b="1" cap="none" spc="150" dirty="0">
              <a:ln w="11430"/>
              <a:solidFill>
                <a:srgbClr val="F8F8F8"/>
              </a:solidFill>
              <a:effectLst>
                <a:outerShdw blurRad="25400" algn="tl" rotWithShape="0">
                  <a:srgbClr val="000000">
                    <a:alpha val="43000"/>
                  </a:srgbClr>
                </a:outerShdw>
              </a:effectLst>
              <a:latin typeface="Constantia" pitchFamily="18" charset="0"/>
            </a:endParaRPr>
          </a:p>
        </p:txBody>
      </p:sp>
      <p:graphicFrame>
        <p:nvGraphicFramePr>
          <p:cNvPr id="12" name="Table 11"/>
          <p:cNvGraphicFramePr>
            <a:graphicFrameLocks noGrp="1"/>
          </p:cNvGraphicFramePr>
          <p:nvPr>
            <p:extLst>
              <p:ext uri="{D42A27DB-BD31-4B8C-83A1-F6EECF244321}">
                <p14:modId xmlns="" xmlns:p14="http://schemas.microsoft.com/office/powerpoint/2010/main" val="2630995125"/>
              </p:ext>
            </p:extLst>
          </p:nvPr>
        </p:nvGraphicFramePr>
        <p:xfrm>
          <a:off x="179512" y="1643047"/>
          <a:ext cx="8786873" cy="3974441"/>
        </p:xfrm>
        <a:graphic>
          <a:graphicData uri="http://schemas.openxmlformats.org/drawingml/2006/table">
            <a:tbl>
              <a:tblPr firstRow="1" firstCol="1" bandRow="1">
                <a:tableStyleId>{073A0DAA-6AF3-43AB-8588-CEC1D06C72B9}</a:tableStyleId>
              </a:tblPr>
              <a:tblGrid>
                <a:gridCol w="3203092"/>
                <a:gridCol w="2654506"/>
                <a:gridCol w="2929275"/>
              </a:tblGrid>
              <a:tr h="1497921">
                <a:tc>
                  <a:txBody>
                    <a:bodyPr/>
                    <a:lstStyle/>
                    <a:p>
                      <a:pPr algn="l">
                        <a:lnSpc>
                          <a:spcPct val="105000"/>
                        </a:lnSpc>
                        <a:spcAft>
                          <a:spcPts val="0"/>
                        </a:spcAft>
                      </a:pPr>
                      <a:r>
                        <a:rPr lang="en-GB" sz="2400" dirty="0">
                          <a:ln>
                            <a:solidFill>
                              <a:schemeClr val="tx1"/>
                            </a:solidFill>
                          </a:ln>
                          <a:solidFill>
                            <a:schemeClr val="tx1"/>
                          </a:solidFill>
                          <a:latin typeface="Constantia" pitchFamily="18" charset="0"/>
                        </a:rPr>
                        <a:t>Treatment </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l">
                        <a:lnSpc>
                          <a:spcPct val="105000"/>
                        </a:lnSpc>
                        <a:spcAft>
                          <a:spcPts val="0"/>
                        </a:spcAft>
                      </a:pPr>
                      <a:r>
                        <a:rPr lang="en-GB" sz="2400" dirty="0">
                          <a:ln>
                            <a:solidFill>
                              <a:schemeClr val="tx1"/>
                            </a:solidFill>
                          </a:ln>
                          <a:solidFill>
                            <a:schemeClr val="tx1"/>
                          </a:solidFill>
                          <a:latin typeface="Constantia" pitchFamily="18" charset="0"/>
                        </a:rPr>
                        <a:t>Total phenol (mg/</a:t>
                      </a:r>
                      <a:r>
                        <a:rPr lang="en-GB" sz="2400" dirty="0" err="1">
                          <a:ln>
                            <a:solidFill>
                              <a:schemeClr val="tx1"/>
                            </a:solidFill>
                          </a:ln>
                          <a:solidFill>
                            <a:schemeClr val="tx1"/>
                          </a:solidFill>
                          <a:latin typeface="Constantia" pitchFamily="18" charset="0"/>
                        </a:rPr>
                        <a:t>100g</a:t>
                      </a:r>
                      <a:r>
                        <a:rPr lang="en-GB" sz="2400" dirty="0">
                          <a:ln>
                            <a:solidFill>
                              <a:schemeClr val="tx1"/>
                            </a:solidFill>
                          </a:ln>
                          <a:solidFill>
                            <a:schemeClr val="tx1"/>
                          </a:solidFill>
                          <a:latin typeface="Constantia" pitchFamily="18" charset="0"/>
                        </a:rPr>
                        <a:t> dry weight)</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l">
                        <a:lnSpc>
                          <a:spcPct val="105000"/>
                        </a:lnSpc>
                        <a:spcAft>
                          <a:spcPts val="0"/>
                        </a:spcAft>
                      </a:pPr>
                      <a:r>
                        <a:rPr lang="en-GB" sz="2400" dirty="0">
                          <a:ln>
                            <a:solidFill>
                              <a:schemeClr val="tx1"/>
                            </a:solidFill>
                          </a:ln>
                          <a:solidFill>
                            <a:schemeClr val="tx1"/>
                          </a:solidFill>
                          <a:latin typeface="Constantia" pitchFamily="18" charset="0"/>
                        </a:rPr>
                        <a:t>Total </a:t>
                      </a:r>
                      <a:r>
                        <a:rPr lang="en-GB" sz="2400" dirty="0" err="1">
                          <a:ln>
                            <a:solidFill>
                              <a:schemeClr val="tx1"/>
                            </a:solidFill>
                          </a:ln>
                          <a:solidFill>
                            <a:schemeClr val="tx1"/>
                          </a:solidFill>
                          <a:latin typeface="Constantia" pitchFamily="18" charset="0"/>
                        </a:rPr>
                        <a:t>flavonoid</a:t>
                      </a:r>
                      <a:r>
                        <a:rPr lang="en-GB" sz="2400" dirty="0">
                          <a:ln>
                            <a:solidFill>
                              <a:schemeClr val="tx1"/>
                            </a:solidFill>
                          </a:ln>
                          <a:solidFill>
                            <a:schemeClr val="tx1"/>
                          </a:solidFill>
                          <a:latin typeface="Constantia" pitchFamily="18" charset="0"/>
                        </a:rPr>
                        <a:t> (mg/100g dry weight)</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r>
              <a:tr h="1238260">
                <a:tc>
                  <a:txBody>
                    <a:bodyPr/>
                    <a:lstStyle/>
                    <a:p>
                      <a:pPr algn="l">
                        <a:lnSpc>
                          <a:spcPct val="105000"/>
                        </a:lnSpc>
                        <a:spcAft>
                          <a:spcPts val="0"/>
                        </a:spcAft>
                      </a:pPr>
                      <a:r>
                        <a:rPr lang="en-GB" sz="2400" dirty="0">
                          <a:ln>
                            <a:solidFill>
                              <a:schemeClr val="tx1"/>
                            </a:solidFill>
                          </a:ln>
                          <a:solidFill>
                            <a:schemeClr val="tx1"/>
                          </a:solidFill>
                          <a:latin typeface="Constantia" pitchFamily="18" charset="0"/>
                        </a:rPr>
                        <a:t>Germinated African yam bean </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l">
                        <a:lnSpc>
                          <a:spcPct val="105000"/>
                        </a:lnSpc>
                        <a:spcAft>
                          <a:spcPts val="0"/>
                        </a:spcAft>
                      </a:pPr>
                      <a:r>
                        <a:rPr lang="en-GB" sz="2400" dirty="0" smtClean="0">
                          <a:ln>
                            <a:solidFill>
                              <a:schemeClr val="tx1"/>
                            </a:solidFill>
                          </a:ln>
                          <a:solidFill>
                            <a:schemeClr val="tx1"/>
                          </a:solidFill>
                          <a:latin typeface="Constantia" pitchFamily="18" charset="0"/>
                        </a:rPr>
                        <a:t>117.08 ± </a:t>
                      </a:r>
                      <a:r>
                        <a:rPr lang="en-GB" sz="2400" dirty="0" err="1" smtClean="0">
                          <a:ln>
                            <a:solidFill>
                              <a:schemeClr val="tx1"/>
                            </a:solidFill>
                          </a:ln>
                          <a:solidFill>
                            <a:schemeClr val="tx1"/>
                          </a:solidFill>
                          <a:latin typeface="Constantia" pitchFamily="18" charset="0"/>
                        </a:rPr>
                        <a:t>0.03</a:t>
                      </a:r>
                      <a:r>
                        <a:rPr lang="en-GB" sz="2400" baseline="30000" dirty="0" err="1" smtClean="0">
                          <a:ln>
                            <a:solidFill>
                              <a:schemeClr val="tx1"/>
                            </a:solidFill>
                          </a:ln>
                          <a:solidFill>
                            <a:schemeClr val="tx1"/>
                          </a:solidFill>
                          <a:latin typeface="Constantia" pitchFamily="18" charset="0"/>
                        </a:rPr>
                        <a:t>a</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l">
                        <a:lnSpc>
                          <a:spcPct val="105000"/>
                        </a:lnSpc>
                        <a:spcAft>
                          <a:spcPts val="0"/>
                        </a:spcAft>
                      </a:pPr>
                      <a:r>
                        <a:rPr lang="en-GB" sz="2400" dirty="0" smtClean="0">
                          <a:ln>
                            <a:solidFill>
                              <a:schemeClr val="tx1"/>
                            </a:solidFill>
                          </a:ln>
                          <a:solidFill>
                            <a:schemeClr val="tx1"/>
                          </a:solidFill>
                          <a:latin typeface="Constantia" pitchFamily="18" charset="0"/>
                        </a:rPr>
                        <a:t>68.31 ± </a:t>
                      </a:r>
                      <a:r>
                        <a:rPr lang="en-GB" sz="2400" dirty="0" err="1" smtClean="0">
                          <a:ln>
                            <a:solidFill>
                              <a:schemeClr val="tx1"/>
                            </a:solidFill>
                          </a:ln>
                          <a:solidFill>
                            <a:schemeClr val="tx1"/>
                          </a:solidFill>
                          <a:latin typeface="Constantia" pitchFamily="18" charset="0"/>
                        </a:rPr>
                        <a:t>1.12</a:t>
                      </a:r>
                      <a:r>
                        <a:rPr lang="en-GB" sz="2400" baseline="30000" dirty="0" err="1" smtClean="0">
                          <a:ln>
                            <a:solidFill>
                              <a:schemeClr val="tx1"/>
                            </a:solidFill>
                          </a:ln>
                          <a:solidFill>
                            <a:schemeClr val="tx1"/>
                          </a:solidFill>
                          <a:latin typeface="Constantia" pitchFamily="18" charset="0"/>
                        </a:rPr>
                        <a:t>a</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r>
              <a:tr h="1238260">
                <a:tc>
                  <a:txBody>
                    <a:bodyPr/>
                    <a:lstStyle/>
                    <a:p>
                      <a:pPr algn="l">
                        <a:lnSpc>
                          <a:spcPct val="105000"/>
                        </a:lnSpc>
                        <a:spcAft>
                          <a:spcPts val="0"/>
                        </a:spcAft>
                      </a:pPr>
                      <a:r>
                        <a:rPr lang="en-GB" sz="2400" dirty="0">
                          <a:ln>
                            <a:solidFill>
                              <a:schemeClr val="tx1"/>
                            </a:solidFill>
                          </a:ln>
                          <a:solidFill>
                            <a:schemeClr val="tx1"/>
                          </a:solidFill>
                          <a:latin typeface="Constantia" pitchFamily="18" charset="0"/>
                        </a:rPr>
                        <a:t>Non Germinated African yam bean </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l">
                        <a:lnSpc>
                          <a:spcPct val="105000"/>
                        </a:lnSpc>
                        <a:spcAft>
                          <a:spcPts val="0"/>
                        </a:spcAft>
                      </a:pPr>
                      <a:r>
                        <a:rPr lang="en-GB" sz="2400" dirty="0" smtClean="0">
                          <a:ln>
                            <a:solidFill>
                              <a:schemeClr val="tx1"/>
                            </a:solidFill>
                          </a:ln>
                          <a:solidFill>
                            <a:schemeClr val="tx1"/>
                          </a:solidFill>
                          <a:latin typeface="Constantia" pitchFamily="18" charset="0"/>
                        </a:rPr>
                        <a:t>98.27 ± </a:t>
                      </a:r>
                      <a:r>
                        <a:rPr lang="en-GB" sz="2400" dirty="0" err="1" smtClean="0">
                          <a:ln>
                            <a:solidFill>
                              <a:schemeClr val="tx1"/>
                            </a:solidFill>
                          </a:ln>
                          <a:solidFill>
                            <a:schemeClr val="tx1"/>
                          </a:solidFill>
                          <a:latin typeface="Constantia" pitchFamily="18" charset="0"/>
                        </a:rPr>
                        <a:t>0.11</a:t>
                      </a:r>
                      <a:r>
                        <a:rPr lang="en-GB" sz="2400" baseline="30000" dirty="0" err="1" smtClean="0">
                          <a:ln>
                            <a:solidFill>
                              <a:schemeClr val="tx1"/>
                            </a:solidFill>
                          </a:ln>
                          <a:solidFill>
                            <a:schemeClr val="tx1"/>
                          </a:solidFill>
                          <a:latin typeface="Constantia" pitchFamily="18" charset="0"/>
                        </a:rPr>
                        <a:t>b</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l">
                        <a:lnSpc>
                          <a:spcPct val="105000"/>
                        </a:lnSpc>
                        <a:spcAft>
                          <a:spcPts val="0"/>
                        </a:spcAft>
                      </a:pPr>
                      <a:r>
                        <a:rPr lang="en-GB" sz="2400" dirty="0" smtClean="0">
                          <a:ln>
                            <a:solidFill>
                              <a:schemeClr val="tx1"/>
                            </a:solidFill>
                          </a:ln>
                          <a:solidFill>
                            <a:schemeClr val="tx1"/>
                          </a:solidFill>
                          <a:latin typeface="Constantia" pitchFamily="18" charset="0"/>
                        </a:rPr>
                        <a:t>59.64 ± </a:t>
                      </a:r>
                      <a:r>
                        <a:rPr lang="en-GB" sz="2400" dirty="0" err="1" smtClean="0">
                          <a:ln>
                            <a:solidFill>
                              <a:schemeClr val="tx1"/>
                            </a:solidFill>
                          </a:ln>
                          <a:solidFill>
                            <a:schemeClr val="tx1"/>
                          </a:solidFill>
                          <a:latin typeface="Constantia" pitchFamily="18" charset="0"/>
                        </a:rPr>
                        <a:t>0.01</a:t>
                      </a:r>
                      <a:r>
                        <a:rPr lang="en-GB" sz="2400" baseline="30000" dirty="0" err="1" smtClean="0">
                          <a:ln>
                            <a:solidFill>
                              <a:schemeClr val="tx1"/>
                            </a:solidFill>
                          </a:ln>
                          <a:solidFill>
                            <a:schemeClr val="tx1"/>
                          </a:solidFill>
                          <a:latin typeface="Constantia" pitchFamily="18" charset="0"/>
                        </a:rPr>
                        <a:t>b</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r>
            </a:tbl>
          </a:graphicData>
        </a:graphic>
      </p:graphicFrame>
      <p:sp>
        <p:nvSpPr>
          <p:cNvPr id="16" name="TextBox 15"/>
          <p:cNvSpPr txBox="1"/>
          <p:nvPr/>
        </p:nvSpPr>
        <p:spPr>
          <a:xfrm>
            <a:off x="285720" y="5643578"/>
            <a:ext cx="8715436" cy="830997"/>
          </a:xfrm>
          <a:prstGeom prst="rect">
            <a:avLst/>
          </a:prstGeom>
          <a:noFill/>
        </p:spPr>
        <p:txBody>
          <a:bodyPr wrap="square" rtlCol="0">
            <a:spAutoFit/>
          </a:bodyPr>
          <a:lstStyle/>
          <a:p>
            <a:r>
              <a:rPr lang="en-US" sz="2400" dirty="0">
                <a:latin typeface="Constantia" pitchFamily="18" charset="0"/>
              </a:rPr>
              <a:t>Value are means ± SD; n = 3. Mean values followed by different letters in a column are significantly different (p&lt;0.05). </a:t>
            </a:r>
            <a:endParaRPr lang="en-GB" sz="2400" dirty="0">
              <a:latin typeface="Constantia" pitchFamily="18" charset="0"/>
            </a:endParaRPr>
          </a:p>
        </p:txBody>
      </p:sp>
      <p:sp>
        <p:nvSpPr>
          <p:cNvPr id="5" name="Slide Number Placeholder 4"/>
          <p:cNvSpPr>
            <a:spLocks noGrp="1"/>
          </p:cNvSpPr>
          <p:nvPr>
            <p:ph type="sldNum" sz="quarter" idx="12"/>
          </p:nvPr>
        </p:nvSpPr>
        <p:spPr/>
        <p:txBody>
          <a:bodyPr/>
          <a:lstStyle/>
          <a:p>
            <a:fld id="{240D5ECE-8B49-45CD-BE81-EF81920D1969}" type="slidenum">
              <a:rPr lang="en-US" smtClean="0">
                <a:solidFill>
                  <a:srgbClr val="262626">
                    <a:tint val="75000"/>
                  </a:srgbClr>
                </a:solidFill>
              </a:rPr>
              <a:pPr/>
              <a:t>14</a:t>
            </a:fld>
            <a:endParaRPr lang="en-US" dirty="0">
              <a:solidFill>
                <a:srgbClr val="262626">
                  <a:tint val="7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49" presetClass="entr" presetSubtype="0" decel="10000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fltVal val="0"/>
                                          </p:val>
                                        </p:tav>
                                        <p:tav tm="100000">
                                          <p:val>
                                            <p:strVal val="#ppt_h"/>
                                          </p:val>
                                        </p:tav>
                                      </p:tavLst>
                                    </p:anim>
                                    <p:anim calcmode="lin" valueType="num">
                                      <p:cBhvr>
                                        <p:cTn id="13" dur="500" fill="hold"/>
                                        <p:tgtEl>
                                          <p:spTgt spid="12"/>
                                        </p:tgtEl>
                                        <p:attrNameLst>
                                          <p:attrName>style.rotation</p:attrName>
                                        </p:attrNameLst>
                                      </p:cBhvr>
                                      <p:tavLst>
                                        <p:tav tm="0">
                                          <p:val>
                                            <p:fltVal val="360"/>
                                          </p:val>
                                        </p:tav>
                                        <p:tav tm="100000">
                                          <p:val>
                                            <p:fltVal val="0"/>
                                          </p:val>
                                        </p:tav>
                                      </p:tavLst>
                                    </p:anim>
                                    <p:animEffect transition="in" filter="fade">
                                      <p:cBhvr>
                                        <p:cTn id="14" dur="500"/>
                                        <p:tgtEl>
                                          <p:spTgt spid="12"/>
                                        </p:tgtEl>
                                      </p:cBhvr>
                                    </p:animEffect>
                                  </p:childTnLst>
                                </p:cTn>
                              </p:par>
                            </p:childTnLst>
                          </p:cTn>
                        </p:par>
                        <p:par>
                          <p:cTn id="15" fill="hold">
                            <p:stCondLst>
                              <p:cond delay="1000"/>
                            </p:stCondLst>
                            <p:childTnLst>
                              <p:par>
                                <p:cTn id="16" presetID="16" presetClass="entr" presetSubtype="21" fill="hold" grpId="0" nodeType="after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arn(inVertical)">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214290"/>
            <a:ext cx="8858312" cy="1270494"/>
          </a:xfrm>
        </p:spPr>
        <p:txBody>
          <a:bodyPr>
            <a:noAutofit/>
          </a:bodyPr>
          <a:lstStyle/>
          <a:p>
            <a:r>
              <a:rPr lang="en-US" sz="36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nstantia" pitchFamily="18" charset="0"/>
              </a:rPr>
              <a:t>TABLE II</a:t>
            </a:r>
            <a:r>
              <a:rPr lang="en-GB" sz="36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nstantia" pitchFamily="18" charset="0"/>
              </a:rPr>
              <a:t/>
            </a:r>
            <a:br>
              <a:rPr lang="en-GB" sz="36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nstantia" pitchFamily="18" charset="0"/>
              </a:rPr>
            </a:br>
            <a:r>
              <a:rPr lang="en-US" sz="36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onstantia" pitchFamily="18" charset="0"/>
              </a:rPr>
              <a:t>Antioxidant Activity of African Yam Bean</a:t>
            </a:r>
            <a:endParaRPr lang="en-GB" sz="36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nstantia" pitchFamily="18" charset="0"/>
            </a:endParaRPr>
          </a:p>
        </p:txBody>
      </p:sp>
      <p:graphicFrame>
        <p:nvGraphicFramePr>
          <p:cNvPr id="5" name="Table 4"/>
          <p:cNvGraphicFramePr>
            <a:graphicFrameLocks noGrp="1"/>
          </p:cNvGraphicFramePr>
          <p:nvPr>
            <p:extLst>
              <p:ext uri="{D42A27DB-BD31-4B8C-83A1-F6EECF244321}">
                <p14:modId xmlns="" xmlns:p14="http://schemas.microsoft.com/office/powerpoint/2010/main" val="1382334839"/>
              </p:ext>
            </p:extLst>
          </p:nvPr>
        </p:nvGraphicFramePr>
        <p:xfrm>
          <a:off x="214281" y="1628800"/>
          <a:ext cx="8786874" cy="4071965"/>
        </p:xfrm>
        <a:graphic>
          <a:graphicData uri="http://schemas.openxmlformats.org/drawingml/2006/table">
            <a:tbl>
              <a:tblPr firstRow="1" firstCol="1" bandRow="1">
                <a:tableStyleId>{073A0DAA-6AF3-43AB-8588-CEC1D06C72B9}</a:tableStyleId>
              </a:tblPr>
              <a:tblGrid>
                <a:gridCol w="2196243"/>
                <a:gridCol w="2196243"/>
                <a:gridCol w="2197194"/>
                <a:gridCol w="2197194"/>
              </a:tblGrid>
              <a:tr h="1075940">
                <a:tc>
                  <a:txBody>
                    <a:bodyPr/>
                    <a:lstStyle/>
                    <a:p>
                      <a:pPr algn="just">
                        <a:lnSpc>
                          <a:spcPct val="105000"/>
                        </a:lnSpc>
                        <a:spcAft>
                          <a:spcPts val="0"/>
                        </a:spcAft>
                      </a:pPr>
                      <a:r>
                        <a:rPr lang="en-GB" sz="2400" dirty="0">
                          <a:ln>
                            <a:solidFill>
                              <a:schemeClr val="tx1"/>
                            </a:solidFill>
                          </a:ln>
                          <a:solidFill>
                            <a:schemeClr val="tx1"/>
                          </a:solidFill>
                          <a:latin typeface="Constantia" pitchFamily="18" charset="0"/>
                        </a:rPr>
                        <a:t>Treatment </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a:ln>
                            <a:solidFill>
                              <a:schemeClr val="tx1"/>
                            </a:solidFill>
                          </a:ln>
                          <a:solidFill>
                            <a:schemeClr val="tx1"/>
                          </a:solidFill>
                          <a:latin typeface="Constantia" pitchFamily="18" charset="0"/>
                        </a:rPr>
                        <a:t>DPPH </a:t>
                      </a:r>
                      <a:endParaRPr lang="en-GB" sz="3200">
                        <a:ln>
                          <a:solidFill>
                            <a:schemeClr val="tx1"/>
                          </a:solidFill>
                        </a:ln>
                        <a:solidFill>
                          <a:schemeClr val="tx1"/>
                        </a:solidFill>
                        <a:latin typeface="Constantia" pitchFamily="18" charset="0"/>
                      </a:endParaRPr>
                    </a:p>
                    <a:p>
                      <a:pPr algn="just">
                        <a:lnSpc>
                          <a:spcPct val="105000"/>
                        </a:lnSpc>
                        <a:spcAft>
                          <a:spcPts val="0"/>
                        </a:spcAft>
                      </a:pPr>
                      <a:r>
                        <a:rPr lang="en-GB" sz="2400">
                          <a:ln>
                            <a:solidFill>
                              <a:schemeClr val="tx1"/>
                            </a:solidFill>
                          </a:ln>
                          <a:solidFill>
                            <a:schemeClr val="tx1"/>
                          </a:solidFill>
                          <a:latin typeface="Constantia" pitchFamily="18" charset="0"/>
                        </a:rPr>
                        <a:t>(µg/ml)</a:t>
                      </a:r>
                      <a:endParaRPr lang="en-GB" sz="320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dirty="0">
                          <a:ln>
                            <a:solidFill>
                              <a:schemeClr val="tx1"/>
                            </a:solidFill>
                          </a:ln>
                          <a:solidFill>
                            <a:schemeClr val="tx1"/>
                          </a:solidFill>
                          <a:latin typeface="Constantia" pitchFamily="18" charset="0"/>
                        </a:rPr>
                        <a:t>Reducing power (µg/ml)</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a:ln>
                            <a:solidFill>
                              <a:schemeClr val="tx1"/>
                            </a:solidFill>
                          </a:ln>
                          <a:solidFill>
                            <a:schemeClr val="tx1"/>
                          </a:solidFill>
                          <a:latin typeface="Constantia" pitchFamily="18" charset="0"/>
                        </a:rPr>
                        <a:t>FRAP </a:t>
                      </a:r>
                      <a:endParaRPr lang="en-GB" sz="3200">
                        <a:ln>
                          <a:solidFill>
                            <a:schemeClr val="tx1"/>
                          </a:solidFill>
                        </a:ln>
                        <a:solidFill>
                          <a:schemeClr val="tx1"/>
                        </a:solidFill>
                        <a:latin typeface="Constantia" pitchFamily="18" charset="0"/>
                      </a:endParaRPr>
                    </a:p>
                    <a:p>
                      <a:pPr algn="just">
                        <a:lnSpc>
                          <a:spcPct val="105000"/>
                        </a:lnSpc>
                        <a:spcAft>
                          <a:spcPts val="0"/>
                        </a:spcAft>
                      </a:pPr>
                      <a:r>
                        <a:rPr lang="en-GB" sz="2400">
                          <a:ln>
                            <a:solidFill>
                              <a:schemeClr val="tx1"/>
                            </a:solidFill>
                          </a:ln>
                          <a:solidFill>
                            <a:schemeClr val="tx1"/>
                          </a:solidFill>
                          <a:latin typeface="Constantia" pitchFamily="18" charset="0"/>
                        </a:rPr>
                        <a:t>(µmol/g)</a:t>
                      </a:r>
                      <a:endParaRPr lang="en-GB" sz="320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r>
              <a:tr h="1213038">
                <a:tc>
                  <a:txBody>
                    <a:bodyPr/>
                    <a:lstStyle/>
                    <a:p>
                      <a:pPr algn="just">
                        <a:lnSpc>
                          <a:spcPct val="105000"/>
                        </a:lnSpc>
                        <a:spcAft>
                          <a:spcPts val="0"/>
                        </a:spcAft>
                      </a:pPr>
                      <a:r>
                        <a:rPr lang="en-GB" sz="2400" dirty="0">
                          <a:ln>
                            <a:solidFill>
                              <a:schemeClr val="tx1"/>
                            </a:solidFill>
                          </a:ln>
                          <a:solidFill>
                            <a:schemeClr val="tx1"/>
                          </a:solidFill>
                          <a:latin typeface="Constantia" pitchFamily="18" charset="0"/>
                        </a:rPr>
                        <a:t>Germinated African yam bean</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b="0" dirty="0">
                          <a:ln>
                            <a:solidFill>
                              <a:schemeClr val="tx1"/>
                            </a:solidFill>
                          </a:ln>
                          <a:solidFill>
                            <a:schemeClr val="tx1"/>
                          </a:solidFill>
                          <a:latin typeface="Constantia" pitchFamily="18" charset="0"/>
                        </a:rPr>
                        <a:t>48.92±1.22</a:t>
                      </a:r>
                      <a:r>
                        <a:rPr lang="en-GB" sz="2400" b="0" baseline="30000" dirty="0">
                          <a:ln>
                            <a:solidFill>
                              <a:schemeClr val="tx1"/>
                            </a:solidFill>
                          </a:ln>
                          <a:solidFill>
                            <a:schemeClr val="tx1"/>
                          </a:solidFill>
                          <a:latin typeface="Constantia" pitchFamily="18" charset="0"/>
                        </a:rPr>
                        <a:t>a</a:t>
                      </a:r>
                      <a:endParaRPr lang="en-GB" sz="3200" b="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b="0" dirty="0">
                          <a:ln>
                            <a:solidFill>
                              <a:schemeClr val="tx1"/>
                            </a:solidFill>
                          </a:ln>
                          <a:solidFill>
                            <a:schemeClr val="tx1"/>
                          </a:solidFill>
                          <a:latin typeface="Constantia" pitchFamily="18" charset="0"/>
                        </a:rPr>
                        <a:t>0.75±0.15</a:t>
                      </a:r>
                      <a:r>
                        <a:rPr lang="en-GB" sz="2400" b="0" baseline="30000" dirty="0">
                          <a:ln>
                            <a:solidFill>
                              <a:schemeClr val="tx1"/>
                            </a:solidFill>
                          </a:ln>
                          <a:solidFill>
                            <a:schemeClr val="tx1"/>
                          </a:solidFill>
                          <a:latin typeface="Constantia" pitchFamily="18" charset="0"/>
                        </a:rPr>
                        <a:t>a</a:t>
                      </a:r>
                      <a:endParaRPr lang="en-GB" sz="3200" b="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b="0">
                          <a:ln>
                            <a:solidFill>
                              <a:schemeClr val="tx1"/>
                            </a:solidFill>
                          </a:ln>
                          <a:solidFill>
                            <a:schemeClr val="tx1"/>
                          </a:solidFill>
                          <a:latin typeface="Constantia" pitchFamily="18" charset="0"/>
                        </a:rPr>
                        <a:t>98.60±0.04</a:t>
                      </a:r>
                      <a:r>
                        <a:rPr lang="en-GB" sz="2400" b="0" baseline="30000">
                          <a:ln>
                            <a:solidFill>
                              <a:schemeClr val="tx1"/>
                            </a:solidFill>
                          </a:ln>
                          <a:solidFill>
                            <a:schemeClr val="tx1"/>
                          </a:solidFill>
                          <a:latin typeface="Constantia" pitchFamily="18" charset="0"/>
                        </a:rPr>
                        <a:t>a</a:t>
                      </a:r>
                      <a:endParaRPr lang="en-GB" sz="3200" b="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r>
              <a:tr h="1782987">
                <a:tc>
                  <a:txBody>
                    <a:bodyPr/>
                    <a:lstStyle/>
                    <a:p>
                      <a:pPr algn="just">
                        <a:lnSpc>
                          <a:spcPct val="105000"/>
                        </a:lnSpc>
                        <a:spcAft>
                          <a:spcPts val="0"/>
                        </a:spcAft>
                      </a:pPr>
                      <a:r>
                        <a:rPr lang="en-GB" sz="2400" dirty="0">
                          <a:ln>
                            <a:solidFill>
                              <a:schemeClr val="tx1"/>
                            </a:solidFill>
                          </a:ln>
                          <a:solidFill>
                            <a:schemeClr val="tx1"/>
                          </a:solidFill>
                          <a:latin typeface="Constantia" pitchFamily="18" charset="0"/>
                        </a:rPr>
                        <a:t>Non Germinated African yam bean</a:t>
                      </a:r>
                      <a:endParaRPr lang="en-GB" sz="320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b="0" dirty="0">
                          <a:ln>
                            <a:solidFill>
                              <a:schemeClr val="tx1"/>
                            </a:solidFill>
                          </a:ln>
                          <a:solidFill>
                            <a:schemeClr val="tx1"/>
                          </a:solidFill>
                          <a:latin typeface="Constantia" pitchFamily="18" charset="0"/>
                        </a:rPr>
                        <a:t>31.11±1.14</a:t>
                      </a:r>
                      <a:r>
                        <a:rPr lang="en-GB" sz="2400" b="0" baseline="30000" dirty="0">
                          <a:ln>
                            <a:solidFill>
                              <a:schemeClr val="tx1"/>
                            </a:solidFill>
                          </a:ln>
                          <a:solidFill>
                            <a:schemeClr val="tx1"/>
                          </a:solidFill>
                          <a:latin typeface="Constantia" pitchFamily="18" charset="0"/>
                        </a:rPr>
                        <a:t>b</a:t>
                      </a:r>
                      <a:endParaRPr lang="en-GB" sz="3200" b="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b="0" dirty="0">
                          <a:ln>
                            <a:solidFill>
                              <a:schemeClr val="tx1"/>
                            </a:solidFill>
                          </a:ln>
                          <a:solidFill>
                            <a:schemeClr val="tx1"/>
                          </a:solidFill>
                          <a:latin typeface="Constantia" pitchFamily="18" charset="0"/>
                        </a:rPr>
                        <a:t>0.56±1.52</a:t>
                      </a:r>
                      <a:r>
                        <a:rPr lang="en-GB" sz="2400" b="0" baseline="30000" dirty="0">
                          <a:ln>
                            <a:solidFill>
                              <a:schemeClr val="tx1"/>
                            </a:solidFill>
                          </a:ln>
                          <a:solidFill>
                            <a:schemeClr val="tx1"/>
                          </a:solidFill>
                          <a:latin typeface="Constantia" pitchFamily="18" charset="0"/>
                        </a:rPr>
                        <a:t>b</a:t>
                      </a:r>
                      <a:endParaRPr lang="en-GB" sz="3200" b="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c>
                  <a:txBody>
                    <a:bodyPr/>
                    <a:lstStyle/>
                    <a:p>
                      <a:pPr algn="just">
                        <a:lnSpc>
                          <a:spcPct val="105000"/>
                        </a:lnSpc>
                        <a:spcAft>
                          <a:spcPts val="0"/>
                        </a:spcAft>
                      </a:pPr>
                      <a:r>
                        <a:rPr lang="en-GB" sz="2400" b="0" dirty="0">
                          <a:ln>
                            <a:solidFill>
                              <a:schemeClr val="tx1"/>
                            </a:solidFill>
                          </a:ln>
                          <a:solidFill>
                            <a:schemeClr val="tx1"/>
                          </a:solidFill>
                          <a:latin typeface="Constantia" pitchFamily="18" charset="0"/>
                        </a:rPr>
                        <a:t>96.11±1.13</a:t>
                      </a:r>
                      <a:r>
                        <a:rPr lang="en-GB" sz="2400" b="0" baseline="30000" dirty="0">
                          <a:ln>
                            <a:solidFill>
                              <a:schemeClr val="tx1"/>
                            </a:solidFill>
                          </a:ln>
                          <a:solidFill>
                            <a:schemeClr val="tx1"/>
                          </a:solidFill>
                          <a:latin typeface="Constantia" pitchFamily="18" charset="0"/>
                        </a:rPr>
                        <a:t>b</a:t>
                      </a:r>
                      <a:endParaRPr lang="en-GB" sz="3200" b="0" dirty="0">
                        <a:ln>
                          <a:solidFill>
                            <a:schemeClr val="tx1"/>
                          </a:solidFill>
                        </a:ln>
                        <a:solidFill>
                          <a:schemeClr val="tx1"/>
                        </a:solidFill>
                        <a:latin typeface="Constantia" pitchFamily="18" charset="0"/>
                        <a:ea typeface="Times New Roman"/>
                        <a:cs typeface="Times New Roman"/>
                      </a:endParaRPr>
                    </a:p>
                  </a:txBody>
                  <a:tcPr marL="68580" marR="68580" marT="0" marB="0">
                    <a:solidFill>
                      <a:srgbClr val="92D050"/>
                    </a:solidFill>
                  </a:tcPr>
                </a:tc>
              </a:tr>
            </a:tbl>
          </a:graphicData>
        </a:graphic>
      </p:graphicFrame>
      <p:sp>
        <p:nvSpPr>
          <p:cNvPr id="6" name="TextBox 5"/>
          <p:cNvSpPr txBox="1"/>
          <p:nvPr/>
        </p:nvSpPr>
        <p:spPr>
          <a:xfrm>
            <a:off x="285720" y="5766355"/>
            <a:ext cx="8715436" cy="830997"/>
          </a:xfrm>
          <a:prstGeom prst="rect">
            <a:avLst/>
          </a:prstGeom>
          <a:noFill/>
        </p:spPr>
        <p:txBody>
          <a:bodyPr wrap="square" rtlCol="0">
            <a:spAutoFit/>
          </a:bodyPr>
          <a:lstStyle/>
          <a:p>
            <a:r>
              <a:rPr lang="en-US" sz="2400" dirty="0">
                <a:latin typeface="Constantia" pitchFamily="18" charset="0"/>
              </a:rPr>
              <a:t>Value are means ± SD; n = 3. Mean values followed by different letters in a column are significantly different (p&lt;0.05). </a:t>
            </a:r>
            <a:endParaRPr lang="en-GB" sz="2400" dirty="0">
              <a:latin typeface="Constantia" pitchFamily="18" charset="0"/>
            </a:endParaRPr>
          </a:p>
        </p:txBody>
      </p:sp>
      <p:sp>
        <p:nvSpPr>
          <p:cNvPr id="7" name="Slide Number Placeholder 6"/>
          <p:cNvSpPr>
            <a:spLocks noGrp="1"/>
          </p:cNvSpPr>
          <p:nvPr>
            <p:ph type="sldNum" sz="quarter" idx="12"/>
          </p:nvPr>
        </p:nvSpPr>
        <p:spPr/>
        <p:txBody>
          <a:bodyPr/>
          <a:lstStyle/>
          <a:p>
            <a:fld id="{240D5ECE-8B49-45CD-BE81-EF81920D1969}" type="slidenum">
              <a:rPr lang="en-US" smtClean="0">
                <a:solidFill>
                  <a:srgbClr val="262626">
                    <a:tint val="75000"/>
                  </a:srgbClr>
                </a:solidFill>
              </a:rPr>
              <a:pPr/>
              <a:t>15</a:t>
            </a:fld>
            <a:endParaRPr lang="en-US" dirty="0">
              <a:solidFill>
                <a:srgbClr val="262626">
                  <a:tint val="7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1" presetClass="entr" presetSubtype="8"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heel(8)">
                                      <p:cBhvr>
                                        <p:cTn id="24" dur="2000"/>
                                        <p:tgtEl>
                                          <p:spTgt spid="5"/>
                                        </p:tgtEl>
                                      </p:cBhvr>
                                    </p:animEffect>
                                  </p:childTnLst>
                                </p:cTn>
                              </p:par>
                            </p:childTnLst>
                          </p:cTn>
                        </p:par>
                        <p:par>
                          <p:cTn id="25" fill="hold">
                            <p:stCondLst>
                              <p:cond delay="4000"/>
                            </p:stCondLst>
                            <p:childTnLst>
                              <p:par>
                                <p:cTn id="26" presetID="16" presetClass="entr" presetSubtype="21"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inVertical)">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66918"/>
            <a:ext cx="8572560" cy="785818"/>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CONCLUSION </a:t>
            </a:r>
            <a:endParaRPr lang="en-GB"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1124744"/>
            <a:ext cx="8507288" cy="5199856"/>
          </a:xfrm>
        </p:spPr>
        <p:txBody>
          <a:bodyPr>
            <a:normAutofit/>
          </a:bodyPr>
          <a:lstStyle/>
          <a:p>
            <a:pPr lvl="0" algn="just" rtl="0"/>
            <a:r>
              <a:rPr lang="en-US" sz="4000" b="1" dirty="0" smtClean="0"/>
              <a:t>Based on the findings obtained in this study, germination process caused increase in proximate, total phenol and flavonoid content as well increased the antioxidant properties of African yam bean.</a:t>
            </a:r>
            <a:endParaRPr lang="en-GB" sz="4000" dirty="0"/>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16</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 xmlns:p14="http://schemas.microsoft.com/office/powerpoint/2010/main" val="3106313863"/>
              </p:ext>
            </p:extLst>
          </p:nvPr>
        </p:nvGraphicFramePr>
        <p:xfrm>
          <a:off x="214282" y="214290"/>
          <a:ext cx="8643998" cy="6429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240D5ECE-8B49-45CD-BE81-EF81920D1969}" type="slidenum">
              <a:rPr lang="en-US" smtClean="0">
                <a:solidFill>
                  <a:prstClr val="white"/>
                </a:solidFill>
              </a:rPr>
              <a:pPr/>
              <a:t>17</a:t>
            </a:fld>
            <a:endParaRPr lang="en-US" dirty="0">
              <a:solidFill>
                <a:prstClr val="white"/>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4000">
        <p14:vortex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
                                            <p:graphicEl>
                                              <a:dgm id="{02E254EB-4412-45C6-8B58-92FD17910FCA}"/>
                                            </p:graphicEl>
                                          </p:spTgt>
                                        </p:tgtEl>
                                        <p:attrNameLst>
                                          <p:attrName>style.visibility</p:attrName>
                                        </p:attrNameLst>
                                      </p:cBhvr>
                                      <p:to>
                                        <p:strVal val="visible"/>
                                      </p:to>
                                    </p:set>
                                    <p:anim calcmode="lin" valueType="num">
                                      <p:cBhvr>
                                        <p:cTn id="7" dur="1000" fill="hold"/>
                                        <p:tgtEl>
                                          <p:spTgt spid="4">
                                            <p:graphicEl>
                                              <a:dgm id="{02E254EB-4412-45C6-8B58-92FD17910FCA}"/>
                                            </p:graphicEl>
                                          </p:spTgt>
                                        </p:tgtEl>
                                        <p:attrNameLst>
                                          <p:attrName>ppt_w</p:attrName>
                                        </p:attrNameLst>
                                      </p:cBhvr>
                                      <p:tavLst>
                                        <p:tav tm="0">
                                          <p:val>
                                            <p:fltVal val="0"/>
                                          </p:val>
                                        </p:tav>
                                        <p:tav tm="100000">
                                          <p:val>
                                            <p:strVal val="#ppt_w"/>
                                          </p:val>
                                        </p:tav>
                                      </p:tavLst>
                                    </p:anim>
                                    <p:anim calcmode="lin" valueType="num">
                                      <p:cBhvr>
                                        <p:cTn id="8" dur="1000" fill="hold"/>
                                        <p:tgtEl>
                                          <p:spTgt spid="4">
                                            <p:graphicEl>
                                              <a:dgm id="{02E254EB-4412-45C6-8B58-92FD17910FCA}"/>
                                            </p:graphicEl>
                                          </p:spTgt>
                                        </p:tgtEl>
                                        <p:attrNameLst>
                                          <p:attrName>ppt_h</p:attrName>
                                        </p:attrNameLst>
                                      </p:cBhvr>
                                      <p:tavLst>
                                        <p:tav tm="0">
                                          <p:val>
                                            <p:fltVal val="0"/>
                                          </p:val>
                                        </p:tav>
                                        <p:tav tm="100000">
                                          <p:val>
                                            <p:strVal val="#ppt_h"/>
                                          </p:val>
                                        </p:tav>
                                      </p:tavLst>
                                    </p:anim>
                                    <p:anim calcmode="lin" valueType="num">
                                      <p:cBhvr>
                                        <p:cTn id="9" dur="1000" fill="hold"/>
                                        <p:tgtEl>
                                          <p:spTgt spid="4">
                                            <p:graphicEl>
                                              <a:dgm id="{02E254EB-4412-45C6-8B58-92FD17910FCA}"/>
                                            </p:graphic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graphicEl>
                                              <a:dgm id="{02E254EB-4412-45C6-8B58-92FD17910FCA}"/>
                                            </p:graphic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0"/>
                                  </p:stCondLst>
                                  <p:childTnLst>
                                    <p:set>
                                      <p:cBhvr>
                                        <p:cTn id="13" dur="1" fill="hold">
                                          <p:stCondLst>
                                            <p:cond delay="0"/>
                                          </p:stCondLst>
                                        </p:cTn>
                                        <p:tgtEl>
                                          <p:spTgt spid="4">
                                            <p:graphicEl>
                                              <a:dgm id="{B80F7C27-D442-4832-B657-3C2A81DC478B}"/>
                                            </p:graphicEl>
                                          </p:spTgt>
                                        </p:tgtEl>
                                        <p:attrNameLst>
                                          <p:attrName>style.visibility</p:attrName>
                                        </p:attrNameLst>
                                      </p:cBhvr>
                                      <p:to>
                                        <p:strVal val="visible"/>
                                      </p:to>
                                    </p:set>
                                    <p:anim calcmode="lin" valueType="num">
                                      <p:cBhvr>
                                        <p:cTn id="14" dur="1000" fill="hold"/>
                                        <p:tgtEl>
                                          <p:spTgt spid="4">
                                            <p:graphicEl>
                                              <a:dgm id="{B80F7C27-D442-4832-B657-3C2A81DC478B}"/>
                                            </p:graphicEl>
                                          </p:spTgt>
                                        </p:tgtEl>
                                        <p:attrNameLst>
                                          <p:attrName>ppt_w</p:attrName>
                                        </p:attrNameLst>
                                      </p:cBhvr>
                                      <p:tavLst>
                                        <p:tav tm="0">
                                          <p:val>
                                            <p:fltVal val="0"/>
                                          </p:val>
                                        </p:tav>
                                        <p:tav tm="100000">
                                          <p:val>
                                            <p:strVal val="#ppt_w"/>
                                          </p:val>
                                        </p:tav>
                                      </p:tavLst>
                                    </p:anim>
                                    <p:anim calcmode="lin" valueType="num">
                                      <p:cBhvr>
                                        <p:cTn id="15" dur="1000" fill="hold"/>
                                        <p:tgtEl>
                                          <p:spTgt spid="4">
                                            <p:graphicEl>
                                              <a:dgm id="{B80F7C27-D442-4832-B657-3C2A81DC478B}"/>
                                            </p:graphicEl>
                                          </p:spTgt>
                                        </p:tgtEl>
                                        <p:attrNameLst>
                                          <p:attrName>ppt_h</p:attrName>
                                        </p:attrNameLst>
                                      </p:cBhvr>
                                      <p:tavLst>
                                        <p:tav tm="0">
                                          <p:val>
                                            <p:fltVal val="0"/>
                                          </p:val>
                                        </p:tav>
                                        <p:tav tm="100000">
                                          <p:val>
                                            <p:strVal val="#ppt_h"/>
                                          </p:val>
                                        </p:tav>
                                      </p:tavLst>
                                    </p:anim>
                                    <p:anim calcmode="lin" valueType="num">
                                      <p:cBhvr>
                                        <p:cTn id="16" dur="1000" fill="hold"/>
                                        <p:tgtEl>
                                          <p:spTgt spid="4">
                                            <p:graphicEl>
                                              <a:dgm id="{B80F7C27-D442-4832-B657-3C2A81DC478B}"/>
                                            </p:graphic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4">
                                            <p:graphicEl>
                                              <a:dgm id="{B80F7C27-D442-4832-B657-3C2A81DC478B}"/>
                                            </p:graphicEl>
                                          </p:spTgt>
                                        </p:tgtEl>
                                        <p:attrNameLst>
                                          <p:attrName>ppt_y</p:attrName>
                                        </p:attrNameLst>
                                      </p:cBhvr>
                                      <p:tavLst>
                                        <p:tav tm="0" fmla="#ppt_y+(sin(-2*pi*(1-$))*-#ppt_x+cos(-2*pi*(1-$))*(1-#ppt_y))*(1-$)">
                                          <p:val>
                                            <p:fltVal val="0"/>
                                          </p:val>
                                        </p:tav>
                                        <p:tav tm="100000">
                                          <p:val>
                                            <p:fltVal val="1"/>
                                          </p:val>
                                        </p:tav>
                                      </p:tavLst>
                                    </p:anim>
                                  </p:childTnLst>
                                </p:cTn>
                              </p:par>
                              <p:par>
                                <p:cTn id="18" presetID="15" presetClass="entr" presetSubtype="0" fill="hold" grpId="0" nodeType="withEffect">
                                  <p:stCondLst>
                                    <p:cond delay="0"/>
                                  </p:stCondLst>
                                  <p:childTnLst>
                                    <p:set>
                                      <p:cBhvr>
                                        <p:cTn id="19" dur="1" fill="hold">
                                          <p:stCondLst>
                                            <p:cond delay="0"/>
                                          </p:stCondLst>
                                        </p:cTn>
                                        <p:tgtEl>
                                          <p:spTgt spid="4">
                                            <p:graphicEl>
                                              <a:dgm id="{3FD2F3B7-2A99-440B-842B-CA902A47EB3B}"/>
                                            </p:graphicEl>
                                          </p:spTgt>
                                        </p:tgtEl>
                                        <p:attrNameLst>
                                          <p:attrName>style.visibility</p:attrName>
                                        </p:attrNameLst>
                                      </p:cBhvr>
                                      <p:to>
                                        <p:strVal val="visible"/>
                                      </p:to>
                                    </p:set>
                                    <p:anim calcmode="lin" valueType="num">
                                      <p:cBhvr>
                                        <p:cTn id="20" dur="1000" fill="hold"/>
                                        <p:tgtEl>
                                          <p:spTgt spid="4">
                                            <p:graphicEl>
                                              <a:dgm id="{3FD2F3B7-2A99-440B-842B-CA902A47EB3B}"/>
                                            </p:graphicEl>
                                          </p:spTgt>
                                        </p:tgtEl>
                                        <p:attrNameLst>
                                          <p:attrName>ppt_w</p:attrName>
                                        </p:attrNameLst>
                                      </p:cBhvr>
                                      <p:tavLst>
                                        <p:tav tm="0">
                                          <p:val>
                                            <p:fltVal val="0"/>
                                          </p:val>
                                        </p:tav>
                                        <p:tav tm="100000">
                                          <p:val>
                                            <p:strVal val="#ppt_w"/>
                                          </p:val>
                                        </p:tav>
                                      </p:tavLst>
                                    </p:anim>
                                    <p:anim calcmode="lin" valueType="num">
                                      <p:cBhvr>
                                        <p:cTn id="21" dur="1000" fill="hold"/>
                                        <p:tgtEl>
                                          <p:spTgt spid="4">
                                            <p:graphicEl>
                                              <a:dgm id="{3FD2F3B7-2A99-440B-842B-CA902A47EB3B}"/>
                                            </p:graphicEl>
                                          </p:spTgt>
                                        </p:tgtEl>
                                        <p:attrNameLst>
                                          <p:attrName>ppt_h</p:attrName>
                                        </p:attrNameLst>
                                      </p:cBhvr>
                                      <p:tavLst>
                                        <p:tav tm="0">
                                          <p:val>
                                            <p:fltVal val="0"/>
                                          </p:val>
                                        </p:tav>
                                        <p:tav tm="100000">
                                          <p:val>
                                            <p:strVal val="#ppt_h"/>
                                          </p:val>
                                        </p:tav>
                                      </p:tavLst>
                                    </p:anim>
                                    <p:anim calcmode="lin" valueType="num">
                                      <p:cBhvr>
                                        <p:cTn id="22" dur="1000" fill="hold"/>
                                        <p:tgtEl>
                                          <p:spTgt spid="4">
                                            <p:graphicEl>
                                              <a:dgm id="{3FD2F3B7-2A99-440B-842B-CA902A47EB3B}"/>
                                            </p:graphic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4">
                                            <p:graphicEl>
                                              <a:dgm id="{3FD2F3B7-2A99-440B-842B-CA902A47EB3B}"/>
                                            </p:graphic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572560" cy="92867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INTRODUCTION</a:t>
            </a:r>
            <a:endParaRPr lang="en-GB"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764704"/>
            <a:ext cx="8784976" cy="5544616"/>
          </a:xfrm>
        </p:spPr>
        <p:txBody>
          <a:bodyPr>
            <a:noAutofit/>
          </a:bodyPr>
          <a:lstStyle/>
          <a:p>
            <a:pPr lvl="0" algn="just" rtl="0"/>
            <a:r>
              <a:rPr lang="en-US" sz="3200" dirty="0" smtClean="0">
                <a:latin typeface="Constantia" pitchFamily="18" charset="0"/>
              </a:rPr>
              <a:t>Antioxidants are radical scavengers that inhibit or slow down the oxidation of other molecules by blocking the propagation of oxidizing chain reactions that lead to degenerative diseases such as cancer, inflammation, </a:t>
            </a:r>
            <a:r>
              <a:rPr lang="en-US" sz="3200" dirty="0" err="1" smtClean="0">
                <a:latin typeface="Constantia" pitchFamily="18" charset="0"/>
              </a:rPr>
              <a:t>anaemia</a:t>
            </a:r>
            <a:r>
              <a:rPr lang="en-US" sz="3200" dirty="0" smtClean="0">
                <a:latin typeface="Constantia" pitchFamily="18" charset="0"/>
              </a:rPr>
              <a:t>, diabetes, </a:t>
            </a:r>
            <a:r>
              <a:rPr lang="en-US" sz="3200" dirty="0" err="1" smtClean="0">
                <a:latin typeface="Constantia" pitchFamily="18" charset="0"/>
              </a:rPr>
              <a:t>neuro</a:t>
            </a:r>
            <a:r>
              <a:rPr lang="en-US" sz="3200" dirty="0" smtClean="0">
                <a:latin typeface="Constantia" pitchFamily="18" charset="0"/>
              </a:rPr>
              <a:t>-degeneration, cardiovascular and ageing. </a:t>
            </a:r>
            <a:endParaRPr lang="en-GB" sz="3200" dirty="0" smtClean="0">
              <a:latin typeface="Constantia" pitchFamily="18" charset="0"/>
            </a:endParaRPr>
          </a:p>
          <a:p>
            <a:pPr lvl="0" algn="just" rtl="0"/>
            <a:r>
              <a:rPr lang="en-US" sz="3200" dirty="0" smtClean="0">
                <a:latin typeface="Constantia" pitchFamily="18" charset="0"/>
              </a:rPr>
              <a:t>Phenols and flavonoids which are an excellent antioxidants can scavenge reactive oxygen and nitrogen species thereby preventing the onset of oxidative diseases in the body. </a:t>
            </a:r>
            <a:endParaRPr lang="en-GB" sz="32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2</a:t>
            </a:fld>
            <a:endParaRPr lang="en-US" dirty="0">
              <a:solidFill>
                <a:srgbClr val="262626">
                  <a:lumMod val="85000"/>
                  <a:lumOff val="15000"/>
                </a:srgbClr>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55"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2"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3" dur="1000"/>
                                        <p:tgtEl>
                                          <p:spTgt spid="3">
                                            <p:txEl>
                                              <p:pRg st="0" end="0"/>
                                            </p:txEl>
                                          </p:spTgt>
                                        </p:tgtEl>
                                      </p:cBhvr>
                                    </p:animEffect>
                                  </p:childTnLst>
                                </p:cTn>
                              </p:par>
                            </p:childTnLst>
                          </p:cTn>
                        </p:par>
                        <p:par>
                          <p:cTn id="14" fill="hold">
                            <p:stCondLst>
                              <p:cond delay="1500"/>
                            </p:stCondLst>
                            <p:childTnLst>
                              <p:par>
                                <p:cTn id="15" presetID="55" presetClass="entr" presetSubtype="0"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572560" cy="836712"/>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INTRODUCTION </a:t>
            </a:r>
            <a:r>
              <a:rPr lang="en-US" sz="3600"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(Cont.)</a:t>
            </a:r>
            <a:endParaRPr lang="en-GB" sz="54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07504" y="764704"/>
            <a:ext cx="8928992" cy="5544616"/>
          </a:xfrm>
        </p:spPr>
        <p:txBody>
          <a:bodyPr>
            <a:noAutofit/>
          </a:bodyPr>
          <a:lstStyle/>
          <a:p>
            <a:pPr lvl="0" algn="just">
              <a:spcBef>
                <a:spcPts val="0"/>
              </a:spcBef>
            </a:pPr>
            <a:r>
              <a:rPr lang="en-US" sz="3000" dirty="0" smtClean="0">
                <a:latin typeface="Constantia" pitchFamily="18" charset="0"/>
              </a:rPr>
              <a:t>The </a:t>
            </a:r>
            <a:r>
              <a:rPr lang="en-US" sz="3000" dirty="0">
                <a:latin typeface="Constantia" pitchFamily="18" charset="0"/>
              </a:rPr>
              <a:t>use of natural antioxidant is on the increase due to the carcinogenic effect </a:t>
            </a:r>
            <a:r>
              <a:rPr lang="en-US" sz="3000" dirty="0" smtClean="0">
                <a:latin typeface="Constantia" pitchFamily="18" charset="0"/>
              </a:rPr>
              <a:t>of synthetic </a:t>
            </a:r>
            <a:r>
              <a:rPr lang="en-US" sz="3000" dirty="0">
                <a:latin typeface="Constantia" pitchFamily="18" charset="0"/>
              </a:rPr>
              <a:t>antioxidants such as </a:t>
            </a:r>
            <a:r>
              <a:rPr lang="en-US" sz="3000" dirty="0" err="1">
                <a:latin typeface="Constantia" pitchFamily="18" charset="0"/>
              </a:rPr>
              <a:t>butylated</a:t>
            </a:r>
            <a:r>
              <a:rPr lang="en-US" sz="3000" dirty="0">
                <a:latin typeface="Constantia" pitchFamily="18" charset="0"/>
              </a:rPr>
              <a:t> hydroxyl toluene (BHT) and </a:t>
            </a:r>
            <a:r>
              <a:rPr lang="en-US" sz="3000" dirty="0" err="1">
                <a:latin typeface="Constantia" pitchFamily="18" charset="0"/>
              </a:rPr>
              <a:t>butylated</a:t>
            </a:r>
            <a:r>
              <a:rPr lang="en-US" sz="3000" dirty="0">
                <a:latin typeface="Constantia" pitchFamily="18" charset="0"/>
              </a:rPr>
              <a:t> hydroxyl anisole </a:t>
            </a:r>
            <a:r>
              <a:rPr lang="en-US" sz="3000" dirty="0" smtClean="0">
                <a:latin typeface="Constantia" pitchFamily="18" charset="0"/>
              </a:rPr>
              <a:t>(BHA) </a:t>
            </a:r>
            <a:r>
              <a:rPr lang="en-US" sz="3000" dirty="0">
                <a:latin typeface="Constantia" pitchFamily="18" charset="0"/>
              </a:rPr>
              <a:t>have on human. </a:t>
            </a:r>
            <a:endParaRPr lang="en-GB" sz="3000" dirty="0">
              <a:latin typeface="Constantia" pitchFamily="18" charset="0"/>
            </a:endParaRPr>
          </a:p>
          <a:p>
            <a:pPr lvl="0" algn="just" rtl="0">
              <a:spcBef>
                <a:spcPts val="0"/>
              </a:spcBef>
            </a:pPr>
            <a:r>
              <a:rPr lang="en-US" sz="3000" dirty="0" smtClean="0">
                <a:latin typeface="Constantia" pitchFamily="18" charset="0"/>
              </a:rPr>
              <a:t>Several researchers have reported that antioxidants of plant origin can protect human body against oxidative stress.</a:t>
            </a:r>
            <a:endParaRPr lang="en-GB" sz="3000" dirty="0">
              <a:latin typeface="Constantia" pitchFamily="18" charset="0"/>
            </a:endParaRPr>
          </a:p>
          <a:p>
            <a:pPr lvl="0" algn="just" rtl="0">
              <a:spcBef>
                <a:spcPts val="0"/>
              </a:spcBef>
            </a:pPr>
            <a:r>
              <a:rPr lang="en-US" sz="3000" dirty="0" smtClean="0">
                <a:latin typeface="Constantia" pitchFamily="18" charset="0"/>
              </a:rPr>
              <a:t>With the aim of improving the bioactive compounds in legumes, preparation techniques have been developed to significantly raise the bioavailability of their antioxidants.</a:t>
            </a:r>
            <a:endParaRPr lang="en-GB" sz="30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3</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16" presetClass="entr" presetSubtype="37"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outVertical)">
                                      <p:cBhvr>
                                        <p:cTn id="13" dur="500"/>
                                        <p:tgtEl>
                                          <p:spTgt spid="3">
                                            <p:txEl>
                                              <p:pRg st="0" end="0"/>
                                            </p:txEl>
                                          </p:spTgt>
                                        </p:tgtEl>
                                      </p:cBhvr>
                                    </p:animEffect>
                                  </p:childTnLst>
                                </p:cTn>
                              </p:par>
                            </p:childTnLst>
                          </p:cTn>
                        </p:par>
                        <p:par>
                          <p:cTn id="14" fill="hold">
                            <p:stCondLst>
                              <p:cond delay="1500"/>
                            </p:stCondLst>
                            <p:childTnLst>
                              <p:par>
                                <p:cTn id="15" presetID="16" presetClass="entr" presetSubtype="37"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outVertical)">
                                      <p:cBhvr>
                                        <p:cTn id="17" dur="500"/>
                                        <p:tgtEl>
                                          <p:spTgt spid="3">
                                            <p:txEl>
                                              <p:pRg st="1" end="1"/>
                                            </p:txEl>
                                          </p:spTgt>
                                        </p:tgtEl>
                                      </p:cBhvr>
                                    </p:animEffect>
                                  </p:childTnLst>
                                </p:cTn>
                              </p:par>
                            </p:childTnLst>
                          </p:cTn>
                        </p:par>
                        <p:par>
                          <p:cTn id="18" fill="hold">
                            <p:stCondLst>
                              <p:cond delay="2000"/>
                            </p:stCondLst>
                            <p:childTnLst>
                              <p:par>
                                <p:cTn id="19" presetID="16" presetClass="entr" presetSubtype="37"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arn(outVertical)">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572560" cy="92867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INTRODUCTION </a:t>
            </a:r>
            <a:r>
              <a:rPr lang="en-US" sz="3600"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(Cont.)</a:t>
            </a:r>
            <a:endParaRPr lang="en-GB" sz="54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07504" y="908720"/>
            <a:ext cx="8928992" cy="5400600"/>
          </a:xfrm>
        </p:spPr>
        <p:txBody>
          <a:bodyPr>
            <a:noAutofit/>
          </a:bodyPr>
          <a:lstStyle/>
          <a:p>
            <a:pPr lvl="0" algn="just">
              <a:spcBef>
                <a:spcPts val="0"/>
              </a:spcBef>
            </a:pPr>
            <a:r>
              <a:rPr lang="en-US" sz="3200" dirty="0">
                <a:latin typeface="Constantia" pitchFamily="18" charset="0"/>
              </a:rPr>
              <a:t>Sprouting modifies the phytochemical content into an antioxidants that act as a protective factors against oxidative damage in the human body. African yam bean is one of the underutilized legume in African particularly in Nigeria, Togo and Cameroun.</a:t>
            </a:r>
            <a:endParaRPr lang="en-GB" sz="3200" dirty="0">
              <a:latin typeface="Constantia" pitchFamily="18" charset="0"/>
            </a:endParaRPr>
          </a:p>
          <a:p>
            <a:pPr lvl="0" algn="just">
              <a:spcBef>
                <a:spcPts val="0"/>
              </a:spcBef>
            </a:pPr>
            <a:r>
              <a:rPr lang="en-US" sz="3200" dirty="0">
                <a:latin typeface="Constantia" pitchFamily="18" charset="0"/>
              </a:rPr>
              <a:t>Therefore, the aim of this work was to evaluate the effect of germination on proximate composition total phenols and flavonoid compounds and antioxidant activity of African yam bean.</a:t>
            </a:r>
            <a:endParaRPr lang="en-GB" sz="32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4</a:t>
            </a:fld>
            <a:endParaRPr lang="en-US" dirty="0">
              <a:solidFill>
                <a:srgbClr val="262626">
                  <a:lumMod val="85000"/>
                  <a:lumOff val="15000"/>
                </a:srgbClr>
              </a:solidFill>
            </a:endParaRPr>
          </a:p>
        </p:txBody>
      </p:sp>
    </p:spTree>
    <p:extLst>
      <p:ext uri="{BB962C8B-B14F-4D97-AF65-F5344CB8AC3E}">
        <p14:creationId xmlns="" xmlns:p14="http://schemas.microsoft.com/office/powerpoint/2010/main" val="3936892174"/>
      </p:ext>
    </p:extLst>
  </p:cSld>
  <p:clrMapOvr>
    <a:masterClrMapping/>
  </p:clrMapOvr>
  <mc:AlternateContent xmlns:mc="http://schemas.openxmlformats.org/markup-compatibility/2006">
    <mc:Choice xmlns=""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left)">
                                      <p:cBhvr>
                                        <p:cTn id="13" dur="500"/>
                                        <p:tgtEl>
                                          <p:spTgt spid="3">
                                            <p:txEl>
                                              <p:pRg st="0" end="0"/>
                                            </p:txEl>
                                          </p:spTgt>
                                        </p:tgtEl>
                                      </p:cBhvr>
                                    </p:animEffect>
                                  </p:childTnLst>
                                </p:cTn>
                              </p:par>
                            </p:childTnLst>
                          </p:cTn>
                        </p:par>
                        <p:par>
                          <p:cTn id="14" fill="hold">
                            <p:stCondLst>
                              <p:cond delay="1500"/>
                            </p:stCondLst>
                            <p:childTnLst>
                              <p:par>
                                <p:cTn id="15" presetID="22" presetClass="entr" presetSubtype="2"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right)">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5715016"/>
            <a:ext cx="7643866" cy="785818"/>
          </a:xfrm>
          <a:solidFill>
            <a:schemeClr val="tx1"/>
          </a:solidFill>
        </p:spPr>
        <p:txBody>
          <a:bodyPr>
            <a:normAutofit fontScale="90000"/>
          </a:bodyPr>
          <a:lstStyle/>
          <a:p>
            <a:pPr algn="ctr"/>
            <a:r>
              <a:rPr lang="en-GB" b="1" dirty="0" smtClean="0">
                <a:ln>
                  <a:solidFill>
                    <a:schemeClr val="accent3">
                      <a:lumMod val="75000"/>
                    </a:schemeClr>
                  </a:solidFill>
                </a:ln>
                <a:solidFill>
                  <a:schemeClr val="accent3">
                    <a:lumMod val="75000"/>
                  </a:schemeClr>
                </a:solidFill>
                <a:effectLst>
                  <a:outerShdw blurRad="38100" dist="38100" dir="2700000" algn="tl">
                    <a:srgbClr val="000000">
                      <a:alpha val="43137"/>
                    </a:srgbClr>
                  </a:outerShdw>
                </a:effectLst>
                <a:latin typeface="Constantia" pitchFamily="18" charset="0"/>
              </a:rPr>
              <a:t>AFRICAN YAM BEAN SEEDS</a:t>
            </a:r>
            <a:endParaRPr lang="en-GB" b="1" dirty="0">
              <a:ln>
                <a:solidFill>
                  <a:schemeClr val="accent3">
                    <a:lumMod val="75000"/>
                  </a:schemeClr>
                </a:solidFill>
              </a:ln>
              <a:solidFill>
                <a:schemeClr val="accent3">
                  <a:lumMod val="75000"/>
                </a:schemeClr>
              </a:solidFill>
              <a:effectLst>
                <a:outerShdw blurRad="38100" dist="38100" dir="2700000" algn="tl">
                  <a:srgbClr val="000000">
                    <a:alpha val="43137"/>
                  </a:srgbClr>
                </a:outerShdw>
              </a:effectLst>
              <a:latin typeface="Constantia" pitchFamily="18" charset="0"/>
            </a:endParaRPr>
          </a:p>
        </p:txBody>
      </p:sp>
      <p:pic>
        <p:nvPicPr>
          <p:cNvPr id="4" name="Content Placeholder 3" descr="plate-1.jpg"/>
          <p:cNvPicPr>
            <a:picLocks noGrp="1" noChangeAspect="1"/>
          </p:cNvPicPr>
          <p:nvPr>
            <p:ph idx="1"/>
          </p:nvPr>
        </p:nvPicPr>
        <p:blipFill>
          <a:blip r:embed="rId2"/>
          <a:stretch>
            <a:fillRect/>
          </a:stretch>
        </p:blipFill>
        <p:spPr>
          <a:xfrm>
            <a:off x="785786" y="0"/>
            <a:ext cx="7553383" cy="5967173"/>
          </a:xfrm>
        </p:spPr>
      </p:pic>
      <p:sp>
        <p:nvSpPr>
          <p:cNvPr id="5" name="Slide Number Placeholder 4"/>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5</a:t>
            </a:fld>
            <a:endParaRPr lang="en-US" dirty="0">
              <a:solidFill>
                <a:srgbClr val="262626">
                  <a:lumMod val="85000"/>
                  <a:lumOff val="15000"/>
                </a:srgb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572560" cy="928670"/>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MATERIALS AND METHODS </a:t>
            </a:r>
            <a:endParaRPr lang="en-GB"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251520" y="1052736"/>
            <a:ext cx="8712968" cy="5256584"/>
          </a:xfrm>
        </p:spPr>
        <p:txBody>
          <a:bodyPr>
            <a:normAutofit/>
          </a:bodyPr>
          <a:lstStyle/>
          <a:p>
            <a:pPr lvl="0" algn="just" rtl="0"/>
            <a:r>
              <a:rPr lang="en-US" sz="4000" dirty="0" smtClean="0"/>
              <a:t>Dried African yam bean seed (</a:t>
            </a:r>
            <a:r>
              <a:rPr lang="en-US" sz="4000" i="1" dirty="0" err="1" smtClean="0"/>
              <a:t>Sphenostylis</a:t>
            </a:r>
            <a:r>
              <a:rPr lang="en-US" sz="4000" i="1" dirty="0" smtClean="0"/>
              <a:t> </a:t>
            </a:r>
            <a:r>
              <a:rPr lang="en-US" sz="4000" i="1" dirty="0" err="1" smtClean="0"/>
              <a:t>stenocarpa</a:t>
            </a:r>
            <a:r>
              <a:rPr lang="en-US" sz="4000" dirty="0" smtClean="0"/>
              <a:t>) were purchased from </a:t>
            </a:r>
            <a:r>
              <a:rPr lang="en-US" sz="4000" dirty="0" err="1" smtClean="0"/>
              <a:t>Ogbete</a:t>
            </a:r>
            <a:r>
              <a:rPr lang="en-US" sz="4000" dirty="0" smtClean="0"/>
              <a:t> Main Market in Enugu State – Nigeria. </a:t>
            </a:r>
            <a:endParaRPr lang="en-GB" sz="4000" dirty="0"/>
          </a:p>
          <a:p>
            <a:pPr lvl="0" algn="just" rtl="0"/>
            <a:r>
              <a:rPr lang="en-US" sz="4000" dirty="0" smtClean="0"/>
              <a:t>The samples were contained in plastic sealed and stored in refrigerator at </a:t>
            </a:r>
            <a:r>
              <a:rPr lang="en-US" sz="4000" dirty="0" err="1" smtClean="0"/>
              <a:t>4</a:t>
            </a:r>
            <a:r>
              <a:rPr lang="en-US" sz="4000" baseline="30000" dirty="0" err="1" smtClean="0"/>
              <a:t>o</a:t>
            </a:r>
            <a:r>
              <a:rPr lang="en-US" sz="4000" dirty="0" err="1" smtClean="0"/>
              <a:t>C</a:t>
            </a:r>
            <a:r>
              <a:rPr lang="en-US" sz="4000" dirty="0" smtClean="0"/>
              <a:t> before germination.</a:t>
            </a:r>
            <a:endParaRPr lang="en-GB" sz="4000" dirty="0"/>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6</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5" presetClass="entr" presetSubtype="5"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heckerboard(down)">
                                      <p:cBhvr>
                                        <p:cTn id="14" dur="500"/>
                                        <p:tgtEl>
                                          <p:spTgt spid="3">
                                            <p:txEl>
                                              <p:pRg st="0" end="0"/>
                                            </p:txEl>
                                          </p:spTgt>
                                        </p:tgtEl>
                                      </p:cBhvr>
                                    </p:animEffect>
                                  </p:childTnLst>
                                </p:cTn>
                              </p:par>
                            </p:childTnLst>
                          </p:cTn>
                        </p:par>
                        <p:par>
                          <p:cTn id="15" fill="hold">
                            <p:stCondLst>
                              <p:cond delay="1500"/>
                            </p:stCondLst>
                            <p:childTnLst>
                              <p:par>
                                <p:cTn id="16" presetID="5" presetClass="entr" presetSubtype="5"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heckerboard(down)">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44624"/>
            <a:ext cx="8572560" cy="785818"/>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GERMINATION PROCESS</a:t>
            </a:r>
            <a:endParaRPr lang="en-GB"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764704"/>
            <a:ext cx="8784976" cy="5544616"/>
          </a:xfrm>
        </p:spPr>
        <p:txBody>
          <a:bodyPr>
            <a:noAutofit/>
          </a:bodyPr>
          <a:lstStyle/>
          <a:p>
            <a:pPr lvl="0" algn="just" rtl="0"/>
            <a:r>
              <a:rPr lang="en-US" sz="3200" dirty="0" smtClean="0">
                <a:latin typeface="Constantia" pitchFamily="18" charset="0"/>
              </a:rPr>
              <a:t>A 300 g of African yam bean was soaked in 1 </a:t>
            </a:r>
            <a:r>
              <a:rPr lang="en-US" sz="3200" dirty="0" err="1" smtClean="0">
                <a:latin typeface="Constantia" pitchFamily="18" charset="0"/>
              </a:rPr>
              <a:t>litre</a:t>
            </a:r>
            <a:r>
              <a:rPr lang="en-US" sz="3200" dirty="0" smtClean="0">
                <a:latin typeface="Constantia" pitchFamily="18" charset="0"/>
              </a:rPr>
              <a:t> of water containing 0.7% sodium hypochlorite solution for 30 minutes at room temperature (</a:t>
            </a:r>
            <a:r>
              <a:rPr lang="en-US" sz="3200" dirty="0" err="1" smtClean="0">
                <a:latin typeface="Constantia" pitchFamily="18" charset="0"/>
              </a:rPr>
              <a:t>28</a:t>
            </a:r>
            <a:r>
              <a:rPr lang="en-US" sz="3200" baseline="30000" dirty="0" err="1" smtClean="0">
                <a:latin typeface="Constantia" pitchFamily="18" charset="0"/>
              </a:rPr>
              <a:t>o</a:t>
            </a:r>
            <a:r>
              <a:rPr lang="en-US" sz="3200" dirty="0" err="1" smtClean="0">
                <a:latin typeface="Constantia" pitchFamily="18" charset="0"/>
              </a:rPr>
              <a:t>C</a:t>
            </a:r>
            <a:r>
              <a:rPr lang="en-US" sz="3200" dirty="0" smtClean="0">
                <a:latin typeface="Constantia" pitchFamily="18" charset="0"/>
              </a:rPr>
              <a:t>). </a:t>
            </a:r>
            <a:endParaRPr lang="en-GB" sz="3200" dirty="0">
              <a:latin typeface="Constantia" pitchFamily="18" charset="0"/>
            </a:endParaRPr>
          </a:p>
          <a:p>
            <a:pPr lvl="0" algn="just" rtl="0"/>
            <a:r>
              <a:rPr lang="en-US" sz="3200" dirty="0" smtClean="0">
                <a:latin typeface="Constantia" pitchFamily="18" charset="0"/>
              </a:rPr>
              <a:t>The water was drained off, and re-soaked in distilled water for 5 hours and the water also drained. </a:t>
            </a:r>
            <a:endParaRPr lang="en-GB" sz="3200" dirty="0">
              <a:latin typeface="Constantia" pitchFamily="18" charset="0"/>
            </a:endParaRPr>
          </a:p>
          <a:p>
            <a:pPr lvl="0" algn="just" rtl="0"/>
            <a:r>
              <a:rPr lang="en-US" sz="3200" dirty="0" smtClean="0">
                <a:latin typeface="Constantia" pitchFamily="18" charset="0"/>
              </a:rPr>
              <a:t>The hydrated seeds were placed under wet muslin cloth and left to germinate for 3 days at room temperature (</a:t>
            </a:r>
            <a:r>
              <a:rPr lang="en-US" sz="3200" dirty="0" err="1" smtClean="0">
                <a:latin typeface="Constantia" pitchFamily="18" charset="0"/>
              </a:rPr>
              <a:t>28</a:t>
            </a:r>
            <a:r>
              <a:rPr lang="en-US" sz="3200" baseline="30000" dirty="0" err="1" smtClean="0">
                <a:latin typeface="Constantia" pitchFamily="18" charset="0"/>
              </a:rPr>
              <a:t>o</a:t>
            </a:r>
            <a:r>
              <a:rPr lang="en-US" sz="3200" dirty="0" err="1" smtClean="0">
                <a:latin typeface="Constantia" pitchFamily="18" charset="0"/>
              </a:rPr>
              <a:t>C</a:t>
            </a:r>
            <a:r>
              <a:rPr lang="en-US" sz="3200" dirty="0" smtClean="0">
                <a:latin typeface="Constantia" pitchFamily="18" charset="0"/>
              </a:rPr>
              <a:t>) without direct contact with sunlight. </a:t>
            </a:r>
            <a:endParaRPr lang="en-GB" sz="32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7</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0"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par>
                          <p:cTn id="18" fill="hold">
                            <p:stCondLst>
                              <p:cond delay="1500"/>
                            </p:stCondLst>
                            <p:childTnLst>
                              <p:par>
                                <p:cTn id="19" presetID="30" presetClass="entr" presetSubtype="0"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800" decel="100000"/>
                                        <p:tgtEl>
                                          <p:spTgt spid="3">
                                            <p:txEl>
                                              <p:pRg st="1" end="1"/>
                                            </p:txEl>
                                          </p:spTgt>
                                        </p:tgtEl>
                                      </p:cBhvr>
                                    </p:animEffect>
                                    <p:anim calcmode="lin" valueType="num">
                                      <p:cBhvr>
                                        <p:cTn id="22"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23"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4"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par>
                          <p:cTn id="27" fill="hold">
                            <p:stCondLst>
                              <p:cond delay="2500"/>
                            </p:stCondLst>
                            <p:childTnLst>
                              <p:par>
                                <p:cTn id="28" presetID="30" presetClass="entr" presetSubtype="0" fill="hold" grpId="0" nodeType="after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800" decel="100000"/>
                                        <p:tgtEl>
                                          <p:spTgt spid="3">
                                            <p:txEl>
                                              <p:pRg st="2" end="2"/>
                                            </p:txEl>
                                          </p:spTgt>
                                        </p:tgtEl>
                                      </p:cBhvr>
                                    </p:animEffect>
                                    <p:anim calcmode="lin" valueType="num">
                                      <p:cBhvr>
                                        <p:cTn id="31"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2"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3"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4"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5"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936104"/>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GERMINATION PROCESS </a:t>
            </a:r>
            <a:r>
              <a:rPr lang="en-US" sz="40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(Cont.)</a:t>
            </a:r>
            <a:endParaRPr lang="en-GB" sz="40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980728"/>
            <a:ext cx="8784976" cy="5328592"/>
          </a:xfrm>
        </p:spPr>
        <p:txBody>
          <a:bodyPr>
            <a:noAutofit/>
          </a:bodyPr>
          <a:lstStyle/>
          <a:p>
            <a:pPr lvl="0" algn="just"/>
            <a:r>
              <a:rPr lang="en-US" sz="3600" dirty="0">
                <a:latin typeface="Constantia" pitchFamily="18" charset="0"/>
              </a:rPr>
              <a:t>The sprouted seeds were oven dried (</a:t>
            </a:r>
            <a:r>
              <a:rPr lang="en-US" sz="3600" dirty="0" err="1">
                <a:latin typeface="Constantia" pitchFamily="18" charset="0"/>
              </a:rPr>
              <a:t>Gallenkemp</a:t>
            </a:r>
            <a:r>
              <a:rPr lang="en-US" sz="3600" dirty="0">
                <a:latin typeface="Constantia" pitchFamily="18" charset="0"/>
              </a:rPr>
              <a:t> </a:t>
            </a:r>
            <a:r>
              <a:rPr lang="en-US" sz="3600" dirty="0" err="1">
                <a:latin typeface="Constantia" pitchFamily="18" charset="0"/>
              </a:rPr>
              <a:t>1H</a:t>
            </a:r>
            <a:r>
              <a:rPr lang="en-US" sz="3600" dirty="0">
                <a:latin typeface="Constantia" pitchFamily="18" charset="0"/>
              </a:rPr>
              <a:t> – 100 model, UK) at </a:t>
            </a:r>
            <a:r>
              <a:rPr lang="en-US" sz="3600" dirty="0" err="1" smtClean="0">
                <a:latin typeface="Constantia" pitchFamily="18" charset="0"/>
              </a:rPr>
              <a:t>60</a:t>
            </a:r>
            <a:r>
              <a:rPr lang="en-US" sz="3600" baseline="30000" dirty="0" err="1" smtClean="0">
                <a:latin typeface="Constantia" pitchFamily="18" charset="0"/>
              </a:rPr>
              <a:t>o</a:t>
            </a:r>
            <a:r>
              <a:rPr lang="en-US" sz="3600" dirty="0" err="1" smtClean="0">
                <a:latin typeface="Constantia" pitchFamily="18" charset="0"/>
              </a:rPr>
              <a:t>C</a:t>
            </a:r>
            <a:r>
              <a:rPr lang="en-US" sz="3600" dirty="0" smtClean="0">
                <a:latin typeface="Constantia" pitchFamily="18" charset="0"/>
              </a:rPr>
              <a:t> </a:t>
            </a:r>
            <a:r>
              <a:rPr lang="en-US" sz="3600" dirty="0">
                <a:latin typeface="Constantia" pitchFamily="18" charset="0"/>
              </a:rPr>
              <a:t>for 4 hours and ground to pass 0.18 mm sieve to obtain the flour which was packaged. </a:t>
            </a:r>
            <a:endParaRPr lang="en-GB" sz="3600" dirty="0">
              <a:latin typeface="Constantia" pitchFamily="18" charset="0"/>
            </a:endParaRPr>
          </a:p>
          <a:p>
            <a:pPr lvl="0" algn="just"/>
            <a:r>
              <a:rPr lang="en-US" sz="3600" dirty="0">
                <a:latin typeface="Constantia" pitchFamily="18" charset="0"/>
              </a:rPr>
              <a:t>The non sprouted seed was ground, sieved and packaged. This served as control. </a:t>
            </a:r>
            <a:endParaRPr lang="en-GB" sz="36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8</a:t>
            </a:fld>
            <a:endParaRPr lang="en-US" dirty="0">
              <a:solidFill>
                <a:srgbClr val="262626">
                  <a:lumMod val="85000"/>
                  <a:lumOff val="15000"/>
                </a:srgbClr>
              </a:solidFill>
            </a:endParaRPr>
          </a:p>
        </p:txBody>
      </p:sp>
    </p:spTree>
    <p:extLst>
      <p:ext uri="{BB962C8B-B14F-4D97-AF65-F5344CB8AC3E}">
        <p14:creationId xmlns="" xmlns:p14="http://schemas.microsoft.com/office/powerpoint/2010/main" val="2700626994"/>
      </p:ext>
    </p:extLst>
  </p:cSld>
  <p:clrMapOvr>
    <a:masterClrMapping/>
  </p:clrMapOvr>
  <mc:AlternateContent xmlns:mc="http://schemas.openxmlformats.org/markup-compatibility/2006">
    <mc:Choice xmlns=""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8572560" cy="785818"/>
          </a:xfrm>
        </p:spPr>
        <p:txBody>
          <a:bodyPr vert="horz" lIns="0" rIns="0" bIns="0" anchor="b">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rPr>
              <a:t>EXTRACTION PROCESS</a:t>
            </a:r>
            <a:endParaRPr lang="en-GB"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228600">
                  <a:schemeClr val="accent2">
                    <a:satMod val="175000"/>
                    <a:alpha val="40000"/>
                  </a:schemeClr>
                </a:glow>
                <a:reflection blurRad="12700" stA="50000" endPos="50000" dist="5000" dir="5400000" sy="-100000" rotWithShape="0"/>
              </a:effectLst>
            </a:endParaRPr>
          </a:p>
        </p:txBody>
      </p:sp>
      <p:sp>
        <p:nvSpPr>
          <p:cNvPr id="3" name="Content Placeholder 2"/>
          <p:cNvSpPr>
            <a:spLocks noGrp="1"/>
          </p:cNvSpPr>
          <p:nvPr>
            <p:ph idx="1"/>
          </p:nvPr>
        </p:nvSpPr>
        <p:spPr>
          <a:xfrm>
            <a:off x="179512" y="764704"/>
            <a:ext cx="8784976" cy="5400600"/>
          </a:xfrm>
        </p:spPr>
        <p:txBody>
          <a:bodyPr>
            <a:noAutofit/>
          </a:bodyPr>
          <a:lstStyle/>
          <a:p>
            <a:pPr lvl="0" algn="just" rtl="0">
              <a:spcBef>
                <a:spcPts val="0"/>
              </a:spcBef>
            </a:pPr>
            <a:r>
              <a:rPr lang="en-US" sz="3600" dirty="0" smtClean="0">
                <a:latin typeface="Constantia" pitchFamily="18" charset="0"/>
              </a:rPr>
              <a:t>A 200 g of both the sprouted and non sprouted flour samples were defatted separated by stirring with 100 ml of 70% acetone at </a:t>
            </a:r>
            <a:r>
              <a:rPr lang="en-US" sz="3600" dirty="0" err="1" smtClean="0">
                <a:latin typeface="Constantia" pitchFamily="18" charset="0"/>
              </a:rPr>
              <a:t>25</a:t>
            </a:r>
            <a:r>
              <a:rPr lang="en-US" sz="3600" baseline="30000" dirty="0" err="1" smtClean="0">
                <a:latin typeface="Constantia" pitchFamily="18" charset="0"/>
              </a:rPr>
              <a:t>o</a:t>
            </a:r>
            <a:r>
              <a:rPr lang="en-US" sz="3600" dirty="0" err="1" smtClean="0">
                <a:latin typeface="Constantia" pitchFamily="18" charset="0"/>
              </a:rPr>
              <a:t>C</a:t>
            </a:r>
            <a:r>
              <a:rPr lang="en-US" sz="3600" dirty="0" smtClean="0">
                <a:latin typeface="Constantia" pitchFamily="18" charset="0"/>
              </a:rPr>
              <a:t> for 24 hours and filtering through </a:t>
            </a:r>
            <a:r>
              <a:rPr lang="en-US" sz="3600" dirty="0" err="1" smtClean="0">
                <a:latin typeface="Constantia" pitchFamily="18" charset="0"/>
              </a:rPr>
              <a:t>Whatman</a:t>
            </a:r>
            <a:r>
              <a:rPr lang="en-US" sz="3600" dirty="0" smtClean="0">
                <a:latin typeface="Constantia" pitchFamily="18" charset="0"/>
              </a:rPr>
              <a:t> No. 4 filter paper, following the method described previously. </a:t>
            </a:r>
            <a:endParaRPr lang="en-GB" sz="3600" dirty="0">
              <a:latin typeface="Constantia" pitchFamily="18" charset="0"/>
            </a:endParaRPr>
          </a:p>
          <a:p>
            <a:pPr lvl="0" algn="just" rtl="0">
              <a:spcBef>
                <a:spcPts val="0"/>
              </a:spcBef>
            </a:pPr>
            <a:r>
              <a:rPr lang="en-US" sz="3600" dirty="0" smtClean="0">
                <a:latin typeface="Constantia" pitchFamily="18" charset="0"/>
              </a:rPr>
              <a:t>The residues were further defatted with an additional 50 ml of 70% acetone, as described above for 3 hr. </a:t>
            </a:r>
            <a:endParaRPr lang="en-GB" sz="3600" dirty="0">
              <a:latin typeface="Constantia" pitchFamily="18" charset="0"/>
            </a:endParaRPr>
          </a:p>
        </p:txBody>
      </p:sp>
      <p:sp>
        <p:nvSpPr>
          <p:cNvPr id="4" name="Slide Number Placeholder 3"/>
          <p:cNvSpPr>
            <a:spLocks noGrp="1"/>
          </p:cNvSpPr>
          <p:nvPr>
            <p:ph type="sldNum" sz="quarter" idx="12"/>
          </p:nvPr>
        </p:nvSpPr>
        <p:spPr/>
        <p:txBody>
          <a:bodyPr/>
          <a:lstStyle/>
          <a:p>
            <a:fld id="{240D5ECE-8B49-45CD-BE81-EF81920D1969}" type="slidenum">
              <a:rPr lang="en-US" smtClean="0">
                <a:solidFill>
                  <a:srgbClr val="262626">
                    <a:lumMod val="85000"/>
                    <a:lumOff val="15000"/>
                  </a:srgbClr>
                </a:solidFill>
              </a:rPr>
              <a:pPr/>
              <a:t>9</a:t>
            </a:fld>
            <a:endParaRPr lang="en-US" dirty="0">
              <a:solidFill>
                <a:srgbClr val="262626">
                  <a:lumMod val="85000"/>
                  <a:lumOff val="15000"/>
                </a:srgb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par>
                          <p:cTn id="17" fill="hold">
                            <p:stCondLst>
                              <p:cond delay="2000"/>
                            </p:stCondLst>
                            <p:childTnLst>
                              <p:par>
                                <p:cTn id="18" presetID="31"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8.jpeg"/></Relationships>
</file>

<file path=ppt/theme/_rels/theme3.xml.rels><?xml version="1.0" encoding="UTF-8" standalone="yes"?>
<Relationships xmlns="http://schemas.openxmlformats.org/package/2006/relationships"><Relationship Id="rId1" Type="http://schemas.openxmlformats.org/officeDocument/2006/relationships/image" Target="../media/image19.jpeg"/></Relationships>
</file>

<file path=ppt/theme/theme1.xml><?xml version="1.0" encoding="utf-8"?>
<a:theme xmlns:a="http://schemas.openxmlformats.org/drawingml/2006/main" name="IntroducingPowerPoint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1_Flow">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309</TotalTime>
  <Words>900</Words>
  <Application>Microsoft Office PowerPoint</Application>
  <PresentationFormat>On-screen Show (4:3)</PresentationFormat>
  <Paragraphs>96</Paragraphs>
  <Slides>17</Slides>
  <Notes>1</Notes>
  <HiddenSlides>0</HiddenSlides>
  <MMClips>0</MMClip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IntroducingPowerPoint2010</vt:lpstr>
      <vt:lpstr>Grid</vt:lpstr>
      <vt:lpstr>1_Flow</vt:lpstr>
      <vt:lpstr>EFFECT OF GERMINATION ON PROXIMATE, AVAILABLE PHENOL AND FLAVONOID CONTENT AND ANTIOXIDANT ACTIVITIES OF AFRICAN YAM BEAN (Sphenostylis stenocarpa)</vt:lpstr>
      <vt:lpstr>INTRODUCTION</vt:lpstr>
      <vt:lpstr>INTRODUCTION (Cont.)</vt:lpstr>
      <vt:lpstr>INTRODUCTION (Cont.)</vt:lpstr>
      <vt:lpstr>AFRICAN YAM BEAN SEEDS</vt:lpstr>
      <vt:lpstr>MATERIALS AND METHODS </vt:lpstr>
      <vt:lpstr>GERMINATION PROCESS</vt:lpstr>
      <vt:lpstr>GERMINATION PROCESS (Cont.)</vt:lpstr>
      <vt:lpstr>EXTRACTION PROCESS</vt:lpstr>
      <vt:lpstr>EXTRACTION PROCESS (Cont.)</vt:lpstr>
      <vt:lpstr>Slide 11</vt:lpstr>
      <vt:lpstr>STATISTICAL ANALYSIS</vt:lpstr>
      <vt:lpstr>FIG. 1 THE EFFECT OF GERMINATION ON THE PROXIMATE COMPOSITION OF AFRICAN YAM BEAN</vt:lpstr>
      <vt:lpstr>TABLE I Total Phenol and Total Flavonoid Content of African Yam Bean</vt:lpstr>
      <vt:lpstr>TABLE II Antioxidant Activity of African Yam Bean</vt:lpstr>
      <vt:lpstr>CONCLUSION </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 of Germination on Proximate, Available Phenol and Flavonoid Content and Antioxidant Activities of African Yam Bean (Sphenostylis stenocarpa)</dc:title>
  <dc:creator>NNEKA</dc:creator>
  <cp:lastModifiedBy>NNEKA</cp:lastModifiedBy>
  <cp:revision>35</cp:revision>
  <dcterms:created xsi:type="dcterms:W3CDTF">2014-12-21T07:59:38Z</dcterms:created>
  <dcterms:modified xsi:type="dcterms:W3CDTF">2015-01-03T11:54:27Z</dcterms:modified>
</cp:coreProperties>
</file>