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  <p:sldMasterId id="2147483777" r:id="rId2"/>
  </p:sldMasterIdLst>
  <p:notesMasterIdLst>
    <p:notesMasterId r:id="rId19"/>
  </p:notesMasterIdLst>
  <p:sldIdLst>
    <p:sldId id="261" r:id="rId3"/>
    <p:sldId id="286" r:id="rId4"/>
    <p:sldId id="277" r:id="rId5"/>
    <p:sldId id="283" r:id="rId6"/>
    <p:sldId id="285" r:id="rId7"/>
    <p:sldId id="279" r:id="rId8"/>
    <p:sldId id="281" r:id="rId9"/>
    <p:sldId id="270" r:id="rId10"/>
    <p:sldId id="271" r:id="rId11"/>
    <p:sldId id="287" r:id="rId12"/>
    <p:sldId id="276" r:id="rId13"/>
    <p:sldId id="273" r:id="rId14"/>
    <p:sldId id="275" r:id="rId15"/>
    <p:sldId id="284" r:id="rId16"/>
    <p:sldId id="278" r:id="rId17"/>
    <p:sldId id="28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3" d="100"/>
          <a:sy n="63" d="100"/>
        </p:scale>
        <p:origin x="159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HD\obs%20vs%20calc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HD\obs%20vs%20calc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HD\obs%20vs%20cal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97225973041565"/>
          <c:y val="2.8387128911966011E-2"/>
          <c:w val="0.80300688284307165"/>
          <c:h val="0.80113845931826499"/>
        </c:manualLayout>
      </c:layout>
      <c:scatterChart>
        <c:scatterStyle val="lineMarker"/>
        <c:varyColors val="0"/>
        <c:ser>
          <c:idx val="0"/>
          <c:order val="0"/>
          <c:spPr>
            <a:ln w="3175">
              <a:solidFill>
                <a:schemeClr val="tx1"/>
              </a:solidFill>
            </a:ln>
          </c:spPr>
          <c:marker>
            <c:spPr>
              <a:ln w="3175"/>
            </c:spPr>
          </c:marker>
          <c:trendline>
            <c:trendlineType val="linear"/>
            <c:dispRSqr val="0"/>
            <c:dispEq val="0"/>
          </c:trendline>
          <c:xVal>
            <c:numRef>
              <c:f>Sheet1!$A$17:$A$26</c:f>
              <c:numCache>
                <c:formatCode>General</c:formatCode>
                <c:ptCount val="10"/>
                <c:pt idx="0">
                  <c:v>0</c:v>
                </c:pt>
                <c:pt idx="1">
                  <c:v>25</c:v>
                </c:pt>
                <c:pt idx="2">
                  <c:v>45</c:v>
                </c:pt>
                <c:pt idx="3">
                  <c:v>59</c:v>
                </c:pt>
                <c:pt idx="4">
                  <c:v>82</c:v>
                </c:pt>
                <c:pt idx="5">
                  <c:v>92</c:v>
                </c:pt>
                <c:pt idx="6">
                  <c:v>104.7</c:v>
                </c:pt>
                <c:pt idx="7">
                  <c:v>110</c:v>
                </c:pt>
                <c:pt idx="8">
                  <c:v>110</c:v>
                </c:pt>
                <c:pt idx="9">
                  <c:v>120</c:v>
                </c:pt>
              </c:numCache>
            </c:numRef>
          </c:xVal>
          <c:yVal>
            <c:numRef>
              <c:f>Sheet1!$B$17:$B$26</c:f>
              <c:numCache>
                <c:formatCode>General</c:formatCode>
                <c:ptCount val="10"/>
                <c:pt idx="0">
                  <c:v>0</c:v>
                </c:pt>
                <c:pt idx="1">
                  <c:v>25</c:v>
                </c:pt>
                <c:pt idx="2">
                  <c:v>45</c:v>
                </c:pt>
                <c:pt idx="3">
                  <c:v>59</c:v>
                </c:pt>
                <c:pt idx="4">
                  <c:v>82</c:v>
                </c:pt>
                <c:pt idx="5">
                  <c:v>92</c:v>
                </c:pt>
                <c:pt idx="6">
                  <c:v>104.7</c:v>
                </c:pt>
                <c:pt idx="7">
                  <c:v>110</c:v>
                </c:pt>
                <c:pt idx="8">
                  <c:v>110</c:v>
                </c:pt>
                <c:pt idx="9">
                  <c:v>120</c:v>
                </c:pt>
              </c:numCache>
            </c:numRef>
          </c:yVal>
          <c:smooth val="0"/>
        </c:ser>
        <c:ser>
          <c:idx val="1"/>
          <c:order val="1"/>
          <c:spPr>
            <a:ln w="25400">
              <a:noFill/>
            </a:ln>
          </c:spPr>
          <c:marker>
            <c:symbol val="diamond"/>
            <c:size val="5"/>
            <c:spPr>
              <a:ln w="9525"/>
            </c:spPr>
          </c:marker>
          <c:xVal>
            <c:numRef>
              <c:f>Sheet1!$C$18:$C$25</c:f>
              <c:numCache>
                <c:formatCode>General</c:formatCode>
                <c:ptCount val="8"/>
                <c:pt idx="0">
                  <c:v>25.8</c:v>
                </c:pt>
                <c:pt idx="1">
                  <c:v>41.6</c:v>
                </c:pt>
                <c:pt idx="2">
                  <c:v>55.5</c:v>
                </c:pt>
                <c:pt idx="3">
                  <c:v>77.400000000000006</c:v>
                </c:pt>
                <c:pt idx="4">
                  <c:v>85.3</c:v>
                </c:pt>
                <c:pt idx="5">
                  <c:v>96.2</c:v>
                </c:pt>
                <c:pt idx="6">
                  <c:v>103.6</c:v>
                </c:pt>
                <c:pt idx="7">
                  <c:v>106.6</c:v>
                </c:pt>
              </c:numCache>
            </c:numRef>
          </c:xVal>
          <c:yVal>
            <c:numRef>
              <c:f>Sheet1!$A$18:$A$25</c:f>
              <c:numCache>
                <c:formatCode>General</c:formatCode>
                <c:ptCount val="8"/>
                <c:pt idx="0">
                  <c:v>25</c:v>
                </c:pt>
                <c:pt idx="1">
                  <c:v>45</c:v>
                </c:pt>
                <c:pt idx="2">
                  <c:v>59</c:v>
                </c:pt>
                <c:pt idx="3">
                  <c:v>82</c:v>
                </c:pt>
                <c:pt idx="4">
                  <c:v>92</c:v>
                </c:pt>
                <c:pt idx="5">
                  <c:v>104.7</c:v>
                </c:pt>
                <c:pt idx="6">
                  <c:v>110</c:v>
                </c:pt>
                <c:pt idx="7">
                  <c:v>110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5127016"/>
        <c:axId val="225128976"/>
      </c:scatterChart>
      <c:valAx>
        <c:axId val="225127016"/>
        <c:scaling>
          <c:orientation val="minMax"/>
          <c:max val="120"/>
        </c:scaling>
        <c:delete val="0"/>
        <c:axPos val="b"/>
        <c:title>
          <c:tx>
            <c:rich>
              <a:bodyPr/>
              <a:lstStyle/>
              <a:p>
                <a:pPr>
                  <a:defRPr lang="en-US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Predicted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12700"/>
        </c:spPr>
        <c:txPr>
          <a:bodyPr/>
          <a:lstStyle/>
          <a:p>
            <a:pPr>
              <a:defRPr lang="en-US"/>
            </a:pPr>
            <a:endParaRPr lang="en-US"/>
          </a:p>
        </c:txPr>
        <c:crossAx val="225128976"/>
        <c:crosses val="autoZero"/>
        <c:crossBetween val="midCat"/>
      </c:valAx>
      <c:valAx>
        <c:axId val="225128976"/>
        <c:scaling>
          <c:orientation val="minMax"/>
          <c:max val="12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lang="en-US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Actual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12700"/>
        </c:spPr>
        <c:txPr>
          <a:bodyPr/>
          <a:lstStyle/>
          <a:p>
            <a:pPr>
              <a:defRPr lang="en-US"/>
            </a:pPr>
            <a:endParaRPr lang="en-US"/>
          </a:p>
        </c:txPr>
        <c:crossAx val="225127016"/>
        <c:crosses val="autoZero"/>
        <c:crossBetween val="midCat"/>
      </c:valAx>
      <c:spPr>
        <a:ln w="12700"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903666728169441"/>
          <c:y val="4.6710721012144213E-2"/>
          <c:w val="0.75757457871210276"/>
          <c:h val="0.79867390714091768"/>
        </c:manualLayout>
      </c:layout>
      <c:scatterChart>
        <c:scatterStyle val="lineMarker"/>
        <c:varyColors val="0"/>
        <c:ser>
          <c:idx val="0"/>
          <c:order val="0"/>
          <c:spPr>
            <a:ln w="25400">
              <a:noFill/>
            </a:ln>
          </c:spPr>
          <c:marker>
            <c:symbol val="diamond"/>
            <c:size val="3"/>
            <c:spPr>
              <a:ln w="3175"/>
            </c:spPr>
          </c:marker>
          <c:trendline>
            <c:trendlineType val="linear"/>
            <c:dispRSqr val="0"/>
            <c:dispEq val="0"/>
          </c:trendline>
          <c:xVal>
            <c:numRef>
              <c:f>Sheet1!$A$3:$A$12</c:f>
              <c:numCache>
                <c:formatCode>General</c:formatCode>
                <c:ptCount val="10"/>
                <c:pt idx="0">
                  <c:v>0</c:v>
                </c:pt>
                <c:pt idx="1">
                  <c:v>0.25</c:v>
                </c:pt>
                <c:pt idx="2">
                  <c:v>0.31200000000000438</c:v>
                </c:pt>
                <c:pt idx="3">
                  <c:v>0.34</c:v>
                </c:pt>
                <c:pt idx="4">
                  <c:v>0.35200000000000031</c:v>
                </c:pt>
                <c:pt idx="5">
                  <c:v>0.35300000000000031</c:v>
                </c:pt>
                <c:pt idx="6">
                  <c:v>0.35900000000000032</c:v>
                </c:pt>
                <c:pt idx="7">
                  <c:v>0.36000000000000032</c:v>
                </c:pt>
                <c:pt idx="8">
                  <c:v>0.36000000000000032</c:v>
                </c:pt>
                <c:pt idx="9">
                  <c:v>0.4</c:v>
                </c:pt>
              </c:numCache>
            </c:numRef>
          </c:xVal>
          <c:yVal>
            <c:numRef>
              <c:f>Sheet1!$B$3:$B$12</c:f>
              <c:numCache>
                <c:formatCode>General</c:formatCode>
                <c:ptCount val="10"/>
                <c:pt idx="0">
                  <c:v>0</c:v>
                </c:pt>
                <c:pt idx="1">
                  <c:v>0.25</c:v>
                </c:pt>
                <c:pt idx="2">
                  <c:v>0.31200000000000438</c:v>
                </c:pt>
                <c:pt idx="3">
                  <c:v>0.34</c:v>
                </c:pt>
                <c:pt idx="4">
                  <c:v>0.35200000000000031</c:v>
                </c:pt>
                <c:pt idx="5">
                  <c:v>0.35300000000000031</c:v>
                </c:pt>
                <c:pt idx="6">
                  <c:v>0.35900000000000032</c:v>
                </c:pt>
                <c:pt idx="7">
                  <c:v>0.36000000000000032</c:v>
                </c:pt>
                <c:pt idx="8">
                  <c:v>0.36000000000000032</c:v>
                </c:pt>
                <c:pt idx="9">
                  <c:v>0.4</c:v>
                </c:pt>
              </c:numCache>
            </c:numRef>
          </c:yVal>
          <c:smooth val="0"/>
        </c:ser>
        <c:ser>
          <c:idx val="1"/>
          <c:order val="1"/>
          <c:spPr>
            <a:ln w="25400">
              <a:noFill/>
            </a:ln>
          </c:spPr>
          <c:marker>
            <c:symbol val="diamond"/>
            <c:size val="5"/>
            <c:spPr>
              <a:ln w="3175"/>
            </c:spPr>
          </c:marker>
          <c:xVal>
            <c:numRef>
              <c:f>Sheet1!$C$4:$C$11</c:f>
              <c:numCache>
                <c:formatCode>General</c:formatCode>
                <c:ptCount val="8"/>
                <c:pt idx="0">
                  <c:v>0.223</c:v>
                </c:pt>
                <c:pt idx="1">
                  <c:v>0.26300000000000001</c:v>
                </c:pt>
                <c:pt idx="2">
                  <c:v>0.28500000000000031</c:v>
                </c:pt>
                <c:pt idx="3">
                  <c:v>0.30800000000000038</c:v>
                </c:pt>
                <c:pt idx="4">
                  <c:v>0.31500000000000722</c:v>
                </c:pt>
                <c:pt idx="5">
                  <c:v>0.32500000000000812</c:v>
                </c:pt>
                <c:pt idx="6">
                  <c:v>0.33200000000000868</c:v>
                </c:pt>
                <c:pt idx="7">
                  <c:v>0.33600000000000924</c:v>
                </c:pt>
              </c:numCache>
            </c:numRef>
          </c:xVal>
          <c:yVal>
            <c:numRef>
              <c:f>Sheet1!$A$4:$A$11</c:f>
              <c:numCache>
                <c:formatCode>General</c:formatCode>
                <c:ptCount val="8"/>
                <c:pt idx="0">
                  <c:v>0.25</c:v>
                </c:pt>
                <c:pt idx="1">
                  <c:v>0.31200000000000438</c:v>
                </c:pt>
                <c:pt idx="2">
                  <c:v>0.34</c:v>
                </c:pt>
                <c:pt idx="3">
                  <c:v>0.35200000000000031</c:v>
                </c:pt>
                <c:pt idx="4">
                  <c:v>0.35300000000000031</c:v>
                </c:pt>
                <c:pt idx="5">
                  <c:v>0.35900000000000032</c:v>
                </c:pt>
                <c:pt idx="6">
                  <c:v>0.36000000000000032</c:v>
                </c:pt>
                <c:pt idx="7">
                  <c:v>0.36000000000000032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5127800"/>
        <c:axId val="225129368"/>
      </c:scatterChart>
      <c:valAx>
        <c:axId val="225127800"/>
        <c:scaling>
          <c:orientation val="minMax"/>
          <c:max val="0.4"/>
          <c:min val="0.2"/>
        </c:scaling>
        <c:delete val="0"/>
        <c:axPos val="b"/>
        <c:title>
          <c:tx>
            <c:rich>
              <a:bodyPr/>
              <a:lstStyle/>
              <a:p>
                <a:pPr>
                  <a:defRPr lang="en-US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Predicted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225129368"/>
        <c:crosses val="autoZero"/>
        <c:crossBetween val="midCat"/>
      </c:valAx>
      <c:valAx>
        <c:axId val="225129368"/>
        <c:scaling>
          <c:orientation val="minMax"/>
          <c:max val="0.4"/>
          <c:min val="0.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lang="en-US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Actual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12700">
            <a:solidFill>
              <a:sysClr val="windowText" lastClr="000000"/>
            </a:solidFill>
          </a:ln>
        </c:spPr>
        <c:txPr>
          <a:bodyPr/>
          <a:lstStyle/>
          <a:p>
            <a:pPr>
              <a:defRPr lang="en-US"/>
            </a:pPr>
            <a:endParaRPr lang="en-US"/>
          </a:p>
        </c:txPr>
        <c:crossAx val="225127800"/>
        <c:crosses val="autoZero"/>
        <c:crossBetween val="midCat"/>
        <c:majorUnit val="5.0000000000000024E-2"/>
      </c:valAx>
      <c:spPr>
        <a:ln w="12700"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135241021701555"/>
          <c:y val="4.1837099352809014E-2"/>
          <c:w val="0.75514346072594551"/>
          <c:h val="0.78253276360932456"/>
        </c:manualLayout>
      </c:layout>
      <c:scatterChart>
        <c:scatterStyle val="lineMarker"/>
        <c:varyColors val="0"/>
        <c:ser>
          <c:idx val="0"/>
          <c:order val="0"/>
          <c:spPr>
            <a:ln w="3175">
              <a:solidFill>
                <a:schemeClr val="tx1"/>
              </a:solidFill>
            </a:ln>
          </c:spPr>
          <c:marker>
            <c:spPr>
              <a:ln w="3175"/>
            </c:spPr>
          </c:marker>
          <c:trendline>
            <c:trendlineType val="linear"/>
            <c:dispRSqr val="0"/>
            <c:dispEq val="0"/>
          </c:trendline>
          <c:xVal>
            <c:numRef>
              <c:f>Sheet1!$A$17:$A$26</c:f>
              <c:numCache>
                <c:formatCode>General</c:formatCode>
                <c:ptCount val="10"/>
                <c:pt idx="0">
                  <c:v>0</c:v>
                </c:pt>
                <c:pt idx="1">
                  <c:v>25</c:v>
                </c:pt>
                <c:pt idx="2">
                  <c:v>45</c:v>
                </c:pt>
                <c:pt idx="3">
                  <c:v>59</c:v>
                </c:pt>
                <c:pt idx="4">
                  <c:v>82</c:v>
                </c:pt>
                <c:pt idx="5">
                  <c:v>92</c:v>
                </c:pt>
                <c:pt idx="6">
                  <c:v>104.7</c:v>
                </c:pt>
                <c:pt idx="7">
                  <c:v>110</c:v>
                </c:pt>
                <c:pt idx="8">
                  <c:v>110</c:v>
                </c:pt>
                <c:pt idx="9">
                  <c:v>120</c:v>
                </c:pt>
              </c:numCache>
            </c:numRef>
          </c:xVal>
          <c:yVal>
            <c:numRef>
              <c:f>Sheet1!$B$17:$B$26</c:f>
              <c:numCache>
                <c:formatCode>General</c:formatCode>
                <c:ptCount val="10"/>
                <c:pt idx="0">
                  <c:v>0</c:v>
                </c:pt>
                <c:pt idx="1">
                  <c:v>25</c:v>
                </c:pt>
                <c:pt idx="2">
                  <c:v>45</c:v>
                </c:pt>
                <c:pt idx="3">
                  <c:v>59</c:v>
                </c:pt>
                <c:pt idx="4">
                  <c:v>82</c:v>
                </c:pt>
                <c:pt idx="5">
                  <c:v>92</c:v>
                </c:pt>
                <c:pt idx="6">
                  <c:v>104.7</c:v>
                </c:pt>
                <c:pt idx="7">
                  <c:v>110</c:v>
                </c:pt>
                <c:pt idx="8">
                  <c:v>110</c:v>
                </c:pt>
                <c:pt idx="9">
                  <c:v>120</c:v>
                </c:pt>
              </c:numCache>
            </c:numRef>
          </c:yVal>
          <c:smooth val="0"/>
        </c:ser>
        <c:ser>
          <c:idx val="1"/>
          <c:order val="1"/>
          <c:spPr>
            <a:ln w="25400">
              <a:noFill/>
            </a:ln>
          </c:spPr>
          <c:marker>
            <c:symbol val="diamond"/>
            <c:size val="6"/>
            <c:spPr>
              <a:ln w="9525"/>
            </c:spPr>
          </c:marker>
          <c:xVal>
            <c:numRef>
              <c:f>Sheet1!$D$18:$D$25</c:f>
              <c:numCache>
                <c:formatCode>General</c:formatCode>
                <c:ptCount val="8"/>
                <c:pt idx="0">
                  <c:v>21.206</c:v>
                </c:pt>
                <c:pt idx="1">
                  <c:v>31.295999999999989</c:v>
                </c:pt>
                <c:pt idx="2">
                  <c:v>39.274000000000001</c:v>
                </c:pt>
                <c:pt idx="3">
                  <c:v>51.306000000000004</c:v>
                </c:pt>
                <c:pt idx="4">
                  <c:v>55.891000000000005</c:v>
                </c:pt>
                <c:pt idx="5">
                  <c:v>63.25</c:v>
                </c:pt>
                <c:pt idx="6">
                  <c:v>70.043000000000006</c:v>
                </c:pt>
                <c:pt idx="7">
                  <c:v>74.175999999999988</c:v>
                </c:pt>
              </c:numCache>
            </c:numRef>
          </c:xVal>
          <c:yVal>
            <c:numRef>
              <c:f>Sheet1!$A$18:$A$25</c:f>
              <c:numCache>
                <c:formatCode>General</c:formatCode>
                <c:ptCount val="8"/>
                <c:pt idx="0">
                  <c:v>25</c:v>
                </c:pt>
                <c:pt idx="1">
                  <c:v>45</c:v>
                </c:pt>
                <c:pt idx="2">
                  <c:v>59</c:v>
                </c:pt>
                <c:pt idx="3">
                  <c:v>82</c:v>
                </c:pt>
                <c:pt idx="4">
                  <c:v>92</c:v>
                </c:pt>
                <c:pt idx="5">
                  <c:v>104.7</c:v>
                </c:pt>
                <c:pt idx="6">
                  <c:v>110</c:v>
                </c:pt>
                <c:pt idx="7">
                  <c:v>110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5122312"/>
        <c:axId val="225123488"/>
      </c:scatterChart>
      <c:valAx>
        <c:axId val="225122312"/>
        <c:scaling>
          <c:orientation val="minMax"/>
          <c:max val="120"/>
        </c:scaling>
        <c:delete val="0"/>
        <c:axPos val="b"/>
        <c:title>
          <c:tx>
            <c:rich>
              <a:bodyPr/>
              <a:lstStyle/>
              <a:p>
                <a:pPr>
                  <a:defRPr lang="en-US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Predicted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12700"/>
        </c:spPr>
        <c:txPr>
          <a:bodyPr/>
          <a:lstStyle/>
          <a:p>
            <a:pPr>
              <a:defRPr lang="en-US"/>
            </a:pPr>
            <a:endParaRPr lang="en-US"/>
          </a:p>
        </c:txPr>
        <c:crossAx val="225123488"/>
        <c:crosses val="autoZero"/>
        <c:crossBetween val="midCat"/>
      </c:valAx>
      <c:valAx>
        <c:axId val="225123488"/>
        <c:scaling>
          <c:orientation val="minMax"/>
          <c:max val="12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lang="en-US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Actual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12700"/>
        </c:spPr>
        <c:txPr>
          <a:bodyPr/>
          <a:lstStyle/>
          <a:p>
            <a:pPr>
              <a:defRPr lang="en-US"/>
            </a:pPr>
            <a:endParaRPr lang="en-US"/>
          </a:p>
        </c:txPr>
        <c:crossAx val="225122312"/>
        <c:crosses val="autoZero"/>
        <c:crossBetween val="midCat"/>
      </c:valAx>
      <c:spPr>
        <a:ln w="12700"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69931-0479-4016-B9E6-93EB536050A1}" type="datetimeFigureOut">
              <a:rPr lang="en-US" smtClean="0"/>
              <a:pPr/>
              <a:t>5/5/2018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66B1B-32A0-4C84-B9BE-7246FCC85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12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F2E44-959D-419B-9C87-383057118B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895B-120B-468F-B133-47A219FABA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31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F2E44-959D-419B-9C87-383057118B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895B-120B-468F-B133-47A219FABA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156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F2E44-959D-419B-9C87-383057118B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895B-120B-468F-B133-47A219FABA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1280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F2E44-959D-419B-9C87-383057118B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895B-120B-468F-B133-47A219FABA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897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F2E44-959D-419B-9C87-383057118B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895B-120B-468F-B133-47A219FABA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7830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F2E44-959D-419B-9C87-383057118B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895B-120B-468F-B133-47A219FABA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546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F2E44-959D-419B-9C87-383057118B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895B-120B-468F-B133-47A219FABA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354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F2E44-959D-419B-9C87-383057118B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895B-120B-468F-B133-47A219FABA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660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F2E44-959D-419B-9C87-383057118B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895B-120B-468F-B133-47A219FABA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72372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F2E44-959D-419B-9C87-383057118B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895B-120B-468F-B133-47A219FABA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69917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F2E44-959D-419B-9C87-383057118B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895B-120B-468F-B133-47A219FABA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27301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F2E44-959D-419B-9C87-383057118B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895B-120B-468F-B133-47A219FABA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101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F2E44-959D-419B-9C87-383057118B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895B-120B-468F-B133-47A219FABA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59810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F2E44-959D-419B-9C87-383057118B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895B-120B-468F-B133-47A219FABA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71633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F2E44-959D-419B-9C87-383057118B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895B-120B-468F-B133-47A219FABA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35882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F2E44-959D-419B-9C87-383057118B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895B-120B-468F-B133-47A219FABA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17488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F2E44-959D-419B-9C87-383057118B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895B-120B-468F-B133-47A219FABA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8420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F2E44-959D-419B-9C87-383057118B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895B-120B-468F-B133-47A219FABA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80672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F2E44-959D-419B-9C87-383057118B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895B-120B-468F-B133-47A219FABA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94328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F2E44-959D-419B-9C87-383057118B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895B-120B-468F-B133-47A219FABA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67393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F2E44-959D-419B-9C87-383057118B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895B-120B-468F-B133-47A219FABA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534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F2E44-959D-419B-9C87-383057118B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895B-120B-468F-B133-47A219FABA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344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F2E44-959D-419B-9C87-383057118B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895B-120B-468F-B133-47A219FABA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512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F2E44-959D-419B-9C87-383057118B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895B-120B-468F-B133-47A219FABA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98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F2E44-959D-419B-9C87-383057118B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895B-120B-468F-B133-47A219FABA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566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F2E44-959D-419B-9C87-383057118B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895B-120B-468F-B133-47A219FABA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57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F2E44-959D-419B-9C87-383057118B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895B-120B-468F-B133-47A219FABA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70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F2E44-959D-419B-9C87-383057118B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9B6895B-120B-468F-B133-47A219FABA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839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F2E44-959D-419B-9C87-383057118B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6895B-120B-468F-B133-47A219FABA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769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chart" Target="../charts/chart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2.xml"/><Relationship Id="rId11" Type="http://schemas.openxmlformats.org/officeDocument/2006/relationships/image" Target="../media/image20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3.bin"/><Relationship Id="rId4" Type="http://schemas.openxmlformats.org/officeDocument/2006/relationships/oleObject" Target="../embeddings/oleObject1.bin"/><Relationship Id="rId9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08520" y="1124744"/>
            <a:ext cx="84786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  <a:tabLst>
                <a:tab pos="3124200" algn="ctr"/>
              </a:tabLst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Optimization of Irradiance and Initial Inoculum Concentration as Cultivation Conditions for 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Microcystis a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eruginosa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Using Response Surface Methodology</a:t>
            </a:r>
            <a:endParaRPr lang="en-US" sz="32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504" y="4316903"/>
            <a:ext cx="81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Samar A.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El-Mekkawi</a:t>
            </a:r>
            <a:r>
              <a:rPr lang="en-US" sz="2400" baseline="30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,*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N. N. El-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Ibiari</a:t>
            </a:r>
            <a:r>
              <a:rPr lang="en-US" sz="24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Ola A. El-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Ardy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Nabil M.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Abdelmonem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Ahmed H.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Elahwany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Magdi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F.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Abadir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Ibrahim M.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Ismail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0" y="1000108"/>
          <a:ext cx="3714744" cy="2730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857224" y="642918"/>
          <a:ext cx="2000245" cy="413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Equation" r:id="rId4" imgW="1117600" imgH="228600" progId="Equation.3">
                  <p:embed/>
                </p:oleObj>
              </mc:Choice>
              <mc:Fallback>
                <p:oleObj name="Equation" r:id="rId4" imgW="1117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642918"/>
                        <a:ext cx="2000245" cy="413726"/>
                      </a:xfrm>
                      <a:prstGeom prst="rect">
                        <a:avLst/>
                      </a:prstGeom>
                      <a:noFill/>
                      <a:ln w="76200" cmpd="tri">
                        <a:solidFill>
                          <a:srgbClr val="FF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Chart 3"/>
          <p:cNvGraphicFramePr/>
          <p:nvPr/>
        </p:nvGraphicFramePr>
        <p:xfrm>
          <a:off x="2928926" y="4214818"/>
          <a:ext cx="3929090" cy="2643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5780" name="Object 4"/>
          <p:cNvGraphicFramePr>
            <a:graphicFrameLocks noChangeAspect="1"/>
          </p:cNvGraphicFramePr>
          <p:nvPr/>
        </p:nvGraphicFramePr>
        <p:xfrm>
          <a:off x="6786578" y="460792"/>
          <a:ext cx="1571604" cy="682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Equation" r:id="rId7" imgW="990170" imgH="431613" progId="Equation.3">
                  <p:embed/>
                </p:oleObj>
              </mc:Choice>
              <mc:Fallback>
                <p:oleObj name="Equation" r:id="rId7" imgW="990170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578" y="460792"/>
                        <a:ext cx="1571604" cy="682192"/>
                      </a:xfrm>
                      <a:prstGeom prst="rect">
                        <a:avLst/>
                      </a:prstGeom>
                      <a:noFill/>
                      <a:ln w="76200" cmpd="tri">
                        <a:solidFill>
                          <a:srgbClr val="FF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5241290" y="1071546"/>
          <a:ext cx="3902710" cy="2780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8" name="Rectangle 7"/>
          <p:cNvSpPr/>
          <p:nvPr/>
        </p:nvSpPr>
        <p:spPr>
          <a:xfrm>
            <a:off x="2033033" y="71414"/>
            <a:ext cx="4954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Actual Versus Predicted Values</a:t>
            </a:r>
          </a:p>
        </p:txBody>
      </p:sp>
      <p:graphicFrame>
        <p:nvGraphicFramePr>
          <p:cNvPr id="75779" name="Object 3"/>
          <p:cNvGraphicFramePr>
            <a:graphicFrameLocks noChangeAspect="1"/>
          </p:cNvGraphicFramePr>
          <p:nvPr/>
        </p:nvGraphicFramePr>
        <p:xfrm>
          <a:off x="3857620" y="3643314"/>
          <a:ext cx="2000264" cy="694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Equation" r:id="rId10" imgW="1028254" imgH="431613" progId="Equation.3">
                  <p:embed/>
                </p:oleObj>
              </mc:Choice>
              <mc:Fallback>
                <p:oleObj name="Equation" r:id="rId10" imgW="1028254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0" y="3643314"/>
                        <a:ext cx="2000264" cy="694307"/>
                      </a:xfrm>
                      <a:prstGeom prst="rect">
                        <a:avLst/>
                      </a:prstGeom>
                      <a:noFill/>
                      <a:ln w="76200" cmpd="tri">
                        <a:solidFill>
                          <a:srgbClr val="FF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93269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095747" y="482183"/>
            <a:ext cx="1428760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95746" y="478413"/>
            <a:ext cx="1381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Known factors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2976" y="625553"/>
            <a:ext cx="22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Variable selection and Data set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24243" y="1446596"/>
            <a:ext cx="2857520" cy="6429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09995" y="3696893"/>
            <a:ext cx="2286016" cy="6786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743640" y="4929198"/>
            <a:ext cx="1428760" cy="26789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04982" y="5554280"/>
            <a:ext cx="1905013" cy="3750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9" name="Flowchart: Decision 8"/>
          <p:cNvSpPr/>
          <p:nvPr/>
        </p:nvSpPr>
        <p:spPr>
          <a:xfrm>
            <a:off x="4024309" y="2518166"/>
            <a:ext cx="1785951" cy="750099"/>
          </a:xfrm>
          <a:prstGeom prst="flowChartDecis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0" name="Flowchart: Decision 9"/>
          <p:cNvSpPr/>
          <p:nvPr/>
        </p:nvSpPr>
        <p:spPr>
          <a:xfrm>
            <a:off x="4095747" y="4714884"/>
            <a:ext cx="1785951" cy="696521"/>
          </a:xfrm>
          <a:prstGeom prst="flowChartDecis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24243" y="1412776"/>
            <a:ext cx="2667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Factors Effects and Interactions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75733" y="2732480"/>
            <a:ext cx="1476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Curvature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79912" y="3717032"/>
            <a:ext cx="22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Response Surface Methodology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28728" y="1697123"/>
            <a:ext cx="171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Experimental design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28729" y="4000998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Optimization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8992" y="2661535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No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57753" y="3375421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Yes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3979" y="4982776"/>
            <a:ext cx="1666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Verification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35696" y="5572140"/>
            <a:ext cx="1988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Model Equation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86249" y="4929198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Confirm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32240" y="4869160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Back up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4592311" y="1294260"/>
            <a:ext cx="339328" cy="10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4688617" y="2294395"/>
            <a:ext cx="339328" cy="10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4783868" y="3490979"/>
            <a:ext cx="339328" cy="10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4783868" y="4554951"/>
            <a:ext cx="339328" cy="10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hape 38"/>
          <p:cNvCxnSpPr>
            <a:stCxn id="9" idx="1"/>
            <a:endCxn id="10" idx="1"/>
          </p:cNvCxnSpPr>
          <p:nvPr/>
        </p:nvCxnSpPr>
        <p:spPr>
          <a:xfrm rot="10800000" flipH="1" flipV="1">
            <a:off x="4024307" y="2893215"/>
            <a:ext cx="71439" cy="2169929"/>
          </a:xfrm>
          <a:prstGeom prst="bentConnector3">
            <a:avLst>
              <a:gd name="adj1" fmla="val -1102205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333478" y="1232282"/>
            <a:ext cx="7048549" cy="1191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333478" y="3588544"/>
            <a:ext cx="7048549" cy="1191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536678" y="4552958"/>
            <a:ext cx="7048549" cy="1191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Shape 48"/>
          <p:cNvCxnSpPr>
            <a:stCxn id="10" idx="2"/>
            <a:endCxn id="8" idx="3"/>
          </p:cNvCxnSpPr>
          <p:nvPr/>
        </p:nvCxnSpPr>
        <p:spPr>
          <a:xfrm rot="5400000">
            <a:off x="4234159" y="4987241"/>
            <a:ext cx="330400" cy="117872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5868144" y="5088743"/>
            <a:ext cx="857256" cy="11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108704" y="5435932"/>
            <a:ext cx="652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Yes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6096011" y="4797152"/>
            <a:ext cx="564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6252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2855239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Model equation of yield response in terms of 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actual variables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is:</a:t>
            </a:r>
          </a:p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Yield= -19.00271+(15.5651×I)+(1.23044×C)-(0.51875×I</a:t>
            </a:r>
            <a:r>
              <a:rPr lang="en-US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)-(6.8998×10</a:t>
            </a:r>
            <a:r>
              <a:rPr lang="en-US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×C</a:t>
            </a:r>
            <a:r>
              <a:rPr lang="en-US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)+ (0.1352×I×C)</a:t>
            </a:r>
          </a:p>
          <a:p>
            <a:endParaRPr lang="en-US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C:\Users\TOP\Desktop\yield 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24744"/>
            <a:ext cx="3923928" cy="2592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0" y="3717032"/>
            <a:ext cx="9144000" cy="28931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Model equation of oil content response in terms of </a:t>
            </a:r>
            <a:r>
              <a:rPr lang="en-US" sz="2000" b="1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actual variables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is: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Oil content = -5.09018 + (22.23279×I) + (1.28624×C) - (2.31375×I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- (0.015843×C</a:t>
            </a:r>
            <a:r>
              <a:rPr lang="en-US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) + 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0.19903×I×C)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4365104"/>
            <a:ext cx="3851920" cy="24928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4439212"/>
            <a:ext cx="3312368" cy="23446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1268760"/>
            <a:ext cx="3312368" cy="238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4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16632"/>
            <a:ext cx="8208912" cy="539932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b="1" u="sng" dirty="0" smtClean="0">
                <a:solidFill>
                  <a:srgbClr val="FF0000"/>
                </a:solidFill>
              </a:rPr>
              <a:t>Conclusions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Microcystis 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aeruginosa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contains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sufficient amount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of oil content suitable for biodiesel production.</a:t>
            </a:r>
          </a:p>
          <a:p>
            <a:pPr algn="just"/>
            <a:endParaRPr lang="en-US" sz="28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optimum illuminated surface area to volume ratio is 0.9. This ratio is viable for diameter range 4-6 cm and length range 1.0-1.5 m.</a:t>
            </a:r>
          </a:p>
          <a:p>
            <a:pPr algn="just"/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constants of Monod model, modified Monod model, and Hyperbolic Tangent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model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are defined experimentally; </a:t>
            </a:r>
          </a:p>
          <a:p>
            <a:pPr marL="0" indent="0" algn="just">
              <a:buClrTx/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K=12.5 µmol.m</a:t>
            </a:r>
            <a:r>
              <a:rPr lang="en-US" sz="28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.s</a:t>
            </a:r>
            <a:r>
              <a:rPr lang="en-US" sz="28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aseline="-2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85 µmol.m</a:t>
            </a:r>
            <a:r>
              <a:rPr lang="en-US" sz="28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.s</a:t>
            </a:r>
            <a:r>
              <a:rPr lang="en-US" sz="28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α = 1.294 mg.l</a:t>
            </a:r>
            <a:r>
              <a:rPr lang="en-US" sz="28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.d</a:t>
            </a:r>
            <a:r>
              <a:rPr lang="en-US" sz="28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/µmol.m</a:t>
            </a:r>
            <a:r>
              <a:rPr lang="en-US" sz="28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.s</a:t>
            </a:r>
            <a:r>
              <a:rPr lang="en-US" sz="28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/>
            <a:endParaRPr lang="en-US" sz="2800" baseline="30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14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96" y="1340768"/>
            <a:ext cx="74168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Hyperbolic Tangent model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the most viable one, since it has less deviation than the others. </a:t>
            </a: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Applying factorial design; the predicted yield is 161.82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mg/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l.d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the predicted oil content is 140.1 mg/L under operating conditions of irradiance 81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µmol.m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.s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initial concentration 67 mg/L.</a:t>
            </a:r>
          </a:p>
          <a:p>
            <a:pPr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325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571480"/>
            <a:ext cx="7560840" cy="5429288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en-US" sz="3600" b="1" u="sng" dirty="0" smtClean="0">
                <a:solidFill>
                  <a:srgbClr val="FF0000"/>
                </a:solidFill>
              </a:rPr>
              <a:t>Prospective research</a:t>
            </a:r>
            <a:r>
              <a:rPr lang="en-US" sz="2800" b="1" u="sng" dirty="0" smtClean="0">
                <a:solidFill>
                  <a:srgbClr val="FF0000"/>
                </a:solidFill>
              </a:rPr>
              <a:t> </a:t>
            </a:r>
          </a:p>
          <a:p>
            <a:pPr lvl="0">
              <a:buNone/>
            </a:pPr>
            <a:endParaRPr lang="en-US" sz="2800" b="1" u="sng" dirty="0" smtClean="0">
              <a:solidFill>
                <a:schemeClr val="tx1"/>
              </a:solidFill>
            </a:endParaRPr>
          </a:p>
          <a:p>
            <a:pPr algn="justLow">
              <a:buClrTx/>
              <a:buFont typeface="Wingdings" panose="05000000000000000000" pitchFamily="2" charset="2"/>
              <a:buChar char="Ø"/>
            </a:pP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studies about the factors affecting photosynthetic rate  as temperature, light duration and solar light could be studied by modifying hyperbolic tangent model. </a:t>
            </a:r>
          </a:p>
          <a:p>
            <a:endParaRPr lang="en-US" sz="3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>
              <a:buClrTx/>
              <a:buFont typeface="Wingdings" panose="05000000000000000000" pitchFamily="2" charset="2"/>
              <a:buChar char="Ø"/>
            </a:pP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Further studies about algal biorefineries 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be 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considered.</a:t>
            </a:r>
          </a:p>
        </p:txBody>
      </p:sp>
    </p:spTree>
    <p:extLst>
      <p:ext uri="{BB962C8B-B14F-4D97-AF65-F5344CB8AC3E}">
        <p14:creationId xmlns:p14="http://schemas.microsoft.com/office/powerpoint/2010/main" val="14210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755576" y="583669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Blackadder ITC" panose="04020505051007020D02" pitchFamily="82" charset="0"/>
              </a:rPr>
              <a:t>Thank you</a:t>
            </a:r>
            <a:endParaRPr lang="en-US" sz="5400" dirty="0">
              <a:solidFill>
                <a:schemeClr val="bg1"/>
              </a:solidFill>
              <a:latin typeface="Blackadder ITC" panose="04020505051007020D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5433238"/>
            <a:ext cx="4735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Blackadder ITC" panose="04020505051007020D02" pitchFamily="82" charset="0"/>
              </a:rPr>
              <a:t>Questions Please</a:t>
            </a:r>
            <a:endParaRPr lang="en-US" sz="5400" dirty="0">
              <a:solidFill>
                <a:schemeClr val="bg1"/>
              </a:solidFill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56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75184"/>
          </a:xfrm>
        </p:spPr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Outline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1484784"/>
            <a:ext cx="6633785" cy="4556579"/>
          </a:xfrm>
        </p:spPr>
        <p:txBody>
          <a:bodyPr>
            <a:normAutofit/>
          </a:bodyPr>
          <a:lstStyle/>
          <a:p>
            <a:pPr marL="457200" indent="-457200" algn="justLow">
              <a:spcBef>
                <a:spcPts val="600"/>
              </a:spcBef>
              <a:buClrTx/>
              <a:buFont typeface="Wingdings" panose="05000000000000000000" pitchFamily="2" charset="2"/>
              <a:buChar char="Ø"/>
              <a:tabLst>
                <a:tab pos="3124200" algn="ctr"/>
              </a:tabLs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Abstract</a:t>
            </a:r>
          </a:p>
          <a:p>
            <a:pPr marL="457200" indent="-457200" algn="justLow">
              <a:spcBef>
                <a:spcPts val="600"/>
              </a:spcBef>
              <a:buClrTx/>
              <a:buFont typeface="Wingdings" panose="05000000000000000000" pitchFamily="2" charset="2"/>
              <a:buChar char="Ø"/>
              <a:tabLst>
                <a:tab pos="3124200" algn="ctr"/>
              </a:tabLs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Keywords</a:t>
            </a:r>
          </a:p>
          <a:p>
            <a:pPr marL="457200" indent="-457200" algn="justLow">
              <a:spcBef>
                <a:spcPts val="600"/>
              </a:spcBef>
              <a:buClrTx/>
              <a:buFont typeface="Wingdings" panose="05000000000000000000" pitchFamily="2" charset="2"/>
              <a:buChar char="Ø"/>
              <a:tabLst>
                <a:tab pos="3124200" algn="ctr"/>
              </a:tabLs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Introduction</a:t>
            </a:r>
          </a:p>
          <a:p>
            <a:pPr marL="457200" indent="-457200" algn="justLow">
              <a:spcBef>
                <a:spcPts val="600"/>
              </a:spcBef>
              <a:buClrTx/>
              <a:buFont typeface="Wingdings" panose="05000000000000000000" pitchFamily="2" charset="2"/>
              <a:buChar char="Ø"/>
              <a:tabLst>
                <a:tab pos="3124200" algn="ctr"/>
              </a:tabLs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Material and Methods</a:t>
            </a:r>
          </a:p>
          <a:p>
            <a:pPr marL="457200" indent="-457200" algn="justLow">
              <a:spcBef>
                <a:spcPts val="600"/>
              </a:spcBef>
              <a:buClrTx/>
              <a:buFont typeface="Wingdings" panose="05000000000000000000" pitchFamily="2" charset="2"/>
              <a:buChar char="Ø"/>
              <a:tabLst>
                <a:tab pos="3124200" algn="ctr"/>
              </a:tabLs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Results</a:t>
            </a:r>
          </a:p>
          <a:p>
            <a:pPr marL="457200" indent="-457200" algn="justLow">
              <a:spcBef>
                <a:spcPts val="600"/>
              </a:spcBef>
              <a:buClrTx/>
              <a:buFont typeface="Wingdings" panose="05000000000000000000" pitchFamily="2" charset="2"/>
              <a:buChar char="Ø"/>
              <a:tabLst>
                <a:tab pos="3124200" algn="ctr"/>
              </a:tabLs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Discussion</a:t>
            </a:r>
          </a:p>
          <a:p>
            <a:pPr marL="457200" indent="-457200" algn="justLow">
              <a:spcBef>
                <a:spcPts val="600"/>
              </a:spcBef>
              <a:buClrTx/>
              <a:buFont typeface="Wingdings" panose="05000000000000000000" pitchFamily="2" charset="2"/>
              <a:buChar char="Ø"/>
              <a:tabLst>
                <a:tab pos="3124200" algn="ctr"/>
              </a:tabLs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Conclusions</a:t>
            </a:r>
          </a:p>
          <a:p>
            <a:pPr marL="457200" indent="-457200" algn="justLow">
              <a:spcBef>
                <a:spcPts val="600"/>
              </a:spcBef>
              <a:buClrTx/>
              <a:buFont typeface="Wingdings" panose="05000000000000000000" pitchFamily="2" charset="2"/>
              <a:buChar char="Ø"/>
              <a:tabLst>
                <a:tab pos="3124200" algn="ctr"/>
              </a:tabLs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References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78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548680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Low">
              <a:spcBef>
                <a:spcPts val="600"/>
              </a:spcBef>
              <a:spcAft>
                <a:spcPts val="0"/>
              </a:spcAft>
              <a:tabLst>
                <a:tab pos="3124200" algn="ctr"/>
              </a:tabLst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Introduction</a:t>
            </a:r>
          </a:p>
          <a:p>
            <a:pPr marL="457200" indent="-457200" algn="justLow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124200" algn="ctr"/>
              </a:tabLst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Biodiesel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a sustainable and renewable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energy source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positive environmental effect in reducing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GHG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emissions.</a:t>
            </a:r>
          </a:p>
          <a:p>
            <a:pPr marL="457200" indent="-457200" algn="justLow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124200" algn="ctr"/>
              </a:tabLs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Third generation of bio-fuels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derived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 microalgae.</a:t>
            </a:r>
            <a:endParaRPr lang="en-US" sz="28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Low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124200" algn="ctr"/>
              </a:tabLst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optimization of biomass and oil concentration in biodiesel production based on algal cultivation relies upon several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factors as irradiance.</a:t>
            </a:r>
          </a:p>
          <a:p>
            <a:pPr marL="457200" indent="-457200" algn="justLow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124200" algn="ctr"/>
              </a:tabLst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present experimental work aims to optimize some of the cultivation conditions to obtain maximum oil and biomass yield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451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980728"/>
            <a:ext cx="79928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First, a suitable strain (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Microcystis aeruginosa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out of four local available strains 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Scenedesmus obliquus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(green algae), 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Nannochloropsis sp.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(genus of algae), 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Spirulina platensis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(cyanobacteria), and 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M. aeruginosa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(cyanobacteria) was selected based on its oil content. </a:t>
            </a:r>
            <a:endParaRPr lang="en-US" sz="28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effects of geometric shape and the dimensions of bubble column photobioreactor on algal growth were studied. </a:t>
            </a:r>
            <a:endParaRPr lang="en-US" sz="28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77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1196752"/>
            <a:ext cx="8496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This work also investigated the use of three models describing 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M. aeruginosa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growth through relations between irradiance and either growth rate or specific growth rate. The models' constants 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(α,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2800" i="1" baseline="-25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K</a:t>
            </a:r>
            <a:r>
              <a:rPr lang="en-US" sz="2800" i="1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being obtained experimentally. </a:t>
            </a:r>
            <a:endParaRPr lang="en-US" sz="28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Moreover; two prediction models describe the effect of the initial inoculum concentration and irradiance on biomass yield and oil concentration were created using Design Expert Program 6.0.8.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5922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15816" y="0"/>
            <a:ext cx="564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Material and Methods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 l="12540" t="26227" r="20049" b="30124"/>
          <a:stretch>
            <a:fillRect/>
          </a:stretch>
        </p:blipFill>
        <p:spPr bwMode="auto">
          <a:xfrm>
            <a:off x="3643306" y="1000108"/>
            <a:ext cx="5500694" cy="202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33568" y="2976886"/>
            <a:ext cx="593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Both"/>
            </a:pPr>
            <a:r>
              <a:rPr lang="en-US" i="1" dirty="0" smtClean="0"/>
              <a:t>Scenedesmus obliquus, (b) Spirulina platensis, </a:t>
            </a:r>
          </a:p>
          <a:p>
            <a:pPr marL="342900" indent="-342900"/>
            <a:r>
              <a:rPr lang="en-US" i="1" dirty="0" smtClean="0"/>
              <a:t>(c) Microcystis aeruginosa, (d) Nannochloropsis sp</a:t>
            </a:r>
            <a:endParaRPr lang="en-US" i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836120"/>
              </p:ext>
            </p:extLst>
          </p:nvPr>
        </p:nvGraphicFramePr>
        <p:xfrm>
          <a:off x="87976" y="116632"/>
          <a:ext cx="3500461" cy="3063240"/>
        </p:xfrm>
        <a:graphic>
          <a:graphicData uri="http://schemas.openxmlformats.org/drawingml/2006/table">
            <a:tbl>
              <a:tblPr/>
              <a:tblGrid>
                <a:gridCol w="1883496"/>
                <a:gridCol w="1616965"/>
              </a:tblGrid>
              <a:tr h="158974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Nutrient Solution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Stock Weight (g/l)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974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K</a:t>
                      </a:r>
                      <a:r>
                        <a:rPr lang="en-US" sz="1200" baseline="-25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HPO</a:t>
                      </a:r>
                      <a:r>
                        <a:rPr lang="en-US" sz="1200" baseline="-25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4</a:t>
                      </a:r>
                      <a:endParaRPr lang="en-U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40</a:t>
                      </a:r>
                      <a:endParaRPr lang="en-U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974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NaNO</a:t>
                      </a:r>
                      <a:r>
                        <a:rPr lang="en-US" sz="1200" baseline="-25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endParaRPr lang="en-U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1500</a:t>
                      </a:r>
                      <a:endParaRPr lang="en-U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974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MgSO</a:t>
                      </a:r>
                      <a:r>
                        <a:rPr lang="en-US" sz="1200" baseline="-25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4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.7H</a:t>
                      </a:r>
                      <a:r>
                        <a:rPr lang="en-US" sz="1200" baseline="-25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O</a:t>
                      </a:r>
                      <a:endParaRPr lang="en-U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75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974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CaCl</a:t>
                      </a:r>
                      <a:r>
                        <a:rPr lang="en-US" sz="1200" baseline="-25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anhydrous </a:t>
                      </a:r>
                      <a:endParaRPr lang="en-U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330.98</a:t>
                      </a:r>
                      <a:endParaRPr lang="en-U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974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Citric acid</a:t>
                      </a:r>
                      <a:endParaRPr lang="en-U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6</a:t>
                      </a:r>
                      <a:endParaRPr lang="en-U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974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Na</a:t>
                      </a:r>
                      <a:r>
                        <a:rPr lang="en-US" sz="1200" baseline="-25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CO</a:t>
                      </a:r>
                      <a:r>
                        <a:rPr lang="en-US" sz="1200" baseline="-25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endParaRPr lang="en-U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20</a:t>
                      </a:r>
                      <a:endParaRPr lang="en-U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974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Na</a:t>
                      </a:r>
                      <a:r>
                        <a:rPr lang="en-US" sz="1200" baseline="-25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EDTA</a:t>
                      </a:r>
                      <a:endParaRPr lang="en-U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en-U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974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Ferric ammonium citrate</a:t>
                      </a:r>
                      <a:endParaRPr lang="en-U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6</a:t>
                      </a:r>
                      <a:endParaRPr lang="en-U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5092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Trace elements*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(2.86 g) H</a:t>
                      </a:r>
                      <a:r>
                        <a:rPr lang="en-US" sz="11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BO</a:t>
                      </a:r>
                      <a:r>
                        <a:rPr lang="en-US" sz="11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, 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(1.81 g)  MnCl</a:t>
                      </a:r>
                      <a:r>
                        <a:rPr lang="en-US" sz="11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.4H</a:t>
                      </a:r>
                      <a:r>
                        <a:rPr lang="en-US" sz="11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O, (0.222 g) ZnSO</a:t>
                      </a:r>
                      <a:r>
                        <a:rPr lang="en-US" sz="11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4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.7H</a:t>
                      </a:r>
                      <a:r>
                        <a:rPr lang="en-US" sz="11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O, (0.39 g) Na</a:t>
                      </a:r>
                      <a:r>
                        <a:rPr lang="en-US" sz="11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MoO</a:t>
                      </a:r>
                      <a:r>
                        <a:rPr lang="en-US" sz="11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4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.2H</a:t>
                      </a:r>
                      <a:r>
                        <a:rPr lang="en-US" sz="11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O, (0.079 g) CuSO</a:t>
                      </a:r>
                      <a:r>
                        <a:rPr lang="en-US" sz="11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4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.5H</a:t>
                      </a:r>
                      <a:r>
                        <a:rPr lang="en-US" sz="11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(0.0494g)Co(NO</a:t>
                      </a:r>
                      <a:r>
                        <a:rPr lang="en-US" sz="11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r>
                        <a:rPr lang="en-US" sz="11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.6H</a:t>
                      </a:r>
                      <a:r>
                        <a:rPr lang="en-US" sz="11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O 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Dissolved in 1L of distillate water.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6" descr="Picture 115 (2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789040"/>
            <a:ext cx="496855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3300051"/>
            <a:ext cx="3024336" cy="356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8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1896" y="81068"/>
            <a:ext cx="5086328" cy="511156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Cultivation Follow-up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IMG_152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628" y="1484784"/>
            <a:ext cx="2714643" cy="157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MG_1530 (2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500759"/>
            <a:ext cx="2844165" cy="1646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9601" y="764704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Microscopic examination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09963" y="880421"/>
            <a:ext cx="2530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Chlorophyll content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OD</a:t>
            </a:r>
            <a:endParaRPr lang="en-US" dirty="0"/>
          </a:p>
        </p:txBody>
      </p:sp>
      <p:pic>
        <p:nvPicPr>
          <p:cNvPr id="9" name="Picture 8" descr="IMG_17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8423" y="1484784"/>
            <a:ext cx="2168851" cy="166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587611" y="98072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pH</a:t>
            </a:r>
            <a:endParaRPr lang="en-US" dirty="0"/>
          </a:p>
        </p:txBody>
      </p:sp>
      <p:pic>
        <p:nvPicPr>
          <p:cNvPr id="13" name="Picture 12" descr="IMG_1520 (3)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44623" y="4126428"/>
            <a:ext cx="1768982" cy="239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6" cstate="print"/>
          <a:srcRect l="19243" t="1982" r="54117" b="9596"/>
          <a:stretch>
            <a:fillRect/>
          </a:stretch>
        </p:blipFill>
        <p:spPr bwMode="auto">
          <a:xfrm>
            <a:off x="191302" y="3498840"/>
            <a:ext cx="1386155" cy="216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IMG_1522 (2)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30778" y="4668273"/>
            <a:ext cx="1576829" cy="212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rotavapor"/>
          <p:cNvPicPr/>
          <p:nvPr/>
        </p:nvPicPr>
        <p:blipFill>
          <a:blip r:embed="rId8"/>
          <a:srcRect b="7243"/>
          <a:stretch>
            <a:fillRect/>
          </a:stretch>
        </p:blipFill>
        <p:spPr bwMode="auto">
          <a:xfrm>
            <a:off x="3964784" y="4669701"/>
            <a:ext cx="259228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226078" y="4211796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dirty="0" smtClean="0"/>
              <a:t>Oil extraction</a:t>
            </a:r>
            <a:endParaRPr lang="en-US" dirty="0"/>
          </a:p>
        </p:txBody>
      </p:sp>
      <p:pic>
        <p:nvPicPr>
          <p:cNvPr id="168962" name="Picture 2" descr="IMG_1545 (3)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841" y="4295381"/>
            <a:ext cx="2844819" cy="128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98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1" y="4761265"/>
            <a:ext cx="4209784" cy="95410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u="sng" dirty="0" smtClean="0"/>
              <a:t>Comparison between </a:t>
            </a:r>
            <a:r>
              <a:rPr lang="en-US" sz="2800" b="1" u="sng" dirty="0"/>
              <a:t>different </a:t>
            </a:r>
            <a:r>
              <a:rPr lang="en-US" sz="2800" b="1" u="sng" dirty="0" smtClean="0"/>
              <a:t>S/V of PBR</a:t>
            </a:r>
            <a:endParaRPr lang="en-US" sz="2800" b="1" u="sng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969395"/>
              </p:ext>
            </p:extLst>
          </p:nvPr>
        </p:nvGraphicFramePr>
        <p:xfrm>
          <a:off x="4786082" y="4101345"/>
          <a:ext cx="4352198" cy="2781384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725367"/>
                <a:gridCol w="1276644"/>
                <a:gridCol w="1084093"/>
                <a:gridCol w="1266094"/>
              </a:tblGrid>
              <a:tr h="6064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dirty="0"/>
                        <a:t>S/V</a:t>
                      </a:r>
                      <a:endParaRPr lang="en-US" sz="18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/>
                        <a:t>Yield (mg/l.d)</a:t>
                      </a:r>
                      <a:endParaRPr lang="en-US" sz="1800" b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dirty="0" smtClean="0">
                          <a:latin typeface="Times New Roman"/>
                          <a:cs typeface="Times New Roman"/>
                        </a:rPr>
                        <a:t>µ</a:t>
                      </a:r>
                      <a:r>
                        <a:rPr lang="en-US" sz="1800" b="0" dirty="0" smtClean="0"/>
                        <a:t> </a:t>
                      </a:r>
                      <a:r>
                        <a:rPr lang="en-US" sz="1800" b="0" dirty="0"/>
                        <a:t>(d</a:t>
                      </a:r>
                      <a:r>
                        <a:rPr lang="en-US" sz="1800" b="0" baseline="30000" dirty="0"/>
                        <a:t>-1</a:t>
                      </a:r>
                      <a:r>
                        <a:rPr lang="en-US" sz="1800" b="0" dirty="0"/>
                        <a:t>)</a:t>
                      </a:r>
                      <a:endParaRPr lang="en-US" sz="18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dirty="0"/>
                        <a:t>t</a:t>
                      </a:r>
                      <a:r>
                        <a:rPr lang="en-US" sz="1800" b="0" baseline="-25000" dirty="0"/>
                        <a:t>d</a:t>
                      </a:r>
                      <a:r>
                        <a:rPr lang="en-US" sz="1800" b="0" dirty="0"/>
                        <a:t> (day)</a:t>
                      </a:r>
                      <a:endParaRPr lang="en-US" sz="18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489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dirty="0"/>
                        <a:t>1.8</a:t>
                      </a:r>
                      <a:endParaRPr lang="en-US" sz="18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dirty="0"/>
                        <a:t>23.3</a:t>
                      </a:r>
                      <a:endParaRPr lang="en-US" sz="18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/>
                        <a:t>0.328</a:t>
                      </a:r>
                      <a:endParaRPr lang="en-US" sz="1800" b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/>
                        <a:t>2.113</a:t>
                      </a:r>
                      <a:endParaRPr lang="en-US" sz="1800" b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489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/>
                        <a:t>0.9</a:t>
                      </a:r>
                      <a:endParaRPr lang="en-US" sz="1800" b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dirty="0"/>
                        <a:t>45</a:t>
                      </a:r>
                      <a:endParaRPr lang="en-US" sz="18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dirty="0"/>
                        <a:t>0.344</a:t>
                      </a:r>
                      <a:endParaRPr lang="en-US" sz="18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dirty="0"/>
                        <a:t>2.015</a:t>
                      </a:r>
                      <a:endParaRPr lang="en-US" sz="18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</a:tr>
              <a:tr h="489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/>
                        <a:t>0.63</a:t>
                      </a:r>
                      <a:endParaRPr lang="en-US" sz="1800" b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/>
                        <a:t>42.4</a:t>
                      </a:r>
                      <a:endParaRPr lang="en-US" sz="1800" b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/>
                        <a:t>0.336</a:t>
                      </a:r>
                      <a:endParaRPr lang="en-US" sz="1800" b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dirty="0"/>
                        <a:t>2.063</a:t>
                      </a:r>
                      <a:endParaRPr lang="en-US" sz="18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489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/>
                        <a:t>0.48</a:t>
                      </a:r>
                      <a:endParaRPr lang="en-US" sz="1800" b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/>
                        <a:t>33.8</a:t>
                      </a:r>
                      <a:endParaRPr lang="en-US" sz="1800" b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/>
                        <a:t>0.331</a:t>
                      </a:r>
                      <a:endParaRPr lang="en-US" sz="1800" b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dirty="0"/>
                        <a:t>2.094</a:t>
                      </a:r>
                      <a:endParaRPr lang="en-US" sz="18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116632"/>
            <a:ext cx="78581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FF0000"/>
                </a:solidFill>
              </a:rPr>
              <a:t>Results</a:t>
            </a:r>
          </a:p>
          <a:p>
            <a:r>
              <a:rPr lang="en-US" sz="2800" b="1" u="sng" dirty="0" smtClean="0"/>
              <a:t>Oil content of selected strains </a:t>
            </a:r>
          </a:p>
          <a:p>
            <a:endParaRPr lang="en-US" sz="2800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760"/>
            <a:ext cx="6403826" cy="283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66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 l="22644" t="25417" r="27611" b="12094"/>
          <a:stretch>
            <a:fillRect/>
          </a:stretch>
        </p:blipFill>
        <p:spPr bwMode="auto">
          <a:xfrm>
            <a:off x="-32" y="-24"/>
            <a:ext cx="5076088" cy="357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 l="14275" t="17665" r="31995" b="13280"/>
          <a:stretch>
            <a:fillRect/>
          </a:stretch>
        </p:blipFill>
        <p:spPr bwMode="auto">
          <a:xfrm>
            <a:off x="5076056" y="3068960"/>
            <a:ext cx="4071934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214414" y="0"/>
            <a:ext cx="2714644" cy="46166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Growth Curves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743382"/>
              </p:ext>
            </p:extLst>
          </p:nvPr>
        </p:nvGraphicFramePr>
        <p:xfrm>
          <a:off x="5326076" y="21957"/>
          <a:ext cx="3782428" cy="297499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52456"/>
                <a:gridCol w="701651"/>
                <a:gridCol w="838944"/>
                <a:gridCol w="1589377"/>
              </a:tblGrid>
              <a:tr h="22353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24200" algn="ctr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Run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24200" algn="ctr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I (klx)</a:t>
                      </a:r>
                      <a:endParaRPr lang="en-US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24200" algn="ctr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I (µE )</a:t>
                      </a:r>
                      <a:endParaRPr lang="en-US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24200" algn="ctr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yield (mg l</a:t>
                      </a:r>
                      <a:r>
                        <a:rPr lang="en-US" sz="1400" baseline="30000" dirty="0">
                          <a:solidFill>
                            <a:schemeClr val="tx1"/>
                          </a:solidFill>
                        </a:rPr>
                        <a:t>-1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sz="1400" baseline="30000" dirty="0">
                          <a:solidFill>
                            <a:schemeClr val="tx1"/>
                          </a:solidFill>
                        </a:rPr>
                        <a:t>-1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39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24200" algn="ctr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24200" algn="ctr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1.5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24200" algn="ctr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20.3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24200" algn="ctr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39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24200" algn="ctr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24200" algn="ctr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2.5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24200" algn="ctr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33.8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24200" algn="ctr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39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24200" algn="ctr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24200" algn="ctr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3.5</a:t>
                      </a:r>
                      <a:endParaRPr lang="en-US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24200" algn="ctr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47.2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24200" algn="ctr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39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24200" algn="ctr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24200" algn="ctr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5.5</a:t>
                      </a:r>
                      <a:endParaRPr lang="en-US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24200" algn="ctr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74.3</a:t>
                      </a:r>
                      <a:endParaRPr lang="en-US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24200" algn="ctr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82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39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24200" algn="ctr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24200" algn="ctr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6.5</a:t>
                      </a:r>
                      <a:endParaRPr lang="en-US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24200" algn="ctr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87.8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24200" algn="ctr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92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39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24200" algn="ctr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24200" algn="ctr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8.5</a:t>
                      </a:r>
                      <a:endParaRPr lang="en-US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24200" algn="ctr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115</a:t>
                      </a:r>
                      <a:endParaRPr lang="en-US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24200" algn="ctr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104.7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39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24200" algn="ctr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24200" algn="ctr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10.5</a:t>
                      </a:r>
                      <a:endParaRPr lang="en-US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24200" algn="ctr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149</a:t>
                      </a:r>
                      <a:endParaRPr lang="en-US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24200" algn="ctr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110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39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24200" algn="ctr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24200" algn="ctr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12.5</a:t>
                      </a:r>
                      <a:endParaRPr lang="en-US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24200" algn="ctr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176</a:t>
                      </a:r>
                      <a:endParaRPr lang="en-US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24200" algn="ctr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110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056698" y="3068960"/>
            <a:ext cx="2071702" cy="46166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P-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curve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385" y="4578713"/>
            <a:ext cx="1920406" cy="4999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5931" y="5805264"/>
            <a:ext cx="3194581" cy="493819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 rotWithShape="1">
          <a:blip r:embed="rId6"/>
          <a:srcRect l="23782" t="33432" r="25054" b="8592"/>
          <a:stretch/>
        </p:blipFill>
        <p:spPr bwMode="auto">
          <a:xfrm>
            <a:off x="107504" y="3626068"/>
            <a:ext cx="4392489" cy="319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009943" y="5529443"/>
            <a:ext cx="191911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I = 12.5 µE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28291" y="4109800"/>
            <a:ext cx="2071702" cy="46166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µ-I </a:t>
            </a:r>
            <a:r>
              <a:rPr lang="en-US" sz="2400" b="1" dirty="0">
                <a:solidFill>
                  <a:srgbClr val="C00000"/>
                </a:solidFill>
              </a:rPr>
              <a:t>curve</a:t>
            </a:r>
          </a:p>
        </p:txBody>
      </p:sp>
    </p:spTree>
    <p:extLst>
      <p:ext uri="{BB962C8B-B14F-4D97-AF65-F5344CB8AC3E}">
        <p14:creationId xmlns:p14="http://schemas.microsoft.com/office/powerpoint/2010/main" val="297488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4562</TotalTime>
  <Words>739</Words>
  <Application>Microsoft Office PowerPoint</Application>
  <PresentationFormat>On-screen Show (4:3)</PresentationFormat>
  <Paragraphs>169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Blackadder ITC</vt:lpstr>
      <vt:lpstr>Calibri</vt:lpstr>
      <vt:lpstr>Times New Roman</vt:lpstr>
      <vt:lpstr>Trebuchet MS</vt:lpstr>
      <vt:lpstr>Wingdings</vt:lpstr>
      <vt:lpstr>Wingdings 3</vt:lpstr>
      <vt:lpstr>Facet</vt:lpstr>
      <vt:lpstr>Office Theme</vt:lpstr>
      <vt:lpstr>Equation</vt:lpstr>
      <vt:lpstr>PowerPoint Presentation</vt:lpstr>
      <vt:lpstr>Outline </vt:lpstr>
      <vt:lpstr>PowerPoint Presentation</vt:lpstr>
      <vt:lpstr>PowerPoint Presentation</vt:lpstr>
      <vt:lpstr>PowerPoint Presentation</vt:lpstr>
      <vt:lpstr>PowerPoint Presentation</vt:lpstr>
      <vt:lpstr>Cultivation Follow-up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Mekkawi</dc:creator>
  <cp:lastModifiedBy>Author</cp:lastModifiedBy>
  <cp:revision>222</cp:revision>
  <dcterms:created xsi:type="dcterms:W3CDTF">2016-04-01T13:25:19Z</dcterms:created>
  <dcterms:modified xsi:type="dcterms:W3CDTF">2018-05-05T12:32:19Z</dcterms:modified>
</cp:coreProperties>
</file>