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74" r:id="rId10"/>
    <p:sldId id="275" r:id="rId11"/>
    <p:sldId id="276" r:id="rId12"/>
    <p:sldId id="264" r:id="rId13"/>
    <p:sldId id="265" r:id="rId14"/>
    <p:sldId id="266" r:id="rId15"/>
    <p:sldId id="267" r:id="rId16"/>
    <p:sldId id="268" r:id="rId17"/>
    <p:sldId id="269" r:id="rId18"/>
    <p:sldId id="270" r:id="rId19"/>
    <p:sldId id="271" r:id="rId20"/>
    <p:sldId id="272" r:id="rId21"/>
    <p:sldId id="273"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8"/>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LAB\Desktop\Book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LAB\Desktop\Book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LAB\Desktop\Book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lang="en-GB"/>
            </a:pPr>
            <a:r>
              <a:rPr lang="en-US" sz="2400" dirty="0">
                <a:solidFill>
                  <a:srgbClr val="7030A0"/>
                </a:solidFill>
                <a:latin typeface="Times New Roman" pitchFamily="18" charset="0"/>
                <a:cs typeface="Times New Roman" pitchFamily="18" charset="0"/>
              </a:rPr>
              <a:t>Germination</a:t>
            </a:r>
            <a:r>
              <a:rPr lang="en-US" sz="2400" baseline="0" dirty="0">
                <a:solidFill>
                  <a:srgbClr val="7030A0"/>
                </a:solidFill>
                <a:latin typeface="Times New Roman" pitchFamily="18" charset="0"/>
                <a:cs typeface="Times New Roman" pitchFamily="18" charset="0"/>
              </a:rPr>
              <a:t> behavior after 24h</a:t>
            </a:r>
            <a:endParaRPr lang="en-US" sz="2400" dirty="0">
              <a:solidFill>
                <a:srgbClr val="7030A0"/>
              </a:solidFill>
              <a:latin typeface="Times New Roman" pitchFamily="18" charset="0"/>
              <a:cs typeface="Times New Roman" pitchFamily="18" charset="0"/>
            </a:endParaRPr>
          </a:p>
        </c:rich>
      </c:tx>
      <c:layout>
        <c:manualLayout>
          <c:xMode val="edge"/>
          <c:yMode val="edge"/>
          <c:x val="0.11304123711340212"/>
          <c:y val="1.4285741855797441E-2"/>
        </c:manualLayout>
      </c:layout>
    </c:title>
    <c:plotArea>
      <c:layout/>
      <c:lineChart>
        <c:grouping val="stacked"/>
        <c:ser>
          <c:idx val="0"/>
          <c:order val="0"/>
          <c:tx>
            <c:strRef>
              <c:f>Sheet2!$B$3</c:f>
              <c:strCache>
                <c:ptCount val="1"/>
                <c:pt idx="0">
                  <c:v>CSR-01</c:v>
                </c:pt>
              </c:strCache>
            </c:strRef>
          </c:tx>
          <c:marker>
            <c:symbol val="none"/>
          </c:marker>
          <c:cat>
            <c:strRef>
              <c:f>Sheet2!$C$2:$E$2</c:f>
              <c:strCache>
                <c:ptCount val="3"/>
                <c:pt idx="0">
                  <c:v>15-18</c:v>
                </c:pt>
                <c:pt idx="1">
                  <c:v>25-28</c:v>
                </c:pt>
                <c:pt idx="2">
                  <c:v>37</c:v>
                </c:pt>
              </c:strCache>
            </c:strRef>
          </c:cat>
          <c:val>
            <c:numRef>
              <c:f>Sheet2!$C$3:$E$3</c:f>
              <c:numCache>
                <c:formatCode>General</c:formatCode>
                <c:ptCount val="3"/>
                <c:pt idx="0">
                  <c:v>0</c:v>
                </c:pt>
                <c:pt idx="1">
                  <c:v>1.3</c:v>
                </c:pt>
                <c:pt idx="2">
                  <c:v>1.2</c:v>
                </c:pt>
              </c:numCache>
            </c:numRef>
          </c:val>
        </c:ser>
        <c:ser>
          <c:idx val="1"/>
          <c:order val="1"/>
          <c:tx>
            <c:strRef>
              <c:f>Sheet2!$B$4</c:f>
              <c:strCache>
                <c:ptCount val="1"/>
                <c:pt idx="0">
                  <c:v>CSR-02</c:v>
                </c:pt>
              </c:strCache>
            </c:strRef>
          </c:tx>
          <c:marker>
            <c:symbol val="none"/>
          </c:marker>
          <c:cat>
            <c:strRef>
              <c:f>Sheet2!$C$2:$E$2</c:f>
              <c:strCache>
                <c:ptCount val="3"/>
                <c:pt idx="0">
                  <c:v>15-18</c:v>
                </c:pt>
                <c:pt idx="1">
                  <c:v>25-28</c:v>
                </c:pt>
                <c:pt idx="2">
                  <c:v>37</c:v>
                </c:pt>
              </c:strCache>
            </c:strRef>
          </c:cat>
          <c:val>
            <c:numRef>
              <c:f>Sheet2!$C$4:$E$4</c:f>
              <c:numCache>
                <c:formatCode>General</c:formatCode>
                <c:ptCount val="3"/>
                <c:pt idx="0">
                  <c:v>0</c:v>
                </c:pt>
                <c:pt idx="1">
                  <c:v>1.5</c:v>
                </c:pt>
                <c:pt idx="2">
                  <c:v>1.3</c:v>
                </c:pt>
              </c:numCache>
            </c:numRef>
          </c:val>
        </c:ser>
        <c:ser>
          <c:idx val="2"/>
          <c:order val="2"/>
          <c:tx>
            <c:strRef>
              <c:f>Sheet2!$B$5</c:f>
              <c:strCache>
                <c:ptCount val="1"/>
                <c:pt idx="0">
                  <c:v>SAMSORGH-17</c:v>
                </c:pt>
              </c:strCache>
            </c:strRef>
          </c:tx>
          <c:marker>
            <c:symbol val="none"/>
          </c:marker>
          <c:cat>
            <c:strRef>
              <c:f>Sheet2!$C$2:$E$2</c:f>
              <c:strCache>
                <c:ptCount val="3"/>
                <c:pt idx="0">
                  <c:v>15-18</c:v>
                </c:pt>
                <c:pt idx="1">
                  <c:v>25-28</c:v>
                </c:pt>
                <c:pt idx="2">
                  <c:v>37</c:v>
                </c:pt>
              </c:strCache>
            </c:strRef>
          </c:cat>
          <c:val>
            <c:numRef>
              <c:f>Sheet2!$C$5:$E$5</c:f>
              <c:numCache>
                <c:formatCode>General</c:formatCode>
                <c:ptCount val="3"/>
                <c:pt idx="0">
                  <c:v>0</c:v>
                </c:pt>
                <c:pt idx="1">
                  <c:v>1.2</c:v>
                </c:pt>
                <c:pt idx="2">
                  <c:v>0.70000000000000062</c:v>
                </c:pt>
              </c:numCache>
            </c:numRef>
          </c:val>
        </c:ser>
        <c:hiLowLines/>
        <c:marker val="1"/>
        <c:axId val="90902528"/>
        <c:axId val="90904448"/>
      </c:lineChart>
      <c:catAx>
        <c:axId val="90902528"/>
        <c:scaling>
          <c:orientation val="minMax"/>
        </c:scaling>
        <c:axPos val="b"/>
        <c:title>
          <c:tx>
            <c:rich>
              <a:bodyPr/>
              <a:lstStyle/>
              <a:p>
                <a:pPr>
                  <a:defRPr lang="en-GB"/>
                </a:pPr>
                <a:r>
                  <a:rPr lang="en-US"/>
                  <a:t>TEMPERATURE</a:t>
                </a:r>
                <a:r>
                  <a:rPr lang="en-US" baseline="0"/>
                  <a:t> (oC)</a:t>
                </a:r>
                <a:endParaRPr lang="en-US"/>
              </a:p>
            </c:rich>
          </c:tx>
        </c:title>
        <c:numFmt formatCode="General" sourceLinked="0"/>
        <c:majorTickMark val="none"/>
        <c:tickLblPos val="nextTo"/>
        <c:txPr>
          <a:bodyPr/>
          <a:lstStyle/>
          <a:p>
            <a:pPr>
              <a:defRPr lang="en-GB"/>
            </a:pPr>
            <a:endParaRPr lang="en-US"/>
          </a:p>
        </c:txPr>
        <c:crossAx val="90904448"/>
        <c:crosses val="autoZero"/>
        <c:auto val="1"/>
        <c:lblAlgn val="ctr"/>
        <c:lblOffset val="100"/>
      </c:catAx>
      <c:valAx>
        <c:axId val="90904448"/>
        <c:scaling>
          <c:orientation val="minMax"/>
        </c:scaling>
        <c:axPos val="l"/>
        <c:majorGridlines/>
        <c:title>
          <c:tx>
            <c:rich>
              <a:bodyPr/>
              <a:lstStyle/>
              <a:p>
                <a:pPr>
                  <a:defRPr lang="en-GB"/>
                </a:pPr>
                <a:r>
                  <a:rPr lang="en-US"/>
                  <a:t>ROOT</a:t>
                </a:r>
                <a:r>
                  <a:rPr lang="en-US" baseline="0"/>
                  <a:t> LENGTH (CM)</a:t>
                </a:r>
                <a:endParaRPr lang="en-US"/>
              </a:p>
            </c:rich>
          </c:tx>
        </c:title>
        <c:numFmt formatCode="General" sourceLinked="1"/>
        <c:tickLblPos val="nextTo"/>
        <c:txPr>
          <a:bodyPr/>
          <a:lstStyle/>
          <a:p>
            <a:pPr>
              <a:defRPr lang="en-GB"/>
            </a:pPr>
            <a:endParaRPr lang="en-US"/>
          </a:p>
        </c:txPr>
        <c:crossAx val="90902528"/>
        <c:crosses val="autoZero"/>
        <c:crossBetween val="between"/>
      </c:valAx>
    </c:plotArea>
    <c:legend>
      <c:legendPos val="r"/>
      <c:txPr>
        <a:bodyPr/>
        <a:lstStyle/>
        <a:p>
          <a:pPr>
            <a:defRPr lang="en-GB"/>
          </a:pPr>
          <a:endParaRPr lang="en-US"/>
        </a:p>
      </c:txPr>
    </c:legend>
    <c:plotVisOnly val="1"/>
    <c:dispBlanksAs val="zero"/>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lang="en-GB"/>
            </a:pPr>
            <a:r>
              <a:rPr lang="en-US" sz="2400" b="1" dirty="0">
                <a:solidFill>
                  <a:srgbClr val="0070C0"/>
                </a:solidFill>
              </a:rPr>
              <a:t>Germination behavior after 48h</a:t>
            </a:r>
          </a:p>
        </c:rich>
      </c:tx>
    </c:title>
    <c:plotArea>
      <c:layout/>
      <c:lineChart>
        <c:grouping val="stacked"/>
        <c:ser>
          <c:idx val="0"/>
          <c:order val="0"/>
          <c:tx>
            <c:strRef>
              <c:f>Sheet3!$B$4</c:f>
              <c:strCache>
                <c:ptCount val="1"/>
                <c:pt idx="0">
                  <c:v>CSR-01</c:v>
                </c:pt>
              </c:strCache>
            </c:strRef>
          </c:tx>
          <c:marker>
            <c:symbol val="none"/>
          </c:marker>
          <c:cat>
            <c:strRef>
              <c:f>Sheet3!$C$3:$E$3</c:f>
              <c:strCache>
                <c:ptCount val="3"/>
                <c:pt idx="0">
                  <c:v>15-18</c:v>
                </c:pt>
                <c:pt idx="1">
                  <c:v>25-28</c:v>
                </c:pt>
                <c:pt idx="2">
                  <c:v>37</c:v>
                </c:pt>
              </c:strCache>
            </c:strRef>
          </c:cat>
          <c:val>
            <c:numRef>
              <c:f>Sheet3!$C$4:$E$4</c:f>
              <c:numCache>
                <c:formatCode>General</c:formatCode>
                <c:ptCount val="3"/>
                <c:pt idx="0">
                  <c:v>0</c:v>
                </c:pt>
                <c:pt idx="1">
                  <c:v>2.2000000000000002</c:v>
                </c:pt>
                <c:pt idx="2">
                  <c:v>1.5</c:v>
                </c:pt>
              </c:numCache>
            </c:numRef>
          </c:val>
        </c:ser>
        <c:ser>
          <c:idx val="1"/>
          <c:order val="1"/>
          <c:tx>
            <c:strRef>
              <c:f>Sheet3!$B$5</c:f>
              <c:strCache>
                <c:ptCount val="1"/>
                <c:pt idx="0">
                  <c:v>CSR-02</c:v>
                </c:pt>
              </c:strCache>
            </c:strRef>
          </c:tx>
          <c:marker>
            <c:symbol val="none"/>
          </c:marker>
          <c:cat>
            <c:strRef>
              <c:f>Sheet3!$C$3:$E$3</c:f>
              <c:strCache>
                <c:ptCount val="3"/>
                <c:pt idx="0">
                  <c:v>15-18</c:v>
                </c:pt>
                <c:pt idx="1">
                  <c:v>25-28</c:v>
                </c:pt>
                <c:pt idx="2">
                  <c:v>37</c:v>
                </c:pt>
              </c:strCache>
            </c:strRef>
          </c:cat>
          <c:val>
            <c:numRef>
              <c:f>Sheet3!$C$5:$E$5</c:f>
              <c:numCache>
                <c:formatCode>General</c:formatCode>
                <c:ptCount val="3"/>
                <c:pt idx="0">
                  <c:v>0</c:v>
                </c:pt>
                <c:pt idx="1">
                  <c:v>2.5</c:v>
                </c:pt>
                <c:pt idx="2">
                  <c:v>1.8</c:v>
                </c:pt>
              </c:numCache>
            </c:numRef>
          </c:val>
        </c:ser>
        <c:ser>
          <c:idx val="2"/>
          <c:order val="2"/>
          <c:tx>
            <c:strRef>
              <c:f>Sheet3!$B$6</c:f>
              <c:strCache>
                <c:ptCount val="1"/>
                <c:pt idx="0">
                  <c:v>SAMSORGH-17</c:v>
                </c:pt>
              </c:strCache>
            </c:strRef>
          </c:tx>
          <c:marker>
            <c:symbol val="none"/>
          </c:marker>
          <c:cat>
            <c:strRef>
              <c:f>Sheet3!$C$3:$E$3</c:f>
              <c:strCache>
                <c:ptCount val="3"/>
                <c:pt idx="0">
                  <c:v>15-18</c:v>
                </c:pt>
                <c:pt idx="1">
                  <c:v>25-28</c:v>
                </c:pt>
                <c:pt idx="2">
                  <c:v>37</c:v>
                </c:pt>
              </c:strCache>
            </c:strRef>
          </c:cat>
          <c:val>
            <c:numRef>
              <c:f>Sheet3!$C$6:$E$6</c:f>
              <c:numCache>
                <c:formatCode>General</c:formatCode>
                <c:ptCount val="3"/>
                <c:pt idx="0">
                  <c:v>0</c:v>
                </c:pt>
                <c:pt idx="1">
                  <c:v>2.1</c:v>
                </c:pt>
                <c:pt idx="2">
                  <c:v>1.6</c:v>
                </c:pt>
              </c:numCache>
            </c:numRef>
          </c:val>
        </c:ser>
        <c:hiLowLines/>
        <c:marker val="1"/>
        <c:axId val="90943872"/>
        <c:axId val="90945792"/>
      </c:lineChart>
      <c:catAx>
        <c:axId val="90943872"/>
        <c:scaling>
          <c:orientation val="minMax"/>
        </c:scaling>
        <c:axPos val="b"/>
        <c:title>
          <c:tx>
            <c:rich>
              <a:bodyPr/>
              <a:lstStyle/>
              <a:p>
                <a:pPr>
                  <a:defRPr lang="en-GB"/>
                </a:pPr>
                <a:r>
                  <a:rPr lang="en-US"/>
                  <a:t>TEMPERATURE(oC)</a:t>
                </a:r>
              </a:p>
            </c:rich>
          </c:tx>
        </c:title>
        <c:numFmt formatCode="General" sourceLinked="0"/>
        <c:majorTickMark val="none"/>
        <c:tickLblPos val="nextTo"/>
        <c:txPr>
          <a:bodyPr/>
          <a:lstStyle/>
          <a:p>
            <a:pPr>
              <a:defRPr lang="en-GB"/>
            </a:pPr>
            <a:endParaRPr lang="en-US"/>
          </a:p>
        </c:txPr>
        <c:crossAx val="90945792"/>
        <c:crosses val="autoZero"/>
        <c:auto val="1"/>
        <c:lblAlgn val="ctr"/>
        <c:lblOffset val="100"/>
      </c:catAx>
      <c:valAx>
        <c:axId val="90945792"/>
        <c:scaling>
          <c:orientation val="minMax"/>
        </c:scaling>
        <c:axPos val="l"/>
        <c:majorGridlines/>
        <c:title>
          <c:tx>
            <c:rich>
              <a:bodyPr/>
              <a:lstStyle/>
              <a:p>
                <a:pPr>
                  <a:defRPr lang="en-GB"/>
                </a:pPr>
                <a:r>
                  <a:rPr lang="en-US"/>
                  <a:t>ROOT LENGTH (CM)</a:t>
                </a:r>
              </a:p>
            </c:rich>
          </c:tx>
        </c:title>
        <c:numFmt formatCode="General" sourceLinked="1"/>
        <c:tickLblPos val="nextTo"/>
        <c:txPr>
          <a:bodyPr/>
          <a:lstStyle/>
          <a:p>
            <a:pPr>
              <a:defRPr lang="en-GB"/>
            </a:pPr>
            <a:endParaRPr lang="en-US"/>
          </a:p>
        </c:txPr>
        <c:crossAx val="90943872"/>
        <c:crosses val="autoZero"/>
        <c:crossBetween val="between"/>
      </c:valAx>
    </c:plotArea>
    <c:legend>
      <c:legendPos val="r"/>
      <c:txPr>
        <a:bodyPr/>
        <a:lstStyle/>
        <a:p>
          <a:pPr>
            <a:defRPr lang="en-GB"/>
          </a:pPr>
          <a:endParaRPr lang="en-US"/>
        </a:p>
      </c:txPr>
    </c:legend>
    <c:plotVisOnly val="1"/>
    <c:dispBlanksAs val="zero"/>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lang="en-GB"/>
            </a:pPr>
            <a:r>
              <a:rPr lang="en-US" dirty="0">
                <a:solidFill>
                  <a:srgbClr val="7030A0"/>
                </a:solidFill>
              </a:rPr>
              <a:t>Germination behavior after 96h</a:t>
            </a:r>
          </a:p>
        </c:rich>
      </c:tx>
      <c:layout>
        <c:manualLayout>
          <c:xMode val="edge"/>
          <c:yMode val="edge"/>
          <c:x val="0.23599067973646187"/>
          <c:y val="1.5384615384615411E-2"/>
        </c:manualLayout>
      </c:layout>
    </c:title>
    <c:plotArea>
      <c:layout/>
      <c:lineChart>
        <c:grouping val="stacked"/>
        <c:ser>
          <c:idx val="0"/>
          <c:order val="0"/>
          <c:tx>
            <c:strRef>
              <c:f>Sheet1!$C$15</c:f>
              <c:strCache>
                <c:ptCount val="1"/>
                <c:pt idx="0">
                  <c:v>CSR-01</c:v>
                </c:pt>
              </c:strCache>
            </c:strRef>
          </c:tx>
          <c:marker>
            <c:symbol val="none"/>
          </c:marker>
          <c:cat>
            <c:strRef>
              <c:f>Sheet1!$D$14:$F$14</c:f>
              <c:strCache>
                <c:ptCount val="3"/>
                <c:pt idx="0">
                  <c:v>15-18</c:v>
                </c:pt>
                <c:pt idx="1">
                  <c:v>25-28</c:v>
                </c:pt>
                <c:pt idx="2">
                  <c:v>37</c:v>
                </c:pt>
              </c:strCache>
            </c:strRef>
          </c:cat>
          <c:val>
            <c:numRef>
              <c:f>Sheet1!$D$15:$F$15</c:f>
              <c:numCache>
                <c:formatCode>General</c:formatCode>
                <c:ptCount val="3"/>
                <c:pt idx="0">
                  <c:v>0.2</c:v>
                </c:pt>
                <c:pt idx="1">
                  <c:v>3.1</c:v>
                </c:pt>
                <c:pt idx="2">
                  <c:v>2.2999999999999998</c:v>
                </c:pt>
              </c:numCache>
            </c:numRef>
          </c:val>
        </c:ser>
        <c:ser>
          <c:idx val="1"/>
          <c:order val="1"/>
          <c:tx>
            <c:strRef>
              <c:f>Sheet1!$C$16</c:f>
              <c:strCache>
                <c:ptCount val="1"/>
                <c:pt idx="0">
                  <c:v>CSR-02</c:v>
                </c:pt>
              </c:strCache>
            </c:strRef>
          </c:tx>
          <c:marker>
            <c:symbol val="none"/>
          </c:marker>
          <c:cat>
            <c:strRef>
              <c:f>Sheet1!$D$14:$F$14</c:f>
              <c:strCache>
                <c:ptCount val="3"/>
                <c:pt idx="0">
                  <c:v>15-18</c:v>
                </c:pt>
                <c:pt idx="1">
                  <c:v>25-28</c:v>
                </c:pt>
                <c:pt idx="2">
                  <c:v>37</c:v>
                </c:pt>
              </c:strCache>
            </c:strRef>
          </c:cat>
          <c:val>
            <c:numRef>
              <c:f>Sheet1!$D$16:$F$16</c:f>
              <c:numCache>
                <c:formatCode>General</c:formatCode>
                <c:ptCount val="3"/>
                <c:pt idx="0">
                  <c:v>0.25</c:v>
                </c:pt>
                <c:pt idx="1">
                  <c:v>3.2</c:v>
                </c:pt>
                <c:pt idx="2">
                  <c:v>2.5</c:v>
                </c:pt>
              </c:numCache>
            </c:numRef>
          </c:val>
        </c:ser>
        <c:ser>
          <c:idx val="2"/>
          <c:order val="2"/>
          <c:tx>
            <c:strRef>
              <c:f>Sheet1!$C$17</c:f>
              <c:strCache>
                <c:ptCount val="1"/>
                <c:pt idx="0">
                  <c:v>SAMSORGH-17</c:v>
                </c:pt>
              </c:strCache>
            </c:strRef>
          </c:tx>
          <c:marker>
            <c:symbol val="none"/>
          </c:marker>
          <c:cat>
            <c:strRef>
              <c:f>Sheet1!$D$14:$F$14</c:f>
              <c:strCache>
                <c:ptCount val="3"/>
                <c:pt idx="0">
                  <c:v>15-18</c:v>
                </c:pt>
                <c:pt idx="1">
                  <c:v>25-28</c:v>
                </c:pt>
                <c:pt idx="2">
                  <c:v>37</c:v>
                </c:pt>
              </c:strCache>
            </c:strRef>
          </c:cat>
          <c:val>
            <c:numRef>
              <c:f>Sheet1!$D$17:$F$17</c:f>
              <c:numCache>
                <c:formatCode>General</c:formatCode>
                <c:ptCount val="3"/>
                <c:pt idx="0">
                  <c:v>0</c:v>
                </c:pt>
                <c:pt idx="1">
                  <c:v>2.4</c:v>
                </c:pt>
                <c:pt idx="2">
                  <c:v>1.6</c:v>
                </c:pt>
              </c:numCache>
            </c:numRef>
          </c:val>
        </c:ser>
        <c:hiLowLines/>
        <c:marker val="1"/>
        <c:axId val="91370240"/>
        <c:axId val="91372160"/>
      </c:lineChart>
      <c:catAx>
        <c:axId val="91370240"/>
        <c:scaling>
          <c:orientation val="minMax"/>
        </c:scaling>
        <c:axPos val="b"/>
        <c:title>
          <c:tx>
            <c:rich>
              <a:bodyPr/>
              <a:lstStyle/>
              <a:p>
                <a:pPr>
                  <a:defRPr lang="en-GB"/>
                </a:pPr>
                <a:r>
                  <a:rPr lang="en-US"/>
                  <a:t>TEMPERATURE (oC)</a:t>
                </a:r>
              </a:p>
            </c:rich>
          </c:tx>
        </c:title>
        <c:numFmt formatCode="General" sourceLinked="0"/>
        <c:majorTickMark val="none"/>
        <c:tickLblPos val="nextTo"/>
        <c:txPr>
          <a:bodyPr/>
          <a:lstStyle/>
          <a:p>
            <a:pPr>
              <a:defRPr lang="en-GB"/>
            </a:pPr>
            <a:endParaRPr lang="en-US"/>
          </a:p>
        </c:txPr>
        <c:crossAx val="91372160"/>
        <c:crosses val="autoZero"/>
        <c:auto val="1"/>
        <c:lblAlgn val="ctr"/>
        <c:lblOffset val="100"/>
      </c:catAx>
      <c:valAx>
        <c:axId val="91372160"/>
        <c:scaling>
          <c:orientation val="minMax"/>
        </c:scaling>
        <c:axPos val="l"/>
        <c:majorGridlines/>
        <c:title>
          <c:tx>
            <c:rich>
              <a:bodyPr/>
              <a:lstStyle/>
              <a:p>
                <a:pPr>
                  <a:defRPr lang="en-GB"/>
                </a:pPr>
                <a:r>
                  <a:rPr lang="en-US"/>
                  <a:t>ROOT LENGTH (CM)</a:t>
                </a:r>
              </a:p>
            </c:rich>
          </c:tx>
          <c:layout>
            <c:manualLayout>
              <c:xMode val="edge"/>
              <c:yMode val="edge"/>
              <c:x val="2.5000000000000001E-2"/>
              <c:y val="0.37192512394284416"/>
            </c:manualLayout>
          </c:layout>
        </c:title>
        <c:numFmt formatCode="General" sourceLinked="1"/>
        <c:tickLblPos val="nextTo"/>
        <c:txPr>
          <a:bodyPr/>
          <a:lstStyle/>
          <a:p>
            <a:pPr>
              <a:defRPr lang="en-GB"/>
            </a:pPr>
            <a:endParaRPr lang="en-US"/>
          </a:p>
        </c:txPr>
        <c:crossAx val="91370240"/>
        <c:crosses val="autoZero"/>
        <c:crossBetween val="between"/>
      </c:valAx>
    </c:plotArea>
    <c:legend>
      <c:legendPos val="r"/>
      <c:txPr>
        <a:bodyPr/>
        <a:lstStyle/>
        <a:p>
          <a:pPr>
            <a:defRPr lang="en-GB"/>
          </a:pPr>
          <a:endParaRPr lang="en-US"/>
        </a:p>
      </c:txPr>
    </c:legend>
    <c:plotVisOnly val="1"/>
    <c:dispBlanksAs val="zero"/>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bar3DChart>
        <c:barDir val="col"/>
        <c:grouping val="clustered"/>
        <c:ser>
          <c:idx val="0"/>
          <c:order val="0"/>
          <c:tx>
            <c:strRef>
              <c:f>Sheet1!$A$12</c:f>
              <c:strCache>
                <c:ptCount val="1"/>
                <c:pt idx="0">
                  <c:v>CSR-01</c:v>
                </c:pt>
              </c:strCache>
            </c:strRef>
          </c:tx>
          <c:cat>
            <c:strRef>
              <c:f>Sheet1!$B$11:$D$11</c:f>
              <c:strCache>
                <c:ptCount val="3"/>
                <c:pt idx="0">
                  <c:v>15-18</c:v>
                </c:pt>
                <c:pt idx="1">
                  <c:v>25-28</c:v>
                </c:pt>
                <c:pt idx="2">
                  <c:v>37</c:v>
                </c:pt>
              </c:strCache>
            </c:strRef>
          </c:cat>
          <c:val>
            <c:numRef>
              <c:f>Sheet1!$B$12:$D$12</c:f>
              <c:numCache>
                <c:formatCode>General</c:formatCode>
                <c:ptCount val="3"/>
                <c:pt idx="0">
                  <c:v>20.6</c:v>
                </c:pt>
                <c:pt idx="1">
                  <c:v>35.33</c:v>
                </c:pt>
                <c:pt idx="2">
                  <c:v>32.93</c:v>
                </c:pt>
              </c:numCache>
            </c:numRef>
          </c:val>
        </c:ser>
        <c:ser>
          <c:idx val="1"/>
          <c:order val="1"/>
          <c:tx>
            <c:strRef>
              <c:f>Sheet1!$A$13</c:f>
              <c:strCache>
                <c:ptCount val="1"/>
                <c:pt idx="0">
                  <c:v>CSR-02</c:v>
                </c:pt>
              </c:strCache>
            </c:strRef>
          </c:tx>
          <c:cat>
            <c:strRef>
              <c:f>Sheet1!$B$11:$D$11</c:f>
              <c:strCache>
                <c:ptCount val="3"/>
                <c:pt idx="0">
                  <c:v>15-18</c:v>
                </c:pt>
                <c:pt idx="1">
                  <c:v>25-28</c:v>
                </c:pt>
                <c:pt idx="2">
                  <c:v>37</c:v>
                </c:pt>
              </c:strCache>
            </c:strRef>
          </c:cat>
          <c:val>
            <c:numRef>
              <c:f>Sheet1!$B$13:$D$13</c:f>
              <c:numCache>
                <c:formatCode>General</c:formatCode>
                <c:ptCount val="3"/>
                <c:pt idx="0">
                  <c:v>29.259999999999987</c:v>
                </c:pt>
                <c:pt idx="1">
                  <c:v>39.660000000000011</c:v>
                </c:pt>
                <c:pt idx="2">
                  <c:v>35.9</c:v>
                </c:pt>
              </c:numCache>
            </c:numRef>
          </c:val>
        </c:ser>
        <c:ser>
          <c:idx val="2"/>
          <c:order val="2"/>
          <c:tx>
            <c:strRef>
              <c:f>Sheet1!$A$14</c:f>
              <c:strCache>
                <c:ptCount val="1"/>
                <c:pt idx="0">
                  <c:v>SAMSORGH-17</c:v>
                </c:pt>
              </c:strCache>
            </c:strRef>
          </c:tx>
          <c:cat>
            <c:strRef>
              <c:f>Sheet1!$B$11:$D$11</c:f>
              <c:strCache>
                <c:ptCount val="3"/>
                <c:pt idx="0">
                  <c:v>15-18</c:v>
                </c:pt>
                <c:pt idx="1">
                  <c:v>25-28</c:v>
                </c:pt>
                <c:pt idx="2">
                  <c:v>37</c:v>
                </c:pt>
              </c:strCache>
            </c:strRef>
          </c:cat>
          <c:val>
            <c:numRef>
              <c:f>Sheet1!$B$14:$D$14</c:f>
              <c:numCache>
                <c:formatCode>General</c:formatCode>
                <c:ptCount val="3"/>
                <c:pt idx="0">
                  <c:v>19.600000000000001</c:v>
                </c:pt>
                <c:pt idx="1">
                  <c:v>32.660000000000011</c:v>
                </c:pt>
                <c:pt idx="2">
                  <c:v>29.73</c:v>
                </c:pt>
              </c:numCache>
            </c:numRef>
          </c:val>
        </c:ser>
        <c:gapWidth val="300"/>
        <c:shape val="box"/>
        <c:axId val="91407488"/>
        <c:axId val="91409408"/>
        <c:axId val="0"/>
      </c:bar3DChart>
      <c:catAx>
        <c:axId val="91407488"/>
        <c:scaling>
          <c:orientation val="minMax"/>
        </c:scaling>
        <c:axPos val="b"/>
        <c:title>
          <c:tx>
            <c:rich>
              <a:bodyPr/>
              <a:lstStyle/>
              <a:p>
                <a:pPr>
                  <a:defRPr lang="en-GB"/>
                </a:pPr>
                <a:r>
                  <a:rPr lang="en-US"/>
                  <a:t>Temperature(oC)</a:t>
                </a:r>
              </a:p>
            </c:rich>
          </c:tx>
        </c:title>
        <c:numFmt formatCode="General" sourceLinked="1"/>
        <c:majorTickMark val="none"/>
        <c:tickLblPos val="nextTo"/>
        <c:txPr>
          <a:bodyPr/>
          <a:lstStyle/>
          <a:p>
            <a:pPr>
              <a:defRPr lang="en-GB"/>
            </a:pPr>
            <a:endParaRPr lang="en-US"/>
          </a:p>
        </c:txPr>
        <c:crossAx val="91409408"/>
        <c:crosses val="autoZero"/>
        <c:auto val="1"/>
        <c:lblAlgn val="ctr"/>
        <c:lblOffset val="100"/>
      </c:catAx>
      <c:valAx>
        <c:axId val="91409408"/>
        <c:scaling>
          <c:orientation val="minMax"/>
        </c:scaling>
        <c:axPos val="l"/>
        <c:majorGridlines/>
        <c:minorGridlines/>
        <c:title>
          <c:tx>
            <c:rich>
              <a:bodyPr/>
              <a:lstStyle/>
              <a:p>
                <a:pPr>
                  <a:defRPr lang="en-GB"/>
                </a:pPr>
                <a:r>
                  <a:rPr lang="en-US"/>
                  <a:t>Germinative capacity(%)</a:t>
                </a:r>
              </a:p>
            </c:rich>
          </c:tx>
        </c:title>
        <c:numFmt formatCode="General" sourceLinked="1"/>
        <c:tickLblPos val="nextTo"/>
        <c:txPr>
          <a:bodyPr/>
          <a:lstStyle/>
          <a:p>
            <a:pPr>
              <a:defRPr lang="en-GB"/>
            </a:pPr>
            <a:endParaRPr lang="en-US"/>
          </a:p>
        </c:txPr>
        <c:crossAx val="91407488"/>
        <c:crosses val="autoZero"/>
        <c:crossBetween val="between"/>
      </c:valAx>
    </c:plotArea>
    <c:legend>
      <c:legendPos val="r"/>
      <c:txPr>
        <a:bodyPr/>
        <a:lstStyle/>
        <a:p>
          <a:pPr>
            <a:defRPr lang="en-GB"/>
          </a:pPr>
          <a:endParaRPr lang="en-US"/>
        </a:p>
      </c:txPr>
    </c:legend>
    <c:plotVisOnly val="1"/>
    <c:dispBlanksAs val="gap"/>
  </c:chart>
  <c:txPr>
    <a:bodyPr/>
    <a:lstStyle/>
    <a:p>
      <a:pPr>
        <a:defRPr sz="1800"/>
      </a:pPr>
      <a:endParaRPr lang="en-US"/>
    </a:p>
  </c:txPr>
  <c:externalData r:id="rId1"/>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4E774A9-F55D-4A99-B9B1-6BB0BF341F04}" type="datetimeFigureOut">
              <a:rPr lang="en-US" smtClean="0"/>
              <a:pPr/>
              <a:t>3/18/2020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7154CA2-78EB-4EF1-900C-82CC3E4B2CD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4E774A9-F55D-4A99-B9B1-6BB0BF341F04}" type="datetimeFigureOut">
              <a:rPr lang="en-US" smtClean="0"/>
              <a:pPr/>
              <a:t>3/18/2020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154CA2-78EB-4EF1-900C-82CC3E4B2CD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4E774A9-F55D-4A99-B9B1-6BB0BF341F04}" type="datetimeFigureOut">
              <a:rPr lang="en-US" smtClean="0"/>
              <a:pPr/>
              <a:t>3/18/2020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154CA2-78EB-4EF1-900C-82CC3E4B2CD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4E774A9-F55D-4A99-B9B1-6BB0BF341F04}" type="datetimeFigureOut">
              <a:rPr lang="en-US" smtClean="0"/>
              <a:pPr/>
              <a:t>3/18/2020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154CA2-78EB-4EF1-900C-82CC3E4B2CD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4E774A9-F55D-4A99-B9B1-6BB0BF341F04}" type="datetimeFigureOut">
              <a:rPr lang="en-US" smtClean="0"/>
              <a:pPr/>
              <a:t>3/18/2020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154CA2-78EB-4EF1-900C-82CC3E4B2CD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4E774A9-F55D-4A99-B9B1-6BB0BF341F04}" type="datetimeFigureOut">
              <a:rPr lang="en-US" smtClean="0"/>
              <a:pPr/>
              <a:t>3/18/2020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154CA2-78EB-4EF1-900C-82CC3E4B2CD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4E774A9-F55D-4A99-B9B1-6BB0BF341F04}" type="datetimeFigureOut">
              <a:rPr lang="en-US" smtClean="0"/>
              <a:pPr/>
              <a:t>3/18/2020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7154CA2-78EB-4EF1-900C-82CC3E4B2CD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4E774A9-F55D-4A99-B9B1-6BB0BF341F04}" type="datetimeFigureOut">
              <a:rPr lang="en-US" smtClean="0"/>
              <a:pPr/>
              <a:t>3/18/2020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7154CA2-78EB-4EF1-900C-82CC3E4B2CD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4E774A9-F55D-4A99-B9B1-6BB0BF341F04}" type="datetimeFigureOut">
              <a:rPr lang="en-US" smtClean="0"/>
              <a:pPr/>
              <a:t>3/18/2020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7154CA2-78EB-4EF1-900C-82CC3E4B2CD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4E774A9-F55D-4A99-B9B1-6BB0BF341F04}" type="datetimeFigureOut">
              <a:rPr lang="en-US" smtClean="0"/>
              <a:pPr/>
              <a:t>3/18/2020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154CA2-78EB-4EF1-900C-82CC3E4B2CD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4E774A9-F55D-4A99-B9B1-6BB0BF341F04}" type="datetimeFigureOut">
              <a:rPr lang="en-US" smtClean="0"/>
              <a:pPr/>
              <a:t>3/18/2020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7154CA2-78EB-4EF1-900C-82CC3E4B2CD9}"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4E774A9-F55D-4A99-B9B1-6BB0BF341F04}" type="datetimeFigureOut">
              <a:rPr lang="en-US" smtClean="0"/>
              <a:pPr/>
              <a:t>3/18/2020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7154CA2-78EB-4EF1-900C-82CC3E4B2CD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752599"/>
          </a:xfrm>
        </p:spPr>
        <p:txBody>
          <a:bodyPr>
            <a:normAutofit/>
          </a:bodyPr>
          <a:lstStyle/>
          <a:p>
            <a:pPr algn="ctr"/>
            <a:r>
              <a:rPr lang="en-US" sz="2400" b="1" dirty="0">
                <a:solidFill>
                  <a:srgbClr val="7030A0"/>
                </a:solidFill>
                <a:latin typeface="Times New Roman" pitchFamily="18" charset="0"/>
                <a:cs typeface="Times New Roman" pitchFamily="18" charset="0"/>
              </a:rPr>
              <a:t>Evaluation of the Chemical Composition of three Nigeria Sorghum Varieties (Raw and Malted) and their </a:t>
            </a:r>
            <a:r>
              <a:rPr lang="en-US" sz="2400" b="1" dirty="0" smtClean="0">
                <a:solidFill>
                  <a:srgbClr val="7030A0"/>
                </a:solidFill>
                <a:latin typeface="Times New Roman" pitchFamily="18" charset="0"/>
                <a:cs typeface="Times New Roman" pitchFamily="18" charset="0"/>
              </a:rPr>
              <a:t>Germination Behavior</a:t>
            </a:r>
            <a:r>
              <a:rPr lang="en-US" sz="2400" b="1" dirty="0">
                <a:solidFill>
                  <a:srgbClr val="7030A0"/>
                </a:solidFill>
              </a:rPr>
              <a:t>.</a:t>
            </a:r>
            <a:endParaRPr lang="en-US" sz="2400" dirty="0">
              <a:solidFill>
                <a:srgbClr val="7030A0"/>
              </a:solidFill>
            </a:endParaRPr>
          </a:p>
        </p:txBody>
      </p:sp>
      <p:sp>
        <p:nvSpPr>
          <p:cNvPr id="3" name="Subtitle 2"/>
          <p:cNvSpPr>
            <a:spLocks noGrp="1"/>
          </p:cNvSpPr>
          <p:nvPr>
            <p:ph type="subTitle" idx="1"/>
          </p:nvPr>
        </p:nvSpPr>
        <p:spPr>
          <a:xfrm>
            <a:off x="838200" y="2743200"/>
            <a:ext cx="7391400" cy="2895600"/>
          </a:xfrm>
        </p:spPr>
        <p:txBody>
          <a:bodyPr>
            <a:normAutofit fontScale="92500" lnSpcReduction="20000"/>
          </a:bodyPr>
          <a:lstStyle/>
          <a:p>
            <a:pPr algn="ctr"/>
            <a:r>
              <a:rPr lang="en-US" sz="2600" dirty="0" smtClean="0">
                <a:solidFill>
                  <a:schemeClr val="tx1"/>
                </a:solidFill>
                <a:latin typeface="Times New Roman" pitchFamily="18" charset="0"/>
                <a:cs typeface="Times New Roman" pitchFamily="18" charset="0"/>
              </a:rPr>
              <a:t>Orji-</a:t>
            </a:r>
            <a:r>
              <a:rPr lang="en-US" sz="2600" dirty="0" err="1" smtClean="0">
                <a:solidFill>
                  <a:schemeClr val="tx1"/>
                </a:solidFill>
                <a:latin typeface="Times New Roman" pitchFamily="18" charset="0"/>
                <a:cs typeface="Times New Roman" pitchFamily="18" charset="0"/>
              </a:rPr>
              <a:t>Udezuka</a:t>
            </a:r>
            <a:r>
              <a:rPr lang="en-US" sz="2600" dirty="0" smtClean="0">
                <a:solidFill>
                  <a:schemeClr val="tx1"/>
                </a:solidFill>
                <a:latin typeface="Times New Roman" pitchFamily="18" charset="0"/>
                <a:cs typeface="Times New Roman" pitchFamily="18" charset="0"/>
              </a:rPr>
              <a:t>, A.C</a:t>
            </a:r>
            <a:r>
              <a:rPr lang="en-US" sz="2600" baseline="30000" dirty="0" smtClean="0">
                <a:solidFill>
                  <a:schemeClr val="tx1"/>
                </a:solidFill>
                <a:latin typeface="Times New Roman" pitchFamily="18" charset="0"/>
                <a:cs typeface="Times New Roman" pitchFamily="18" charset="0"/>
              </a:rPr>
              <a:t>1</a:t>
            </a:r>
            <a:r>
              <a:rPr lang="en-US" sz="2600" dirty="0" smtClean="0">
                <a:solidFill>
                  <a:schemeClr val="tx1"/>
                </a:solidFill>
                <a:latin typeface="Times New Roman" pitchFamily="18" charset="0"/>
                <a:cs typeface="Times New Roman" pitchFamily="18" charset="0"/>
              </a:rPr>
              <a:t>., </a:t>
            </a:r>
            <a:r>
              <a:rPr lang="en-US" sz="2600" dirty="0" err="1" smtClean="0">
                <a:solidFill>
                  <a:schemeClr val="tx1"/>
                </a:solidFill>
                <a:latin typeface="Times New Roman" pitchFamily="18" charset="0"/>
                <a:cs typeface="Times New Roman" pitchFamily="18" charset="0"/>
              </a:rPr>
              <a:t>Chukwurah</a:t>
            </a:r>
            <a:r>
              <a:rPr lang="en-US" sz="2600" dirty="0">
                <a:solidFill>
                  <a:schemeClr val="tx1"/>
                </a:solidFill>
                <a:latin typeface="Times New Roman" pitchFamily="18" charset="0"/>
                <a:cs typeface="Times New Roman" pitchFamily="18" charset="0"/>
              </a:rPr>
              <a:t>, </a:t>
            </a:r>
            <a:r>
              <a:rPr lang="en-US" sz="2600" dirty="0" smtClean="0">
                <a:solidFill>
                  <a:schemeClr val="tx1"/>
                </a:solidFill>
                <a:latin typeface="Times New Roman" pitchFamily="18" charset="0"/>
                <a:cs typeface="Times New Roman" pitchFamily="18" charset="0"/>
              </a:rPr>
              <a:t>E.N</a:t>
            </a:r>
            <a:r>
              <a:rPr lang="en-US" sz="2600" baseline="30000" dirty="0" smtClean="0">
                <a:solidFill>
                  <a:schemeClr val="tx1"/>
                </a:solidFill>
                <a:latin typeface="Times New Roman" pitchFamily="18" charset="0"/>
                <a:cs typeface="Times New Roman" pitchFamily="18" charset="0"/>
              </a:rPr>
              <a:t>2</a:t>
            </a:r>
            <a:r>
              <a:rPr lang="en-US" sz="2600" dirty="0" smtClean="0">
                <a:solidFill>
                  <a:schemeClr val="tx1"/>
                </a:solidFill>
                <a:latin typeface="Times New Roman" pitchFamily="18" charset="0"/>
                <a:cs typeface="Times New Roman" pitchFamily="18" charset="0"/>
              </a:rPr>
              <a:t>.and  </a:t>
            </a:r>
            <a:r>
              <a:rPr lang="en-US" sz="2600" dirty="0" err="1">
                <a:solidFill>
                  <a:schemeClr val="tx1"/>
                </a:solidFill>
                <a:latin typeface="Times New Roman" pitchFamily="18" charset="0"/>
                <a:cs typeface="Times New Roman" pitchFamily="18" charset="0"/>
              </a:rPr>
              <a:t>Ezemba</a:t>
            </a:r>
            <a:r>
              <a:rPr lang="en-US" sz="2600" dirty="0">
                <a:solidFill>
                  <a:schemeClr val="tx1"/>
                </a:solidFill>
                <a:latin typeface="Times New Roman" pitchFamily="18" charset="0"/>
                <a:cs typeface="Times New Roman" pitchFamily="18" charset="0"/>
              </a:rPr>
              <a:t>, </a:t>
            </a:r>
            <a:r>
              <a:rPr lang="en-US" sz="2600" dirty="0" smtClean="0">
                <a:solidFill>
                  <a:schemeClr val="tx1"/>
                </a:solidFill>
                <a:latin typeface="Times New Roman" pitchFamily="18" charset="0"/>
                <a:cs typeface="Times New Roman" pitchFamily="18" charset="0"/>
              </a:rPr>
              <a:t>C.C. </a:t>
            </a:r>
            <a:endParaRPr lang="en-US" sz="2600" dirty="0">
              <a:solidFill>
                <a:schemeClr val="tx1"/>
              </a:solidFill>
              <a:latin typeface="Times New Roman" pitchFamily="18" charset="0"/>
              <a:cs typeface="Times New Roman" pitchFamily="18" charset="0"/>
            </a:endParaRPr>
          </a:p>
          <a:p>
            <a:pPr algn="ctr"/>
            <a:r>
              <a:rPr lang="en-US" sz="2600" dirty="0" smtClean="0">
                <a:solidFill>
                  <a:schemeClr val="tx1"/>
                </a:solidFill>
                <a:latin typeface="Times New Roman" pitchFamily="18" charset="0"/>
                <a:cs typeface="Times New Roman" pitchFamily="18" charset="0"/>
              </a:rPr>
              <a:t>.</a:t>
            </a:r>
            <a:endParaRPr lang="en-US" sz="2600" dirty="0">
              <a:solidFill>
                <a:schemeClr val="tx1"/>
              </a:solidFill>
              <a:latin typeface="Times New Roman" pitchFamily="18" charset="0"/>
              <a:cs typeface="Times New Roman" pitchFamily="18" charset="0"/>
            </a:endParaRPr>
          </a:p>
          <a:p>
            <a:pPr algn="ctr"/>
            <a:r>
              <a:rPr lang="en-GB" sz="2400" b="1" dirty="0" smtClean="0">
                <a:solidFill>
                  <a:schemeClr val="tx1"/>
                </a:solidFill>
                <a:latin typeface="Times New Roman" pitchFamily="18" charset="0"/>
                <a:cs typeface="Times New Roman" pitchFamily="18" charset="0"/>
              </a:rPr>
              <a:t>At</a:t>
            </a:r>
            <a:endParaRPr lang="en-US" sz="2400" b="1" dirty="0" smtClean="0">
              <a:solidFill>
                <a:schemeClr val="tx1"/>
              </a:solidFill>
              <a:latin typeface="Times New Roman" pitchFamily="18" charset="0"/>
              <a:cs typeface="Times New Roman" pitchFamily="18" charset="0"/>
            </a:endParaRPr>
          </a:p>
          <a:p>
            <a:pPr algn="ctr"/>
            <a:endParaRPr lang="en-US" sz="2400" b="1" dirty="0" smtClean="0">
              <a:solidFill>
                <a:schemeClr val="tx1"/>
              </a:solidFill>
              <a:latin typeface="Times New Roman" pitchFamily="18" charset="0"/>
              <a:cs typeface="Times New Roman" pitchFamily="18" charset="0"/>
            </a:endParaRPr>
          </a:p>
          <a:p>
            <a:pPr algn="ctr"/>
            <a:endParaRPr lang="en-US" sz="2400" b="1" dirty="0" smtClean="0">
              <a:solidFill>
                <a:schemeClr val="tx1"/>
              </a:solidFill>
              <a:latin typeface="Times New Roman" pitchFamily="18" charset="0"/>
              <a:cs typeface="Times New Roman" pitchFamily="18" charset="0"/>
            </a:endParaRPr>
          </a:p>
          <a:p>
            <a:pPr algn="ctr"/>
            <a:endParaRPr lang="en-US" sz="2400" b="1" dirty="0" smtClean="0">
              <a:solidFill>
                <a:schemeClr val="tx1"/>
              </a:solidFill>
              <a:latin typeface="Times New Roman" pitchFamily="18" charset="0"/>
              <a:cs typeface="Times New Roman" pitchFamily="18" charset="0"/>
            </a:endParaRPr>
          </a:p>
          <a:p>
            <a:pPr algn="ctr"/>
            <a:r>
              <a:rPr lang="en-US" sz="2400" b="1" dirty="0" smtClean="0">
                <a:solidFill>
                  <a:schemeClr val="tx1"/>
                </a:solidFill>
                <a:latin typeface="Times New Roman" pitchFamily="18" charset="0"/>
                <a:cs typeface="Times New Roman" pitchFamily="18" charset="0"/>
              </a:rPr>
              <a:t>6</a:t>
            </a:r>
            <a:r>
              <a:rPr lang="en-US" sz="2400" b="1" baseline="30000" dirty="0" smtClean="0">
                <a:solidFill>
                  <a:schemeClr val="tx1"/>
                </a:solidFill>
                <a:latin typeface="Times New Roman" pitchFamily="18" charset="0"/>
                <a:cs typeface="Times New Roman" pitchFamily="18" charset="0"/>
              </a:rPr>
              <a:t>th</a:t>
            </a:r>
            <a:r>
              <a:rPr lang="en-AU" sz="2400" b="1" dirty="0" smtClean="0">
                <a:solidFill>
                  <a:schemeClr val="tx1"/>
                </a:solidFill>
                <a:latin typeface="Times New Roman" pitchFamily="18" charset="0"/>
                <a:cs typeface="Times New Roman" pitchFamily="18" charset="0"/>
              </a:rPr>
              <a:t>International Interdisciplinary Conference (IIC6)</a:t>
            </a:r>
            <a:endParaRPr lang="en-GB" sz="2400" dirty="0" smtClean="0">
              <a:solidFill>
                <a:schemeClr val="tx1"/>
              </a:solidFill>
              <a:latin typeface="Times New Roman" pitchFamily="18" charset="0"/>
              <a:cs typeface="Times New Roman" pitchFamily="18" charset="0"/>
            </a:endParaRPr>
          </a:p>
          <a:p>
            <a:pPr algn="ctr"/>
            <a:r>
              <a:rPr lang="en-AU" sz="2400" b="1" dirty="0" smtClean="0">
                <a:solidFill>
                  <a:schemeClr val="tx1"/>
                </a:solidFill>
                <a:latin typeface="Times New Roman" pitchFamily="18" charset="0"/>
                <a:cs typeface="Times New Roman" pitchFamily="18" charset="0"/>
              </a:rPr>
              <a:t>4</a:t>
            </a:r>
            <a:r>
              <a:rPr lang="en-AU" sz="2400" b="1" baseline="30000" dirty="0" smtClean="0">
                <a:solidFill>
                  <a:schemeClr val="tx1"/>
                </a:solidFill>
                <a:latin typeface="Times New Roman" pitchFamily="18" charset="0"/>
                <a:cs typeface="Times New Roman" pitchFamily="18" charset="0"/>
              </a:rPr>
              <a:t>th</a:t>
            </a:r>
            <a:r>
              <a:rPr lang="en-AU" sz="2400" b="1" dirty="0" smtClean="0">
                <a:solidFill>
                  <a:schemeClr val="tx1"/>
                </a:solidFill>
                <a:latin typeface="Times New Roman" pitchFamily="18" charset="0"/>
                <a:cs typeface="Times New Roman" pitchFamily="18" charset="0"/>
              </a:rPr>
              <a:t>, 5</a:t>
            </a:r>
            <a:r>
              <a:rPr lang="en-AU" sz="2400" b="1" baseline="30000" dirty="0" smtClean="0">
                <a:solidFill>
                  <a:schemeClr val="tx1"/>
                </a:solidFill>
                <a:latin typeface="Times New Roman" pitchFamily="18" charset="0"/>
                <a:cs typeface="Times New Roman" pitchFamily="18" charset="0"/>
              </a:rPr>
              <a:t>th</a:t>
            </a:r>
            <a:r>
              <a:rPr lang="en-AU" sz="2400" b="1" dirty="0" smtClean="0">
                <a:solidFill>
                  <a:schemeClr val="tx1"/>
                </a:solidFill>
                <a:latin typeface="Times New Roman" pitchFamily="18" charset="0"/>
                <a:cs typeface="Times New Roman" pitchFamily="18" charset="0"/>
              </a:rPr>
              <a:t>&amp;6</a:t>
            </a:r>
            <a:r>
              <a:rPr lang="en-AU" sz="2400" b="1" baseline="30000" dirty="0" smtClean="0">
                <a:solidFill>
                  <a:schemeClr val="tx1"/>
                </a:solidFill>
                <a:latin typeface="Times New Roman" pitchFamily="18" charset="0"/>
                <a:cs typeface="Times New Roman" pitchFamily="18" charset="0"/>
              </a:rPr>
              <a:t>th</a:t>
            </a:r>
            <a:r>
              <a:rPr lang="en-AU" sz="2400" b="1" dirty="0" smtClean="0">
                <a:solidFill>
                  <a:schemeClr val="tx1"/>
                </a:solidFill>
                <a:latin typeface="Times New Roman" pitchFamily="18" charset="0"/>
                <a:cs typeface="Times New Roman" pitchFamily="18" charset="0"/>
              </a:rPr>
              <a:t> September, 2019</a:t>
            </a:r>
            <a:endParaRPr lang="en-GB" sz="2400" dirty="0" smtClean="0">
              <a:solidFill>
                <a:schemeClr val="tx1"/>
              </a:solidFill>
              <a:latin typeface="Times New Roman" pitchFamily="18" charset="0"/>
              <a:cs typeface="Times New Roman" pitchFamily="18" charset="0"/>
            </a:endParaRPr>
          </a:p>
          <a:p>
            <a:pPr algn="ctr"/>
            <a:endParaRPr lang="en-US" dirty="0">
              <a:solidFill>
                <a:schemeClr val="tx1"/>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0"/>
            <a:ext cx="8229600" cy="6007291"/>
          </a:xfrm>
        </p:spPr>
        <p:txBody>
          <a:bodyPr>
            <a:normAutofit fontScale="25000" lnSpcReduction="20000"/>
          </a:bodyPr>
          <a:lstStyle/>
          <a:p>
            <a:pPr>
              <a:buNone/>
            </a:pPr>
            <a:endParaRPr lang="tr-TR" sz="4900" b="1" dirty="0" smtClean="0"/>
          </a:p>
          <a:p>
            <a:r>
              <a:rPr lang="en-US" sz="6400" b="1" dirty="0" smtClean="0">
                <a:latin typeface="Times New Roman" pitchFamily="18" charset="0"/>
                <a:cs typeface="Times New Roman" pitchFamily="18" charset="0"/>
              </a:rPr>
              <a:t>Determination of Crude Protein</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Twenty </a:t>
            </a:r>
            <a:r>
              <a:rPr lang="en-US" sz="6400" dirty="0" err="1" smtClean="0">
                <a:latin typeface="Times New Roman" pitchFamily="18" charset="0"/>
                <a:cs typeface="Times New Roman" pitchFamily="18" charset="0"/>
              </a:rPr>
              <a:t>grammes</a:t>
            </a:r>
            <a:r>
              <a:rPr lang="en-US" sz="6400" dirty="0" smtClean="0">
                <a:latin typeface="Times New Roman" pitchFamily="18" charset="0"/>
                <a:cs typeface="Times New Roman" pitchFamily="18" charset="0"/>
              </a:rPr>
              <a:t> of sorghum samples were grinded for the determination of the Nitrogen content. The sample was transferred to a stopper bottle and thoroughly mixed. 1.5g of the grinded sample was weighed accurately from the 20g in the stopper bottle, and then transferred quantitatively into a completely dry </a:t>
            </a:r>
            <a:r>
              <a:rPr lang="en-US" sz="6400" dirty="0" err="1" smtClean="0">
                <a:latin typeface="Times New Roman" pitchFamily="18" charset="0"/>
                <a:cs typeface="Times New Roman" pitchFamily="18" charset="0"/>
              </a:rPr>
              <a:t>kjieldahl</a:t>
            </a:r>
            <a:r>
              <a:rPr lang="en-US" sz="6400" dirty="0" smtClean="0">
                <a:latin typeface="Times New Roman" pitchFamily="18" charset="0"/>
                <a:cs typeface="Times New Roman" pitchFamily="18" charset="0"/>
              </a:rPr>
              <a:t> flask. 10g of powdered catalyst mixture was added to the grinded sorghum grain. About 20mls of sulfuric acid was added, the flask gently swirled to mix and wet the contents of the flask thoroughly. The content was digested at low temperature until frothing ceases. The digest was boiled briskly until the brown color has disappeared and the heating continued strongly for 20 to 30minutes. The digest was allowed to cool afterwards.250mls of distilled water was used to dilute the digest, anti-bumping agent added, and then 70ml of </a:t>
            </a:r>
            <a:r>
              <a:rPr lang="en-US" sz="6400" dirty="0" err="1" smtClean="0">
                <a:latin typeface="Times New Roman" pitchFamily="18" charset="0"/>
                <a:cs typeface="Times New Roman" pitchFamily="18" charset="0"/>
              </a:rPr>
              <a:t>NaOH</a:t>
            </a:r>
            <a:r>
              <a:rPr lang="en-US" sz="6400" dirty="0" smtClean="0">
                <a:latin typeface="Times New Roman" pitchFamily="18" charset="0"/>
                <a:cs typeface="Times New Roman" pitchFamily="18" charset="0"/>
              </a:rPr>
              <a:t> was added slowly to form two distinct layers. Without disturbing the layers, the trap was fixed and connected to the condenser unit whose tube dips below the surface of the boric acid solution. The content of the flask was swirled to ensure rapid mixing and heat was applied fully. The ammonia was distilled into an excess 2% boric acid solution (about 25ml) containing 0.5ml of screened indicator. 180ml of the distillate was collected and the ammonia titrated with the standard acid (0.1Normal (N) sulfuric acid) to the grey end point. A blank estimation was made on the reagents.</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The percentage nitrogen (N) in dry sorghum was calculated thus:</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X   </a:t>
            </a:r>
            <a:r>
              <a:rPr lang="en-US" sz="6400" dirty="0" err="1" smtClean="0">
                <a:latin typeface="Times New Roman" pitchFamily="18" charset="0"/>
                <a:cs typeface="Times New Roman" pitchFamily="18" charset="0"/>
              </a:rPr>
              <a:t>x</a:t>
            </a:r>
            <a:r>
              <a:rPr lang="en-US" sz="6400" dirty="0" smtClean="0">
                <a:latin typeface="Times New Roman" pitchFamily="18" charset="0"/>
                <a:cs typeface="Times New Roman" pitchFamily="18" charset="0"/>
              </a:rPr>
              <a:t> 14</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W   x   DM</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Where, X     = ml of 0.1N acid required to neutralize the ammonia after subtracting</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reagent blanks.</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W    = grams of sample taken.</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DM = percentage dry matter.</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The results were expressed as percentage of nitrogen on dry weight and corrected to two decimal places.</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Conversion of the result to percentage protein on dry weight was done by multiplying the Nitrogen by 6.25. The precision of the method was about ±0.07%</a:t>
            </a:r>
            <a:endParaRPr lang="en-GB" sz="6400" dirty="0" smtClean="0">
              <a:latin typeface="Times New Roman" pitchFamily="18" charset="0"/>
              <a:cs typeface="Times New Roman" pitchFamily="18" charset="0"/>
            </a:endParaRPr>
          </a:p>
          <a:p>
            <a:endParaRPr lang="en-GB" dirty="0"/>
          </a:p>
        </p:txBody>
      </p:sp>
      <p:sp>
        <p:nvSpPr>
          <p:cNvPr id="3" name="Title 2"/>
          <p:cNvSpPr>
            <a:spLocks noGrp="1"/>
          </p:cNvSpPr>
          <p:nvPr>
            <p:ph type="title"/>
          </p:nvPr>
        </p:nvSpPr>
        <p:spPr>
          <a:xfrm>
            <a:off x="457200" y="274638"/>
            <a:ext cx="8229600" cy="45719"/>
          </a:xfrm>
        </p:spPr>
        <p:txBody>
          <a:bodyPr>
            <a:normAutofit fontScale="90000"/>
          </a:bodyPr>
          <a:lstStyle/>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0"/>
            <a:ext cx="8229600" cy="6007291"/>
          </a:xfrm>
        </p:spPr>
        <p:txBody>
          <a:bodyPr>
            <a:normAutofit fontScale="32500" lnSpcReduction="20000"/>
          </a:bodyPr>
          <a:lstStyle/>
          <a:p>
            <a:r>
              <a:rPr lang="en-US" sz="5500" b="1" dirty="0" smtClean="0">
                <a:latin typeface="Times New Roman" pitchFamily="18" charset="0"/>
                <a:cs typeface="Times New Roman" pitchFamily="18" charset="0"/>
              </a:rPr>
              <a:t>Determination of Crude Fat</a:t>
            </a:r>
            <a:endParaRPr lang="en-GB" sz="5500" dirty="0" smtClean="0">
              <a:latin typeface="Times New Roman" pitchFamily="18" charset="0"/>
              <a:cs typeface="Times New Roman" pitchFamily="18" charset="0"/>
            </a:endParaRPr>
          </a:p>
          <a:p>
            <a:r>
              <a:rPr lang="en-US" sz="5500" dirty="0" smtClean="0">
                <a:latin typeface="Times New Roman" pitchFamily="18" charset="0"/>
                <a:cs typeface="Times New Roman" pitchFamily="18" charset="0"/>
              </a:rPr>
              <a:t>The sorghum samples were dried to constant weight in the laboratory forced-air oven at 100degrees centigrade (Manufacturer’s Laboratory Thermal Equipment Ltd.), crude fat was then extracted from the dried sample using petroleum ether (B.P 40 to 60degrees centigrade) in a </a:t>
            </a:r>
            <a:r>
              <a:rPr lang="en-US" sz="5500" dirty="0" err="1" smtClean="0">
                <a:latin typeface="Times New Roman" pitchFamily="18" charset="0"/>
                <a:cs typeface="Times New Roman" pitchFamily="18" charset="0"/>
              </a:rPr>
              <a:t>soxhlet</a:t>
            </a:r>
            <a:r>
              <a:rPr lang="en-US" sz="5500" dirty="0" smtClean="0">
                <a:latin typeface="Times New Roman" pitchFamily="18" charset="0"/>
                <a:cs typeface="Times New Roman" pitchFamily="18" charset="0"/>
              </a:rPr>
              <a:t> extraction unit.</a:t>
            </a:r>
            <a:endParaRPr lang="en-GB" sz="5500" dirty="0" smtClean="0">
              <a:latin typeface="Times New Roman" pitchFamily="18" charset="0"/>
              <a:cs typeface="Times New Roman" pitchFamily="18" charset="0"/>
            </a:endParaRPr>
          </a:p>
          <a:p>
            <a:r>
              <a:rPr lang="en-US" sz="5500" b="1" dirty="0" smtClean="0">
                <a:latin typeface="Times New Roman" pitchFamily="18" charset="0"/>
                <a:cs typeface="Times New Roman" pitchFamily="18" charset="0"/>
              </a:rPr>
              <a:t>Determination of Crude Fiber</a:t>
            </a:r>
            <a:endParaRPr lang="en-GB" sz="5500" dirty="0" smtClean="0">
              <a:latin typeface="Times New Roman" pitchFamily="18" charset="0"/>
              <a:cs typeface="Times New Roman" pitchFamily="18" charset="0"/>
            </a:endParaRPr>
          </a:p>
          <a:p>
            <a:r>
              <a:rPr lang="en-US" sz="5500" dirty="0" smtClean="0">
                <a:latin typeface="Times New Roman" pitchFamily="18" charset="0"/>
                <a:cs typeface="Times New Roman" pitchFamily="18" charset="0"/>
              </a:rPr>
              <a:t>The fat free residue from the fat extraction was dried to constant weight at 100degrees centigrade in a forced-air oven. The fiber was then digested for 30minutes with dilute sodium hydroxide (</a:t>
            </a:r>
            <a:r>
              <a:rPr lang="en-US" sz="5500" dirty="0" err="1" smtClean="0">
                <a:latin typeface="Times New Roman" pitchFamily="18" charset="0"/>
                <a:cs typeface="Times New Roman" pitchFamily="18" charset="0"/>
              </a:rPr>
              <a:t>NaOH</a:t>
            </a:r>
            <a:r>
              <a:rPr lang="en-US" sz="5500" dirty="0" smtClean="0">
                <a:latin typeface="Times New Roman" pitchFamily="18" charset="0"/>
                <a:cs typeface="Times New Roman" pitchFamily="18" charset="0"/>
              </a:rPr>
              <a:t>). The residue was washed successively with alcohol and ether and then dried at 100degrees centigrade to constant weight. It was then </a:t>
            </a:r>
            <a:r>
              <a:rPr lang="en-US" sz="5500" dirty="0" err="1" smtClean="0">
                <a:latin typeface="Times New Roman" pitchFamily="18" charset="0"/>
                <a:cs typeface="Times New Roman" pitchFamily="18" charset="0"/>
              </a:rPr>
              <a:t>ashed</a:t>
            </a:r>
            <a:r>
              <a:rPr lang="en-US" sz="5500" dirty="0" smtClean="0">
                <a:latin typeface="Times New Roman" pitchFamily="18" charset="0"/>
                <a:cs typeface="Times New Roman" pitchFamily="18" charset="0"/>
              </a:rPr>
              <a:t> at 600degrees centigrade. The difference between the dried residue and the ash was taken as the crude fiber content.</a:t>
            </a:r>
            <a:endParaRPr lang="en-GB" sz="5500" dirty="0" smtClean="0">
              <a:latin typeface="Times New Roman" pitchFamily="18" charset="0"/>
              <a:cs typeface="Times New Roman" pitchFamily="18" charset="0"/>
            </a:endParaRPr>
          </a:p>
          <a:p>
            <a:r>
              <a:rPr lang="en-US" sz="5500" b="1" dirty="0" smtClean="0">
                <a:latin typeface="Times New Roman" pitchFamily="18" charset="0"/>
                <a:cs typeface="Times New Roman" pitchFamily="18" charset="0"/>
              </a:rPr>
              <a:t> </a:t>
            </a:r>
            <a:endParaRPr lang="en-GB" sz="5500" dirty="0" smtClean="0">
              <a:latin typeface="Times New Roman" pitchFamily="18" charset="0"/>
              <a:cs typeface="Times New Roman" pitchFamily="18" charset="0"/>
            </a:endParaRPr>
          </a:p>
          <a:p>
            <a:r>
              <a:rPr lang="en-US" sz="5500" b="1" dirty="0" smtClean="0">
                <a:latin typeface="Times New Roman" pitchFamily="18" charset="0"/>
                <a:cs typeface="Times New Roman" pitchFamily="18" charset="0"/>
              </a:rPr>
              <a:t> Determination of Ash Content</a:t>
            </a:r>
            <a:endParaRPr lang="en-GB" sz="5500" dirty="0" smtClean="0">
              <a:latin typeface="Times New Roman" pitchFamily="18" charset="0"/>
              <a:cs typeface="Times New Roman" pitchFamily="18" charset="0"/>
            </a:endParaRPr>
          </a:p>
          <a:p>
            <a:r>
              <a:rPr lang="en-US" sz="5500" dirty="0" smtClean="0">
                <a:latin typeface="Times New Roman" pitchFamily="18" charset="0"/>
                <a:cs typeface="Times New Roman" pitchFamily="18" charset="0"/>
              </a:rPr>
              <a:t>The samples were first ignited in silica dishes over a Bunsen burner. They were then </a:t>
            </a:r>
            <a:r>
              <a:rPr lang="en-US" sz="5500" dirty="0" err="1" smtClean="0">
                <a:latin typeface="Times New Roman" pitchFamily="18" charset="0"/>
                <a:cs typeface="Times New Roman" pitchFamily="18" charset="0"/>
              </a:rPr>
              <a:t>ashed</a:t>
            </a:r>
            <a:r>
              <a:rPr lang="en-US" sz="5500" dirty="0" smtClean="0">
                <a:latin typeface="Times New Roman" pitchFamily="18" charset="0"/>
                <a:cs typeface="Times New Roman" pitchFamily="18" charset="0"/>
              </a:rPr>
              <a:t> at 55degrees centigrade to constant weight using a </a:t>
            </a:r>
            <a:r>
              <a:rPr lang="en-US" sz="5500" dirty="0" err="1" smtClean="0">
                <a:latin typeface="Times New Roman" pitchFamily="18" charset="0"/>
                <a:cs typeface="Times New Roman" pitchFamily="18" charset="0"/>
              </a:rPr>
              <a:t>Gallenkamp</a:t>
            </a:r>
            <a:r>
              <a:rPr lang="en-US" sz="5500" dirty="0" smtClean="0">
                <a:latin typeface="Times New Roman" pitchFamily="18" charset="0"/>
                <a:cs typeface="Times New Roman" pitchFamily="18" charset="0"/>
              </a:rPr>
              <a:t> muffle furnace.</a:t>
            </a:r>
            <a:endParaRPr lang="en-GB" sz="5500" dirty="0" smtClean="0">
              <a:latin typeface="Times New Roman" pitchFamily="18" charset="0"/>
              <a:cs typeface="Times New Roman" pitchFamily="18" charset="0"/>
            </a:endParaRPr>
          </a:p>
          <a:p>
            <a:r>
              <a:rPr lang="en-US" sz="5500" b="1" dirty="0" smtClean="0">
                <a:latin typeface="Times New Roman" pitchFamily="18" charset="0"/>
                <a:cs typeface="Times New Roman" pitchFamily="18" charset="0"/>
              </a:rPr>
              <a:t> Determination Carbohydrate Content by Difference.</a:t>
            </a:r>
            <a:endParaRPr lang="en-GB" sz="5500" dirty="0" smtClean="0">
              <a:latin typeface="Times New Roman" pitchFamily="18" charset="0"/>
              <a:cs typeface="Times New Roman" pitchFamily="18" charset="0"/>
            </a:endParaRPr>
          </a:p>
          <a:p>
            <a:r>
              <a:rPr lang="en-US" sz="5500" dirty="0" smtClean="0">
                <a:latin typeface="Times New Roman" pitchFamily="18" charset="0"/>
                <a:cs typeface="Times New Roman" pitchFamily="18" charset="0"/>
              </a:rPr>
              <a:t>The carbohydrate content was determined by difference (subtracting the total percentage of the rest proximate analysis from 100).</a:t>
            </a:r>
            <a:endParaRPr lang="en-GB" sz="5500" dirty="0" smtClean="0">
              <a:latin typeface="Times New Roman" pitchFamily="18" charset="0"/>
              <a:cs typeface="Times New Roman" pitchFamily="18" charset="0"/>
            </a:endParaRPr>
          </a:p>
          <a:p>
            <a:r>
              <a:rPr lang="en-US" sz="5500" b="1" dirty="0" smtClean="0">
                <a:latin typeface="Times New Roman" pitchFamily="18" charset="0"/>
                <a:cs typeface="Times New Roman" pitchFamily="18" charset="0"/>
              </a:rPr>
              <a:t> </a:t>
            </a:r>
            <a:endParaRPr lang="en-GB" sz="5500" dirty="0" smtClean="0">
              <a:latin typeface="Times New Roman" pitchFamily="18" charset="0"/>
              <a:cs typeface="Times New Roman" pitchFamily="18" charset="0"/>
            </a:endParaRPr>
          </a:p>
          <a:p>
            <a:endParaRPr lang="en-GB" dirty="0"/>
          </a:p>
        </p:txBody>
      </p:sp>
      <p:sp>
        <p:nvSpPr>
          <p:cNvPr id="3" name="Title 2"/>
          <p:cNvSpPr>
            <a:spLocks noGrp="1"/>
          </p:cNvSpPr>
          <p:nvPr>
            <p:ph type="title"/>
          </p:nvPr>
        </p:nvSpPr>
        <p:spPr>
          <a:xfrm>
            <a:off x="457200" y="-304800"/>
            <a:ext cx="8229600" cy="304800"/>
          </a:xfrm>
        </p:spPr>
        <p:txBody>
          <a:bodyPr>
            <a:normAutofit fontScale="90000"/>
          </a:bodyPr>
          <a:lstStyle/>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fontScale="92500" lnSpcReduction="20000"/>
          </a:bodyPr>
          <a:lstStyle/>
          <a:p>
            <a:pPr algn="just"/>
            <a:r>
              <a:rPr lang="en-US" b="1" i="0" u="none" strike="noStrike" cap="none" dirty="0" smtClean="0">
                <a:solidFill>
                  <a:schemeClr val="dk1"/>
                </a:solidFill>
                <a:latin typeface="Times New Roman"/>
                <a:ea typeface="Times New Roman"/>
                <a:cs typeface="Times New Roman"/>
                <a:sym typeface="Times New Roman"/>
              </a:rPr>
              <a:t> </a:t>
            </a:r>
            <a:r>
              <a:rPr lang="en-US" b="0" i="0" u="none" strike="noStrike" cap="none" dirty="0" smtClean="0">
                <a:solidFill>
                  <a:schemeClr val="dk1"/>
                </a:solidFill>
                <a:latin typeface="Times New Roman" pitchFamily="18" charset="0"/>
                <a:ea typeface="Times New Roman"/>
                <a:cs typeface="Times New Roman" pitchFamily="18" charset="0"/>
                <a:sym typeface="Times New Roman"/>
              </a:rPr>
              <a:t>The results were represented statistically using bar charts, tables and graphs as shown below;</a:t>
            </a:r>
          </a:p>
          <a:p>
            <a:pPr algn="just"/>
            <a:r>
              <a:rPr lang="en-US" b="1" dirty="0" smtClean="0">
                <a:latin typeface="Times New Roman" pitchFamily="18" charset="0"/>
                <a:cs typeface="Times New Roman" pitchFamily="18" charset="0"/>
              </a:rPr>
              <a:t>Table </a:t>
            </a:r>
            <a:r>
              <a:rPr lang="en-US" b="1" dirty="0">
                <a:latin typeface="Times New Roman" pitchFamily="18" charset="0"/>
                <a:cs typeface="Times New Roman" pitchFamily="18" charset="0"/>
              </a:rPr>
              <a:t>1:- </a:t>
            </a:r>
            <a:r>
              <a:rPr lang="en-US" dirty="0" smtClean="0">
                <a:latin typeface="Times New Roman" pitchFamily="18" charset="0"/>
                <a:cs typeface="Times New Roman" pitchFamily="18" charset="0"/>
              </a:rPr>
              <a:t>Shows </a:t>
            </a:r>
            <a:r>
              <a:rPr lang="en-US" dirty="0">
                <a:latin typeface="Times New Roman" pitchFamily="18" charset="0"/>
                <a:cs typeface="Times New Roman" pitchFamily="18" charset="0"/>
              </a:rPr>
              <a:t>the results of the   Proximate/chemical composition of raw sorghum grain.</a:t>
            </a:r>
          </a:p>
          <a:p>
            <a:pPr algn="just"/>
            <a:r>
              <a:rPr lang="en-US" b="1" dirty="0">
                <a:latin typeface="Times New Roman" pitchFamily="18" charset="0"/>
                <a:cs typeface="Times New Roman" pitchFamily="18" charset="0"/>
              </a:rPr>
              <a:t>Table 2</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Shows </a:t>
            </a:r>
            <a:r>
              <a:rPr lang="en-US" dirty="0">
                <a:latin typeface="Times New Roman" pitchFamily="18" charset="0"/>
                <a:cs typeface="Times New Roman" pitchFamily="18" charset="0"/>
              </a:rPr>
              <a:t>the results of the   Proximate/ chemical composition of malted three Nigerian sorghum varieties.</a:t>
            </a:r>
          </a:p>
          <a:p>
            <a:pPr algn="just"/>
            <a:r>
              <a:rPr lang="en-US" b="1" dirty="0">
                <a:latin typeface="Times New Roman" pitchFamily="18" charset="0"/>
                <a:cs typeface="Times New Roman" pitchFamily="18" charset="0"/>
              </a:rPr>
              <a:t>Figures</a:t>
            </a:r>
            <a:r>
              <a:rPr lang="en-US" dirty="0">
                <a:latin typeface="Times New Roman" pitchFamily="18" charset="0"/>
                <a:cs typeface="Times New Roman" pitchFamily="18" charset="0"/>
              </a:rPr>
              <a:t> 1, 2 ,  and 3 show the results for the germination behavior of three Nigerian sorghum varieties under different temperatures of 15-18</a:t>
            </a:r>
            <a:r>
              <a:rPr lang="en-US" baseline="30000" dirty="0">
                <a:latin typeface="Times New Roman" pitchFamily="18" charset="0"/>
                <a:cs typeface="Times New Roman" pitchFamily="18" charset="0"/>
              </a:rPr>
              <a:t> </a:t>
            </a:r>
            <a:r>
              <a:rPr lang="en-US" baseline="30000" dirty="0" err="1">
                <a:latin typeface="Times New Roman" pitchFamily="18" charset="0"/>
                <a:cs typeface="Times New Roman" pitchFamily="18" charset="0"/>
              </a:rPr>
              <a:t>o</a:t>
            </a:r>
            <a:r>
              <a:rPr lang="en-US" sz="1900" dirty="0" err="1">
                <a:latin typeface="Times New Roman" pitchFamily="18" charset="0"/>
                <a:cs typeface="Times New Roman" pitchFamily="18" charset="0"/>
              </a:rPr>
              <a:t>C</a:t>
            </a:r>
            <a:r>
              <a:rPr lang="en-US" dirty="0">
                <a:latin typeface="Times New Roman" pitchFamily="18" charset="0"/>
                <a:cs typeface="Times New Roman" pitchFamily="18" charset="0"/>
              </a:rPr>
              <a:t>, 25-28</a:t>
            </a:r>
            <a:r>
              <a:rPr lang="en-US" baseline="30000" dirty="0">
                <a:latin typeface="Times New Roman" pitchFamily="18" charset="0"/>
                <a:cs typeface="Times New Roman" pitchFamily="18" charset="0"/>
              </a:rPr>
              <a:t> </a:t>
            </a:r>
            <a:r>
              <a:rPr lang="en-US" baseline="30000" dirty="0" err="1">
                <a:latin typeface="Times New Roman" pitchFamily="18" charset="0"/>
                <a:cs typeface="Times New Roman" pitchFamily="18" charset="0"/>
              </a:rPr>
              <a:t>o</a:t>
            </a:r>
            <a:r>
              <a:rPr lang="en-US" sz="1900" dirty="0" err="1">
                <a:latin typeface="Times New Roman" pitchFamily="18" charset="0"/>
                <a:cs typeface="Times New Roman" pitchFamily="18" charset="0"/>
              </a:rPr>
              <a:t>C</a:t>
            </a:r>
            <a:r>
              <a:rPr lang="en-US" dirty="0">
                <a:latin typeface="Times New Roman" pitchFamily="18" charset="0"/>
                <a:cs typeface="Times New Roman" pitchFamily="18" charset="0"/>
              </a:rPr>
              <a:t>, and 37</a:t>
            </a:r>
            <a:r>
              <a:rPr lang="en-US" baseline="30000" dirty="0">
                <a:latin typeface="Times New Roman" pitchFamily="18" charset="0"/>
                <a:cs typeface="Times New Roman" pitchFamily="18" charset="0"/>
              </a:rPr>
              <a:t> </a:t>
            </a:r>
            <a:r>
              <a:rPr lang="en-US" baseline="30000" dirty="0" err="1">
                <a:latin typeface="Times New Roman" pitchFamily="18" charset="0"/>
                <a:cs typeface="Times New Roman" pitchFamily="18" charset="0"/>
              </a:rPr>
              <a:t>o</a:t>
            </a:r>
            <a:r>
              <a:rPr lang="en-US" sz="1900" dirty="0" err="1">
                <a:latin typeface="Times New Roman" pitchFamily="18" charset="0"/>
                <a:cs typeface="Times New Roman" pitchFamily="18" charset="0"/>
              </a:rPr>
              <a:t>C</a:t>
            </a:r>
            <a:r>
              <a:rPr lang="en-US" dirty="0" err="1">
                <a:latin typeface="Times New Roman" pitchFamily="18" charset="0"/>
                <a:cs typeface="Times New Roman" pitchFamily="18" charset="0"/>
              </a:rPr>
              <a:t>.</a:t>
            </a:r>
            <a:r>
              <a:rPr lang="en-US" dirty="0">
                <a:latin typeface="Times New Roman" pitchFamily="18" charset="0"/>
                <a:cs typeface="Times New Roman" pitchFamily="18" charset="0"/>
              </a:rPr>
              <a:t> between 24-96h</a:t>
            </a:r>
          </a:p>
          <a:p>
            <a:pPr algn="just"/>
            <a:r>
              <a:rPr lang="en-US" b="1" dirty="0">
                <a:latin typeface="Times New Roman" pitchFamily="18" charset="0"/>
                <a:cs typeface="Times New Roman" pitchFamily="18" charset="0"/>
              </a:rPr>
              <a:t>Figure 4.0:</a:t>
            </a:r>
            <a:r>
              <a:rPr lang="en-US" dirty="0">
                <a:latin typeface="Times New Roman" pitchFamily="18" charset="0"/>
                <a:cs typeface="Times New Roman" pitchFamily="18" charset="0"/>
              </a:rPr>
              <a:t> Reviewed </a:t>
            </a:r>
            <a:r>
              <a:rPr lang="en-US" dirty="0" err="1">
                <a:latin typeface="Times New Roman" pitchFamily="18" charset="0"/>
                <a:cs typeface="Times New Roman" pitchFamily="18" charset="0"/>
              </a:rPr>
              <a:t>Germinative</a:t>
            </a:r>
            <a:r>
              <a:rPr lang="en-US" dirty="0">
                <a:latin typeface="Times New Roman" pitchFamily="18" charset="0"/>
                <a:cs typeface="Times New Roman" pitchFamily="18" charset="0"/>
              </a:rPr>
              <a:t> capacity of the three Nigerian sorghum varieties at different   temperatures (15-18</a:t>
            </a:r>
            <a:r>
              <a:rPr lang="en-US" baseline="30000" dirty="0">
                <a:latin typeface="Times New Roman" pitchFamily="18" charset="0"/>
                <a:cs typeface="Times New Roman" pitchFamily="18" charset="0"/>
              </a:rPr>
              <a:t>o</a:t>
            </a:r>
            <a:r>
              <a:rPr lang="en-US" baseline="-25000" dirty="0">
                <a:latin typeface="Times New Roman" pitchFamily="18" charset="0"/>
                <a:cs typeface="Times New Roman" pitchFamily="18" charset="0"/>
              </a:rPr>
              <a:t>C</a:t>
            </a:r>
            <a:r>
              <a:rPr lang="en-US" dirty="0">
                <a:latin typeface="Times New Roman" pitchFamily="18" charset="0"/>
                <a:cs typeface="Times New Roman" pitchFamily="18" charset="0"/>
              </a:rPr>
              <a:t>, 25-28</a:t>
            </a:r>
            <a:r>
              <a:rPr lang="en-US" baseline="30000" dirty="0">
                <a:latin typeface="Times New Roman" pitchFamily="18" charset="0"/>
                <a:cs typeface="Times New Roman" pitchFamily="18" charset="0"/>
              </a:rPr>
              <a:t>Oc</a:t>
            </a:r>
            <a:r>
              <a:rPr lang="en-US" dirty="0">
                <a:latin typeface="Times New Roman" pitchFamily="18" charset="0"/>
                <a:cs typeface="Times New Roman" pitchFamily="18" charset="0"/>
              </a:rPr>
              <a:t>, and 37</a:t>
            </a:r>
            <a:r>
              <a:rPr lang="en-US" baseline="30000" dirty="0">
                <a:latin typeface="Times New Roman" pitchFamily="18" charset="0"/>
                <a:cs typeface="Times New Roman" pitchFamily="18" charset="0"/>
              </a:rPr>
              <a:t>oC</a:t>
            </a:r>
            <a:r>
              <a:rPr lang="en-US" dirty="0">
                <a:latin typeface="Times New Roman" pitchFamily="18" charset="0"/>
                <a:cs typeface="Times New Roman" pitchFamily="18" charset="0"/>
              </a:rPr>
              <a:t>).</a:t>
            </a:r>
          </a:p>
          <a:p>
            <a:pPr marL="0" lvl="0" indent="0" algn="just">
              <a:spcBef>
                <a:spcPts val="0"/>
              </a:spcBef>
              <a:buClr>
                <a:schemeClr val="dk1"/>
              </a:buClr>
              <a:buSzPts val="2400"/>
              <a:buNone/>
            </a:pPr>
            <a:r>
              <a:rPr lang="en-US" b="0" i="0" u="none" strike="noStrike" cap="none" dirty="0" smtClean="0">
                <a:solidFill>
                  <a:schemeClr val="dk1"/>
                </a:solidFill>
                <a:latin typeface="Times New Roman" pitchFamily="18" charset="0"/>
                <a:ea typeface="Times New Roman"/>
                <a:cs typeface="Times New Roman" pitchFamily="18" charset="0"/>
                <a:sym typeface="Times New Roman"/>
              </a:rPr>
              <a:t> </a:t>
            </a:r>
            <a:endParaRPr lang="en-US" b="0" i="0" u="none" strike="noStrike" cap="none" dirty="0" smtClean="0">
              <a:solidFill>
                <a:schemeClr val="dk1"/>
              </a:solidFill>
              <a:latin typeface="Times New Roman" pitchFamily="18" charset="0"/>
              <a:ea typeface="Arial"/>
              <a:cs typeface="Times New Roman" pitchFamily="18" charset="0"/>
              <a:sym typeface="Arial"/>
            </a:endParaRPr>
          </a:p>
        </p:txBody>
      </p:sp>
      <p:sp>
        <p:nvSpPr>
          <p:cNvPr id="2" name="Title 1"/>
          <p:cNvSpPr>
            <a:spLocks noGrp="1"/>
          </p:cNvSpPr>
          <p:nvPr>
            <p:ph type="title"/>
          </p:nvPr>
        </p:nvSpPr>
        <p:spPr/>
        <p:txBody>
          <a:bodyPr/>
          <a:lstStyle/>
          <a:p>
            <a:r>
              <a:rPr lang="en-US" b="1" i="0" u="none" strike="noStrike" cap="none" dirty="0" smtClean="0">
                <a:solidFill>
                  <a:srgbClr val="002060"/>
                </a:solidFill>
                <a:latin typeface="Times New Roman"/>
                <a:ea typeface="Times New Roman"/>
                <a:cs typeface="Times New Roman"/>
                <a:sym typeface="Times New Roman"/>
              </a:rPr>
              <a:t> </a:t>
            </a:r>
            <a:r>
              <a:rPr lang="en-US" b="1" i="0" u="none" strike="noStrike" cap="none" dirty="0" smtClean="0">
                <a:solidFill>
                  <a:schemeClr val="bg2">
                    <a:lumMod val="50000"/>
                  </a:schemeClr>
                </a:solidFill>
                <a:latin typeface="Times New Roman"/>
                <a:ea typeface="Times New Roman"/>
                <a:cs typeface="Times New Roman"/>
                <a:sym typeface="Times New Roman"/>
              </a:rPr>
              <a:t>RESULTS</a:t>
            </a:r>
            <a:endParaRPr lang="en-US"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buNone/>
            </a:pPr>
            <a:r>
              <a:rPr lang="en-US" b="1" dirty="0"/>
              <a:t> </a:t>
            </a:r>
            <a:endParaRPr lang="en-US" dirty="0"/>
          </a:p>
          <a:p>
            <a:pPr>
              <a:buNone/>
            </a:pPr>
            <a:endParaRPr lang="en-US" dirty="0"/>
          </a:p>
        </p:txBody>
      </p:sp>
      <p:cxnSp>
        <p:nvCxnSpPr>
          <p:cNvPr id="10" name="Straight Connector 9"/>
          <p:cNvCxnSpPr/>
          <p:nvPr/>
        </p:nvCxnSpPr>
        <p:spPr>
          <a:xfrm flipV="1">
            <a:off x="381000" y="2209800"/>
            <a:ext cx="8153400" cy="15240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5" name="Table 24"/>
          <p:cNvGraphicFramePr>
            <a:graphicFrameLocks noGrp="1"/>
          </p:cNvGraphicFramePr>
          <p:nvPr/>
        </p:nvGraphicFramePr>
        <p:xfrm>
          <a:off x="457198" y="1066800"/>
          <a:ext cx="8686802" cy="1219200"/>
        </p:xfrm>
        <a:graphic>
          <a:graphicData uri="http://schemas.openxmlformats.org/drawingml/2006/table">
            <a:tbl>
              <a:tblPr/>
              <a:tblGrid>
                <a:gridCol w="1103789"/>
                <a:gridCol w="1103789"/>
                <a:gridCol w="1103789"/>
                <a:gridCol w="1103789"/>
                <a:gridCol w="1103789"/>
                <a:gridCol w="1103789"/>
                <a:gridCol w="2064068"/>
              </a:tblGrid>
              <a:tr h="1219200">
                <a:tc>
                  <a:txBody>
                    <a:bodyPr/>
                    <a:lstStyle/>
                    <a:p>
                      <a:pPr marL="0" marR="0" algn="just">
                        <a:lnSpc>
                          <a:spcPct val="150000"/>
                        </a:lnSpc>
                        <a:spcBef>
                          <a:spcPts val="0"/>
                        </a:spcBef>
                        <a:spcAft>
                          <a:spcPts val="0"/>
                        </a:spcAft>
                      </a:pPr>
                      <a:r>
                        <a:rPr lang="en-US" sz="1200" dirty="0">
                          <a:latin typeface="Times New Roman"/>
                          <a:ea typeface="Calibri"/>
                          <a:cs typeface="Times New Roman"/>
                        </a:rPr>
                        <a:t>Sorghum variety</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Moisture content (%)</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Protein (%)</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Crude fat (%)</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err="1" smtClean="0">
                          <a:latin typeface="Times New Roman"/>
                          <a:ea typeface="Calibri"/>
                          <a:cs typeface="Times New Roman"/>
                        </a:rPr>
                        <a:t>Crudefiber</a:t>
                      </a:r>
                      <a:r>
                        <a:rPr lang="en-US" sz="1200" dirty="0" smtClean="0">
                          <a:latin typeface="Times New Roman"/>
                          <a:ea typeface="Calibri"/>
                          <a:cs typeface="Times New Roman"/>
                        </a:rPr>
                        <a:t> </a:t>
                      </a:r>
                      <a:r>
                        <a:rPr lang="en-US" sz="1200" dirty="0">
                          <a:latin typeface="Times New Roman"/>
                          <a:ea typeface="Calibri"/>
                          <a:cs typeface="Times New Roman"/>
                        </a:rPr>
                        <a:t>(%)</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smtClean="0">
                          <a:latin typeface="Times New Roman"/>
                          <a:ea typeface="Calibri"/>
                          <a:cs typeface="Times New Roman"/>
                        </a:rPr>
                        <a:t>    Ash </a:t>
                      </a:r>
                      <a:r>
                        <a:rPr lang="en-US" sz="1200" dirty="0">
                          <a:latin typeface="Times New Roman"/>
                          <a:ea typeface="Calibri"/>
                          <a:cs typeface="Times New Roman"/>
                        </a:rPr>
                        <a:t>(%)</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Carbohydrate (by difference) </a:t>
                      </a:r>
                      <a:r>
                        <a:rPr lang="en-US" sz="1200" dirty="0" smtClean="0">
                          <a:latin typeface="Times New Roman"/>
                          <a:ea typeface="Calibri"/>
                          <a:cs typeface="Times New Roman"/>
                        </a:rPr>
                        <a:t>    </a:t>
                      </a:r>
                      <a:r>
                        <a:rPr lang="en-US" sz="1200" baseline="0" dirty="0" smtClean="0">
                          <a:latin typeface="Times New Roman"/>
                          <a:ea typeface="Calibri"/>
                          <a:cs typeface="Times New Roman"/>
                        </a:rPr>
                        <a:t>    </a:t>
                      </a:r>
                      <a:r>
                        <a:rPr lang="en-US" sz="1200" dirty="0" smtClean="0">
                          <a:latin typeface="Times New Roman"/>
                          <a:ea typeface="Calibri"/>
                          <a:cs typeface="Times New Roman"/>
                        </a:rPr>
                        <a:t>             ( %)</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26" name="Table 25"/>
          <p:cNvGraphicFramePr>
            <a:graphicFrameLocks noGrp="1"/>
          </p:cNvGraphicFramePr>
          <p:nvPr>
            <p:extLst>
              <p:ext uri="{D42A27DB-BD31-4B8C-83A1-F6EECF244321}">
                <p14:modId xmlns:p14="http://schemas.microsoft.com/office/powerpoint/2010/main" xmlns="" val="2690833266"/>
              </p:ext>
            </p:extLst>
          </p:nvPr>
        </p:nvGraphicFramePr>
        <p:xfrm>
          <a:off x="2" y="2286000"/>
          <a:ext cx="9143998" cy="3429001"/>
        </p:xfrm>
        <a:graphic>
          <a:graphicData uri="http://schemas.openxmlformats.org/drawingml/2006/table">
            <a:tbl>
              <a:tblPr/>
              <a:tblGrid>
                <a:gridCol w="1447799"/>
                <a:gridCol w="1286854"/>
                <a:gridCol w="1281869"/>
                <a:gridCol w="1281869"/>
                <a:gridCol w="1281869"/>
                <a:gridCol w="1281869"/>
                <a:gridCol w="1281869"/>
              </a:tblGrid>
              <a:tr h="1803401">
                <a:tc>
                  <a:txBody>
                    <a:bodyPr/>
                    <a:lstStyle/>
                    <a:p>
                      <a:pPr marL="0" marR="0" algn="just">
                        <a:lnSpc>
                          <a:spcPct val="150000"/>
                        </a:lnSpc>
                        <a:spcBef>
                          <a:spcPts val="0"/>
                        </a:spcBef>
                        <a:spcAft>
                          <a:spcPts val="0"/>
                        </a:spcAft>
                      </a:pPr>
                      <a:r>
                        <a:rPr lang="en-US" sz="1200" dirty="0" smtClean="0">
                          <a:latin typeface="Times New Roman"/>
                          <a:ea typeface="Calibri"/>
                          <a:cs typeface="Times New Roman"/>
                        </a:rPr>
                        <a:t>        CS-01</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9.03</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9.53</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2.68</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1.13</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0.85</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76.78</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812800">
                <a:tc>
                  <a:txBody>
                    <a:bodyPr/>
                    <a:lstStyle/>
                    <a:p>
                      <a:pPr marL="0" marR="0" algn="just">
                        <a:lnSpc>
                          <a:spcPct val="150000"/>
                        </a:lnSpc>
                        <a:spcBef>
                          <a:spcPts val="0"/>
                        </a:spcBef>
                        <a:spcAft>
                          <a:spcPts val="0"/>
                        </a:spcAft>
                      </a:pPr>
                      <a:r>
                        <a:rPr lang="en-US" sz="1200" dirty="0" smtClean="0">
                          <a:latin typeface="Times New Roman"/>
                          <a:ea typeface="Calibri"/>
                          <a:cs typeface="Times New Roman"/>
                        </a:rPr>
                        <a:t>      CSR-02</a:t>
                      </a:r>
                      <a:endParaRPr lang="en-US" sz="1100" dirty="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9.25</a:t>
                      </a:r>
                      <a:endParaRPr lang="en-US" sz="1100" dirty="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10.65</a:t>
                      </a:r>
                      <a:endParaRPr lang="en-US" sz="110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3.33</a:t>
                      </a:r>
                      <a:endParaRPr lang="en-US" sz="110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1.37</a:t>
                      </a:r>
                      <a:endParaRPr lang="en-US" sz="110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0.92</a:t>
                      </a:r>
                      <a:endParaRPr lang="en-US" sz="110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74.48</a:t>
                      </a:r>
                      <a:endParaRPr lang="en-US" sz="1100" dirty="0">
                        <a:latin typeface="Calibri"/>
                        <a:ea typeface="Calibri"/>
                        <a:cs typeface="Times New Roman"/>
                      </a:endParaRPr>
                    </a:p>
                  </a:txBody>
                  <a:tcPr marL="68580" marR="68580" marT="0" marB="0">
                    <a:lnL>
                      <a:noFill/>
                    </a:lnL>
                    <a:lnR>
                      <a:noFill/>
                    </a:lnR>
                    <a:lnT>
                      <a:noFill/>
                    </a:lnT>
                    <a:lnB>
                      <a:noFill/>
                    </a:lnB>
                  </a:tcPr>
                </a:tc>
              </a:tr>
              <a:tr h="812800">
                <a:tc>
                  <a:txBody>
                    <a:bodyPr/>
                    <a:lstStyle/>
                    <a:p>
                      <a:pPr marL="0" marR="0" algn="just">
                        <a:lnSpc>
                          <a:spcPct val="150000"/>
                        </a:lnSpc>
                        <a:spcBef>
                          <a:spcPts val="0"/>
                        </a:spcBef>
                        <a:spcAft>
                          <a:spcPts val="0"/>
                        </a:spcAft>
                      </a:pPr>
                      <a:r>
                        <a:rPr lang="en-US" sz="1200" dirty="0" smtClean="0">
                          <a:latin typeface="Times New Roman"/>
                          <a:ea typeface="Calibri"/>
                          <a:cs typeface="Times New Roman"/>
                        </a:rPr>
                        <a:t>     Samsorgh-17</a:t>
                      </a:r>
                      <a:endParaRPr lang="en-US" sz="11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9.16</a:t>
                      </a:r>
                      <a:endParaRPr lang="en-US" sz="11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10.90</a:t>
                      </a:r>
                      <a:endParaRPr lang="en-US" sz="110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2.96</a:t>
                      </a:r>
                      <a:endParaRPr lang="en-US" sz="110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1.28</a:t>
                      </a:r>
                      <a:endParaRPr lang="en-US" sz="110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0.91</a:t>
                      </a:r>
                      <a:endParaRPr lang="en-US" sz="110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74.79</a:t>
                      </a:r>
                      <a:endParaRPr lang="en-US" sz="11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5121" name="Rectangle 1"/>
          <p:cNvSpPr>
            <a:spLocks noChangeArrowheads="1"/>
          </p:cNvSpPr>
          <p:nvPr/>
        </p:nvSpPr>
        <p:spPr bwMode="auto">
          <a:xfrm>
            <a:off x="304800" y="304800"/>
            <a:ext cx="8839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2" name="Rectangle 2"/>
          <p:cNvSpPr>
            <a:spLocks noChangeArrowheads="1"/>
          </p:cNvSpPr>
          <p:nvPr/>
        </p:nvSpPr>
        <p:spPr bwMode="auto">
          <a:xfrm>
            <a:off x="304800" y="228598"/>
            <a:ext cx="75438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Table 1</a:t>
            </a:r>
            <a:r>
              <a:rPr kumimoji="0" lang="en-US" sz="2000"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Proximate/chemical composition of raw sorghum grain of three Nigerian sorghum varieties </a:t>
            </a:r>
            <a:endParaRPr kumimoji="0" lang="en-US" sz="2000" b="0" i="0" u="none" strike="noStrike" cap="none" normalizeH="0" baseline="0" dirty="0" smtClean="0">
              <a:ln>
                <a:noFill/>
              </a:ln>
              <a:solidFill>
                <a:srgbClr val="00B0F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609601" y="1219200"/>
          <a:ext cx="7772401" cy="1676400"/>
        </p:xfrm>
        <a:graphic>
          <a:graphicData uri="http://schemas.openxmlformats.org/drawingml/2006/table">
            <a:tbl>
              <a:tblPr/>
              <a:tblGrid>
                <a:gridCol w="1110343"/>
                <a:gridCol w="1110343"/>
                <a:gridCol w="1110343"/>
                <a:gridCol w="1110343"/>
                <a:gridCol w="1110343"/>
                <a:gridCol w="1110343"/>
                <a:gridCol w="1110343"/>
              </a:tblGrid>
              <a:tr h="1676400">
                <a:tc>
                  <a:txBody>
                    <a:bodyPr/>
                    <a:lstStyle/>
                    <a:p>
                      <a:pPr marL="0" marR="0" algn="just">
                        <a:lnSpc>
                          <a:spcPct val="150000"/>
                        </a:lnSpc>
                        <a:spcBef>
                          <a:spcPts val="0"/>
                        </a:spcBef>
                        <a:spcAft>
                          <a:spcPts val="0"/>
                        </a:spcAft>
                      </a:pPr>
                      <a:r>
                        <a:rPr lang="en-US" sz="1200" dirty="0">
                          <a:latin typeface="Times New Roman"/>
                          <a:ea typeface="Calibri"/>
                          <a:cs typeface="Times New Roman"/>
                        </a:rPr>
                        <a:t>Sorghum variety</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Moisture content (%)</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Protein (%)</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Crude (%)</a:t>
                      </a:r>
                      <a:endParaRPr lang="en-US" sz="1100">
                        <a:latin typeface="Calibri"/>
                        <a:ea typeface="Calibri"/>
                        <a:cs typeface="Times New Roman"/>
                      </a:endParaRPr>
                    </a:p>
                    <a:p>
                      <a:pPr marL="0" marR="0">
                        <a:lnSpc>
                          <a:spcPct val="115000"/>
                        </a:lnSpc>
                        <a:spcBef>
                          <a:spcPts val="0"/>
                        </a:spcBef>
                        <a:spcAft>
                          <a:spcPts val="0"/>
                        </a:spcAft>
                      </a:pPr>
                      <a:r>
                        <a:rPr lang="en-US" sz="1200">
                          <a:latin typeface="Times New Roman"/>
                          <a:ea typeface="Calibri"/>
                          <a:cs typeface="Times New Roman"/>
                        </a:rPr>
                        <a:t>fat</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Crude fiber (%)</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Ash (%)</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Carbohydrate (by difference) (%)</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906334352"/>
              </p:ext>
            </p:extLst>
          </p:nvPr>
        </p:nvGraphicFramePr>
        <p:xfrm>
          <a:off x="609601" y="2895598"/>
          <a:ext cx="7772401" cy="2971801"/>
        </p:xfrm>
        <a:graphic>
          <a:graphicData uri="http://schemas.openxmlformats.org/drawingml/2006/table">
            <a:tbl>
              <a:tblPr/>
              <a:tblGrid>
                <a:gridCol w="1110343"/>
                <a:gridCol w="1110343"/>
                <a:gridCol w="1110343"/>
                <a:gridCol w="1110343"/>
                <a:gridCol w="1110343"/>
                <a:gridCol w="1110343"/>
                <a:gridCol w="1110343"/>
              </a:tblGrid>
              <a:tr h="721408">
                <a:tc>
                  <a:txBody>
                    <a:bodyPr/>
                    <a:lstStyle/>
                    <a:p>
                      <a:pPr marL="0" marR="0" algn="just">
                        <a:lnSpc>
                          <a:spcPct val="150000"/>
                        </a:lnSpc>
                        <a:spcBef>
                          <a:spcPts val="0"/>
                        </a:spcBef>
                        <a:spcAft>
                          <a:spcPts val="0"/>
                        </a:spcAft>
                      </a:pPr>
                      <a:r>
                        <a:rPr lang="en-US" sz="1200" dirty="0">
                          <a:latin typeface="Times New Roman"/>
                          <a:ea typeface="Calibri"/>
                          <a:cs typeface="Times New Roman"/>
                        </a:rPr>
                        <a:t>CS-01</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10.94</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1.65</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0.90</a:t>
                      </a:r>
                      <a:endParaRPr lang="en-US" sz="1100" dirty="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20.40</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1.3</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85.21</a:t>
                      </a:r>
                      <a:endParaRPr lang="en-US" sz="1100">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721405">
                <a:tc>
                  <a:txBody>
                    <a:bodyPr/>
                    <a:lstStyle/>
                    <a:p>
                      <a:pPr marL="0" marR="0" algn="just">
                        <a:lnSpc>
                          <a:spcPct val="150000"/>
                        </a:lnSpc>
                        <a:spcBef>
                          <a:spcPts val="0"/>
                        </a:spcBef>
                        <a:spcAft>
                          <a:spcPts val="0"/>
                        </a:spcAft>
                      </a:pPr>
                      <a:r>
                        <a:rPr lang="en-US" sz="1200" dirty="0">
                          <a:latin typeface="Times New Roman"/>
                          <a:ea typeface="Calibri"/>
                          <a:cs typeface="Times New Roman"/>
                        </a:rPr>
                        <a:t>CSR-02</a:t>
                      </a:r>
                      <a:endParaRPr lang="en-US" sz="1100" dirty="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6.74</a:t>
                      </a:r>
                      <a:endParaRPr lang="en-US" sz="110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1.52</a:t>
                      </a:r>
                      <a:endParaRPr lang="en-US" sz="110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1.40</a:t>
                      </a:r>
                      <a:endParaRPr lang="en-US" sz="110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12.70</a:t>
                      </a:r>
                      <a:endParaRPr lang="en-US" sz="110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1.1</a:t>
                      </a:r>
                      <a:endParaRPr lang="en-US" sz="1100">
                        <a:latin typeface="Calibri"/>
                        <a:ea typeface="Calibri"/>
                        <a:cs typeface="Times New Roman"/>
                      </a:endParaRPr>
                    </a:p>
                  </a:txBody>
                  <a:tcPr marL="68580" marR="68580" marT="0" marB="0">
                    <a:lnL>
                      <a:noFill/>
                    </a:lnL>
                    <a:lnR>
                      <a:noFill/>
                    </a:lnR>
                    <a:lnT>
                      <a:noFill/>
                    </a:lnT>
                    <a:lnB>
                      <a:noFill/>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89.24</a:t>
                      </a:r>
                      <a:endParaRPr lang="en-US" sz="1100">
                        <a:latin typeface="Calibri"/>
                        <a:ea typeface="Calibri"/>
                        <a:cs typeface="Times New Roman"/>
                      </a:endParaRPr>
                    </a:p>
                  </a:txBody>
                  <a:tcPr marL="68580" marR="68580" marT="0" marB="0">
                    <a:lnL>
                      <a:noFill/>
                    </a:lnL>
                    <a:lnR>
                      <a:noFill/>
                    </a:lnR>
                    <a:lnT>
                      <a:noFill/>
                    </a:lnT>
                    <a:lnB>
                      <a:noFill/>
                    </a:lnB>
                  </a:tcPr>
                </a:tc>
              </a:tr>
              <a:tr h="1528988">
                <a:tc>
                  <a:txBody>
                    <a:bodyPr/>
                    <a:lstStyle/>
                    <a:p>
                      <a:pPr marL="0" marR="0" algn="just">
                        <a:lnSpc>
                          <a:spcPct val="150000"/>
                        </a:lnSpc>
                        <a:spcBef>
                          <a:spcPts val="0"/>
                        </a:spcBef>
                        <a:spcAft>
                          <a:spcPts val="0"/>
                        </a:spcAft>
                      </a:pPr>
                      <a:r>
                        <a:rPr lang="en-US" sz="1200" dirty="0" smtClean="0">
                          <a:latin typeface="Times New Roman"/>
                          <a:ea typeface="Calibri"/>
                          <a:cs typeface="Times New Roman"/>
                        </a:rPr>
                        <a:t>Samsorgh-17</a:t>
                      </a:r>
                    </a:p>
                    <a:p>
                      <a:pPr marL="0" marR="0" algn="just">
                        <a:lnSpc>
                          <a:spcPct val="150000"/>
                        </a:lnSpc>
                        <a:spcBef>
                          <a:spcPts val="0"/>
                        </a:spcBef>
                        <a:spcAft>
                          <a:spcPts val="0"/>
                        </a:spcAft>
                      </a:pPr>
                      <a:endParaRPr lang="en-US" sz="1200" dirty="0" smtClean="0">
                        <a:latin typeface="Times New Roman"/>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smtClean="0">
                          <a:latin typeface="Times New Roman"/>
                          <a:ea typeface="Calibri"/>
                          <a:cs typeface="Times New Roman"/>
                        </a:rPr>
                        <a:t>6.44</a:t>
                      </a:r>
                    </a:p>
                    <a:p>
                      <a:pPr marL="0" marR="0" algn="just">
                        <a:lnSpc>
                          <a:spcPct val="150000"/>
                        </a:lnSpc>
                        <a:spcBef>
                          <a:spcPts val="0"/>
                        </a:spcBef>
                        <a:spcAft>
                          <a:spcPts val="0"/>
                        </a:spcAft>
                      </a:pPr>
                      <a:r>
                        <a:rPr lang="en-US" sz="1200" dirty="0" smtClean="0">
                          <a:latin typeface="Times New Roman"/>
                          <a:ea typeface="Calibri"/>
                          <a:cs typeface="Times New Roman"/>
                        </a:rPr>
                        <a:t>                  </a:t>
                      </a:r>
                      <a:endParaRPr lang="en-US" sz="11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1.28</a:t>
                      </a:r>
                      <a:endParaRPr lang="en-US" sz="11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0.90</a:t>
                      </a:r>
                      <a:endParaRPr lang="en-US" sz="110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15.27</a:t>
                      </a:r>
                      <a:endParaRPr lang="en-US" sz="110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latin typeface="Times New Roman"/>
                          <a:ea typeface="Calibri"/>
                          <a:cs typeface="Times New Roman"/>
                        </a:rPr>
                        <a:t>1.5</a:t>
                      </a:r>
                      <a:endParaRPr lang="en-US" sz="110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latin typeface="Times New Roman"/>
                          <a:ea typeface="Calibri"/>
                          <a:cs typeface="Times New Roman"/>
                        </a:rPr>
                        <a:t>89.88</a:t>
                      </a:r>
                      <a:endParaRPr lang="en-US" sz="1100" dirty="0">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4097" name="Rectangle 1"/>
          <p:cNvSpPr>
            <a:spLocks noChangeArrowheads="1"/>
          </p:cNvSpPr>
          <p:nvPr/>
        </p:nvSpPr>
        <p:spPr bwMode="auto">
          <a:xfrm>
            <a:off x="381000" y="381000"/>
            <a:ext cx="8229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Table 2</a:t>
            </a:r>
            <a:r>
              <a:rPr kumimoji="0" lang="en-US" sz="2400"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Proximate/chemical composition of malted three Nigerian sorghum varieties.</a:t>
            </a:r>
            <a:endParaRPr kumimoji="0" lang="en-US" sz="2400" b="0" i="0" u="none" strike="noStrike" cap="none" normalizeH="0" baseline="0" dirty="0" smtClean="0">
              <a:ln>
                <a:noFill/>
              </a:ln>
              <a:solidFill>
                <a:srgbClr val="0070C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990600" y="990600"/>
          <a:ext cx="7391400" cy="5181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914400" y="685800"/>
          <a:ext cx="7315200" cy="5105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838200" y="762000"/>
          <a:ext cx="74676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1295400" y="762000"/>
          <a:ext cx="6857999" cy="5334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305068"/>
            <a:ext cx="8001000" cy="6124754"/>
          </a:xfrm>
          <a:prstGeom prst="rect">
            <a:avLst/>
          </a:prstGeom>
        </p:spPr>
        <p:txBody>
          <a:bodyPr wrap="square">
            <a:spAutoFit/>
          </a:bodyPr>
          <a:lstStyle/>
          <a:p>
            <a:pPr lvl="0" algn="ctr">
              <a:buClr>
                <a:srgbClr val="002060"/>
              </a:buClr>
              <a:buSzPts val="1800"/>
            </a:pPr>
            <a:r>
              <a:rPr lang="en-US" b="1" i="0" u="none" strike="noStrike" cap="none" dirty="0" smtClean="0">
                <a:solidFill>
                  <a:srgbClr val="7030A0"/>
                </a:solidFill>
                <a:latin typeface="Times New Roman"/>
                <a:ea typeface="Times New Roman"/>
                <a:cs typeface="Times New Roman"/>
                <a:sym typeface="Times New Roman"/>
              </a:rPr>
              <a:t> </a:t>
            </a:r>
            <a:r>
              <a:rPr lang="en-US" sz="3200" b="1" i="0" u="none" strike="noStrike" cap="none" dirty="0" smtClean="0">
                <a:solidFill>
                  <a:srgbClr val="7030A0"/>
                </a:solidFill>
                <a:latin typeface="Times New Roman"/>
                <a:ea typeface="Times New Roman"/>
                <a:cs typeface="Times New Roman"/>
                <a:sym typeface="Times New Roman"/>
              </a:rPr>
              <a:t>CONCLUSION</a:t>
            </a:r>
            <a:endParaRPr lang="en-US" sz="3200" dirty="0" smtClean="0">
              <a:solidFill>
                <a:srgbClr val="7030A0"/>
              </a:solidFill>
            </a:endParaRPr>
          </a:p>
          <a:p>
            <a:pPr lvl="0" algn="just"/>
            <a:r>
              <a:rPr lang="en-US" sz="2400" dirty="0" smtClean="0">
                <a:solidFill>
                  <a:schemeClr val="dk1"/>
                </a:solidFill>
                <a:latin typeface="Times New Roman" pitchFamily="18" charset="0"/>
                <a:ea typeface="Times New Roman"/>
                <a:cs typeface="Times New Roman" pitchFamily="18" charset="0"/>
                <a:sym typeface="Times New Roman"/>
              </a:rPr>
              <a:t>The three sorghum varieties studied  all had good malting qualities but CSR-02 was found to have higher and better malting quality and can be used in the brewing industries for beer production.</a:t>
            </a:r>
            <a:r>
              <a:rPr lang="en-US" sz="2400" dirty="0" smtClean="0">
                <a:solidFill>
                  <a:schemeClr val="dk1"/>
                </a:solidFill>
                <a:latin typeface="Times New Roman" pitchFamily="18" charset="0"/>
                <a:ea typeface="Gill Sans"/>
                <a:cs typeface="Times New Roman" pitchFamily="18" charset="0"/>
                <a:sym typeface="Gill Sans"/>
              </a:rPr>
              <a:t> Although many varieties of sorghum have been studied in relation to their malting potentials, very few of them have been found to have good malting potentials. Those found to have good malting qualities normally have large proportions of mealy endosperm</a:t>
            </a:r>
            <a:r>
              <a:rPr lang="en-US" sz="2400" dirty="0" smtClean="0">
                <a:solidFill>
                  <a:schemeClr val="dk1"/>
                </a:solidFill>
                <a:latin typeface="Times New Roman" pitchFamily="18" charset="0"/>
                <a:ea typeface="Times New Roman"/>
                <a:cs typeface="Times New Roman" pitchFamily="18" charset="0"/>
                <a:sym typeface="Times New Roman"/>
              </a:rPr>
              <a:t>  (</a:t>
            </a:r>
            <a:r>
              <a:rPr lang="en-US" sz="2400" dirty="0" err="1" smtClean="0">
                <a:solidFill>
                  <a:schemeClr val="dk1"/>
                </a:solidFill>
                <a:latin typeface="Times New Roman" pitchFamily="18" charset="0"/>
                <a:ea typeface="Times New Roman"/>
                <a:cs typeface="Times New Roman" pitchFamily="18" charset="0"/>
                <a:sym typeface="Times New Roman"/>
              </a:rPr>
              <a:t>Okolo</a:t>
            </a:r>
            <a:r>
              <a:rPr lang="en-US" sz="2400" dirty="0" smtClean="0">
                <a:solidFill>
                  <a:schemeClr val="dk1"/>
                </a:solidFill>
                <a:latin typeface="Times New Roman" pitchFamily="18" charset="0"/>
                <a:ea typeface="Times New Roman"/>
                <a:cs typeface="Times New Roman" pitchFamily="18" charset="0"/>
                <a:sym typeface="Times New Roman"/>
              </a:rPr>
              <a:t> and Ezeogu,1996)</a:t>
            </a:r>
            <a:r>
              <a:rPr lang="en-US" sz="2400" dirty="0" smtClean="0">
                <a:solidFill>
                  <a:schemeClr val="dk1"/>
                </a:solidFill>
                <a:latin typeface="Times New Roman" pitchFamily="18" charset="0"/>
                <a:ea typeface="Gill Sans"/>
                <a:cs typeface="Times New Roman" pitchFamily="18" charset="0"/>
                <a:sym typeface="Gill Sans"/>
              </a:rPr>
              <a:t>. In this study, out of the three sorghum varieties studied, CSR-02 was found to have excellent  malting qualities in terms of moisture uptake and germination behavior. It also has mealy endosperm.</a:t>
            </a:r>
            <a:endParaRPr lang="en-US" sz="2400" dirty="0" smtClean="0">
              <a:solidFill>
                <a:schemeClr val="dk1"/>
              </a:solidFill>
              <a:latin typeface="Times New Roman" pitchFamily="18" charset="0"/>
              <a:ea typeface="Arial"/>
              <a:cs typeface="Times New Roman" pitchFamily="18" charset="0"/>
              <a:sym typeface="Arial"/>
            </a:endParaRPr>
          </a:p>
          <a:p>
            <a:pPr lvl="0" algn="just"/>
            <a:r>
              <a:rPr lang="en-US" sz="2400" dirty="0" smtClean="0">
                <a:solidFill>
                  <a:schemeClr val="dk1"/>
                </a:solidFill>
                <a:latin typeface="Times New Roman" pitchFamily="18" charset="0"/>
                <a:ea typeface="Gill Sans"/>
                <a:cs typeface="Times New Roman" pitchFamily="18" charset="0"/>
                <a:sym typeface="Gill Sans"/>
              </a:rPr>
              <a:t>Although further work is still on in respect to this study to establish its full malting and brewing qualities.</a:t>
            </a:r>
            <a:endParaRPr lang="en-US" sz="2400" b="0" i="0" u="none" strike="noStrike" cap="none" dirty="0" smtClean="0">
              <a:solidFill>
                <a:schemeClr val="dk1"/>
              </a:solidFill>
              <a:latin typeface="Times New Roman" pitchFamily="18" charset="0"/>
              <a:ea typeface="Times New Roman"/>
              <a:cs typeface="Times New Roman" pitchFamily="18" charset="0"/>
              <a:sym typeface="Times New Roman"/>
            </a:endParaRPr>
          </a:p>
          <a:p>
            <a:pPr lvl="0" algn="just">
              <a:buClr>
                <a:schemeClr val="dk1"/>
              </a:buClr>
              <a:buSzPts val="2400"/>
            </a:pPr>
            <a:r>
              <a:rPr lang="en-US" sz="2400" b="0" i="0" u="none" strike="noStrike" cap="none" dirty="0" smtClean="0">
                <a:solidFill>
                  <a:schemeClr val="dk1"/>
                </a:solidFill>
                <a:latin typeface="Times New Roman" pitchFamily="18" charset="0"/>
                <a:ea typeface="Times New Roman"/>
                <a:cs typeface="Times New Roman" pitchFamily="18" charset="0"/>
                <a:sym typeface="Times New Roman"/>
              </a:rPr>
              <a:t>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marL="365760" lvl="0" indent="-283464">
              <a:spcBef>
                <a:spcPts val="600"/>
              </a:spcBef>
              <a:buSzPts val="2240"/>
              <a:buFont typeface="Noto Sans Symbols"/>
              <a:buChar char="❖"/>
            </a:pPr>
            <a:r>
              <a:rPr lang="en-US" dirty="0" smtClean="0">
                <a:solidFill>
                  <a:srgbClr val="7030A0"/>
                </a:solidFill>
                <a:latin typeface="Times New Roman"/>
                <a:ea typeface="Times New Roman"/>
                <a:cs typeface="Times New Roman"/>
                <a:sym typeface="Times New Roman"/>
              </a:rPr>
              <a:t>INTRODUCTION</a:t>
            </a:r>
            <a:endParaRPr lang="en-US" dirty="0" smtClean="0"/>
          </a:p>
          <a:p>
            <a:pPr marL="365760" lvl="0" indent="-283464">
              <a:spcBef>
                <a:spcPts val="600"/>
              </a:spcBef>
              <a:buSzPts val="2240"/>
              <a:buFont typeface="Noto Sans Symbols"/>
              <a:buChar char="❖"/>
            </a:pPr>
            <a:r>
              <a:rPr lang="en-US" dirty="0" smtClean="0">
                <a:solidFill>
                  <a:srgbClr val="637F26"/>
                </a:solidFill>
                <a:latin typeface="Times New Roman"/>
                <a:ea typeface="Times New Roman"/>
                <a:cs typeface="Times New Roman"/>
                <a:sym typeface="Times New Roman"/>
              </a:rPr>
              <a:t>STATEMENT OF THE PROBLEM</a:t>
            </a:r>
            <a:endParaRPr lang="en-US" dirty="0" smtClean="0"/>
          </a:p>
          <a:p>
            <a:pPr marL="365760" lvl="0" indent="-283464">
              <a:spcBef>
                <a:spcPts val="600"/>
              </a:spcBef>
              <a:buSzPts val="2240"/>
              <a:buFont typeface="Noto Sans Symbols"/>
              <a:buChar char="❖"/>
            </a:pPr>
            <a:r>
              <a:rPr lang="en-US" dirty="0" smtClean="0">
                <a:solidFill>
                  <a:srgbClr val="C00000"/>
                </a:solidFill>
                <a:latin typeface="Times New Roman"/>
                <a:ea typeface="Times New Roman"/>
                <a:cs typeface="Times New Roman"/>
                <a:sym typeface="Times New Roman"/>
              </a:rPr>
              <a:t>MAIN OBJECTIVE</a:t>
            </a:r>
            <a:endParaRPr lang="en-US" dirty="0" smtClean="0"/>
          </a:p>
          <a:p>
            <a:pPr marL="365760" lvl="0" indent="-283464">
              <a:spcBef>
                <a:spcPts val="600"/>
              </a:spcBef>
              <a:buSzPts val="2240"/>
              <a:buFont typeface="Noto Sans Symbols"/>
              <a:buChar char="❖"/>
            </a:pPr>
            <a:r>
              <a:rPr lang="en-US" dirty="0" smtClean="0">
                <a:solidFill>
                  <a:srgbClr val="92D050"/>
                </a:solidFill>
                <a:latin typeface="Times New Roman"/>
                <a:ea typeface="Times New Roman"/>
                <a:cs typeface="Times New Roman"/>
                <a:sym typeface="Times New Roman"/>
              </a:rPr>
              <a:t>MATERIALS AND METHODS</a:t>
            </a:r>
            <a:endParaRPr lang="en-US" dirty="0" smtClean="0"/>
          </a:p>
          <a:p>
            <a:pPr marL="365760" lvl="0" indent="-283464">
              <a:spcBef>
                <a:spcPts val="600"/>
              </a:spcBef>
              <a:buSzPts val="2240"/>
              <a:buFont typeface="Noto Sans Symbols"/>
              <a:buChar char="❖"/>
            </a:pPr>
            <a:r>
              <a:rPr lang="en-US" dirty="0" smtClean="0">
                <a:solidFill>
                  <a:schemeClr val="accent6"/>
                </a:solidFill>
                <a:latin typeface="Times New Roman"/>
                <a:ea typeface="Times New Roman"/>
                <a:cs typeface="Times New Roman"/>
                <a:sym typeface="Times New Roman"/>
              </a:rPr>
              <a:t>RESULTS</a:t>
            </a:r>
            <a:endParaRPr lang="en-US" dirty="0" smtClean="0"/>
          </a:p>
          <a:p>
            <a:pPr marL="365760" lvl="0" indent="-283464">
              <a:spcBef>
                <a:spcPts val="600"/>
              </a:spcBef>
              <a:buSzPts val="2240"/>
              <a:buFont typeface="Noto Sans Symbols"/>
              <a:buChar char="❖"/>
            </a:pPr>
            <a:r>
              <a:rPr lang="en-US" dirty="0" smtClean="0">
                <a:latin typeface="Times New Roman"/>
                <a:ea typeface="Times New Roman"/>
                <a:cs typeface="Times New Roman"/>
                <a:sym typeface="Times New Roman"/>
              </a:rPr>
              <a:t>CONCLUSION</a:t>
            </a:r>
            <a:endParaRPr lang="en-US" dirty="0" smtClean="0"/>
          </a:p>
          <a:p>
            <a:pPr marL="365760" lvl="0" indent="-283464">
              <a:spcBef>
                <a:spcPts val="600"/>
              </a:spcBef>
              <a:buSzPts val="2240"/>
              <a:buFont typeface="Noto Sans Symbols"/>
              <a:buChar char="❖"/>
            </a:pPr>
            <a:r>
              <a:rPr lang="en-US" dirty="0" smtClean="0">
                <a:solidFill>
                  <a:srgbClr val="C00000"/>
                </a:solidFill>
                <a:latin typeface="Times New Roman"/>
                <a:ea typeface="Times New Roman"/>
                <a:cs typeface="Times New Roman"/>
                <a:sym typeface="Times New Roman"/>
              </a:rPr>
              <a:t>CONTRIBUTION TO KNOWLEDGE</a:t>
            </a:r>
          </a:p>
          <a:p>
            <a:endParaRPr lang="en-US" dirty="0"/>
          </a:p>
        </p:txBody>
      </p:sp>
      <p:sp>
        <p:nvSpPr>
          <p:cNvPr id="2" name="Title 1"/>
          <p:cNvSpPr>
            <a:spLocks noGrp="1"/>
          </p:cNvSpPr>
          <p:nvPr>
            <p:ph type="title"/>
          </p:nvPr>
        </p:nvSpPr>
        <p:spPr/>
        <p:txBody>
          <a:bodyPr>
            <a:normAutofit fontScale="90000"/>
          </a:bodyPr>
          <a:lstStyle/>
          <a:p>
            <a:pPr lvl="0"/>
            <a:r>
              <a:rPr lang="en-US" b="1" dirty="0" smtClean="0">
                <a:solidFill>
                  <a:schemeClr val="accent3"/>
                </a:solidFill>
                <a:latin typeface="Times New Roman"/>
                <a:ea typeface="Times New Roman"/>
                <a:cs typeface="Times New Roman"/>
                <a:sym typeface="Times New Roman"/>
              </a:rPr>
              <a:t>OUTLINE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838201"/>
            <a:ext cx="7239000" cy="4976747"/>
          </a:xfrm>
          <a:prstGeom prst="rect">
            <a:avLst/>
          </a:prstGeom>
        </p:spPr>
        <p:txBody>
          <a:bodyPr wrap="square">
            <a:spAutoFit/>
          </a:bodyPr>
          <a:lstStyle/>
          <a:p>
            <a:pPr marL="365760" lvl="0" indent="-283464" algn="just">
              <a:lnSpc>
                <a:spcPct val="90000"/>
              </a:lnSpc>
              <a:buSzPts val="2560"/>
            </a:pPr>
            <a:r>
              <a:rPr lang="en-US" sz="2800" b="1" dirty="0" smtClean="0">
                <a:solidFill>
                  <a:srgbClr val="7030A0"/>
                </a:solidFill>
                <a:latin typeface="Times New Roman" pitchFamily="18" charset="0"/>
                <a:cs typeface="Times New Roman" pitchFamily="18" charset="0"/>
              </a:rPr>
              <a:t>    CONTRIBUTION TO KNOWLEDGE</a:t>
            </a:r>
            <a:endParaRPr lang="en-US" sz="2800" dirty="0" smtClean="0">
              <a:latin typeface="Times New Roman" pitchFamily="18" charset="0"/>
              <a:cs typeface="Times New Roman" pitchFamily="18" charset="0"/>
            </a:endParaRPr>
          </a:p>
          <a:p>
            <a:pPr marL="365760" lvl="0" indent="-283464" algn="just">
              <a:lnSpc>
                <a:spcPct val="90000"/>
              </a:lnSpc>
              <a:spcBef>
                <a:spcPts val="600"/>
              </a:spcBef>
              <a:buSzPts val="2560"/>
              <a:buFont typeface="Noto Sans Symbols"/>
              <a:buChar char="❖"/>
            </a:pPr>
            <a:r>
              <a:rPr lang="en-US" sz="2800" dirty="0" smtClean="0">
                <a:latin typeface="Times New Roman" pitchFamily="18" charset="0"/>
                <a:ea typeface="Times New Roman"/>
                <a:cs typeface="Times New Roman" pitchFamily="18" charset="0"/>
                <a:sym typeface="Times New Roman"/>
              </a:rPr>
              <a:t>Since Nigeria does not produce barley but blessed with large quantity of sorghum that can thus offer the malt-base industries the opportunity to explore its use in production, it is suggested that CSR-02 can serve as an alternative for barley  as it has the best malting qualities amongst other varieties in this study.</a:t>
            </a:r>
          </a:p>
          <a:p>
            <a:pPr marL="365760" lvl="0" indent="-283464" algn="just">
              <a:lnSpc>
                <a:spcPct val="90000"/>
              </a:lnSpc>
              <a:spcBef>
                <a:spcPts val="600"/>
              </a:spcBef>
              <a:buSzPts val="2560"/>
            </a:pPr>
            <a:endParaRPr lang="en-US" sz="2800" dirty="0" smtClean="0">
              <a:latin typeface="Times New Roman" pitchFamily="18" charset="0"/>
              <a:cs typeface="Times New Roman" pitchFamily="18" charset="0"/>
            </a:endParaRPr>
          </a:p>
          <a:p>
            <a:pPr marL="365760" lvl="0" indent="-283464" algn="just">
              <a:lnSpc>
                <a:spcPct val="90000"/>
              </a:lnSpc>
              <a:spcBef>
                <a:spcPts val="600"/>
              </a:spcBef>
              <a:buSzPts val="2560"/>
              <a:buFont typeface="Noto Sans Symbols"/>
              <a:buChar char="❖"/>
            </a:pPr>
            <a:r>
              <a:rPr lang="en-US" sz="2800" dirty="0" smtClean="0">
                <a:latin typeface="Times New Roman" pitchFamily="18" charset="0"/>
                <a:ea typeface="Times New Roman"/>
                <a:cs typeface="Times New Roman" pitchFamily="18" charset="0"/>
                <a:sym typeface="Times New Roman"/>
              </a:rPr>
              <a:t>Sorghum is cheap and readily available, therefore if used for brewing purposes will enhance more profit and economic values.</a:t>
            </a:r>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089898"/>
            <a:ext cx="7772400" cy="4678204"/>
          </a:xfrm>
          <a:prstGeom prst="rect">
            <a:avLst/>
          </a:prstGeom>
        </p:spPr>
        <p:txBody>
          <a:bodyPr wrap="square">
            <a:spAutoFit/>
          </a:bodyPr>
          <a:lstStyle/>
          <a:p>
            <a:pPr marL="365760" lvl="0" indent="-283464" algn="ctr">
              <a:buSzPts val="9200"/>
            </a:pPr>
            <a:r>
              <a:rPr lang="en-US" sz="9600" b="1" dirty="0" smtClean="0">
                <a:solidFill>
                  <a:schemeClr val="accent1"/>
                </a:solidFill>
              </a:rPr>
              <a:t>THANKS</a:t>
            </a:r>
            <a:r>
              <a:rPr lang="en-US" sz="9600" b="1" dirty="0" smtClean="0"/>
              <a:t> </a:t>
            </a:r>
            <a:endParaRPr lang="en-US" dirty="0" smtClean="0"/>
          </a:p>
          <a:p>
            <a:pPr marL="365760" lvl="0" indent="-283464" algn="ctr">
              <a:spcBef>
                <a:spcPts val="600"/>
              </a:spcBef>
              <a:buSzPts val="9200"/>
            </a:pPr>
            <a:r>
              <a:rPr lang="en-US" sz="9600" b="1" dirty="0" smtClean="0"/>
              <a:t>FOR </a:t>
            </a:r>
            <a:endParaRPr lang="en-US" dirty="0" smtClean="0"/>
          </a:p>
          <a:p>
            <a:pPr marL="365760" lvl="0" indent="-283464" algn="ctr">
              <a:spcBef>
                <a:spcPts val="600"/>
              </a:spcBef>
              <a:buSzPts val="7680"/>
            </a:pPr>
            <a:r>
              <a:rPr lang="en-US" sz="6600" b="1" dirty="0" smtClean="0">
                <a:solidFill>
                  <a:schemeClr val="accent1"/>
                </a:solidFill>
                <a:latin typeface="Times New Roman" pitchFamily="18" charset="0"/>
                <a:cs typeface="Times New Roman" pitchFamily="18" charset="0"/>
              </a:rPr>
              <a:t>LISTENIN</a:t>
            </a:r>
            <a:r>
              <a:rPr lang="en-US" sz="8000" b="1" dirty="0" smtClean="0">
                <a:solidFill>
                  <a:schemeClr val="accent1"/>
                </a:solidFill>
              </a:rPr>
              <a:t>G</a:t>
            </a:r>
            <a:r>
              <a:rPr lang="en-US" sz="9600" b="1" dirty="0" smtClean="0"/>
              <a:t> </a:t>
            </a:r>
            <a:endParaRPr lang="en-US" sz="9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None/>
            </a:pPr>
            <a:r>
              <a:rPr lang="en-US" sz="2000" dirty="0" smtClean="0">
                <a:latin typeface="Times New Roman" pitchFamily="18" charset="0"/>
                <a:cs typeface="Times New Roman" pitchFamily="18" charset="0"/>
              </a:rPr>
              <a:t>     The </a:t>
            </a:r>
            <a:r>
              <a:rPr lang="en-US" sz="2000" dirty="0">
                <a:latin typeface="Times New Roman" pitchFamily="18" charset="0"/>
                <a:cs typeface="Times New Roman" pitchFamily="18" charset="0"/>
              </a:rPr>
              <a:t>brewing industry depends to a great extent on agricultural products </a:t>
            </a:r>
            <a:r>
              <a:rPr lang="en-US" sz="2000" dirty="0" smtClean="0">
                <a:latin typeface="Times New Roman" pitchFamily="18" charset="0"/>
                <a:cs typeface="Times New Roman" pitchFamily="18" charset="0"/>
              </a:rPr>
              <a:t>in which </a:t>
            </a:r>
            <a:r>
              <a:rPr lang="en-US" sz="2000" dirty="0">
                <a:latin typeface="Times New Roman" pitchFamily="18" charset="0"/>
                <a:cs typeface="Times New Roman" pitchFamily="18" charset="0"/>
              </a:rPr>
              <a:t>barley predominates as the chief raw material. In line with the development of the beer industry, these are insufficient resources. Sorghum is a potential substitute for barley which can be used as an alternate substrate and also raise economic benefits (</a:t>
            </a:r>
            <a:r>
              <a:rPr lang="en-US" sz="2000" dirty="0" err="1">
                <a:latin typeface="Times New Roman" pitchFamily="18" charset="0"/>
                <a:cs typeface="Times New Roman" pitchFamily="18" charset="0"/>
              </a:rPr>
              <a:t>Ogu</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et al</a:t>
            </a:r>
            <a:r>
              <a:rPr lang="en-US" sz="2000" dirty="0">
                <a:latin typeface="Times New Roman" pitchFamily="18" charset="0"/>
                <a:cs typeface="Times New Roman" pitchFamily="18" charset="0"/>
              </a:rPr>
              <a:t>., 2006). Sorghum is the fifth most important grain crop after wheat, maize, rice and barley. It is indigenous in Africa. Globally it produces approximately 70million tons of grain from about 50million ha of land. Sorghum is the dietary staple of more than </a:t>
            </a:r>
            <a:r>
              <a:rPr lang="en-US" sz="2000" dirty="0" smtClean="0">
                <a:latin typeface="Times New Roman" pitchFamily="18" charset="0"/>
                <a:cs typeface="Times New Roman" pitchFamily="18" charset="0"/>
              </a:rPr>
              <a:t>500 million </a:t>
            </a:r>
            <a:r>
              <a:rPr lang="en-US" sz="2000" dirty="0">
                <a:latin typeface="Times New Roman" pitchFamily="18" charset="0"/>
                <a:cs typeface="Times New Roman" pitchFamily="18" charset="0"/>
              </a:rPr>
              <a:t>people in more than 30countries. “For all that, however, sorghum now receives merely traction of attention of what it could. Not only is it inadequately supported for the world’s fifth major grain crop, it is under supported considering its vast untapped </a:t>
            </a:r>
            <a:r>
              <a:rPr lang="en-US" sz="2000" dirty="0" smtClean="0">
                <a:latin typeface="Times New Roman" pitchFamily="18" charset="0"/>
                <a:cs typeface="Times New Roman" pitchFamily="18" charset="0"/>
              </a:rPr>
              <a:t>potential". Sorghum </a:t>
            </a:r>
            <a:r>
              <a:rPr lang="en-US" sz="2000" dirty="0">
                <a:latin typeface="Times New Roman" pitchFamily="18" charset="0"/>
                <a:cs typeface="Times New Roman" pitchFamily="18" charset="0"/>
              </a:rPr>
              <a:t>was known to exist in southern Egypt and records suggest that the crop existed in China some 5000-6000 years ago</a:t>
            </a:r>
          </a:p>
        </p:txBody>
      </p:sp>
      <p:sp>
        <p:nvSpPr>
          <p:cNvPr id="2" name="Title 1"/>
          <p:cNvSpPr>
            <a:spLocks noGrp="1"/>
          </p:cNvSpPr>
          <p:nvPr>
            <p:ph type="title"/>
          </p:nvPr>
        </p:nvSpPr>
        <p:spPr/>
        <p:txBody>
          <a:bodyPr/>
          <a:lstStyle/>
          <a:p>
            <a:pPr marL="365760" lvl="0" indent="-283464">
              <a:lnSpc>
                <a:spcPct val="80000"/>
              </a:lnSpc>
              <a:spcBef>
                <a:spcPts val="0"/>
              </a:spcBef>
            </a:pPr>
            <a:r>
              <a:rPr lang="en-US" b="1" dirty="0" smtClean="0">
                <a:solidFill>
                  <a:srgbClr val="002060"/>
                </a:solidFill>
                <a:latin typeface="Rockwell Extra Bold" pitchFamily="18" charset="0"/>
                <a:ea typeface="Times New Roman"/>
                <a:cs typeface="Times New Roman"/>
                <a:sym typeface="Times New Roman"/>
              </a:rPr>
              <a:t>INTRODUCTION</a:t>
            </a:r>
            <a:endParaRPr lang="en-US" dirty="0">
              <a:solidFill>
                <a:srgbClr val="002060"/>
              </a:solidFill>
              <a:latin typeface="Rockwell Extra Bol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fontScale="92500" lnSpcReduction="10000"/>
          </a:bodyPr>
          <a:lstStyle/>
          <a:p>
            <a:pPr algn="just">
              <a:buNone/>
            </a:pPr>
            <a:r>
              <a:rPr lang="en-US" dirty="0" smtClean="0">
                <a:latin typeface="Times New Roman"/>
                <a:ea typeface="Times New Roman"/>
                <a:cs typeface="Times New Roman"/>
                <a:sym typeface="Times New Roman"/>
              </a:rPr>
              <a:t>     Barley malt which is the major raw material for beer production is usually imported from Europe or America with its very high import value and at such consumes very high foreign exchange from the Nigeria Government. It is therefore imperative that grains of similar agronomical values to barley are developed in Nigeria in other to sustain the brewing operations in the Nigeria brewing industry. Sorghum is the closest to barley and stands as one of the reasons why various attempts were carried out in the past for barley replacement. The success of these invariably reduce drastically the high import bills for barley malt importation into Nigeria, hence the need for the research work on sorghum varieties that are cultivated in Nigeria.</a:t>
            </a:r>
            <a:endParaRPr lang="en-US" dirty="0"/>
          </a:p>
        </p:txBody>
      </p:sp>
      <p:sp>
        <p:nvSpPr>
          <p:cNvPr id="2" name="Title 1"/>
          <p:cNvSpPr>
            <a:spLocks noGrp="1"/>
          </p:cNvSpPr>
          <p:nvPr>
            <p:ph type="title"/>
          </p:nvPr>
        </p:nvSpPr>
        <p:spPr/>
        <p:txBody>
          <a:bodyPr>
            <a:normAutofit fontScale="90000"/>
          </a:bodyPr>
          <a:lstStyle/>
          <a:p>
            <a:pPr lvl="0"/>
            <a:r>
              <a:rPr lang="en-US" sz="4000" b="1" dirty="0" smtClean="0">
                <a:solidFill>
                  <a:srgbClr val="7030A0"/>
                </a:solidFill>
                <a:latin typeface="Broadway" pitchFamily="82" charset="0"/>
                <a:ea typeface="Times New Roman"/>
                <a:cs typeface="Times New Roman"/>
                <a:sym typeface="Times New Roman"/>
              </a:rPr>
              <a:t>STATEMENT OF THE PROBLEM</a:t>
            </a:r>
            <a:r>
              <a:rPr lang="en-US" sz="3600" dirty="0" smtClean="0">
                <a:latin typeface="Times New Roman"/>
                <a:ea typeface="Times New Roman"/>
                <a:cs typeface="Times New Roman"/>
                <a:sym typeface="Times New Roman"/>
              </a:rPr>
              <a:t/>
            </a:r>
            <a:br>
              <a:rPr lang="en-US" sz="3600" dirty="0" smtClean="0">
                <a:latin typeface="Times New Roman"/>
                <a:ea typeface="Times New Roman"/>
                <a:cs typeface="Times New Roman"/>
                <a:sym typeface="Times New Roman"/>
              </a:rPr>
            </a:b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19200"/>
            <a:ext cx="8305800" cy="5135563"/>
          </a:xfrm>
        </p:spPr>
        <p:txBody>
          <a:bodyPr>
            <a:normAutofit/>
          </a:bodyPr>
          <a:lstStyle/>
          <a:p>
            <a:pPr marL="365760" lvl="0" indent="-283464">
              <a:spcBef>
                <a:spcPts val="600"/>
              </a:spcBef>
              <a:buSzPts val="2560"/>
              <a:buNone/>
            </a:pPr>
            <a:endParaRPr lang="en-US" dirty="0" smtClean="0"/>
          </a:p>
          <a:p>
            <a:pPr marL="365760" lvl="0" indent="-283464">
              <a:spcBef>
                <a:spcPts val="600"/>
              </a:spcBef>
              <a:buSzPts val="2560"/>
              <a:buFont typeface="Noto Sans Symbols"/>
              <a:buChar char="❖"/>
            </a:pPr>
            <a:r>
              <a:rPr lang="en-US" dirty="0" smtClean="0"/>
              <a:t> To evaluate the </a:t>
            </a:r>
            <a:r>
              <a:rPr lang="en-US" dirty="0"/>
              <a:t>g</a:t>
            </a:r>
            <a:r>
              <a:rPr lang="en-US" dirty="0" smtClean="0"/>
              <a:t>ermination behavior of the three Nigerian sorghum varieties at different temperature regime and timing.</a:t>
            </a:r>
          </a:p>
          <a:p>
            <a:pPr lvl="0">
              <a:buFont typeface="Wingdings" pitchFamily="2" charset="2"/>
              <a:buChar char="v"/>
            </a:pPr>
            <a:r>
              <a:rPr lang="en-US" dirty="0"/>
              <a:t>To evaluate the proximate/chemical composition on three Nigerian Sorghum varieties.</a:t>
            </a:r>
          </a:p>
          <a:p>
            <a:pPr>
              <a:buFont typeface="Wingdings" pitchFamily="2" charset="2"/>
              <a:buChar char="v"/>
            </a:pPr>
            <a:r>
              <a:rPr lang="en-US" dirty="0" smtClean="0"/>
              <a:t>To </a:t>
            </a:r>
            <a:r>
              <a:rPr lang="en-US" dirty="0"/>
              <a:t>determine the best temperature for their germination and </a:t>
            </a:r>
            <a:r>
              <a:rPr lang="en-US" dirty="0" err="1"/>
              <a:t>germinative</a:t>
            </a:r>
            <a:r>
              <a:rPr lang="en-US" dirty="0"/>
              <a:t> capacity</a:t>
            </a:r>
          </a:p>
        </p:txBody>
      </p:sp>
      <p:sp>
        <p:nvSpPr>
          <p:cNvPr id="2" name="Title 1"/>
          <p:cNvSpPr>
            <a:spLocks noGrp="1"/>
          </p:cNvSpPr>
          <p:nvPr>
            <p:ph type="title"/>
          </p:nvPr>
        </p:nvSpPr>
        <p:spPr/>
        <p:txBody>
          <a:bodyPr>
            <a:normAutofit/>
          </a:bodyPr>
          <a:lstStyle/>
          <a:p>
            <a:r>
              <a:rPr lang="en-US" sz="3600" b="1" dirty="0" smtClean="0">
                <a:solidFill>
                  <a:srgbClr val="00B0F0"/>
                </a:solidFill>
                <a:latin typeface="Rockwell Extra Bold" pitchFamily="18" charset="0"/>
              </a:rPr>
              <a:t>MAIN OBJECTIVES OF STUDY</a:t>
            </a:r>
            <a:endParaRPr lang="en-US" sz="3600" b="1" dirty="0">
              <a:solidFill>
                <a:srgbClr val="00B0F0"/>
              </a:solidFill>
              <a:latin typeface="Rockwell Extra Bold" pitchFamily="18" charset="0"/>
            </a:endParaRP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marL="365760" lvl="0" indent="-283464">
              <a:spcBef>
                <a:spcPts val="600"/>
              </a:spcBef>
              <a:buSzPts val="2560"/>
              <a:buNone/>
            </a:pPr>
            <a:r>
              <a:rPr lang="en-US" b="1" dirty="0" smtClean="0">
                <a:latin typeface="Times New Roman"/>
                <a:ea typeface="Times New Roman"/>
                <a:cs typeface="Times New Roman"/>
                <a:sym typeface="Times New Roman"/>
              </a:rPr>
              <a:t>   Source of raw materials </a:t>
            </a:r>
            <a:endParaRPr lang="en-US" dirty="0" smtClean="0"/>
          </a:p>
          <a:p>
            <a:pPr marL="640080" lvl="1" indent="-237744" algn="just">
              <a:spcBef>
                <a:spcPts val="550"/>
              </a:spcBef>
              <a:buSzPts val="2800"/>
              <a:buFont typeface="Noto Sans Symbols"/>
              <a:buChar char="❖"/>
            </a:pPr>
            <a:r>
              <a:rPr lang="en-US" dirty="0" smtClean="0">
                <a:latin typeface="Times New Roman"/>
                <a:ea typeface="Times New Roman"/>
                <a:cs typeface="Times New Roman"/>
                <a:sym typeface="Times New Roman"/>
              </a:rPr>
              <a:t>The sorghum varieties (CSR-01,CSR-02 and SAMSORGH-17) were obtained under a sterile condition with clean sacs from the Institute of Agriculture Research (IAR), </a:t>
            </a:r>
            <a:r>
              <a:rPr lang="en-US" dirty="0" err="1" smtClean="0">
                <a:latin typeface="Times New Roman"/>
                <a:ea typeface="Times New Roman"/>
                <a:cs typeface="Times New Roman"/>
                <a:sym typeface="Times New Roman"/>
              </a:rPr>
              <a:t>Ahmadu</a:t>
            </a:r>
            <a:r>
              <a:rPr lang="en-US" dirty="0" smtClean="0">
                <a:latin typeface="Times New Roman"/>
                <a:ea typeface="Times New Roman"/>
                <a:cs typeface="Times New Roman"/>
                <a:sym typeface="Times New Roman"/>
              </a:rPr>
              <a:t> Bellow University, Zaria, Kaduna Nigeria.</a:t>
            </a:r>
            <a:r>
              <a:rPr lang="en-US" b="1" dirty="0" smtClean="0">
                <a:latin typeface="Times New Roman"/>
                <a:ea typeface="Times New Roman"/>
                <a:cs typeface="Times New Roman"/>
                <a:sym typeface="Times New Roman"/>
              </a:rPr>
              <a:t> </a:t>
            </a:r>
            <a:endParaRPr lang="en-US" dirty="0" smtClean="0"/>
          </a:p>
          <a:p>
            <a:pPr marL="640080" lvl="1" indent="-237744" algn="just">
              <a:spcBef>
                <a:spcPts val="550"/>
              </a:spcBef>
              <a:buSzPts val="2800"/>
              <a:buNone/>
            </a:pPr>
            <a:r>
              <a:rPr lang="en-US" b="1" dirty="0" smtClean="0">
                <a:latin typeface="Times New Roman"/>
                <a:ea typeface="Times New Roman"/>
                <a:cs typeface="Times New Roman"/>
                <a:sym typeface="Times New Roman"/>
              </a:rPr>
              <a:t>Preparation of sample</a:t>
            </a:r>
            <a:endParaRPr lang="en-US" dirty="0" smtClean="0">
              <a:latin typeface="Times New Roman"/>
              <a:ea typeface="Times New Roman"/>
              <a:cs typeface="Times New Roman"/>
              <a:sym typeface="Times New Roman"/>
            </a:endParaRPr>
          </a:p>
          <a:p>
            <a:pPr marL="640080" lvl="1" indent="-237744" algn="just">
              <a:spcBef>
                <a:spcPts val="550"/>
              </a:spcBef>
              <a:buSzPts val="2800"/>
              <a:buFont typeface="Noto Sans Symbols"/>
              <a:buChar char="❖"/>
            </a:pPr>
            <a:r>
              <a:rPr lang="en-US" dirty="0" smtClean="0">
                <a:latin typeface="Times New Roman"/>
                <a:ea typeface="Times New Roman"/>
                <a:cs typeface="Times New Roman"/>
                <a:sym typeface="Times New Roman"/>
              </a:rPr>
              <a:t>The grains were sorted and screened by hand to remove broken or damaged kernels and foreign materials and all the analyses and laboratory work were carried out in the research laboratory.  </a:t>
            </a:r>
            <a:endParaRPr lang="en-US" dirty="0" smtClean="0"/>
          </a:p>
          <a:p>
            <a:endParaRPr lang="en-US" dirty="0"/>
          </a:p>
        </p:txBody>
      </p:sp>
      <p:sp>
        <p:nvSpPr>
          <p:cNvPr id="2" name="Title 1"/>
          <p:cNvSpPr>
            <a:spLocks noGrp="1"/>
          </p:cNvSpPr>
          <p:nvPr>
            <p:ph type="title"/>
          </p:nvPr>
        </p:nvSpPr>
        <p:spPr/>
        <p:txBody>
          <a:bodyPr>
            <a:normAutofit/>
          </a:bodyPr>
          <a:lstStyle/>
          <a:p>
            <a:pPr marL="365760" lvl="0" indent="-283464">
              <a:spcBef>
                <a:spcPts val="0"/>
              </a:spcBef>
            </a:pPr>
            <a:r>
              <a:rPr lang="en-US" b="1" dirty="0" smtClean="0">
                <a:solidFill>
                  <a:schemeClr val="accent1"/>
                </a:solidFill>
              </a:rPr>
              <a:t>MATERIALS AND METHODS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25000" lnSpcReduction="20000"/>
          </a:bodyPr>
          <a:lstStyle/>
          <a:p>
            <a:pPr marL="365760" lvl="0" indent="-283464" algn="just">
              <a:lnSpc>
                <a:spcPct val="170000"/>
              </a:lnSpc>
              <a:spcBef>
                <a:spcPts val="600"/>
              </a:spcBef>
              <a:buSzPts val="1600"/>
              <a:buFont typeface="Noto Sans Symbols"/>
              <a:buChar char="❖"/>
            </a:pPr>
            <a:r>
              <a:rPr lang="en-US" sz="8000" b="1" dirty="0" smtClean="0"/>
              <a:t>Steeping :</a:t>
            </a:r>
            <a:r>
              <a:rPr lang="en-US" sz="6400" dirty="0" smtClean="0">
                <a:latin typeface="Times New Roman" pitchFamily="18" charset="0"/>
                <a:cs typeface="Times New Roman" pitchFamily="18" charset="0"/>
              </a:rPr>
              <a:t>Five hundred grams (500g) of each of the sorted grains were weighed out and washed twice in distilled water to remove dust then steeped in 1000mls of water at different temperature (15-18</a:t>
            </a:r>
            <a:r>
              <a:rPr lang="en-US" sz="6400" baseline="30000" dirty="0" smtClean="0">
                <a:latin typeface="Times New Roman" pitchFamily="18" charset="0"/>
                <a:cs typeface="Times New Roman" pitchFamily="18" charset="0"/>
              </a:rPr>
              <a:t>oC</a:t>
            </a:r>
            <a:r>
              <a:rPr lang="en-US" sz="6400" dirty="0" smtClean="0">
                <a:latin typeface="Times New Roman" pitchFamily="18" charset="0"/>
                <a:cs typeface="Times New Roman" pitchFamily="18" charset="0"/>
              </a:rPr>
              <a:t>, 25-28</a:t>
            </a:r>
            <a:r>
              <a:rPr lang="en-US" sz="6400" baseline="30000" dirty="0" smtClean="0">
                <a:latin typeface="Times New Roman" pitchFamily="18" charset="0"/>
                <a:cs typeface="Times New Roman" pitchFamily="18" charset="0"/>
              </a:rPr>
              <a:t>oC</a:t>
            </a:r>
            <a:r>
              <a:rPr lang="en-US" sz="6400" dirty="0" smtClean="0">
                <a:latin typeface="Times New Roman" pitchFamily="18" charset="0"/>
                <a:cs typeface="Times New Roman" pitchFamily="18" charset="0"/>
              </a:rPr>
              <a:t>and 37</a:t>
            </a:r>
            <a:r>
              <a:rPr lang="en-US" sz="6400" baseline="30000" dirty="0" smtClean="0">
                <a:latin typeface="Times New Roman" pitchFamily="18" charset="0"/>
                <a:cs typeface="Times New Roman" pitchFamily="18" charset="0"/>
              </a:rPr>
              <a:t>oC</a:t>
            </a:r>
            <a:r>
              <a:rPr lang="en-US" sz="6400" dirty="0" smtClean="0">
                <a:latin typeface="Times New Roman" pitchFamily="18" charset="0"/>
                <a:cs typeface="Times New Roman" pitchFamily="18" charset="0"/>
              </a:rPr>
              <a:t>). A 17h steeping regime was used followed by 39h re-steeping of the raw grain at three different temperatures; 4h air-rest and steeped water were assessed microbiologically and 0.1% of Formaldehyde was added to the steep water to reduce microbial load on the grains at different temperature</a:t>
            </a:r>
            <a:r>
              <a:rPr lang="en-US" sz="6400" b="1" dirty="0" smtClean="0">
                <a:latin typeface="Times New Roman" pitchFamily="18" charset="0"/>
                <a:cs typeface="Times New Roman" pitchFamily="18" charset="0"/>
              </a:rPr>
              <a:t>. </a:t>
            </a:r>
          </a:p>
          <a:p>
            <a:pPr marL="365760" lvl="0" indent="-283464" algn="just">
              <a:lnSpc>
                <a:spcPct val="170000"/>
              </a:lnSpc>
              <a:spcBef>
                <a:spcPts val="600"/>
              </a:spcBef>
              <a:buSzPts val="1600"/>
              <a:buFont typeface="Wingdings" pitchFamily="2" charset="2"/>
              <a:buChar char="v"/>
            </a:pPr>
            <a:r>
              <a:rPr lang="en-US" sz="6400" b="1" dirty="0" smtClean="0">
                <a:latin typeface="Times New Roman" pitchFamily="18" charset="0"/>
                <a:cs typeface="Times New Roman" pitchFamily="18" charset="0"/>
              </a:rPr>
              <a:t> </a:t>
            </a:r>
            <a:r>
              <a:rPr lang="en-US" sz="8000" b="1" dirty="0" smtClean="0">
                <a:latin typeface="Times New Roman" pitchFamily="18" charset="0"/>
                <a:cs typeface="Times New Roman" pitchFamily="18" charset="0"/>
              </a:rPr>
              <a:t>Germination and Kilning </a:t>
            </a:r>
            <a:r>
              <a:rPr lang="en-US" sz="6400" dirty="0" smtClean="0">
                <a:latin typeface="Times New Roman" pitchFamily="18" charset="0"/>
                <a:cs typeface="Times New Roman" pitchFamily="18" charset="0"/>
              </a:rPr>
              <a:t>Germination was carried out at (15-18</a:t>
            </a:r>
            <a:r>
              <a:rPr lang="en-US" sz="6400" baseline="30000" dirty="0" smtClean="0">
                <a:latin typeface="Times New Roman" pitchFamily="18" charset="0"/>
                <a:cs typeface="Times New Roman" pitchFamily="18" charset="0"/>
              </a:rPr>
              <a:t>oc</a:t>
            </a:r>
            <a:r>
              <a:rPr lang="en-US" sz="6400" dirty="0" smtClean="0">
                <a:latin typeface="Times New Roman" pitchFamily="18" charset="0"/>
                <a:cs typeface="Times New Roman" pitchFamily="18" charset="0"/>
              </a:rPr>
              <a:t>, 25-28</a:t>
            </a:r>
            <a:r>
              <a:rPr lang="en-US" sz="6400" baseline="30000" dirty="0" smtClean="0">
                <a:latin typeface="Times New Roman" pitchFamily="18" charset="0"/>
                <a:cs typeface="Times New Roman" pitchFamily="18" charset="0"/>
              </a:rPr>
              <a:t>oc</a:t>
            </a:r>
            <a:r>
              <a:rPr lang="en-US" sz="6400" dirty="0" smtClean="0">
                <a:latin typeface="Times New Roman" pitchFamily="18" charset="0"/>
                <a:cs typeface="Times New Roman" pitchFamily="18" charset="0"/>
              </a:rPr>
              <a:t> and 37</a:t>
            </a:r>
            <a:r>
              <a:rPr lang="en-US" sz="6400" baseline="30000" dirty="0" smtClean="0">
                <a:latin typeface="Times New Roman" pitchFamily="18" charset="0"/>
                <a:cs typeface="Times New Roman" pitchFamily="18" charset="0"/>
              </a:rPr>
              <a:t>oc</a:t>
            </a:r>
            <a:r>
              <a:rPr lang="en-US" sz="6400" dirty="0" smtClean="0">
                <a:latin typeface="Times New Roman" pitchFamily="18" charset="0"/>
                <a:cs typeface="Times New Roman" pitchFamily="18" charset="0"/>
              </a:rPr>
              <a:t>) for four (4) days with twelve (12) hourly spray of 10ml water to prevent drying out. Germinated root lengths   were collected everyday for kilning and subsequent measurement. Germinated grains were kilned in an oven at 50ºC for 24h (USDA, 2009). Total malting Loss Percentage was determined and expressed on a wet weight basis using the  formula: </a:t>
            </a:r>
          </a:p>
          <a:p>
            <a:pPr marL="365760" lvl="0" indent="-283464" algn="just">
              <a:lnSpc>
                <a:spcPct val="170000"/>
              </a:lnSpc>
              <a:spcBef>
                <a:spcPts val="600"/>
              </a:spcBef>
              <a:buSzPts val="1600"/>
              <a:buNone/>
            </a:pPr>
            <a:r>
              <a:rPr lang="en-US" sz="6400" u="sng" dirty="0" smtClean="0">
                <a:latin typeface="Times New Roman" pitchFamily="18" charset="0"/>
                <a:cs typeface="Times New Roman" pitchFamily="18" charset="0"/>
              </a:rPr>
              <a:t> Initial grain weight</a:t>
            </a:r>
            <a:r>
              <a:rPr lang="en-US" sz="6400" i="1" dirty="0" smtClean="0">
                <a:latin typeface="Times New Roman" pitchFamily="18" charset="0"/>
                <a:cs typeface="Times New Roman" pitchFamily="18" charset="0"/>
              </a:rPr>
              <a:t> </a:t>
            </a:r>
            <a:r>
              <a:rPr lang="en-US" sz="6400" u="sng" dirty="0" smtClean="0">
                <a:latin typeface="Times New Roman" pitchFamily="18" charset="0"/>
                <a:cs typeface="Times New Roman" pitchFamily="18" charset="0"/>
              </a:rPr>
              <a:t>- polished malt weight   </a:t>
            </a:r>
            <a:r>
              <a:rPr lang="en-US" sz="6400" i="1" dirty="0" smtClean="0">
                <a:latin typeface="Times New Roman" pitchFamily="18" charset="0"/>
                <a:cs typeface="Times New Roman" pitchFamily="18" charset="0"/>
              </a:rPr>
              <a:t> </a:t>
            </a:r>
            <a:r>
              <a:rPr lang="en-US" sz="6400" dirty="0" smtClean="0">
                <a:latin typeface="Times New Roman" pitchFamily="18" charset="0"/>
                <a:cs typeface="Times New Roman" pitchFamily="18" charset="0"/>
              </a:rPr>
              <a:t>× </a:t>
            </a:r>
            <a:r>
              <a:rPr lang="en-US" sz="6400" u="sng" dirty="0" smtClean="0">
                <a:latin typeface="Times New Roman" pitchFamily="18" charset="0"/>
                <a:cs typeface="Times New Roman" pitchFamily="18" charset="0"/>
              </a:rPr>
              <a:t>100 </a:t>
            </a:r>
            <a:endParaRPr lang="en-US" sz="6400" dirty="0" smtClean="0">
              <a:latin typeface="Times New Roman" pitchFamily="18" charset="0"/>
              <a:cs typeface="Times New Roman" pitchFamily="18" charset="0"/>
            </a:endParaRPr>
          </a:p>
          <a:p>
            <a:pPr marL="365760" lvl="0" indent="-283464" algn="just">
              <a:lnSpc>
                <a:spcPct val="170000"/>
              </a:lnSpc>
              <a:spcBef>
                <a:spcPts val="600"/>
              </a:spcBef>
              <a:buSzPts val="1600"/>
              <a:buNone/>
            </a:pPr>
            <a:r>
              <a:rPr lang="en-US" sz="6400" i="1" dirty="0" smtClean="0">
                <a:latin typeface="Times New Roman" pitchFamily="18" charset="0"/>
                <a:cs typeface="Times New Roman" pitchFamily="18" charset="0"/>
              </a:rPr>
              <a:t>                  </a:t>
            </a:r>
            <a:r>
              <a:rPr lang="en-US" sz="6400" dirty="0" smtClean="0">
                <a:latin typeface="Times New Roman" pitchFamily="18" charset="0"/>
                <a:cs typeface="Times New Roman" pitchFamily="18" charset="0"/>
              </a:rPr>
              <a:t>Initial grain weight                              1 </a:t>
            </a:r>
          </a:p>
          <a:p>
            <a:endParaRPr lang="en-US" dirty="0"/>
          </a:p>
        </p:txBody>
      </p:sp>
      <p:sp>
        <p:nvSpPr>
          <p:cNvPr id="2" name="Title 1"/>
          <p:cNvSpPr>
            <a:spLocks noGrp="1"/>
          </p:cNvSpPr>
          <p:nvPr>
            <p:ph type="title"/>
          </p:nvPr>
        </p:nvSpPr>
        <p:spPr>
          <a:xfrm>
            <a:off x="457200" y="274638"/>
            <a:ext cx="8229600" cy="563562"/>
          </a:xfrm>
        </p:spPr>
        <p:txBody>
          <a:bodyPr>
            <a:normAutofit fontScale="90000"/>
          </a:bodyPr>
          <a:lstStyle/>
          <a:p>
            <a:r>
              <a:rPr lang="en-US" b="1" dirty="0" smtClean="0">
                <a:latin typeface="Times New Roman"/>
                <a:ea typeface="Times New Roman"/>
                <a:cs typeface="Times New Roman"/>
                <a:sym typeface="Times New Roman"/>
              </a:rPr>
              <a:t> </a:t>
            </a:r>
            <a:r>
              <a:rPr lang="en-US" b="1" dirty="0" smtClean="0">
                <a:solidFill>
                  <a:schemeClr val="bg2">
                    <a:lumMod val="50000"/>
                  </a:schemeClr>
                </a:solidFill>
                <a:latin typeface="Times New Roman"/>
                <a:ea typeface="Times New Roman"/>
                <a:cs typeface="Times New Roman"/>
                <a:sym typeface="Times New Roman"/>
              </a:rPr>
              <a:t>MALTING</a:t>
            </a:r>
            <a:endParaRPr lang="en-US"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229600" cy="5821363"/>
          </a:xfrm>
        </p:spPr>
        <p:txBody>
          <a:bodyPr/>
          <a:lstStyle/>
          <a:p>
            <a:pPr marL="365760" lvl="0" indent="-283464">
              <a:spcBef>
                <a:spcPts val="0"/>
              </a:spcBef>
              <a:buSzPts val="2560"/>
              <a:buFont typeface="Noto Sans Symbols"/>
              <a:buChar char="❖"/>
            </a:pPr>
            <a:r>
              <a:rPr lang="en-US" b="1" dirty="0" err="1" smtClean="0">
                <a:latin typeface="Times New Roman" panose="02020603050405020304" pitchFamily="18" charset="0"/>
                <a:cs typeface="Times New Roman" panose="02020603050405020304" pitchFamily="18" charset="0"/>
              </a:rPr>
              <a:t>Germinative</a:t>
            </a:r>
            <a:r>
              <a:rPr lang="en-US" b="1" dirty="0" smtClean="0">
                <a:latin typeface="Times New Roman" panose="02020603050405020304" pitchFamily="18" charset="0"/>
                <a:cs typeface="Times New Roman" panose="02020603050405020304" pitchFamily="18" charset="0"/>
              </a:rPr>
              <a:t> capacity</a:t>
            </a:r>
            <a:endParaRPr lang="en-US" dirty="0" smtClean="0">
              <a:latin typeface="Times New Roman" pitchFamily="18" charset="0"/>
              <a:cs typeface="Times New Roman" pitchFamily="18" charset="0"/>
            </a:endParaRPr>
          </a:p>
          <a:p>
            <a:pPr marL="365760" lvl="0" indent="-283464">
              <a:spcBef>
                <a:spcPts val="600"/>
              </a:spcBef>
              <a:buSzPts val="2560"/>
              <a:buNone/>
            </a:pPr>
            <a:r>
              <a:rPr lang="en-US" dirty="0" smtClean="0">
                <a:latin typeface="Times New Roman" pitchFamily="18" charset="0"/>
                <a:cs typeface="Times New Roman" pitchFamily="18" charset="0"/>
              </a:rPr>
              <a:t>   This was determined according to the Recommended Methods of Analysis of the Institute of Brewing (IOB), (1991)using the formula;</a:t>
            </a:r>
          </a:p>
          <a:p>
            <a:pPr marL="365760" lvl="0" indent="-283464">
              <a:spcBef>
                <a:spcPts val="600"/>
              </a:spcBef>
              <a:buSzPts val="2560"/>
              <a:buNone/>
            </a:pPr>
            <a:r>
              <a:rPr lang="en-US" b="1" dirty="0" smtClean="0">
                <a:latin typeface="Times New Roman" pitchFamily="18" charset="0"/>
                <a:ea typeface="Times New Roman"/>
                <a:cs typeface="Times New Roman" pitchFamily="18" charset="0"/>
                <a:sym typeface="Times New Roman"/>
              </a:rPr>
              <a:t>   </a:t>
            </a:r>
            <a:r>
              <a:rPr lang="en-US" dirty="0" err="1" smtClean="0">
                <a:latin typeface="Times New Roman" pitchFamily="18" charset="0"/>
                <a:cs typeface="Times New Roman" pitchFamily="18" charset="0"/>
              </a:rPr>
              <a:t>Germinative</a:t>
            </a:r>
            <a:r>
              <a:rPr lang="en-US" dirty="0" smtClean="0">
                <a:latin typeface="Times New Roman" pitchFamily="18" charset="0"/>
                <a:cs typeface="Times New Roman" pitchFamily="18" charset="0"/>
              </a:rPr>
              <a:t> Capacity Percentage (Hydrogen Peroxide) =  </a:t>
            </a:r>
          </a:p>
          <a:p>
            <a:pPr marL="365760" lvl="0" indent="-283464">
              <a:spcBef>
                <a:spcPts val="600"/>
              </a:spcBef>
              <a:buSzPts val="2560"/>
              <a:buNone/>
            </a:pP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200 – n (%)    </a:t>
            </a:r>
            <a:r>
              <a:rPr lang="en-US" dirty="0" smtClean="0">
                <a:latin typeface="Times New Roman" pitchFamily="18" charset="0"/>
                <a:cs typeface="Times New Roman" pitchFamily="18" charset="0"/>
              </a:rPr>
              <a:t>                                                                                                                                                                      2</a:t>
            </a:r>
            <a:endParaRPr lang="en-US" b="1" dirty="0">
              <a:latin typeface="Times New Roman" pitchFamily="18" charset="0"/>
              <a:ea typeface="Times New Roman"/>
              <a:cs typeface="Times New Roman" pitchFamily="18" charset="0"/>
              <a:sym typeface="Times New Roman"/>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fontScale="25000" lnSpcReduction="20000"/>
          </a:bodyPr>
          <a:lstStyle/>
          <a:p>
            <a:r>
              <a:rPr lang="en-US" sz="6400" b="1" dirty="0" smtClean="0">
                <a:latin typeface="Times New Roman" pitchFamily="18" charset="0"/>
                <a:cs typeface="Times New Roman" pitchFamily="18" charset="0"/>
              </a:rPr>
              <a:t>Proximate Analysis</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The proximate analysis comprising of six parameters; moisture content, crude protein, crude fat, crude fiber, ash content, and carbohydrate (by difference), were carried out each in triplicate for the raw grain and the malted grain as well. The methods used for the proximate analysis were those of the American Association of Cereal Chemist (A.A.C.C).</a:t>
            </a:r>
            <a:r>
              <a:rPr lang="en-US" sz="6400" b="1" dirty="0" smtClean="0">
                <a:latin typeface="Times New Roman" pitchFamily="18" charset="0"/>
                <a:cs typeface="Times New Roman" pitchFamily="18" charset="0"/>
              </a:rPr>
              <a:t> </a:t>
            </a:r>
            <a:endParaRPr lang="en-GB" sz="6400" dirty="0" smtClean="0">
              <a:latin typeface="Times New Roman" pitchFamily="18" charset="0"/>
              <a:cs typeface="Times New Roman" pitchFamily="18" charset="0"/>
            </a:endParaRPr>
          </a:p>
          <a:p>
            <a:r>
              <a:rPr lang="en-US" sz="6400" b="1" dirty="0" smtClean="0">
                <a:latin typeface="Times New Roman" pitchFamily="18" charset="0"/>
                <a:cs typeface="Times New Roman" pitchFamily="18" charset="0"/>
              </a:rPr>
              <a:t>   Moisture   Content Determination for Raw Sorghum Grains</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Twenty grams of sorghum grains were finely grinded using laboratory mill and thoroughly mixed. Five </a:t>
            </a:r>
            <a:r>
              <a:rPr lang="en-US" sz="6400" dirty="0" err="1" smtClean="0">
                <a:latin typeface="Times New Roman" pitchFamily="18" charset="0"/>
                <a:cs typeface="Times New Roman" pitchFamily="18" charset="0"/>
              </a:rPr>
              <a:t>grammes</a:t>
            </a:r>
            <a:r>
              <a:rPr lang="en-US" sz="6400" dirty="0" smtClean="0">
                <a:latin typeface="Times New Roman" pitchFamily="18" charset="0"/>
                <a:cs typeface="Times New Roman" pitchFamily="18" charset="0"/>
              </a:rPr>
              <a:t> of the grinded sample was added into a moisture content dish of a known weight and reweighed with the lid covered. The cover was removed from the dish and placed in a pr-heated oven for exactly 3hours at 103degrees centigrade. After 3hours, the lid was replaced; the sample removed from the oven and allowed to cool in a </a:t>
            </a:r>
            <a:r>
              <a:rPr lang="en-US" sz="6400" dirty="0" err="1" smtClean="0">
                <a:latin typeface="Times New Roman" pitchFamily="18" charset="0"/>
                <a:cs typeface="Times New Roman" pitchFamily="18" charset="0"/>
              </a:rPr>
              <a:t>desiccator</a:t>
            </a:r>
            <a:r>
              <a:rPr lang="en-US" sz="6400" dirty="0" smtClean="0">
                <a:latin typeface="Times New Roman" pitchFamily="18" charset="0"/>
                <a:cs typeface="Times New Roman" pitchFamily="18" charset="0"/>
              </a:rPr>
              <a:t> for 20minutes. The dish was reweighed and the change in weight noted.</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The percentage moisture content was calculated as thus:</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The moisture content formula = W</a:t>
            </a:r>
            <a:r>
              <a:rPr lang="en-US" sz="6400" baseline="-25000" dirty="0" smtClean="0">
                <a:latin typeface="Times New Roman" pitchFamily="18" charset="0"/>
                <a:cs typeface="Times New Roman" pitchFamily="18" charset="0"/>
              </a:rPr>
              <a:t>2 </a:t>
            </a:r>
            <a:r>
              <a:rPr lang="en-US" sz="6400" dirty="0" smtClean="0">
                <a:latin typeface="Times New Roman" pitchFamily="18" charset="0"/>
                <a:cs typeface="Times New Roman" pitchFamily="18" charset="0"/>
              </a:rPr>
              <a:t>‒ W</a:t>
            </a:r>
            <a:r>
              <a:rPr lang="en-US" sz="6400" baseline="-25000" dirty="0" smtClean="0">
                <a:latin typeface="Times New Roman" pitchFamily="18" charset="0"/>
                <a:cs typeface="Times New Roman" pitchFamily="18" charset="0"/>
              </a:rPr>
              <a:t>1  </a:t>
            </a:r>
            <a:r>
              <a:rPr lang="en-US" sz="6400" dirty="0" smtClean="0">
                <a:latin typeface="Times New Roman" pitchFamily="18" charset="0"/>
                <a:cs typeface="Times New Roman" pitchFamily="18" charset="0"/>
              </a:rPr>
              <a:t>    x    100</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W</a:t>
            </a:r>
            <a:r>
              <a:rPr lang="en-US" sz="6400" baseline="-25000" dirty="0" smtClean="0">
                <a:latin typeface="Times New Roman" pitchFamily="18" charset="0"/>
                <a:cs typeface="Times New Roman" pitchFamily="18" charset="0"/>
              </a:rPr>
              <a:t>1  </a:t>
            </a:r>
            <a:r>
              <a:rPr lang="en-US" sz="6400" dirty="0" smtClean="0">
                <a:latin typeface="Times New Roman" pitchFamily="18" charset="0"/>
                <a:cs typeface="Times New Roman" pitchFamily="18" charset="0"/>
              </a:rPr>
              <a:t>               1</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Where, W</a:t>
            </a:r>
            <a:r>
              <a:rPr lang="en-US" sz="6400" baseline="-25000" dirty="0" smtClean="0">
                <a:latin typeface="Times New Roman" pitchFamily="18" charset="0"/>
                <a:cs typeface="Times New Roman" pitchFamily="18" charset="0"/>
              </a:rPr>
              <a:t>1</a:t>
            </a:r>
            <a:r>
              <a:rPr lang="en-US" sz="6400" dirty="0" smtClean="0">
                <a:latin typeface="Times New Roman" pitchFamily="18" charset="0"/>
                <a:cs typeface="Times New Roman" pitchFamily="18" charset="0"/>
              </a:rPr>
              <a:t>= Weight of sample before drying.</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W</a:t>
            </a:r>
            <a:r>
              <a:rPr lang="en-US" sz="6400" baseline="-25000" dirty="0" smtClean="0">
                <a:latin typeface="Times New Roman" pitchFamily="18" charset="0"/>
                <a:cs typeface="Times New Roman" pitchFamily="18" charset="0"/>
              </a:rPr>
              <a:t>2</a:t>
            </a:r>
            <a:r>
              <a:rPr lang="en-US" sz="6400" dirty="0" smtClean="0">
                <a:latin typeface="Times New Roman" pitchFamily="18" charset="0"/>
                <a:cs typeface="Times New Roman" pitchFamily="18" charset="0"/>
              </a:rPr>
              <a:t>= Weight of sample after drying.</a:t>
            </a:r>
            <a:endParaRPr lang="en-GB" sz="6400" dirty="0" smtClean="0">
              <a:latin typeface="Times New Roman" pitchFamily="18" charset="0"/>
              <a:cs typeface="Times New Roman" pitchFamily="18" charset="0"/>
            </a:endParaRPr>
          </a:p>
          <a:p>
            <a:r>
              <a:rPr lang="en-US" sz="6400" b="1" dirty="0" smtClean="0">
                <a:latin typeface="Times New Roman" pitchFamily="18" charset="0"/>
                <a:cs typeface="Times New Roman" pitchFamily="18" charset="0"/>
              </a:rPr>
              <a:t> Moisture Content Determination for Steeped Sorghum Grain</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A revised method by American Association of Cereal Chemist (A.A.C.C) was used. Twenty grams of the </a:t>
            </a:r>
            <a:r>
              <a:rPr lang="en-US" sz="6400" dirty="0" err="1" smtClean="0">
                <a:latin typeface="Times New Roman" pitchFamily="18" charset="0"/>
                <a:cs typeface="Times New Roman" pitchFamily="18" charset="0"/>
              </a:rPr>
              <a:t>chitted</a:t>
            </a:r>
            <a:r>
              <a:rPr lang="en-US" sz="6400" dirty="0" smtClean="0">
                <a:latin typeface="Times New Roman" pitchFamily="18" charset="0"/>
                <a:cs typeface="Times New Roman" pitchFamily="18" charset="0"/>
              </a:rPr>
              <a:t> grain steeped at 17h and 39h were finely grinded separately using laboratory mill and thoroughly mixed. 5grams of the grinded sample was added into a moisture content disc of a known weight and reweighed with the lid covered. Knowing that the moisture content is above 17%, it becomes necessary to determine the </a:t>
            </a:r>
            <a:r>
              <a:rPr lang="en-US" sz="6400" dirty="0" err="1" smtClean="0">
                <a:latin typeface="Times New Roman" pitchFamily="18" charset="0"/>
                <a:cs typeface="Times New Roman" pitchFamily="18" charset="0"/>
              </a:rPr>
              <a:t>chitted</a:t>
            </a:r>
            <a:r>
              <a:rPr lang="en-US" sz="6400" dirty="0" smtClean="0">
                <a:latin typeface="Times New Roman" pitchFamily="18" charset="0"/>
                <a:cs typeface="Times New Roman" pitchFamily="18" charset="0"/>
              </a:rPr>
              <a:t> grain moisture content as follows: with the cover removed, the grinded grain in the moisture content dish was preheated at 50degrees centigrade for 3hours and the percentage moisture lost calculated using equation-1. The moisture content of the pre-dried sample was determined as in the case of </a:t>
            </a:r>
            <a:r>
              <a:rPr lang="en-US" sz="6400" dirty="0" err="1" smtClean="0">
                <a:latin typeface="Times New Roman" pitchFamily="18" charset="0"/>
                <a:cs typeface="Times New Roman" pitchFamily="18" charset="0"/>
              </a:rPr>
              <a:t>unchitted</a:t>
            </a:r>
            <a:r>
              <a:rPr lang="en-US" sz="6400" dirty="0" smtClean="0">
                <a:latin typeface="Times New Roman" pitchFamily="18" charset="0"/>
                <a:cs typeface="Times New Roman" pitchFamily="18" charset="0"/>
              </a:rPr>
              <a:t> sorghum grain, the moisture percentage of the chatted grain calculated as follows:</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MC = </a:t>
            </a:r>
            <a:r>
              <a:rPr lang="en-US" sz="6400" dirty="0" err="1" smtClean="0">
                <a:latin typeface="Times New Roman" pitchFamily="18" charset="0"/>
                <a:cs typeface="Times New Roman" pitchFamily="18" charset="0"/>
              </a:rPr>
              <a:t>X</a:t>
            </a:r>
            <a:r>
              <a:rPr lang="en-US" sz="6400" baseline="-25000" dirty="0" err="1" smtClean="0">
                <a:latin typeface="Times New Roman" pitchFamily="18" charset="0"/>
                <a:cs typeface="Times New Roman" pitchFamily="18" charset="0"/>
              </a:rPr>
              <a:t>a</a:t>
            </a:r>
            <a:r>
              <a:rPr lang="en-US" sz="6400" baseline="-25000" dirty="0" smtClean="0">
                <a:latin typeface="Times New Roman" pitchFamily="18" charset="0"/>
                <a:cs typeface="Times New Roman" pitchFamily="18" charset="0"/>
              </a:rPr>
              <a:t> </a:t>
            </a:r>
            <a:r>
              <a:rPr lang="en-US" sz="6400" dirty="0" smtClean="0">
                <a:latin typeface="Times New Roman" pitchFamily="18" charset="0"/>
                <a:cs typeface="Times New Roman" pitchFamily="18" charset="0"/>
              </a:rPr>
              <a:t> +  </a:t>
            </a:r>
            <a:r>
              <a:rPr lang="en-US" sz="6400" dirty="0" err="1" smtClean="0">
                <a:latin typeface="Times New Roman" pitchFamily="18" charset="0"/>
                <a:cs typeface="Times New Roman" pitchFamily="18" charset="0"/>
              </a:rPr>
              <a:t>X</a:t>
            </a:r>
            <a:r>
              <a:rPr lang="en-US" sz="6400" baseline="-25000" dirty="0" err="1" smtClean="0">
                <a:latin typeface="Times New Roman" pitchFamily="18" charset="0"/>
                <a:cs typeface="Times New Roman" pitchFamily="18" charset="0"/>
              </a:rPr>
              <a:t>b</a:t>
            </a:r>
            <a:r>
              <a:rPr lang="en-US" sz="6400" dirty="0" smtClean="0">
                <a:latin typeface="Times New Roman" pitchFamily="18" charset="0"/>
                <a:cs typeface="Times New Roman" pitchFamily="18" charset="0"/>
              </a:rPr>
              <a:t>  [</a:t>
            </a:r>
            <a:r>
              <a:rPr lang="en-US" sz="6400" dirty="0" err="1" smtClean="0">
                <a:latin typeface="Times New Roman" pitchFamily="18" charset="0"/>
                <a:cs typeface="Times New Roman" pitchFamily="18" charset="0"/>
              </a:rPr>
              <a:t>X</a:t>
            </a:r>
            <a:r>
              <a:rPr lang="en-US" sz="6400" baseline="-25000" dirty="0" err="1" smtClean="0">
                <a:latin typeface="Times New Roman" pitchFamily="18" charset="0"/>
                <a:cs typeface="Times New Roman" pitchFamily="18" charset="0"/>
              </a:rPr>
              <a:t>a</a:t>
            </a:r>
            <a:r>
              <a:rPr lang="en-US" sz="6400" baseline="-25000" dirty="0" smtClean="0">
                <a:latin typeface="Times New Roman" pitchFamily="18" charset="0"/>
                <a:cs typeface="Times New Roman" pitchFamily="18" charset="0"/>
              </a:rPr>
              <a:t> </a:t>
            </a:r>
            <a:r>
              <a:rPr lang="en-US" sz="6400" dirty="0" smtClean="0">
                <a:latin typeface="Times New Roman" pitchFamily="18" charset="0"/>
                <a:cs typeface="Times New Roman" pitchFamily="18" charset="0"/>
              </a:rPr>
              <a:t> x  </a:t>
            </a:r>
            <a:r>
              <a:rPr lang="en-US" sz="6400" dirty="0" err="1" smtClean="0">
                <a:latin typeface="Times New Roman" pitchFamily="18" charset="0"/>
                <a:cs typeface="Times New Roman" pitchFamily="18" charset="0"/>
              </a:rPr>
              <a:t>X</a:t>
            </a:r>
            <a:r>
              <a:rPr lang="en-US" sz="6400" baseline="-25000" dirty="0" err="1" smtClean="0">
                <a:latin typeface="Times New Roman" pitchFamily="18" charset="0"/>
                <a:cs typeface="Times New Roman" pitchFamily="18" charset="0"/>
              </a:rPr>
              <a:t>b</a:t>
            </a:r>
            <a:r>
              <a:rPr lang="en-US" sz="6400" dirty="0" smtClean="0">
                <a:latin typeface="Times New Roman" pitchFamily="18" charset="0"/>
                <a:cs typeface="Times New Roman" pitchFamily="18" charset="0"/>
              </a:rPr>
              <a:t>]</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100</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Where,     MC = Moisture Content.</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a:t>
            </a:r>
            <a:r>
              <a:rPr lang="en-US" sz="6400" dirty="0" err="1" smtClean="0">
                <a:latin typeface="Times New Roman" pitchFamily="18" charset="0"/>
                <a:cs typeface="Times New Roman" pitchFamily="18" charset="0"/>
              </a:rPr>
              <a:t>X</a:t>
            </a:r>
            <a:r>
              <a:rPr lang="en-US" sz="6400" baseline="-25000" dirty="0" err="1" smtClean="0">
                <a:latin typeface="Times New Roman" pitchFamily="18" charset="0"/>
                <a:cs typeface="Times New Roman" pitchFamily="18" charset="0"/>
              </a:rPr>
              <a:t>a</a:t>
            </a:r>
            <a:r>
              <a:rPr lang="en-US" sz="6400" dirty="0" smtClean="0">
                <a:latin typeface="Times New Roman" pitchFamily="18" charset="0"/>
                <a:cs typeface="Times New Roman" pitchFamily="18" charset="0"/>
              </a:rPr>
              <a:t> = percentage of moisture lost by pre-drying</a:t>
            </a:r>
            <a:endParaRPr lang="en-GB" sz="6400" dirty="0" smtClean="0">
              <a:latin typeface="Times New Roman" pitchFamily="18" charset="0"/>
              <a:cs typeface="Times New Roman" pitchFamily="18" charset="0"/>
            </a:endParaRPr>
          </a:p>
          <a:p>
            <a:r>
              <a:rPr lang="en-US" sz="6400" dirty="0" smtClean="0">
                <a:latin typeface="Times New Roman" pitchFamily="18" charset="0"/>
                <a:cs typeface="Times New Roman" pitchFamily="18" charset="0"/>
              </a:rPr>
              <a:t> </a:t>
            </a:r>
            <a:r>
              <a:rPr lang="en-US" sz="6400" dirty="0" err="1" smtClean="0">
                <a:latin typeface="Times New Roman" pitchFamily="18" charset="0"/>
                <a:cs typeface="Times New Roman" pitchFamily="18" charset="0"/>
              </a:rPr>
              <a:t>X</a:t>
            </a:r>
            <a:r>
              <a:rPr lang="en-US" sz="6400" baseline="-25000" dirty="0" err="1" smtClean="0">
                <a:latin typeface="Times New Roman" pitchFamily="18" charset="0"/>
                <a:cs typeface="Times New Roman" pitchFamily="18" charset="0"/>
              </a:rPr>
              <a:t>b</a:t>
            </a:r>
            <a:r>
              <a:rPr lang="en-US" sz="6400" dirty="0" smtClean="0">
                <a:latin typeface="Times New Roman" pitchFamily="18" charset="0"/>
                <a:cs typeface="Times New Roman" pitchFamily="18" charset="0"/>
              </a:rPr>
              <a:t> = percentage of moisture found in pre-dried sample.</a:t>
            </a:r>
            <a:endParaRPr lang="en-GB" sz="6400" dirty="0" smtClean="0">
              <a:latin typeface="Times New Roman" pitchFamily="18" charset="0"/>
              <a:cs typeface="Times New Roman" pitchFamily="18" charset="0"/>
            </a:endParaRPr>
          </a:p>
          <a:p>
            <a:r>
              <a:rPr lang="en-US" b="1" dirty="0" smtClean="0"/>
              <a:t> </a:t>
            </a:r>
            <a:endParaRPr lang="en-GB" dirty="0" smtClean="0"/>
          </a:p>
          <a:p>
            <a:endParaRPr lang="en-GB" dirty="0"/>
          </a:p>
        </p:txBody>
      </p:sp>
      <p:sp>
        <p:nvSpPr>
          <p:cNvPr id="3" name="Title 2"/>
          <p:cNvSpPr>
            <a:spLocks noGrp="1"/>
          </p:cNvSpPr>
          <p:nvPr>
            <p:ph type="title"/>
          </p:nvPr>
        </p:nvSpPr>
        <p:spPr>
          <a:xfrm>
            <a:off x="457200" y="-45718"/>
            <a:ext cx="8229600" cy="45719"/>
          </a:xfrm>
        </p:spPr>
        <p:txBody>
          <a:bodyPr>
            <a:normAutofit fontScale="90000"/>
          </a:bodyPr>
          <a:lstStyle/>
          <a:p>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291</TotalTime>
  <Words>2118</Words>
  <Application>Microsoft Office PowerPoint</Application>
  <PresentationFormat>On-screen Show (4:3)</PresentationFormat>
  <Paragraphs>169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Evaluation of the Chemical Composition of three Nigeria Sorghum Varieties (Raw and Malted) and their Germination Behavior.</vt:lpstr>
      <vt:lpstr>OUTLINE </vt:lpstr>
      <vt:lpstr>INTRODUCTION</vt:lpstr>
      <vt:lpstr>STATEMENT OF THE PROBLEM </vt:lpstr>
      <vt:lpstr>MAIN OBJECTIVES OF STUDY</vt:lpstr>
      <vt:lpstr>MATERIALS AND METHODS</vt:lpstr>
      <vt:lpstr> MALTING</vt:lpstr>
      <vt:lpstr>Slide 8</vt:lpstr>
      <vt:lpstr>Slide 9</vt:lpstr>
      <vt:lpstr>Slide 10</vt:lpstr>
      <vt:lpstr>Slide 11</vt:lpstr>
      <vt:lpstr> RESULTS</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of the Chemical Composition of three Nigeria Sorghum Varieties (Raw and Malted) and their Germination Behavior.</dc:title>
  <dc:creator>LAB</dc:creator>
  <cp:lastModifiedBy>LAB</cp:lastModifiedBy>
  <cp:revision>40</cp:revision>
  <dcterms:created xsi:type="dcterms:W3CDTF">2019-07-17T12:54:14Z</dcterms:created>
  <dcterms:modified xsi:type="dcterms:W3CDTF">2020-03-18T13:12:18Z</dcterms:modified>
</cp:coreProperties>
</file>