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7" r:id="rId4"/>
    <p:sldId id="263" r:id="rId5"/>
    <p:sldId id="262" r:id="rId6"/>
    <p:sldId id="276" r:id="rId7"/>
    <p:sldId id="264" r:id="rId8"/>
    <p:sldId id="265" r:id="rId9"/>
    <p:sldId id="266" r:id="rId10"/>
    <p:sldId id="267" r:id="rId11"/>
    <p:sldId id="268" r:id="rId12"/>
    <p:sldId id="269" r:id="rId13"/>
    <p:sldId id="270" r:id="rId14"/>
    <p:sldId id="271" r:id="rId15"/>
    <p:sldId id="275"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32844-3BC6-46AF-8A0A-699141991506}" type="datetimeFigureOut">
              <a:rPr lang="en-US" smtClean="0"/>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C4-9441-4ED7-A823-E008811461A2}" type="slidenum">
              <a:rPr lang="en-US" smtClean="0"/>
              <a:t>‹#›</a:t>
            </a:fld>
            <a:endParaRPr lang="en-US"/>
          </a:p>
        </p:txBody>
      </p:sp>
    </p:spTree>
    <p:extLst>
      <p:ext uri="{BB962C8B-B14F-4D97-AF65-F5344CB8AC3E}">
        <p14:creationId xmlns:p14="http://schemas.microsoft.com/office/powerpoint/2010/main" val="182671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02D6C4-9441-4ED7-A823-E008811461A2}" type="slidenum">
              <a:rPr lang="en-US" smtClean="0"/>
              <a:t>4</a:t>
            </a:fld>
            <a:endParaRPr lang="en-US"/>
          </a:p>
        </p:txBody>
      </p:sp>
    </p:spTree>
    <p:extLst>
      <p:ext uri="{BB962C8B-B14F-4D97-AF65-F5344CB8AC3E}">
        <p14:creationId xmlns:p14="http://schemas.microsoft.com/office/powerpoint/2010/main" val="95730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3113CB5-115F-4E98-ACBD-43E79F9F283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r>
              <a:rPr lang="en-US" smtClean="0"/>
              <a:t>AWARENET</a:t>
            </a:r>
            <a:endParaRPr lang="en-US"/>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AWARENET</a:t>
            </a:r>
            <a:endParaRPr lang="en-US"/>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AWARENET</a:t>
            </a:r>
            <a:endParaRPr lang="en-US"/>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AWARENET</a:t>
            </a:r>
            <a:endParaRPr lang="en-US"/>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r>
              <a:rPr lang="en-US" smtClean="0"/>
              <a:t>AWARENET</a:t>
            </a:r>
            <a:endParaRPr lang="en-US"/>
          </a:p>
        </p:txBody>
      </p:sp>
      <p:sp>
        <p:nvSpPr>
          <p:cNvPr id="91" name="Footer Placeholder 90"/>
          <p:cNvSpPr>
            <a:spLocks noGrp="1"/>
          </p:cNvSpPr>
          <p:nvPr>
            <p:ph type="ftr" sz="quarter" idx="11"/>
          </p:nvPr>
        </p:nvSpPr>
        <p:spPr/>
        <p:txBody>
          <a:bodyPr/>
          <a:lstStyle/>
          <a:p>
            <a:r>
              <a:rPr lang="en-US" smtClean="0"/>
              <a:t>Eng. Dala Siddig and Eng. Abubaker Ahmed </a:t>
            </a:r>
            <a:endParaRPr lang="en-US"/>
          </a:p>
        </p:txBody>
      </p:sp>
      <p:sp>
        <p:nvSpPr>
          <p:cNvPr id="92" name="Slide Number Placeholder 91"/>
          <p:cNvSpPr>
            <a:spLocks noGrp="1"/>
          </p:cNvSpPr>
          <p:nvPr>
            <p:ph type="sldNum" sz="quarter" idx="12"/>
          </p:nvPr>
        </p:nvSpPr>
        <p:spPr/>
        <p:txBody>
          <a:bodyPr/>
          <a:lstStyle/>
          <a:p>
            <a:fld id="{AD618CC4-E387-4E3E-9BE1-19654A6E529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AWARENET</a:t>
            </a:r>
            <a:endParaRPr lang="en-US"/>
          </a:p>
        </p:txBody>
      </p:sp>
      <p:sp>
        <p:nvSpPr>
          <p:cNvPr id="6" name="Footer Placeholder 5"/>
          <p:cNvSpPr>
            <a:spLocks noGrp="1"/>
          </p:cNvSpPr>
          <p:nvPr>
            <p:ph type="ftr" sz="quarter" idx="11"/>
          </p:nvPr>
        </p:nvSpPr>
        <p:spPr/>
        <p:txBody>
          <a:bodyPr/>
          <a:lstStyle/>
          <a:p>
            <a:r>
              <a:rPr lang="en-US" smtClean="0"/>
              <a:t>Eng. Dala Siddig and Eng. Abubaker Ahmed </a:t>
            </a:r>
            <a:endParaRPr lang="en-US"/>
          </a:p>
        </p:txBody>
      </p:sp>
      <p:sp>
        <p:nvSpPr>
          <p:cNvPr id="7" name="Slide Number Placeholder 6"/>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AWARENET</a:t>
            </a:r>
            <a:endParaRPr lang="en-US"/>
          </a:p>
        </p:txBody>
      </p:sp>
      <p:sp>
        <p:nvSpPr>
          <p:cNvPr id="8" name="Footer Placeholder 7"/>
          <p:cNvSpPr>
            <a:spLocks noGrp="1"/>
          </p:cNvSpPr>
          <p:nvPr>
            <p:ph type="ftr" sz="quarter" idx="11"/>
          </p:nvPr>
        </p:nvSpPr>
        <p:spPr/>
        <p:txBody>
          <a:bodyPr/>
          <a:lstStyle/>
          <a:p>
            <a:r>
              <a:rPr lang="en-US" smtClean="0"/>
              <a:t>Eng. Dala Siddig and Eng. Abubaker Ahmed </a:t>
            </a:r>
            <a:endParaRPr lang="en-US"/>
          </a:p>
        </p:txBody>
      </p:sp>
      <p:sp>
        <p:nvSpPr>
          <p:cNvPr id="9" name="Slide Number Placeholder 8"/>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AWARENET</a:t>
            </a:r>
            <a:endParaRPr lang="en-US"/>
          </a:p>
        </p:txBody>
      </p:sp>
      <p:sp>
        <p:nvSpPr>
          <p:cNvPr id="4" name="Footer Placeholder 3"/>
          <p:cNvSpPr>
            <a:spLocks noGrp="1"/>
          </p:cNvSpPr>
          <p:nvPr>
            <p:ph type="ftr" sz="quarter" idx="11"/>
          </p:nvPr>
        </p:nvSpPr>
        <p:spPr/>
        <p:txBody>
          <a:bodyPr/>
          <a:lstStyle/>
          <a:p>
            <a:r>
              <a:rPr lang="en-US" smtClean="0"/>
              <a:t>Eng. Dala Siddig and Eng. Abubaker Ahmed </a:t>
            </a:r>
            <a:endParaRPr lang="en-US"/>
          </a:p>
        </p:txBody>
      </p:sp>
      <p:sp>
        <p:nvSpPr>
          <p:cNvPr id="5" name="Slide Number Placeholder 4"/>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AWARENET</a:t>
            </a:r>
            <a:endParaRPr lang="en-US"/>
          </a:p>
        </p:txBody>
      </p:sp>
      <p:sp>
        <p:nvSpPr>
          <p:cNvPr id="3" name="Footer Placeholder 2"/>
          <p:cNvSpPr>
            <a:spLocks noGrp="1"/>
          </p:cNvSpPr>
          <p:nvPr>
            <p:ph type="ftr" sz="quarter" idx="11"/>
          </p:nvPr>
        </p:nvSpPr>
        <p:spPr/>
        <p:txBody>
          <a:bodyPr/>
          <a:lstStyle/>
          <a:p>
            <a:r>
              <a:rPr lang="en-US" smtClean="0"/>
              <a:t>Eng. Dala Siddig and Eng. Abubaker Ahmed </a:t>
            </a:r>
            <a:endParaRPr lang="en-US"/>
          </a:p>
        </p:txBody>
      </p:sp>
      <p:sp>
        <p:nvSpPr>
          <p:cNvPr id="4" name="Slide Number Placeholder 3"/>
          <p:cNvSpPr>
            <a:spLocks noGrp="1"/>
          </p:cNvSpPr>
          <p:nvPr>
            <p:ph type="sldNum" sz="quarter" idx="12"/>
          </p:nvPr>
        </p:nvSpPr>
        <p:spPr/>
        <p:txBody>
          <a:bodyPr/>
          <a:lstStyle/>
          <a:p>
            <a:fld id="{AD618CC4-E387-4E3E-9BE1-19654A6E52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AWARENET</a:t>
            </a:r>
            <a:endParaRPr lang="en-US"/>
          </a:p>
        </p:txBody>
      </p:sp>
      <p:sp>
        <p:nvSpPr>
          <p:cNvPr id="6" name="Footer Placeholder 5"/>
          <p:cNvSpPr>
            <a:spLocks noGrp="1"/>
          </p:cNvSpPr>
          <p:nvPr>
            <p:ph type="ftr" sz="quarter" idx="11"/>
          </p:nvPr>
        </p:nvSpPr>
        <p:spPr/>
        <p:txBody>
          <a:bodyPr/>
          <a:lstStyle/>
          <a:p>
            <a:r>
              <a:rPr lang="en-US" smtClean="0"/>
              <a:t>Eng. Dala Siddig and Eng. Abubaker Ahmed </a:t>
            </a:r>
            <a:endParaRPr lang="en-US"/>
          </a:p>
        </p:txBody>
      </p:sp>
      <p:sp>
        <p:nvSpPr>
          <p:cNvPr id="7" name="Slide Number Placeholder 6"/>
          <p:cNvSpPr>
            <a:spLocks noGrp="1"/>
          </p:cNvSpPr>
          <p:nvPr>
            <p:ph type="sldNum" sz="quarter" idx="12"/>
          </p:nvPr>
        </p:nvSpPr>
        <p:spPr/>
        <p:txBody>
          <a:bodyPr/>
          <a:lstStyle/>
          <a:p>
            <a:fld id="{AD618CC4-E387-4E3E-9BE1-19654A6E529A}"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r>
              <a:rPr lang="en-US" smtClean="0"/>
              <a:t>AWARENET</a:t>
            </a:r>
            <a:endParaRPr lang="en-US"/>
          </a:p>
        </p:txBody>
      </p:sp>
      <p:sp>
        <p:nvSpPr>
          <p:cNvPr id="6" name="Footer Placeholder 5"/>
          <p:cNvSpPr>
            <a:spLocks noGrp="1"/>
          </p:cNvSpPr>
          <p:nvPr>
            <p:ph type="ftr" sz="quarter" idx="11"/>
          </p:nvPr>
        </p:nvSpPr>
        <p:spPr/>
        <p:txBody>
          <a:bodyPr/>
          <a:lstStyle/>
          <a:p>
            <a:r>
              <a:rPr lang="en-US" smtClean="0"/>
              <a:t>Eng. Dala Siddig and Eng. Abubaker Ahmed </a:t>
            </a:r>
            <a:endParaRPr lang="en-US"/>
          </a:p>
        </p:txBody>
      </p:sp>
      <p:sp>
        <p:nvSpPr>
          <p:cNvPr id="7" name="Slide Number Placeholder 6"/>
          <p:cNvSpPr>
            <a:spLocks noGrp="1"/>
          </p:cNvSpPr>
          <p:nvPr>
            <p:ph type="sldNum" sz="quarter" idx="12"/>
          </p:nvPr>
        </p:nvSpPr>
        <p:spPr/>
        <p:txBody>
          <a:bodyPr/>
          <a:lstStyle/>
          <a:p>
            <a:fld id="{AD618CC4-E387-4E3E-9BE1-19654A6E529A}"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AWARENET</a:t>
            </a:r>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Eng. Dala Siddig and Eng. Abubaker Ahmed </a:t>
            </a: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D618CC4-E387-4E3E-9BE1-19654A6E529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4419600" cy="1600327"/>
          </a:xfrm>
        </p:spPr>
        <p:txBody>
          <a:bodyPr>
            <a:normAutofit fontScale="90000"/>
          </a:bodyPr>
          <a:lstStyle/>
          <a:p>
            <a:r>
              <a:rPr lang="en-US" dirty="0" smtClean="0"/>
              <a:t>FLOODS AS AN EXAMPLE OF EXTREME EVENTS IN KHARTOUM</a:t>
            </a:r>
            <a:endParaRPr lang="en-US" dirty="0"/>
          </a:p>
        </p:txBody>
      </p:sp>
      <p:sp>
        <p:nvSpPr>
          <p:cNvPr id="3" name="Subtitle 2"/>
          <p:cNvSpPr>
            <a:spLocks noGrp="1"/>
          </p:cNvSpPr>
          <p:nvPr>
            <p:ph type="subTitle" idx="1"/>
          </p:nvPr>
        </p:nvSpPr>
        <p:spPr>
          <a:xfrm>
            <a:off x="228600" y="3962400"/>
            <a:ext cx="4648200" cy="838200"/>
          </a:xfrm>
        </p:spPr>
        <p:txBody>
          <a:bodyPr/>
          <a:lstStyle/>
          <a:p>
            <a:r>
              <a:rPr lang="en-US" dirty="0" smtClean="0">
                <a:solidFill>
                  <a:schemeClr val="bg2">
                    <a:lumMod val="50000"/>
                  </a:schemeClr>
                </a:solidFill>
              </a:rPr>
              <a:t>DALAL </a:t>
            </a:r>
            <a:r>
              <a:rPr lang="en-US" smtClean="0">
                <a:solidFill>
                  <a:schemeClr val="bg2">
                    <a:lumMod val="50000"/>
                  </a:schemeClr>
                </a:solidFill>
              </a:rPr>
              <a:t>SIDDIG </a:t>
            </a:r>
            <a:endParaRPr lang="en-US" dirty="0">
              <a:solidFill>
                <a:schemeClr val="bg2">
                  <a:lumMod val="50000"/>
                </a:schemeClr>
              </a:solidFill>
            </a:endParaRPr>
          </a:p>
        </p:txBody>
      </p:sp>
      <p:sp>
        <p:nvSpPr>
          <p:cNvPr id="4" name="Date Placeholder 3"/>
          <p:cNvSpPr>
            <a:spLocks noGrp="1"/>
          </p:cNvSpPr>
          <p:nvPr>
            <p:ph type="dt" sz="half" idx="10"/>
          </p:nvPr>
        </p:nvSpPr>
        <p:spPr/>
        <p:txBody>
          <a:bodyPr/>
          <a:lstStyle/>
          <a:p>
            <a:r>
              <a:rPr lang="en-US" smtClean="0"/>
              <a:t>AWARENET</a:t>
            </a:r>
            <a:endParaRPr lang="en-US" dirty="0"/>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1</a:t>
            </a:fld>
            <a:endParaRPr lang="en-US"/>
          </a:p>
        </p:txBody>
      </p:sp>
      <p:sp>
        <p:nvSpPr>
          <p:cNvPr id="7" name="Rectangle 6"/>
          <p:cNvSpPr/>
          <p:nvPr/>
        </p:nvSpPr>
        <p:spPr>
          <a:xfrm>
            <a:off x="304800" y="152400"/>
            <a:ext cx="8382000" cy="1569660"/>
          </a:xfrm>
          <a:prstGeom prst="rect">
            <a:avLst/>
          </a:prstGeom>
        </p:spPr>
        <p:txBody>
          <a:bodyPr wrap="square">
            <a:spAutoFit/>
          </a:bodyPr>
          <a:lstStyle/>
          <a:p>
            <a:pPr algn="ctr"/>
            <a:r>
              <a:rPr lang="en-US" sz="2400" dirty="0">
                <a:latin typeface="Times New Roman"/>
              </a:rPr>
              <a:t>Workshop on Climate Change Adaptation in the Economic Development Sector Using Integrated Water</a:t>
            </a:r>
          </a:p>
          <a:p>
            <a:pPr algn="ctr"/>
            <a:r>
              <a:rPr lang="en-US" sz="2400" dirty="0">
                <a:latin typeface="Times New Roman"/>
              </a:rPr>
              <a:t>Resources Management (IWRM) Tools</a:t>
            </a:r>
          </a:p>
          <a:p>
            <a:pPr algn="ctr"/>
            <a:r>
              <a:rPr lang="en-US" sz="2400" dirty="0">
                <a:latin typeface="Times New Roman"/>
              </a:rPr>
              <a:t>Amman, 25-27 May 2016</a:t>
            </a:r>
            <a:endParaRPr lang="en-US" sz="2400" dirty="0"/>
          </a:p>
        </p:txBody>
      </p:sp>
      <p:sp>
        <p:nvSpPr>
          <p:cNvPr id="9" name="TextBox 8"/>
          <p:cNvSpPr txBox="1"/>
          <p:nvPr/>
        </p:nvSpPr>
        <p:spPr>
          <a:xfrm>
            <a:off x="1676400" y="5747266"/>
            <a:ext cx="6629400" cy="369332"/>
          </a:xfrm>
          <a:prstGeom prst="rect">
            <a:avLst/>
          </a:prstGeom>
          <a:noFill/>
        </p:spPr>
        <p:txBody>
          <a:bodyPr wrap="square" rtlCol="0">
            <a:spAutoFit/>
          </a:bodyPr>
          <a:lstStyle/>
          <a:p>
            <a:r>
              <a:rPr lang="en-US" b="1" dirty="0">
                <a:latin typeface="Times New Roman"/>
              </a:rPr>
              <a:t>Economic and Social Commission for Western Asia (ESCWA)</a:t>
            </a:r>
            <a:endParaRPr lang="en-US" dirty="0"/>
          </a:p>
        </p:txBody>
      </p:sp>
    </p:spTree>
    <p:extLst>
      <p:ext uri="{BB962C8B-B14F-4D97-AF65-F5344CB8AC3E}">
        <p14:creationId xmlns:p14="http://schemas.microsoft.com/office/powerpoint/2010/main" val="339844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5852" y="357166"/>
            <a:ext cx="6964363" cy="769938"/>
          </a:xfrm>
          <a:prstGeom prst="rect">
            <a:avLst/>
          </a:prstGeom>
        </p:spPr>
        <p:txBody>
          <a:bodyPr wrap="none">
            <a:spAutoFit/>
          </a:bodyPr>
          <a:lstStyle/>
          <a:p>
            <a:pPr fontAlgn="base">
              <a:spcBef>
                <a:spcPct val="0"/>
              </a:spcBef>
              <a:spcAft>
                <a:spcPct val="0"/>
              </a:spcAft>
              <a:defRPr/>
            </a:pPr>
            <a:r>
              <a:rPr kumimoji="1" lang="en-US" sz="4400" i="1" dirty="0">
                <a:solidFill>
                  <a:srgbClr val="FFFF00"/>
                </a:solidFill>
                <a:latin typeface="Times New Roman"/>
              </a:rPr>
              <a:t>Sources and Types of Hazards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32" b="5722"/>
          <a:stretch/>
        </p:blipFill>
        <p:spPr bwMode="auto">
          <a:xfrm>
            <a:off x="4572000" y="1516936"/>
            <a:ext cx="4176464" cy="25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373"/>
          <a:stretch/>
        </p:blipFill>
        <p:spPr bwMode="auto">
          <a:xfrm>
            <a:off x="419101" y="1714488"/>
            <a:ext cx="45129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51"/>
          <a:stretch/>
        </p:blipFill>
        <p:spPr bwMode="auto">
          <a:xfrm>
            <a:off x="419101" y="4071942"/>
            <a:ext cx="487297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7"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8" name="Slide Number Placeholder 7"/>
          <p:cNvSpPr>
            <a:spLocks noGrp="1"/>
          </p:cNvSpPr>
          <p:nvPr>
            <p:ph type="sldNum" sz="quarter" idx="12"/>
          </p:nvPr>
        </p:nvSpPr>
        <p:spPr>
          <a:xfrm>
            <a:off x="7429520" y="6286520"/>
            <a:ext cx="1161826" cy="365125"/>
          </a:xfrm>
        </p:spPr>
        <p:txBody>
          <a:bodyPr/>
          <a:lstStyle/>
          <a:p>
            <a:pPr>
              <a:defRPr/>
            </a:pPr>
            <a:fld id="{845BA8F0-0005-4ACB-9F4D-D6F55FE18C61}" type="slidenum">
              <a:rPr lang="en-US" altLang="zh-TW" smtClean="0">
                <a:solidFill>
                  <a:schemeClr val="tx1"/>
                </a:solidFill>
              </a:rPr>
              <a:pPr>
                <a:defRPr/>
              </a:pPr>
              <a:t>10</a:t>
            </a:fld>
            <a:endParaRPr lang="en-US" altLang="zh-TW" dirty="0">
              <a:solidFill>
                <a:schemeClr val="tx1"/>
              </a:solidFill>
            </a:endParaRPr>
          </a:p>
        </p:txBody>
      </p:sp>
    </p:spTree>
    <p:extLst>
      <p:ext uri="{BB962C8B-B14F-4D97-AF65-F5344CB8AC3E}">
        <p14:creationId xmlns:p14="http://schemas.microsoft.com/office/powerpoint/2010/main" val="3312047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1000"/>
                                        <p:tgtEl>
                                          <p:spTgt spid="2053"/>
                                        </p:tgtEl>
                                      </p:cBhvr>
                                    </p:animEffect>
                                    <p:anim calcmode="lin" valueType="num">
                                      <p:cBhvr>
                                        <p:cTn id="22" dur="1000" fill="hold"/>
                                        <p:tgtEl>
                                          <p:spTgt spid="2053"/>
                                        </p:tgtEl>
                                        <p:attrNameLst>
                                          <p:attrName>ppt_x</p:attrName>
                                        </p:attrNameLst>
                                      </p:cBhvr>
                                      <p:tavLst>
                                        <p:tav tm="0">
                                          <p:val>
                                            <p:strVal val="#ppt_x"/>
                                          </p:val>
                                        </p:tav>
                                        <p:tav tm="100000">
                                          <p:val>
                                            <p:strVal val="#ppt_x"/>
                                          </p:val>
                                        </p:tav>
                                      </p:tavLst>
                                    </p:anim>
                                    <p:anim calcmode="lin" valueType="num">
                                      <p:cBhvr>
                                        <p:cTn id="23"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1538" y="142852"/>
            <a:ext cx="6919912" cy="64294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FF00"/>
                </a:solidFill>
              </a:rPr>
              <a:t>Cases of Floods in Sudan</a:t>
            </a:r>
          </a:p>
        </p:txBody>
      </p:sp>
      <p:sp>
        <p:nvSpPr>
          <p:cNvPr id="3" name="Rectangle 3"/>
          <p:cNvSpPr txBox="1">
            <a:spLocks noChangeArrowheads="1"/>
          </p:cNvSpPr>
          <p:nvPr/>
        </p:nvSpPr>
        <p:spPr>
          <a:xfrm>
            <a:off x="390526" y="1714488"/>
            <a:ext cx="4824416" cy="4000528"/>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defRPr/>
            </a:pPr>
            <a:r>
              <a:rPr lang="en-GB" dirty="0" smtClean="0">
                <a:latin typeface="Times New Roman" pitchFamily="18" charset="0"/>
                <a:cs typeface="Times New Roman" pitchFamily="18" charset="0"/>
              </a:rPr>
              <a:t>River Nile Damaging Floods, e.g., </a:t>
            </a:r>
            <a:r>
              <a:rPr lang="en-GB" dirty="0" smtClean="0">
                <a:solidFill>
                  <a:schemeClr val="accent2">
                    <a:lumMod val="50000"/>
                  </a:schemeClr>
                </a:solidFill>
                <a:latin typeface="Times New Roman" pitchFamily="18" charset="0"/>
                <a:cs typeface="Times New Roman" pitchFamily="18" charset="0"/>
              </a:rPr>
              <a:t>1946, 1988, 1998, 2006</a:t>
            </a:r>
          </a:p>
          <a:p>
            <a:pPr>
              <a:buNone/>
              <a:defRPr/>
            </a:pPr>
            <a:endParaRPr lang="en-GB" dirty="0" smtClean="0"/>
          </a:p>
          <a:p>
            <a:pPr>
              <a:defRPr/>
            </a:pPr>
            <a:r>
              <a:rPr lang="en-GB" dirty="0" smtClean="0"/>
              <a:t> </a:t>
            </a:r>
            <a:r>
              <a:rPr lang="en-GB" dirty="0" smtClean="0">
                <a:latin typeface="Times New Roman" pitchFamily="18" charset="0"/>
                <a:cs typeface="Times New Roman" pitchFamily="18" charset="0"/>
              </a:rPr>
              <a:t>Torrential rains (flash floods) e.g. 1999, 2007, 2009 and recently in 2013</a:t>
            </a:r>
            <a:r>
              <a:rPr lang="en-GB" dirty="0" smtClean="0">
                <a:solidFill>
                  <a:srgbClr val="000000"/>
                </a:solidFill>
                <a:latin typeface="Times New Roman" pitchFamily="18" charset="0"/>
                <a:cs typeface="Times New Roman" pitchFamily="18" charset="0"/>
              </a:rPr>
              <a:t>.</a:t>
            </a:r>
          </a:p>
          <a:p>
            <a:pPr>
              <a:defRPr/>
            </a:pPr>
            <a:endParaRPr lang="en-GB" dirty="0" smtClean="0"/>
          </a:p>
          <a:p>
            <a:pPr>
              <a:defRPr/>
            </a:pPr>
            <a:r>
              <a:rPr lang="en-GB" dirty="0" smtClean="0">
                <a:latin typeface="Times New Roman" pitchFamily="18" charset="0"/>
                <a:cs typeface="Times New Roman" pitchFamily="18" charset="0"/>
              </a:rPr>
              <a:t>Heavy Rainfall compound with River Nile Flood (e.g., Khartoum 1988)</a:t>
            </a:r>
          </a:p>
        </p:txBody>
      </p:sp>
      <p:sp>
        <p:nvSpPr>
          <p:cNvPr id="4" name="TextBox 5"/>
          <p:cNvSpPr txBox="1">
            <a:spLocks noChangeArrowheads="1"/>
          </p:cNvSpPr>
          <p:nvPr/>
        </p:nvSpPr>
        <p:spPr bwMode="auto">
          <a:xfrm>
            <a:off x="7264502" y="5943057"/>
            <a:ext cx="1622136" cy="461665"/>
          </a:xfrm>
          <a:prstGeom prst="rect">
            <a:avLst/>
          </a:prstGeom>
          <a:noFill/>
          <a:ln w="9525">
            <a:noFill/>
            <a:miter lim="800000"/>
            <a:headEnd/>
            <a:tailEnd/>
          </a:ln>
        </p:spPr>
        <p:txBody>
          <a:bodyPr wrap="square">
            <a:spAutoFit/>
          </a:bodyPr>
          <a:lstStyle/>
          <a:p>
            <a:r>
              <a:rPr lang="en-US" sz="1200" dirty="0" smtClean="0">
                <a:solidFill>
                  <a:schemeClr val="tx1"/>
                </a:solidFill>
              </a:rPr>
              <a:t>Source: ENTRO, (2010)</a:t>
            </a:r>
            <a:endParaRPr lang="en-US" sz="1200" dirty="0">
              <a:solidFill>
                <a:schemeClr val="tx1"/>
              </a:solidFill>
            </a:endParaRPr>
          </a:p>
        </p:txBody>
      </p:sp>
      <p:pic>
        <p:nvPicPr>
          <p:cNvPr id="5" name="Picture 1" descr="D:\Conf&amp;Workshop\2013\FEWS - UNESCO Chair\photos\imagesCA3IAW3M.jpg"/>
          <p:cNvPicPr>
            <a:picLocks noChangeAspect="1" noChangeArrowheads="1"/>
          </p:cNvPicPr>
          <p:nvPr/>
        </p:nvPicPr>
        <p:blipFill>
          <a:blip r:embed="rId3" cstate="print"/>
          <a:srcRect/>
          <a:stretch>
            <a:fillRect/>
          </a:stretch>
        </p:blipFill>
        <p:spPr bwMode="auto">
          <a:xfrm>
            <a:off x="5673101" y="3717032"/>
            <a:ext cx="3254608" cy="2210019"/>
          </a:xfrm>
          <a:prstGeom prst="rect">
            <a:avLst/>
          </a:prstGeom>
          <a:noFill/>
        </p:spPr>
      </p:pic>
      <p:pic>
        <p:nvPicPr>
          <p:cNvPr id="6" name="Picture 2" descr="D:\Conf&amp;Workshop\2013\FEWS - UNESCO Chair\photos\fpew1.jpg"/>
          <p:cNvPicPr>
            <a:picLocks noChangeAspect="1" noChangeArrowheads="1"/>
          </p:cNvPicPr>
          <p:nvPr/>
        </p:nvPicPr>
        <p:blipFill>
          <a:blip r:embed="rId4" cstate="print"/>
          <a:srcRect l="3789" t="3724" r="6136" b="47679"/>
          <a:stretch>
            <a:fillRect/>
          </a:stretch>
        </p:blipFill>
        <p:spPr bwMode="auto">
          <a:xfrm>
            <a:off x="5643571" y="980728"/>
            <a:ext cx="3292464" cy="2736304"/>
          </a:xfrm>
          <a:prstGeom prst="rect">
            <a:avLst/>
          </a:prstGeom>
          <a:noFill/>
        </p:spPr>
      </p:pic>
      <p:sp>
        <p:nvSpPr>
          <p:cNvPr id="7"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8"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9" name="Slide Number Placeholder 8"/>
          <p:cNvSpPr>
            <a:spLocks noGrp="1"/>
          </p:cNvSpPr>
          <p:nvPr>
            <p:ph type="sldNum" sz="quarter" idx="12"/>
          </p:nvPr>
        </p:nvSpPr>
        <p:spPr>
          <a:xfrm>
            <a:off x="7715272" y="6286520"/>
            <a:ext cx="1161826" cy="365125"/>
          </a:xfrm>
        </p:spPr>
        <p:txBody>
          <a:bodyPr/>
          <a:lstStyle/>
          <a:p>
            <a:pPr>
              <a:defRPr/>
            </a:pPr>
            <a:fld id="{AA209832-4E56-447E-9F8E-B57F590C78D4}" type="slidenum">
              <a:rPr lang="en-US" altLang="zh-TW" smtClean="0">
                <a:solidFill>
                  <a:schemeClr val="tx1"/>
                </a:solidFill>
              </a:rPr>
              <a:pPr>
                <a:defRPr/>
              </a:pPr>
              <a:t>11</a:t>
            </a:fld>
            <a:endParaRPr lang="en-US" altLang="zh-TW" dirty="0">
              <a:solidFill>
                <a:schemeClr val="tx1"/>
              </a:solidFill>
            </a:endParaRPr>
          </a:p>
        </p:txBody>
      </p:sp>
    </p:spTree>
    <p:extLst>
      <p:ext uri="{BB962C8B-B14F-4D97-AF65-F5344CB8AC3E}">
        <p14:creationId xmlns:p14="http://schemas.microsoft.com/office/powerpoint/2010/main" val="27748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8794" y="214290"/>
            <a:ext cx="6215106" cy="584775"/>
          </a:xfrm>
          <a:prstGeom prst="rect">
            <a:avLst/>
          </a:prstGeom>
        </p:spPr>
        <p:txBody>
          <a:bodyPr wrap="square">
            <a:spAutoFit/>
          </a:bodyPr>
          <a:lstStyle/>
          <a:p>
            <a:r>
              <a:rPr lang="en-US" sz="3200" b="1" i="1" dirty="0">
                <a:solidFill>
                  <a:srgbClr val="FFFF00"/>
                </a:solidFill>
                <a:latin typeface="Times New Roman" pitchFamily="18" charset="0"/>
                <a:cs typeface="Times New Roman" pitchFamily="18" charset="0"/>
              </a:rPr>
              <a:t>2013 </a:t>
            </a:r>
            <a:r>
              <a:rPr lang="en-US" sz="3200" b="1" i="1" dirty="0" smtClean="0">
                <a:solidFill>
                  <a:srgbClr val="FFFF00"/>
                </a:solidFill>
                <a:latin typeface="Times New Roman" pitchFamily="18" charset="0"/>
                <a:cs typeface="Times New Roman" pitchFamily="18" charset="0"/>
              </a:rPr>
              <a:t>Khartoum flood Impacts</a:t>
            </a:r>
            <a:endParaRPr lang="en-US" sz="3200" b="1" i="1" dirty="0">
              <a:solidFill>
                <a:srgbClr val="FFFF00"/>
              </a:solidFill>
              <a:latin typeface="Times New Roman" pitchFamily="18" charset="0"/>
              <a:cs typeface="Times New Roman" pitchFamily="18" charset="0"/>
            </a:endParaRPr>
          </a:p>
        </p:txBody>
      </p:sp>
      <p:sp>
        <p:nvSpPr>
          <p:cNvPr id="4" name="Rectangle 3"/>
          <p:cNvSpPr/>
          <p:nvPr/>
        </p:nvSpPr>
        <p:spPr>
          <a:xfrm>
            <a:off x="642910" y="1643050"/>
            <a:ext cx="7849083" cy="4247317"/>
          </a:xfrm>
          <a:prstGeom prst="rect">
            <a:avLst/>
          </a:prstGeom>
        </p:spPr>
        <p:txBody>
          <a:bodyPr wrap="square">
            <a:spAutoFit/>
          </a:bodyPr>
          <a:lstStyle/>
          <a:p>
            <a:pPr marL="285750" indent="-285750">
              <a:buFont typeface="Wingdings" pitchFamily="2" charset="2"/>
              <a:buChar char="q"/>
            </a:pPr>
            <a:r>
              <a:rPr lang="en-US" b="1" dirty="0" smtClean="0">
                <a:latin typeface="Times New Roman" pitchFamily="18" charset="0"/>
                <a:cs typeface="Times New Roman" pitchFamily="18" charset="0"/>
              </a:rPr>
              <a:t>In 2013 flood season, the </a:t>
            </a:r>
            <a:r>
              <a:rPr lang="en-US" b="1" dirty="0">
                <a:latin typeface="Times New Roman" pitchFamily="18" charset="0"/>
                <a:cs typeface="Times New Roman" pitchFamily="18" charset="0"/>
              </a:rPr>
              <a:t>capital Khartoum was </a:t>
            </a:r>
            <a:r>
              <a:rPr lang="en-US" b="1" dirty="0" smtClean="0">
                <a:latin typeface="Times New Roman" pitchFamily="18" charset="0"/>
                <a:cs typeface="Times New Roman" pitchFamily="18" charset="0"/>
              </a:rPr>
              <a:t>suffering </a:t>
            </a:r>
            <a:r>
              <a:rPr lang="en-US" b="1" dirty="0">
                <a:latin typeface="Times New Roman" pitchFamily="18" charset="0"/>
                <a:cs typeface="Times New Roman" pitchFamily="18" charset="0"/>
              </a:rPr>
              <a:t>its worst flooding in 25 </a:t>
            </a:r>
            <a:r>
              <a:rPr lang="en-US" b="1" dirty="0" smtClean="0">
                <a:latin typeface="Times New Roman" pitchFamily="18" charset="0"/>
                <a:cs typeface="Times New Roman" pitchFamily="18" charset="0"/>
              </a:rPr>
              <a:t>years. </a:t>
            </a:r>
          </a:p>
          <a:p>
            <a:pPr marL="285750" indent="-285750">
              <a:buFont typeface="Wingdings" pitchFamily="2" charset="2"/>
              <a:buChar char="q"/>
            </a:pPr>
            <a:endParaRPr lang="en-US" b="1" dirty="0" smtClean="0">
              <a:latin typeface="Times New Roman" pitchFamily="18" charset="0"/>
              <a:cs typeface="Times New Roman" pitchFamily="18" charset="0"/>
            </a:endParaRPr>
          </a:p>
          <a:p>
            <a:pPr marL="285750" indent="-285750">
              <a:buFont typeface="Wingdings" pitchFamily="2" charset="2"/>
              <a:buChar char="q"/>
            </a:pPr>
            <a:r>
              <a:rPr lang="en-US" b="1" dirty="0" smtClean="0">
                <a:latin typeface="Times New Roman" pitchFamily="18" charset="0"/>
                <a:cs typeface="Times New Roman" pitchFamily="18" charset="0"/>
              </a:rPr>
              <a:t>Khartoum </a:t>
            </a:r>
            <a:r>
              <a:rPr lang="en-US" b="1" dirty="0">
                <a:latin typeface="Times New Roman" pitchFamily="18" charset="0"/>
                <a:cs typeface="Times New Roman" pitchFamily="18" charset="0"/>
              </a:rPr>
              <a:t>is vulnerable to flash floods because of </a:t>
            </a:r>
            <a:r>
              <a:rPr lang="en-US" b="1" dirty="0" smtClean="0">
                <a:latin typeface="Times New Roman" pitchFamily="18" charset="0"/>
                <a:cs typeface="Times New Roman" pitchFamily="18" charset="0"/>
              </a:rPr>
              <a:t>weak </a:t>
            </a:r>
            <a:r>
              <a:rPr lang="en-US" b="1" dirty="0">
                <a:latin typeface="Times New Roman" pitchFamily="18" charset="0"/>
                <a:cs typeface="Times New Roman" pitchFamily="18" charset="0"/>
              </a:rPr>
              <a:t>drainage </a:t>
            </a:r>
            <a:r>
              <a:rPr lang="en-US" b="1" dirty="0" smtClean="0">
                <a:latin typeface="Times New Roman" pitchFamily="18" charset="0"/>
                <a:cs typeface="Times New Roman" pitchFamily="18" charset="0"/>
              </a:rPr>
              <a:t>system and poor urban planning. </a:t>
            </a:r>
          </a:p>
          <a:p>
            <a:pPr marL="285750" indent="-285750">
              <a:buFont typeface="Wingdings" pitchFamily="2" charset="2"/>
              <a:buChar char="q"/>
            </a:pPr>
            <a:endParaRPr lang="en-US" b="1" dirty="0" smtClean="0">
              <a:latin typeface="Times New Roman" pitchFamily="18" charset="0"/>
              <a:cs typeface="Times New Roman" pitchFamily="18" charset="0"/>
            </a:endParaRPr>
          </a:p>
          <a:p>
            <a:pPr marL="285750" indent="-285750">
              <a:buFont typeface="Wingdings" pitchFamily="2" charset="2"/>
              <a:buChar char="q"/>
            </a:pP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2013 floods were particular severe</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More than 15,000 homes in Khartoum </a:t>
            </a:r>
            <a:r>
              <a:rPr lang="en-US" b="1" dirty="0" smtClean="0">
                <a:latin typeface="Times New Roman" pitchFamily="18" charset="0"/>
                <a:cs typeface="Times New Roman" pitchFamily="18" charset="0"/>
              </a:rPr>
              <a:t>were destroyed (many families been homeless), </a:t>
            </a:r>
            <a:r>
              <a:rPr lang="en-US" b="1" dirty="0">
                <a:latin typeface="Times New Roman" pitchFamily="18" charset="0"/>
                <a:cs typeface="Times New Roman" pitchFamily="18" charset="0"/>
              </a:rPr>
              <a:t>with thousands more </a:t>
            </a:r>
            <a:r>
              <a:rPr lang="en-US" b="1" dirty="0" smtClean="0">
                <a:latin typeface="Times New Roman" pitchFamily="18" charset="0"/>
                <a:cs typeface="Times New Roman" pitchFamily="18" charset="0"/>
              </a:rPr>
              <a:t>partially damaged and </a:t>
            </a:r>
            <a:r>
              <a:rPr lang="en-US" b="1" dirty="0">
                <a:latin typeface="Times New Roman" pitchFamily="18" charset="0"/>
                <a:cs typeface="Times New Roman" pitchFamily="18" charset="0"/>
              </a:rPr>
              <a:t>180,000 people </a:t>
            </a:r>
            <a:r>
              <a:rPr lang="en-US" b="1" dirty="0" smtClean="0">
                <a:latin typeface="Times New Roman" pitchFamily="18" charset="0"/>
                <a:cs typeface="Times New Roman" pitchFamily="18" charset="0"/>
              </a:rPr>
              <a:t>affected.</a:t>
            </a:r>
          </a:p>
          <a:p>
            <a:pPr marL="285750" indent="-285750">
              <a:buFont typeface="Wingdings" pitchFamily="2" charset="2"/>
              <a:buChar char="q"/>
            </a:pPr>
            <a:endParaRPr lang="en-US" b="1" dirty="0" smtClean="0">
              <a:latin typeface="Times New Roman" pitchFamily="18" charset="0"/>
              <a:cs typeface="Times New Roman" pitchFamily="18" charset="0"/>
            </a:endParaRPr>
          </a:p>
          <a:p>
            <a:pPr marL="285750" indent="-285750">
              <a:buFont typeface="Wingdings" pitchFamily="2" charset="2"/>
              <a:buChar char="q"/>
            </a:pPr>
            <a:r>
              <a:rPr lang="en-US" b="1" dirty="0" smtClean="0">
                <a:latin typeface="Times New Roman" pitchFamily="18" charset="0"/>
                <a:cs typeface="Times New Roman" pitchFamily="18" charset="0"/>
              </a:rPr>
              <a:t>The Northern Part of Khartoum North is seriously affected socially and economically.  Moreover, there was a Hugh health hazard which required great efforts to rectify.</a:t>
            </a:r>
          </a:p>
          <a:p>
            <a:pPr marL="285750" indent="-285750">
              <a:buFont typeface="Wingdings" pitchFamily="2" charset="2"/>
              <a:buChar char="q"/>
            </a:pPr>
            <a:r>
              <a:rPr lang="en-US" b="1" dirty="0" smtClean="0">
                <a:latin typeface="Times New Roman" pitchFamily="18" charset="0"/>
                <a:cs typeface="Times New Roman" pitchFamily="18" charset="0"/>
              </a:rPr>
              <a:t>The economic cost of the floods disasters in Khartoum in 2015 is counted by 1.5million US $</a:t>
            </a:r>
            <a:endParaRPr lang="en-US" b="1" dirty="0">
              <a:latin typeface="Times New Roman" pitchFamily="18" charset="0"/>
              <a:cs typeface="Times New Roman" pitchFamily="18" charset="0"/>
            </a:endParaRPr>
          </a:p>
        </p:txBody>
      </p:sp>
      <p:sp>
        <p:nvSpPr>
          <p:cNvPr id="5"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6"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7" name="Slide Number Placeholder 6"/>
          <p:cNvSpPr>
            <a:spLocks noGrp="1"/>
          </p:cNvSpPr>
          <p:nvPr>
            <p:ph type="sldNum" sz="quarter" idx="12"/>
          </p:nvPr>
        </p:nvSpPr>
        <p:spPr>
          <a:xfrm>
            <a:off x="7500958" y="6286520"/>
            <a:ext cx="1161826" cy="365125"/>
          </a:xfrm>
        </p:spPr>
        <p:txBody>
          <a:bodyPr/>
          <a:lstStyle/>
          <a:p>
            <a:pPr>
              <a:defRPr/>
            </a:pPr>
            <a:fld id="{AA209832-4E56-447E-9F8E-B57F590C78D4}" type="slidenum">
              <a:rPr lang="en-US" altLang="zh-TW" smtClean="0">
                <a:solidFill>
                  <a:schemeClr val="tx1"/>
                </a:solidFill>
              </a:rPr>
              <a:pPr>
                <a:defRPr/>
              </a:pPr>
              <a:t>12</a:t>
            </a:fld>
            <a:endParaRPr lang="en-US" altLang="zh-TW" dirty="0">
              <a:solidFill>
                <a:schemeClr val="tx1"/>
              </a:solidFill>
            </a:endParaRPr>
          </a:p>
        </p:txBody>
      </p:sp>
    </p:spTree>
    <p:extLst>
      <p:ext uri="{BB962C8B-B14F-4D97-AF65-F5344CB8AC3E}">
        <p14:creationId xmlns:p14="http://schemas.microsoft.com/office/powerpoint/2010/main" val="3346744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D:\Conf&amp;Workshop\2013\FEWS - UNESCO Chair\photos\imagesCA0B4ILI.jpg"/>
          <p:cNvPicPr>
            <a:picLocks noChangeAspect="1" noChangeArrowheads="1"/>
          </p:cNvPicPr>
          <p:nvPr/>
        </p:nvPicPr>
        <p:blipFill>
          <a:blip r:embed="rId2" cstate="print"/>
          <a:srcRect/>
          <a:stretch>
            <a:fillRect/>
          </a:stretch>
        </p:blipFill>
        <p:spPr bwMode="auto">
          <a:xfrm>
            <a:off x="4929190" y="3966978"/>
            <a:ext cx="3657600" cy="2213210"/>
          </a:xfrm>
          <a:prstGeom prst="rect">
            <a:avLst/>
          </a:prstGeom>
          <a:noFill/>
          <a:ln>
            <a:solidFill>
              <a:srgbClr val="000000"/>
            </a:solidFill>
          </a:ln>
        </p:spPr>
      </p:pic>
      <p:pic>
        <p:nvPicPr>
          <p:cNvPr id="8" name="Picture 2" descr="DSC01275"/>
          <p:cNvPicPr>
            <a:picLocks noChangeAspect="1" noChangeArrowheads="1"/>
          </p:cNvPicPr>
          <p:nvPr/>
        </p:nvPicPr>
        <p:blipFill>
          <a:blip r:embed="rId3" cstate="print"/>
          <a:srcRect t="20444"/>
          <a:stretch>
            <a:fillRect/>
          </a:stretch>
        </p:blipFill>
        <p:spPr bwMode="auto">
          <a:xfrm>
            <a:off x="428625" y="1285875"/>
            <a:ext cx="3927351" cy="2447925"/>
          </a:xfrm>
          <a:prstGeom prst="rect">
            <a:avLst/>
          </a:prstGeom>
          <a:solidFill>
            <a:srgbClr val="FFFFFF"/>
          </a:solidFill>
          <a:ln w="9525">
            <a:solidFill>
              <a:srgbClr val="000000"/>
            </a:solidFill>
            <a:miter lim="800000"/>
            <a:headEnd/>
            <a:tailEnd/>
          </a:ln>
        </p:spPr>
      </p:pic>
      <p:sp>
        <p:nvSpPr>
          <p:cNvPr id="9" name="Rectangle 2"/>
          <p:cNvSpPr txBox="1">
            <a:spLocks noChangeArrowheads="1"/>
          </p:cNvSpPr>
          <p:nvPr/>
        </p:nvSpPr>
        <p:spPr bwMode="auto">
          <a:xfrm>
            <a:off x="319088" y="260350"/>
            <a:ext cx="7539060" cy="454025"/>
          </a:xfrm>
          <a:prstGeom prst="rect">
            <a:avLst/>
          </a:prstGeom>
          <a:noFill/>
          <a:ln w="9525">
            <a:noFill/>
            <a:round/>
            <a:headEnd/>
            <a:tailEnd/>
          </a:ln>
        </p:spPr>
        <p:txBody>
          <a:bodyPr vert="horz" wrap="square" lIns="0" tIns="46080" rIns="0" bIns="46080" numCol="1" anchor="b" anchorCtr="0" compatLnSpc="1">
            <a:prstTxWarp prst="textNoShape">
              <a:avLst/>
            </a:prstTxWarp>
          </a:bodyPr>
          <a:lstStyle>
            <a:lvl1pPr algn="l" defTabSz="449263" rtl="0" eaLnBrk="0" fontAlgn="base" hangingPunct="0">
              <a:lnSpc>
                <a:spcPct val="93000"/>
              </a:lnSpc>
              <a:spcBef>
                <a:spcPct val="0"/>
              </a:spcBef>
              <a:spcAft>
                <a:spcPct val="0"/>
              </a:spcAft>
              <a:buClr>
                <a:srgbClr val="336699"/>
              </a:buClr>
              <a:buSzPct val="100000"/>
              <a:buFont typeface="Arial" pitchFamily="34" charset="0"/>
              <a:defRPr sz="3200" b="1">
                <a:solidFill>
                  <a:srgbClr val="0000FF"/>
                </a:solidFill>
                <a:latin typeface="+mj-lt"/>
                <a:ea typeface="+mj-ea"/>
                <a:cs typeface="+mj-cs"/>
              </a:defRPr>
            </a:lvl1pPr>
            <a:lvl2pPr algn="l" defTabSz="449263" rtl="0" eaLnBrk="0" fontAlgn="base" hangingPunct="0">
              <a:lnSpc>
                <a:spcPct val="93000"/>
              </a:lnSpc>
              <a:spcBef>
                <a:spcPct val="0"/>
              </a:spcBef>
              <a:spcAft>
                <a:spcPct val="0"/>
              </a:spcAft>
              <a:buClr>
                <a:srgbClr val="336699"/>
              </a:buClr>
              <a:buSzPct val="100000"/>
              <a:buFont typeface="Arial" pitchFamily="34" charset="0"/>
              <a:defRPr sz="3200" b="1">
                <a:solidFill>
                  <a:srgbClr val="0000FF"/>
                </a:solidFill>
                <a:latin typeface="Arial" charset="0"/>
              </a:defRPr>
            </a:lvl2pPr>
            <a:lvl3pPr algn="l" defTabSz="449263" rtl="0" eaLnBrk="0" fontAlgn="base" hangingPunct="0">
              <a:lnSpc>
                <a:spcPct val="93000"/>
              </a:lnSpc>
              <a:spcBef>
                <a:spcPct val="0"/>
              </a:spcBef>
              <a:spcAft>
                <a:spcPct val="0"/>
              </a:spcAft>
              <a:buClr>
                <a:srgbClr val="336699"/>
              </a:buClr>
              <a:buSzPct val="100000"/>
              <a:buFont typeface="Arial" pitchFamily="34" charset="0"/>
              <a:defRPr sz="3200" b="1">
                <a:solidFill>
                  <a:srgbClr val="0000FF"/>
                </a:solidFill>
                <a:latin typeface="Arial" charset="0"/>
              </a:defRPr>
            </a:lvl3pPr>
            <a:lvl4pPr algn="l" defTabSz="449263" rtl="0" eaLnBrk="0" fontAlgn="base" hangingPunct="0">
              <a:lnSpc>
                <a:spcPct val="93000"/>
              </a:lnSpc>
              <a:spcBef>
                <a:spcPct val="0"/>
              </a:spcBef>
              <a:spcAft>
                <a:spcPct val="0"/>
              </a:spcAft>
              <a:buClr>
                <a:srgbClr val="336699"/>
              </a:buClr>
              <a:buSzPct val="100000"/>
              <a:buFont typeface="Arial" pitchFamily="34" charset="0"/>
              <a:defRPr sz="3200" b="1">
                <a:solidFill>
                  <a:srgbClr val="0000FF"/>
                </a:solidFill>
                <a:latin typeface="Arial" charset="0"/>
              </a:defRPr>
            </a:lvl4pPr>
            <a:lvl5pPr algn="l" defTabSz="449263" rtl="0" eaLnBrk="0" fontAlgn="base" hangingPunct="0">
              <a:lnSpc>
                <a:spcPct val="93000"/>
              </a:lnSpc>
              <a:spcBef>
                <a:spcPct val="0"/>
              </a:spcBef>
              <a:spcAft>
                <a:spcPct val="0"/>
              </a:spcAft>
              <a:buClr>
                <a:srgbClr val="336699"/>
              </a:buClr>
              <a:buSzPct val="100000"/>
              <a:buFont typeface="Arial" pitchFamily="34" charset="0"/>
              <a:defRPr sz="3200" b="1">
                <a:solidFill>
                  <a:srgbClr val="0000FF"/>
                </a:solidFill>
                <a:latin typeface="Arial" charset="0"/>
              </a:defRPr>
            </a:lvl5pPr>
            <a:lvl6pPr marL="457200" algn="l" defTabSz="449263" rtl="0" eaLnBrk="0" fontAlgn="base" hangingPunct="0">
              <a:lnSpc>
                <a:spcPct val="93000"/>
              </a:lnSpc>
              <a:spcBef>
                <a:spcPct val="0"/>
              </a:spcBef>
              <a:spcAft>
                <a:spcPct val="0"/>
              </a:spcAft>
              <a:buClr>
                <a:srgbClr val="336699"/>
              </a:buClr>
              <a:buSzPct val="100000"/>
              <a:buFont typeface="Arial" charset="0"/>
              <a:defRPr sz="3200">
                <a:solidFill>
                  <a:srgbClr val="336699"/>
                </a:solidFill>
                <a:latin typeface="Arial" charset="0"/>
              </a:defRPr>
            </a:lvl6pPr>
            <a:lvl7pPr marL="914400" algn="l" defTabSz="449263" rtl="0" eaLnBrk="0" fontAlgn="base" hangingPunct="0">
              <a:lnSpc>
                <a:spcPct val="93000"/>
              </a:lnSpc>
              <a:spcBef>
                <a:spcPct val="0"/>
              </a:spcBef>
              <a:spcAft>
                <a:spcPct val="0"/>
              </a:spcAft>
              <a:buClr>
                <a:srgbClr val="336699"/>
              </a:buClr>
              <a:buSzPct val="100000"/>
              <a:buFont typeface="Arial" charset="0"/>
              <a:defRPr sz="3200">
                <a:solidFill>
                  <a:srgbClr val="336699"/>
                </a:solidFill>
                <a:latin typeface="Arial" charset="0"/>
              </a:defRPr>
            </a:lvl7pPr>
            <a:lvl8pPr marL="1371600" algn="l" defTabSz="449263" rtl="0" eaLnBrk="0" fontAlgn="base" hangingPunct="0">
              <a:lnSpc>
                <a:spcPct val="93000"/>
              </a:lnSpc>
              <a:spcBef>
                <a:spcPct val="0"/>
              </a:spcBef>
              <a:spcAft>
                <a:spcPct val="0"/>
              </a:spcAft>
              <a:buClr>
                <a:srgbClr val="336699"/>
              </a:buClr>
              <a:buSzPct val="100000"/>
              <a:buFont typeface="Arial" charset="0"/>
              <a:defRPr sz="3200">
                <a:solidFill>
                  <a:srgbClr val="336699"/>
                </a:solidFill>
                <a:latin typeface="Arial" charset="0"/>
              </a:defRPr>
            </a:lvl8pPr>
            <a:lvl9pPr marL="1828800" algn="l" defTabSz="449263" rtl="0" eaLnBrk="0" fontAlgn="base" hangingPunct="0">
              <a:lnSpc>
                <a:spcPct val="93000"/>
              </a:lnSpc>
              <a:spcBef>
                <a:spcPct val="0"/>
              </a:spcBef>
              <a:spcAft>
                <a:spcPct val="0"/>
              </a:spcAft>
              <a:buClr>
                <a:srgbClr val="336699"/>
              </a:buClr>
              <a:buSzPct val="100000"/>
              <a:buFont typeface="Arial" charset="0"/>
              <a:defRPr sz="3200">
                <a:solidFill>
                  <a:srgbClr val="336699"/>
                </a:solidFill>
                <a:latin typeface="Arial" charset="0"/>
              </a:defRPr>
            </a:lvl9pPr>
          </a:lstStyle>
          <a:p>
            <a:pPr marL="0" marR="0" lvl="0" indent="0" algn="ctr" defTabSz="449263" rtl="0" eaLnBrk="0" fontAlgn="base" latinLnBrk="0" hangingPunct="0">
              <a:lnSpc>
                <a:spcPct val="93000"/>
              </a:lnSpc>
              <a:spcBef>
                <a:spcPct val="0"/>
              </a:spcBef>
              <a:spcAft>
                <a:spcPct val="0"/>
              </a:spcAft>
              <a:buClr>
                <a:srgbClr val="336699"/>
              </a:buClr>
              <a:buSzPct val="100000"/>
              <a:buFont typeface="Arial" pitchFamily="34" charset="0"/>
              <a:buNone/>
              <a:tabLst/>
              <a:defRPr/>
            </a:pPr>
            <a:r>
              <a:rPr kumimoji="0" lang="en-US" sz="2800" b="1" i="0" u="none" strike="noStrike" kern="0" cap="none" spc="0" normalizeH="0" baseline="0" noProof="0" dirty="0" smtClean="0">
                <a:ln>
                  <a:noFill/>
                </a:ln>
                <a:solidFill>
                  <a:srgbClr val="FFFF00"/>
                </a:solidFill>
                <a:effectLst/>
                <a:uLnTx/>
                <a:uFillTx/>
                <a:latin typeface="Arial"/>
                <a:ea typeface="+mj-ea"/>
                <a:cs typeface="+mj-cs"/>
              </a:rPr>
              <a:t>Examples of Floods damages in Khartoum</a:t>
            </a:r>
          </a:p>
        </p:txBody>
      </p:sp>
      <p:sp>
        <p:nvSpPr>
          <p:cNvPr id="10" name="TextBox 7"/>
          <p:cNvSpPr txBox="1">
            <a:spLocks noChangeArrowheads="1"/>
          </p:cNvSpPr>
          <p:nvPr/>
        </p:nvSpPr>
        <p:spPr bwMode="auto">
          <a:xfrm>
            <a:off x="6561937" y="5748892"/>
            <a:ext cx="1831063"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Flash flood of </a:t>
            </a:r>
            <a:r>
              <a:rPr kumimoji="0" lang="en-US" sz="1600" b="1" i="0" u="none" strike="noStrike" kern="0" cap="none" spc="0" normalizeH="0" baseline="0" noProof="0" dirty="0" smtClean="0">
                <a:ln>
                  <a:noFill/>
                </a:ln>
                <a:effectLst/>
                <a:uLnTx/>
                <a:uFillTx/>
              </a:rPr>
              <a:t>2013</a:t>
            </a:r>
            <a:endParaRPr kumimoji="0" lang="en-US" sz="1600" b="1" i="0" u="none" strike="noStrike" kern="0" cap="none" spc="0" normalizeH="0" baseline="0" noProof="0" dirty="0">
              <a:ln>
                <a:noFill/>
              </a:ln>
              <a:effectLst/>
              <a:uLnTx/>
              <a:uFillTx/>
            </a:endParaRPr>
          </a:p>
        </p:txBody>
      </p:sp>
      <p:sp>
        <p:nvSpPr>
          <p:cNvPr id="11" name="TextBox 7"/>
          <p:cNvSpPr txBox="1">
            <a:spLocks noChangeArrowheads="1"/>
          </p:cNvSpPr>
          <p:nvPr/>
        </p:nvSpPr>
        <p:spPr bwMode="auto">
          <a:xfrm>
            <a:off x="917568" y="3386491"/>
            <a:ext cx="2793504"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1">
                    <a:lumMod val="20000"/>
                    <a:lumOff val="80000"/>
                  </a:schemeClr>
                </a:solidFill>
                <a:effectLst/>
                <a:uLnTx/>
                <a:uFillTx/>
              </a:rPr>
              <a:t>River flooding, Blue </a:t>
            </a:r>
            <a:r>
              <a:rPr kumimoji="0" lang="en-US" sz="1600" b="1" i="0" u="none" strike="noStrike" kern="0" cap="none" spc="0" normalizeH="0" baseline="0" noProof="0" dirty="0" smtClean="0">
                <a:ln>
                  <a:noFill/>
                </a:ln>
                <a:solidFill>
                  <a:schemeClr val="accent1">
                    <a:lumMod val="20000"/>
                    <a:lumOff val="80000"/>
                  </a:schemeClr>
                </a:solidFill>
                <a:effectLst/>
                <a:uLnTx/>
                <a:uFillTx/>
              </a:rPr>
              <a:t>Nile 2013</a:t>
            </a:r>
            <a:endParaRPr kumimoji="0" lang="en-US" sz="1600" b="1" i="0" u="none" strike="noStrike" kern="0" cap="none" spc="0" normalizeH="0" baseline="0" noProof="0" dirty="0">
              <a:ln>
                <a:noFill/>
              </a:ln>
              <a:solidFill>
                <a:schemeClr val="accent1">
                  <a:lumMod val="20000"/>
                  <a:lumOff val="80000"/>
                </a:schemeClr>
              </a:solidFill>
              <a:effectLst/>
              <a:uLnTx/>
              <a:uFillTx/>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5" y="3966978"/>
            <a:ext cx="4067175" cy="2270720"/>
          </a:xfrm>
          <a:prstGeom prst="rect">
            <a:avLst/>
          </a:prstGeom>
        </p:spPr>
      </p:pic>
      <p:sp>
        <p:nvSpPr>
          <p:cNvPr id="13" name="Rectangle 12"/>
          <p:cNvSpPr/>
          <p:nvPr/>
        </p:nvSpPr>
        <p:spPr>
          <a:xfrm>
            <a:off x="2590800" y="5820215"/>
            <a:ext cx="1905000" cy="417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60000"/>
                    <a:lumOff val="40000"/>
                  </a:schemeClr>
                </a:solidFill>
              </a:rPr>
              <a:t>Rainfall 2013</a:t>
            </a:r>
            <a:endParaRPr lang="en-US" dirty="0">
              <a:solidFill>
                <a:schemeClr val="accent5">
                  <a:lumMod val="60000"/>
                  <a:lumOff val="40000"/>
                </a:schemeClr>
              </a:solidFill>
            </a:endParaRPr>
          </a:p>
        </p:txBody>
      </p:sp>
      <p:sp>
        <p:nvSpPr>
          <p:cNvPr id="14"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15"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pic>
        <p:nvPicPr>
          <p:cNvPr id="1026" name="Picture 1"/>
          <p:cNvPicPr>
            <a:picLocks noChangeAspect="1" noChangeArrowheads="1"/>
          </p:cNvPicPr>
          <p:nvPr/>
        </p:nvPicPr>
        <p:blipFill>
          <a:blip r:embed="rId5"/>
          <a:srcRect/>
          <a:stretch>
            <a:fillRect/>
          </a:stretch>
        </p:blipFill>
        <p:spPr bwMode="auto">
          <a:xfrm>
            <a:off x="4716016" y="1285875"/>
            <a:ext cx="3856512" cy="2447925"/>
          </a:xfrm>
          <a:prstGeom prst="rect">
            <a:avLst/>
          </a:prstGeom>
          <a:noFill/>
          <a:ln w="9525">
            <a:noFill/>
            <a:miter lim="800000"/>
            <a:headEnd/>
            <a:tailEnd/>
          </a:ln>
        </p:spPr>
      </p:pic>
      <p:sp>
        <p:nvSpPr>
          <p:cNvPr id="16" name="Rectangle 15"/>
          <p:cNvSpPr/>
          <p:nvPr/>
        </p:nvSpPr>
        <p:spPr>
          <a:xfrm>
            <a:off x="6666554" y="3201998"/>
            <a:ext cx="1758815" cy="369332"/>
          </a:xfrm>
          <a:prstGeom prst="rect">
            <a:avLst/>
          </a:prstGeom>
        </p:spPr>
        <p:txBody>
          <a:bodyPr wrap="none">
            <a:spAutoFit/>
          </a:bodyPr>
          <a:lstStyle/>
          <a:p>
            <a:pPr algn="ctr"/>
            <a:r>
              <a:rPr lang="en-US" b="1" dirty="0" smtClean="0">
                <a:solidFill>
                  <a:srgbClr val="FFFF00"/>
                </a:solidFill>
              </a:rPr>
              <a:t>Flash Flood 2013</a:t>
            </a:r>
            <a:endParaRPr lang="en-US" b="1" dirty="0">
              <a:solidFill>
                <a:srgbClr val="FFFF00"/>
              </a:solidFill>
            </a:endParaRPr>
          </a:p>
        </p:txBody>
      </p:sp>
      <p:sp>
        <p:nvSpPr>
          <p:cNvPr id="17" name="Slide Number Placeholder 16"/>
          <p:cNvSpPr>
            <a:spLocks noGrp="1"/>
          </p:cNvSpPr>
          <p:nvPr>
            <p:ph type="sldNum" sz="quarter" idx="12"/>
          </p:nvPr>
        </p:nvSpPr>
        <p:spPr>
          <a:xfrm>
            <a:off x="7358082" y="6286520"/>
            <a:ext cx="1161826" cy="365125"/>
          </a:xfrm>
        </p:spPr>
        <p:txBody>
          <a:bodyPr/>
          <a:lstStyle/>
          <a:p>
            <a:pPr>
              <a:defRPr/>
            </a:pPr>
            <a:fld id="{AA209832-4E56-447E-9F8E-B57F590C78D4}" type="slidenum">
              <a:rPr lang="en-US" altLang="zh-TW" smtClean="0">
                <a:solidFill>
                  <a:schemeClr val="tx1"/>
                </a:solidFill>
              </a:rPr>
              <a:pPr>
                <a:defRPr/>
              </a:pPr>
              <a:t>13</a:t>
            </a:fld>
            <a:endParaRPr lang="en-US" altLang="zh-TW" dirty="0">
              <a:solidFill>
                <a:schemeClr val="tx1"/>
              </a:solidFill>
            </a:endParaRPr>
          </a:p>
        </p:txBody>
      </p:sp>
    </p:spTree>
    <p:extLst>
      <p:ext uri="{BB962C8B-B14F-4D97-AF65-F5344CB8AC3E}">
        <p14:creationId xmlns:p14="http://schemas.microsoft.com/office/powerpoint/2010/main" val="851247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1560" y="1268760"/>
            <a:ext cx="7416824" cy="4867947"/>
            <a:chOff x="611560" y="1268760"/>
            <a:chExt cx="7416824" cy="486794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933056"/>
              <a:ext cx="3180048" cy="22036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68760"/>
              <a:ext cx="3456384" cy="2304256"/>
            </a:xfrm>
            <a:prstGeom prst="rect">
              <a:avLst/>
            </a:prstGeom>
          </p:spPr>
        </p:pic>
      </p:grpSp>
      <p:grpSp>
        <p:nvGrpSpPr>
          <p:cNvPr id="8" name="Group 7"/>
          <p:cNvGrpSpPr/>
          <p:nvPr/>
        </p:nvGrpSpPr>
        <p:grpSpPr>
          <a:xfrm>
            <a:off x="4499992" y="3933056"/>
            <a:ext cx="3528392" cy="2203651"/>
            <a:chOff x="2771800" y="3429000"/>
            <a:chExt cx="4543425" cy="295275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513" y="3612375"/>
              <a:ext cx="3048000"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800" y="3429000"/>
              <a:ext cx="4543425" cy="2952750"/>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412776"/>
            <a:ext cx="3180048" cy="2286000"/>
          </a:xfrm>
          <a:prstGeom prst="rect">
            <a:avLst/>
          </a:prstGeom>
        </p:spPr>
      </p:pic>
      <p:sp>
        <p:nvSpPr>
          <p:cNvPr id="4" name="Rectangle 3"/>
          <p:cNvSpPr/>
          <p:nvPr/>
        </p:nvSpPr>
        <p:spPr>
          <a:xfrm>
            <a:off x="755576" y="332656"/>
            <a:ext cx="7344816" cy="923971"/>
          </a:xfrm>
          <a:prstGeom prst="rect">
            <a:avLst/>
          </a:prstGeom>
        </p:spPr>
        <p:txBody>
          <a:bodyPr wrap="square">
            <a:spAutoFit/>
          </a:bodyPr>
          <a:lstStyle/>
          <a:p>
            <a:pPr lvl="0">
              <a:defRPr/>
            </a:pPr>
            <a:r>
              <a:rPr lang="en-US" sz="2800" b="1" kern="0" dirty="0">
                <a:solidFill>
                  <a:srgbClr val="FFFF00"/>
                </a:solidFill>
                <a:latin typeface="Times New Roman" pitchFamily="18" charset="0"/>
                <a:cs typeface="Times New Roman" pitchFamily="18" charset="0"/>
              </a:rPr>
              <a:t>Examples of Floods damages in </a:t>
            </a:r>
            <a:r>
              <a:rPr lang="en-US" sz="2800" b="1" kern="0" dirty="0" smtClean="0">
                <a:solidFill>
                  <a:srgbClr val="FFFF00"/>
                </a:solidFill>
                <a:latin typeface="Times New Roman" pitchFamily="18" charset="0"/>
                <a:cs typeface="Times New Roman" pitchFamily="18" charset="0"/>
              </a:rPr>
              <a:t>Khartoum</a:t>
            </a:r>
            <a:r>
              <a:rPr lang="en-US" altLang="zh-TW" i="1" dirty="0">
                <a:solidFill>
                  <a:srgbClr val="FFFF00"/>
                </a:solidFill>
                <a:latin typeface="Times New Roman" pitchFamily="18" charset="0"/>
                <a:cs typeface="Times New Roman" pitchFamily="18" charset="0"/>
              </a:rPr>
              <a:t>(Contd.)</a:t>
            </a:r>
            <a:endParaRPr lang="en-US" i="1" dirty="0">
              <a:solidFill>
                <a:srgbClr val="FFFF00"/>
              </a:solidFill>
              <a:latin typeface="Times New Roman" pitchFamily="18" charset="0"/>
              <a:cs typeface="Times New Roman" pitchFamily="18" charset="0"/>
            </a:endParaRPr>
          </a:p>
          <a:p>
            <a:pPr lvl="0" algn="ctr" defTabSz="449263" eaLnBrk="0" fontAlgn="base" hangingPunct="0">
              <a:lnSpc>
                <a:spcPct val="93000"/>
              </a:lnSpc>
              <a:spcBef>
                <a:spcPct val="0"/>
              </a:spcBef>
              <a:spcAft>
                <a:spcPct val="0"/>
              </a:spcAft>
              <a:buClr>
                <a:srgbClr val="336699"/>
              </a:buClr>
              <a:buSzPct val="100000"/>
              <a:defRPr/>
            </a:pPr>
            <a:endParaRPr lang="en-US" sz="2800" b="1" kern="0" dirty="0">
              <a:latin typeface="Times New Roman" pitchFamily="18" charset="0"/>
              <a:cs typeface="Times New Roman" pitchFamily="18" charset="0"/>
            </a:endParaRPr>
          </a:p>
        </p:txBody>
      </p:sp>
      <p:sp>
        <p:nvSpPr>
          <p:cNvPr id="11"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12"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13" name="Rectangle 12"/>
          <p:cNvSpPr/>
          <p:nvPr/>
        </p:nvSpPr>
        <p:spPr>
          <a:xfrm>
            <a:off x="6116757" y="5631389"/>
            <a:ext cx="1905000" cy="417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60000"/>
                    <a:lumOff val="40000"/>
                  </a:schemeClr>
                </a:solidFill>
              </a:rPr>
              <a:t>Rainfall 2013</a:t>
            </a:r>
            <a:endParaRPr lang="en-US" dirty="0">
              <a:solidFill>
                <a:schemeClr val="accent5">
                  <a:lumMod val="60000"/>
                  <a:lumOff val="40000"/>
                </a:schemeClr>
              </a:solidFill>
            </a:endParaRPr>
          </a:p>
        </p:txBody>
      </p:sp>
      <p:sp>
        <p:nvSpPr>
          <p:cNvPr id="14" name="Rectangle 13"/>
          <p:cNvSpPr/>
          <p:nvPr/>
        </p:nvSpPr>
        <p:spPr>
          <a:xfrm>
            <a:off x="6116757" y="3144844"/>
            <a:ext cx="1905000" cy="417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60000"/>
                    <a:lumOff val="40000"/>
                  </a:schemeClr>
                </a:solidFill>
              </a:rPr>
              <a:t>Rainfall 2013</a:t>
            </a:r>
            <a:endParaRPr lang="en-US" dirty="0">
              <a:solidFill>
                <a:schemeClr val="accent5">
                  <a:lumMod val="60000"/>
                  <a:lumOff val="40000"/>
                </a:schemeClr>
              </a:solidFill>
            </a:endParaRPr>
          </a:p>
        </p:txBody>
      </p:sp>
      <p:sp>
        <p:nvSpPr>
          <p:cNvPr id="15" name="TextBox 7"/>
          <p:cNvSpPr txBox="1">
            <a:spLocks noChangeArrowheads="1"/>
          </p:cNvSpPr>
          <p:nvPr/>
        </p:nvSpPr>
        <p:spPr bwMode="auto">
          <a:xfrm>
            <a:off x="755576" y="5733652"/>
            <a:ext cx="2954691"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Flash flood of </a:t>
            </a:r>
            <a:r>
              <a:rPr kumimoji="0" lang="en-US" sz="1600" b="1" i="0" u="none" strike="noStrike" kern="0" cap="none" spc="0" normalizeH="0" baseline="0" noProof="0" dirty="0" smtClean="0">
                <a:ln>
                  <a:noFill/>
                </a:ln>
                <a:effectLst/>
                <a:uLnTx/>
                <a:uFillTx/>
              </a:rPr>
              <a:t>2013</a:t>
            </a:r>
            <a:endParaRPr kumimoji="0" lang="en-US" sz="1600" b="1" i="0" u="none" strike="noStrike" kern="0" cap="none" spc="0" normalizeH="0" baseline="0" noProof="0" dirty="0">
              <a:ln>
                <a:noFill/>
              </a:ln>
              <a:effectLst/>
              <a:uLnTx/>
              <a:uFillTx/>
            </a:endParaRPr>
          </a:p>
        </p:txBody>
      </p:sp>
      <p:sp>
        <p:nvSpPr>
          <p:cNvPr id="16" name="TextBox 7"/>
          <p:cNvSpPr txBox="1">
            <a:spLocks noChangeArrowheads="1"/>
          </p:cNvSpPr>
          <p:nvPr/>
        </p:nvSpPr>
        <p:spPr bwMode="auto">
          <a:xfrm>
            <a:off x="1403648" y="3393050"/>
            <a:ext cx="1859203"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Flash flood of </a:t>
            </a:r>
            <a:r>
              <a:rPr kumimoji="0" lang="en-US" sz="1600" b="1" i="0" u="none" strike="noStrike" kern="0" cap="none" spc="0" normalizeH="0" baseline="0" noProof="0" dirty="0" smtClean="0">
                <a:ln>
                  <a:noFill/>
                </a:ln>
                <a:effectLst/>
                <a:uLnTx/>
                <a:uFillTx/>
              </a:rPr>
              <a:t>2013</a:t>
            </a:r>
            <a:endParaRPr kumimoji="0" lang="en-US" sz="1600" b="1" i="0" u="none" strike="noStrike" kern="0" cap="none" spc="0" normalizeH="0" baseline="0" noProof="0" dirty="0">
              <a:ln>
                <a:noFill/>
              </a:ln>
              <a:effectLst/>
              <a:uLnTx/>
              <a:uFillTx/>
            </a:endParaRPr>
          </a:p>
        </p:txBody>
      </p:sp>
      <p:sp>
        <p:nvSpPr>
          <p:cNvPr id="17" name="Slide Number Placeholder 16"/>
          <p:cNvSpPr>
            <a:spLocks noGrp="1"/>
          </p:cNvSpPr>
          <p:nvPr>
            <p:ph type="sldNum" sz="quarter" idx="12"/>
          </p:nvPr>
        </p:nvSpPr>
        <p:spPr>
          <a:xfrm>
            <a:off x="7286644" y="6357958"/>
            <a:ext cx="1161826" cy="365125"/>
          </a:xfrm>
        </p:spPr>
        <p:txBody>
          <a:bodyPr/>
          <a:lstStyle/>
          <a:p>
            <a:pPr>
              <a:defRPr/>
            </a:pPr>
            <a:fld id="{AA209832-4E56-447E-9F8E-B57F590C78D4}" type="slidenum">
              <a:rPr lang="en-US" altLang="zh-TW" smtClean="0">
                <a:solidFill>
                  <a:schemeClr val="tx1"/>
                </a:solidFill>
              </a:rPr>
              <a:pPr>
                <a:defRPr/>
              </a:pPr>
              <a:t>14</a:t>
            </a:fld>
            <a:endParaRPr lang="en-US" altLang="zh-TW" dirty="0">
              <a:solidFill>
                <a:schemeClr val="tx1"/>
              </a:solidFill>
            </a:endParaRPr>
          </a:p>
        </p:txBody>
      </p:sp>
    </p:spTree>
    <p:extLst>
      <p:ext uri="{BB962C8B-B14F-4D97-AF65-F5344CB8AC3E}">
        <p14:creationId xmlns:p14="http://schemas.microsoft.com/office/powerpoint/2010/main" val="21840368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381000" y="457200"/>
            <a:ext cx="4191000" cy="5668963"/>
          </a:xfrm>
        </p:spPr>
        <p:txBody>
          <a:bodyPr>
            <a:normAutofit fontScale="92500" lnSpcReduction="20000"/>
          </a:bodyPr>
          <a:lstStyle/>
          <a:p>
            <a:pPr marL="0" indent="0">
              <a:buNone/>
            </a:pPr>
            <a:r>
              <a:rPr lang="en-US" b="1" dirty="0" smtClean="0">
                <a:solidFill>
                  <a:srgbClr val="FFFF00"/>
                </a:solidFill>
              </a:rPr>
              <a:t>Challenges:</a:t>
            </a:r>
          </a:p>
          <a:p>
            <a:r>
              <a:rPr lang="en-US" dirty="0" smtClean="0"/>
              <a:t>The  exclusion of the scientific research in the urban planning process.</a:t>
            </a:r>
          </a:p>
          <a:p>
            <a:r>
              <a:rPr lang="en-US" dirty="0" smtClean="0"/>
              <a:t>Lack of rainfall long-term records and damage of the stations.</a:t>
            </a:r>
          </a:p>
          <a:p>
            <a:r>
              <a:rPr lang="en-US" dirty="0" smtClean="0"/>
              <a:t>Poor response of government.</a:t>
            </a:r>
          </a:p>
          <a:p>
            <a:r>
              <a:rPr lang="en-US" dirty="0" smtClean="0"/>
              <a:t>Absence of early warning systems.</a:t>
            </a:r>
          </a:p>
          <a:p>
            <a:endParaRPr lang="en-US" dirty="0"/>
          </a:p>
        </p:txBody>
      </p:sp>
      <p:sp>
        <p:nvSpPr>
          <p:cNvPr id="12" name="Content Placeholder 11"/>
          <p:cNvSpPr>
            <a:spLocks noGrp="1"/>
          </p:cNvSpPr>
          <p:nvPr>
            <p:ph sz="half" idx="2"/>
          </p:nvPr>
        </p:nvSpPr>
        <p:spPr>
          <a:xfrm>
            <a:off x="4648200" y="380999"/>
            <a:ext cx="4191000" cy="5638801"/>
          </a:xfrm>
        </p:spPr>
        <p:txBody>
          <a:bodyPr>
            <a:normAutofit fontScale="92500" lnSpcReduction="20000"/>
          </a:bodyPr>
          <a:lstStyle/>
          <a:p>
            <a:pPr marL="0" indent="0">
              <a:buNone/>
            </a:pPr>
            <a:r>
              <a:rPr lang="en-US" b="1" dirty="0" smtClean="0">
                <a:solidFill>
                  <a:srgbClr val="FFFF00"/>
                </a:solidFill>
              </a:rPr>
              <a:t>Actions to be taken:</a:t>
            </a:r>
          </a:p>
          <a:p>
            <a:r>
              <a:rPr lang="en-US" dirty="0" smtClean="0"/>
              <a:t>Raising the Awareness of affected communities on how to avoid floods impacts.</a:t>
            </a:r>
          </a:p>
          <a:p>
            <a:r>
              <a:rPr lang="en-US" dirty="0" smtClean="0"/>
              <a:t>Using the monitoring and analysis tools to detect floods behavior such as (GIS, DSS etc.).</a:t>
            </a:r>
          </a:p>
          <a:p>
            <a:r>
              <a:rPr lang="en-US" dirty="0" smtClean="0"/>
              <a:t>Networking with regional and international organizations to find solutions for the disaster.</a:t>
            </a:r>
          </a:p>
          <a:p>
            <a:r>
              <a:rPr lang="en-US" dirty="0" smtClean="0"/>
              <a:t>Invest in floods by using water harvesting techniques.</a:t>
            </a:r>
          </a:p>
          <a:p>
            <a:endParaRPr lang="en-US" dirty="0"/>
          </a:p>
        </p:txBody>
      </p:sp>
      <p:sp>
        <p:nvSpPr>
          <p:cNvPr id="2" name="Date Placeholder 1"/>
          <p:cNvSpPr>
            <a:spLocks noGrp="1"/>
          </p:cNvSpPr>
          <p:nvPr>
            <p:ph type="dt" sz="half" idx="10"/>
          </p:nvPr>
        </p:nvSpPr>
        <p:spPr/>
        <p:txBody>
          <a:bodyPr/>
          <a:lstStyle/>
          <a:p>
            <a:r>
              <a:rPr lang="en-US" smtClean="0"/>
              <a:t>AWARENET</a:t>
            </a:r>
            <a:endParaRPr lang="en-US"/>
          </a:p>
        </p:txBody>
      </p:sp>
      <p:sp>
        <p:nvSpPr>
          <p:cNvPr id="3" name="Footer Placeholder 2"/>
          <p:cNvSpPr>
            <a:spLocks noGrp="1"/>
          </p:cNvSpPr>
          <p:nvPr>
            <p:ph type="ftr" sz="quarter" idx="11"/>
          </p:nvPr>
        </p:nvSpPr>
        <p:spPr/>
        <p:txBody>
          <a:bodyPr/>
          <a:lstStyle/>
          <a:p>
            <a:r>
              <a:rPr lang="en-US" smtClean="0"/>
              <a:t>Eng. Dala Siddig and Eng. Abubaker Ahmed </a:t>
            </a:r>
            <a:endParaRPr lang="en-US"/>
          </a:p>
        </p:txBody>
      </p:sp>
      <p:sp>
        <p:nvSpPr>
          <p:cNvPr id="4" name="Slide Number Placeholder 3"/>
          <p:cNvSpPr>
            <a:spLocks noGrp="1"/>
          </p:cNvSpPr>
          <p:nvPr>
            <p:ph type="sldNum" sz="quarter" idx="12"/>
          </p:nvPr>
        </p:nvSpPr>
        <p:spPr/>
        <p:txBody>
          <a:bodyPr/>
          <a:lstStyle/>
          <a:p>
            <a:fld id="{AD618CC4-E387-4E3E-9BE1-19654A6E529A}" type="slidenum">
              <a:rPr lang="en-US" smtClean="0"/>
              <a:pPr/>
              <a:t>15</a:t>
            </a:fld>
            <a:endParaRPr lang="en-US"/>
          </a:p>
        </p:txBody>
      </p:sp>
    </p:spTree>
    <p:extLst>
      <p:ext uri="{BB962C8B-B14F-4D97-AF65-F5344CB8AC3E}">
        <p14:creationId xmlns:p14="http://schemas.microsoft.com/office/powerpoint/2010/main" val="225610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142852"/>
            <a:ext cx="4000528" cy="584775"/>
          </a:xfrm>
          <a:prstGeom prst="rect">
            <a:avLst/>
          </a:prstGeom>
          <a:noFill/>
        </p:spPr>
        <p:txBody>
          <a:bodyPr wrap="square" rtlCol="0">
            <a:spAutoFit/>
          </a:bodyPr>
          <a:lstStyle/>
          <a:p>
            <a:r>
              <a:rPr lang="en-US" sz="3200" b="1" i="1" dirty="0" smtClean="0">
                <a:solidFill>
                  <a:srgbClr val="FFFF00"/>
                </a:solidFill>
                <a:latin typeface="Times New Roman" pitchFamily="18" charset="0"/>
                <a:cs typeface="Times New Roman" pitchFamily="18" charset="0"/>
              </a:rPr>
              <a:t>Suggested Solutions</a:t>
            </a:r>
            <a:endParaRPr lang="en-US" sz="3200" b="1" i="1" dirty="0">
              <a:latin typeface="Times New Roman" pitchFamily="18" charset="0"/>
              <a:cs typeface="Times New Roman" pitchFamily="18" charset="0"/>
            </a:endParaRPr>
          </a:p>
        </p:txBody>
      </p:sp>
      <p:sp>
        <p:nvSpPr>
          <p:cNvPr id="3" name="TextBox 2"/>
          <p:cNvSpPr txBox="1"/>
          <p:nvPr/>
        </p:nvSpPr>
        <p:spPr>
          <a:xfrm>
            <a:off x="357158" y="941090"/>
            <a:ext cx="8643998" cy="4585871"/>
          </a:xfrm>
          <a:prstGeom prst="rect">
            <a:avLst/>
          </a:prstGeom>
          <a:noFill/>
        </p:spPr>
        <p:txBody>
          <a:bodyPr wrap="square" rtlCol="0">
            <a:sp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There are two types of risk reduction methods which can be adopted in flooding affected areas:-</a:t>
            </a:r>
          </a:p>
          <a:p>
            <a:endParaRPr lang="en-US" b="1" dirty="0" smtClean="0">
              <a:latin typeface="Times New Roman" pitchFamily="18" charset="0"/>
              <a:cs typeface="Times New Roman" pitchFamily="18" charset="0"/>
            </a:endParaRPr>
          </a:p>
          <a:p>
            <a:pPr marL="342900" indent="-342900">
              <a:buFont typeface="+mj-lt"/>
              <a:buAutoNum type="arabicPeriod"/>
            </a:pPr>
            <a:r>
              <a:rPr lang="en-US" sz="2000" b="1" dirty="0" smtClean="0">
                <a:solidFill>
                  <a:schemeClr val="tx2">
                    <a:lumMod val="60000"/>
                    <a:lumOff val="40000"/>
                  </a:schemeClr>
                </a:solidFill>
                <a:latin typeface="Times New Roman" pitchFamily="18" charset="0"/>
                <a:cs typeface="Times New Roman" pitchFamily="18" charset="0"/>
              </a:rPr>
              <a:t>Structural measures: </a:t>
            </a:r>
            <a:r>
              <a:rPr lang="en-US" b="1" dirty="0" smtClean="0">
                <a:latin typeface="Times New Roman" pitchFamily="18" charset="0"/>
                <a:cs typeface="Times New Roman" pitchFamily="18" charset="0"/>
              </a:rPr>
              <a:t>involve constructing physical works designed to contain floods and limit erosion from the river-such as stop banks, rock linings, revetments, gabions, groynes and vegetation buffers.</a:t>
            </a:r>
          </a:p>
          <a:p>
            <a:pPr marL="342900" indent="-342900">
              <a:buFont typeface="+mj-lt"/>
              <a:buAutoNum type="arabicPeriod"/>
            </a:pPr>
            <a:endParaRPr lang="en-US" b="1" dirty="0" smtClean="0">
              <a:latin typeface="Times New Roman" pitchFamily="18" charset="0"/>
              <a:cs typeface="Times New Roman" pitchFamily="18" charset="0"/>
            </a:endParaRPr>
          </a:p>
          <a:p>
            <a:pPr marL="342900" indent="-342900">
              <a:buFont typeface="+mj-lt"/>
              <a:buAutoNum type="arabicPeriod"/>
            </a:pPr>
            <a:r>
              <a:rPr lang="en-US" sz="2000" b="1" dirty="0" smtClean="0">
                <a:solidFill>
                  <a:schemeClr val="tx2">
                    <a:lumMod val="60000"/>
                    <a:lumOff val="40000"/>
                  </a:schemeClr>
                </a:solidFill>
                <a:latin typeface="Times New Roman" pitchFamily="18" charset="0"/>
                <a:cs typeface="Times New Roman" pitchFamily="18" charset="0"/>
              </a:rPr>
              <a:t>Non-structural measures: </a:t>
            </a:r>
            <a:r>
              <a:rPr lang="en-US" b="1" dirty="0" smtClean="0">
                <a:latin typeface="Times New Roman" pitchFamily="18" charset="0"/>
                <a:cs typeface="Times New Roman" pitchFamily="18" charset="0"/>
              </a:rPr>
              <a:t>include land use planning regulations and voluntary actions, and steps that flood plain residents, groups, businesses, utility and emergency services can take to prepare for floods. These measures aim to keep people, possessions and development out of floodwater – or better still , away from flood – prone areas. They also improve the community’s ability to resound to and recover from floods. In nutshell, non-structural measures enable a community to be more resilient to flooding through flood awareness, preparation and sensible land use.</a:t>
            </a:r>
            <a:endParaRPr lang="en-US" dirty="0"/>
          </a:p>
        </p:txBody>
      </p:sp>
      <p:sp>
        <p:nvSpPr>
          <p:cNvPr id="4"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5"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6" name="Slide Number Placeholder 5"/>
          <p:cNvSpPr>
            <a:spLocks noGrp="1"/>
          </p:cNvSpPr>
          <p:nvPr>
            <p:ph type="sldNum" sz="quarter" idx="12"/>
          </p:nvPr>
        </p:nvSpPr>
        <p:spPr>
          <a:xfrm>
            <a:off x="7358082" y="6286520"/>
            <a:ext cx="1161826" cy="365125"/>
          </a:xfrm>
        </p:spPr>
        <p:txBody>
          <a:bodyPr/>
          <a:lstStyle/>
          <a:p>
            <a:pPr>
              <a:defRPr/>
            </a:pPr>
            <a:fld id="{AA209832-4E56-447E-9F8E-B57F590C78D4}" type="slidenum">
              <a:rPr lang="en-US" altLang="zh-TW" smtClean="0">
                <a:solidFill>
                  <a:schemeClr val="tx1"/>
                </a:solidFill>
              </a:rPr>
              <a:pPr>
                <a:defRPr/>
              </a:pPr>
              <a:t>16</a:t>
            </a:fld>
            <a:endParaRPr lang="en-US" altLang="zh-TW" dirty="0">
              <a:solidFill>
                <a:schemeClr val="tx1"/>
              </a:solidFill>
            </a:endParaRPr>
          </a:p>
        </p:txBody>
      </p:sp>
    </p:spTree>
    <p:extLst>
      <p:ext uri="{BB962C8B-B14F-4D97-AF65-F5344CB8AC3E}">
        <p14:creationId xmlns:p14="http://schemas.microsoft.com/office/powerpoint/2010/main" val="3058499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382000" cy="5486400"/>
          </a:xfrm>
          <a:prstGeom prst="rect">
            <a:avLst/>
          </a:prstGeom>
        </p:spPr>
      </p:pic>
      <p:sp>
        <p:nvSpPr>
          <p:cNvPr id="2" name="TextBox 1"/>
          <p:cNvSpPr txBox="1"/>
          <p:nvPr/>
        </p:nvSpPr>
        <p:spPr>
          <a:xfrm>
            <a:off x="762000" y="4597568"/>
            <a:ext cx="4873174" cy="1015663"/>
          </a:xfrm>
          <a:prstGeom prst="rect">
            <a:avLst/>
          </a:prstGeom>
          <a:noFill/>
        </p:spPr>
        <p:txBody>
          <a:bodyPr wrap="square" rtlCol="0">
            <a:spAutoFit/>
          </a:bodyPr>
          <a:lstStyle/>
          <a:p>
            <a:pPr algn="ctr"/>
            <a:r>
              <a:rPr lang="en-US" sz="6000" b="1" i="1" dirty="0" smtClean="0">
                <a:latin typeface="Times New Roman" pitchFamily="18" charset="0"/>
                <a:cs typeface="Times New Roman" pitchFamily="18" charset="0"/>
              </a:rPr>
              <a:t>Thank you</a:t>
            </a:r>
            <a:endParaRPr lang="en-US" sz="6000" b="1" i="1"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pPr>
              <a:defRPr/>
            </a:pPr>
            <a:r>
              <a:rPr lang="en-US" altLang="zh-TW" smtClean="0">
                <a:solidFill>
                  <a:srgbClr val="000000"/>
                </a:solidFill>
              </a:rPr>
              <a:t>AWARENET</a:t>
            </a:r>
            <a:endParaRPr lang="en-US" altLang="zh-TW">
              <a:solidFill>
                <a:srgbClr val="000000"/>
              </a:solidFill>
            </a:endParaRPr>
          </a:p>
        </p:txBody>
      </p:sp>
      <p:sp>
        <p:nvSpPr>
          <p:cNvPr id="4" name="Slide Number Placeholder 3"/>
          <p:cNvSpPr>
            <a:spLocks noGrp="1"/>
          </p:cNvSpPr>
          <p:nvPr>
            <p:ph type="sldNum" sz="quarter" idx="12"/>
          </p:nvPr>
        </p:nvSpPr>
        <p:spPr/>
        <p:txBody>
          <a:bodyPr/>
          <a:lstStyle/>
          <a:p>
            <a:pPr>
              <a:defRPr/>
            </a:pPr>
            <a:fld id="{AA209832-4E56-447E-9F8E-B57F590C78D4}" type="slidenum">
              <a:rPr lang="en-US" altLang="zh-TW" smtClean="0">
                <a:solidFill>
                  <a:schemeClr val="tx1"/>
                </a:solidFill>
              </a:rPr>
              <a:pPr>
                <a:defRPr/>
              </a:pPr>
              <a:t>17</a:t>
            </a:fld>
            <a:endParaRPr lang="en-US" altLang="zh-TW" dirty="0">
              <a:solidFill>
                <a:schemeClr val="tx1"/>
              </a:solidFill>
            </a:endParaRPr>
          </a:p>
        </p:txBody>
      </p:sp>
      <p:sp>
        <p:nvSpPr>
          <p:cNvPr id="5" name="Footer Placeholder 4"/>
          <p:cNvSpPr>
            <a:spLocks noGrp="1"/>
          </p:cNvSpPr>
          <p:nvPr>
            <p:ph type="ftr" sz="quarter" idx="11"/>
          </p:nvPr>
        </p:nvSpPr>
        <p:spPr/>
        <p:txBody>
          <a:bodyPr/>
          <a:lstStyle/>
          <a:p>
            <a:pPr>
              <a:defRPr/>
            </a:pPr>
            <a:r>
              <a:rPr lang="nn-NO" altLang="zh-TW" smtClean="0">
                <a:solidFill>
                  <a:srgbClr val="000000"/>
                </a:solidFill>
              </a:rPr>
              <a:t>Eng. Dala Siddig and Eng. Abubaker Ahmed </a:t>
            </a:r>
            <a:endParaRPr lang="en-US" altLang="zh-TW">
              <a:solidFill>
                <a:srgbClr val="000000"/>
              </a:solidFill>
            </a:endParaRPr>
          </a:p>
        </p:txBody>
      </p:sp>
    </p:spTree>
    <p:extLst>
      <p:ext uri="{BB962C8B-B14F-4D97-AF65-F5344CB8AC3E}">
        <p14:creationId xmlns:p14="http://schemas.microsoft.com/office/powerpoint/2010/main" val="154447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a:t>
            </a: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a:t>T</a:t>
            </a:r>
            <a:r>
              <a:rPr lang="en-US" dirty="0" smtClean="0"/>
              <a:t>he </a:t>
            </a:r>
            <a:r>
              <a:rPr lang="en-US" dirty="0"/>
              <a:t>extreme events such as floods, drought, heat waves, cold spells, strong winds, </a:t>
            </a:r>
            <a:r>
              <a:rPr lang="en-US" dirty="0" smtClean="0"/>
              <a:t>hurricanes are</a:t>
            </a:r>
            <a:r>
              <a:rPr lang="en-US" dirty="0"/>
              <a:t> </a:t>
            </a:r>
            <a:r>
              <a:rPr lang="en-US" dirty="0" smtClean="0"/>
              <a:t>one </a:t>
            </a:r>
            <a:r>
              <a:rPr lang="en-US" dirty="0"/>
              <a:t>of the critical issues regarding climate </a:t>
            </a:r>
            <a:r>
              <a:rPr lang="en-US" dirty="0" smtClean="0"/>
              <a:t>change. </a:t>
            </a:r>
          </a:p>
          <a:p>
            <a:pPr marL="0" indent="0">
              <a:buNone/>
            </a:pPr>
            <a:endParaRPr lang="en-US" dirty="0"/>
          </a:p>
          <a:p>
            <a:r>
              <a:rPr lang="en-US" dirty="0" smtClean="0"/>
              <a:t>A </a:t>
            </a:r>
            <a:r>
              <a:rPr lang="en-US" dirty="0"/>
              <a:t>number of studies suggested that there are significant changes in the frequency and intensity of extreme events with only small changes in climate (</a:t>
            </a:r>
            <a:r>
              <a:rPr lang="en-US" dirty="0" err="1"/>
              <a:t>ie</a:t>
            </a:r>
            <a:r>
              <a:rPr lang="en-US" dirty="0"/>
              <a:t> Relatively higher frequencies and more intense extreme climate events). </a:t>
            </a:r>
          </a:p>
          <a:p>
            <a:endParaRPr lang="en-US" dirty="0"/>
          </a:p>
        </p:txBody>
      </p:sp>
      <p:sp>
        <p:nvSpPr>
          <p:cNvPr id="4" name="Date Placeholder 3"/>
          <p:cNvSpPr>
            <a:spLocks noGrp="1"/>
          </p:cNvSpPr>
          <p:nvPr>
            <p:ph type="dt" sz="half" idx="10"/>
          </p:nvPr>
        </p:nvSpPr>
        <p:spPr/>
        <p:txBody>
          <a:bodyPr/>
          <a:lstStyle/>
          <a:p>
            <a:r>
              <a:rPr lang="en-US" smtClean="0"/>
              <a:t>AWARENET</a:t>
            </a:r>
            <a:endParaRPr lang="en-US"/>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2</a:t>
            </a:fld>
            <a:endParaRPr lang="en-US"/>
          </a:p>
        </p:txBody>
      </p:sp>
    </p:spTree>
    <p:extLst>
      <p:ext uri="{BB962C8B-B14F-4D97-AF65-F5344CB8AC3E}">
        <p14:creationId xmlns:p14="http://schemas.microsoft.com/office/powerpoint/2010/main" val="405809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Sudan is exposed to two types of extreme events:</a:t>
            </a:r>
            <a:endParaRPr lang="en-US" dirty="0">
              <a:solidFill>
                <a:srgbClr val="FFFF00"/>
              </a:solidFill>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Floods:</a:t>
            </a:r>
          </a:p>
          <a:p>
            <a:pPr marL="0" indent="0">
              <a:buNone/>
            </a:pPr>
            <a:r>
              <a:rPr lang="en-US" dirty="0" smtClean="0"/>
              <a:t> </a:t>
            </a:r>
            <a:r>
              <a:rPr lang="en-US" altLang="en-US" dirty="0">
                <a:latin typeface="Times New Roman" pitchFamily="18" charset="0"/>
                <a:cs typeface="Times New Roman" pitchFamily="18" charset="0"/>
              </a:rPr>
              <a:t>During the past 60 years the Khartoum State has witnessed many devastating floods incidences, e.g. 1946, 1988, 1996, 1998, 2003, 2007 and more recently in 2013.</a:t>
            </a:r>
          </a:p>
          <a:p>
            <a:pPr>
              <a:buFont typeface="Wingdings" pitchFamily="2" charset="2"/>
              <a:buChar char="§"/>
            </a:pPr>
            <a:endParaRPr lang="en-US" dirty="0" smtClean="0"/>
          </a:p>
          <a:p>
            <a:pPr>
              <a:buFont typeface="Wingdings" pitchFamily="2" charset="2"/>
              <a:buChar char="§"/>
            </a:pPr>
            <a:r>
              <a:rPr lang="en-US" dirty="0" smtClean="0"/>
              <a:t>Droughts: </a:t>
            </a:r>
          </a:p>
          <a:p>
            <a:pPr marL="0" indent="0">
              <a:buNone/>
            </a:pPr>
            <a:r>
              <a:rPr lang="en-US" dirty="0">
                <a:latin typeface="Times New Roman" pitchFamily="18" charset="0"/>
                <a:cs typeface="Times New Roman" pitchFamily="18" charset="0"/>
              </a:rPr>
              <a:t>The most devastating ones were in 1913, 1940, and 1954 which covered many parts of the country. In 1913 and 1940, about 1.5 million people were affected. In the 1984, 4.5 million people went hungry. </a:t>
            </a:r>
          </a:p>
        </p:txBody>
      </p:sp>
      <p:sp>
        <p:nvSpPr>
          <p:cNvPr id="4" name="Date Placeholder 3"/>
          <p:cNvSpPr>
            <a:spLocks noGrp="1"/>
          </p:cNvSpPr>
          <p:nvPr>
            <p:ph type="dt" sz="half" idx="10"/>
          </p:nvPr>
        </p:nvSpPr>
        <p:spPr/>
        <p:txBody>
          <a:bodyPr/>
          <a:lstStyle/>
          <a:p>
            <a:r>
              <a:rPr lang="en-US" smtClean="0"/>
              <a:t>AWARENET</a:t>
            </a:r>
            <a:endParaRPr lang="en-US"/>
          </a:p>
        </p:txBody>
      </p:sp>
      <p:sp>
        <p:nvSpPr>
          <p:cNvPr id="5" name="Footer Placeholder 4"/>
          <p:cNvSpPr>
            <a:spLocks noGrp="1"/>
          </p:cNvSpPr>
          <p:nvPr>
            <p:ph type="ftr" sz="quarter" idx="11"/>
          </p:nvPr>
        </p:nvSpPr>
        <p:spPr/>
        <p:txBody>
          <a:bodyPr/>
          <a:lstStyle/>
          <a:p>
            <a:r>
              <a:rPr lang="en-US" smtClean="0"/>
              <a:t>Eng. Dala Siddig and Eng. Abubaker Ahmed </a:t>
            </a:r>
            <a:endParaRPr lang="en-US"/>
          </a:p>
        </p:txBody>
      </p:sp>
      <p:sp>
        <p:nvSpPr>
          <p:cNvPr id="6" name="Slide Number Placeholder 5"/>
          <p:cNvSpPr>
            <a:spLocks noGrp="1"/>
          </p:cNvSpPr>
          <p:nvPr>
            <p:ph type="sldNum" sz="quarter" idx="12"/>
          </p:nvPr>
        </p:nvSpPr>
        <p:spPr/>
        <p:txBody>
          <a:bodyPr/>
          <a:lstStyle/>
          <a:p>
            <a:fld id="{AD618CC4-E387-4E3E-9BE1-19654A6E529A}" type="slidenum">
              <a:rPr lang="en-US" smtClean="0"/>
              <a:t>3</a:t>
            </a:fld>
            <a:endParaRPr lang="en-US"/>
          </a:p>
        </p:txBody>
      </p:sp>
    </p:spTree>
    <p:extLst>
      <p:ext uri="{BB962C8B-B14F-4D97-AF65-F5344CB8AC3E}">
        <p14:creationId xmlns:p14="http://schemas.microsoft.com/office/powerpoint/2010/main" val="1466221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1928802"/>
            <a:ext cx="8358246" cy="3962400"/>
          </a:xfrm>
        </p:spPr>
        <p:txBody>
          <a:bodyPr>
            <a:normAutofit lnSpcReduction="10000"/>
          </a:bodyPr>
          <a:lstStyle/>
          <a:p>
            <a:pPr lvl="0" algn="just" eaLnBrk="0" fontAlgn="base" hangingPunct="0">
              <a:spcAft>
                <a:spcPct val="0"/>
              </a:spcAft>
              <a:buClr>
                <a:srgbClr val="86D1EC"/>
              </a:buClr>
              <a:buSzPct val="90000"/>
              <a:buFont typeface="Wingdings" pitchFamily="2" charset="2"/>
              <a:buChar char="§"/>
              <a:defRPr/>
            </a:pPr>
            <a:r>
              <a:rPr lang="en-US" sz="1900" kern="0" dirty="0">
                <a:solidFill>
                  <a:schemeClr val="tx1"/>
                </a:solidFill>
                <a:latin typeface="Times New Roman" pitchFamily="18" charset="0"/>
                <a:cs typeface="Times New Roman" pitchFamily="18" charset="0"/>
              </a:rPr>
              <a:t>The Greater Khartoum (Khartoum, Omdurman and Khartoum North),is the capital of Sudan, located at the confluence of the Blue </a:t>
            </a:r>
            <a:r>
              <a:rPr lang="en-US" sz="1900" kern="0" dirty="0" smtClean="0">
                <a:solidFill>
                  <a:schemeClr val="tx1"/>
                </a:solidFill>
                <a:latin typeface="Times New Roman" pitchFamily="18" charset="0"/>
                <a:cs typeface="Times New Roman" pitchFamily="18" charset="0"/>
              </a:rPr>
              <a:t>Nile and </a:t>
            </a:r>
            <a:r>
              <a:rPr lang="en-US" sz="1900" kern="0" dirty="0">
                <a:solidFill>
                  <a:schemeClr val="tx1"/>
                </a:solidFill>
                <a:latin typeface="Times New Roman" pitchFamily="18" charset="0"/>
                <a:cs typeface="Times New Roman" pitchFamily="18" charset="0"/>
              </a:rPr>
              <a:t>White </a:t>
            </a:r>
            <a:r>
              <a:rPr lang="en-US" sz="1900" kern="0" dirty="0" smtClean="0">
                <a:solidFill>
                  <a:schemeClr val="tx1"/>
                </a:solidFill>
                <a:latin typeface="Times New Roman" pitchFamily="18" charset="0"/>
                <a:cs typeface="Times New Roman" pitchFamily="18" charset="0"/>
              </a:rPr>
              <a:t>Nile rivers.</a:t>
            </a:r>
          </a:p>
          <a:p>
            <a:pPr lvl="0" algn="just" eaLnBrk="0" fontAlgn="base" hangingPunct="0">
              <a:spcAft>
                <a:spcPct val="0"/>
              </a:spcAft>
              <a:buClr>
                <a:srgbClr val="86D1EC"/>
              </a:buClr>
              <a:buSzPct val="90000"/>
              <a:buFont typeface="Wingdings" pitchFamily="2" charset="2"/>
              <a:buChar char="§"/>
              <a:defRPr/>
            </a:pPr>
            <a:endParaRPr lang="en-US" sz="1900" kern="0" dirty="0" smtClean="0">
              <a:solidFill>
                <a:schemeClr val="tx1"/>
              </a:solidFill>
              <a:latin typeface="Times New Roman" pitchFamily="18" charset="0"/>
              <a:cs typeface="Times New Roman" pitchFamily="18" charset="0"/>
            </a:endParaRPr>
          </a:p>
          <a:p>
            <a:pPr lvl="0" algn="just" eaLnBrk="0" fontAlgn="base" hangingPunct="0">
              <a:spcAft>
                <a:spcPct val="0"/>
              </a:spcAft>
              <a:buClr>
                <a:srgbClr val="86D1EC"/>
              </a:buClr>
              <a:buSzPct val="90000"/>
              <a:buFont typeface="Wingdings" pitchFamily="2" charset="2"/>
              <a:buChar char="§"/>
              <a:defRPr/>
            </a:pPr>
            <a:r>
              <a:rPr lang="en-US" sz="1900" kern="0" dirty="0" smtClean="0">
                <a:solidFill>
                  <a:schemeClr val="tx1"/>
                </a:solidFill>
                <a:latin typeface="Times New Roman" pitchFamily="18" charset="0"/>
                <a:cs typeface="Times New Roman" pitchFamily="18" charset="0"/>
              </a:rPr>
              <a:t>The normal population </a:t>
            </a:r>
            <a:r>
              <a:rPr lang="en-US" sz="1900" kern="0" dirty="0">
                <a:solidFill>
                  <a:schemeClr val="tx1"/>
                </a:solidFill>
                <a:latin typeface="Times New Roman" pitchFamily="18" charset="0"/>
                <a:cs typeface="Times New Roman" pitchFamily="18" charset="0"/>
              </a:rPr>
              <a:t>growth rate is </a:t>
            </a:r>
            <a:r>
              <a:rPr lang="en-US" sz="1900" kern="0" dirty="0" smtClean="0">
                <a:solidFill>
                  <a:schemeClr val="tx1"/>
                </a:solidFill>
                <a:latin typeface="Times New Roman" pitchFamily="18" charset="0"/>
                <a:cs typeface="Times New Roman" pitchFamily="18" charset="0"/>
              </a:rPr>
              <a:t>about </a:t>
            </a:r>
            <a:r>
              <a:rPr lang="en-US" sz="1900" kern="0" dirty="0">
                <a:solidFill>
                  <a:schemeClr val="tx1"/>
                </a:solidFill>
                <a:latin typeface="Times New Roman" pitchFamily="18" charset="0"/>
                <a:cs typeface="Times New Roman" pitchFamily="18" charset="0"/>
              </a:rPr>
              <a:t>2.6%, </a:t>
            </a:r>
            <a:r>
              <a:rPr lang="en-US" sz="1900" kern="0" dirty="0" smtClean="0">
                <a:solidFill>
                  <a:schemeClr val="tx1"/>
                </a:solidFill>
                <a:latin typeface="Times New Roman" pitchFamily="18" charset="0"/>
                <a:cs typeface="Times New Roman" pitchFamily="18" charset="0"/>
              </a:rPr>
              <a:t>however, in the recent years it was about </a:t>
            </a:r>
            <a:r>
              <a:rPr lang="en-US" sz="1900" kern="0" dirty="0">
                <a:solidFill>
                  <a:schemeClr val="tx1"/>
                </a:solidFill>
                <a:latin typeface="Times New Roman" pitchFamily="18" charset="0"/>
                <a:cs typeface="Times New Roman" pitchFamily="18" charset="0"/>
              </a:rPr>
              <a:t>6</a:t>
            </a:r>
            <a:r>
              <a:rPr lang="en-US" sz="1900" kern="0" dirty="0" smtClean="0">
                <a:solidFill>
                  <a:schemeClr val="tx1"/>
                </a:solidFill>
                <a:latin typeface="Times New Roman" pitchFamily="18" charset="0"/>
                <a:cs typeface="Times New Roman" pitchFamily="18" charset="0"/>
              </a:rPr>
              <a:t>% due to people migration to the city.</a:t>
            </a:r>
          </a:p>
          <a:p>
            <a:pPr lvl="0" algn="just" eaLnBrk="0" fontAlgn="base" hangingPunct="0">
              <a:spcAft>
                <a:spcPct val="0"/>
              </a:spcAft>
              <a:buClr>
                <a:srgbClr val="86D1EC"/>
              </a:buClr>
              <a:buSzPct val="90000"/>
              <a:buFont typeface="Wingdings" pitchFamily="2" charset="2"/>
              <a:buChar char="§"/>
              <a:defRPr/>
            </a:pPr>
            <a:endParaRPr lang="en-US" sz="1900" kern="0" dirty="0" smtClean="0">
              <a:solidFill>
                <a:schemeClr val="tx1"/>
              </a:solidFill>
              <a:latin typeface="Times New Roman" pitchFamily="18" charset="0"/>
              <a:cs typeface="Times New Roman" pitchFamily="18" charset="0"/>
            </a:endParaRPr>
          </a:p>
          <a:p>
            <a:pPr algn="just" eaLnBrk="0" fontAlgn="base" hangingPunct="0">
              <a:spcAft>
                <a:spcPct val="0"/>
              </a:spcAft>
              <a:buClr>
                <a:srgbClr val="86D1EC"/>
              </a:buClr>
              <a:buSzPct val="90000"/>
              <a:buFont typeface="Wingdings" pitchFamily="2" charset="2"/>
              <a:buChar char="§"/>
              <a:defRPr/>
            </a:pPr>
            <a:r>
              <a:rPr lang="en-US" sz="1900" kern="0" dirty="0" smtClean="0">
                <a:solidFill>
                  <a:schemeClr val="tx1"/>
                </a:solidFill>
                <a:latin typeface="Times New Roman" pitchFamily="18" charset="0"/>
                <a:cs typeface="Times New Roman" pitchFamily="18" charset="0"/>
              </a:rPr>
              <a:t>The total population increased from 505,000 in 1956 to 1.7M in 1983, 3.4M in 1993, 6.0M in 2009 and 8.0M in 2012.  Population increases to about 10.0 M during the day nowadays in Greater Khartoum. </a:t>
            </a:r>
          </a:p>
          <a:p>
            <a:pPr eaLnBrk="0" fontAlgn="base" hangingPunct="0">
              <a:spcAft>
                <a:spcPct val="0"/>
              </a:spcAft>
              <a:buClr>
                <a:srgbClr val="86D1EC"/>
              </a:buClr>
              <a:buSzPct val="90000"/>
              <a:buFont typeface="Wingdings" pitchFamily="2" charset="2"/>
              <a:buChar char="§"/>
              <a:defRPr/>
            </a:pPr>
            <a:endParaRPr lang="en-US" sz="1900" kern="0" dirty="0" smtClean="0">
              <a:solidFill>
                <a:schemeClr val="tx1"/>
              </a:solidFill>
              <a:latin typeface="Times New Roman" pitchFamily="18" charset="0"/>
              <a:cs typeface="Times New Roman" pitchFamily="18" charset="0"/>
            </a:endParaRPr>
          </a:p>
          <a:p>
            <a:pPr lvl="0" algn="just">
              <a:buFont typeface="Wingdings" pitchFamily="2" charset="2"/>
              <a:buChar char="§"/>
            </a:pPr>
            <a:r>
              <a:rPr lang="en-US" sz="1900" kern="0" dirty="0">
                <a:solidFill>
                  <a:schemeClr val="tx1"/>
                </a:solidFill>
                <a:latin typeface="Times New Roman" pitchFamily="18" charset="0"/>
                <a:cs typeface="Times New Roman" pitchFamily="18" charset="0"/>
              </a:rPr>
              <a:t>Khartoum State is located in an arid climatic zone and the average annual rainfall is in order of 250 mm, the rainfall amount, intensity and frequency are characterized by very high variability which results in occasional flash floods.</a:t>
            </a:r>
          </a:p>
          <a:p>
            <a:endParaRPr lang="en-US" sz="2600" dirty="0">
              <a:solidFill>
                <a:schemeClr val="tx1"/>
              </a:solidFill>
            </a:endParaRPr>
          </a:p>
        </p:txBody>
      </p:sp>
      <p:sp>
        <p:nvSpPr>
          <p:cNvPr id="6"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a:p>
        </p:txBody>
      </p:sp>
      <p:sp>
        <p:nvSpPr>
          <p:cNvPr id="7"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8" name="Slide Number Placeholder 7"/>
          <p:cNvSpPr>
            <a:spLocks noGrp="1"/>
          </p:cNvSpPr>
          <p:nvPr>
            <p:ph type="sldNum" sz="quarter" idx="12"/>
          </p:nvPr>
        </p:nvSpPr>
        <p:spPr>
          <a:xfrm>
            <a:off x="7572396" y="6215082"/>
            <a:ext cx="1161826" cy="365125"/>
          </a:xfrm>
        </p:spPr>
        <p:txBody>
          <a:bodyPr/>
          <a:lstStyle/>
          <a:p>
            <a:pPr>
              <a:defRPr/>
            </a:pPr>
            <a:fld id="{845BA8F0-0005-4ACB-9F4D-D6F55FE18C61}" type="slidenum">
              <a:rPr lang="en-US" altLang="zh-TW" smtClean="0">
                <a:solidFill>
                  <a:schemeClr val="tx1"/>
                </a:solidFill>
              </a:rPr>
              <a:pPr>
                <a:defRPr/>
              </a:pPr>
              <a:t>4</a:t>
            </a:fld>
            <a:endParaRPr lang="en-US" altLang="zh-TW" dirty="0">
              <a:solidFill>
                <a:schemeClr val="tx1"/>
              </a:solidFill>
            </a:endParaRPr>
          </a:p>
        </p:txBody>
      </p:sp>
      <p:sp>
        <p:nvSpPr>
          <p:cNvPr id="2" name="Title 1"/>
          <p:cNvSpPr>
            <a:spLocks noGrp="1"/>
          </p:cNvSpPr>
          <p:nvPr>
            <p:ph type="title"/>
          </p:nvPr>
        </p:nvSpPr>
        <p:spPr/>
        <p:txBody>
          <a:bodyPr/>
          <a:lstStyle/>
          <a:p>
            <a:r>
              <a:rPr lang="en-US" dirty="0" smtClean="0">
                <a:solidFill>
                  <a:srgbClr val="FFFF00"/>
                </a:solidFill>
              </a:rPr>
              <a:t>Background</a:t>
            </a:r>
            <a:r>
              <a:rPr lang="en-US" dirty="0" smtClean="0"/>
              <a:t> </a:t>
            </a:r>
            <a:endParaRPr lang="en-US" dirty="0"/>
          </a:p>
        </p:txBody>
      </p:sp>
    </p:spTree>
    <p:extLst>
      <p:ext uri="{BB962C8B-B14F-4D97-AF65-F5344CB8AC3E}">
        <p14:creationId xmlns:p14="http://schemas.microsoft.com/office/powerpoint/2010/main" val="1156562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y Documents\intertion\112-1279_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48" y="1524862"/>
            <a:ext cx="7605738" cy="479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914400" y="443345"/>
            <a:ext cx="7162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spcBef>
                <a:spcPct val="50000"/>
              </a:spcBef>
            </a:pPr>
            <a:r>
              <a:rPr lang="en-US" b="1" dirty="0">
                <a:cs typeface="Times New Roman" pitchFamily="18" charset="0"/>
              </a:rPr>
              <a:t>The Blue Nile and White Nile </a:t>
            </a:r>
            <a:r>
              <a:rPr lang="en-US" b="1" dirty="0" smtClean="0">
                <a:cs typeface="Times New Roman" pitchFamily="18" charset="0"/>
              </a:rPr>
              <a:t>Rivers Confluence </a:t>
            </a:r>
            <a:r>
              <a:rPr lang="en-US" b="1" dirty="0">
                <a:cs typeface="Times New Roman" pitchFamily="18" charset="0"/>
              </a:rPr>
              <a:t>at Khartoum </a:t>
            </a:r>
          </a:p>
          <a:p>
            <a:pPr algn="r" rtl="1" eaLnBrk="1" hangingPunct="1">
              <a:spcBef>
                <a:spcPct val="50000"/>
              </a:spcBef>
            </a:pPr>
            <a:r>
              <a:rPr lang="en-US" sz="1400" b="1" dirty="0">
                <a:cs typeface="Times New Roman" pitchFamily="18" charset="0"/>
              </a:rPr>
              <a:t>(The White Nile pushes  the Blue Nile to a narrow stream during the period (Nov-May) while the opposite happens during the Flood season (June – Oct).  </a:t>
            </a:r>
          </a:p>
        </p:txBody>
      </p:sp>
      <p:sp>
        <p:nvSpPr>
          <p:cNvPr id="7"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a:p>
        </p:txBody>
      </p:sp>
      <p:sp>
        <p:nvSpPr>
          <p:cNvPr id="8"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5" name="Slide Number Placeholder 7"/>
          <p:cNvSpPr>
            <a:spLocks noGrp="1"/>
          </p:cNvSpPr>
          <p:nvPr>
            <p:ph type="sldNum" sz="quarter" idx="12"/>
          </p:nvPr>
        </p:nvSpPr>
        <p:spPr>
          <a:xfrm>
            <a:off x="6553200" y="6243638"/>
            <a:ext cx="2133600" cy="457200"/>
          </a:xfrm>
        </p:spPr>
        <p:txBody>
          <a:bodyPr/>
          <a:lstStyle/>
          <a:p>
            <a:pPr>
              <a:defRPr/>
            </a:pPr>
            <a:fld id="{AF5F2A1D-C63A-4F30-A930-040B9B21D34C}" type="slidenum">
              <a:rPr lang="en-US" smtClean="0"/>
              <a:pPr>
                <a:defRPr/>
              </a:pPr>
              <a:t>5</a:t>
            </a:fld>
            <a:endParaRPr lang="en-US"/>
          </a:p>
        </p:txBody>
      </p:sp>
      <p:sp>
        <p:nvSpPr>
          <p:cNvPr id="9" name="TextBox 8"/>
          <p:cNvSpPr txBox="1"/>
          <p:nvPr/>
        </p:nvSpPr>
        <p:spPr>
          <a:xfrm>
            <a:off x="2643174" y="4786322"/>
            <a:ext cx="1285884" cy="369332"/>
          </a:xfrm>
          <a:prstGeom prst="rect">
            <a:avLst/>
          </a:prstGeom>
          <a:noFill/>
        </p:spPr>
        <p:txBody>
          <a:bodyPr wrap="square" rtlCol="0">
            <a:spAutoFit/>
          </a:bodyPr>
          <a:lstStyle/>
          <a:p>
            <a:r>
              <a:rPr lang="en-GB" b="1" dirty="0" smtClean="0"/>
              <a:t>White Nile</a:t>
            </a:r>
            <a:endParaRPr lang="en-GB" b="1" dirty="0"/>
          </a:p>
        </p:txBody>
      </p:sp>
      <p:sp>
        <p:nvSpPr>
          <p:cNvPr id="10" name="TextBox 9"/>
          <p:cNvSpPr txBox="1"/>
          <p:nvPr/>
        </p:nvSpPr>
        <p:spPr>
          <a:xfrm>
            <a:off x="4214810" y="3202544"/>
            <a:ext cx="1143008" cy="369332"/>
          </a:xfrm>
          <a:prstGeom prst="rect">
            <a:avLst/>
          </a:prstGeom>
          <a:noFill/>
        </p:spPr>
        <p:txBody>
          <a:bodyPr wrap="square" rtlCol="0">
            <a:spAutoFit/>
          </a:bodyPr>
          <a:lstStyle/>
          <a:p>
            <a:r>
              <a:rPr lang="en-GB" b="1" dirty="0" smtClean="0"/>
              <a:t>Blue Nile</a:t>
            </a:r>
            <a:endParaRPr lang="en-GB" b="1" dirty="0"/>
          </a:p>
        </p:txBody>
      </p:sp>
    </p:spTree>
    <p:extLst>
      <p:ext uri="{BB962C8B-B14F-4D97-AF65-F5344CB8AC3E}">
        <p14:creationId xmlns:p14="http://schemas.microsoft.com/office/powerpoint/2010/main" val="147904061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AWARENET</a:t>
            </a:r>
            <a:endParaRPr lang="en-US"/>
          </a:p>
        </p:txBody>
      </p:sp>
      <p:sp>
        <p:nvSpPr>
          <p:cNvPr id="3" name="Footer Placeholder 2"/>
          <p:cNvSpPr>
            <a:spLocks noGrp="1"/>
          </p:cNvSpPr>
          <p:nvPr>
            <p:ph type="ftr" sz="quarter" idx="11"/>
          </p:nvPr>
        </p:nvSpPr>
        <p:spPr/>
        <p:txBody>
          <a:bodyPr/>
          <a:lstStyle/>
          <a:p>
            <a:r>
              <a:rPr lang="en-US" smtClean="0"/>
              <a:t>Eng. Dala Siddig and Eng. Abubaker Ahmed </a:t>
            </a:r>
            <a:endParaRPr lang="en-US"/>
          </a:p>
        </p:txBody>
      </p:sp>
      <p:sp>
        <p:nvSpPr>
          <p:cNvPr id="4" name="Slide Number Placeholder 3"/>
          <p:cNvSpPr>
            <a:spLocks noGrp="1"/>
          </p:cNvSpPr>
          <p:nvPr>
            <p:ph type="sldNum" sz="quarter" idx="12"/>
          </p:nvPr>
        </p:nvSpPr>
        <p:spPr/>
        <p:txBody>
          <a:bodyPr/>
          <a:lstStyle/>
          <a:p>
            <a:fld id="{AD618CC4-E387-4E3E-9BE1-19654A6E529A}" type="slidenum">
              <a:rPr lang="en-US" smtClean="0"/>
              <a:t>6</a:t>
            </a:fld>
            <a:endParaRPr lang="en-US"/>
          </a:p>
        </p:txBody>
      </p:sp>
      <p:grpSp>
        <p:nvGrpSpPr>
          <p:cNvPr id="8" name="Group 7"/>
          <p:cNvGrpSpPr/>
          <p:nvPr/>
        </p:nvGrpSpPr>
        <p:grpSpPr>
          <a:xfrm>
            <a:off x="4191000" y="1600200"/>
            <a:ext cx="4495800" cy="4343399"/>
            <a:chOff x="2743200" y="384464"/>
            <a:chExt cx="6096000" cy="3465223"/>
          </a:xfrm>
        </p:grpSpPr>
        <p:pic>
          <p:nvPicPr>
            <p:cNvPr id="7" name="Picture 6" descr="State Topography Loc.jpg"/>
            <p:cNvPicPr>
              <a:picLocks noChangeAspect="1"/>
            </p:cNvPicPr>
            <p:nvPr/>
          </p:nvPicPr>
          <p:blipFill>
            <a:blip r:embed="rId2" cstate="print"/>
            <a:stretch>
              <a:fillRect/>
            </a:stretch>
          </p:blipFill>
          <p:spPr>
            <a:xfrm>
              <a:off x="2743200" y="384464"/>
              <a:ext cx="6096000" cy="32766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5410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0200"/>
            <a:ext cx="3657600" cy="4106974"/>
          </a:xfrm>
          <a:prstGeom prst="rect">
            <a:avLst/>
          </a:prstGeom>
        </p:spPr>
      </p:pic>
      <p:cxnSp>
        <p:nvCxnSpPr>
          <p:cNvPr id="11" name="Straight Arrow Connector 10"/>
          <p:cNvCxnSpPr/>
          <p:nvPr/>
        </p:nvCxnSpPr>
        <p:spPr>
          <a:xfrm>
            <a:off x="2743200" y="3594956"/>
            <a:ext cx="2057400" cy="2150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5746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41" y="914400"/>
            <a:ext cx="8617777" cy="537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000233" y="285728"/>
            <a:ext cx="50006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smtClean="0">
                <a:ln>
                  <a:noFill/>
                </a:ln>
                <a:solidFill>
                  <a:srgbClr val="FFFF00"/>
                </a:solidFill>
                <a:effectLst/>
                <a:uLnTx/>
                <a:uFillTx/>
              </a:rPr>
              <a:t>Khartoum State Natural Drainage Pattern</a:t>
            </a:r>
            <a:endParaRPr kumimoji="0" lang="en-US" altLang="en-US" sz="2000" b="0" i="0" u="none" strike="noStrike" kern="0" cap="none" spc="0" normalizeH="0" baseline="0" noProof="0" dirty="0" smtClean="0">
              <a:ln>
                <a:noFill/>
              </a:ln>
              <a:solidFill>
                <a:srgbClr val="FFFF00"/>
              </a:solidFill>
              <a:effectLst/>
              <a:uLnTx/>
              <a:uFillTx/>
            </a:endParaRPr>
          </a:p>
        </p:txBody>
      </p:sp>
      <p:cxnSp>
        <p:nvCxnSpPr>
          <p:cNvPr id="4" name="Straight Arrow Connector 3"/>
          <p:cNvCxnSpPr>
            <a:cxnSpLocks noChangeShapeType="1"/>
          </p:cNvCxnSpPr>
          <p:nvPr/>
        </p:nvCxnSpPr>
        <p:spPr bwMode="auto">
          <a:xfrm flipH="1" flipV="1">
            <a:off x="1066800" y="1062038"/>
            <a:ext cx="762000" cy="1909762"/>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5" name="Arc 4"/>
          <p:cNvSpPr/>
          <p:nvPr/>
        </p:nvSpPr>
        <p:spPr bwMode="auto">
          <a:xfrm>
            <a:off x="2286000" y="2133600"/>
            <a:ext cx="76200" cy="46038"/>
          </a:xfrm>
          <a:prstGeom prst="arc">
            <a:avLst/>
          </a:prstGeom>
          <a:solidFill>
            <a:srgbClr val="FFFFCC"/>
          </a:solidFill>
          <a:ln w="9525" cap="flat" cmpd="sng" algn="ctr">
            <a:solidFill>
              <a:srgbClr val="000000"/>
            </a:solidFill>
            <a:prstDash val="solid"/>
            <a:round/>
            <a:headEnd type="none" w="med" len="med"/>
            <a:tailEnd type="none" w="med" len="med"/>
          </a:ln>
          <a:effectLs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 name="Straight Connector 5"/>
          <p:cNvCxnSpPr>
            <a:cxnSpLocks noChangeShapeType="1"/>
          </p:cNvCxnSpPr>
          <p:nvPr/>
        </p:nvCxnSpPr>
        <p:spPr bwMode="auto">
          <a:xfrm flipH="1">
            <a:off x="1676400" y="2133600"/>
            <a:ext cx="685800" cy="23622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019300" y="3505200"/>
            <a:ext cx="800100" cy="342900"/>
          </a:xfrm>
          <a:prstGeom prst="straightConnector1">
            <a:avLst/>
          </a:prstGeom>
          <a:noFill/>
          <a:ln w="444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3657600" y="2857500"/>
            <a:ext cx="3200400" cy="1562100"/>
          </a:xfrm>
          <a:prstGeom prst="line">
            <a:avLst/>
          </a:prstGeom>
          <a:noFill/>
          <a:ln w="41275" algn="ctr">
            <a:solidFill>
              <a:srgbClr val="FF0000"/>
            </a:solidFill>
            <a:round/>
            <a:headEnd/>
            <a:tailEn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flipH="1">
            <a:off x="3810000" y="3657600"/>
            <a:ext cx="914400" cy="304800"/>
          </a:xfrm>
          <a:prstGeom prst="straightConnector1">
            <a:avLst/>
          </a:prstGeom>
          <a:noFill/>
          <a:ln w="444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H="1">
            <a:off x="4724400" y="4114800"/>
            <a:ext cx="195263" cy="457200"/>
          </a:xfrm>
          <a:prstGeom prst="straightConnector1">
            <a:avLst/>
          </a:prstGeom>
          <a:noFill/>
          <a:ln w="412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447800" y="5257800"/>
            <a:ext cx="666750" cy="0"/>
          </a:xfrm>
          <a:prstGeom prst="straightConnector1">
            <a:avLst/>
          </a:prstGeom>
          <a:noFill/>
          <a:ln w="4127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V="1">
            <a:off x="5486400" y="2362200"/>
            <a:ext cx="0" cy="952500"/>
          </a:xfrm>
          <a:prstGeom prst="straightConnector1">
            <a:avLst/>
          </a:prstGeom>
          <a:noFill/>
          <a:ln w="444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7696200" y="2933700"/>
            <a:ext cx="0" cy="952500"/>
          </a:xfrm>
          <a:prstGeom prst="straightConnector1">
            <a:avLst/>
          </a:prstGeom>
          <a:noFill/>
          <a:ln w="4445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18"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16" name="Slide Number Placeholder 15"/>
          <p:cNvSpPr>
            <a:spLocks noGrp="1"/>
          </p:cNvSpPr>
          <p:nvPr>
            <p:ph type="sldNum" sz="quarter" idx="12"/>
          </p:nvPr>
        </p:nvSpPr>
        <p:spPr>
          <a:xfrm>
            <a:off x="7286644" y="6286520"/>
            <a:ext cx="1161826" cy="365125"/>
          </a:xfrm>
        </p:spPr>
        <p:txBody>
          <a:bodyPr/>
          <a:lstStyle/>
          <a:p>
            <a:pPr>
              <a:defRPr/>
            </a:pPr>
            <a:fld id="{AA209832-4E56-447E-9F8E-B57F590C78D4}" type="slidenum">
              <a:rPr lang="en-US" altLang="zh-TW" smtClean="0">
                <a:solidFill>
                  <a:schemeClr val="tx1"/>
                </a:solidFill>
              </a:rPr>
              <a:pPr>
                <a:defRPr/>
              </a:pPr>
              <a:t>7</a:t>
            </a:fld>
            <a:endParaRPr lang="en-US" altLang="zh-TW" dirty="0">
              <a:solidFill>
                <a:schemeClr val="tx1"/>
              </a:solidFill>
            </a:endParaRPr>
          </a:p>
        </p:txBody>
      </p:sp>
    </p:spTree>
    <p:extLst>
      <p:ext uri="{BB962C8B-B14F-4D97-AF65-F5344CB8AC3E}">
        <p14:creationId xmlns:p14="http://schemas.microsoft.com/office/powerpoint/2010/main" val="1136688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14478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
            </a:pPr>
            <a:r>
              <a:rPr lang="en-US" altLang="en-US" dirty="0">
                <a:latin typeface="Times New Roman" pitchFamily="18" charset="0"/>
                <a:cs typeface="Times New Roman" pitchFamily="18" charset="0"/>
              </a:rPr>
              <a:t>Many of these natural drainage courses (Khors) are passing through densely populated areas in cities of Khartoum North and  Omdurman. </a:t>
            </a:r>
          </a:p>
        </p:txBody>
      </p:sp>
      <p:sp>
        <p:nvSpPr>
          <p:cNvPr id="5" name="Rectangle 4"/>
          <p:cNvSpPr>
            <a:spLocks noChangeArrowheads="1"/>
          </p:cNvSpPr>
          <p:nvPr/>
        </p:nvSpPr>
        <p:spPr bwMode="auto">
          <a:xfrm>
            <a:off x="609600" y="26670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
            </a:pPr>
            <a:r>
              <a:rPr lang="en-US" altLang="en-US" dirty="0">
                <a:latin typeface="Times New Roman" pitchFamily="18" charset="0"/>
                <a:cs typeface="Times New Roman" pitchFamily="18" charset="0"/>
              </a:rPr>
              <a:t>Part of these drainage courses are not clearly defined as </a:t>
            </a:r>
            <a:r>
              <a:rPr lang="en-US" altLang="en-US" dirty="0" smtClean="0">
                <a:latin typeface="Times New Roman" pitchFamily="18" charset="0"/>
                <a:cs typeface="Times New Roman" pitchFamily="18" charset="0"/>
              </a:rPr>
              <a:t>they have been </a:t>
            </a:r>
            <a:r>
              <a:rPr lang="en-US" altLang="en-US" dirty="0">
                <a:latin typeface="Times New Roman" pitchFamily="18" charset="0"/>
                <a:cs typeface="Times New Roman" pitchFamily="18" charset="0"/>
              </a:rPr>
              <a:t>affected by </a:t>
            </a:r>
            <a:r>
              <a:rPr lang="en-US" altLang="en-US" dirty="0" smtClean="0">
                <a:latin typeface="Times New Roman" pitchFamily="18" charset="0"/>
                <a:cs typeface="Times New Roman" pitchFamily="18" charset="0"/>
              </a:rPr>
              <a:t>sediment and sand </a:t>
            </a:r>
            <a:r>
              <a:rPr lang="en-US" altLang="en-US" dirty="0">
                <a:latin typeface="Times New Roman" pitchFamily="18" charset="0"/>
                <a:cs typeface="Times New Roman" pitchFamily="18" charset="0"/>
              </a:rPr>
              <a:t>encroachment over many years of relatively dry seasons.  </a:t>
            </a:r>
          </a:p>
        </p:txBody>
      </p:sp>
      <p:sp>
        <p:nvSpPr>
          <p:cNvPr id="6" name="Rectangle 5"/>
          <p:cNvSpPr>
            <a:spLocks noChangeArrowheads="1"/>
          </p:cNvSpPr>
          <p:nvPr/>
        </p:nvSpPr>
        <p:spPr bwMode="auto">
          <a:xfrm>
            <a:off x="609600" y="382905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Wingdings" pitchFamily="2" charset="2"/>
              <a:buChar char="§"/>
            </a:pPr>
            <a:r>
              <a:rPr lang="en-US" altLang="en-US" dirty="0">
                <a:latin typeface="Times New Roman" pitchFamily="18" charset="0"/>
                <a:cs typeface="Times New Roman" pitchFamily="18" charset="0"/>
              </a:rPr>
              <a:t>Any coincidence of the high river Flood with the torrential rainfalls </a:t>
            </a:r>
            <a:r>
              <a:rPr lang="en-US" altLang="en-US" dirty="0" smtClean="0">
                <a:latin typeface="Times New Roman" pitchFamily="18" charset="0"/>
                <a:cs typeface="Times New Roman" pitchFamily="18" charset="0"/>
              </a:rPr>
              <a:t>events produce damaging floods. </a:t>
            </a:r>
            <a:endParaRPr lang="en-US" altLang="en-US" dirty="0">
              <a:latin typeface="Times New Roman" pitchFamily="18" charset="0"/>
              <a:cs typeface="Times New Roman" pitchFamily="18" charset="0"/>
            </a:endParaRPr>
          </a:p>
        </p:txBody>
      </p:sp>
      <p:sp>
        <p:nvSpPr>
          <p:cNvPr id="11"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12"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9" name="Slide Number Placeholder 8"/>
          <p:cNvSpPr>
            <a:spLocks noGrp="1"/>
          </p:cNvSpPr>
          <p:nvPr>
            <p:ph type="sldNum" sz="quarter" idx="12"/>
          </p:nvPr>
        </p:nvSpPr>
        <p:spPr>
          <a:xfrm>
            <a:off x="7429520" y="6286520"/>
            <a:ext cx="1161826" cy="365125"/>
          </a:xfrm>
        </p:spPr>
        <p:txBody>
          <a:bodyPr/>
          <a:lstStyle/>
          <a:p>
            <a:pPr>
              <a:defRPr/>
            </a:pPr>
            <a:fld id="{AA209832-4E56-447E-9F8E-B57F590C78D4}" type="slidenum">
              <a:rPr lang="en-US" altLang="zh-TW" smtClean="0">
                <a:solidFill>
                  <a:schemeClr val="tx1"/>
                </a:solidFill>
              </a:rPr>
              <a:pPr>
                <a:defRPr/>
              </a:pPr>
              <a:t>8</a:t>
            </a:fld>
            <a:endParaRPr lang="en-US" altLang="zh-TW" dirty="0">
              <a:solidFill>
                <a:schemeClr val="tx1"/>
              </a:solidFill>
            </a:endParaRPr>
          </a:p>
        </p:txBody>
      </p:sp>
    </p:spTree>
    <p:extLst>
      <p:ext uri="{BB962C8B-B14F-4D97-AF65-F5344CB8AC3E}">
        <p14:creationId xmlns:p14="http://schemas.microsoft.com/office/powerpoint/2010/main" val="19385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14431" y="274638"/>
            <a:ext cx="8400969" cy="56356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FFFF00"/>
                </a:solidFill>
              </a:rPr>
              <a:t>Rainfall and river flow</a:t>
            </a:r>
            <a:endParaRPr lang="nl-NL" sz="2800" b="1" dirty="0">
              <a:solidFill>
                <a:srgbClr val="FFFF00"/>
              </a:solidFill>
            </a:endParaRPr>
          </a:p>
        </p:txBody>
      </p:sp>
      <p:sp>
        <p:nvSpPr>
          <p:cNvPr id="3" name="Rectangle 3"/>
          <p:cNvSpPr txBox="1">
            <a:spLocks noChangeArrowheads="1"/>
          </p:cNvSpPr>
          <p:nvPr/>
        </p:nvSpPr>
        <p:spPr>
          <a:xfrm>
            <a:off x="6728470" y="5805264"/>
            <a:ext cx="2240589" cy="501650"/>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90000"/>
              </a:lnSpc>
              <a:buFontTx/>
              <a:buNone/>
            </a:pPr>
            <a:endParaRPr lang="nl-NL" dirty="0"/>
          </a:p>
        </p:txBody>
      </p:sp>
      <p:sp>
        <p:nvSpPr>
          <p:cNvPr id="4" name="Rectangle 4"/>
          <p:cNvSpPr>
            <a:spLocks noChangeArrowheads="1"/>
          </p:cNvSpPr>
          <p:nvPr/>
        </p:nvSpPr>
        <p:spPr bwMode="auto">
          <a:xfrm>
            <a:off x="5040695" y="3048000"/>
            <a:ext cx="167599" cy="769441"/>
          </a:xfrm>
          <a:prstGeom prst="rect">
            <a:avLst/>
          </a:prstGeom>
          <a:noFill/>
          <a:ln w="9525">
            <a:noFill/>
            <a:miter lim="800000"/>
            <a:headEnd/>
            <a:tailEnd/>
          </a:ln>
          <a:effectLst/>
        </p:spPr>
        <p:txBody>
          <a:bodyPr wrap="square">
            <a:spAutoFit/>
          </a:bodyPr>
          <a:lstStyle/>
          <a:p>
            <a:endParaRPr lang="en-US" sz="4400" dirty="0">
              <a:solidFill>
                <a:schemeClr val="tx2"/>
              </a:solidFill>
              <a:latin typeface="Times New Roman" pitchFamily="18" charset="0"/>
            </a:endParaRPr>
          </a:p>
        </p:txBody>
      </p:sp>
      <p:sp>
        <p:nvSpPr>
          <p:cNvPr id="5" name="Rectangle 5"/>
          <p:cNvSpPr>
            <a:spLocks noChangeArrowheads="1"/>
          </p:cNvSpPr>
          <p:nvPr/>
        </p:nvSpPr>
        <p:spPr bwMode="auto">
          <a:xfrm>
            <a:off x="5040695" y="3048000"/>
            <a:ext cx="167599" cy="769441"/>
          </a:xfrm>
          <a:prstGeom prst="rect">
            <a:avLst/>
          </a:prstGeom>
          <a:noFill/>
          <a:ln w="9525">
            <a:noFill/>
            <a:miter lim="800000"/>
            <a:headEnd/>
            <a:tailEnd/>
          </a:ln>
          <a:effectLst/>
        </p:spPr>
        <p:txBody>
          <a:bodyPr wrap="square">
            <a:spAutoFit/>
          </a:bodyPr>
          <a:lstStyle/>
          <a:p>
            <a:endParaRPr lang="en-US" sz="4400" dirty="0">
              <a:solidFill>
                <a:schemeClr val="tx2"/>
              </a:solidFill>
              <a:latin typeface="Times New Roman" pitchFamily="18" charset="0"/>
            </a:endParaRPr>
          </a:p>
        </p:txBody>
      </p:sp>
      <p:pic>
        <p:nvPicPr>
          <p:cNvPr id="6" name="Picture 11" descr="P_GPCC_2007"/>
          <p:cNvPicPr>
            <a:picLocks noChangeAspect="1" noChangeArrowheads="1"/>
          </p:cNvPicPr>
          <p:nvPr/>
        </p:nvPicPr>
        <p:blipFill>
          <a:blip r:embed="rId2" cstate="print"/>
          <a:srcRect l="22913" t="14545" r="23126" b="12727"/>
          <a:stretch>
            <a:fillRect/>
          </a:stretch>
        </p:blipFill>
        <p:spPr bwMode="auto">
          <a:xfrm>
            <a:off x="4929190" y="1785925"/>
            <a:ext cx="3020729" cy="4163356"/>
          </a:xfrm>
          <a:prstGeom prst="rect">
            <a:avLst/>
          </a:prstGeom>
          <a:noFill/>
        </p:spPr>
      </p:pic>
      <p:pic>
        <p:nvPicPr>
          <p:cNvPr id="7" name="Picture 12" descr="P_GPCC_2007"/>
          <p:cNvPicPr>
            <a:picLocks noChangeAspect="1" noChangeArrowheads="1"/>
          </p:cNvPicPr>
          <p:nvPr/>
        </p:nvPicPr>
        <p:blipFill>
          <a:blip r:embed="rId3" cstate="print"/>
          <a:srcRect l="81235" t="77808" r="1637" b="1515"/>
          <a:stretch>
            <a:fillRect/>
          </a:stretch>
        </p:blipFill>
        <p:spPr bwMode="auto">
          <a:xfrm>
            <a:off x="8024095" y="2556420"/>
            <a:ext cx="1048499" cy="1752600"/>
          </a:xfrm>
          <a:prstGeom prst="rect">
            <a:avLst/>
          </a:prstGeom>
          <a:noFill/>
        </p:spPr>
      </p:pic>
      <p:grpSp>
        <p:nvGrpSpPr>
          <p:cNvPr id="9" name="Group 9"/>
          <p:cNvGrpSpPr>
            <a:grpSpLocks/>
          </p:cNvGrpSpPr>
          <p:nvPr/>
        </p:nvGrpSpPr>
        <p:grpSpPr bwMode="auto">
          <a:xfrm>
            <a:off x="428596" y="1785925"/>
            <a:ext cx="4357718" cy="3874354"/>
            <a:chOff x="919163" y="571498"/>
            <a:chExt cx="7010400" cy="5557732"/>
          </a:xfrm>
        </p:grpSpPr>
        <p:grpSp>
          <p:nvGrpSpPr>
            <p:cNvPr id="10" name="Group 9"/>
            <p:cNvGrpSpPr>
              <a:grpSpLocks/>
            </p:cNvGrpSpPr>
            <p:nvPr/>
          </p:nvGrpSpPr>
          <p:grpSpPr bwMode="auto">
            <a:xfrm>
              <a:off x="919163" y="571498"/>
              <a:ext cx="7010400" cy="4876800"/>
              <a:chOff x="2160" y="2897"/>
              <a:chExt cx="8585" cy="5923"/>
            </a:xfrm>
          </p:grpSpPr>
          <p:pic>
            <p:nvPicPr>
              <p:cNvPr id="12" name="Picture 3" descr="Nile"/>
              <p:cNvPicPr>
                <a:picLocks noChangeAspect="1" noChangeArrowheads="1"/>
              </p:cNvPicPr>
              <p:nvPr/>
            </p:nvPicPr>
            <p:blipFill>
              <a:blip r:embed="rId4" cstate="print">
                <a:lum bright="-18000" contrast="30000"/>
                <a:extLst>
                  <a:ext uri="{28A0092B-C50C-407E-A947-70E740481C1C}">
                    <a14:useLocalDpi xmlns:a14="http://schemas.microsoft.com/office/drawing/2010/main" val="0"/>
                  </a:ext>
                </a:extLst>
              </a:blip>
              <a:srcRect l="7654" t="10843" r="12755" b="13252"/>
              <a:stretch>
                <a:fillRect/>
              </a:stretch>
            </p:blipFill>
            <p:spPr bwMode="auto">
              <a:xfrm>
                <a:off x="2160" y="3144"/>
                <a:ext cx="8563" cy="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4"/>
              <p:cNvSpPr>
                <a:spLocks noChangeShapeType="1"/>
              </p:cNvSpPr>
              <p:nvPr/>
            </p:nvSpPr>
            <p:spPr bwMode="auto">
              <a:xfrm>
                <a:off x="10092" y="2992"/>
                <a:ext cx="0" cy="648"/>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
              <p:cNvSpPr>
                <a:spLocks noChangeShapeType="1"/>
              </p:cNvSpPr>
              <p:nvPr/>
            </p:nvSpPr>
            <p:spPr bwMode="auto">
              <a:xfrm>
                <a:off x="2995" y="2996"/>
                <a:ext cx="0" cy="649"/>
              </a:xfrm>
              <a:prstGeom prst="line">
                <a:avLst/>
              </a:prstGeom>
              <a:noFill/>
              <a:ln w="12700">
                <a:solidFill>
                  <a:srgbClr val="1C1C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6"/>
              <p:cNvSpPr>
                <a:spLocks noChangeShapeType="1"/>
              </p:cNvSpPr>
              <p:nvPr/>
            </p:nvSpPr>
            <p:spPr bwMode="auto">
              <a:xfrm>
                <a:off x="3005" y="2995"/>
                <a:ext cx="7083" cy="0"/>
              </a:xfrm>
              <a:prstGeom prst="line">
                <a:avLst/>
              </a:prstGeom>
              <a:noFill/>
              <a:ln w="9525">
                <a:solidFill>
                  <a:srgbClr val="1C1C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7"/>
              <p:cNvSpPr txBox="1">
                <a:spLocks noChangeArrowheads="1"/>
              </p:cNvSpPr>
              <p:nvPr/>
            </p:nvSpPr>
            <p:spPr bwMode="auto">
              <a:xfrm>
                <a:off x="2475" y="2897"/>
                <a:ext cx="117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en-GB" sz="900" b="1">
                    <a:solidFill>
                      <a:srgbClr val="5F5F5F"/>
                    </a:solidFill>
                    <a:latin typeface="Calibri" pitchFamily="34" charset="0"/>
                  </a:rPr>
                  <a:t> 1000</a:t>
                </a:r>
                <a:endParaRPr lang="en-US"/>
              </a:p>
            </p:txBody>
          </p:sp>
          <p:sp>
            <p:nvSpPr>
              <p:cNvPr id="17" name="Text Box 8"/>
              <p:cNvSpPr txBox="1">
                <a:spLocks noChangeArrowheads="1"/>
              </p:cNvSpPr>
              <p:nvPr/>
            </p:nvSpPr>
            <p:spPr bwMode="auto">
              <a:xfrm>
                <a:off x="9683" y="2901"/>
                <a:ext cx="1062"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en-GB" sz="900" b="1">
                    <a:latin typeface="Calibri" pitchFamily="34" charset="0"/>
                  </a:rPr>
                  <a:t>          </a:t>
                </a:r>
                <a:r>
                  <a:rPr lang="en-GB" sz="900" b="1">
                    <a:solidFill>
                      <a:srgbClr val="5F5F5F"/>
                    </a:solidFill>
                    <a:latin typeface="Calibri" pitchFamily="34" charset="0"/>
                  </a:rPr>
                  <a:t>1000</a:t>
                </a:r>
                <a:endParaRPr lang="en-US"/>
              </a:p>
            </p:txBody>
          </p:sp>
        </p:grpSp>
        <p:sp>
          <p:nvSpPr>
            <p:cNvPr id="11" name="Rectangle 10"/>
            <p:cNvSpPr>
              <a:spLocks noChangeArrowheads="1"/>
            </p:cNvSpPr>
            <p:nvPr/>
          </p:nvSpPr>
          <p:spPr bwMode="auto">
            <a:xfrm>
              <a:off x="1928793" y="5643577"/>
              <a:ext cx="5628390" cy="48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latin typeface="Times New Roman" pitchFamily="18" charset="0"/>
                  <a:cs typeface="Times New Roman" pitchFamily="18" charset="0"/>
                </a:rPr>
                <a:t>Hydrograph of the Nile River System </a:t>
              </a:r>
              <a:endParaRPr lang="en-GB" sz="1600" b="1" dirty="0">
                <a:latin typeface="Times New Roman" pitchFamily="18" charset="0"/>
                <a:cs typeface="Times New Roman" pitchFamily="18" charset="0"/>
              </a:endParaRPr>
            </a:p>
          </p:txBody>
        </p:sp>
      </p:grpSp>
      <p:sp>
        <p:nvSpPr>
          <p:cNvPr id="18" name="Date Placeholder 16"/>
          <p:cNvSpPr>
            <a:spLocks noGrp="1"/>
          </p:cNvSpPr>
          <p:nvPr>
            <p:ph type="dt" sz="half" idx="10"/>
          </p:nvPr>
        </p:nvSpPr>
        <p:spPr>
          <a:xfrm>
            <a:off x="457200" y="6243638"/>
            <a:ext cx="2133600" cy="457200"/>
          </a:xfrm>
        </p:spPr>
        <p:txBody>
          <a:bodyPr/>
          <a:lstStyle/>
          <a:p>
            <a:pPr>
              <a:defRPr/>
            </a:pPr>
            <a:r>
              <a:rPr lang="en-US" smtClean="0"/>
              <a:t>AWARENET</a:t>
            </a:r>
            <a:endParaRPr lang="en-US" dirty="0"/>
          </a:p>
        </p:txBody>
      </p:sp>
      <p:sp>
        <p:nvSpPr>
          <p:cNvPr id="19" name="Footer Placeholder 18"/>
          <p:cNvSpPr>
            <a:spLocks noGrp="1"/>
          </p:cNvSpPr>
          <p:nvPr>
            <p:ph type="ftr" sz="quarter" idx="11"/>
          </p:nvPr>
        </p:nvSpPr>
        <p:spPr>
          <a:xfrm>
            <a:off x="3124200" y="6248400"/>
            <a:ext cx="2895600" cy="457200"/>
          </a:xfrm>
        </p:spPr>
        <p:txBody>
          <a:bodyPr/>
          <a:lstStyle/>
          <a:p>
            <a:pPr>
              <a:defRPr/>
            </a:pPr>
            <a:r>
              <a:rPr lang="en-US" smtClean="0"/>
              <a:t>Eng. Dala Siddig and Eng. Abubaker Ahmed </a:t>
            </a:r>
            <a:endParaRPr lang="en-US" dirty="0"/>
          </a:p>
        </p:txBody>
      </p:sp>
      <p:sp>
        <p:nvSpPr>
          <p:cNvPr id="20" name="Slide Number Placeholder 19"/>
          <p:cNvSpPr>
            <a:spLocks noGrp="1"/>
          </p:cNvSpPr>
          <p:nvPr>
            <p:ph type="sldNum" sz="quarter" idx="12"/>
          </p:nvPr>
        </p:nvSpPr>
        <p:spPr>
          <a:xfrm>
            <a:off x="7429520" y="6286520"/>
            <a:ext cx="1161826" cy="365125"/>
          </a:xfrm>
        </p:spPr>
        <p:txBody>
          <a:bodyPr/>
          <a:lstStyle/>
          <a:p>
            <a:pPr>
              <a:defRPr/>
            </a:pPr>
            <a:fld id="{AA209832-4E56-447E-9F8E-B57F590C78D4}" type="slidenum">
              <a:rPr lang="en-US" altLang="zh-TW" smtClean="0">
                <a:solidFill>
                  <a:schemeClr val="tx1"/>
                </a:solidFill>
              </a:rPr>
              <a:pPr>
                <a:defRPr/>
              </a:pPr>
              <a:t>9</a:t>
            </a:fld>
            <a:endParaRPr lang="en-US" altLang="zh-TW" dirty="0">
              <a:solidFill>
                <a:schemeClr val="tx1"/>
              </a:solidFill>
            </a:endParaRPr>
          </a:p>
        </p:txBody>
      </p:sp>
    </p:spTree>
    <p:extLst>
      <p:ext uri="{BB962C8B-B14F-4D97-AF65-F5344CB8AC3E}">
        <p14:creationId xmlns:p14="http://schemas.microsoft.com/office/powerpoint/2010/main" val="1876745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235</TotalTime>
  <Words>1121</Words>
  <Application>Microsoft Office PowerPoint</Application>
  <PresentationFormat>On-screen Show (4:3)</PresentationFormat>
  <Paragraphs>135</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微軟正黑體</vt:lpstr>
      <vt:lpstr>Arial</vt:lpstr>
      <vt:lpstr>Calibri</vt:lpstr>
      <vt:lpstr>Symbol</vt:lpstr>
      <vt:lpstr>Times New Roman</vt:lpstr>
      <vt:lpstr>Tw Cen MT</vt:lpstr>
      <vt:lpstr>Wingdings</vt:lpstr>
      <vt:lpstr>Thatch</vt:lpstr>
      <vt:lpstr>FLOODS AS AN EXAMPLE OF EXTREME EVENTS IN KHARTOUM</vt:lpstr>
      <vt:lpstr>Introduction </vt:lpstr>
      <vt:lpstr>Sudan is exposed to two types of extreme events:</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EVENTS IN SUDAN</dc:title>
  <dc:creator>Abubakr</dc:creator>
  <cp:lastModifiedBy>Dalal</cp:lastModifiedBy>
  <cp:revision>23</cp:revision>
  <dcterms:created xsi:type="dcterms:W3CDTF">2016-05-27T03:25:24Z</dcterms:created>
  <dcterms:modified xsi:type="dcterms:W3CDTF">2017-04-13T12:04:41Z</dcterms:modified>
</cp:coreProperties>
</file>