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2" r:id="rId3"/>
    <p:sldId id="279" r:id="rId4"/>
    <p:sldId id="276" r:id="rId5"/>
    <p:sldId id="284" r:id="rId6"/>
    <p:sldId id="269" r:id="rId7"/>
    <p:sldId id="280" r:id="rId8"/>
    <p:sldId id="271" r:id="rId9"/>
    <p:sldId id="277" r:id="rId10"/>
    <p:sldId id="281" r:id="rId11"/>
    <p:sldId id="282" r:id="rId12"/>
    <p:sldId id="278" r:id="rId13"/>
    <p:sldId id="283" r:id="rId14"/>
    <p:sldId id="270" r:id="rId15"/>
    <p:sldId id="275" r:id="rId16"/>
    <p:sldId id="272" r:id="rId17"/>
    <p:sldId id="274" r:id="rId18"/>
    <p:sldId id="273" r:id="rId19"/>
    <p:sldId id="285" r:id="rId20"/>
    <p:sldId id="28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50" autoAdjust="0"/>
    <p:restoredTop sz="94660"/>
  </p:normalViewPr>
  <p:slideViewPr>
    <p:cSldViewPr>
      <p:cViewPr varScale="1">
        <p:scale>
          <a:sx n="77" d="100"/>
          <a:sy n="77" d="100"/>
        </p:scale>
        <p:origin x="3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31A1-18F1-4970-A464-F98AFAA7C1B3}" type="datetimeFigureOut">
              <a:rPr lang="en-US" smtClean="0"/>
              <a:pPr/>
              <a:t>10/14/2020</a:t>
            </a:fld>
            <a:endParaRPr lang="en-Z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8CCFC-4745-4688-AA9C-12D14637DC45}" type="slidenum">
              <a:rPr lang="en-ZW" smtClean="0"/>
              <a:pPr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48191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are in dynamic times,</a:t>
            </a:r>
          </a:p>
          <a:p>
            <a:r>
              <a:rPr lang="en-US" baseline="0" dirty="0" smtClean="0"/>
              <a:t>There is a push for our personal development and issues of sustenance</a:t>
            </a:r>
          </a:p>
          <a:p>
            <a:r>
              <a:rPr lang="en-US" baseline="0" dirty="0" smtClean="0"/>
              <a:t>But the bottom line is we are radiography professionals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000" b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Excerpt from</a:t>
            </a:r>
            <a:r>
              <a:rPr lang="en-US" altLang="en-US" sz="1400" dirty="0" smtClean="0">
                <a:solidFill>
                  <a:schemeClr val="tx1"/>
                </a:solidFill>
              </a:rPr>
              <a:t/>
            </a:r>
            <a:br>
              <a:rPr lang="en-US" altLang="en-US" sz="1400" dirty="0" smtClean="0">
                <a:solidFill>
                  <a:schemeClr val="tx1"/>
                </a:solidFill>
              </a:rPr>
            </a:br>
            <a:r>
              <a:rPr lang="en-US" altLang="en-US" sz="1200" b="0" dirty="0" smtClean="0">
                <a:solidFill>
                  <a:schemeClr val="tx1"/>
                </a:solidFill>
                <a:latin typeface="Arial" panose="020B0604020202020204" pitchFamily="34" charset="0"/>
              </a:rPr>
              <a:t>Medical Professionalism in the new millennium: </a:t>
            </a:r>
            <a:br>
              <a:rPr lang="en-US" altLang="en-US" sz="1200" b="0" dirty="0" smtClean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1200" b="0" dirty="0" smtClean="0">
                <a:solidFill>
                  <a:schemeClr val="tx1"/>
                </a:solidFill>
                <a:latin typeface="Arial" panose="020B0604020202020204" pitchFamily="34" charset="0"/>
              </a:rPr>
              <a:t>A Physician Charter </a:t>
            </a:r>
            <a:r>
              <a:rPr lang="en-US" altLang="en-US" sz="1200" dirty="0" smtClean="0">
                <a:solidFill>
                  <a:schemeClr val="tx1"/>
                </a:solidFill>
              </a:rPr>
              <a:t>ABIM Foundation</a:t>
            </a:r>
            <a:br>
              <a:rPr lang="en-US" altLang="en-US" sz="1200" dirty="0" smtClean="0">
                <a:solidFill>
                  <a:schemeClr val="tx1"/>
                </a:solidFill>
              </a:rPr>
            </a:br>
            <a:r>
              <a:rPr lang="en-US" altLang="en-US" sz="1200" dirty="0" smtClean="0">
                <a:solidFill>
                  <a:schemeClr val="tx1"/>
                </a:solidFill>
              </a:rPr>
              <a:t>ACP-ASIM Foundation</a:t>
            </a:r>
            <a:br>
              <a:rPr lang="en-US" altLang="en-US" sz="1200" dirty="0" smtClean="0">
                <a:solidFill>
                  <a:schemeClr val="tx1"/>
                </a:solidFill>
              </a:rPr>
            </a:br>
            <a:r>
              <a:rPr lang="en-US" altLang="en-US" sz="1200" dirty="0" smtClean="0">
                <a:solidFill>
                  <a:schemeClr val="tx1"/>
                </a:solidFill>
              </a:rPr>
              <a:t>European Federation of Internal Medicine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3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0905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But we, like laboratory scientists can be relegated to the second division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But we are the thread that runs though all disciplines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Most patients ‘sincerely’ call us ‘my doctor’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W" dirty="0" smtClean="0"/>
              <a:t>Proudly radiography practitioners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Z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ZW" dirty="0" smtClean="0"/>
          </a:p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15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54696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A lot has</a:t>
            </a:r>
            <a:r>
              <a:rPr lang="en-ZW" baseline="0" dirty="0" smtClean="0"/>
              <a:t> been done in the field,</a:t>
            </a:r>
          </a:p>
          <a:p>
            <a:r>
              <a:rPr lang="en-ZW" baseline="0" dirty="0" smtClean="0"/>
              <a:t>We ride on the shoulders on the giants who made great works before us</a:t>
            </a:r>
          </a:p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16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235549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chemeClr val="tx1"/>
                </a:solidFill>
                <a:ea typeface="+mn-ea"/>
              </a:rPr>
              <a:t>Politics, medical industry, Internet culture pushing patients toward more self reliance:</a:t>
            </a:r>
          </a:p>
          <a:p>
            <a:r>
              <a:rPr lang="en-ZW" dirty="0" smtClean="0"/>
              <a:t>Practitioners do not have enough time</a:t>
            </a:r>
            <a:r>
              <a:rPr lang="en-ZW" baseline="0" dirty="0" smtClean="0"/>
              <a:t> with patients</a:t>
            </a:r>
          </a:p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4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190324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Dose constraints</a:t>
            </a:r>
          </a:p>
          <a:p>
            <a:r>
              <a:rPr lang="en-US" dirty="0" smtClean="0"/>
              <a:t>Organs</a:t>
            </a:r>
            <a:r>
              <a:rPr lang="en-US" baseline="0" dirty="0" smtClean="0"/>
              <a:t> at risk dose limits</a:t>
            </a:r>
          </a:p>
          <a:p>
            <a:r>
              <a:rPr lang="en-US" baseline="0" dirty="0" smtClean="0"/>
              <a:t>PRV planning risk volume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7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026563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Do not be intangible, be available even to </a:t>
            </a:r>
            <a:r>
              <a:rPr lang="en-ZW" dirty="0" err="1" smtClean="0"/>
              <a:t>unbooked</a:t>
            </a:r>
            <a:r>
              <a:rPr lang="en-ZW" dirty="0" smtClean="0"/>
              <a:t> patients</a:t>
            </a:r>
          </a:p>
          <a:p>
            <a:r>
              <a:rPr lang="en-ZW" dirty="0" smtClean="0"/>
              <a:t>Even</a:t>
            </a:r>
            <a:r>
              <a:rPr lang="en-ZW" baseline="0" dirty="0" smtClean="0"/>
              <a:t> if you are giving them a far away booking, do it in a courteous way</a:t>
            </a:r>
          </a:p>
          <a:p>
            <a:r>
              <a:rPr lang="en-ZW" dirty="0" smtClean="0"/>
              <a:t>Update- Patients need to know when their results or treatments will be available</a:t>
            </a:r>
          </a:p>
          <a:p>
            <a:r>
              <a:rPr lang="en-ZW" dirty="0" smtClean="0"/>
              <a:t>Triage- and communicate about </a:t>
            </a:r>
            <a:r>
              <a:rPr lang="en-ZW" dirty="0" err="1" smtClean="0"/>
              <a:t>unforceable</a:t>
            </a:r>
            <a:r>
              <a:rPr lang="en-ZW" dirty="0" smtClean="0"/>
              <a:t> changes </a:t>
            </a:r>
          </a:p>
          <a:p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8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800551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Put yourself in the patient’s shoes</a:t>
            </a:r>
          </a:p>
          <a:p>
            <a:r>
              <a:rPr lang="en-ZW" dirty="0" smtClean="0"/>
              <a:t>Patients</a:t>
            </a:r>
            <a:r>
              <a:rPr lang="en-ZW" baseline="0" dirty="0" smtClean="0"/>
              <a:t> need to know that you understand their predicaments</a:t>
            </a:r>
          </a:p>
          <a:p>
            <a:r>
              <a:rPr lang="en-ZW" baseline="0" dirty="0" smtClean="0"/>
              <a:t>Be ready to link patient with the next help even if its a taxi driver, lodge, or pharmacy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9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568862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make</a:t>
            </a:r>
            <a:r>
              <a:rPr lang="en-US" baseline="0" dirty="0" smtClean="0"/>
              <a:t> procedures life and death issues, even if they are.</a:t>
            </a:r>
          </a:p>
          <a:p>
            <a:r>
              <a:rPr lang="en-US" baseline="0" dirty="0" smtClean="0"/>
              <a:t>Play around the patient’s schedule not yours</a:t>
            </a:r>
          </a:p>
          <a:p>
            <a:pPr marL="342900" indent="-342900" fontAlgn="auto"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sz="1200" dirty="0" smtClean="0"/>
              <a:t>Notify patients of out-of-pocket payments at time of scheduling</a:t>
            </a:r>
          </a:p>
          <a:p>
            <a:pPr marL="342900" indent="-342900" fontAlgn="auto"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sz="1200" dirty="0" smtClean="0"/>
              <a:t>Patients deserve to know the cost and quality of the product</a:t>
            </a:r>
          </a:p>
          <a:p>
            <a:pPr marL="342900" indent="-342900" fontAlgn="auto"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  <a:buSzPct val="80000"/>
              <a:buFont typeface="Wingdings" panose="05000000000000000000" pitchFamily="2" charset="2"/>
              <a:buChar char="§"/>
              <a:defRPr/>
            </a:pPr>
            <a:r>
              <a:rPr lang="en-US" sz="1200" dirty="0" smtClean="0"/>
              <a:t>Increased consumer interest in price shopping will influence choice of facility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10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20283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Mdt</a:t>
            </a:r>
            <a:r>
              <a:rPr lang="en-US" dirty="0" smtClean="0"/>
              <a:t>/ </a:t>
            </a:r>
            <a:r>
              <a:rPr lang="en-US" dirty="0" err="1" smtClean="0"/>
              <a:t>tumour</a:t>
            </a:r>
            <a:r>
              <a:rPr lang="en-US" dirty="0" smtClean="0"/>
              <a:t> board, chart reviews</a:t>
            </a:r>
          </a:p>
          <a:p>
            <a:r>
              <a:rPr lang="en-US" dirty="0" smtClean="0"/>
              <a:t>Physio. Bloods, diet, colostomy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11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02535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Compassion involves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awarenessand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feelings of discomfort around another’s suffering together with a desire to act in order to relieve it,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and, according to Peterson and Seligman’s Handbook of Character Strengths and Virtues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64912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Barriers, </a:t>
            </a:r>
            <a:r>
              <a:rPr lang="en-US" dirty="0" err="1" smtClean="0"/>
              <a:t>nuc</a:t>
            </a:r>
            <a:r>
              <a:rPr lang="en-US" dirty="0" smtClean="0"/>
              <a:t> med diagnostic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xray</a:t>
            </a:r>
            <a:r>
              <a:rPr lang="en-US" baseline="0" dirty="0" smtClean="0"/>
              <a:t>, radiotherapy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8CCFC-4745-4688-AA9C-12D14637DC45}" type="slidenum">
              <a:rPr lang="en-ZW" smtClean="0"/>
              <a:pPr/>
              <a:t>13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016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400E3-4B25-49EF-A1A1-221E5AB4B20E}" type="datetime1">
              <a:rPr lang="en-US" smtClean="0"/>
              <a:t>10/14/2020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7323-3652-40AF-8A6D-B22037F1084C}" type="datetime1">
              <a:rPr lang="en-US" smtClean="0"/>
              <a:t>10/14/2020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4A1FB-FBDA-42FF-B083-1AAD8CE1C56E}" type="datetime1">
              <a:rPr lang="en-US" smtClean="0"/>
              <a:t>10/14/2020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7E4F-8F29-433B-8A42-15C1B6869120}" type="datetime1">
              <a:rPr lang="en-US" smtClean="0"/>
              <a:t>10/14/2020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40B4-6376-4444-BEE3-E0152DC3043F}" type="datetime1">
              <a:rPr lang="en-US" smtClean="0"/>
              <a:t>10/14/2020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D26C-548A-4F5F-964B-412DA9120FEE}" type="datetime1">
              <a:rPr lang="en-US" smtClean="0"/>
              <a:t>10/14/2020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F6C71-C3B8-48E1-82B8-A074244F770C}" type="datetime1">
              <a:rPr lang="en-US" smtClean="0"/>
              <a:t>10/14/2020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4FF7E-6353-4DB2-9091-4F31F4FB87AB}" type="datetime1">
              <a:rPr lang="en-US" smtClean="0"/>
              <a:t>10/14/2020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1D73-B3DC-438F-82D7-B90490D3A743}" type="datetime1">
              <a:rPr lang="en-US" smtClean="0"/>
              <a:t>10/14/2020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248F-EB18-41EF-BAD7-084E23351DEE}" type="datetime1">
              <a:rPr lang="en-US" smtClean="0"/>
              <a:t>10/14/2020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65C3-67B3-4AB5-B430-3BA44A6A33D9}" type="datetime1">
              <a:rPr lang="en-US" smtClean="0"/>
              <a:t>10/14/2020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8CDBE-8C2C-412D-9D92-8C8CCF3D89A8}" type="datetime1">
              <a:rPr lang="en-US" smtClean="0"/>
              <a:t>10/14/2020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W" smtClean="0"/>
              <a:t>WRD Celebrations 2018</a:t>
            </a:r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8C2E3-4BFF-474D-BBA2-201D67C175F6}" type="slidenum">
              <a:rPr lang="en-ZW" smtClean="0"/>
              <a:pPr/>
              <a:t>‹#›</a:t>
            </a:fld>
            <a:endParaRPr lang="en-Z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pubs.exeter.ac.uk/userprofile.html?uid=22581" TargetMode="External"/><Relationship Id="rId2" Type="http://schemas.openxmlformats.org/officeDocument/2006/relationships/hyperlink" Target="https://researchpubs.exeter.ac.uk/userprofile.html?uid=1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076451"/>
          </a:xfrm>
        </p:spPr>
        <p:txBody>
          <a:bodyPr>
            <a:normAutofit/>
          </a:bodyPr>
          <a:lstStyle/>
          <a:p>
            <a:r>
              <a:rPr lang="en-ZW" dirty="0" smtClean="0">
                <a:cs typeface="Arial" panose="020B0604020202020204" pitchFamily="34" charset="0"/>
              </a:rPr>
              <a:t>Patient Centred Radiography</a:t>
            </a:r>
            <a:br>
              <a:rPr lang="en-ZW" dirty="0" smtClean="0">
                <a:cs typeface="Arial" panose="020B0604020202020204" pitchFamily="34" charset="0"/>
              </a:rPr>
            </a:br>
            <a:endParaRPr lang="en-ZW" sz="2700" dirty="0"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W" dirty="0" err="1" smtClean="0"/>
              <a:t>Felistus</a:t>
            </a:r>
            <a:r>
              <a:rPr lang="en-ZW" dirty="0" smtClean="0"/>
              <a:t> </a:t>
            </a:r>
            <a:r>
              <a:rPr lang="en-ZW" dirty="0" err="1" smtClean="0"/>
              <a:t>Mawisire</a:t>
            </a:r>
            <a:r>
              <a:rPr lang="en-ZW" dirty="0" smtClean="0"/>
              <a:t> </a:t>
            </a:r>
          </a:p>
          <a:p>
            <a:r>
              <a:rPr lang="en-ZW" dirty="0" smtClean="0"/>
              <a:t>MSc Rad (NUST) </a:t>
            </a:r>
            <a:r>
              <a:rPr lang="en-ZW" dirty="0" err="1" smtClean="0"/>
              <a:t>BTech</a:t>
            </a:r>
            <a:r>
              <a:rPr lang="en-ZW" dirty="0" smtClean="0"/>
              <a:t> </a:t>
            </a:r>
            <a:r>
              <a:rPr lang="en-ZW" dirty="0" err="1" smtClean="0"/>
              <a:t>Nuc</a:t>
            </a:r>
            <a:r>
              <a:rPr lang="en-ZW" dirty="0" smtClean="0"/>
              <a:t> Med (UJ) DCR-Therapy (UK)</a:t>
            </a:r>
            <a:endParaRPr lang="en-ZW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920" y="6048375"/>
            <a:ext cx="1656080" cy="80962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How radiographers can be patient- centred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ZW" b="1" dirty="0"/>
              <a:t>Empathy in patient care</a:t>
            </a:r>
          </a:p>
          <a:p>
            <a:pPr>
              <a:buNone/>
            </a:pPr>
            <a:r>
              <a:rPr lang="en-ZW" i="1" dirty="0" smtClean="0"/>
              <a:t>Be </a:t>
            </a:r>
            <a:r>
              <a:rPr lang="en-ZW" i="1" dirty="0"/>
              <a:t>sensitivity to your patient’s challenges</a:t>
            </a:r>
          </a:p>
          <a:p>
            <a:r>
              <a:rPr lang="en-ZW" dirty="0"/>
              <a:t>Transparent pricing and billing</a:t>
            </a:r>
          </a:p>
          <a:p>
            <a:r>
              <a:rPr lang="en-ZW" dirty="0"/>
              <a:t>Flexibilities in costing and payments</a:t>
            </a:r>
          </a:p>
          <a:p>
            <a:r>
              <a:rPr lang="en-ZW" dirty="0"/>
              <a:t>Flexible </a:t>
            </a:r>
            <a:r>
              <a:rPr lang="en-ZW" dirty="0" smtClean="0"/>
              <a:t>scheduling</a:t>
            </a:r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611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How radiographers can be patient- centred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ZW" b="1" dirty="0"/>
              <a:t>Empathy in patient </a:t>
            </a:r>
            <a:r>
              <a:rPr lang="en-ZW" b="1" dirty="0" smtClean="0"/>
              <a:t>care</a:t>
            </a:r>
            <a:endParaRPr lang="en-ZW" b="1" dirty="0"/>
          </a:p>
          <a:p>
            <a:pPr>
              <a:buNone/>
            </a:pPr>
            <a:r>
              <a:rPr lang="en-ZW" i="1" dirty="0" smtClean="0"/>
              <a:t>Utilise </a:t>
            </a:r>
            <a:r>
              <a:rPr lang="en-ZW" i="1" dirty="0"/>
              <a:t>multidisciplinary and multimodality approach</a:t>
            </a:r>
          </a:p>
          <a:p>
            <a:r>
              <a:rPr lang="en-ZW" dirty="0"/>
              <a:t>Understand the total </a:t>
            </a:r>
            <a:r>
              <a:rPr lang="en-ZW" dirty="0" smtClean="0"/>
              <a:t>patient, talk to them</a:t>
            </a:r>
            <a:endParaRPr lang="en-ZW" i="1" dirty="0"/>
          </a:p>
          <a:p>
            <a:r>
              <a:rPr lang="en-ZW" dirty="0"/>
              <a:t>Link </a:t>
            </a:r>
            <a:r>
              <a:rPr lang="en-ZW" dirty="0" smtClean="0"/>
              <a:t>them with </a:t>
            </a:r>
            <a:r>
              <a:rPr lang="en-ZW" dirty="0"/>
              <a:t>essential </a:t>
            </a:r>
            <a:r>
              <a:rPr lang="en-ZW" dirty="0" smtClean="0"/>
              <a:t>connections</a:t>
            </a:r>
          </a:p>
          <a:p>
            <a:r>
              <a:rPr lang="en-ZW" dirty="0" smtClean="0"/>
              <a:t>Contact and interact with referring practitioners</a:t>
            </a:r>
          </a:p>
          <a:p>
            <a:r>
              <a:rPr lang="en-ZW" dirty="0" smtClean="0"/>
              <a:t>We are an essential part of a whole, pivotal members of the team</a:t>
            </a:r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53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How </a:t>
            </a:r>
            <a:r>
              <a:rPr lang="en-ZW" dirty="0" smtClean="0"/>
              <a:t>can radiographers be </a:t>
            </a:r>
            <a:r>
              <a:rPr lang="en-ZW" dirty="0"/>
              <a:t>patient- </a:t>
            </a:r>
            <a:r>
              <a:rPr lang="en-ZW" dirty="0" smtClean="0"/>
              <a:t>centred?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W" b="1" dirty="0" smtClean="0"/>
              <a:t>Compassionate patient care</a:t>
            </a:r>
          </a:p>
          <a:p>
            <a:r>
              <a:rPr lang="en-ZW" dirty="0" smtClean="0"/>
              <a:t>Go out of your way to alleviate pains of patients</a:t>
            </a:r>
          </a:p>
          <a:p>
            <a:r>
              <a:rPr lang="en-ZW" dirty="0" smtClean="0"/>
              <a:t>Be sensitive to patient’s emotional aspect to suffering</a:t>
            </a:r>
          </a:p>
          <a:p>
            <a:r>
              <a:rPr lang="en-ZW" dirty="0" smtClean="0"/>
              <a:t>Be rational, and use good judgement</a:t>
            </a:r>
          </a:p>
          <a:p>
            <a:r>
              <a:rPr lang="en-ZW" dirty="0" smtClean="0"/>
              <a:t>Little gestures of compassion go a long way </a:t>
            </a:r>
          </a:p>
          <a:p>
            <a:r>
              <a:rPr lang="en-ZW" dirty="0" smtClean="0"/>
              <a:t>Patients don’t care how much you know, but how much you care, be balanced.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How can radiographers be patient- centred?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W" b="1" dirty="0"/>
              <a:t>Compassionate patient care</a:t>
            </a:r>
          </a:p>
          <a:p>
            <a:pPr marL="0" indent="0">
              <a:buNone/>
            </a:pPr>
            <a:r>
              <a:rPr lang="en-ZW" dirty="0" err="1" smtClean="0"/>
              <a:t>Inspite</a:t>
            </a:r>
            <a:r>
              <a:rPr lang="en-ZW" dirty="0" smtClean="0"/>
              <a:t> of highly </a:t>
            </a:r>
            <a:r>
              <a:rPr lang="en-ZW" dirty="0"/>
              <a:t>technical + </a:t>
            </a:r>
            <a:endParaRPr lang="en-ZW" dirty="0" smtClean="0"/>
          </a:p>
          <a:p>
            <a:r>
              <a:rPr lang="en-ZW" dirty="0" smtClean="0"/>
              <a:t>highly </a:t>
            </a:r>
            <a:r>
              <a:rPr lang="en-ZW" dirty="0"/>
              <a:t>task focused departments </a:t>
            </a:r>
          </a:p>
          <a:p>
            <a:r>
              <a:rPr lang="en-ZW" dirty="0" smtClean="0"/>
              <a:t>Please take </a:t>
            </a:r>
            <a:r>
              <a:rPr lang="en-ZW" dirty="0"/>
              <a:t>the time to talk to the patient </a:t>
            </a:r>
            <a:endParaRPr lang="en-ZW" dirty="0" smtClean="0"/>
          </a:p>
          <a:p>
            <a:pPr marL="0" indent="0">
              <a:buNone/>
            </a:pPr>
            <a:r>
              <a:rPr lang="en-ZW" dirty="0" err="1" smtClean="0"/>
              <a:t>Inspite</a:t>
            </a:r>
            <a:r>
              <a:rPr lang="en-ZW" dirty="0" smtClean="0"/>
              <a:t> of physical in our departments, and psychological barriers within the patient,</a:t>
            </a:r>
          </a:p>
          <a:p>
            <a:r>
              <a:rPr lang="en-ZW" dirty="0" smtClean="0"/>
              <a:t>Help patient feel emotionally secure </a:t>
            </a:r>
            <a:endParaRPr lang="en-ZW" dirty="0"/>
          </a:p>
          <a:p>
            <a:r>
              <a:rPr lang="en-ZW" dirty="0" smtClean="0"/>
              <a:t>Compassionate </a:t>
            </a:r>
            <a:r>
              <a:rPr lang="en-ZW" dirty="0"/>
              <a:t>patient- </a:t>
            </a:r>
            <a:r>
              <a:rPr lang="en-ZW" dirty="0" smtClean="0"/>
              <a:t>practitioner relationship</a:t>
            </a:r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933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/>
              <a:t>Why should we be patient centred?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We are radiography practitioners,</a:t>
            </a:r>
          </a:p>
          <a:p>
            <a:pPr>
              <a:buNone/>
            </a:pPr>
            <a:r>
              <a:rPr lang="en-ZW" dirty="0" smtClean="0"/>
              <a:t>    patients are our core business</a:t>
            </a:r>
          </a:p>
          <a:p>
            <a:pPr>
              <a:buNone/>
            </a:pPr>
            <a:r>
              <a:rPr lang="en-ZW" dirty="0" smtClean="0"/>
              <a:t>    as professionals, patients are there for our </a:t>
            </a:r>
            <a:r>
              <a:rPr lang="en-ZW" dirty="0" err="1" smtClean="0"/>
              <a:t>sustainance</a:t>
            </a:r>
            <a:endParaRPr lang="en-ZW" dirty="0" smtClean="0"/>
          </a:p>
          <a:p>
            <a:r>
              <a:rPr lang="en-ZW" dirty="0" smtClean="0"/>
              <a:t>Its the patients’ right</a:t>
            </a:r>
          </a:p>
          <a:p>
            <a:pPr>
              <a:buNone/>
            </a:pPr>
            <a:r>
              <a:rPr lang="en-ZW" dirty="0" smtClean="0"/>
              <a:t>    Patients have a right to health, good, efficient and effective radiography is their right.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Why should we be patient centred?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W" dirty="0" smtClean="0"/>
              <a:t>We are partly obscured,</a:t>
            </a:r>
          </a:p>
          <a:p>
            <a:r>
              <a:rPr lang="en-ZW" dirty="0" smtClean="0"/>
              <a:t>People have been cultured to know doctors and nurses, now pharmacists and physiotherapists are becoming more visible</a:t>
            </a:r>
          </a:p>
          <a:p>
            <a:r>
              <a:rPr lang="en-ZW" dirty="0" smtClean="0"/>
              <a:t>And we?</a:t>
            </a:r>
          </a:p>
          <a:p>
            <a:r>
              <a:rPr lang="en-ZW" dirty="0" smtClean="0"/>
              <a:t>Lets not just be the people taking X-rays</a:t>
            </a:r>
          </a:p>
          <a:p>
            <a:r>
              <a:rPr lang="en-ZW" dirty="0" smtClean="0"/>
              <a:t>Or the people at the machine,</a:t>
            </a:r>
          </a:p>
          <a:p>
            <a:r>
              <a:rPr lang="en-ZW" dirty="0"/>
              <a:t>our expertise have a pivotal role in the overall delivery of total health to the patient.</a:t>
            </a:r>
          </a:p>
          <a:p>
            <a:endParaRPr lang="en-ZW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Why should we be patient centred?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ZW" u="sng" dirty="0" smtClean="0"/>
              <a:t>World Radiography Day Quotes:</a:t>
            </a:r>
          </a:p>
          <a:p>
            <a:r>
              <a:rPr lang="en-ZW" dirty="0" smtClean="0"/>
              <a:t>“Discovery of </a:t>
            </a:r>
            <a:r>
              <a:rPr lang="en-ZW" i="1" dirty="0" smtClean="0"/>
              <a:t>X-rays</a:t>
            </a:r>
            <a:r>
              <a:rPr lang="en-ZW" dirty="0" smtClean="0"/>
              <a:t> opened a whole new world of opportunities in medical science...”</a:t>
            </a:r>
          </a:p>
          <a:p>
            <a:r>
              <a:rPr lang="en-ZW" dirty="0" smtClean="0"/>
              <a:t>“If there’d been no </a:t>
            </a:r>
            <a:r>
              <a:rPr lang="en-ZW" i="1" dirty="0" smtClean="0"/>
              <a:t>radiography</a:t>
            </a:r>
            <a:r>
              <a:rPr lang="en-ZW" dirty="0" smtClean="0"/>
              <a:t>, the medical science would not have advanced as it did ...”</a:t>
            </a:r>
          </a:p>
          <a:p>
            <a:r>
              <a:rPr lang="en-ZW" dirty="0" smtClean="0"/>
              <a:t>“Remove </a:t>
            </a:r>
            <a:r>
              <a:rPr lang="en-ZW" i="1" dirty="0" smtClean="0"/>
              <a:t>radiography</a:t>
            </a:r>
            <a:r>
              <a:rPr lang="en-ZW" dirty="0" smtClean="0"/>
              <a:t> from medical science, and a vast of medical cases can become unreasonably difficult to be solved...”</a:t>
            </a:r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/>
              <a:t>	</a:t>
            </a:r>
            <a:r>
              <a:rPr lang="en-ZW" dirty="0"/>
              <a:t>Why should we be patient centred?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W" dirty="0" smtClean="0"/>
              <a:t>We are advancing ourselves academically</a:t>
            </a:r>
          </a:p>
          <a:p>
            <a:r>
              <a:rPr lang="en-ZW" dirty="0" smtClean="0"/>
              <a:t>We are making strides professionally</a:t>
            </a:r>
          </a:p>
          <a:p>
            <a:r>
              <a:rPr lang="en-ZW" dirty="0" smtClean="0"/>
              <a:t>We are upgrading our centres countrywide</a:t>
            </a:r>
          </a:p>
          <a:p>
            <a:r>
              <a:rPr lang="en-ZW" dirty="0" smtClean="0"/>
              <a:t>Even our equipment and techniques are more towards world-class standard</a:t>
            </a:r>
          </a:p>
          <a:p>
            <a:r>
              <a:rPr lang="en-ZW" dirty="0" smtClean="0"/>
              <a:t>But where is our patient in all this?</a:t>
            </a:r>
          </a:p>
          <a:p>
            <a:r>
              <a:rPr lang="en-ZW" dirty="0" smtClean="0"/>
              <a:t>There are the driving force in all our endeavours, so they have to feel it, they need to see it, </a:t>
            </a:r>
            <a:r>
              <a:rPr lang="en-ZW" dirty="0"/>
              <a:t> </a:t>
            </a:r>
            <a:r>
              <a:rPr lang="en-ZW" dirty="0" smtClean="0"/>
              <a:t>only us can afford them that experience by being radiography patient-centred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/>
              <a:t>Conclusion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en-US" altLang="en-US" dirty="0">
                <a:cs typeface="Times New Roman" panose="02020603050405020304" pitchFamily="18" charset="0"/>
              </a:rPr>
              <a:t>It’s time we adjust our perception of how we see ourselves </a:t>
            </a:r>
            <a:r>
              <a:rPr lang="en-US" altLang="en-US" dirty="0" smtClean="0">
                <a:cs typeface="Times New Roman" panose="02020603050405020304" pitchFamily="18" charset="0"/>
              </a:rPr>
              <a:t>and, </a:t>
            </a:r>
            <a:r>
              <a:rPr lang="en-US" altLang="en-US" dirty="0">
                <a:cs typeface="Times New Roman" panose="02020603050405020304" pitchFamily="18" charset="0"/>
              </a:rPr>
              <a:t>how </a:t>
            </a:r>
            <a:r>
              <a:rPr lang="en-US" altLang="en-US" dirty="0" smtClean="0">
                <a:cs typeface="Times New Roman" panose="02020603050405020304" pitchFamily="18" charset="0"/>
              </a:rPr>
              <a:t>we see our patients</a:t>
            </a:r>
          </a:p>
          <a:p>
            <a:pPr marL="0" indent="0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We </a:t>
            </a:r>
            <a:r>
              <a:rPr lang="en-US" altLang="en-US" dirty="0">
                <a:cs typeface="Times New Roman" panose="02020603050405020304" pitchFamily="18" charset="0"/>
              </a:rPr>
              <a:t>need to vigorously </a:t>
            </a:r>
            <a:r>
              <a:rPr lang="en-US" altLang="en-US" dirty="0" smtClean="0">
                <a:cs typeface="Times New Roman" panose="02020603050405020304" pitchFamily="18" charset="0"/>
              </a:rPr>
              <a:t>zero in on caring for our patients </a:t>
            </a:r>
            <a:r>
              <a:rPr lang="en-US" altLang="en-US" dirty="0">
                <a:cs typeface="Times New Roman" panose="02020603050405020304" pitchFamily="18" charset="0"/>
              </a:rPr>
              <a:t>in order to </a:t>
            </a:r>
            <a:r>
              <a:rPr lang="en-US" altLang="en-US" dirty="0" smtClean="0">
                <a:cs typeface="Times New Roman" panose="02020603050405020304" pitchFamily="18" charset="0"/>
              </a:rPr>
              <a:t>consolidate in the patients’ minds and  the public community’s minds that we are stand alone practitioners, in a big team. </a:t>
            </a:r>
          </a:p>
          <a:p>
            <a:pPr marL="0" indent="0">
              <a:buNone/>
            </a:pPr>
            <a:r>
              <a:rPr lang="en-US" altLang="en-US" dirty="0" smtClean="0">
                <a:cs typeface="Times New Roman" panose="02020603050405020304" pitchFamily="18" charset="0"/>
              </a:rPr>
              <a:t>We </a:t>
            </a:r>
            <a:r>
              <a:rPr lang="en-US" altLang="en-US" dirty="0">
                <a:cs typeface="Times New Roman" panose="02020603050405020304" pitchFamily="18" charset="0"/>
              </a:rPr>
              <a:t>must change the perception that we are </a:t>
            </a:r>
            <a:r>
              <a:rPr lang="en-US" altLang="en-US" dirty="0" smtClean="0">
                <a:cs typeface="Times New Roman" panose="02020603050405020304" pitchFamily="18" charset="0"/>
              </a:rPr>
              <a:t>radiographers </a:t>
            </a:r>
            <a:r>
              <a:rPr lang="en-US" altLang="en-US" dirty="0">
                <a:cs typeface="Times New Roman" panose="02020603050405020304" pitchFamily="18" charset="0"/>
              </a:rPr>
              <a:t>only and demonstrate our ability to provide </a:t>
            </a:r>
            <a:r>
              <a:rPr lang="en-US" altLang="en-US" dirty="0" smtClean="0">
                <a:cs typeface="Times New Roman" panose="02020603050405020304" pitchFamily="18" charset="0"/>
              </a:rPr>
              <a:t>complete </a:t>
            </a:r>
            <a:r>
              <a:rPr lang="en-US" altLang="en-US" dirty="0">
                <a:cs typeface="Times New Roman" panose="02020603050405020304" pitchFamily="18" charset="0"/>
              </a:rPr>
              <a:t>patient care.”  </a:t>
            </a:r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WRD Celebrations 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18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cs typeface="Arial" panose="020B0604020202020204" pitchFamily="34" charset="0"/>
              </a:rPr>
              <a:t>Overview</a:t>
            </a:r>
            <a:endParaRPr lang="en-ZW" dirty="0"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1828800"/>
            <a:ext cx="6324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r>
              <a:rPr lang="en-US" altLang="en-US" sz="2400" dirty="0" smtClean="0">
                <a:cs typeface="Arial" charset="0"/>
              </a:rPr>
              <a:t>Introduction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r>
              <a:rPr lang="en-US" altLang="en-US" sz="2400" dirty="0" smtClean="0">
                <a:cs typeface="Arial" charset="0"/>
              </a:rPr>
              <a:t>What are the current pitfalls of radiography patient care?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r>
              <a:rPr lang="en-US" altLang="en-US" sz="2400" dirty="0" smtClean="0">
                <a:cs typeface="Arial" charset="0"/>
              </a:rPr>
              <a:t>What does it mean to be focused on our patients?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r>
              <a:rPr lang="en-US" altLang="en-US" sz="2400" dirty="0" smtClean="0">
                <a:cs typeface="Arial" charset="0"/>
              </a:rPr>
              <a:t>How can radiographers be patient-centered?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r>
              <a:rPr lang="en-US" altLang="en-US" sz="2400" dirty="0" smtClean="0">
                <a:cs typeface="Arial" charset="0"/>
              </a:rPr>
              <a:t>Of what value is it for radiographers to be patient- </a:t>
            </a:r>
            <a:r>
              <a:rPr lang="en-US" altLang="en-US" sz="2400" dirty="0" err="1" smtClean="0">
                <a:cs typeface="Arial" charset="0"/>
              </a:rPr>
              <a:t>centred</a:t>
            </a:r>
            <a:r>
              <a:rPr lang="en-US" altLang="en-US" sz="2400" dirty="0" smtClean="0">
                <a:cs typeface="Arial" charset="0"/>
              </a:rPr>
              <a:t>?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r>
              <a:rPr lang="en-US" altLang="en-US" sz="2400" dirty="0" smtClean="0">
                <a:cs typeface="Arial" charset="0"/>
              </a:rPr>
              <a:t>Conclusion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66FF"/>
              </a:buClr>
            </a:pPr>
            <a:endParaRPr lang="en-US" altLang="en-US" dirty="0" smtClean="0">
              <a:cs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Compassion in practice NHS</a:t>
            </a:r>
          </a:p>
          <a:p>
            <a:r>
              <a:rPr lang="en-US" dirty="0" smtClean="0"/>
              <a:t>Radiology Cares RSNA 2014</a:t>
            </a:r>
          </a:p>
          <a:p>
            <a:r>
              <a:rPr lang="en-GB" dirty="0"/>
              <a:t>Compassionate care in radiography recruitment, education and training: A post-Francis Report review of the current literature and patient perspectives</a:t>
            </a:r>
            <a:endParaRPr lang="en-US" dirty="0"/>
          </a:p>
          <a:p>
            <a:r>
              <a:rPr lang="en-GB" dirty="0" err="1"/>
              <a:t>Bleiker</a:t>
            </a:r>
            <a:r>
              <a:rPr lang="en-GB" dirty="0"/>
              <a:t> J, </a:t>
            </a:r>
            <a:r>
              <a:rPr lang="en-GB" u="sng" dirty="0">
                <a:hlinkClick r:id="rId2"/>
              </a:rPr>
              <a:t>Knapp KM</a:t>
            </a:r>
            <a:r>
              <a:rPr lang="en-GB" dirty="0"/>
              <a:t>, </a:t>
            </a:r>
            <a:r>
              <a:rPr lang="en-GB" u="sng" dirty="0">
                <a:hlinkClick r:id="rId3"/>
              </a:rPr>
              <a:t>Hopkins S</a:t>
            </a:r>
            <a:r>
              <a:rPr lang="en-GB" dirty="0"/>
              <a:t>, Johnston G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12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en-US" sz="3600" dirty="0" smtClean="0">
              <a:cs typeface="Arial" charset="0"/>
            </a:endParaRPr>
          </a:p>
          <a:p>
            <a:pPr marL="0" indent="0" algn="ctr">
              <a:buNone/>
            </a:pPr>
            <a:r>
              <a:rPr lang="en-US" alt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600" dirty="0">
                <a:cs typeface="Arial" panose="020B0604020202020204" pitchFamily="34" charset="0"/>
              </a:rPr>
              <a:t>Professionalism </a:t>
            </a:r>
          </a:p>
          <a:p>
            <a:pPr marL="0" indent="0" algn="ctr">
              <a:buNone/>
            </a:pPr>
            <a:r>
              <a:rPr lang="en-US" altLang="en-US" sz="3600" dirty="0" smtClean="0">
                <a:cs typeface="Arial" panose="020B0604020202020204" pitchFamily="34" charset="0"/>
              </a:rPr>
              <a:t>is </a:t>
            </a:r>
            <a:r>
              <a:rPr lang="en-US" altLang="en-US" sz="3600" dirty="0">
                <a:cs typeface="Arial" panose="020B0604020202020204" pitchFamily="34" charset="0"/>
              </a:rPr>
              <a:t>the basis of medicine’s </a:t>
            </a:r>
            <a:br>
              <a:rPr lang="en-US" altLang="en-US" sz="3600" dirty="0">
                <a:cs typeface="Arial" panose="020B0604020202020204" pitchFamily="34" charset="0"/>
              </a:rPr>
            </a:br>
            <a:r>
              <a:rPr lang="en-US" altLang="en-US" sz="3600" dirty="0">
                <a:cs typeface="Arial" panose="020B0604020202020204" pitchFamily="34" charset="0"/>
              </a:rPr>
              <a:t>contract with society. It demands </a:t>
            </a:r>
          </a:p>
          <a:p>
            <a:pPr marL="0" indent="0" algn="ctr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placing the interests of patients </a:t>
            </a:r>
          </a:p>
          <a:p>
            <a:pPr marL="0" indent="0" algn="ctr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above those of the practitioner...”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7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/>
              <a:t>Current pitfalls of radiography patient care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W" sz="3600" dirty="0" smtClean="0"/>
              <a:t>Radiological services throughout the country rarely fully functional</a:t>
            </a:r>
          </a:p>
          <a:p>
            <a:r>
              <a:rPr lang="en-ZW" sz="3600" dirty="0" smtClean="0"/>
              <a:t>Radiography specialities scattered not only around the cities but also in various localities</a:t>
            </a:r>
          </a:p>
          <a:p>
            <a:r>
              <a:rPr lang="en-ZW" sz="3600" dirty="0" smtClean="0"/>
              <a:t>Practitioner to patient ratio relatively high, time with patient limited</a:t>
            </a:r>
          </a:p>
          <a:p>
            <a:pPr marL="0" indent="0">
              <a:buNone/>
            </a:pPr>
            <a:endParaRPr lang="en-ZW" dirty="0" smtClean="0"/>
          </a:p>
          <a:p>
            <a:endParaRPr lang="en-ZW" dirty="0" smtClean="0"/>
          </a:p>
          <a:p>
            <a:endParaRPr lang="en-ZW" dirty="0" smtClean="0"/>
          </a:p>
          <a:p>
            <a:endParaRPr lang="en-ZW" dirty="0" smtClean="0"/>
          </a:p>
          <a:p>
            <a:endParaRPr lang="en-ZW" dirty="0" smtClean="0"/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Current pitfalls of radiography patient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W" sz="3600" dirty="0"/>
              <a:t>Patient economic and social constraints</a:t>
            </a:r>
          </a:p>
          <a:p>
            <a:r>
              <a:rPr lang="en-ZW" sz="3600" dirty="0"/>
              <a:t>Patients more self-reliant: </a:t>
            </a:r>
            <a:endParaRPr lang="en-ZW" sz="3600" dirty="0" smtClean="0"/>
          </a:p>
          <a:p>
            <a:pPr marL="0" indent="0">
              <a:buNone/>
            </a:pPr>
            <a:r>
              <a:rPr lang="en-ZW" sz="3600" dirty="0"/>
              <a:t> </a:t>
            </a:r>
            <a:r>
              <a:rPr lang="en-ZW" sz="3600" dirty="0" smtClean="0"/>
              <a:t>   access </a:t>
            </a:r>
            <a:r>
              <a:rPr lang="en-ZW" sz="3600" dirty="0"/>
              <a:t>to numerous informal sources of </a:t>
            </a:r>
            <a:r>
              <a:rPr lang="en-ZW" sz="3600" dirty="0" smtClean="0"/>
              <a:t>   </a:t>
            </a:r>
          </a:p>
          <a:p>
            <a:pPr marL="0" indent="0">
              <a:buNone/>
            </a:pPr>
            <a:r>
              <a:rPr lang="en-ZW" sz="3600" dirty="0"/>
              <a:t> </a:t>
            </a:r>
            <a:r>
              <a:rPr lang="en-ZW" sz="3600" dirty="0" smtClean="0"/>
              <a:t>   information</a:t>
            </a:r>
            <a:endParaRPr lang="en-ZW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752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dirty="0" smtClean="0"/>
              <a:t>Meaning of focusing on patients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r>
              <a:rPr lang="en-ZW" sz="3600" dirty="0" smtClean="0"/>
              <a:t>Seeking to understand the needs of the patient first</a:t>
            </a:r>
          </a:p>
          <a:p>
            <a:r>
              <a:rPr lang="en-ZW" sz="3600" dirty="0" smtClean="0"/>
              <a:t>Creating systems that address the concerns of the patient</a:t>
            </a:r>
          </a:p>
          <a:p>
            <a:r>
              <a:rPr lang="en-ZW" sz="3600" dirty="0" smtClean="0"/>
              <a:t>Equipping the practice with material, financial, human and expert resources</a:t>
            </a:r>
          </a:p>
          <a:p>
            <a:r>
              <a:rPr lang="en-ZW" sz="3600" dirty="0" smtClean="0"/>
              <a:t>Looking beyond the current patient needs</a:t>
            </a:r>
            <a:endParaRPr lang="en-ZW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How radiographers can be patient- centred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Ethical conduct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The fundamentals of radiation protection</a:t>
            </a:r>
          </a:p>
          <a:p>
            <a:r>
              <a:rPr lang="en-US" dirty="0" smtClean="0"/>
              <a:t>Justification</a:t>
            </a:r>
          </a:p>
          <a:p>
            <a:r>
              <a:rPr lang="en-US" dirty="0" err="1" smtClean="0"/>
              <a:t>Optimisation</a:t>
            </a:r>
            <a:endParaRPr lang="en-US" dirty="0" smtClean="0"/>
          </a:p>
          <a:p>
            <a:r>
              <a:rPr lang="en-US" dirty="0" smtClean="0"/>
              <a:t>Limitation</a:t>
            </a:r>
          </a:p>
          <a:p>
            <a:pPr marL="0" indent="0">
              <a:buNone/>
            </a:pPr>
            <a:r>
              <a:rPr lang="en-US" dirty="0" smtClean="0"/>
              <a:t>Form the basis of our patient-</a:t>
            </a:r>
            <a:r>
              <a:rPr lang="en-US" dirty="0" err="1" smtClean="0"/>
              <a:t>centred</a:t>
            </a:r>
            <a:r>
              <a:rPr lang="en-US" dirty="0" smtClean="0"/>
              <a:t> care in diagnostic imaging as well as radiation treatment planning and delivery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65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/>
              <a:t>How radiographers can be patient- centred</a:t>
            </a:r>
            <a:endParaRPr lang="en-ZW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ZW" b="1" dirty="0" smtClean="0"/>
              <a:t>Ethical conduct</a:t>
            </a:r>
          </a:p>
          <a:p>
            <a:pPr>
              <a:buNone/>
            </a:pPr>
            <a:r>
              <a:rPr lang="en-ZW" i="1" dirty="0" smtClean="0"/>
              <a:t>Practitioner accessible to the patients</a:t>
            </a:r>
          </a:p>
          <a:p>
            <a:r>
              <a:rPr lang="en-ZW" dirty="0" smtClean="0"/>
              <a:t>Easy appointment access</a:t>
            </a:r>
          </a:p>
          <a:p>
            <a:r>
              <a:rPr lang="en-ZW" dirty="0" err="1" smtClean="0"/>
              <a:t>Timeous</a:t>
            </a:r>
            <a:r>
              <a:rPr lang="en-ZW" dirty="0" smtClean="0"/>
              <a:t> update and feedback</a:t>
            </a:r>
          </a:p>
          <a:p>
            <a:r>
              <a:rPr lang="en-ZW" dirty="0"/>
              <a:t>T</a:t>
            </a:r>
            <a:r>
              <a:rPr lang="en-ZW" dirty="0" smtClean="0"/>
              <a:t>ransparent triage system</a:t>
            </a:r>
          </a:p>
          <a:p>
            <a:r>
              <a:rPr lang="en-ZW" dirty="0" smtClean="0"/>
              <a:t>Here to serve</a:t>
            </a:r>
          </a:p>
          <a:p>
            <a:pPr>
              <a:buNone/>
            </a:pPr>
            <a:r>
              <a:rPr lang="en-ZW" i="1" dirty="0" smtClean="0"/>
              <a:t>Information and sharing</a:t>
            </a:r>
          </a:p>
          <a:p>
            <a:r>
              <a:rPr lang="en-ZW" dirty="0" smtClean="0"/>
              <a:t>Adequate information about procedure</a:t>
            </a:r>
          </a:p>
          <a:p>
            <a:r>
              <a:rPr lang="en-ZW" dirty="0" smtClean="0"/>
              <a:t>Informed consent, written if necessary</a:t>
            </a:r>
          </a:p>
          <a:p>
            <a:r>
              <a:rPr lang="en-ZW" dirty="0"/>
              <a:t>C</a:t>
            </a:r>
            <a:r>
              <a:rPr lang="en-ZW" dirty="0" smtClean="0"/>
              <a:t>onfidentiality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/>
              <a:t>How radiographers can be patient- centred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ZW" b="1" dirty="0" smtClean="0"/>
              <a:t>Empathy in patient care</a:t>
            </a:r>
          </a:p>
          <a:p>
            <a:pPr>
              <a:buNone/>
            </a:pPr>
            <a:r>
              <a:rPr lang="en-ZW" i="1" dirty="0" smtClean="0"/>
              <a:t>Understand and try to feel what the patient is feeling</a:t>
            </a:r>
          </a:p>
          <a:p>
            <a:r>
              <a:rPr lang="en-ZW" dirty="0" smtClean="0"/>
              <a:t>Put yourself in the patient’s shoes</a:t>
            </a:r>
          </a:p>
          <a:p>
            <a:r>
              <a:rPr lang="en-ZW" dirty="0" smtClean="0"/>
              <a:t>Treat them as you would treat yourself</a:t>
            </a:r>
          </a:p>
          <a:p>
            <a:r>
              <a:rPr lang="en-ZW" dirty="0" smtClean="0"/>
              <a:t>Be kind</a:t>
            </a:r>
          </a:p>
          <a:p>
            <a:endParaRPr lang="en-ZW" dirty="0" smtClean="0"/>
          </a:p>
          <a:p>
            <a:endParaRPr lang="en-Z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W" smtClean="0"/>
              <a:t>WRD Celebrations 2018</a:t>
            </a:r>
            <a:endParaRPr lang="en-ZW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943600"/>
            <a:ext cx="17526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1223</Words>
  <Application>Microsoft Office PowerPoint</Application>
  <PresentationFormat>On-screen Show (4:3)</PresentationFormat>
  <Paragraphs>185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Times New Roman</vt:lpstr>
      <vt:lpstr>Wingdings</vt:lpstr>
      <vt:lpstr>Office Theme</vt:lpstr>
      <vt:lpstr>Patient Centred Radiography </vt:lpstr>
      <vt:lpstr>Overview</vt:lpstr>
      <vt:lpstr>Introduction</vt:lpstr>
      <vt:lpstr>Current pitfalls of radiography patient care</vt:lpstr>
      <vt:lpstr>Current pitfalls of radiography patient care</vt:lpstr>
      <vt:lpstr>Meaning of focusing on patients</vt:lpstr>
      <vt:lpstr>How radiographers can be patient- centred</vt:lpstr>
      <vt:lpstr>How radiographers can be patient- centred</vt:lpstr>
      <vt:lpstr>How radiographers can be patient- centred</vt:lpstr>
      <vt:lpstr>How radiographers can be patient- centred</vt:lpstr>
      <vt:lpstr>How radiographers can be patient- centred</vt:lpstr>
      <vt:lpstr>How can radiographers be patient- centred?</vt:lpstr>
      <vt:lpstr>How can radiographers be patient- centred?</vt:lpstr>
      <vt:lpstr>Why should we be patient centred?</vt:lpstr>
      <vt:lpstr>Why should we be patient centred?</vt:lpstr>
      <vt:lpstr>Why should we be patient centred?</vt:lpstr>
      <vt:lpstr> Why should we be patient centred?</vt:lpstr>
      <vt:lpstr>Conclusion</vt:lpstr>
      <vt:lpstr>Thank you</vt:lpstr>
      <vt:lpstr>Bibliography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 Relating In Patient Management</dc:title>
  <dc:creator>oncology2</dc:creator>
  <cp:lastModifiedBy>Portia</cp:lastModifiedBy>
  <cp:revision>115</cp:revision>
  <dcterms:created xsi:type="dcterms:W3CDTF">2018-11-14T08:34:57Z</dcterms:created>
  <dcterms:modified xsi:type="dcterms:W3CDTF">2020-10-14T14:52:19Z</dcterms:modified>
</cp:coreProperties>
</file>