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3"/>
  </p:notesMasterIdLst>
  <p:handoutMasterIdLst>
    <p:handoutMasterId r:id="rId4"/>
  </p:handoutMasterIdLst>
  <p:sldIdLst>
    <p:sldId id="256" r:id="rId2"/>
  </p:sldIdLst>
  <p:sldSz cx="30267275" cy="42794238"/>
  <p:notesSz cx="7102475" cy="89916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624">
          <p15:clr>
            <a:srgbClr val="A4A3A4"/>
          </p15:clr>
        </p15:guide>
        <p15:guide id="2" orient="horz" pos="3432">
          <p15:clr>
            <a:srgbClr val="A4A3A4"/>
          </p15:clr>
        </p15:guide>
        <p15:guide id="3" orient="horz" pos="5491">
          <p15:clr>
            <a:srgbClr val="A4A3A4"/>
          </p15:clr>
        </p15:guide>
        <p15:guide id="4" orient="horz" pos="26271">
          <p15:clr>
            <a:srgbClr val="A4A3A4"/>
          </p15:clr>
        </p15:guide>
        <p15:guide id="5" pos="340">
          <p15:clr>
            <a:srgbClr val="A4A3A4"/>
          </p15:clr>
        </p15:guide>
        <p15:guide id="6" pos="4685">
          <p15:clr>
            <a:srgbClr val="A4A3A4"/>
          </p15:clr>
        </p15:guide>
        <p15:guide id="7" pos="5022">
          <p15:clr>
            <a:srgbClr val="A4A3A4"/>
          </p15:clr>
        </p15:guide>
        <p15:guide id="8" pos="9391">
          <p15:clr>
            <a:srgbClr val="A4A3A4"/>
          </p15:clr>
        </p15:guide>
        <p15:guide id="9" pos="9703">
          <p15:clr>
            <a:srgbClr val="A4A3A4"/>
          </p15:clr>
        </p15:guide>
        <p15:guide id="10" pos="14044">
          <p15:clr>
            <a:srgbClr val="A4A3A4"/>
          </p15:clr>
        </p15:guide>
        <p15:guide id="11" pos="14356">
          <p15:clr>
            <a:srgbClr val="A4A3A4"/>
          </p15:clr>
        </p15:guide>
        <p15:guide id="12" pos="1872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9E1B32"/>
    <a:srgbClr val="969696"/>
    <a:srgbClr val="850935"/>
    <a:srgbClr val="860808"/>
    <a:srgbClr val="8D0108"/>
    <a:srgbClr val="7101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88" autoAdjust="0"/>
    <p:restoredTop sz="94671" autoAdjust="0"/>
  </p:normalViewPr>
  <p:slideViewPr>
    <p:cSldViewPr>
      <p:cViewPr>
        <p:scale>
          <a:sx n="30" d="100"/>
          <a:sy n="30" d="100"/>
        </p:scale>
        <p:origin x="-24" y="-1976"/>
      </p:cViewPr>
      <p:guideLst>
        <p:guide orient="horz" pos="624"/>
        <p:guide orient="horz" pos="3432"/>
        <p:guide orient="horz" pos="5491"/>
        <p:guide orient="horz" pos="26271"/>
        <p:guide pos="340"/>
        <p:guide pos="4685"/>
        <p:guide pos="5022"/>
        <p:guide pos="9391"/>
        <p:guide pos="9703"/>
        <p:guide pos="14044"/>
        <p:guide pos="14356"/>
        <p:guide pos="1872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078163"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4024313" y="0"/>
            <a:ext cx="3078162" cy="4492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0" y="8542338"/>
            <a:ext cx="3078163"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4024313" y="8542338"/>
            <a:ext cx="3078162" cy="4492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1BD614-CBE6-FA47-8E15-D93E3B2F59D2}"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49263"/>
          </a:xfrm>
          <a:prstGeom prst="rect">
            <a:avLst/>
          </a:prstGeom>
        </p:spPr>
        <p:txBody>
          <a:bodyPr vert="horz" lIns="91440" tIns="45720" rIns="91440" bIns="45720" rtlCol="0"/>
          <a:lstStyle>
            <a:lvl1pPr algn="l">
              <a:defRPr sz="1200">
                <a:latin typeface="Times New Roman" charset="0"/>
              </a:defRPr>
            </a:lvl1pPr>
          </a:lstStyle>
          <a:p>
            <a:pPr>
              <a:defRPr/>
            </a:pPr>
            <a:endParaRPr lang="en-US"/>
          </a:p>
        </p:txBody>
      </p:sp>
      <p:sp>
        <p:nvSpPr>
          <p:cNvPr id="3" name="Date Placeholder 2"/>
          <p:cNvSpPr>
            <a:spLocks noGrp="1"/>
          </p:cNvSpPr>
          <p:nvPr>
            <p:ph type="dt" idx="1"/>
          </p:nvPr>
        </p:nvSpPr>
        <p:spPr>
          <a:xfrm>
            <a:off x="4022725" y="0"/>
            <a:ext cx="3078163" cy="449263"/>
          </a:xfrm>
          <a:prstGeom prst="rect">
            <a:avLst/>
          </a:prstGeom>
        </p:spPr>
        <p:txBody>
          <a:bodyPr vert="horz" lIns="91440" tIns="45720" rIns="91440" bIns="45720" rtlCol="0"/>
          <a:lstStyle>
            <a:lvl1pPr algn="r">
              <a:defRPr sz="1200">
                <a:latin typeface="Times New Roman" charset="0"/>
              </a:defRPr>
            </a:lvl1pPr>
          </a:lstStyle>
          <a:p>
            <a:pPr>
              <a:defRPr/>
            </a:pPr>
            <a:fld id="{D84D3F57-BD30-6A46-92FF-A9221936B0EB}" type="datetimeFigureOut">
              <a:rPr lang="en-US"/>
              <a:pPr>
                <a:defRPr/>
              </a:pPr>
              <a:t>2/26/18</a:t>
            </a:fld>
            <a:endParaRPr lang="en-US"/>
          </a:p>
        </p:txBody>
      </p:sp>
      <p:sp>
        <p:nvSpPr>
          <p:cNvPr id="4" name="Slide Image Placeholder 3"/>
          <p:cNvSpPr>
            <a:spLocks noGrp="1" noRot="1" noChangeAspect="1"/>
          </p:cNvSpPr>
          <p:nvPr>
            <p:ph type="sldImg" idx="2"/>
          </p:nvPr>
        </p:nvSpPr>
        <p:spPr>
          <a:xfrm>
            <a:off x="2359025" y="674688"/>
            <a:ext cx="2384425" cy="33718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9613" y="4270375"/>
            <a:ext cx="5683250" cy="40465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540750"/>
            <a:ext cx="3078163" cy="449263"/>
          </a:xfrm>
          <a:prstGeom prst="rect">
            <a:avLst/>
          </a:prstGeom>
        </p:spPr>
        <p:txBody>
          <a:bodyPr vert="horz" lIns="91440" tIns="45720" rIns="91440" bIns="45720" rtlCol="0" anchor="b"/>
          <a:lstStyle>
            <a:lvl1pPr algn="l">
              <a:defRPr sz="12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4022725" y="8540750"/>
            <a:ext cx="3078163" cy="44926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99C1565-8570-554A-908D-A0F4C05BACB4}"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x-none" altLang="x-none"/>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D36C643-24D6-EC4D-ACFD-827B10BF5125}" type="slidenum">
              <a:rPr lang="en-US" altLang="x-none" sz="1200"/>
              <a:pPr eaLnBrk="1" hangingPunct="1"/>
              <a:t>1</a:t>
            </a:fld>
            <a:endParaRPr lang="en-US" altLang="x-none"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69859" y="13294776"/>
            <a:ext cx="25727559" cy="9171373"/>
          </a:xfrm>
        </p:spPr>
        <p:txBody>
          <a:bodyPr/>
          <a:lstStyle/>
          <a:p>
            <a:r>
              <a:rPr lang="en-US" smtClean="0"/>
              <a:t>Click to edit Master title style</a:t>
            </a:r>
            <a:endParaRPr lang="en-US"/>
          </a:p>
        </p:txBody>
      </p:sp>
      <p:sp>
        <p:nvSpPr>
          <p:cNvPr id="3" name="Subtitle 2"/>
          <p:cNvSpPr>
            <a:spLocks noGrp="1"/>
          </p:cNvSpPr>
          <p:nvPr>
            <p:ph type="subTitle" idx="1"/>
          </p:nvPr>
        </p:nvSpPr>
        <p:spPr>
          <a:xfrm>
            <a:off x="4539716" y="24249243"/>
            <a:ext cx="21187843" cy="1093795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37473BA-C8A4-A74E-B33B-DF8FC89C9A58}" type="slidenum">
              <a:rPr lang="en-US" altLang="x-none"/>
              <a:pPr/>
              <a:t>‹#›</a:t>
            </a:fld>
            <a:endParaRPr lang="en-US" altLang="x-none"/>
          </a:p>
        </p:txBody>
      </p:sp>
    </p:spTree>
    <p:extLst>
      <p:ext uri="{BB962C8B-B14F-4D97-AF65-F5344CB8AC3E}">
        <p14:creationId xmlns:p14="http://schemas.microsoft.com/office/powerpoint/2010/main" val="1046652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2B8E8D-7B8F-C947-AEE3-E0D792CA1F38}" type="slidenum">
              <a:rPr lang="en-US" altLang="x-none"/>
              <a:pPr/>
              <a:t>‹#›</a:t>
            </a:fld>
            <a:endParaRPr lang="en-US" altLang="x-none"/>
          </a:p>
        </p:txBody>
      </p:sp>
    </p:spTree>
    <p:extLst>
      <p:ext uri="{BB962C8B-B14F-4D97-AF65-F5344CB8AC3E}">
        <p14:creationId xmlns:p14="http://schemas.microsoft.com/office/powerpoint/2010/main" val="198448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565997" y="3803521"/>
            <a:ext cx="6431421" cy="342358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69858" y="3803521"/>
            <a:ext cx="19206057" cy="342358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3DBC21-2ECF-064E-854C-437ECD1B50D2}" type="slidenum">
              <a:rPr lang="en-US" altLang="x-none"/>
              <a:pPr/>
              <a:t>‹#›</a:t>
            </a:fld>
            <a:endParaRPr lang="en-US" altLang="x-none"/>
          </a:p>
        </p:txBody>
      </p:sp>
    </p:spTree>
    <p:extLst>
      <p:ext uri="{BB962C8B-B14F-4D97-AF65-F5344CB8AC3E}">
        <p14:creationId xmlns:p14="http://schemas.microsoft.com/office/powerpoint/2010/main" val="630217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C67D21-DFA2-B842-A52E-FFA3C91E0844}" type="slidenum">
              <a:rPr lang="en-US" altLang="x-none"/>
              <a:pPr/>
              <a:t>‹#›</a:t>
            </a:fld>
            <a:endParaRPr lang="en-US" altLang="x-none"/>
          </a:p>
        </p:txBody>
      </p:sp>
    </p:spTree>
    <p:extLst>
      <p:ext uri="{BB962C8B-B14F-4D97-AF65-F5344CB8AC3E}">
        <p14:creationId xmlns:p14="http://schemas.microsoft.com/office/powerpoint/2010/main" val="1045376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90905" y="27499674"/>
            <a:ext cx="25727559" cy="849858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390905" y="18138434"/>
            <a:ext cx="25727559" cy="93612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FE4E296-22D5-4945-9C49-F88A78A61354}" type="slidenum">
              <a:rPr lang="en-US" altLang="x-none"/>
              <a:pPr/>
              <a:t>‹#›</a:t>
            </a:fld>
            <a:endParaRPr lang="en-US" altLang="x-none"/>
          </a:p>
        </p:txBody>
      </p:sp>
    </p:spTree>
    <p:extLst>
      <p:ext uri="{BB962C8B-B14F-4D97-AF65-F5344CB8AC3E}">
        <p14:creationId xmlns:p14="http://schemas.microsoft.com/office/powerpoint/2010/main" val="107392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69858" y="12361955"/>
            <a:ext cx="12818739" cy="256773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5178678" y="12361955"/>
            <a:ext cx="12818739" cy="2567736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8F1981-4A3B-8641-998D-E0720247224B}" type="slidenum">
              <a:rPr lang="en-US" altLang="x-none"/>
              <a:pPr/>
              <a:t>‹#›</a:t>
            </a:fld>
            <a:endParaRPr lang="en-US" altLang="x-none"/>
          </a:p>
        </p:txBody>
      </p:sp>
    </p:spTree>
    <p:extLst>
      <p:ext uri="{BB962C8B-B14F-4D97-AF65-F5344CB8AC3E}">
        <p14:creationId xmlns:p14="http://schemas.microsoft.com/office/powerpoint/2010/main" val="202221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3552" y="1712925"/>
            <a:ext cx="27240172" cy="713237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13552" y="9579999"/>
            <a:ext cx="13373301" cy="39913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13552" y="13571322"/>
            <a:ext cx="13373301" cy="246558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375731" y="9579999"/>
            <a:ext cx="13377993" cy="39913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5375731" y="13571322"/>
            <a:ext cx="13377993" cy="2465580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C626877-713E-1747-971B-7C622ABDFD7C}" type="slidenum">
              <a:rPr lang="en-US" altLang="x-none"/>
              <a:pPr/>
              <a:t>‹#›</a:t>
            </a:fld>
            <a:endParaRPr lang="en-US" altLang="x-none"/>
          </a:p>
        </p:txBody>
      </p:sp>
    </p:spTree>
    <p:extLst>
      <p:ext uri="{BB962C8B-B14F-4D97-AF65-F5344CB8AC3E}">
        <p14:creationId xmlns:p14="http://schemas.microsoft.com/office/powerpoint/2010/main" val="132192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6981404-C03B-914D-93D4-BD62E338CFAD}" type="slidenum">
              <a:rPr lang="en-US" altLang="x-none"/>
              <a:pPr/>
              <a:t>‹#›</a:t>
            </a:fld>
            <a:endParaRPr lang="en-US" altLang="x-none"/>
          </a:p>
        </p:txBody>
      </p:sp>
    </p:spTree>
    <p:extLst>
      <p:ext uri="{BB962C8B-B14F-4D97-AF65-F5344CB8AC3E}">
        <p14:creationId xmlns:p14="http://schemas.microsoft.com/office/powerpoint/2010/main" val="195803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5322906-E278-364D-AE18-A86B67EFAB3F}" type="slidenum">
              <a:rPr lang="en-US" altLang="x-none"/>
              <a:pPr/>
              <a:t>‹#›</a:t>
            </a:fld>
            <a:endParaRPr lang="en-US" altLang="x-none"/>
          </a:p>
        </p:txBody>
      </p:sp>
    </p:spTree>
    <p:extLst>
      <p:ext uri="{BB962C8B-B14F-4D97-AF65-F5344CB8AC3E}">
        <p14:creationId xmlns:p14="http://schemas.microsoft.com/office/powerpoint/2010/main" val="720536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3552" y="1704670"/>
            <a:ext cx="9957723" cy="725000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1833477" y="1704670"/>
            <a:ext cx="16920247" cy="365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13552" y="8954678"/>
            <a:ext cx="9957723" cy="29272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8D1441A-3305-3340-AB32-638757C585B4}" type="slidenum">
              <a:rPr lang="en-US" altLang="x-none"/>
              <a:pPr/>
              <a:t>‹#›</a:t>
            </a:fld>
            <a:endParaRPr lang="en-US" altLang="x-none"/>
          </a:p>
        </p:txBody>
      </p:sp>
    </p:spTree>
    <p:extLst>
      <p:ext uri="{BB962C8B-B14F-4D97-AF65-F5344CB8AC3E}">
        <p14:creationId xmlns:p14="http://schemas.microsoft.com/office/powerpoint/2010/main" val="403981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2221" y="29955555"/>
            <a:ext cx="18160740" cy="353729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5932221" y="3824158"/>
            <a:ext cx="18160740" cy="256753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5932221" y="33492849"/>
            <a:ext cx="18160740" cy="50211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9E15463-7679-314E-B429-0CCD7982E488}" type="slidenum">
              <a:rPr lang="en-US" altLang="x-none"/>
              <a:pPr/>
              <a:t>‹#›</a:t>
            </a:fld>
            <a:endParaRPr lang="en-US" altLang="x-none"/>
          </a:p>
        </p:txBody>
      </p:sp>
    </p:spTree>
    <p:extLst>
      <p:ext uri="{BB962C8B-B14F-4D97-AF65-F5344CB8AC3E}">
        <p14:creationId xmlns:p14="http://schemas.microsoft.com/office/powerpoint/2010/main" val="15147412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70125" y="3803650"/>
            <a:ext cx="25727025"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80709" tIns="240355" rIns="480709" bIns="240355" numCol="1" anchor="ctr" anchorCtr="0" compatLnSpc="1">
            <a:prstTxWarp prst="textNoShape">
              <a:avLst/>
            </a:prstTxWarp>
          </a:bodyPr>
          <a:lstStyle/>
          <a:p>
            <a:pPr lvl="0"/>
            <a:r>
              <a:rPr lang="en-US" altLang="x-none"/>
              <a:t>Click to edit Master title style</a:t>
            </a:r>
          </a:p>
        </p:txBody>
      </p:sp>
      <p:sp>
        <p:nvSpPr>
          <p:cNvPr id="1027" name="Rectangle 3"/>
          <p:cNvSpPr>
            <a:spLocks noGrp="1" noChangeArrowheads="1"/>
          </p:cNvSpPr>
          <p:nvPr>
            <p:ph type="body" idx="1"/>
          </p:nvPr>
        </p:nvSpPr>
        <p:spPr bwMode="auto">
          <a:xfrm>
            <a:off x="2270125" y="12361863"/>
            <a:ext cx="25727025" cy="256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80709" tIns="240355" rIns="480709" bIns="240355"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2270125" y="38990588"/>
            <a:ext cx="6305550" cy="2852737"/>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defRPr sz="7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0340975" y="38990588"/>
            <a:ext cx="9585325" cy="2852737"/>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a:defRPr sz="7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21691600" y="38990588"/>
            <a:ext cx="6305550" cy="2852737"/>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a:defRPr sz="7400"/>
            </a:lvl1pPr>
          </a:lstStyle>
          <a:p>
            <a:fld id="{BE560D52-7ED9-A74E-B5BD-34752465D9BB}"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charset="0"/>
        </a:defRPr>
      </a:lvl2pPr>
      <a:lvl3pPr algn="ctr" defTabSz="4806950" rtl="0" eaLnBrk="0" fontAlgn="base" hangingPunct="0">
        <a:spcBef>
          <a:spcPct val="0"/>
        </a:spcBef>
        <a:spcAft>
          <a:spcPct val="0"/>
        </a:spcAft>
        <a:defRPr sz="23100">
          <a:solidFill>
            <a:schemeClr val="tx2"/>
          </a:solidFill>
          <a:latin typeface="Times New Roman" charset="0"/>
        </a:defRPr>
      </a:lvl3pPr>
      <a:lvl4pPr algn="ctr" defTabSz="4806950" rtl="0" eaLnBrk="0" fontAlgn="base" hangingPunct="0">
        <a:spcBef>
          <a:spcPct val="0"/>
        </a:spcBef>
        <a:spcAft>
          <a:spcPct val="0"/>
        </a:spcAft>
        <a:defRPr sz="23100">
          <a:solidFill>
            <a:schemeClr val="tx2"/>
          </a:solidFill>
          <a:latin typeface="Times New Roman" charset="0"/>
        </a:defRPr>
      </a:lvl4pPr>
      <a:lvl5pPr algn="ctr" defTabSz="4806950" rtl="0" eaLnBrk="0" fontAlgn="base" hangingPunct="0">
        <a:spcBef>
          <a:spcPct val="0"/>
        </a:spcBef>
        <a:spcAft>
          <a:spcPct val="0"/>
        </a:spcAft>
        <a:defRPr sz="23100">
          <a:solidFill>
            <a:schemeClr val="tx2"/>
          </a:solidFill>
          <a:latin typeface="Times New Roman" charset="0"/>
        </a:defRPr>
      </a:lvl5pPr>
      <a:lvl6pPr marL="457200" algn="ctr" defTabSz="4806950" rtl="0" fontAlgn="base">
        <a:spcBef>
          <a:spcPct val="0"/>
        </a:spcBef>
        <a:spcAft>
          <a:spcPct val="0"/>
        </a:spcAft>
        <a:defRPr sz="23100">
          <a:solidFill>
            <a:schemeClr val="tx2"/>
          </a:solidFill>
          <a:latin typeface="Times New Roman" charset="0"/>
        </a:defRPr>
      </a:lvl6pPr>
      <a:lvl7pPr marL="914400" algn="ctr" defTabSz="4806950" rtl="0" fontAlgn="base">
        <a:spcBef>
          <a:spcPct val="0"/>
        </a:spcBef>
        <a:spcAft>
          <a:spcPct val="0"/>
        </a:spcAft>
        <a:defRPr sz="23100">
          <a:solidFill>
            <a:schemeClr val="tx2"/>
          </a:solidFill>
          <a:latin typeface="Times New Roman" charset="0"/>
        </a:defRPr>
      </a:lvl7pPr>
      <a:lvl8pPr marL="1371600" algn="ctr" defTabSz="4806950" rtl="0" fontAlgn="base">
        <a:spcBef>
          <a:spcPct val="0"/>
        </a:spcBef>
        <a:spcAft>
          <a:spcPct val="0"/>
        </a:spcAft>
        <a:defRPr sz="23100">
          <a:solidFill>
            <a:schemeClr val="tx2"/>
          </a:solidFill>
          <a:latin typeface="Times New Roman" charset="0"/>
        </a:defRPr>
      </a:lvl8pPr>
      <a:lvl9pPr marL="1828800" algn="ctr" defTabSz="4806950" rtl="0" fontAlgn="base">
        <a:spcBef>
          <a:spcPct val="0"/>
        </a:spcBef>
        <a:spcAft>
          <a:spcPct val="0"/>
        </a:spcAft>
        <a:defRPr sz="23100">
          <a:solidFill>
            <a:schemeClr val="tx2"/>
          </a:solidFill>
          <a:latin typeface="Times New Roman"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 Id="rId5" Type="http://schemas.openxmlformats.org/officeDocument/2006/relationships/image" Target="../media/image3.emf"/><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emf"/><Relationship Id="rId10"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4" name="AutoShape 16"/>
          <p:cNvSpPr>
            <a:spLocks noChangeArrowheads="1"/>
          </p:cNvSpPr>
          <p:nvPr/>
        </p:nvSpPr>
        <p:spPr bwMode="auto">
          <a:xfrm>
            <a:off x="22745700" y="36182300"/>
            <a:ext cx="6891338" cy="676275"/>
          </a:xfrm>
          <a:prstGeom prst="roundRect">
            <a:avLst>
              <a:gd name="adj" fmla="val 50000"/>
            </a:avLst>
          </a:prstGeom>
          <a:solidFill>
            <a:srgbClr val="9E1B32"/>
          </a:solidFill>
          <a:ln>
            <a:noFill/>
          </a:ln>
          <a:effectLst>
            <a:outerShdw blurRad="63500" dist="251447" dir="2700000"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43748" tIns="21122" rIns="43748" bIns="21122" anchor="ctr"/>
          <a:lstStyle/>
          <a:p>
            <a:pPr defTabSz="412750" eaLnBrk="0" hangingPunct="0">
              <a:defRPr/>
            </a:pPr>
            <a:r>
              <a:rPr lang="en-US" sz="4400" b="1" dirty="0">
                <a:solidFill>
                  <a:srgbClr val="FAFD00"/>
                </a:solidFill>
                <a:latin typeface="Helvetica" pitchFamily="34" charset="0"/>
              </a:rPr>
              <a:t>	</a:t>
            </a:r>
            <a:r>
              <a:rPr lang="en-US" sz="4400" b="1" dirty="0">
                <a:solidFill>
                  <a:schemeClr val="bg1"/>
                </a:solidFill>
                <a:effectLst>
                  <a:outerShdw blurRad="38100" dist="38100" dir="2700000" algn="tl">
                    <a:srgbClr val="000000"/>
                  </a:outerShdw>
                </a:effectLst>
                <a:latin typeface="Verdana" pitchFamily="34" charset="0"/>
              </a:rPr>
              <a:t>References</a:t>
            </a:r>
          </a:p>
        </p:txBody>
      </p:sp>
      <p:sp>
        <p:nvSpPr>
          <p:cNvPr id="2065" name="AutoShape 17"/>
          <p:cNvSpPr>
            <a:spLocks noChangeArrowheads="1"/>
          </p:cNvSpPr>
          <p:nvPr/>
        </p:nvSpPr>
        <p:spPr bwMode="auto">
          <a:xfrm>
            <a:off x="22715538" y="31007050"/>
            <a:ext cx="6891337" cy="593725"/>
          </a:xfrm>
          <a:prstGeom prst="roundRect">
            <a:avLst>
              <a:gd name="adj" fmla="val 50000"/>
            </a:avLst>
          </a:prstGeom>
          <a:solidFill>
            <a:srgbClr val="9E1B32"/>
          </a:solidFill>
          <a:ln>
            <a:noFill/>
          </a:ln>
          <a:effectLst>
            <a:outerShdw blurRad="63500" dist="251447" dir="2700000"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43748" tIns="21122" rIns="43748" bIns="21122" anchor="ctr"/>
          <a:lstStyle/>
          <a:p>
            <a:pPr defTabSz="412750" eaLnBrk="0" hangingPunct="0">
              <a:defRPr/>
            </a:pPr>
            <a:r>
              <a:rPr lang="en-US" sz="4400" b="1" dirty="0">
                <a:solidFill>
                  <a:srgbClr val="FAFD00"/>
                </a:solidFill>
                <a:effectLst>
                  <a:outerShdw blurRad="38100" dist="38100" dir="2700000" algn="tl">
                    <a:srgbClr val="000000"/>
                  </a:outerShdw>
                </a:effectLst>
                <a:latin typeface="Verdana" pitchFamily="34" charset="0"/>
              </a:rPr>
              <a:t>	 </a:t>
            </a:r>
            <a:r>
              <a:rPr lang="en-US" sz="4400" b="1" dirty="0">
                <a:solidFill>
                  <a:schemeClr val="bg1"/>
                </a:solidFill>
                <a:effectLst>
                  <a:outerShdw blurRad="38100" dist="38100" dir="2700000" algn="tl">
                    <a:srgbClr val="000000"/>
                  </a:outerShdw>
                </a:effectLst>
                <a:latin typeface="Verdana" pitchFamily="34" charset="0"/>
              </a:rPr>
              <a:t>Conclusions</a:t>
            </a:r>
          </a:p>
        </p:txBody>
      </p:sp>
      <p:sp>
        <p:nvSpPr>
          <p:cNvPr id="2066" name="AutoShape 18"/>
          <p:cNvSpPr>
            <a:spLocks noChangeArrowheads="1"/>
          </p:cNvSpPr>
          <p:nvPr/>
        </p:nvSpPr>
        <p:spPr bwMode="auto">
          <a:xfrm>
            <a:off x="22715538" y="19759613"/>
            <a:ext cx="6891337" cy="898525"/>
          </a:xfrm>
          <a:prstGeom prst="roundRect">
            <a:avLst>
              <a:gd name="adj" fmla="val 50000"/>
            </a:avLst>
          </a:prstGeom>
          <a:solidFill>
            <a:srgbClr val="9E1B32"/>
          </a:solidFill>
          <a:ln>
            <a:noFill/>
          </a:ln>
          <a:effectLst>
            <a:outerShdw blurRad="63500" dist="251447" dir="2700000"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43748" tIns="21122" rIns="43748" bIns="21122" anchor="ctr"/>
          <a:lstStyle/>
          <a:p>
            <a:pPr defTabSz="412750" eaLnBrk="0" hangingPunct="0">
              <a:defRPr/>
            </a:pPr>
            <a:r>
              <a:rPr lang="en-US" sz="4400" b="1" dirty="0">
                <a:solidFill>
                  <a:srgbClr val="FAFD00"/>
                </a:solidFill>
                <a:effectLst>
                  <a:outerShdw blurRad="38100" dist="38100" dir="2700000" algn="tl">
                    <a:srgbClr val="000000"/>
                  </a:outerShdw>
                </a:effectLst>
                <a:latin typeface="Verdana" pitchFamily="34" charset="0"/>
              </a:rPr>
              <a:t>	</a:t>
            </a:r>
            <a:r>
              <a:rPr lang="en-US" sz="4400" b="1" dirty="0">
                <a:solidFill>
                  <a:schemeClr val="bg1"/>
                </a:solidFill>
                <a:effectLst>
                  <a:outerShdw blurRad="38100" dist="38100" dir="2700000" algn="tl">
                    <a:srgbClr val="000000"/>
                  </a:outerShdw>
                </a:effectLst>
                <a:latin typeface="Verdana" pitchFamily="34" charset="0"/>
              </a:rPr>
              <a:t>Discussion</a:t>
            </a:r>
          </a:p>
        </p:txBody>
      </p:sp>
      <p:sp>
        <p:nvSpPr>
          <p:cNvPr id="2053" name="AutoShape 19"/>
          <p:cNvSpPr>
            <a:spLocks noChangeArrowheads="1"/>
          </p:cNvSpPr>
          <p:nvPr/>
        </p:nvSpPr>
        <p:spPr bwMode="auto">
          <a:xfrm>
            <a:off x="379413" y="31581725"/>
            <a:ext cx="7435850" cy="682625"/>
          </a:xfrm>
          <a:prstGeom prst="roundRect">
            <a:avLst>
              <a:gd name="adj" fmla="val 50000"/>
            </a:avLst>
          </a:prstGeom>
          <a:solidFill>
            <a:srgbClr val="9E1B32"/>
          </a:solidFill>
          <a:ln>
            <a:noFill/>
          </a:ln>
          <a:effectLst>
            <a:outerShdw blurRad="63500" dist="251447" dir="2700000"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43748" tIns="21122" rIns="43748" bIns="21122" anchor="ctr"/>
          <a:lstStyle>
            <a:lvl1pPr defTabSz="412750" eaLnBrk="0" hangingPunct="0">
              <a:defRPr sz="2400">
                <a:solidFill>
                  <a:schemeClr val="tx1"/>
                </a:solidFill>
                <a:latin typeface="Times New Roman" charset="0"/>
              </a:defRPr>
            </a:lvl1pPr>
            <a:lvl2pPr marL="742950" indent="-285750" defTabSz="412750" eaLnBrk="0" hangingPunct="0">
              <a:defRPr sz="2400">
                <a:solidFill>
                  <a:schemeClr val="tx1"/>
                </a:solidFill>
                <a:latin typeface="Times New Roman" charset="0"/>
              </a:defRPr>
            </a:lvl2pPr>
            <a:lvl3pPr marL="1143000" indent="-228600" defTabSz="412750" eaLnBrk="0" hangingPunct="0">
              <a:defRPr sz="2400">
                <a:solidFill>
                  <a:schemeClr val="tx1"/>
                </a:solidFill>
                <a:latin typeface="Times New Roman" charset="0"/>
              </a:defRPr>
            </a:lvl3pPr>
            <a:lvl4pPr marL="1600200" indent="-228600" defTabSz="412750" eaLnBrk="0" hangingPunct="0">
              <a:defRPr sz="2400">
                <a:solidFill>
                  <a:schemeClr val="tx1"/>
                </a:solidFill>
                <a:latin typeface="Times New Roman" charset="0"/>
              </a:defRPr>
            </a:lvl4pPr>
            <a:lvl5pPr marL="2057400" indent="-228600" defTabSz="412750" eaLnBrk="0" hangingPunct="0">
              <a:defRPr sz="2400">
                <a:solidFill>
                  <a:schemeClr val="tx1"/>
                </a:solidFill>
                <a:latin typeface="Times New Roman" charset="0"/>
              </a:defRPr>
            </a:lvl5pPr>
            <a:lvl6pPr marL="2514600" indent="-228600" defTabSz="412750" eaLnBrk="0" fontAlgn="base" hangingPunct="0">
              <a:spcBef>
                <a:spcPct val="0"/>
              </a:spcBef>
              <a:spcAft>
                <a:spcPct val="0"/>
              </a:spcAft>
              <a:defRPr sz="2400">
                <a:solidFill>
                  <a:schemeClr val="tx1"/>
                </a:solidFill>
                <a:latin typeface="Times New Roman" charset="0"/>
              </a:defRPr>
            </a:lvl6pPr>
            <a:lvl7pPr marL="2971800" indent="-228600" defTabSz="412750" eaLnBrk="0" fontAlgn="base" hangingPunct="0">
              <a:spcBef>
                <a:spcPct val="0"/>
              </a:spcBef>
              <a:spcAft>
                <a:spcPct val="0"/>
              </a:spcAft>
              <a:defRPr sz="2400">
                <a:solidFill>
                  <a:schemeClr val="tx1"/>
                </a:solidFill>
                <a:latin typeface="Times New Roman" charset="0"/>
              </a:defRPr>
            </a:lvl7pPr>
            <a:lvl8pPr marL="3429000" indent="-228600" defTabSz="412750" eaLnBrk="0" fontAlgn="base" hangingPunct="0">
              <a:spcBef>
                <a:spcPct val="0"/>
              </a:spcBef>
              <a:spcAft>
                <a:spcPct val="0"/>
              </a:spcAft>
              <a:defRPr sz="2400">
                <a:solidFill>
                  <a:schemeClr val="tx1"/>
                </a:solidFill>
                <a:latin typeface="Times New Roman" charset="0"/>
              </a:defRPr>
            </a:lvl8pPr>
            <a:lvl9pPr marL="3886200" indent="-228600" defTabSz="412750" eaLnBrk="0" fontAlgn="base" hangingPunct="0">
              <a:spcBef>
                <a:spcPct val="0"/>
              </a:spcBef>
              <a:spcAft>
                <a:spcPct val="0"/>
              </a:spcAft>
              <a:defRPr sz="2400">
                <a:solidFill>
                  <a:schemeClr val="tx1"/>
                </a:solidFill>
                <a:latin typeface="Times New Roman" charset="0"/>
              </a:defRPr>
            </a:lvl9pPr>
          </a:lstStyle>
          <a:p>
            <a:pPr algn="just"/>
            <a:r>
              <a:rPr lang="en-US" altLang="x-none" sz="4400" b="1">
                <a:solidFill>
                  <a:schemeClr val="bg1"/>
                </a:solidFill>
                <a:latin typeface="Verdana" charset="0"/>
              </a:rPr>
              <a:t>Materials and methods</a:t>
            </a:r>
          </a:p>
        </p:txBody>
      </p:sp>
      <p:sp>
        <p:nvSpPr>
          <p:cNvPr id="2068" name="AutoShape 20"/>
          <p:cNvSpPr>
            <a:spLocks noChangeArrowheads="1"/>
          </p:cNvSpPr>
          <p:nvPr/>
        </p:nvSpPr>
        <p:spPr bwMode="auto">
          <a:xfrm>
            <a:off x="346075" y="27943175"/>
            <a:ext cx="6891338" cy="868363"/>
          </a:xfrm>
          <a:prstGeom prst="roundRect">
            <a:avLst>
              <a:gd name="adj" fmla="val 50000"/>
            </a:avLst>
          </a:prstGeom>
          <a:solidFill>
            <a:srgbClr val="9E1B32"/>
          </a:solidFill>
          <a:ln>
            <a:noFill/>
          </a:ln>
          <a:effectLst>
            <a:outerShdw blurRad="63500" dist="251447" dir="2700000"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43748" tIns="21122" rIns="43748" bIns="21122" anchor="ctr"/>
          <a:lstStyle/>
          <a:p>
            <a:pP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	Purpose</a:t>
            </a:r>
          </a:p>
        </p:txBody>
      </p:sp>
      <p:sp>
        <p:nvSpPr>
          <p:cNvPr id="2070" name="AutoShape 22"/>
          <p:cNvSpPr>
            <a:spLocks noChangeArrowheads="1"/>
          </p:cNvSpPr>
          <p:nvPr/>
        </p:nvSpPr>
        <p:spPr bwMode="auto">
          <a:xfrm>
            <a:off x="7805738" y="23050500"/>
            <a:ext cx="6892925" cy="862013"/>
          </a:xfrm>
          <a:prstGeom prst="roundRect">
            <a:avLst>
              <a:gd name="adj" fmla="val 50000"/>
            </a:avLst>
          </a:prstGeom>
          <a:solidFill>
            <a:srgbClr val="9E1B32"/>
          </a:solidFill>
          <a:ln>
            <a:noFill/>
          </a:ln>
          <a:effectLst>
            <a:outerShdw blurRad="63500" dist="251447" dir="2700000"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43748" tIns="21122" rIns="43748" bIns="21122" anchor="ctr"/>
          <a:lstStyle/>
          <a:p>
            <a:pPr defTabSz="412750" eaLnBrk="0" hangingPunct="0">
              <a:defRPr/>
            </a:pPr>
            <a:r>
              <a:rPr lang="en-US" sz="4400" b="1" dirty="0">
                <a:solidFill>
                  <a:srgbClr val="FAFD00"/>
                </a:solidFill>
                <a:effectLst>
                  <a:outerShdw blurRad="38100" dist="38100" dir="2700000" algn="tl">
                    <a:srgbClr val="000000"/>
                  </a:outerShdw>
                </a:effectLst>
                <a:latin typeface="Verdana" pitchFamily="34" charset="0"/>
              </a:rPr>
              <a:t>	</a:t>
            </a:r>
            <a:r>
              <a:rPr lang="en-US" sz="4400" b="1" dirty="0">
                <a:solidFill>
                  <a:schemeClr val="bg1"/>
                </a:solidFill>
                <a:effectLst>
                  <a:outerShdw blurRad="38100" dist="38100" dir="2700000" algn="tl">
                    <a:srgbClr val="000000"/>
                  </a:outerShdw>
                </a:effectLst>
                <a:latin typeface="Verdana" pitchFamily="34" charset="0"/>
              </a:rPr>
              <a:t>Results</a:t>
            </a:r>
          </a:p>
        </p:txBody>
      </p:sp>
      <p:sp>
        <p:nvSpPr>
          <p:cNvPr id="2071" name="AutoShape 23"/>
          <p:cNvSpPr>
            <a:spLocks noChangeArrowheads="1"/>
          </p:cNvSpPr>
          <p:nvPr/>
        </p:nvSpPr>
        <p:spPr bwMode="auto">
          <a:xfrm>
            <a:off x="539750" y="8716963"/>
            <a:ext cx="6891338" cy="1189037"/>
          </a:xfrm>
          <a:prstGeom prst="roundRect">
            <a:avLst>
              <a:gd name="adj" fmla="val 50000"/>
            </a:avLst>
          </a:prstGeom>
          <a:solidFill>
            <a:srgbClr val="9E1B32"/>
          </a:solidFill>
          <a:ln>
            <a:noFill/>
          </a:ln>
          <a:effectLst>
            <a:outerShdw blurRad="63500" dist="251447" dir="2700000" algn="ctr" rotWithShape="0">
              <a:srgbClr val="787878">
                <a:alpha val="74998"/>
              </a:srgbClr>
            </a:outerShdw>
          </a:effectLst>
          <a:extLst>
            <a:ext uri="{91240B29-F687-4F45-9708-019B960494DF}">
              <a14:hiddenLine xmlns:a14="http://schemas.microsoft.com/office/drawing/2010/main" w="50800">
                <a:solidFill>
                  <a:srgbClr val="000000"/>
                </a:solidFill>
                <a:round/>
                <a:headEnd/>
                <a:tailEnd/>
              </a14:hiddenLine>
            </a:ext>
          </a:extLst>
        </p:spPr>
        <p:txBody>
          <a:bodyPr wrap="none" lIns="43748" tIns="21122" rIns="43748" bIns="21122" anchor="ctr"/>
          <a:lstStyle/>
          <a:p>
            <a:pPr defTabSz="412750" eaLnBrk="0" hangingPunct="0">
              <a:defRPr/>
            </a:pPr>
            <a:r>
              <a:rPr lang="en-US" sz="4400" b="1" dirty="0">
                <a:solidFill>
                  <a:schemeClr val="bg1"/>
                </a:solidFill>
                <a:effectLst>
                  <a:outerShdw blurRad="38100" dist="38100" dir="2700000" algn="tl">
                    <a:srgbClr val="000000"/>
                  </a:outerShdw>
                </a:effectLst>
                <a:latin typeface="Verdana" pitchFamily="34" charset="0"/>
              </a:rPr>
              <a:t>	Introduction</a:t>
            </a:r>
          </a:p>
        </p:txBody>
      </p:sp>
      <p:sp>
        <p:nvSpPr>
          <p:cNvPr id="2075" name="AutoShape 27"/>
          <p:cNvSpPr>
            <a:spLocks noChangeArrowheads="1"/>
          </p:cNvSpPr>
          <p:nvPr/>
        </p:nvSpPr>
        <p:spPr bwMode="auto">
          <a:xfrm>
            <a:off x="3374233" y="-206827"/>
            <a:ext cx="23145750" cy="4054475"/>
          </a:xfrm>
          <a:prstGeom prst="roundRect">
            <a:avLst>
              <a:gd name="adj" fmla="val 50000"/>
            </a:avLst>
          </a:prstGeom>
          <a:solidFill>
            <a:srgbClr val="9E1B32"/>
          </a:solidFill>
          <a:ln>
            <a:noFill/>
          </a:ln>
          <a:effectLst>
            <a:outerShdw blurRad="63500" dist="278822" dir="1804115" algn="ctr" rotWithShape="0">
              <a:srgbClr val="787878">
                <a:alpha val="74998"/>
              </a:srgbClr>
            </a:outerShdw>
          </a:effectLst>
          <a:extLst>
            <a:ext uri="{91240B29-F687-4F45-9708-019B960494DF}">
              <a14:hiddenLine xmlns:a14="http://schemas.microsoft.com/office/drawing/2010/main" w="38100">
                <a:solidFill>
                  <a:srgbClr val="000000"/>
                </a:solidFill>
                <a:round/>
                <a:headEnd/>
                <a:tailEnd/>
              </a14:hiddenLine>
            </a:ext>
          </a:extLst>
        </p:spPr>
        <p:txBody>
          <a:bodyPr lIns="196169" tIns="182880" rIns="196169" bIns="101091" anchor="ctr" anchorCtr="1"/>
          <a:lstStyle>
            <a:lvl1pPr defTabSz="4806950" eaLnBrk="0" hangingPunct="0">
              <a:defRPr sz="2400">
                <a:solidFill>
                  <a:schemeClr val="tx1"/>
                </a:solidFill>
                <a:latin typeface="Times New Roman" charset="0"/>
              </a:defRPr>
            </a:lvl1pPr>
            <a:lvl2pPr marL="742950" indent="-285750" defTabSz="4806950" eaLnBrk="0" hangingPunct="0">
              <a:defRPr sz="2400">
                <a:solidFill>
                  <a:schemeClr val="tx1"/>
                </a:solidFill>
                <a:latin typeface="Times New Roman" charset="0"/>
              </a:defRPr>
            </a:lvl2pPr>
            <a:lvl3pPr marL="1143000" indent="-228600" defTabSz="4806950" eaLnBrk="0" hangingPunct="0">
              <a:defRPr sz="2400">
                <a:solidFill>
                  <a:schemeClr val="tx1"/>
                </a:solidFill>
                <a:latin typeface="Times New Roman" charset="0"/>
              </a:defRPr>
            </a:lvl3pPr>
            <a:lvl4pPr marL="1600200" indent="-228600" defTabSz="4806950" eaLnBrk="0" hangingPunct="0">
              <a:defRPr sz="2400">
                <a:solidFill>
                  <a:schemeClr val="tx1"/>
                </a:solidFill>
                <a:latin typeface="Times New Roman" charset="0"/>
              </a:defRPr>
            </a:lvl4pPr>
            <a:lvl5pPr marL="2057400" indent="-228600" defTabSz="4806950" eaLnBrk="0" hangingPunct="0">
              <a:defRPr sz="2400">
                <a:solidFill>
                  <a:schemeClr val="tx1"/>
                </a:solidFill>
                <a:latin typeface="Times New Roman" charset="0"/>
              </a:defRPr>
            </a:lvl5pPr>
            <a:lvl6pPr marL="2514600" indent="-228600" defTabSz="4806950" eaLnBrk="0" fontAlgn="base" hangingPunct="0">
              <a:spcBef>
                <a:spcPct val="0"/>
              </a:spcBef>
              <a:spcAft>
                <a:spcPct val="0"/>
              </a:spcAft>
              <a:defRPr sz="2400">
                <a:solidFill>
                  <a:schemeClr val="tx1"/>
                </a:solidFill>
                <a:latin typeface="Times New Roman" charset="0"/>
              </a:defRPr>
            </a:lvl6pPr>
            <a:lvl7pPr marL="2971800" indent="-228600" defTabSz="4806950" eaLnBrk="0" fontAlgn="base" hangingPunct="0">
              <a:spcBef>
                <a:spcPct val="0"/>
              </a:spcBef>
              <a:spcAft>
                <a:spcPct val="0"/>
              </a:spcAft>
              <a:defRPr sz="2400">
                <a:solidFill>
                  <a:schemeClr val="tx1"/>
                </a:solidFill>
                <a:latin typeface="Times New Roman" charset="0"/>
              </a:defRPr>
            </a:lvl7pPr>
            <a:lvl8pPr marL="3429000" indent="-228600" defTabSz="4806950" eaLnBrk="0" fontAlgn="base" hangingPunct="0">
              <a:spcBef>
                <a:spcPct val="0"/>
              </a:spcBef>
              <a:spcAft>
                <a:spcPct val="0"/>
              </a:spcAft>
              <a:defRPr sz="2400">
                <a:solidFill>
                  <a:schemeClr val="tx1"/>
                </a:solidFill>
                <a:latin typeface="Times New Roman" charset="0"/>
              </a:defRPr>
            </a:lvl8pPr>
            <a:lvl9pPr marL="3886200" indent="-228600" defTabSz="4806950" eaLnBrk="0" fontAlgn="base" hangingPunct="0">
              <a:spcBef>
                <a:spcPct val="0"/>
              </a:spcBef>
              <a:spcAft>
                <a:spcPct val="0"/>
              </a:spcAft>
              <a:defRPr sz="2400">
                <a:solidFill>
                  <a:schemeClr val="tx1"/>
                </a:solidFill>
                <a:latin typeface="Times New Roman" charset="0"/>
              </a:defRPr>
            </a:lvl9pPr>
          </a:lstStyle>
          <a:p>
            <a:pPr algn="ctr" eaLnBrk="1" hangingPunct="1"/>
            <a:r>
              <a:rPr lang="en-US" altLang="x-none" sz="6000" b="1" dirty="0">
                <a:solidFill>
                  <a:schemeClr val="bg1"/>
                </a:solidFill>
                <a:effectLst>
                  <a:outerShdw blurRad="38100" dist="38100" dir="2700000" algn="tl">
                    <a:srgbClr val="000000"/>
                  </a:outerShdw>
                </a:effectLst>
                <a:latin typeface="Verdana" charset="0"/>
              </a:rPr>
              <a:t>COMPARATIVE DETECTION OF MYCOBACTERIUM ULCERANS DNA BY PCR FROM FTA CARDS, CELL LYSIS SOLUTION AND RNA PROTECT SOLUTION.</a:t>
            </a:r>
            <a:r>
              <a:rPr lang="en-CA" altLang="x-none" sz="6000" b="1" dirty="0">
                <a:solidFill>
                  <a:schemeClr val="bg1"/>
                </a:solidFill>
                <a:effectLst>
                  <a:outerShdw blurRad="38100" dist="38100" dir="2700000" algn="tl">
                    <a:srgbClr val="000000"/>
                  </a:outerShdw>
                </a:effectLst>
                <a:latin typeface="Verdana" charset="0"/>
              </a:rPr>
              <a:t>                                                             </a:t>
            </a:r>
            <a:endParaRPr lang="en-US" altLang="x-none" sz="6000" b="1" i="1" baseline="30000" dirty="0">
              <a:solidFill>
                <a:schemeClr val="bg1"/>
              </a:solidFill>
              <a:effectLst>
                <a:outerShdw blurRad="38100" dist="38100" dir="2700000" algn="tl">
                  <a:srgbClr val="000000"/>
                </a:outerShdw>
              </a:effectLst>
              <a:latin typeface="Verdana" charset="0"/>
            </a:endParaRPr>
          </a:p>
        </p:txBody>
      </p:sp>
      <p:sp>
        <p:nvSpPr>
          <p:cNvPr id="2127" name="Text Box 79"/>
          <p:cNvSpPr txBox="1">
            <a:spLocks noChangeArrowheads="1"/>
          </p:cNvSpPr>
          <p:nvPr/>
        </p:nvSpPr>
        <p:spPr bwMode="auto">
          <a:xfrm>
            <a:off x="3094038" y="3743099"/>
            <a:ext cx="24631650" cy="37179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6169" tIns="101091" rIns="196169" bIns="101091">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Aft>
                <a:spcPts val="1000"/>
              </a:spcAft>
            </a:pPr>
            <a:r>
              <a:rPr lang="en-US" altLang="x-none" sz="6000">
                <a:solidFill>
                  <a:srgbClr val="9E1B32"/>
                </a:solidFill>
                <a:ea typeface="Calibri" charset="0"/>
                <a:cs typeface="Times New Roman" charset="0"/>
              </a:rPr>
              <a:t>B. Agbavor</a:t>
            </a:r>
            <a:r>
              <a:rPr lang="en-US" altLang="x-none" sz="6000" baseline="30000">
                <a:solidFill>
                  <a:srgbClr val="9E1B32"/>
                </a:solidFill>
                <a:ea typeface="Calibri" charset="0"/>
                <a:cs typeface="Times New Roman" charset="0"/>
              </a:rPr>
              <a:t>1, 2</a:t>
            </a:r>
            <a:r>
              <a:rPr lang="en-US" altLang="x-none" sz="6000">
                <a:solidFill>
                  <a:srgbClr val="9E1B32"/>
                </a:solidFill>
                <a:ea typeface="Calibri" charset="0"/>
                <a:cs typeface="Times New Roman" charset="0"/>
              </a:rPr>
              <a:t>, S. Asamoah-Sakyi</a:t>
            </a:r>
            <a:r>
              <a:rPr lang="en-US" altLang="x-none" sz="6000" baseline="30000">
                <a:solidFill>
                  <a:srgbClr val="9E1B32"/>
                </a:solidFill>
                <a:ea typeface="Calibri" charset="0"/>
                <a:cs typeface="Times New Roman" charset="0"/>
              </a:rPr>
              <a:t>1</a:t>
            </a:r>
            <a:r>
              <a:rPr lang="en-US" altLang="x-none" sz="6000">
                <a:solidFill>
                  <a:srgbClr val="9E1B32"/>
                </a:solidFill>
                <a:ea typeface="Calibri" charset="0"/>
                <a:cs typeface="Times New Roman" charset="0"/>
              </a:rPr>
              <a:t>, M. Frempong</a:t>
            </a:r>
            <a:r>
              <a:rPr lang="en-US" altLang="x-none" sz="6000" baseline="30000">
                <a:solidFill>
                  <a:srgbClr val="9E1B32"/>
                </a:solidFill>
                <a:ea typeface="Calibri" charset="0"/>
                <a:cs typeface="Times New Roman" charset="0"/>
              </a:rPr>
              <a:t>1</a:t>
            </a:r>
            <a:r>
              <a:rPr lang="en-US" altLang="x-none" sz="6000">
                <a:solidFill>
                  <a:srgbClr val="9E1B32"/>
                </a:solidFill>
                <a:ea typeface="Calibri" charset="0"/>
                <a:cs typeface="Times New Roman" charset="0"/>
              </a:rPr>
              <a:t>, M. Sarpong-Duah</a:t>
            </a:r>
            <a:r>
              <a:rPr lang="en-US" altLang="x-none" sz="6000" baseline="30000">
                <a:solidFill>
                  <a:srgbClr val="9E1B32"/>
                </a:solidFill>
                <a:ea typeface="Calibri" charset="0"/>
                <a:cs typeface="Times New Roman" charset="0"/>
              </a:rPr>
              <a:t>2</a:t>
            </a:r>
            <a:r>
              <a:rPr lang="en-US" altLang="x-none" sz="6000">
                <a:solidFill>
                  <a:srgbClr val="9E1B32"/>
                </a:solidFill>
                <a:ea typeface="Calibri" charset="0"/>
                <a:cs typeface="Times New Roman" charset="0"/>
              </a:rPr>
              <a:t>,                  M. Frimpong</a:t>
            </a:r>
            <a:r>
              <a:rPr lang="en-US" altLang="x-none" sz="6000" baseline="30000">
                <a:solidFill>
                  <a:srgbClr val="9E1B32"/>
                </a:solidFill>
                <a:ea typeface="Calibri" charset="0"/>
                <a:cs typeface="Times New Roman" charset="0"/>
              </a:rPr>
              <a:t>2</a:t>
            </a:r>
            <a:r>
              <a:rPr lang="en-US" altLang="x-none" sz="6000">
                <a:solidFill>
                  <a:srgbClr val="9E1B32"/>
                </a:solidFill>
                <a:ea typeface="Calibri" charset="0"/>
                <a:cs typeface="Times New Roman" charset="0"/>
              </a:rPr>
              <a:t>, R. O. Phillips</a:t>
            </a:r>
            <a:r>
              <a:rPr lang="en-US" altLang="x-none" sz="6000" baseline="30000">
                <a:solidFill>
                  <a:srgbClr val="9E1B32"/>
                </a:solidFill>
                <a:ea typeface="Calibri" charset="0"/>
                <a:cs typeface="Times New Roman" charset="0"/>
              </a:rPr>
              <a:t>2,3</a:t>
            </a:r>
            <a:endParaRPr lang="en-US" altLang="x-none" sz="6000">
              <a:solidFill>
                <a:srgbClr val="9E1B32"/>
              </a:solidFill>
              <a:ea typeface="Calibri" charset="0"/>
              <a:cs typeface="Times New Roman" charset="0"/>
            </a:endParaRPr>
          </a:p>
          <a:p>
            <a:pPr eaLnBrk="1" hangingPunct="1">
              <a:spcAft>
                <a:spcPts val="1000"/>
              </a:spcAft>
            </a:pPr>
            <a:r>
              <a:rPr lang="en-US" altLang="x-none" sz="6000">
                <a:solidFill>
                  <a:srgbClr val="9E1B32"/>
                </a:solidFill>
                <a:ea typeface="Calibri" charset="0"/>
                <a:cs typeface="Times New Roman" charset="0"/>
              </a:rPr>
              <a:t> </a:t>
            </a:r>
            <a:r>
              <a:rPr lang="en-US" altLang="x-none" sz="4000" baseline="30000">
                <a:solidFill>
                  <a:srgbClr val="9E1B32"/>
                </a:solidFill>
                <a:ea typeface="Calibri" charset="0"/>
                <a:cs typeface="Times New Roman" charset="0"/>
              </a:rPr>
              <a:t>1</a:t>
            </a:r>
            <a:r>
              <a:rPr lang="en-US" altLang="x-none" sz="4000">
                <a:solidFill>
                  <a:srgbClr val="9E1B32"/>
                </a:solidFill>
                <a:ea typeface="Calibri" charset="0"/>
                <a:cs typeface="Times New Roman" charset="0"/>
              </a:rPr>
              <a:t>Dept. of molecular Medicine, KNUST, Kumasi; </a:t>
            </a:r>
            <a:r>
              <a:rPr lang="en-US" altLang="x-none" sz="4000" baseline="30000">
                <a:solidFill>
                  <a:srgbClr val="9E1B32"/>
                </a:solidFill>
                <a:ea typeface="Calibri" charset="0"/>
                <a:cs typeface="Times New Roman" charset="0"/>
              </a:rPr>
              <a:t>2</a:t>
            </a:r>
            <a:r>
              <a:rPr lang="en-US" altLang="x-none" sz="4000">
                <a:solidFill>
                  <a:srgbClr val="9E1B32"/>
                </a:solidFill>
                <a:ea typeface="Calibri" charset="0"/>
                <a:cs typeface="Times New Roman" charset="0"/>
              </a:rPr>
              <a:t>Kumasi Center for Collaborative Research, KNUST, Kumasi, </a:t>
            </a:r>
            <a:r>
              <a:rPr lang="en-US" altLang="x-none" sz="4000" baseline="30000">
                <a:solidFill>
                  <a:srgbClr val="9E1B32"/>
                </a:solidFill>
                <a:ea typeface="Calibri" charset="0"/>
                <a:cs typeface="Times New Roman" charset="0"/>
              </a:rPr>
              <a:t>3</a:t>
            </a:r>
            <a:r>
              <a:rPr lang="en-US" altLang="x-none" sz="4000">
                <a:solidFill>
                  <a:srgbClr val="9E1B32"/>
                </a:solidFill>
                <a:ea typeface="Calibri" charset="0"/>
                <a:cs typeface="Times New Roman" charset="0"/>
              </a:rPr>
              <a:t> Komfo Anokye Teaching Hospital</a:t>
            </a:r>
          </a:p>
        </p:txBody>
      </p:sp>
      <p:pic>
        <p:nvPicPr>
          <p:cNvPr id="205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5788" y="1511300"/>
            <a:ext cx="2908300"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12813" y="1511300"/>
            <a:ext cx="3324225" cy="371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1" name="Group 27"/>
          <p:cNvGrpSpPr>
            <a:grpSpLocks/>
          </p:cNvGrpSpPr>
          <p:nvPr/>
        </p:nvGrpSpPr>
        <p:grpSpPr bwMode="auto">
          <a:xfrm>
            <a:off x="0" y="0"/>
            <a:ext cx="30267275" cy="42794238"/>
            <a:chOff x="0" y="0"/>
            <a:chExt cx="51206400" cy="32918400"/>
          </a:xfrm>
        </p:grpSpPr>
        <p:sp>
          <p:nvSpPr>
            <p:cNvPr id="21" name="Rectangle 20"/>
            <p:cNvSpPr/>
            <p:nvPr/>
          </p:nvSpPr>
          <p:spPr>
            <a:xfrm>
              <a:off x="0" y="0"/>
              <a:ext cx="913153" cy="32918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ectangle 21"/>
            <p:cNvSpPr/>
            <p:nvPr/>
          </p:nvSpPr>
          <p:spPr>
            <a:xfrm>
              <a:off x="50293247" y="0"/>
              <a:ext cx="913153" cy="32918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913153" y="32080695"/>
              <a:ext cx="49380094" cy="837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26"/>
            <p:cNvSpPr/>
            <p:nvPr/>
          </p:nvSpPr>
          <p:spPr>
            <a:xfrm>
              <a:off x="913153" y="0"/>
              <a:ext cx="49380094" cy="7619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062" name="TextBox 4"/>
          <p:cNvSpPr txBox="1">
            <a:spLocks noChangeArrowheads="1"/>
          </p:cNvSpPr>
          <p:nvPr/>
        </p:nvSpPr>
        <p:spPr bwMode="auto">
          <a:xfrm>
            <a:off x="476250" y="9906000"/>
            <a:ext cx="6851650" cy="159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en-US" altLang="x-none" sz="2800" b="1">
                <a:latin typeface="Calibri" charset="0"/>
              </a:rPr>
              <a:t>Buruli ulcer is the second most common mycobacterium disease after tuberculosis in Ghana and is caused by </a:t>
            </a:r>
            <a:r>
              <a:rPr lang="en-US" altLang="x-none" sz="2800" b="1" i="1">
                <a:latin typeface="Calibri" charset="0"/>
              </a:rPr>
              <a:t>Mycobacterium ulcerans </a:t>
            </a:r>
            <a:r>
              <a:rPr lang="en-US" altLang="x-none" sz="2800" b="1">
                <a:latin typeface="Calibri" charset="0"/>
              </a:rPr>
              <a:t>1.	</a:t>
            </a:r>
          </a:p>
          <a:p>
            <a:pPr algn="just" eaLnBrk="1" hangingPunct="1"/>
            <a:r>
              <a:rPr lang="en-US" altLang="x-none" sz="2800" b="1">
                <a:latin typeface="Calibri" charset="0"/>
              </a:rPr>
              <a:t>The disease is found in more than 33 countries worldwide but its burden is on west Africa, endemic mostly in deprived communities with little or no access to health facilities . There are currently four methods of diagnosing the disease with dry reagent based PCR as the gold standard. Samples for this methods are usually transported in liquid media mainly cell lysis solution(CLS), PANTA and RNA protect solution to reference laboratories which are far away from disease endemic communities.</a:t>
            </a:r>
          </a:p>
          <a:p>
            <a:pPr algn="just" eaLnBrk="1" hangingPunct="1"/>
            <a:r>
              <a:rPr lang="en-US" altLang="x-none" sz="2800" b="1">
                <a:latin typeface="Calibri" charset="0"/>
              </a:rPr>
              <a:t>FTA cards are treated filter papers designed for collecting and storing nucleic acid samples for further analysis 2. Samples  get attached to the paper through the mechanism of entanglement. EDTA and uric acid are important components that maintain long term DNA stability 3.</a:t>
            </a:r>
          </a:p>
          <a:p>
            <a:pPr algn="just" eaLnBrk="1" hangingPunct="1"/>
            <a:r>
              <a:rPr lang="en-US" altLang="x-none" sz="2800" b="1">
                <a:latin typeface="Calibri" charset="0"/>
              </a:rPr>
              <a:t>Analysing samples from the cards can be done in simple steps all at room temperature.</a:t>
            </a:r>
          </a:p>
          <a:p>
            <a:pPr algn="just" eaLnBrk="1" hangingPunct="1"/>
            <a:r>
              <a:rPr lang="en-US" altLang="x-none" sz="2800" b="1">
                <a:latin typeface="Calibri" charset="0"/>
              </a:rPr>
              <a:t>The accuracy of PCR result depends on the integrity of the DNA and the sensitivity of the PCR. Buruli ulcer samples are transported to reference labs in liquid media which is thought to affect the integrity of the DNA. The introduction of FTA cards would therefore help in resolving issues concerning sample collection, storage, transport and hence DNA integrity for molecular analysis.</a:t>
            </a:r>
          </a:p>
          <a:p>
            <a:pPr eaLnBrk="1" hangingPunct="1"/>
            <a:endParaRPr lang="en-US" altLang="x-none"/>
          </a:p>
        </p:txBody>
      </p:sp>
      <p:sp>
        <p:nvSpPr>
          <p:cNvPr id="2063" name="TextBox 4"/>
          <p:cNvSpPr txBox="1">
            <a:spLocks noChangeArrowheads="1"/>
          </p:cNvSpPr>
          <p:nvPr/>
        </p:nvSpPr>
        <p:spPr bwMode="auto">
          <a:xfrm>
            <a:off x="519113" y="28935363"/>
            <a:ext cx="64706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en-US" altLang="x-none" sz="2800"/>
              <a:t> </a:t>
            </a:r>
            <a:r>
              <a:rPr lang="en-US" altLang="x-none" sz="3200" b="1">
                <a:latin typeface="Calibri" charset="0"/>
              </a:rPr>
              <a:t>The main aim of the study was to evaluate FTA cards for sample collection and determine the detection limit for Mycobacterium ulcerans</a:t>
            </a:r>
            <a:endParaRPr lang="en-US" altLang="x-none"/>
          </a:p>
        </p:txBody>
      </p:sp>
      <p:pic>
        <p:nvPicPr>
          <p:cNvPr id="2"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1288" y="24096663"/>
            <a:ext cx="6937375" cy="678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TextBox 8"/>
          <p:cNvSpPr txBox="1">
            <a:spLocks noChangeArrowheads="1"/>
          </p:cNvSpPr>
          <p:nvPr/>
        </p:nvSpPr>
        <p:spPr bwMode="auto">
          <a:xfrm>
            <a:off x="15667038" y="19537363"/>
            <a:ext cx="633253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en-US" altLang="x-none" sz="2800" b="1">
                <a:latin typeface="Calibri" charset="0"/>
              </a:rPr>
              <a:t>The FTA cards had a lower sensitivity of 58% and a specificity 0f whiles that of the qPCR was 94% with a lower specificity of 67% than the FTA.</a:t>
            </a:r>
          </a:p>
          <a:p>
            <a:pPr algn="just" eaLnBrk="1" hangingPunct="1"/>
            <a:endParaRPr lang="en-US" altLang="x-none" sz="2800" b="1">
              <a:latin typeface="Calibri" charset="0"/>
            </a:endParaRPr>
          </a:p>
        </p:txBody>
      </p:sp>
      <p:pic>
        <p:nvPicPr>
          <p:cNvPr id="4" name="Picture 2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57438" y="22709188"/>
            <a:ext cx="7702550" cy="1133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67"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90150" y="9548813"/>
            <a:ext cx="7034213" cy="960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 name="TextBox 13"/>
          <p:cNvSpPr txBox="1">
            <a:spLocks noChangeArrowheads="1"/>
          </p:cNvSpPr>
          <p:nvPr/>
        </p:nvSpPr>
        <p:spPr bwMode="auto">
          <a:xfrm>
            <a:off x="22880638" y="21461413"/>
            <a:ext cx="6756400" cy="932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en-US" altLang="x-none" sz="2500" b="1">
                <a:latin typeface="Calibri" charset="0"/>
              </a:rPr>
              <a:t>Unpurified cards were all negative indicating an inhibition from the chemicals in the card. 3 A concentration of 10bacteria/100µl indicating 1 bacterium in absolute numbers can be detected. In-house extraction procedure involving the addition of proteinase K not only helped lyse the cell but increased the DNA yield.</a:t>
            </a:r>
          </a:p>
          <a:p>
            <a:pPr algn="just" eaLnBrk="1" hangingPunct="1"/>
            <a:r>
              <a:rPr lang="en-US" altLang="x-none" sz="2500" b="1">
                <a:latin typeface="Calibri" charset="0"/>
              </a:rPr>
              <a:t>The low sensitivity of the FTA cards could be as a result of the design of the card not allowing for elution of DNA resulting in lower yield of DNA as well as presence of other inhibitors from the lesions which will require purification.</a:t>
            </a:r>
          </a:p>
          <a:p>
            <a:pPr algn="just" eaLnBrk="1" hangingPunct="1"/>
            <a:r>
              <a:rPr lang="en-US" altLang="x-none" sz="2500" b="1">
                <a:latin typeface="Calibri" charset="0"/>
              </a:rPr>
              <a:t>Ability of cards to store samples for a long time was confirmed but there was low positivity ratio as a result of localized trapping of the genomic material in the matrix of the card resulting in limited return of DNA after long term storage.</a:t>
            </a:r>
          </a:p>
          <a:p>
            <a:pPr algn="just" eaLnBrk="1" hangingPunct="1"/>
            <a:r>
              <a:rPr lang="en-US" altLang="x-none" sz="2500" b="1">
                <a:latin typeface="Calibri" charset="0"/>
              </a:rPr>
              <a:t>The general lower agreement rate could be attributed to the sampling technique which was improved by running tests in duplicates.4 FNA samples had higher positivity and agreement rate because  FNA samples produce small sample of cells thus limits the possibility of collecting extra materials that would inhibit the PCR.</a:t>
            </a:r>
          </a:p>
        </p:txBody>
      </p:sp>
      <p:pic>
        <p:nvPicPr>
          <p:cNvPr id="2069" name="Picture 30"/>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7499350" y="14111288"/>
            <a:ext cx="7205663" cy="896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Box 11"/>
          <p:cNvSpPr txBox="1">
            <a:spLocks noChangeArrowheads="1"/>
          </p:cNvSpPr>
          <p:nvPr/>
        </p:nvSpPr>
        <p:spPr bwMode="auto">
          <a:xfrm>
            <a:off x="7691438" y="40205025"/>
            <a:ext cx="6891337"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en-US" altLang="x-none" sz="2800" b="1">
                <a:latin typeface="Calibri" charset="0"/>
              </a:rPr>
              <a:t>At a concentration of 10bacteria /100µl indicating 1 bacteria in absolute numbers could be detected when spotted on the card.</a:t>
            </a:r>
          </a:p>
        </p:txBody>
      </p:sp>
      <p:sp>
        <p:nvSpPr>
          <p:cNvPr id="7" name="TextBox 12"/>
          <p:cNvSpPr txBox="1">
            <a:spLocks noChangeArrowheads="1"/>
          </p:cNvSpPr>
          <p:nvPr/>
        </p:nvSpPr>
        <p:spPr bwMode="auto">
          <a:xfrm>
            <a:off x="15409863" y="34404300"/>
            <a:ext cx="6596062"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en-US" altLang="x-none" sz="2800" b="1">
                <a:latin typeface="Calibri" charset="0"/>
              </a:rPr>
              <a:t>Ability of the FTA cards to store samples was confirmed, however there was low  positivity rates ranging from 27% to 100% after samples were stored for up to six months. There is no connection between the duration and positivity ratio.</a:t>
            </a:r>
          </a:p>
          <a:p>
            <a:pPr eaLnBrk="1" hangingPunct="1"/>
            <a:endParaRPr lang="en-US" altLang="x-none"/>
          </a:p>
        </p:txBody>
      </p:sp>
      <p:sp>
        <p:nvSpPr>
          <p:cNvPr id="2072" name="TextBox 15"/>
          <p:cNvSpPr txBox="1">
            <a:spLocks noChangeArrowheads="1"/>
          </p:cNvSpPr>
          <p:nvPr/>
        </p:nvSpPr>
        <p:spPr bwMode="auto">
          <a:xfrm>
            <a:off x="15632113" y="38080950"/>
            <a:ext cx="63388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en-US" altLang="x-none"/>
              <a:t> G</a:t>
            </a:r>
            <a:r>
              <a:rPr lang="en-US" altLang="x-none" sz="2800" b="1">
                <a:latin typeface="Calibri" charset="0"/>
              </a:rPr>
              <a:t>eneral agreement rate was low between FTA DRB PCR and CLS DRB PCR. </a:t>
            </a:r>
          </a:p>
          <a:p>
            <a:pPr algn="just" eaLnBrk="1" hangingPunct="1"/>
            <a:r>
              <a:rPr lang="en-US" altLang="x-none" sz="2800" b="1">
                <a:latin typeface="Calibri" charset="0"/>
              </a:rPr>
              <a:t>Overall agreement rate between FTA-PCR and CLS-PCR was 50% with a p value of 0.58 for swab samples and 67.7%, p value of 0.22 for FNA samples</a:t>
            </a:r>
          </a:p>
        </p:txBody>
      </p:sp>
      <p:sp>
        <p:nvSpPr>
          <p:cNvPr id="2073" name="TextBox 16"/>
          <p:cNvSpPr txBox="1">
            <a:spLocks noChangeArrowheads="1"/>
          </p:cNvSpPr>
          <p:nvPr/>
        </p:nvSpPr>
        <p:spPr bwMode="auto">
          <a:xfrm>
            <a:off x="8159750" y="31022925"/>
            <a:ext cx="642302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x-none" sz="2800" b="1">
                <a:latin typeface="Calibri" charset="0"/>
              </a:rPr>
              <a:t>Unpurified sections showed negative bands together with their inhibition controls.</a:t>
            </a:r>
          </a:p>
        </p:txBody>
      </p:sp>
      <p:sp>
        <p:nvSpPr>
          <p:cNvPr id="2074" name="TextBox 17"/>
          <p:cNvSpPr txBox="1">
            <a:spLocks noChangeArrowheads="1"/>
          </p:cNvSpPr>
          <p:nvPr/>
        </p:nvSpPr>
        <p:spPr bwMode="auto">
          <a:xfrm>
            <a:off x="1112838" y="32726313"/>
            <a:ext cx="5943600" cy="827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en-US" altLang="x-none" sz="2800" b="1">
                <a:latin typeface="Calibri" charset="0"/>
              </a:rPr>
              <a:t>Samples were collected from 53 patients from four study sites namely Agogo presbyterian Hospital, Tepa Government Hospital, Nkawie Toase government hospital all in the ashanti region and Dunkwa government hospital in the Central region. The study was conducted from October 2014 to March 2015.</a:t>
            </a:r>
          </a:p>
          <a:p>
            <a:pPr algn="just" eaLnBrk="1" hangingPunct="1"/>
            <a:endParaRPr lang="en-US" altLang="x-none" sz="2800" b="1">
              <a:latin typeface="Calibri" charset="0"/>
            </a:endParaRPr>
          </a:p>
          <a:p>
            <a:pPr algn="just" eaLnBrk="1" hangingPunct="1"/>
            <a:r>
              <a:rPr lang="en-US" altLang="x-none" sz="2800" b="1">
                <a:latin typeface="Calibri" charset="0"/>
              </a:rPr>
              <a:t>In the initial experiments to determine the detection limit of the card, samples of known concentrations  were spotted on the card, allowed to dry and sections of the card were cut out for further processing. </a:t>
            </a:r>
          </a:p>
          <a:p>
            <a:pPr algn="just" eaLnBrk="1" hangingPunct="1"/>
            <a:r>
              <a:rPr lang="en-US" altLang="x-none" sz="2800" b="1">
                <a:latin typeface="Calibri" charset="0"/>
              </a:rPr>
              <a:t>FNA samples were taken from pre-ulcerative lesions and swabs from ulcerative lesions.</a:t>
            </a:r>
          </a:p>
        </p:txBody>
      </p:sp>
      <p:sp>
        <p:nvSpPr>
          <p:cNvPr id="8" name="TextBox 18"/>
          <p:cNvSpPr txBox="1">
            <a:spLocks noChangeArrowheads="1"/>
          </p:cNvSpPr>
          <p:nvPr/>
        </p:nvSpPr>
        <p:spPr bwMode="auto">
          <a:xfrm>
            <a:off x="22820313" y="31603950"/>
            <a:ext cx="6786562"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r>
              <a:rPr lang="en-US" altLang="x-none" sz="2800" b="1">
                <a:latin typeface="Calibri" charset="0"/>
              </a:rPr>
              <a:t>The FTA cards can be used for transport but will require a more vigorous method of extraction to elute enough DNA for amplification and analysis.</a:t>
            </a:r>
          </a:p>
          <a:p>
            <a:pPr algn="just" eaLnBrk="1" hangingPunct="1"/>
            <a:r>
              <a:rPr lang="en-US" altLang="x-none" sz="2800" b="1">
                <a:latin typeface="Calibri" charset="0"/>
              </a:rPr>
              <a:t>Can be a good transport and storage medium in the era of power outages. Low inter-assay agreement rates indicate the card can not replace the current transport procedures but can be used in the absence of CLS</a:t>
            </a:r>
          </a:p>
        </p:txBody>
      </p:sp>
      <p:sp>
        <p:nvSpPr>
          <p:cNvPr id="2076" name="TextBox 19"/>
          <p:cNvSpPr txBox="1">
            <a:spLocks noChangeArrowheads="1"/>
          </p:cNvSpPr>
          <p:nvPr/>
        </p:nvSpPr>
        <p:spPr bwMode="auto">
          <a:xfrm>
            <a:off x="22844125" y="37220525"/>
            <a:ext cx="7116763"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r>
              <a:rPr lang="en-US" altLang="x-none" sz="2000" b="1">
                <a:latin typeface="Calibri" charset="0"/>
              </a:rPr>
              <a:t>1. Eddyani M., </a:t>
            </a:r>
            <a:r>
              <a:rPr lang="en-US" altLang="x-none" sz="2000" b="1" i="1">
                <a:latin typeface="Calibri" charset="0"/>
              </a:rPr>
              <a:t>et a</a:t>
            </a:r>
            <a:r>
              <a:rPr lang="en-US" altLang="x-none" sz="2000" b="1">
                <a:latin typeface="Calibri" charset="0"/>
              </a:rPr>
              <a:t>l. (2009) Fine-needle aspiration, an efficient sampling technique for bacteriological diagnosis of nonulcerative Buruli ulcer. J Clin Microbiol 47(6), 1700-1704.</a:t>
            </a:r>
          </a:p>
          <a:p>
            <a:pPr eaLnBrk="1" hangingPunct="1"/>
            <a:r>
              <a:rPr lang="en-US" altLang="x-none" sz="2000" b="1">
                <a:latin typeface="Calibri" charset="0"/>
              </a:rPr>
              <a:t>2. GE Healthcare W. (2011) www.gelifesciences.com/whatman Data file 28-9843-54 AA.</a:t>
            </a:r>
          </a:p>
          <a:p>
            <a:pPr eaLnBrk="1" hangingPunct="1"/>
            <a:r>
              <a:rPr lang="en-US" altLang="x-none" sz="2000" b="1">
                <a:latin typeface="Calibri" charset="0"/>
              </a:rPr>
              <a:t>3.Ahmed H.A </a:t>
            </a:r>
            <a:r>
              <a:rPr lang="en-US" altLang="x-none" sz="2000" b="1" i="1">
                <a:latin typeface="Calibri" charset="0"/>
              </a:rPr>
              <a:t>et. al</a:t>
            </a:r>
            <a:r>
              <a:rPr lang="en-US" altLang="x-none" sz="2000" b="1">
                <a:latin typeface="Calibri" charset="0"/>
              </a:rPr>
              <a:t>. (2011) The best practice for preparation of samples from FTA(R)cards for diagnosis of blood borne infections using African trypanosomes as a model system. Parasit Vectors 468.</a:t>
            </a:r>
          </a:p>
          <a:p>
            <a:pPr eaLnBrk="1" hangingPunct="1"/>
            <a:r>
              <a:rPr lang="en-US" altLang="x-none" sz="2000" b="1">
                <a:latin typeface="Calibri" charset="0"/>
              </a:rPr>
              <a:t>4. Phillips R.O., </a:t>
            </a:r>
            <a:r>
              <a:rPr lang="en-US" altLang="x-none" sz="2000" b="1" i="1">
                <a:latin typeface="Calibri" charset="0"/>
              </a:rPr>
              <a:t>et. al. </a:t>
            </a:r>
            <a:r>
              <a:rPr lang="en-US" altLang="x-none" sz="2000" b="1">
                <a:latin typeface="Calibri" charset="0"/>
              </a:rPr>
              <a:t>(2009b) Sensitivity of PCR targeting Mycobacterium ulcerans by use of fine-needle aspirates for diagnosis of Buruli ulcer. J Clin Microbiol 47(4), 924-926.</a:t>
            </a:r>
          </a:p>
        </p:txBody>
      </p:sp>
      <p:pic>
        <p:nvPicPr>
          <p:cNvPr id="2077" name="Picture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39488" y="9906000"/>
            <a:ext cx="35655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78" name="Picture 3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5788" y="25284113"/>
            <a:ext cx="6403975" cy="2659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79" name="Picture 4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805738" y="32370713"/>
            <a:ext cx="6772275" cy="783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80" name="Picture 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20913" y="10272713"/>
            <a:ext cx="7794625" cy="832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19235661</TotalTime>
  <Words>750</Words>
  <Application>Microsoft Macintosh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Calibri</vt:lpstr>
      <vt:lpstr>Helvetica</vt:lpstr>
      <vt:lpstr>Times New Roman</vt:lpstr>
      <vt:lpstr>Verdana</vt:lpstr>
      <vt:lpstr>Default Design</vt:lpstr>
      <vt:lpstr>PowerPoint Presentation</vt:lpstr>
    </vt:vector>
  </TitlesOfParts>
  <Company>The New England College of Optometry</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Marek Jacisin</dc:creator>
  <cp:lastModifiedBy>Dr Richard Phillips</cp:lastModifiedBy>
  <cp:revision>71</cp:revision>
  <dcterms:created xsi:type="dcterms:W3CDTF">2001-10-18T16:42:36Z</dcterms:created>
  <dcterms:modified xsi:type="dcterms:W3CDTF">2018-02-26T18:11:13Z</dcterms:modified>
</cp:coreProperties>
</file>