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320" r:id="rId5"/>
    <p:sldId id="288" r:id="rId6"/>
    <p:sldId id="259" r:id="rId7"/>
    <p:sldId id="262" r:id="rId8"/>
    <p:sldId id="326" r:id="rId9"/>
    <p:sldId id="263" r:id="rId10"/>
    <p:sldId id="265" r:id="rId11"/>
    <p:sldId id="267" r:id="rId12"/>
    <p:sldId id="266" r:id="rId13"/>
    <p:sldId id="268" r:id="rId14"/>
    <p:sldId id="269" r:id="rId15"/>
    <p:sldId id="270" r:id="rId16"/>
    <p:sldId id="289" r:id="rId17"/>
    <p:sldId id="272" r:id="rId18"/>
    <p:sldId id="273" r:id="rId19"/>
    <p:sldId id="276" r:id="rId20"/>
    <p:sldId id="277" r:id="rId21"/>
    <p:sldId id="278" r:id="rId22"/>
    <p:sldId id="279" r:id="rId23"/>
    <p:sldId id="291" r:id="rId24"/>
    <p:sldId id="292" r:id="rId25"/>
    <p:sldId id="321" r:id="rId26"/>
    <p:sldId id="322" r:id="rId27"/>
    <p:sldId id="324" r:id="rId28"/>
    <p:sldId id="325" r:id="rId29"/>
    <p:sldId id="323" r:id="rId30"/>
    <p:sldId id="282" r:id="rId31"/>
    <p:sldId id="284" r:id="rId32"/>
    <p:sldId id="285" r:id="rId33"/>
    <p:sldId id="293" r:id="rId34"/>
    <p:sldId id="304" r:id="rId35"/>
    <p:sldId id="306" r:id="rId36"/>
    <p:sldId id="307" r:id="rId37"/>
    <p:sldId id="308" r:id="rId38"/>
    <p:sldId id="327" r:id="rId39"/>
    <p:sldId id="309" r:id="rId40"/>
    <p:sldId id="310" r:id="rId41"/>
    <p:sldId id="305" r:id="rId42"/>
    <p:sldId id="311" r:id="rId43"/>
    <p:sldId id="312" r:id="rId44"/>
    <p:sldId id="303" r:id="rId45"/>
    <p:sldId id="313" r:id="rId46"/>
    <p:sldId id="316" r:id="rId47"/>
    <p:sldId id="315" r:id="rId48"/>
    <p:sldId id="317" r:id="rId49"/>
    <p:sldId id="318" r:id="rId50"/>
    <p:sldId id="319" r:id="rId51"/>
    <p:sldId id="328" r:id="rId52"/>
    <p:sldId id="314" r:id="rId53"/>
    <p:sldId id="329" r:id="rId54"/>
    <p:sldId id="330" r:id="rId55"/>
    <p:sldId id="331" r:id="rId56"/>
    <p:sldId id="332" r:id="rId57"/>
    <p:sldId id="334" r:id="rId58"/>
    <p:sldId id="333" r:id="rId59"/>
    <p:sldId id="287"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24" autoAdjust="0"/>
  </p:normalViewPr>
  <p:slideViewPr>
    <p:cSldViewPr>
      <p:cViewPr>
        <p:scale>
          <a:sx n="77" d="100"/>
          <a:sy n="77" d="100"/>
        </p:scale>
        <p:origin x="-1200"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42A81AB2-6F59-4004-B2B4-728CB8BDAE96}" type="datetimeFigureOut">
              <a:rPr lang="en-GB" smtClean="0"/>
              <a:pPr/>
              <a:t>05/12/2017</a:t>
            </a:fld>
            <a:endParaRPr lang="en-GB"/>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GB"/>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387EC76-DF0A-4147-A58C-FEF0407D8029}"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A81AB2-6F59-4004-B2B4-728CB8BDAE96}" type="datetimeFigureOut">
              <a:rPr lang="en-GB" smtClean="0"/>
              <a:pPr/>
              <a:t>05/12/2017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87EC76-DF0A-4147-A58C-FEF0407D802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A81AB2-6F59-4004-B2B4-728CB8BDAE96}" type="datetimeFigureOut">
              <a:rPr lang="en-GB" smtClean="0"/>
              <a:pPr/>
              <a:t>05/12/2017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87EC76-DF0A-4147-A58C-FEF0407D802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42A81AB2-6F59-4004-B2B4-728CB8BDAE96}" type="datetimeFigureOut">
              <a:rPr lang="en-GB" smtClean="0"/>
              <a:pPr/>
              <a:t>05/12/2017</a:t>
            </a:fld>
            <a:endParaRPr lang="en-GB"/>
          </a:p>
        </p:txBody>
      </p:sp>
      <p:sp>
        <p:nvSpPr>
          <p:cNvPr id="9" name="Slide Number Placeholder 8"/>
          <p:cNvSpPr>
            <a:spLocks noGrp="1"/>
          </p:cNvSpPr>
          <p:nvPr>
            <p:ph type="sldNum" sz="quarter" idx="15"/>
          </p:nvPr>
        </p:nvSpPr>
        <p:spPr/>
        <p:txBody>
          <a:bodyPr rtlCol="0"/>
          <a:lstStyle/>
          <a:p>
            <a:fld id="{3387EC76-DF0A-4147-A58C-FEF0407D8029}" type="slidenum">
              <a:rPr lang="en-GB" smtClean="0"/>
              <a:pPr/>
              <a:t>‹#›</a:t>
            </a:fld>
            <a:endParaRPr lang="en-GB"/>
          </a:p>
        </p:txBody>
      </p:sp>
      <p:sp>
        <p:nvSpPr>
          <p:cNvPr id="10" name="Footer Placeholder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42A81AB2-6F59-4004-B2B4-728CB8BDAE96}" type="datetimeFigureOut">
              <a:rPr lang="en-GB" smtClean="0"/>
              <a:pPr/>
              <a:t>05/12/2017</a:t>
            </a:fld>
            <a:endParaRPr lang="en-GB"/>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GB"/>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387EC76-DF0A-4147-A58C-FEF0407D8029}"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2A81AB2-6F59-4004-B2B4-728CB8BDAE96}" type="datetimeFigureOut">
              <a:rPr lang="en-GB" smtClean="0"/>
              <a:pPr/>
              <a:t>05/12/2017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87EC76-DF0A-4147-A58C-FEF0407D8029}" type="slidenum">
              <a:rPr lang="en-GB" smtClean="0"/>
              <a:pPr/>
              <a:t>‹#›</a:t>
            </a:fld>
            <a:endParaRPr lang="en-GB"/>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2A81AB2-6F59-4004-B2B4-728CB8BDAE96}" type="datetimeFigureOut">
              <a:rPr lang="en-GB" smtClean="0"/>
              <a:pPr/>
              <a:t>05/12/2017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87EC76-DF0A-4147-A58C-FEF0407D8029}" type="slidenum">
              <a:rPr lang="en-GB" smtClean="0"/>
              <a:pPr/>
              <a:t>‹#›</a:t>
            </a:fld>
            <a:endParaRPr lang="en-GB"/>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2A81AB2-6F59-4004-B2B4-728CB8BDAE96}" type="datetimeFigureOut">
              <a:rPr lang="en-GB" smtClean="0"/>
              <a:pPr/>
              <a:t>05/12/2017</a:t>
            </a:fld>
            <a:endParaRPr lang="en-GB"/>
          </a:p>
        </p:txBody>
      </p:sp>
      <p:sp>
        <p:nvSpPr>
          <p:cNvPr id="7" name="Slide Number Placeholder 6"/>
          <p:cNvSpPr>
            <a:spLocks noGrp="1"/>
          </p:cNvSpPr>
          <p:nvPr>
            <p:ph type="sldNum" sz="quarter" idx="11"/>
          </p:nvPr>
        </p:nvSpPr>
        <p:spPr/>
        <p:txBody>
          <a:bodyPr rtlCol="0"/>
          <a:lstStyle/>
          <a:p>
            <a:fld id="{3387EC76-DF0A-4147-A58C-FEF0407D8029}" type="slidenum">
              <a:rPr lang="en-GB" smtClean="0"/>
              <a:pPr/>
              <a:t>‹#›</a:t>
            </a:fld>
            <a:endParaRPr lang="en-GB"/>
          </a:p>
        </p:txBody>
      </p:sp>
      <p:sp>
        <p:nvSpPr>
          <p:cNvPr id="8" name="Footer Placeholder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A81AB2-6F59-4004-B2B4-728CB8BDAE96}" type="datetimeFigureOut">
              <a:rPr lang="en-GB" smtClean="0"/>
              <a:pPr/>
              <a:t>05/12/2017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87EC76-DF0A-4147-A58C-FEF0407D802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42A81AB2-6F59-4004-B2B4-728CB8BDAE96}" type="datetimeFigureOut">
              <a:rPr lang="en-GB" smtClean="0"/>
              <a:pPr/>
              <a:t>05/12/2017</a:t>
            </a:fld>
            <a:endParaRPr lang="en-GB"/>
          </a:p>
        </p:txBody>
      </p:sp>
      <p:sp>
        <p:nvSpPr>
          <p:cNvPr id="22" name="Slide Number Placeholder 21"/>
          <p:cNvSpPr>
            <a:spLocks noGrp="1"/>
          </p:cNvSpPr>
          <p:nvPr>
            <p:ph type="sldNum" sz="quarter" idx="15"/>
          </p:nvPr>
        </p:nvSpPr>
        <p:spPr/>
        <p:txBody>
          <a:bodyPr rtlCol="0"/>
          <a:lstStyle/>
          <a:p>
            <a:fld id="{3387EC76-DF0A-4147-A58C-FEF0407D8029}" type="slidenum">
              <a:rPr lang="en-GB" smtClean="0"/>
              <a:pPr/>
              <a:t>‹#›</a:t>
            </a:fld>
            <a:endParaRPr lang="en-GB"/>
          </a:p>
        </p:txBody>
      </p:sp>
      <p:sp>
        <p:nvSpPr>
          <p:cNvPr id="23" name="Footer Placeholder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2A81AB2-6F59-4004-B2B4-728CB8BDAE96}" type="datetimeFigureOut">
              <a:rPr lang="en-GB" smtClean="0"/>
              <a:pPr/>
              <a:t>05/12/2017</a:t>
            </a:fld>
            <a:endParaRPr lang="en-GB"/>
          </a:p>
        </p:txBody>
      </p:sp>
      <p:sp>
        <p:nvSpPr>
          <p:cNvPr id="18" name="Slide Number Placeholder 17"/>
          <p:cNvSpPr>
            <a:spLocks noGrp="1"/>
          </p:cNvSpPr>
          <p:nvPr>
            <p:ph type="sldNum" sz="quarter" idx="11"/>
          </p:nvPr>
        </p:nvSpPr>
        <p:spPr/>
        <p:txBody>
          <a:bodyPr rtlCol="0"/>
          <a:lstStyle/>
          <a:p>
            <a:fld id="{3387EC76-DF0A-4147-A58C-FEF0407D8029}" type="slidenum">
              <a:rPr lang="en-GB" smtClean="0"/>
              <a:pPr/>
              <a:t>‹#›</a:t>
            </a:fld>
            <a:endParaRPr lang="en-GB"/>
          </a:p>
        </p:txBody>
      </p:sp>
      <p:sp>
        <p:nvSpPr>
          <p:cNvPr id="21" name="Footer Placeholder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2A81AB2-6F59-4004-B2B4-728CB8BDAE96}" type="datetimeFigureOut">
              <a:rPr lang="en-GB" smtClean="0"/>
              <a:pPr/>
              <a:t>05/12/2017</a:t>
            </a:fld>
            <a:endParaRPr lang="en-GB"/>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387EC76-DF0A-4147-A58C-FEF0407D802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548680"/>
            <a:ext cx="7772400" cy="1470025"/>
          </a:xfrm>
        </p:spPr>
        <p:txBody>
          <a:bodyPr>
            <a:normAutofit fontScale="90000"/>
          </a:bodyPr>
          <a:lstStyle/>
          <a:p>
            <a:r>
              <a:rPr lang="en-GB" sz="3200" b="1" dirty="0" smtClean="0"/>
              <a:t>MICROBIOLOGY FOR ANALYSTS- Validation of Analytical methods in Microbiology</a:t>
            </a:r>
            <a:endParaRPr lang="en-GB" sz="3200" b="1" dirty="0"/>
          </a:p>
        </p:txBody>
      </p:sp>
      <p:sp>
        <p:nvSpPr>
          <p:cNvPr id="3" name="Subtitle 2"/>
          <p:cNvSpPr>
            <a:spLocks noGrp="1"/>
          </p:cNvSpPr>
          <p:nvPr>
            <p:ph type="subTitle" idx="1"/>
          </p:nvPr>
        </p:nvSpPr>
        <p:spPr>
          <a:xfrm>
            <a:off x="755576" y="1916832"/>
            <a:ext cx="7560840" cy="4176464"/>
          </a:xfrm>
        </p:spPr>
        <p:txBody>
          <a:bodyPr>
            <a:normAutofit/>
          </a:bodyPr>
          <a:lstStyle/>
          <a:p>
            <a:r>
              <a:rPr lang="en-GB" sz="2000" dirty="0" smtClean="0"/>
              <a:t>A paper presented at the two-day mandatory training</a:t>
            </a:r>
          </a:p>
          <a:p>
            <a:r>
              <a:rPr lang="en-GB" sz="2000" dirty="0" smtClean="0"/>
              <a:t>By:</a:t>
            </a:r>
          </a:p>
          <a:p>
            <a:endParaRPr lang="en-GB" sz="2000" dirty="0"/>
          </a:p>
          <a:p>
            <a:r>
              <a:rPr lang="en-GB" sz="2000" i="1" dirty="0" smtClean="0"/>
              <a:t>Dr. (Mrs) O.M. Buraimoh</a:t>
            </a:r>
          </a:p>
          <a:p>
            <a:r>
              <a:rPr lang="en-GB" sz="2000" dirty="0" smtClean="0"/>
              <a:t> </a:t>
            </a:r>
          </a:p>
          <a:p>
            <a:r>
              <a:rPr lang="en-GB" sz="2000" dirty="0" smtClean="0"/>
              <a:t>Department of Microbiology,</a:t>
            </a:r>
          </a:p>
          <a:p>
            <a:r>
              <a:rPr lang="en-GB" sz="2000" dirty="0" smtClean="0"/>
              <a:t>Faculty of Science</a:t>
            </a:r>
          </a:p>
          <a:p>
            <a:r>
              <a:rPr lang="en-GB" sz="2000" dirty="0" smtClean="0"/>
              <a:t>University of Lagos, </a:t>
            </a:r>
            <a:r>
              <a:rPr lang="en-GB" sz="2000" dirty="0" err="1" smtClean="0"/>
              <a:t>Akoka</a:t>
            </a:r>
            <a:r>
              <a:rPr lang="en-GB" sz="2000" dirty="0" smtClean="0"/>
              <a:t>.</a:t>
            </a:r>
          </a:p>
          <a:p>
            <a:endParaRPr lang="en-GB" sz="2000" dirty="0"/>
          </a:p>
          <a:p>
            <a:r>
              <a:rPr lang="en-GB" sz="2000" dirty="0" smtClean="0"/>
              <a:t>Tuesday 21</a:t>
            </a:r>
            <a:r>
              <a:rPr lang="en-GB" sz="2000" baseline="30000" dirty="0" smtClean="0"/>
              <a:t>st</a:t>
            </a:r>
            <a:r>
              <a:rPr lang="en-GB" sz="2000" dirty="0" smtClean="0"/>
              <a:t>  and Wednesday 22</a:t>
            </a:r>
            <a:r>
              <a:rPr lang="en-GB" sz="2000" baseline="30000" dirty="0" smtClean="0"/>
              <a:t>nd</a:t>
            </a:r>
            <a:r>
              <a:rPr lang="en-GB" sz="2000" dirty="0" smtClean="0"/>
              <a:t> April, 2015.</a:t>
            </a:r>
            <a:endParaRPr lang="en-GB"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467600" cy="5853264"/>
          </a:xfrm>
        </p:spPr>
        <p:txBody>
          <a:bodyPr>
            <a:normAutofit/>
          </a:bodyPr>
          <a:lstStyle/>
          <a:p>
            <a:pPr>
              <a:buNone/>
            </a:pPr>
            <a:r>
              <a:rPr lang="en-GB" b="1" dirty="0" smtClean="0"/>
              <a:t>Validation Process Components</a:t>
            </a:r>
            <a:endParaRPr lang="en-GB" dirty="0" smtClean="0"/>
          </a:p>
          <a:p>
            <a:r>
              <a:rPr lang="en-GB" dirty="0" smtClean="0"/>
              <a:t>There are essential</a:t>
            </a:r>
            <a:r>
              <a:rPr lang="en-GB" b="1" dirty="0" smtClean="0">
                <a:solidFill>
                  <a:srgbClr val="0070C0"/>
                </a:solidFill>
              </a:rPr>
              <a:t> components </a:t>
            </a:r>
            <a:r>
              <a:rPr lang="en-GB" dirty="0" smtClean="0"/>
              <a:t>that comprise the validation process. They include: </a:t>
            </a:r>
          </a:p>
          <a:p>
            <a:r>
              <a:rPr lang="en-GB" dirty="0" smtClean="0"/>
              <a:t>1. QC organisms – </a:t>
            </a:r>
          </a:p>
          <a:p>
            <a:pPr>
              <a:buNone/>
            </a:pPr>
            <a:r>
              <a:rPr lang="en-GB" b="1" dirty="0" smtClean="0">
                <a:solidFill>
                  <a:srgbClr val="FF0000"/>
                </a:solidFill>
              </a:rPr>
              <a:t>   (These QC organisms may come from a variety of sources).</a:t>
            </a:r>
            <a:r>
              <a:rPr lang="en-GB" dirty="0" smtClean="0"/>
              <a:t> </a:t>
            </a:r>
          </a:p>
          <a:p>
            <a:pPr>
              <a:buNone/>
            </a:pPr>
            <a:r>
              <a:rPr lang="en-GB" dirty="0" smtClean="0"/>
              <a:t>	- How, when and where obtained must be known</a:t>
            </a:r>
          </a:p>
          <a:p>
            <a:pPr>
              <a:buNone/>
            </a:pPr>
            <a:r>
              <a:rPr lang="en-GB" dirty="0" smtClean="0"/>
              <a:t>	- Storage conditions</a:t>
            </a:r>
          </a:p>
          <a:p>
            <a:pPr>
              <a:buNone/>
            </a:pPr>
            <a:r>
              <a:rPr lang="en-GB" dirty="0" smtClean="0"/>
              <a:t>	- Number of passages</a:t>
            </a:r>
          </a:p>
          <a:p>
            <a:pPr>
              <a:buNone/>
            </a:pPr>
            <a:r>
              <a:rPr lang="en-GB" dirty="0" smtClean="0"/>
              <a:t>	- Proper documentation about the organism must 	be done</a:t>
            </a:r>
          </a:p>
          <a:p>
            <a:pPr>
              <a:buNone/>
            </a:pPr>
            <a:endParaRPr lang="en-GB"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997280"/>
          </a:xfrm>
        </p:spPr>
        <p:txBody>
          <a:bodyPr>
            <a:normAutofit fontScale="85000" lnSpcReduction="20000"/>
          </a:bodyPr>
          <a:lstStyle/>
          <a:p>
            <a:r>
              <a:rPr lang="en-GB" b="1" dirty="0" smtClean="0"/>
              <a:t>Reference Standards</a:t>
            </a:r>
            <a:endParaRPr lang="en-GB" dirty="0" smtClean="0"/>
          </a:p>
          <a:p>
            <a:pPr>
              <a:buNone/>
            </a:pPr>
            <a:r>
              <a:rPr lang="en-GB" dirty="0" smtClean="0"/>
              <a:t>	</a:t>
            </a:r>
            <a:r>
              <a:rPr lang="en-GB" dirty="0" smtClean="0">
                <a:solidFill>
                  <a:srgbClr val="FF0000"/>
                </a:solidFill>
              </a:rPr>
              <a:t>Microbial cultures are delicate standards</a:t>
            </a:r>
            <a:r>
              <a:rPr lang="en-GB" b="1" dirty="0" smtClean="0"/>
              <a:t>. Procedures should specify careful handling instructions. </a:t>
            </a:r>
            <a:endParaRPr lang="en-GB" dirty="0" smtClean="0"/>
          </a:p>
          <a:p>
            <a:pPr>
              <a:buNone/>
            </a:pPr>
            <a:r>
              <a:rPr lang="en-GB" dirty="0" smtClean="0"/>
              <a:t>	</a:t>
            </a:r>
            <a:r>
              <a:rPr lang="en-GB" dirty="0" smtClean="0">
                <a:solidFill>
                  <a:srgbClr val="0070C0"/>
                </a:solidFill>
              </a:rPr>
              <a:t>Preparation</a:t>
            </a:r>
            <a:r>
              <a:rPr lang="en-GB" b="1" dirty="0" smtClean="0"/>
              <a:t> and </a:t>
            </a:r>
            <a:r>
              <a:rPr lang="en-GB" dirty="0" smtClean="0">
                <a:solidFill>
                  <a:srgbClr val="0070C0"/>
                </a:solidFill>
              </a:rPr>
              <a:t>resuscitation</a:t>
            </a:r>
            <a:r>
              <a:rPr lang="en-GB" b="1" dirty="0" smtClean="0"/>
              <a:t> of cultures should follow the instructions of the supplier or a validated, established method. </a:t>
            </a:r>
            <a:endParaRPr lang="en-GB" dirty="0" smtClean="0"/>
          </a:p>
          <a:p>
            <a:pPr>
              <a:buNone/>
            </a:pPr>
            <a:r>
              <a:rPr lang="en-GB" dirty="0" smtClean="0"/>
              <a:t>	</a:t>
            </a:r>
            <a:r>
              <a:rPr lang="en-GB" b="1" dirty="0" smtClean="0"/>
              <a:t> "Seed-Lot" technique for storage of stock cultures, i.e., using working cultures and never returning unused passages back to original stock. </a:t>
            </a:r>
            <a:endParaRPr lang="en-GB" dirty="0" smtClean="0"/>
          </a:p>
          <a:p>
            <a:pPr>
              <a:buNone/>
            </a:pPr>
            <a:r>
              <a:rPr lang="en-GB" dirty="0" smtClean="0"/>
              <a:t>	</a:t>
            </a:r>
            <a:r>
              <a:rPr lang="en-GB" b="1" dirty="0" smtClean="0"/>
              <a:t>There should be an established maximum number of passages (5 or less), and maximum storage time for working cultures.</a:t>
            </a:r>
          </a:p>
          <a:p>
            <a:pPr>
              <a:buNone/>
            </a:pPr>
            <a:r>
              <a:rPr lang="en-GB" b="1" dirty="0" smtClean="0"/>
              <a:t> </a:t>
            </a:r>
            <a:r>
              <a:rPr lang="en-GB" dirty="0" smtClean="0"/>
              <a:t></a:t>
            </a:r>
            <a:r>
              <a:rPr lang="en-GB" b="1" dirty="0" smtClean="0"/>
              <a:t>Cultures for use in </a:t>
            </a:r>
            <a:r>
              <a:rPr lang="en-GB" b="1" dirty="0" err="1" smtClean="0"/>
              <a:t>compendial</a:t>
            </a:r>
            <a:r>
              <a:rPr lang="en-GB" b="1" dirty="0" smtClean="0"/>
              <a:t> tests should be acquired from a national culture collection, in frozen, freeze-dried, on slants, or in ready-to-use forms.</a:t>
            </a:r>
            <a:endParaRPr lang="en-GB" dirty="0" smtClean="0"/>
          </a:p>
          <a:p>
            <a:pPr>
              <a:buNone/>
            </a:pPr>
            <a:r>
              <a:rPr lang="en-GB" dirty="0" smtClean="0"/>
              <a:t>	</a:t>
            </a:r>
            <a:r>
              <a:rPr lang="en-GB" b="1" dirty="0" smtClean="0"/>
              <a:t>Confirmation of the purity and the identity should be performed prior to its use in quality control testing. </a:t>
            </a:r>
            <a:endParaRPr lang="en-GB" dirty="0" smtClean="0"/>
          </a:p>
          <a:p>
            <a:pPr>
              <a:buNone/>
            </a:pPr>
            <a:r>
              <a:rPr lang="en-GB" dirty="0" smtClean="0"/>
              <a:t>	</a:t>
            </a:r>
            <a:r>
              <a:rPr lang="en-GB" b="1" dirty="0" smtClean="0"/>
              <a:t>Ready-to-use cultures may require additional confirmation of </a:t>
            </a:r>
            <a:r>
              <a:rPr lang="en-GB" b="1" dirty="0" smtClean="0">
                <a:solidFill>
                  <a:srgbClr val="0070C0"/>
                </a:solidFill>
              </a:rPr>
              <a:t>inoculums size.</a:t>
            </a:r>
            <a:endParaRPr lang="en-GB" dirty="0">
              <a:solidFill>
                <a:srgbClr val="0070C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467600" cy="5925272"/>
          </a:xfrm>
        </p:spPr>
        <p:txBody>
          <a:bodyPr>
            <a:normAutofit/>
          </a:bodyPr>
          <a:lstStyle/>
          <a:p>
            <a:r>
              <a:rPr lang="en-GB" b="1" dirty="0" smtClean="0"/>
              <a:t> Purchased Cell Cultures</a:t>
            </a:r>
            <a:endParaRPr lang="en-GB" dirty="0" smtClean="0"/>
          </a:p>
          <a:p>
            <a:pPr>
              <a:buNone/>
            </a:pPr>
            <a:r>
              <a:rPr lang="en-GB" dirty="0" smtClean="0"/>
              <a:t>	1. When purchasing microorganisms from a national culture collection, what incoming QC tests are run for identity and purity? Is the ID done via genotypic analysis?</a:t>
            </a:r>
          </a:p>
          <a:p>
            <a:pPr>
              <a:buNone/>
            </a:pPr>
            <a:r>
              <a:rPr lang="en-GB" dirty="0" smtClean="0"/>
              <a:t>	2.How are the number of passages of working cultures tracked, and what is the maximum number permitted  (not more than 5 passages for </a:t>
            </a:r>
            <a:r>
              <a:rPr lang="en-GB" dirty="0" err="1" smtClean="0"/>
              <a:t>cutures</a:t>
            </a:r>
            <a:r>
              <a:rPr lang="en-GB" dirty="0" smtClean="0"/>
              <a:t> used in +</a:t>
            </a:r>
            <a:r>
              <a:rPr lang="en-GB" dirty="0" err="1" smtClean="0"/>
              <a:t>ve</a:t>
            </a:r>
            <a:r>
              <a:rPr lang="en-GB" dirty="0" smtClean="0"/>
              <a:t>. controls of sterility tests)</a:t>
            </a:r>
          </a:p>
          <a:p>
            <a:pPr>
              <a:buNone/>
            </a:pPr>
            <a:r>
              <a:rPr lang="en-GB" dirty="0" smtClean="0"/>
              <a:t>	3.There must be a record of sub-culturing a purchased organism.</a:t>
            </a:r>
          </a:p>
          <a:p>
            <a:pPr>
              <a:buNone/>
            </a:pPr>
            <a:r>
              <a:rPr lang="en-GB" dirty="0" smtClean="0"/>
              <a:t>	4.How long can a working culture be used (&lt;= 1 wk)?</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467600" cy="5853264"/>
          </a:xfrm>
        </p:spPr>
        <p:txBody>
          <a:bodyPr>
            <a:normAutofit fontScale="70000" lnSpcReduction="20000"/>
          </a:bodyPr>
          <a:lstStyle/>
          <a:p>
            <a:r>
              <a:rPr lang="en-GB" dirty="0" smtClean="0"/>
              <a:t>2. </a:t>
            </a:r>
            <a:r>
              <a:rPr lang="en-GB" b="1" dirty="0" smtClean="0"/>
              <a:t>Sample Validation (</a:t>
            </a:r>
            <a:r>
              <a:rPr lang="en-GB" b="1" dirty="0" smtClean="0">
                <a:solidFill>
                  <a:srgbClr val="FF0000"/>
                </a:solidFill>
              </a:rPr>
              <a:t>validated preparatory steps prior to moving into the common steps)</a:t>
            </a:r>
          </a:p>
          <a:p>
            <a:r>
              <a:rPr lang="en-GB" dirty="0" smtClean="0"/>
              <a:t></a:t>
            </a:r>
            <a:r>
              <a:rPr lang="en-GB" b="1" dirty="0" err="1" smtClean="0"/>
              <a:t>Bacteriostasis</a:t>
            </a:r>
            <a:r>
              <a:rPr lang="en-GB" b="1" dirty="0" smtClean="0"/>
              <a:t>/</a:t>
            </a:r>
            <a:r>
              <a:rPr lang="en-GB" b="1" dirty="0" err="1" smtClean="0"/>
              <a:t>Fungistasis</a:t>
            </a:r>
            <a:r>
              <a:rPr lang="en-GB" b="1" dirty="0" smtClean="0"/>
              <a:t>(sterility, </a:t>
            </a:r>
            <a:r>
              <a:rPr lang="en-GB" b="1" dirty="0" err="1" smtClean="0"/>
              <a:t>bioburden</a:t>
            </a:r>
            <a:r>
              <a:rPr lang="en-GB" b="1" dirty="0" smtClean="0"/>
              <a:t>)</a:t>
            </a:r>
            <a:endParaRPr lang="en-GB" dirty="0" smtClean="0"/>
          </a:p>
          <a:p>
            <a:r>
              <a:rPr lang="en-GB" dirty="0" smtClean="0"/>
              <a:t></a:t>
            </a:r>
            <a:r>
              <a:rPr lang="en-GB" b="1" dirty="0" smtClean="0"/>
              <a:t>Inhibition/Enhancement (</a:t>
            </a:r>
            <a:r>
              <a:rPr lang="en-GB" b="1" dirty="0" err="1" smtClean="0"/>
              <a:t>endotoxin</a:t>
            </a:r>
            <a:r>
              <a:rPr lang="en-GB" b="1" dirty="0" smtClean="0"/>
              <a:t>)</a:t>
            </a:r>
            <a:endParaRPr lang="en-GB" dirty="0" smtClean="0"/>
          </a:p>
          <a:p>
            <a:r>
              <a:rPr lang="en-GB" dirty="0" smtClean="0"/>
              <a:t></a:t>
            </a:r>
            <a:r>
              <a:rPr lang="en-GB" b="1" dirty="0" smtClean="0"/>
              <a:t>Prep. Test (microbial limit)</a:t>
            </a:r>
            <a:endParaRPr lang="en-GB" dirty="0" smtClean="0"/>
          </a:p>
          <a:p>
            <a:r>
              <a:rPr lang="en-GB" dirty="0" smtClean="0"/>
              <a:t></a:t>
            </a:r>
            <a:r>
              <a:rPr lang="en-GB" b="1" dirty="0" smtClean="0"/>
              <a:t>Neutralization </a:t>
            </a:r>
            <a:endParaRPr lang="en-GB" dirty="0" smtClean="0"/>
          </a:p>
          <a:p>
            <a:r>
              <a:rPr lang="en-GB" dirty="0" smtClean="0"/>
              <a:t></a:t>
            </a:r>
            <a:r>
              <a:rPr lang="en-GB" b="1" dirty="0" smtClean="0"/>
              <a:t>SOP</a:t>
            </a:r>
            <a:endParaRPr lang="en-GB" dirty="0" smtClean="0"/>
          </a:p>
          <a:p>
            <a:r>
              <a:rPr lang="en-GB" dirty="0" smtClean="0"/>
              <a:t></a:t>
            </a:r>
            <a:r>
              <a:rPr lang="en-GB" b="1" dirty="0" smtClean="0"/>
              <a:t>Acceptance Criteria</a:t>
            </a:r>
            <a:endParaRPr lang="en-GB" dirty="0" smtClean="0"/>
          </a:p>
          <a:p>
            <a:r>
              <a:rPr lang="en-GB" dirty="0" smtClean="0"/>
              <a:t> </a:t>
            </a:r>
            <a:r>
              <a:rPr lang="en-GB" b="1" dirty="0" smtClean="0">
                <a:solidFill>
                  <a:srgbClr val="C00000"/>
                </a:solidFill>
              </a:rPr>
              <a:t>An </a:t>
            </a:r>
            <a:r>
              <a:rPr lang="en-GB" b="1" dirty="0" err="1" smtClean="0">
                <a:solidFill>
                  <a:srgbClr val="C00000"/>
                </a:solidFill>
              </a:rPr>
              <a:t>analyte</a:t>
            </a:r>
            <a:r>
              <a:rPr lang="en-GB" b="1" dirty="0" smtClean="0">
                <a:solidFill>
                  <a:srgbClr val="C00000"/>
                </a:solidFill>
              </a:rPr>
              <a:t> can be a metabolic product, nucleic acid, enzyme, antigen, etc</a:t>
            </a:r>
            <a:r>
              <a:rPr lang="en-GB" dirty="0" smtClean="0"/>
              <a:t>. Commercial kits have the QC </a:t>
            </a:r>
            <a:r>
              <a:rPr lang="en-GB" dirty="0" err="1" smtClean="0"/>
              <a:t>analytes</a:t>
            </a:r>
            <a:r>
              <a:rPr lang="en-GB" dirty="0" smtClean="0"/>
              <a:t> provided. </a:t>
            </a:r>
          </a:p>
          <a:p>
            <a:r>
              <a:rPr lang="en-GB" b="1" dirty="0" smtClean="0">
                <a:solidFill>
                  <a:srgbClr val="FF0000"/>
                </a:solidFill>
              </a:rPr>
              <a:t>The </a:t>
            </a:r>
            <a:r>
              <a:rPr lang="en-GB" b="1" dirty="0" err="1" smtClean="0">
                <a:solidFill>
                  <a:srgbClr val="FF0000"/>
                </a:solidFill>
              </a:rPr>
              <a:t>analyte</a:t>
            </a:r>
            <a:r>
              <a:rPr lang="en-GB" b="1" dirty="0" smtClean="0">
                <a:solidFill>
                  <a:srgbClr val="FF0000"/>
                </a:solidFill>
              </a:rPr>
              <a:t> should be identified with a lot number, its concentration, titre (where appropriate), date of preparation, how it is to be used and storage information. </a:t>
            </a:r>
          </a:p>
          <a:p>
            <a:r>
              <a:rPr lang="en-GB" dirty="0" smtClean="0"/>
              <a:t>For a QC </a:t>
            </a:r>
            <a:r>
              <a:rPr lang="en-GB" dirty="0" err="1" smtClean="0"/>
              <a:t>analyte</a:t>
            </a:r>
            <a:r>
              <a:rPr lang="en-GB" dirty="0" smtClean="0"/>
              <a:t> developed by the laboratory, the above information needs to be available as well as a clear history of its development</a:t>
            </a:r>
          </a:p>
          <a:p>
            <a:r>
              <a:rPr lang="en-GB" dirty="0" smtClean="0"/>
              <a:t>Frequency of QC testing should follow the recommendation set forth by the manufacturer. </a:t>
            </a:r>
          </a:p>
          <a:p>
            <a:r>
              <a:rPr lang="en-GB" b="1" dirty="0" smtClean="0">
                <a:solidFill>
                  <a:srgbClr val="C00000"/>
                </a:solidFill>
              </a:rPr>
              <a:t>For home-brew tests, positive, negative and other appropriate controls should be determined from the appropriate reference sources</a:t>
            </a:r>
            <a:r>
              <a:rPr lang="en-GB" dirty="0" smtClean="0"/>
              <a:t> such as the NCCLS, Wayne, PA, </a:t>
            </a:r>
            <a:r>
              <a:rPr lang="en-GB" i="1" dirty="0" smtClean="0"/>
              <a:t>Manual of Clinical Microbiology </a:t>
            </a:r>
            <a:r>
              <a:rPr lang="en-GB" dirty="0" smtClean="0"/>
              <a:t>and/or </a:t>
            </a:r>
            <a:r>
              <a:rPr lang="en-GB" i="1" dirty="0" smtClean="0"/>
              <a:t>Clinical Microbiology Procedures Handbook</a:t>
            </a:r>
            <a:r>
              <a:rPr lang="en-GB" dirty="0" smtClean="0"/>
              <a:t>.</a:t>
            </a:r>
          </a:p>
          <a:p>
            <a:pPr>
              <a:buNone/>
            </a:pPr>
            <a:r>
              <a:rPr lang="en-GB" dirty="0" smtClean="0"/>
              <a:t> </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467600" cy="5853264"/>
          </a:xfrm>
        </p:spPr>
        <p:txBody>
          <a:bodyPr>
            <a:normAutofit/>
          </a:bodyPr>
          <a:lstStyle/>
          <a:p>
            <a:r>
              <a:rPr lang="en-GB" b="1" dirty="0" smtClean="0"/>
              <a:t>3</a:t>
            </a:r>
            <a:r>
              <a:rPr lang="en-GB" dirty="0" smtClean="0"/>
              <a:t>. </a:t>
            </a:r>
            <a:r>
              <a:rPr lang="en-GB" b="1" dirty="0" smtClean="0"/>
              <a:t>Proficiency test (PT) </a:t>
            </a:r>
            <a:r>
              <a:rPr lang="en-GB" dirty="0" smtClean="0"/>
              <a:t>- To maintain certification, every laboratory needs to participate in an approved PT program. An internal blinded PT program may supplement the external PT program when deemed necessary. (can also be use to check the efficiency of the analyst)</a:t>
            </a:r>
          </a:p>
          <a:p>
            <a:r>
              <a:rPr lang="en-GB" b="1" dirty="0" smtClean="0"/>
              <a:t>4.Equipment and Instrument calibration </a:t>
            </a:r>
            <a:r>
              <a:rPr lang="en-GB" dirty="0" smtClean="0"/>
              <a:t>-  Every instrument in the microbiology laboratory needs to be calibrated on a regular basis. </a:t>
            </a:r>
            <a:r>
              <a:rPr lang="en-GB" b="1" dirty="0" smtClean="0">
                <a:solidFill>
                  <a:schemeClr val="accent1"/>
                </a:solidFill>
              </a:rPr>
              <a:t>The manufacturer's instruction and schedule for calibration must be followed ( there should be a calibration sticker /label indicating date of calibration, due date.</a:t>
            </a:r>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997280"/>
          </a:xfrm>
        </p:spPr>
        <p:txBody>
          <a:bodyPr>
            <a:normAutofit fontScale="55000" lnSpcReduction="20000"/>
          </a:bodyPr>
          <a:lstStyle/>
          <a:p>
            <a:pPr>
              <a:buNone/>
            </a:pPr>
            <a:r>
              <a:rPr lang="en-GB" b="1" dirty="0" smtClean="0"/>
              <a:t>	</a:t>
            </a:r>
            <a:r>
              <a:rPr lang="en-GB" b="1" dirty="0" smtClean="0">
                <a:solidFill>
                  <a:srgbClr val="C00000"/>
                </a:solidFill>
              </a:rPr>
              <a:t>E</a:t>
            </a:r>
            <a:r>
              <a:rPr lang="en-GB" dirty="0" smtClean="0">
                <a:solidFill>
                  <a:srgbClr val="C00000"/>
                </a:solidFill>
              </a:rPr>
              <a:t>quipments and Instruments commonly used in </a:t>
            </a:r>
            <a:r>
              <a:rPr lang="en-GB" dirty="0" err="1" smtClean="0">
                <a:solidFill>
                  <a:srgbClr val="C00000"/>
                </a:solidFill>
              </a:rPr>
              <a:t>athemicrobiology</a:t>
            </a:r>
            <a:r>
              <a:rPr lang="en-GB" dirty="0" smtClean="0">
                <a:solidFill>
                  <a:srgbClr val="C00000"/>
                </a:solidFill>
              </a:rPr>
              <a:t> lab</a:t>
            </a:r>
          </a:p>
          <a:p>
            <a:pPr>
              <a:buNone/>
            </a:pPr>
            <a:r>
              <a:rPr lang="en-GB" dirty="0" smtClean="0"/>
              <a:t>	</a:t>
            </a:r>
            <a:r>
              <a:rPr lang="en-GB" b="1" dirty="0" smtClean="0"/>
              <a:t>Equipment</a:t>
            </a:r>
          </a:p>
          <a:p>
            <a:pPr>
              <a:buNone/>
            </a:pPr>
            <a:r>
              <a:rPr lang="en-GB" b="1" dirty="0" smtClean="0"/>
              <a:t>	-Microscope</a:t>
            </a:r>
            <a:endParaRPr lang="en-GB" dirty="0" smtClean="0"/>
          </a:p>
          <a:p>
            <a:pPr>
              <a:buNone/>
            </a:pPr>
            <a:r>
              <a:rPr lang="en-GB" dirty="0" smtClean="0"/>
              <a:t>	-</a:t>
            </a:r>
            <a:r>
              <a:rPr lang="en-GB" b="1" dirty="0" smtClean="0"/>
              <a:t>Incubators</a:t>
            </a:r>
            <a:endParaRPr lang="en-GB" dirty="0" smtClean="0"/>
          </a:p>
          <a:p>
            <a:pPr>
              <a:buNone/>
            </a:pPr>
            <a:r>
              <a:rPr lang="en-GB" dirty="0" smtClean="0"/>
              <a:t>	-</a:t>
            </a:r>
            <a:r>
              <a:rPr lang="en-GB" b="1" dirty="0" smtClean="0"/>
              <a:t>Refrigerators</a:t>
            </a:r>
            <a:endParaRPr lang="en-GB" dirty="0" smtClean="0"/>
          </a:p>
          <a:p>
            <a:pPr>
              <a:buNone/>
            </a:pPr>
            <a:r>
              <a:rPr lang="en-GB" dirty="0" smtClean="0"/>
              <a:t>	-</a:t>
            </a:r>
            <a:r>
              <a:rPr lang="en-GB" b="1" dirty="0" smtClean="0"/>
              <a:t>Water baths</a:t>
            </a:r>
            <a:endParaRPr lang="en-GB" dirty="0" smtClean="0"/>
          </a:p>
          <a:p>
            <a:pPr>
              <a:buNone/>
            </a:pPr>
            <a:r>
              <a:rPr lang="en-GB" dirty="0" smtClean="0"/>
              <a:t>	-</a:t>
            </a:r>
            <a:r>
              <a:rPr lang="en-GB" b="1" dirty="0" smtClean="0"/>
              <a:t>Autoclave</a:t>
            </a:r>
          </a:p>
          <a:p>
            <a:pPr>
              <a:buNone/>
            </a:pPr>
            <a:r>
              <a:rPr lang="en-GB" b="1" dirty="0" smtClean="0"/>
              <a:t>	- Centrifuge	</a:t>
            </a:r>
            <a:endParaRPr lang="en-GB" dirty="0" smtClean="0"/>
          </a:p>
          <a:p>
            <a:pPr>
              <a:buNone/>
            </a:pPr>
            <a:r>
              <a:rPr lang="en-GB" dirty="0" smtClean="0"/>
              <a:t>	</a:t>
            </a:r>
            <a:r>
              <a:rPr lang="en-GB" b="1" dirty="0" smtClean="0"/>
              <a:t>Instrument</a:t>
            </a:r>
            <a:endParaRPr lang="en-GB" dirty="0" smtClean="0"/>
          </a:p>
          <a:p>
            <a:pPr>
              <a:buNone/>
            </a:pPr>
            <a:r>
              <a:rPr lang="en-GB" dirty="0" smtClean="0"/>
              <a:t>	-</a:t>
            </a:r>
            <a:r>
              <a:rPr lang="en-GB" b="1" dirty="0" smtClean="0"/>
              <a:t>KQCL machine</a:t>
            </a:r>
            <a:endParaRPr lang="en-GB" dirty="0" smtClean="0"/>
          </a:p>
          <a:p>
            <a:pPr>
              <a:buNone/>
            </a:pPr>
            <a:r>
              <a:rPr lang="en-GB" dirty="0" smtClean="0"/>
              <a:t>	-</a:t>
            </a:r>
            <a:r>
              <a:rPr lang="en-GB" b="1" dirty="0" smtClean="0"/>
              <a:t>pH meter</a:t>
            </a:r>
            <a:endParaRPr lang="en-GB" dirty="0" smtClean="0"/>
          </a:p>
          <a:p>
            <a:pPr>
              <a:buNone/>
            </a:pPr>
            <a:r>
              <a:rPr lang="en-GB" dirty="0" smtClean="0"/>
              <a:t>	-</a:t>
            </a:r>
            <a:r>
              <a:rPr lang="en-GB" b="1" dirty="0" smtClean="0"/>
              <a:t>Weighing balance</a:t>
            </a:r>
            <a:endParaRPr lang="en-GB" dirty="0" smtClean="0"/>
          </a:p>
          <a:p>
            <a:pPr>
              <a:buNone/>
            </a:pPr>
            <a:r>
              <a:rPr lang="en-GB" dirty="0" smtClean="0"/>
              <a:t>	-</a:t>
            </a:r>
            <a:r>
              <a:rPr lang="en-GB" b="1" dirty="0" smtClean="0"/>
              <a:t>Spectrophotometers</a:t>
            </a:r>
            <a:endParaRPr lang="en-GB" dirty="0" smtClean="0"/>
          </a:p>
          <a:p>
            <a:pPr>
              <a:buNone/>
            </a:pPr>
            <a:r>
              <a:rPr lang="en-GB" dirty="0" smtClean="0"/>
              <a:t>	-</a:t>
            </a:r>
            <a:r>
              <a:rPr lang="en-GB" b="1" dirty="0" smtClean="0"/>
              <a:t>Air sampler (viable, none-viable) </a:t>
            </a:r>
            <a:endParaRPr lang="en-GB" dirty="0" smtClean="0"/>
          </a:p>
          <a:p>
            <a:pPr>
              <a:buNone/>
            </a:pPr>
            <a:r>
              <a:rPr lang="en-GB" b="1" dirty="0" smtClean="0"/>
              <a:t>	</a:t>
            </a:r>
            <a:r>
              <a:rPr lang="en-GB" b="1" dirty="0" smtClean="0">
                <a:solidFill>
                  <a:schemeClr val="accent2">
                    <a:lumMod val="75000"/>
                  </a:schemeClr>
                </a:solidFill>
              </a:rPr>
              <a:t>Validation- Approved Protocols –Equipment should be qualified with intended application </a:t>
            </a:r>
          </a:p>
          <a:p>
            <a:pPr>
              <a:buNone/>
            </a:pPr>
            <a:r>
              <a:rPr lang="en-GB" b="1" dirty="0" smtClean="0"/>
              <a:t>	 </a:t>
            </a:r>
          </a:p>
          <a:p>
            <a:pPr>
              <a:buNone/>
            </a:pPr>
            <a:r>
              <a:rPr lang="en-GB" dirty="0" smtClean="0"/>
              <a:t>	</a:t>
            </a:r>
            <a:r>
              <a:rPr lang="en-GB" b="1" dirty="0" smtClean="0"/>
              <a:t>IQ</a:t>
            </a:r>
            <a:endParaRPr lang="en-GB" dirty="0" smtClean="0"/>
          </a:p>
          <a:p>
            <a:pPr>
              <a:buNone/>
            </a:pPr>
            <a:r>
              <a:rPr lang="en-GB" dirty="0" smtClean="0"/>
              <a:t>	</a:t>
            </a:r>
            <a:r>
              <a:rPr lang="en-GB" b="1" dirty="0" smtClean="0"/>
              <a:t>OQ</a:t>
            </a:r>
            <a:endParaRPr lang="en-GB" dirty="0" smtClean="0"/>
          </a:p>
          <a:p>
            <a:pPr>
              <a:buNone/>
            </a:pPr>
            <a:r>
              <a:rPr lang="en-GB" dirty="0" smtClean="0"/>
              <a:t>	</a:t>
            </a:r>
            <a:r>
              <a:rPr lang="en-GB" b="1" dirty="0" smtClean="0"/>
              <a:t>PQ</a:t>
            </a:r>
            <a:endParaRPr lang="en-GB" dirty="0" smtClean="0"/>
          </a:p>
          <a:p>
            <a:pPr>
              <a:buNone/>
            </a:pPr>
            <a:r>
              <a:rPr lang="en-GB" dirty="0" smtClean="0"/>
              <a:t>	</a:t>
            </a:r>
            <a:r>
              <a:rPr lang="en-GB" b="1" dirty="0" smtClean="0"/>
              <a:t>Calibration </a:t>
            </a:r>
            <a:endParaRPr lang="en-GB" dirty="0" smtClean="0"/>
          </a:p>
          <a:p>
            <a:pPr>
              <a:buNone/>
            </a:pPr>
            <a:r>
              <a:rPr lang="en-GB" dirty="0" smtClean="0"/>
              <a:t>	</a:t>
            </a:r>
            <a:r>
              <a:rPr lang="en-GB" b="1" dirty="0" smtClean="0"/>
              <a:t>Execution</a:t>
            </a:r>
            <a:endParaRPr lang="en-GB" dirty="0" smtClean="0"/>
          </a:p>
          <a:p>
            <a:pPr>
              <a:buNone/>
            </a:pPr>
            <a:r>
              <a:rPr lang="en-GB" dirty="0" smtClean="0"/>
              <a:t>	</a:t>
            </a:r>
            <a:r>
              <a:rPr lang="en-GB" b="1" dirty="0" smtClean="0"/>
              <a:t>Report</a:t>
            </a:r>
            <a:endParaRPr lang="en-GB" dirty="0" smtClean="0"/>
          </a:p>
          <a:p>
            <a:pPr>
              <a:buNone/>
            </a:pPr>
            <a:r>
              <a:rPr lang="en-GB" dirty="0" smtClean="0"/>
              <a:t>	</a:t>
            </a:r>
            <a:r>
              <a:rPr lang="en-GB" b="1" dirty="0" smtClean="0"/>
              <a:t>Verification</a:t>
            </a:r>
            <a:endParaRPr lang="en-GB" dirty="0" smtClean="0"/>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7467600" cy="6069288"/>
          </a:xfrm>
        </p:spPr>
        <p:txBody>
          <a:bodyPr>
            <a:normAutofit fontScale="92500"/>
          </a:bodyPr>
          <a:lstStyle/>
          <a:p>
            <a:r>
              <a:rPr lang="en-GB" b="1" dirty="0" smtClean="0"/>
              <a:t>5. Personnel competency. </a:t>
            </a:r>
            <a:r>
              <a:rPr lang="en-GB" b="1" dirty="0" smtClean="0">
                <a:solidFill>
                  <a:srgbClr val="C00000"/>
                </a:solidFill>
              </a:rPr>
              <a:t>–The quality of a product ultimately depends on the quality of those producing it”….- Sir </a:t>
            </a:r>
            <a:r>
              <a:rPr lang="en-GB" b="1" dirty="0" err="1" smtClean="0">
                <a:solidFill>
                  <a:srgbClr val="C00000"/>
                </a:solidFill>
              </a:rPr>
              <a:t>Dereck</a:t>
            </a:r>
            <a:r>
              <a:rPr lang="en-GB" b="1" dirty="0" smtClean="0">
                <a:solidFill>
                  <a:srgbClr val="C00000"/>
                </a:solidFill>
              </a:rPr>
              <a:t> Dunlop (1971)  </a:t>
            </a:r>
            <a:r>
              <a:rPr lang="en-GB" b="1" dirty="0" smtClean="0">
                <a:solidFill>
                  <a:srgbClr val="FF0000"/>
                </a:solidFill>
              </a:rPr>
              <a:t>“If you don't train them, </a:t>
            </a:r>
            <a:r>
              <a:rPr lang="en-GB" b="1" dirty="0" err="1" smtClean="0">
                <a:solidFill>
                  <a:srgbClr val="FF0000"/>
                </a:solidFill>
              </a:rPr>
              <a:t>dont</a:t>
            </a:r>
            <a:r>
              <a:rPr lang="en-GB" b="1" dirty="0" smtClean="0">
                <a:solidFill>
                  <a:srgbClr val="FF0000"/>
                </a:solidFill>
              </a:rPr>
              <a:t> blame them”. </a:t>
            </a:r>
          </a:p>
          <a:p>
            <a:r>
              <a:rPr lang="en-GB" dirty="0" smtClean="0"/>
              <a:t>Personnel performance, therefore, must be consistently evaluated (</a:t>
            </a:r>
            <a:r>
              <a:rPr lang="en-GB" b="1" dirty="0" smtClean="0">
                <a:solidFill>
                  <a:srgbClr val="FFC000"/>
                </a:solidFill>
              </a:rPr>
              <a:t>Train them as science is dynamic</a:t>
            </a:r>
            <a:r>
              <a:rPr lang="en-GB" dirty="0" smtClean="0"/>
              <a:t>). </a:t>
            </a:r>
          </a:p>
          <a:p>
            <a:r>
              <a:rPr lang="en-GB" b="1" dirty="0" smtClean="0">
                <a:solidFill>
                  <a:srgbClr val="FF33CC"/>
                </a:solidFill>
              </a:rPr>
              <a:t>Individual responsibilities and job descriptions should be clearly defined and understood</a:t>
            </a:r>
            <a:r>
              <a:rPr lang="en-GB" dirty="0" smtClean="0"/>
              <a:t>. </a:t>
            </a:r>
          </a:p>
          <a:p>
            <a:r>
              <a:rPr lang="en-GB" dirty="0" smtClean="0"/>
              <a:t>Personnel should be aware of the principles of GMP that affect them and receive initial and </a:t>
            </a:r>
            <a:r>
              <a:rPr lang="en-GB" b="1" dirty="0" smtClean="0"/>
              <a:t>continuing training</a:t>
            </a:r>
            <a:r>
              <a:rPr lang="en-GB" dirty="0" smtClean="0"/>
              <a:t>, including hygiene instructions, relevant to their need (Sharp, 2005). </a:t>
            </a:r>
          </a:p>
          <a:p>
            <a:r>
              <a:rPr lang="en-GB" dirty="0" smtClean="0"/>
              <a:t>The quality professional should have </a:t>
            </a:r>
            <a:r>
              <a:rPr lang="en-GB" b="1" dirty="0" smtClean="0">
                <a:solidFill>
                  <a:srgbClr val="00B050"/>
                </a:solidFill>
              </a:rPr>
              <a:t>a very high level of knowledge, skills, and experience.</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7467600" cy="6069288"/>
          </a:xfrm>
        </p:spPr>
        <p:txBody>
          <a:bodyPr>
            <a:normAutofit/>
          </a:bodyPr>
          <a:lstStyle/>
          <a:p>
            <a:r>
              <a:rPr lang="en-GB" b="1" dirty="0" smtClean="0"/>
              <a:t>Training of Personnel Using a qualified-trained trainers </a:t>
            </a:r>
            <a:endParaRPr lang="en-GB" dirty="0" smtClean="0"/>
          </a:p>
          <a:p>
            <a:pPr>
              <a:buNone/>
            </a:pPr>
            <a:r>
              <a:rPr lang="en-GB" dirty="0" smtClean="0"/>
              <a:t>	Company</a:t>
            </a:r>
          </a:p>
          <a:p>
            <a:pPr>
              <a:buNone/>
            </a:pPr>
            <a:r>
              <a:rPr lang="en-GB" dirty="0" smtClean="0"/>
              <a:t>	Department</a:t>
            </a:r>
          </a:p>
          <a:p>
            <a:pPr>
              <a:buNone/>
            </a:pPr>
            <a:r>
              <a:rPr lang="en-GB" dirty="0" smtClean="0"/>
              <a:t>	General Microbiological</a:t>
            </a:r>
          </a:p>
          <a:p>
            <a:pPr>
              <a:buNone/>
            </a:pPr>
            <a:r>
              <a:rPr lang="en-GB" dirty="0" smtClean="0"/>
              <a:t>	On the job (function)performance based evaluation</a:t>
            </a:r>
          </a:p>
          <a:p>
            <a:pPr>
              <a:buNone/>
            </a:pPr>
            <a:r>
              <a:rPr lang="en-GB" dirty="0" smtClean="0"/>
              <a:t>	Demonstrated proficiency </a:t>
            </a:r>
          </a:p>
          <a:p>
            <a:pPr>
              <a:buNone/>
            </a:pPr>
            <a:r>
              <a:rPr lang="en-GB" dirty="0" smtClean="0"/>
              <a:t>	Maintain the proficiency </a:t>
            </a:r>
          </a:p>
          <a:p>
            <a:pPr>
              <a:buNone/>
            </a:pPr>
            <a:r>
              <a:rPr lang="en-GB" b="1" dirty="0" smtClean="0"/>
              <a:t>	-Has cross-training created sufficient designated back-ups for critical activities in the Lab (or even for reviewing analysts’ results)?</a:t>
            </a:r>
            <a:endParaRPr lang="en-GB" dirty="0" smtClean="0"/>
          </a:p>
          <a:p>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4704"/>
            <a:ext cx="7467600" cy="5709248"/>
          </a:xfrm>
        </p:spPr>
        <p:txBody>
          <a:bodyPr/>
          <a:lstStyle/>
          <a:p>
            <a:pPr>
              <a:buNone/>
            </a:pPr>
            <a:r>
              <a:rPr lang="en-GB" b="1" dirty="0" smtClean="0"/>
              <a:t>Personnel </a:t>
            </a:r>
            <a:r>
              <a:rPr lang="en-GB" b="1" dirty="0" err="1" smtClean="0"/>
              <a:t>Trainning</a:t>
            </a:r>
            <a:r>
              <a:rPr lang="en-GB" b="1" dirty="0" smtClean="0"/>
              <a:t> Cont.</a:t>
            </a:r>
          </a:p>
          <a:p>
            <a:r>
              <a:rPr lang="en-GB" b="1" dirty="0" smtClean="0"/>
              <a:t>- Have  the training curricula for each unique Lab position.</a:t>
            </a:r>
            <a:endParaRPr lang="en-GB" dirty="0" smtClean="0"/>
          </a:p>
          <a:p>
            <a:r>
              <a:rPr lang="en-GB" b="1" dirty="0" smtClean="0"/>
              <a:t>-Determine the most recent effective date for a change to a Micro SOP (if need be), then examine training records for updated training on the new revision.</a:t>
            </a:r>
            <a:endParaRPr lang="en-GB" dirty="0" smtClean="0"/>
          </a:p>
          <a:p>
            <a:r>
              <a:rPr lang="en-GB" b="1" dirty="0" smtClean="0"/>
              <a:t>5. Have the Microbiology OOS procedure. </a:t>
            </a:r>
            <a:endParaRPr lang="en-GB" dirty="0" smtClean="0"/>
          </a:p>
          <a:p>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92696"/>
            <a:ext cx="7467600" cy="5781256"/>
          </a:xfrm>
        </p:spPr>
        <p:txBody>
          <a:bodyPr>
            <a:normAutofit/>
          </a:bodyPr>
          <a:lstStyle/>
          <a:p>
            <a:pPr>
              <a:buNone/>
            </a:pPr>
            <a:r>
              <a:rPr lang="en-GB" b="1" dirty="0" smtClean="0"/>
              <a:t>6. QC reagents must be available</a:t>
            </a:r>
          </a:p>
          <a:p>
            <a:r>
              <a:rPr lang="en-GB" dirty="0" smtClean="0"/>
              <a:t>- Storage conditions</a:t>
            </a:r>
          </a:p>
          <a:p>
            <a:r>
              <a:rPr lang="en-GB" dirty="0" smtClean="0"/>
              <a:t>- Lot number should be documented</a:t>
            </a:r>
          </a:p>
          <a:p>
            <a:r>
              <a:rPr lang="en-GB" dirty="0" smtClean="0"/>
              <a:t>- Expiry date should be noted</a:t>
            </a:r>
          </a:p>
          <a:p>
            <a:r>
              <a:rPr lang="en-GB" dirty="0" smtClean="0"/>
              <a:t>- Follow the principle of FIFO</a:t>
            </a:r>
          </a:p>
          <a:p>
            <a:r>
              <a:rPr lang="en-GB" dirty="0" smtClean="0"/>
              <a:t>-Follow manufacturers instructions for use</a:t>
            </a:r>
          </a:p>
          <a:p>
            <a:r>
              <a:rPr lang="en-GB" dirty="0" smtClean="0"/>
              <a:t>- Avoid contamination of reagents</a:t>
            </a:r>
          </a:p>
          <a:p>
            <a:r>
              <a:rPr lang="en-GB" dirty="0" smtClean="0"/>
              <a:t>- Verify reagents use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PRESENTATION OUTLINE</a:t>
            </a:r>
            <a:endParaRPr lang="en-GB" dirty="0"/>
          </a:p>
        </p:txBody>
      </p:sp>
      <p:sp>
        <p:nvSpPr>
          <p:cNvPr id="3" name="Content Placeholder 2"/>
          <p:cNvSpPr>
            <a:spLocks noGrp="1"/>
          </p:cNvSpPr>
          <p:nvPr>
            <p:ph sz="quarter" idx="1"/>
          </p:nvPr>
        </p:nvSpPr>
        <p:spPr/>
        <p:txBody>
          <a:bodyPr/>
          <a:lstStyle/>
          <a:p>
            <a:r>
              <a:rPr lang="en-GB" dirty="0" smtClean="0"/>
              <a:t>Introduction and background information</a:t>
            </a:r>
          </a:p>
          <a:p>
            <a:r>
              <a:rPr lang="en-GB" dirty="0" smtClean="0"/>
              <a:t>Verification vs. validation</a:t>
            </a:r>
          </a:p>
          <a:p>
            <a:r>
              <a:rPr lang="en-GB" dirty="0" smtClean="0"/>
              <a:t>Key performance attributes/ characteristics of verification</a:t>
            </a:r>
          </a:p>
          <a:p>
            <a:r>
              <a:rPr lang="en-GB" dirty="0" smtClean="0"/>
              <a:t>Validation process components</a:t>
            </a:r>
          </a:p>
          <a:p>
            <a:r>
              <a:rPr lang="en-GB" dirty="0" smtClean="0"/>
              <a:t>Method of analysis in microbiology</a:t>
            </a:r>
          </a:p>
          <a:p>
            <a:r>
              <a:rPr lang="en-GB" dirty="0" smtClean="0"/>
              <a:t>Verification of selected methods of analysis</a:t>
            </a:r>
          </a:p>
          <a:p>
            <a:r>
              <a:rPr lang="en-GB" dirty="0" smtClean="0"/>
              <a:t>Documentation </a:t>
            </a:r>
          </a:p>
          <a:p>
            <a:r>
              <a:rPr lang="en-GB" dirty="0" smtClean="0"/>
              <a:t> Practical Analytical methods in microbiology(selected examples)</a:t>
            </a:r>
          </a:p>
          <a:p>
            <a:r>
              <a:rPr lang="en-GB" dirty="0" smtClean="0"/>
              <a:t>Benefits of method validation</a:t>
            </a:r>
          </a:p>
          <a:p>
            <a:pPr>
              <a:buFontTx/>
              <a:buChar char="-"/>
            </a:pP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997280"/>
          </a:xfrm>
        </p:spPr>
        <p:txBody>
          <a:bodyPr>
            <a:normAutofit fontScale="92500" lnSpcReduction="20000"/>
          </a:bodyPr>
          <a:lstStyle/>
          <a:p>
            <a:pPr>
              <a:buNone/>
            </a:pPr>
            <a:r>
              <a:rPr lang="en-GB" b="1" dirty="0" smtClean="0"/>
              <a:t>Laboratory Operations/Housekeeping</a:t>
            </a:r>
            <a:endParaRPr lang="en-GB" dirty="0" smtClean="0"/>
          </a:p>
          <a:p>
            <a:r>
              <a:rPr lang="en-GB" dirty="0" smtClean="0"/>
              <a:t>Safety first - The Micro Lab should </a:t>
            </a:r>
            <a:r>
              <a:rPr lang="en-GB" b="1" dirty="0" smtClean="0">
                <a:solidFill>
                  <a:srgbClr val="FF0000"/>
                </a:solidFill>
              </a:rPr>
              <a:t>practice aseptic techniques</a:t>
            </a:r>
            <a:r>
              <a:rPr lang="en-GB" dirty="0" smtClean="0"/>
              <a:t> to avoid microbial contamination of personnel, environment and assay, and also prevent false positives</a:t>
            </a:r>
          </a:p>
          <a:p>
            <a:r>
              <a:rPr lang="en-GB" dirty="0" smtClean="0"/>
              <a:t>In the Micro Lab, areas where EM, water, or product samples are handled/incubated must be adequately separated from areas where there are tests that involve live cultures or sub-culturing, microbial ID, or investigations</a:t>
            </a:r>
          </a:p>
          <a:p>
            <a:endParaRPr lang="en-GB" dirty="0" smtClean="0"/>
          </a:p>
          <a:p>
            <a:r>
              <a:rPr lang="en-GB" dirty="0" smtClean="0"/>
              <a:t>Housekeeping must be properly maintained to </a:t>
            </a:r>
            <a:r>
              <a:rPr lang="en-GB" b="1" dirty="0" smtClean="0">
                <a:solidFill>
                  <a:srgbClr val="FF0000"/>
                </a:solidFill>
              </a:rPr>
              <a:t>prevent use of expired or contaminated testing materials. </a:t>
            </a:r>
          </a:p>
          <a:p>
            <a:pPr>
              <a:buNone/>
            </a:pPr>
            <a:r>
              <a:rPr lang="en-GB" dirty="0" smtClean="0"/>
              <a:t> </a:t>
            </a:r>
          </a:p>
          <a:p>
            <a:r>
              <a:rPr lang="en-GB" dirty="0" smtClean="0"/>
              <a:t></a:t>
            </a:r>
            <a:r>
              <a:rPr lang="en-GB" b="1" dirty="0" smtClean="0">
                <a:solidFill>
                  <a:schemeClr val="accent2">
                    <a:lumMod val="75000"/>
                  </a:schemeClr>
                </a:solidFill>
              </a:rPr>
              <a:t>Verify cleanliness of work stations, cleared of extraneous or previous test materials prompt removal of refuse, and clean utensils and equipment</a:t>
            </a:r>
          </a:p>
          <a:p>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467600" cy="5925272"/>
          </a:xfrm>
        </p:spPr>
        <p:txBody>
          <a:bodyPr>
            <a:normAutofit fontScale="77500" lnSpcReduction="20000"/>
          </a:bodyPr>
          <a:lstStyle/>
          <a:p>
            <a:r>
              <a:rPr lang="en-GB" b="1" dirty="0" smtClean="0"/>
              <a:t>VALIDATION OF ANALYTICAL METHODS IN MICROBIOLOGY</a:t>
            </a:r>
            <a:r>
              <a:rPr lang="en-GB" dirty="0" smtClean="0"/>
              <a:t>. </a:t>
            </a:r>
          </a:p>
          <a:p>
            <a:endParaRPr lang="en-GB" dirty="0" smtClean="0"/>
          </a:p>
          <a:p>
            <a:r>
              <a:rPr lang="en-GB" dirty="0" smtClean="0"/>
              <a:t>Method validation is the </a:t>
            </a:r>
            <a:r>
              <a:rPr lang="en-GB" b="1" dirty="0" smtClean="0"/>
              <a:t>process</a:t>
            </a:r>
            <a:r>
              <a:rPr lang="en-GB" dirty="0" smtClean="0"/>
              <a:t> used to </a:t>
            </a:r>
            <a:r>
              <a:rPr lang="en-GB" b="1" dirty="0" smtClean="0"/>
              <a:t>confirm</a:t>
            </a:r>
            <a:r>
              <a:rPr lang="en-GB" dirty="0" smtClean="0"/>
              <a:t> that the </a:t>
            </a:r>
            <a:r>
              <a:rPr lang="en-GB" b="1" dirty="0" smtClean="0"/>
              <a:t>analytical procedure</a:t>
            </a:r>
            <a:r>
              <a:rPr lang="en-GB" dirty="0" smtClean="0"/>
              <a:t> employed for a specific test is </a:t>
            </a:r>
            <a:r>
              <a:rPr lang="en-GB" b="1" dirty="0" smtClean="0"/>
              <a:t>suitable</a:t>
            </a:r>
            <a:r>
              <a:rPr lang="en-GB" dirty="0" smtClean="0"/>
              <a:t> for </a:t>
            </a:r>
            <a:r>
              <a:rPr lang="en-GB" b="1" dirty="0" smtClean="0"/>
              <a:t>its intended use</a:t>
            </a:r>
            <a:r>
              <a:rPr lang="en-GB" dirty="0" smtClean="0"/>
              <a:t>. </a:t>
            </a:r>
            <a:r>
              <a:rPr lang="en-GB" b="1" dirty="0" smtClean="0">
                <a:solidFill>
                  <a:srgbClr val="FF33CC"/>
                </a:solidFill>
              </a:rPr>
              <a:t>Results from method validation can be used to judge the quality, reliability and consistency of analytical results</a:t>
            </a:r>
            <a:r>
              <a:rPr lang="en-GB" dirty="0" smtClean="0"/>
              <a:t>; it is an integral part of any good analytical practice. Analytical methods need to be validated or revalidated before their introduction into routine use.</a:t>
            </a:r>
            <a:r>
              <a:rPr lang="en-GB" b="1" dirty="0" smtClean="0"/>
              <a:t> </a:t>
            </a:r>
            <a:r>
              <a:rPr lang="en-GB" dirty="0" smtClean="0"/>
              <a:t>It involves the following:</a:t>
            </a:r>
          </a:p>
          <a:p>
            <a:pPr>
              <a:buNone/>
            </a:pPr>
            <a:r>
              <a:rPr lang="en-GB" dirty="0" smtClean="0"/>
              <a:t> </a:t>
            </a:r>
          </a:p>
          <a:p>
            <a:r>
              <a:rPr lang="en-GB" b="1" dirty="0" smtClean="0"/>
              <a:t>-Antimicrobial Effectiveness Testing</a:t>
            </a:r>
            <a:endParaRPr lang="en-GB" dirty="0" smtClean="0"/>
          </a:p>
          <a:p>
            <a:r>
              <a:rPr lang="en-GB" dirty="0" smtClean="0"/>
              <a:t>-</a:t>
            </a:r>
            <a:r>
              <a:rPr lang="en-GB" b="1" dirty="0" smtClean="0"/>
              <a:t>Biological Indicators </a:t>
            </a:r>
            <a:endParaRPr lang="en-GB" dirty="0" smtClean="0"/>
          </a:p>
          <a:p>
            <a:r>
              <a:rPr lang="en-GB" dirty="0" smtClean="0"/>
              <a:t>-</a:t>
            </a:r>
            <a:r>
              <a:rPr lang="en-GB" b="1" dirty="0" smtClean="0"/>
              <a:t>Microbiological Examination of Non-sterile Products:         Microbial Enumeration Tests (</a:t>
            </a:r>
            <a:r>
              <a:rPr lang="en-GB" b="1" dirty="0" err="1" smtClean="0"/>
              <a:t>Bioburden</a:t>
            </a:r>
            <a:r>
              <a:rPr lang="en-GB" b="1" dirty="0" smtClean="0"/>
              <a:t>) </a:t>
            </a:r>
            <a:endParaRPr lang="en-GB" dirty="0" smtClean="0"/>
          </a:p>
          <a:p>
            <a:r>
              <a:rPr lang="en-GB" dirty="0" smtClean="0"/>
              <a:t>-</a:t>
            </a:r>
            <a:r>
              <a:rPr lang="en-GB" b="1" dirty="0" smtClean="0"/>
              <a:t>Microbiological Examination of Non sterile Products : Tests for Specified 	Microorganisms (Microbial Limits)</a:t>
            </a:r>
            <a:endParaRPr lang="en-GB" dirty="0" smtClean="0"/>
          </a:p>
          <a:p>
            <a:r>
              <a:rPr lang="en-GB" dirty="0" smtClean="0"/>
              <a:t>-</a:t>
            </a:r>
            <a:r>
              <a:rPr lang="en-GB" b="1" dirty="0" smtClean="0"/>
              <a:t>Sterility</a:t>
            </a:r>
            <a:endParaRPr lang="en-GB" dirty="0" smtClean="0"/>
          </a:p>
          <a:p>
            <a:r>
              <a:rPr lang="en-GB" dirty="0" smtClean="0"/>
              <a:t>-</a:t>
            </a:r>
            <a:r>
              <a:rPr lang="en-GB" b="1" dirty="0" err="1" smtClean="0"/>
              <a:t>Endotoxin</a:t>
            </a:r>
            <a:endParaRPr lang="en-GB" dirty="0" smtClean="0"/>
          </a:p>
          <a:p>
            <a:pPr>
              <a:buNone/>
            </a:pPr>
            <a:r>
              <a:rPr lang="en-GB" dirty="0" smtClean="0"/>
              <a:t> </a:t>
            </a:r>
          </a:p>
          <a:p>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643192" cy="5925272"/>
          </a:xfrm>
        </p:spPr>
        <p:txBody>
          <a:bodyPr>
            <a:normAutofit/>
          </a:bodyPr>
          <a:lstStyle/>
          <a:p>
            <a:pPr>
              <a:buNone/>
            </a:pPr>
            <a:r>
              <a:rPr lang="en-GB" b="1" dirty="0" smtClean="0"/>
              <a:t>METHODS OF ANALYSIS IN MICROBIOLOGY</a:t>
            </a:r>
          </a:p>
          <a:p>
            <a:pPr marL="457200" indent="-457200">
              <a:buAutoNum type="arabicPeriod"/>
            </a:pPr>
            <a:r>
              <a:rPr lang="en-GB" dirty="0" smtClean="0"/>
              <a:t>Define the purpose for the test. (Common purpose are – Screening, confirmation, diagnosis.</a:t>
            </a:r>
          </a:p>
          <a:p>
            <a:pPr marL="457200" indent="-457200">
              <a:buAutoNum type="arabicPeriod"/>
            </a:pPr>
            <a:r>
              <a:rPr lang="en-GB" dirty="0" smtClean="0"/>
              <a:t>Decide what </a:t>
            </a:r>
            <a:r>
              <a:rPr lang="en-GB" dirty="0" err="1" smtClean="0"/>
              <a:t>analyte</a:t>
            </a:r>
            <a:r>
              <a:rPr lang="en-GB" dirty="0" smtClean="0"/>
              <a:t> is to be detected (e.g. Organism, nucleic acid, antigen, antibody)</a:t>
            </a:r>
          </a:p>
          <a:p>
            <a:pPr marL="457200" indent="-457200">
              <a:buAutoNum type="arabicPeriod"/>
            </a:pPr>
            <a:r>
              <a:rPr lang="en-GB" dirty="0" smtClean="0"/>
              <a:t>What is the </a:t>
            </a:r>
            <a:r>
              <a:rPr lang="en-GB" dirty="0" err="1" smtClean="0"/>
              <a:t>usefullness</a:t>
            </a:r>
            <a:r>
              <a:rPr lang="en-GB" dirty="0" smtClean="0"/>
              <a:t> of the result – Improve </a:t>
            </a:r>
            <a:r>
              <a:rPr lang="en-GB" dirty="0" err="1" smtClean="0"/>
              <a:t>patiant</a:t>
            </a:r>
            <a:r>
              <a:rPr lang="en-GB" dirty="0" smtClean="0"/>
              <a:t> care, improve product/ service, legislation?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7643192" cy="6069288"/>
          </a:xfrm>
        </p:spPr>
        <p:txBody>
          <a:bodyPr>
            <a:normAutofit fontScale="62500" lnSpcReduction="20000"/>
          </a:bodyPr>
          <a:lstStyle/>
          <a:p>
            <a:pPr marL="457200" indent="-457200">
              <a:buNone/>
            </a:pPr>
            <a:r>
              <a:rPr lang="en-GB" dirty="0" smtClean="0"/>
              <a:t>4. Select a method of analysis (consider cost)</a:t>
            </a:r>
          </a:p>
          <a:p>
            <a:pPr marL="457200" indent="-457200">
              <a:buNone/>
            </a:pPr>
            <a:r>
              <a:rPr lang="en-GB" dirty="0" smtClean="0"/>
              <a:t>	A. Culture – Dependent</a:t>
            </a:r>
          </a:p>
          <a:p>
            <a:pPr marL="457200" indent="-457200">
              <a:buNone/>
            </a:pPr>
            <a:r>
              <a:rPr lang="en-GB" dirty="0" smtClean="0"/>
              <a:t>		- Media (selective, enrichment, general purpose </a:t>
            </a:r>
            <a:r>
              <a:rPr lang="en-GB" dirty="0" err="1" smtClean="0"/>
              <a:t>e.t.c</a:t>
            </a:r>
            <a:r>
              <a:rPr lang="en-GB" dirty="0" smtClean="0"/>
              <a:t>)</a:t>
            </a:r>
          </a:p>
          <a:p>
            <a:pPr marL="457200" indent="-457200">
              <a:buNone/>
            </a:pPr>
            <a:r>
              <a:rPr lang="en-GB" dirty="0" smtClean="0"/>
              <a:t>		- Addition of vitamins, minerals, growth factors for fastidious organisms</a:t>
            </a:r>
          </a:p>
          <a:p>
            <a:pPr>
              <a:buNone/>
            </a:pPr>
            <a:r>
              <a:rPr lang="en-GB" dirty="0" smtClean="0"/>
              <a:t>		- Cultivation conditions (pH, temperature, water activity, duration of 			incubation.</a:t>
            </a:r>
          </a:p>
          <a:p>
            <a:pPr>
              <a:buNone/>
            </a:pPr>
            <a:r>
              <a:rPr lang="en-GB" dirty="0" smtClean="0"/>
              <a:t>		- Staining reagents (Gram stain, spore staining, flagella stain </a:t>
            </a:r>
            <a:r>
              <a:rPr lang="en-GB" dirty="0" err="1" smtClean="0"/>
              <a:t>e.t.c</a:t>
            </a:r>
            <a:r>
              <a:rPr lang="en-GB" dirty="0" smtClean="0"/>
              <a:t>)</a:t>
            </a:r>
          </a:p>
          <a:p>
            <a:pPr>
              <a:buNone/>
            </a:pPr>
            <a:r>
              <a:rPr lang="en-GB" dirty="0" smtClean="0"/>
              <a:t>		- Cultural characteristics (colour, elevation, size of colony </a:t>
            </a:r>
            <a:r>
              <a:rPr lang="en-GB" dirty="0" err="1" smtClean="0"/>
              <a:t>e.t.c</a:t>
            </a:r>
            <a:r>
              <a:rPr lang="en-GB" dirty="0" smtClean="0"/>
              <a:t>)</a:t>
            </a:r>
          </a:p>
          <a:p>
            <a:pPr>
              <a:buNone/>
            </a:pPr>
            <a:r>
              <a:rPr lang="en-GB" dirty="0" smtClean="0"/>
              <a:t>		- Microscopy (resolution, magnification, </a:t>
            </a:r>
            <a:r>
              <a:rPr lang="en-GB" dirty="0" err="1" smtClean="0"/>
              <a:t>e.t.c</a:t>
            </a:r>
            <a:r>
              <a:rPr lang="en-GB" dirty="0" smtClean="0"/>
              <a:t>)</a:t>
            </a:r>
          </a:p>
          <a:p>
            <a:pPr>
              <a:buNone/>
            </a:pPr>
            <a:r>
              <a:rPr lang="en-GB" dirty="0" smtClean="0"/>
              <a:t>		- Biochemical characteristics</a:t>
            </a:r>
          </a:p>
          <a:p>
            <a:pPr>
              <a:buNone/>
            </a:pPr>
            <a:endParaRPr lang="en-GB" i="1" dirty="0" smtClean="0">
              <a:solidFill>
                <a:srgbClr val="FF0000"/>
              </a:solidFill>
            </a:endParaRPr>
          </a:p>
          <a:p>
            <a:pPr>
              <a:buNone/>
            </a:pPr>
            <a:r>
              <a:rPr lang="en-GB" i="1" dirty="0" smtClean="0">
                <a:solidFill>
                  <a:srgbClr val="FF0000"/>
                </a:solidFill>
              </a:rPr>
              <a:t>*Manufacturer instruction and SOP must be adhered to*</a:t>
            </a:r>
          </a:p>
          <a:p>
            <a:pPr marL="457200" indent="-457200">
              <a:buNone/>
            </a:pPr>
            <a:endParaRPr lang="en-GB" dirty="0" smtClean="0"/>
          </a:p>
          <a:p>
            <a:pPr marL="457200" indent="-457200">
              <a:buNone/>
            </a:pPr>
            <a:r>
              <a:rPr lang="en-GB" dirty="0" smtClean="0"/>
              <a:t>	B. Culture-independent method  - examples include :</a:t>
            </a:r>
          </a:p>
          <a:p>
            <a:pPr marL="457200" indent="-457200">
              <a:buNone/>
            </a:pPr>
            <a:r>
              <a:rPr lang="en-GB" dirty="0" smtClean="0"/>
              <a:t>		I. Immunology  – ELISA, hybridization etc</a:t>
            </a:r>
          </a:p>
          <a:p>
            <a:pPr marL="457200" indent="-457200">
              <a:buNone/>
            </a:pPr>
            <a:r>
              <a:rPr lang="en-GB" dirty="0" smtClean="0"/>
              <a:t>		II. Molecular </a:t>
            </a:r>
            <a:r>
              <a:rPr lang="en-GB" dirty="0" err="1" smtClean="0"/>
              <a:t>e.g</a:t>
            </a:r>
            <a:endParaRPr lang="en-GB" dirty="0" smtClean="0"/>
          </a:p>
          <a:p>
            <a:pPr marL="457200" indent="-457200">
              <a:buNone/>
            </a:pPr>
            <a:r>
              <a:rPr lang="en-GB" dirty="0" smtClean="0"/>
              <a:t>			- 16S </a:t>
            </a:r>
            <a:r>
              <a:rPr lang="en-GB" dirty="0" err="1" smtClean="0"/>
              <a:t>rRNA</a:t>
            </a:r>
            <a:endParaRPr lang="en-GB" dirty="0" smtClean="0"/>
          </a:p>
          <a:p>
            <a:pPr marL="457200" indent="-457200">
              <a:buNone/>
            </a:pPr>
            <a:r>
              <a:rPr lang="en-GB" dirty="0" smtClean="0"/>
              <a:t>			- </a:t>
            </a:r>
            <a:r>
              <a:rPr lang="en-GB" dirty="0" err="1" smtClean="0"/>
              <a:t>Metagenomic</a:t>
            </a:r>
            <a:r>
              <a:rPr lang="en-GB" dirty="0" smtClean="0"/>
              <a:t> study</a:t>
            </a:r>
          </a:p>
          <a:p>
            <a:pPr marL="457200" indent="-457200">
              <a:buNone/>
            </a:pPr>
            <a:r>
              <a:rPr lang="en-GB" dirty="0" smtClean="0"/>
              <a:t>				-DGGE</a:t>
            </a:r>
          </a:p>
          <a:p>
            <a:pPr marL="457200" indent="-457200">
              <a:buNone/>
            </a:pPr>
            <a:r>
              <a:rPr lang="en-GB" dirty="0" smtClean="0"/>
              <a:t>				-TRFLP</a:t>
            </a:r>
          </a:p>
          <a:p>
            <a:pPr marL="457200" indent="-457200">
              <a:buNone/>
            </a:pPr>
            <a:r>
              <a:rPr lang="en-GB" dirty="0" smtClean="0"/>
              <a:t>		III. Whole – cell hybridization (FISH)</a:t>
            </a:r>
          </a:p>
          <a:p>
            <a:pPr marL="457200" indent="-457200">
              <a:buNone/>
            </a:pPr>
            <a:r>
              <a:rPr lang="en-GB" dirty="0" smtClean="0"/>
              <a:t>		IV. Quantitative and qualitative methods – (Spec, HPLC, HPLC/MS, GC)</a:t>
            </a:r>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
          </p:nvPr>
        </p:nvGraphicFramePr>
        <p:xfrm>
          <a:off x="611561" y="692696"/>
          <a:ext cx="7632848" cy="4916498"/>
        </p:xfrm>
        <a:graphic>
          <a:graphicData uri="http://schemas.openxmlformats.org/drawingml/2006/table">
            <a:tbl>
              <a:tblPr firstRow="1" bandRow="1">
                <a:tableStyleId>{5940675A-B579-460E-94D1-54222C63F5DA}</a:tableStyleId>
              </a:tblPr>
              <a:tblGrid>
                <a:gridCol w="2232247"/>
                <a:gridCol w="2863532"/>
                <a:gridCol w="2537069"/>
              </a:tblGrid>
              <a:tr h="534634">
                <a:tc>
                  <a:txBody>
                    <a:bodyPr/>
                    <a:lstStyle/>
                    <a:p>
                      <a:pPr>
                        <a:lnSpc>
                          <a:spcPct val="115000"/>
                        </a:lnSpc>
                        <a:spcAft>
                          <a:spcPts val="0"/>
                        </a:spcAft>
                      </a:pPr>
                      <a:r>
                        <a:rPr lang="en-GB" sz="1800" b="1" dirty="0" smtClean="0">
                          <a:solidFill>
                            <a:srgbClr val="000000"/>
                          </a:solidFill>
                          <a:latin typeface="+mn-lt"/>
                          <a:ea typeface="Calibri"/>
                          <a:cs typeface="Times New Roman"/>
                        </a:rPr>
                        <a:t>Parameters</a:t>
                      </a:r>
                      <a:endParaRPr lang="en-GB" sz="1800" b="1" dirty="0">
                        <a:solidFill>
                          <a:srgbClr val="000000"/>
                        </a:solidFill>
                        <a:latin typeface="+mn-lt"/>
                        <a:ea typeface="Calibri"/>
                        <a:cs typeface="Times New Roman"/>
                      </a:endParaRPr>
                    </a:p>
                  </a:txBody>
                  <a:tcPr marL="68580" marR="68580" marT="0" marB="0"/>
                </a:tc>
                <a:tc>
                  <a:txBody>
                    <a:bodyPr/>
                    <a:lstStyle/>
                    <a:p>
                      <a:pPr>
                        <a:lnSpc>
                          <a:spcPct val="115000"/>
                        </a:lnSpc>
                        <a:spcAft>
                          <a:spcPts val="0"/>
                        </a:spcAft>
                      </a:pPr>
                      <a:r>
                        <a:rPr lang="en-GB" sz="1800" b="1" dirty="0" smtClean="0">
                          <a:latin typeface="+mn-lt"/>
                        </a:rPr>
                        <a:t>Culture independent</a:t>
                      </a:r>
                      <a:endParaRPr lang="en-GB" sz="1800" b="1" dirty="0">
                        <a:latin typeface="+mn-lt"/>
                        <a:ea typeface="Calibri"/>
                        <a:cs typeface="Times New Roman"/>
                      </a:endParaRPr>
                    </a:p>
                  </a:txBody>
                  <a:tcPr marL="68580" marR="68580" marT="0" marB="0"/>
                </a:tc>
                <a:tc>
                  <a:txBody>
                    <a:bodyPr/>
                    <a:lstStyle/>
                    <a:p>
                      <a:pPr>
                        <a:lnSpc>
                          <a:spcPct val="115000"/>
                        </a:lnSpc>
                        <a:spcAft>
                          <a:spcPts val="0"/>
                        </a:spcAft>
                      </a:pPr>
                      <a:r>
                        <a:rPr lang="en-GB" sz="1800" b="1" dirty="0" smtClean="0">
                          <a:latin typeface="+mn-lt"/>
                        </a:rPr>
                        <a:t>Culture- Dependent</a:t>
                      </a:r>
                      <a:endParaRPr lang="en-GB" sz="1800" b="1" dirty="0">
                        <a:latin typeface="+mn-lt"/>
                        <a:ea typeface="Calibri"/>
                        <a:cs typeface="Times New Roman"/>
                      </a:endParaRPr>
                    </a:p>
                  </a:txBody>
                  <a:tcPr marL="68580" marR="68580" marT="0" marB="0"/>
                </a:tc>
              </a:tr>
              <a:tr h="534634">
                <a:tc>
                  <a:txBody>
                    <a:bodyPr/>
                    <a:lstStyle/>
                    <a:p>
                      <a:pPr>
                        <a:lnSpc>
                          <a:spcPct val="115000"/>
                        </a:lnSpc>
                        <a:spcAft>
                          <a:spcPts val="0"/>
                        </a:spcAft>
                      </a:pPr>
                      <a:r>
                        <a:rPr lang="en-GB" sz="1600" dirty="0"/>
                        <a:t>Quantity of Sample</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dirty="0"/>
                        <a:t>Small</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a:t>Moderate</a:t>
                      </a:r>
                      <a:endParaRPr lang="en-GB" sz="1600">
                        <a:latin typeface="Calibri"/>
                        <a:ea typeface="Calibri"/>
                        <a:cs typeface="Times New Roman"/>
                      </a:endParaRPr>
                    </a:p>
                  </a:txBody>
                  <a:tcPr marL="68580" marR="68580" marT="0" marB="0"/>
                </a:tc>
              </a:tr>
              <a:tr h="534634">
                <a:tc>
                  <a:txBody>
                    <a:bodyPr/>
                    <a:lstStyle/>
                    <a:p>
                      <a:pPr>
                        <a:lnSpc>
                          <a:spcPct val="115000"/>
                        </a:lnSpc>
                        <a:spcAft>
                          <a:spcPts val="0"/>
                        </a:spcAft>
                      </a:pPr>
                      <a:r>
                        <a:rPr lang="en-GB" sz="1600"/>
                        <a:t>Timeliness</a:t>
                      </a: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600" dirty="0"/>
                        <a:t>Rapid</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a:t>Time consuming</a:t>
                      </a:r>
                      <a:endParaRPr lang="en-GB" sz="1600">
                        <a:latin typeface="Calibri"/>
                        <a:ea typeface="Calibri"/>
                        <a:cs typeface="Times New Roman"/>
                      </a:endParaRPr>
                    </a:p>
                  </a:txBody>
                  <a:tcPr marL="68580" marR="68580" marT="0" marB="0"/>
                </a:tc>
              </a:tr>
              <a:tr h="534634">
                <a:tc>
                  <a:txBody>
                    <a:bodyPr/>
                    <a:lstStyle/>
                    <a:p>
                      <a:pPr>
                        <a:lnSpc>
                          <a:spcPct val="115000"/>
                        </a:lnSpc>
                        <a:spcAft>
                          <a:spcPts val="0"/>
                        </a:spcAft>
                      </a:pPr>
                      <a:r>
                        <a:rPr lang="en-GB" sz="1600" dirty="0" smtClean="0"/>
                        <a:t>Method</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a:t>Simple</a:t>
                      </a: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600"/>
                        <a:t>Tedious</a:t>
                      </a:r>
                      <a:endParaRPr lang="en-GB" sz="1600">
                        <a:latin typeface="Calibri"/>
                        <a:ea typeface="Calibri"/>
                        <a:cs typeface="Times New Roman"/>
                      </a:endParaRPr>
                    </a:p>
                  </a:txBody>
                  <a:tcPr marL="68580" marR="68580" marT="0" marB="0"/>
                </a:tc>
              </a:tr>
              <a:tr h="534634">
                <a:tc>
                  <a:txBody>
                    <a:bodyPr/>
                    <a:lstStyle/>
                    <a:p>
                      <a:pPr>
                        <a:lnSpc>
                          <a:spcPct val="115000"/>
                        </a:lnSpc>
                        <a:spcAft>
                          <a:spcPts val="0"/>
                        </a:spcAft>
                      </a:pPr>
                      <a:r>
                        <a:rPr lang="en-GB" sz="1600" dirty="0"/>
                        <a:t>Capacity of Identification</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dirty="0" err="1"/>
                        <a:t>Culturable</a:t>
                      </a:r>
                      <a:r>
                        <a:rPr lang="en-GB" sz="1600" dirty="0"/>
                        <a:t> and not yet cultured </a:t>
                      </a:r>
                      <a:r>
                        <a:rPr lang="en-GB" sz="1600" dirty="0" smtClean="0"/>
                        <a:t>microorganisms </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a:t>Culturable Microorganisms</a:t>
                      </a:r>
                      <a:endParaRPr lang="en-GB" sz="1600">
                        <a:latin typeface="Calibri"/>
                        <a:ea typeface="Calibri"/>
                        <a:cs typeface="Times New Roman"/>
                      </a:endParaRPr>
                    </a:p>
                  </a:txBody>
                  <a:tcPr marL="68580" marR="68580" marT="0" marB="0"/>
                </a:tc>
              </a:tr>
              <a:tr h="534634">
                <a:tc>
                  <a:txBody>
                    <a:bodyPr/>
                    <a:lstStyle/>
                    <a:p>
                      <a:pPr>
                        <a:lnSpc>
                          <a:spcPct val="115000"/>
                        </a:lnSpc>
                        <a:spcAft>
                          <a:spcPts val="0"/>
                        </a:spcAft>
                      </a:pPr>
                      <a:r>
                        <a:rPr lang="en-GB" sz="1600" dirty="0"/>
                        <a:t>Cost</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dirty="0"/>
                        <a:t>Less expensive overall</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a:t>More expensive</a:t>
                      </a:r>
                      <a:endParaRPr lang="en-GB" sz="1600">
                        <a:latin typeface="Calibri"/>
                        <a:ea typeface="Calibri"/>
                        <a:cs typeface="Times New Roman"/>
                      </a:endParaRPr>
                    </a:p>
                  </a:txBody>
                  <a:tcPr marL="68580" marR="68580" marT="0" marB="0"/>
                </a:tc>
              </a:tr>
              <a:tr h="534634">
                <a:tc>
                  <a:txBody>
                    <a:bodyPr/>
                    <a:lstStyle/>
                    <a:p>
                      <a:pPr>
                        <a:lnSpc>
                          <a:spcPct val="115000"/>
                        </a:lnSpc>
                        <a:spcAft>
                          <a:spcPts val="0"/>
                        </a:spcAft>
                      </a:pPr>
                      <a:r>
                        <a:rPr lang="en-GB" sz="1600" dirty="0" smtClean="0">
                          <a:solidFill>
                            <a:srgbClr val="000000"/>
                          </a:solidFill>
                          <a:latin typeface="Calibri"/>
                          <a:ea typeface="Calibri"/>
                          <a:cs typeface="Times New Roman"/>
                        </a:rPr>
                        <a:t>Organism</a:t>
                      </a:r>
                      <a:r>
                        <a:rPr lang="en-GB" sz="1600" baseline="0" dirty="0" smtClean="0">
                          <a:solidFill>
                            <a:srgbClr val="000000"/>
                          </a:solidFill>
                          <a:latin typeface="Calibri"/>
                          <a:ea typeface="Calibri"/>
                          <a:cs typeface="Times New Roman"/>
                        </a:rPr>
                        <a:t> range that can be detected</a:t>
                      </a:r>
                      <a:endParaRPr lang="en-GB" sz="1600" dirty="0">
                        <a:solidFill>
                          <a:srgbClr val="000000"/>
                        </a:solidFill>
                        <a:latin typeface="Calibri"/>
                        <a:ea typeface="Calibri"/>
                        <a:cs typeface="Times New Roman"/>
                      </a:endParaRPr>
                    </a:p>
                  </a:txBody>
                  <a:tcPr marL="68580" marR="68580" marT="0" marB="0"/>
                </a:tc>
                <a:tc>
                  <a:txBody>
                    <a:bodyPr/>
                    <a:lstStyle/>
                    <a:p>
                      <a:pPr>
                        <a:lnSpc>
                          <a:spcPct val="115000"/>
                        </a:lnSpc>
                        <a:spcAft>
                          <a:spcPts val="0"/>
                        </a:spcAft>
                      </a:pPr>
                      <a:r>
                        <a:rPr lang="en-GB" sz="1600" dirty="0" smtClean="0">
                          <a:solidFill>
                            <a:srgbClr val="000000"/>
                          </a:solidFill>
                          <a:latin typeface="Calibri"/>
                          <a:ea typeface="Calibri"/>
                          <a:cs typeface="Times New Roman"/>
                        </a:rPr>
                        <a:t>Pure  or community of cultures may be  detected</a:t>
                      </a:r>
                      <a:endParaRPr lang="en-GB" sz="1600" dirty="0">
                        <a:solidFill>
                          <a:srgbClr val="000000"/>
                        </a:solidFill>
                        <a:latin typeface="Calibri"/>
                        <a:ea typeface="Calibri"/>
                        <a:cs typeface="Times New Roman"/>
                      </a:endParaRPr>
                    </a:p>
                  </a:txBody>
                  <a:tcPr marL="68580" marR="68580" marT="0" marB="0"/>
                </a:tc>
                <a:tc>
                  <a:txBody>
                    <a:bodyPr/>
                    <a:lstStyle/>
                    <a:p>
                      <a:pPr>
                        <a:lnSpc>
                          <a:spcPct val="115000"/>
                        </a:lnSpc>
                        <a:spcAft>
                          <a:spcPts val="0"/>
                        </a:spcAft>
                      </a:pPr>
                      <a:r>
                        <a:rPr lang="en-GB" sz="1600"/>
                        <a:t>Enables physiological and metabolic studies from pure cultures</a:t>
                      </a:r>
                      <a:endParaRPr lang="en-GB" sz="1600">
                        <a:latin typeface="Calibri"/>
                        <a:ea typeface="Calibri"/>
                        <a:cs typeface="Times New Roman"/>
                      </a:endParaRPr>
                    </a:p>
                  </a:txBody>
                  <a:tcPr marL="68580" marR="68580" marT="0" marB="0"/>
                </a:tc>
              </a:tr>
              <a:tr h="534634">
                <a:tc>
                  <a:txBody>
                    <a:bodyPr/>
                    <a:lstStyle/>
                    <a:p>
                      <a:pPr>
                        <a:lnSpc>
                          <a:spcPct val="115000"/>
                        </a:lnSpc>
                        <a:spcAft>
                          <a:spcPts val="0"/>
                        </a:spcAft>
                      </a:pPr>
                      <a:r>
                        <a:rPr lang="en-GB" sz="1600"/>
                        <a:t>Ability to recover</a:t>
                      </a:r>
                      <a:endParaRPr lang="en-GB" sz="1600">
                        <a:latin typeface="Calibri"/>
                        <a:ea typeface="Calibri"/>
                        <a:cs typeface="Times New Roman"/>
                      </a:endParaRPr>
                    </a:p>
                  </a:txBody>
                  <a:tcPr marL="68580" marR="68580" marT="0" marB="0"/>
                </a:tc>
                <a:tc>
                  <a:txBody>
                    <a:bodyPr/>
                    <a:lstStyle/>
                    <a:p>
                      <a:pPr>
                        <a:lnSpc>
                          <a:spcPct val="115000"/>
                        </a:lnSpc>
                        <a:spcAft>
                          <a:spcPts val="0"/>
                        </a:spcAft>
                      </a:pPr>
                      <a:r>
                        <a:rPr lang="en-GB" sz="1600" dirty="0"/>
                        <a:t>Covers almost all the members of the microbial communities</a:t>
                      </a: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en-GB" sz="1600" dirty="0"/>
                        <a:t>Covers only few organisms that could be cultivated</a:t>
                      </a:r>
                      <a:endParaRPr lang="en-GB"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smtClean="0"/>
              <a:t>Examples of methods involved in the analysis of microorganisms.</a:t>
            </a:r>
            <a:endParaRPr lang="en-GB" sz="2400" b="1" dirty="0"/>
          </a:p>
        </p:txBody>
      </p:sp>
      <p:sp>
        <p:nvSpPr>
          <p:cNvPr id="3" name="Content Placeholder 2"/>
          <p:cNvSpPr>
            <a:spLocks noGrp="1"/>
          </p:cNvSpPr>
          <p:nvPr>
            <p:ph sz="quarter" idx="1"/>
          </p:nvPr>
        </p:nvSpPr>
        <p:spPr/>
        <p:txBody>
          <a:bodyPr>
            <a:normAutofit fontScale="85000" lnSpcReduction="10000"/>
          </a:bodyPr>
          <a:lstStyle/>
          <a:p>
            <a:pPr>
              <a:buNone/>
            </a:pPr>
            <a:r>
              <a:rPr lang="en-GB" b="1" dirty="0" smtClean="0"/>
              <a:t>Recovery of target orgs</a:t>
            </a:r>
            <a:r>
              <a:rPr lang="en-GB" dirty="0" smtClean="0"/>
              <a:t>.</a:t>
            </a:r>
          </a:p>
          <a:p>
            <a:r>
              <a:rPr lang="en-GB" dirty="0" smtClean="0"/>
              <a:t>-Pour plate tech. (sample vol. = 1.0 ml)</a:t>
            </a:r>
          </a:p>
          <a:p>
            <a:r>
              <a:rPr lang="en-GB" dirty="0" smtClean="0"/>
              <a:t>-Spread plate (0.1 -0.2 ml)- aerobic orgs.</a:t>
            </a:r>
          </a:p>
          <a:p>
            <a:r>
              <a:rPr lang="en-GB" dirty="0" smtClean="0"/>
              <a:t>Membrane filtration tech.( if interfering particles are minimal) –.</a:t>
            </a:r>
          </a:p>
          <a:p>
            <a:pPr>
              <a:buNone/>
            </a:pPr>
            <a:r>
              <a:rPr lang="en-GB" b="1" dirty="0" smtClean="0"/>
              <a:t>Presence/absence test </a:t>
            </a:r>
          </a:p>
          <a:p>
            <a:pPr>
              <a:buNone/>
            </a:pPr>
            <a:r>
              <a:rPr lang="en-GB" dirty="0" smtClean="0"/>
              <a:t>-Most probable num.(MPN) applicable to all kind of samples</a:t>
            </a:r>
          </a:p>
          <a:p>
            <a:r>
              <a:rPr lang="en-GB" dirty="0" err="1" smtClean="0"/>
              <a:t>Chromogenic</a:t>
            </a:r>
            <a:r>
              <a:rPr lang="en-GB" dirty="0" smtClean="0"/>
              <a:t> media – based detection method </a:t>
            </a:r>
            <a:r>
              <a:rPr lang="en-GB" dirty="0" err="1" smtClean="0"/>
              <a:t>e.g</a:t>
            </a:r>
            <a:endParaRPr lang="en-GB" dirty="0" smtClean="0"/>
          </a:p>
          <a:p>
            <a:pPr>
              <a:buNone/>
            </a:pPr>
            <a:r>
              <a:rPr lang="en-GB" dirty="0" smtClean="0"/>
              <a:t>		</a:t>
            </a:r>
            <a:r>
              <a:rPr lang="en-GB" dirty="0" err="1" smtClean="0"/>
              <a:t>Colilert</a:t>
            </a:r>
            <a:r>
              <a:rPr lang="en-GB" dirty="0" smtClean="0"/>
              <a:t> methods for detection of </a:t>
            </a:r>
            <a:r>
              <a:rPr lang="en-GB" i="1" dirty="0" err="1" smtClean="0"/>
              <a:t>E.coli</a:t>
            </a:r>
            <a:endParaRPr lang="en-GB" i="1" dirty="0" smtClean="0"/>
          </a:p>
          <a:p>
            <a:endParaRPr lang="en-GB" dirty="0" smtClean="0"/>
          </a:p>
          <a:p>
            <a:r>
              <a:rPr lang="en-GB" dirty="0" err="1" smtClean="0"/>
              <a:t>Immunocapture</a:t>
            </a:r>
            <a:endParaRPr lang="en-GB" dirty="0" smtClean="0"/>
          </a:p>
          <a:p>
            <a:r>
              <a:rPr lang="en-GB" dirty="0" smtClean="0"/>
              <a:t>ELISA</a:t>
            </a:r>
          </a:p>
          <a:p>
            <a:r>
              <a:rPr lang="en-GB" dirty="0" smtClean="0"/>
              <a:t>Enrichment Tech. (allows resuscitation of injured or stressed cells </a:t>
            </a:r>
          </a:p>
          <a:p>
            <a:endParaRPr lang="en-GB" dirty="0" smtClean="0"/>
          </a:p>
          <a:p>
            <a:endParaRPr lang="en-GB" dirty="0" smtClean="0"/>
          </a:p>
          <a:p>
            <a:endParaRPr lang="en-GB" dirty="0" smtClean="0"/>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90066"/>
          </a:xfrm>
        </p:spPr>
        <p:txBody>
          <a:bodyPr>
            <a:normAutofit/>
          </a:bodyPr>
          <a:lstStyle/>
          <a:p>
            <a:r>
              <a:rPr lang="en-GB" sz="2400" b="1" dirty="0" smtClean="0"/>
              <a:t>Examples Cont’d</a:t>
            </a:r>
            <a:endParaRPr lang="en-GB" sz="2400" b="1" dirty="0"/>
          </a:p>
        </p:txBody>
      </p:sp>
      <p:sp>
        <p:nvSpPr>
          <p:cNvPr id="3" name="Content Placeholder 2"/>
          <p:cNvSpPr>
            <a:spLocks noGrp="1"/>
          </p:cNvSpPr>
          <p:nvPr>
            <p:ph sz="quarter" idx="1"/>
          </p:nvPr>
        </p:nvSpPr>
        <p:spPr>
          <a:xfrm>
            <a:off x="457200" y="980728"/>
            <a:ext cx="7467600" cy="5493224"/>
          </a:xfrm>
        </p:spPr>
        <p:txBody>
          <a:bodyPr/>
          <a:lstStyle/>
          <a:p>
            <a:pPr>
              <a:buNone/>
            </a:pPr>
            <a:r>
              <a:rPr lang="en-GB" b="1" dirty="0" smtClean="0"/>
              <a:t>Cultivation of Viruses</a:t>
            </a:r>
          </a:p>
          <a:p>
            <a:pPr>
              <a:buNone/>
            </a:pPr>
            <a:r>
              <a:rPr lang="en-GB" dirty="0" smtClean="0"/>
              <a:t>- Monolayer plague assay</a:t>
            </a:r>
          </a:p>
          <a:p>
            <a:pPr>
              <a:buNone/>
            </a:pPr>
            <a:r>
              <a:rPr lang="en-GB" dirty="0" smtClean="0"/>
              <a:t>-Liquid overlay assays</a:t>
            </a:r>
          </a:p>
          <a:p>
            <a:pPr>
              <a:buNone/>
            </a:pPr>
            <a:r>
              <a:rPr lang="en-GB" dirty="0" smtClean="0"/>
              <a:t>-Immunological techniques.</a:t>
            </a:r>
          </a:p>
          <a:p>
            <a:pPr>
              <a:buNone/>
            </a:pPr>
            <a:r>
              <a:rPr lang="en-GB" dirty="0" smtClean="0"/>
              <a:t>Molecular (PCR, Hybridization)</a:t>
            </a:r>
          </a:p>
          <a:p>
            <a:pPr>
              <a:buNone/>
            </a:pPr>
            <a:endParaRPr lang="en-GB" dirty="0" smtClean="0"/>
          </a:p>
          <a:p>
            <a:pPr>
              <a:buNone/>
            </a:pPr>
            <a:r>
              <a:rPr lang="en-GB" b="1" dirty="0" smtClean="0"/>
              <a:t>Cultivation of Protozoa</a:t>
            </a:r>
            <a:r>
              <a:rPr lang="en-GB" dirty="0" smtClean="0"/>
              <a:t>( Use of artificial media for medical diagnosis of </a:t>
            </a:r>
            <a:r>
              <a:rPr lang="en-GB" dirty="0" err="1" smtClean="0"/>
              <a:t>of</a:t>
            </a:r>
            <a:r>
              <a:rPr lang="en-GB" dirty="0" smtClean="0"/>
              <a:t> </a:t>
            </a:r>
            <a:r>
              <a:rPr lang="en-GB" i="1" dirty="0" err="1" smtClean="0"/>
              <a:t>Entamoeba</a:t>
            </a:r>
            <a:r>
              <a:rPr lang="en-GB" i="1" dirty="0" smtClean="0"/>
              <a:t> </a:t>
            </a:r>
            <a:r>
              <a:rPr lang="en-GB" i="1" dirty="0" err="1" smtClean="0"/>
              <a:t>histolytical</a:t>
            </a:r>
            <a:r>
              <a:rPr lang="en-GB" dirty="0" smtClean="0"/>
              <a:t> and </a:t>
            </a:r>
            <a:r>
              <a:rPr lang="en-GB" i="1" dirty="0" err="1" smtClean="0"/>
              <a:t>Giardia</a:t>
            </a:r>
            <a:r>
              <a:rPr lang="en-GB" i="1" dirty="0" smtClean="0"/>
              <a:t> </a:t>
            </a:r>
            <a:r>
              <a:rPr lang="en-GB" i="1" dirty="0" err="1" smtClean="0"/>
              <a:t>lamblia</a:t>
            </a:r>
            <a:endParaRPr lang="en-GB" i="1" dirty="0" smtClean="0"/>
          </a:p>
          <a:p>
            <a:pPr>
              <a:buNone/>
            </a:pPr>
            <a:r>
              <a:rPr lang="en-GB" dirty="0" smtClean="0"/>
              <a:t>Established standard method are available, E.g. American Public Health Association (APHA), as listed earlier.</a:t>
            </a:r>
          </a:p>
          <a:p>
            <a:pPr>
              <a:buFontTx/>
              <a:buChar char="-"/>
            </a:pP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2074"/>
          </a:xfrm>
        </p:spPr>
        <p:txBody>
          <a:bodyPr>
            <a:normAutofit/>
          </a:bodyPr>
          <a:lstStyle/>
          <a:p>
            <a:r>
              <a:rPr lang="en-GB" sz="2400" b="1" dirty="0" smtClean="0"/>
              <a:t>Detection of Toxins</a:t>
            </a:r>
            <a:endParaRPr lang="en-GB" sz="2400" b="1" dirty="0"/>
          </a:p>
        </p:txBody>
      </p:sp>
      <p:sp>
        <p:nvSpPr>
          <p:cNvPr id="3" name="Content Placeholder 2"/>
          <p:cNvSpPr>
            <a:spLocks noGrp="1"/>
          </p:cNvSpPr>
          <p:nvPr>
            <p:ph sz="quarter" idx="1"/>
          </p:nvPr>
        </p:nvSpPr>
        <p:spPr>
          <a:xfrm>
            <a:off x="457200" y="1052736"/>
            <a:ext cx="7467600" cy="5421216"/>
          </a:xfrm>
        </p:spPr>
        <p:txBody>
          <a:bodyPr/>
          <a:lstStyle/>
          <a:p>
            <a:pPr>
              <a:buNone/>
            </a:pPr>
            <a:r>
              <a:rPr lang="en-GB" dirty="0" smtClean="0"/>
              <a:t>Pathogens or their toxins can also be detected from food and medical samples such as sputum, pus urine etc.</a:t>
            </a:r>
          </a:p>
          <a:p>
            <a:r>
              <a:rPr lang="en-GB" dirty="0" smtClean="0"/>
              <a:t>Culture method is carried out by centrifuging the sample, sediments used as inoculums. Faeces samples may be dispersed in Ringer’s </a:t>
            </a:r>
            <a:r>
              <a:rPr lang="en-GB" dirty="0" err="1" smtClean="0"/>
              <a:t>solutn</a:t>
            </a:r>
            <a:r>
              <a:rPr lang="en-GB" dirty="0" smtClean="0"/>
              <a:t>, an aliquot is then used as </a:t>
            </a:r>
            <a:r>
              <a:rPr lang="en-GB" dirty="0" err="1" smtClean="0"/>
              <a:t>inoculum</a:t>
            </a:r>
            <a:r>
              <a:rPr lang="en-GB" dirty="0" smtClean="0"/>
              <a:t>. (choice of media, condition of incubation etc depends on the nature of sample and the suspected pathogen. </a:t>
            </a:r>
          </a:p>
          <a:p>
            <a:r>
              <a:rPr lang="en-GB" dirty="0" smtClean="0"/>
              <a:t>Immunology method may also be used where carrier proteins are used and antibodies have been raised to a wide range of </a:t>
            </a:r>
            <a:r>
              <a:rPr lang="en-GB" dirty="0" err="1" smtClean="0"/>
              <a:t>mycotoxins</a:t>
            </a:r>
            <a:r>
              <a:rPr lang="en-GB" dirty="0" smtClean="0"/>
              <a:t> </a:t>
            </a:r>
            <a:r>
              <a:rPr lang="en-GB" dirty="0" err="1" smtClean="0"/>
              <a:t>e.g</a:t>
            </a:r>
            <a:r>
              <a:rPr lang="en-GB" dirty="0" smtClean="0"/>
              <a:t> </a:t>
            </a:r>
            <a:r>
              <a:rPr lang="en-GB" dirty="0" err="1" smtClean="0"/>
              <a:t>aflatoxins</a:t>
            </a:r>
            <a:r>
              <a:rPr lang="en-GB" dirty="0" smtClean="0"/>
              <a:t>, </a:t>
            </a:r>
            <a:r>
              <a:rPr lang="en-GB" dirty="0" err="1" smtClean="0"/>
              <a:t>ochratoxin</a:t>
            </a:r>
            <a:r>
              <a:rPr lang="en-GB" dirty="0" smtClean="0"/>
              <a:t> etc.</a:t>
            </a:r>
          </a:p>
          <a:p>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2074"/>
          </a:xfrm>
        </p:spPr>
        <p:txBody>
          <a:bodyPr/>
          <a:lstStyle/>
          <a:p>
            <a:r>
              <a:rPr lang="en-GB" b="1" dirty="0" smtClean="0"/>
              <a:t>Blood Culture</a:t>
            </a:r>
            <a:endParaRPr lang="en-GB" b="1" dirty="0"/>
          </a:p>
        </p:txBody>
      </p:sp>
      <p:sp>
        <p:nvSpPr>
          <p:cNvPr id="3" name="Content Placeholder 2"/>
          <p:cNvSpPr>
            <a:spLocks noGrp="1"/>
          </p:cNvSpPr>
          <p:nvPr>
            <p:ph sz="quarter" idx="1"/>
          </p:nvPr>
        </p:nvSpPr>
        <p:spPr>
          <a:xfrm>
            <a:off x="457200" y="836712"/>
            <a:ext cx="7467600" cy="5637240"/>
          </a:xfrm>
        </p:spPr>
        <p:txBody>
          <a:bodyPr/>
          <a:lstStyle/>
          <a:p>
            <a:r>
              <a:rPr lang="en-GB" dirty="0" smtClean="0"/>
              <a:t>Blood culture for detecting bacterial diseases e.g. typhoid. Patient’s blood (5-10 ml aseptically taken  is added to 50 -100 ml of medium (e.g. </a:t>
            </a:r>
            <a:r>
              <a:rPr lang="en-GB" dirty="0" err="1" smtClean="0"/>
              <a:t>trypticase</a:t>
            </a:r>
            <a:r>
              <a:rPr lang="en-GB" dirty="0" smtClean="0"/>
              <a:t> soy broth containing anticoagulant and  enzyme to inactivate antibiotics.</a:t>
            </a:r>
          </a:p>
          <a:p>
            <a:endParaRPr lang="en-GB" dirty="0" smtClean="0"/>
          </a:p>
          <a:p>
            <a:r>
              <a:rPr lang="en-GB" dirty="0" smtClean="0"/>
              <a:t>Other methods </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4082"/>
          </a:xfrm>
        </p:spPr>
        <p:txBody>
          <a:bodyPr/>
          <a:lstStyle/>
          <a:p>
            <a:r>
              <a:rPr lang="en-GB" b="1" dirty="0" smtClean="0"/>
              <a:t>Antibiotic assay</a:t>
            </a:r>
            <a:endParaRPr lang="en-GB" b="1" dirty="0"/>
          </a:p>
        </p:txBody>
      </p:sp>
      <p:sp>
        <p:nvSpPr>
          <p:cNvPr id="3" name="Content Placeholder 2"/>
          <p:cNvSpPr>
            <a:spLocks noGrp="1"/>
          </p:cNvSpPr>
          <p:nvPr>
            <p:ph sz="quarter" idx="1"/>
          </p:nvPr>
        </p:nvSpPr>
        <p:spPr>
          <a:xfrm>
            <a:off x="457200" y="908720"/>
            <a:ext cx="7467600" cy="5565232"/>
          </a:xfrm>
        </p:spPr>
        <p:txBody>
          <a:bodyPr/>
          <a:lstStyle/>
          <a:p>
            <a:pPr>
              <a:buNone/>
            </a:pPr>
            <a:r>
              <a:rPr lang="en-GB" dirty="0" smtClean="0"/>
              <a:t>An analyst in the microbiology lab may also be requested to assess the concentration of antibiotics in the body fluid :</a:t>
            </a:r>
          </a:p>
          <a:p>
            <a:pPr>
              <a:buNone/>
            </a:pPr>
            <a:endParaRPr lang="en-GB" dirty="0" smtClean="0"/>
          </a:p>
          <a:p>
            <a:r>
              <a:rPr lang="en-GB" dirty="0" smtClean="0"/>
              <a:t>Tube dilution assay method</a:t>
            </a:r>
          </a:p>
          <a:p>
            <a:r>
              <a:rPr lang="en-GB" dirty="0" smtClean="0"/>
              <a:t>Large plate assay </a:t>
            </a:r>
          </a:p>
          <a:p>
            <a:endParaRPr lang="en-GB" dirty="0" smtClean="0"/>
          </a:p>
          <a:p>
            <a:pPr>
              <a:buNone/>
            </a:pPr>
            <a:r>
              <a:rPr lang="en-GB" dirty="0" smtClean="0"/>
              <a:t>	Standard reference organisms are recommended for the assay of different antibiotics. E.g. </a:t>
            </a:r>
            <a:r>
              <a:rPr lang="en-GB" i="1" dirty="0" smtClean="0"/>
              <a:t>Bacillus </a:t>
            </a:r>
            <a:r>
              <a:rPr lang="en-GB" i="1" dirty="0" err="1" smtClean="0"/>
              <a:t>substilis</a:t>
            </a:r>
            <a:r>
              <a:rPr lang="en-GB" i="1" dirty="0" smtClean="0"/>
              <a:t> </a:t>
            </a:r>
            <a:r>
              <a:rPr lang="en-GB" dirty="0" smtClean="0"/>
              <a:t>NCTC8236 for penicillin, </a:t>
            </a:r>
            <a:r>
              <a:rPr lang="en-GB" i="1" dirty="0" smtClean="0"/>
              <a:t>Staphylococcus </a:t>
            </a:r>
            <a:r>
              <a:rPr lang="en-GB" i="1" dirty="0" err="1" smtClean="0"/>
              <a:t>aureus</a:t>
            </a:r>
            <a:r>
              <a:rPr lang="en-GB" i="1" dirty="0" smtClean="0"/>
              <a:t> </a:t>
            </a:r>
            <a:r>
              <a:rPr lang="en-GB" dirty="0" smtClean="0"/>
              <a:t>NCTC for </a:t>
            </a:r>
            <a:r>
              <a:rPr lang="en-GB" dirty="0" err="1" smtClean="0"/>
              <a:t>cephalosporins</a:t>
            </a:r>
            <a:r>
              <a:rPr lang="en-GB" dirty="0" smtClean="0"/>
              <a:t>.</a:t>
            </a:r>
            <a:endParaRPr lang="en-GB" i="1" dirty="0" smtClean="0"/>
          </a:p>
          <a:p>
            <a:pPr>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332656"/>
            <a:ext cx="7601272" cy="6141296"/>
          </a:xfrm>
        </p:spPr>
        <p:txBody>
          <a:bodyPr>
            <a:normAutofit/>
          </a:bodyPr>
          <a:lstStyle/>
          <a:p>
            <a:pPr>
              <a:buNone/>
            </a:pPr>
            <a:r>
              <a:rPr lang="en-GB" b="1" dirty="0" smtClean="0"/>
              <a:t>	</a:t>
            </a:r>
          </a:p>
          <a:p>
            <a:pPr>
              <a:buNone/>
            </a:pPr>
            <a:r>
              <a:rPr lang="en-GB" b="1" dirty="0" smtClean="0"/>
              <a:t>	INTRODUCTION AND BACKGROUND INFORMATION</a:t>
            </a:r>
          </a:p>
          <a:p>
            <a:pPr>
              <a:buNone/>
            </a:pPr>
            <a:r>
              <a:rPr lang="en-GB" dirty="0" smtClean="0">
                <a:solidFill>
                  <a:srgbClr val="FF0000"/>
                </a:solidFill>
              </a:rPr>
              <a:t>Why the need for validation of methods in microbiology?</a:t>
            </a:r>
          </a:p>
          <a:p>
            <a:pPr>
              <a:buNone/>
            </a:pPr>
            <a:endParaRPr lang="en-GB" sz="2000" dirty="0" smtClean="0"/>
          </a:p>
          <a:p>
            <a:pPr>
              <a:buNone/>
            </a:pPr>
            <a:r>
              <a:rPr lang="en-GB" dirty="0" smtClean="0"/>
              <a:t>	1.Every laboratory, organization or institution aspires to be of world class in terms of generating and delivering rapid quality/ reliable  results . To achieve this, such organization must be prepared to go through the "rigours" of  auditing carried out by the approved official bodies  nationally and /internationally.</a:t>
            </a:r>
            <a:r>
              <a:rPr lang="en-GB" i="1" dirty="0" smtClean="0"/>
              <a:t> </a:t>
            </a:r>
          </a:p>
          <a:p>
            <a:pPr>
              <a:buNone/>
            </a:pPr>
            <a:r>
              <a:rPr lang="en-GB" i="1" dirty="0" smtClean="0"/>
              <a:t>	</a:t>
            </a:r>
            <a:endParaRPr lang="en-GB" dirty="0" smtClean="0"/>
          </a:p>
          <a:p>
            <a:pPr>
              <a:buNone/>
            </a:pP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476672"/>
            <a:ext cx="7211144" cy="5616624"/>
          </a:xfrm>
        </p:spPr>
        <p:txBody>
          <a:bodyPr>
            <a:normAutofit/>
          </a:bodyPr>
          <a:lstStyle/>
          <a:p>
            <a:pPr>
              <a:buNone/>
            </a:pPr>
            <a:r>
              <a:rPr lang="en-GB" dirty="0" smtClean="0"/>
              <a:t>	5. </a:t>
            </a:r>
            <a:r>
              <a:rPr lang="en-GB" b="1" dirty="0" smtClean="0"/>
              <a:t>Perform in-house verification.</a:t>
            </a:r>
            <a:r>
              <a:rPr lang="en-GB" dirty="0" smtClean="0"/>
              <a:t> Verification of a test serves to establish that the performance parameters of the test are satisfactory.</a:t>
            </a:r>
          </a:p>
          <a:p>
            <a:pPr>
              <a:buNone/>
            </a:pPr>
            <a:r>
              <a:rPr lang="en-GB" dirty="0" smtClean="0"/>
              <a:t>	</a:t>
            </a:r>
            <a:r>
              <a:rPr lang="en-GB" b="1" dirty="0" smtClean="0"/>
              <a:t>Parameters</a:t>
            </a:r>
          </a:p>
          <a:p>
            <a:r>
              <a:rPr lang="en-GB" dirty="0" smtClean="0"/>
              <a:t>Specimen (sample)  </a:t>
            </a:r>
          </a:p>
          <a:p>
            <a:r>
              <a:rPr lang="en-GB" dirty="0" smtClean="0"/>
              <a:t>The quality of results generated by microbiology methods depends on the quality of the specimen received by the laboratory. It's critical, therefore, that sample collection and transport devices be evaluated for their performance</a:t>
            </a:r>
          </a:p>
          <a:p>
            <a:r>
              <a:rPr lang="en-GB" dirty="0" smtClean="0"/>
              <a:t>Re-evaluation time scales should be</a:t>
            </a:r>
          </a:p>
          <a:p>
            <a:r>
              <a:rPr lang="en-GB" dirty="0" smtClean="0"/>
              <a:t>developed from historical data, where possible.</a:t>
            </a:r>
          </a:p>
          <a:p>
            <a:endParaRPr lang="en-GB"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997280"/>
          </a:xfrm>
        </p:spPr>
        <p:txBody>
          <a:bodyPr>
            <a:normAutofit/>
          </a:bodyPr>
          <a:lstStyle/>
          <a:p>
            <a:r>
              <a:rPr lang="en-GB" dirty="0" smtClean="0"/>
              <a:t>VERIFICATION (CONT’D)</a:t>
            </a:r>
          </a:p>
          <a:p>
            <a:r>
              <a:rPr lang="en-GB" dirty="0" smtClean="0"/>
              <a:t>1. Method of sample collection (appropriate, done by an experienced and skilled staff)</a:t>
            </a:r>
          </a:p>
          <a:p>
            <a:endParaRPr lang="en-GB" dirty="0" smtClean="0"/>
          </a:p>
          <a:p>
            <a:r>
              <a:rPr lang="en-GB" dirty="0" smtClean="0"/>
              <a:t>2. Method of preparation (Procedure) - Must be handled aseptically and in line with GLP. - Avoid cross contamination by using sterile containers, dilution water, be well kitted and protected etc.</a:t>
            </a:r>
            <a:r>
              <a:rPr lang="en-GB" b="1" dirty="0" smtClean="0"/>
              <a:t> </a:t>
            </a:r>
            <a:endParaRPr lang="en-GB" dirty="0" smtClean="0"/>
          </a:p>
          <a:p>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404664"/>
            <a:ext cx="7467600" cy="5925272"/>
          </a:xfrm>
        </p:spPr>
        <p:txBody>
          <a:bodyPr>
            <a:normAutofit fontScale="85000" lnSpcReduction="10000"/>
          </a:bodyPr>
          <a:lstStyle/>
          <a:p>
            <a:r>
              <a:rPr lang="en-GB" dirty="0" smtClean="0"/>
              <a:t>VERIFICATION (CONT’D)</a:t>
            </a:r>
          </a:p>
          <a:p>
            <a:r>
              <a:rPr lang="en-GB" dirty="0" smtClean="0"/>
              <a:t>3. Sample Control (Traceability) </a:t>
            </a:r>
          </a:p>
          <a:p>
            <a:r>
              <a:rPr lang="en-GB" dirty="0" smtClean="0"/>
              <a:t>- Retain quality of specimen ( storage pre/post analysis, time, shelf life, conditions, packaging, traceability etc).</a:t>
            </a:r>
            <a:r>
              <a:rPr lang="en-GB" b="1" dirty="0" smtClean="0"/>
              <a:t> </a:t>
            </a:r>
            <a:endParaRPr lang="en-GB" dirty="0" smtClean="0"/>
          </a:p>
          <a:p>
            <a:r>
              <a:rPr lang="en-GB" dirty="0" smtClean="0"/>
              <a:t>-How Micro samples are logged in and stored.</a:t>
            </a:r>
          </a:p>
          <a:p>
            <a:r>
              <a:rPr lang="en-GB" dirty="0" smtClean="0"/>
              <a:t>-Does the sample log book (or other record) provide spaces for who delivered the sample and who then took it for testing (i.e. chain of custody)?</a:t>
            </a:r>
          </a:p>
          <a:p>
            <a:r>
              <a:rPr lang="en-GB" dirty="0" smtClean="0"/>
              <a:t>-What type of samples might be temporarily stored while awaiting testing? </a:t>
            </a:r>
          </a:p>
          <a:p>
            <a:r>
              <a:rPr lang="en-GB" dirty="0" smtClean="0"/>
              <a:t>-What method validation or </a:t>
            </a:r>
            <a:r>
              <a:rPr lang="en-GB" dirty="0" err="1" smtClean="0"/>
              <a:t>compendial</a:t>
            </a:r>
            <a:r>
              <a:rPr lang="en-GB" dirty="0" smtClean="0"/>
              <a:t> reference supports the sample storage conditions (e.g., water, blood etc)?</a:t>
            </a:r>
          </a:p>
          <a:p>
            <a:r>
              <a:rPr lang="en-GB" dirty="0" smtClean="0"/>
              <a:t>-What site SOP governs what happens when a water or an EM sample time point is missed? ( there should be a deviation).</a:t>
            </a:r>
          </a:p>
          <a:p>
            <a:r>
              <a:rPr lang="en-GB" dirty="0" smtClean="0"/>
              <a:t>-If LIMS is used for tracking all samples and activities, check if pen raw data precedes computer and whether the former is properly retained.</a:t>
            </a:r>
          </a:p>
          <a:p>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5536" y="5733256"/>
            <a:ext cx="7560840" cy="369332"/>
          </a:xfrm>
          <a:prstGeom prst="rect">
            <a:avLst/>
          </a:prstGeom>
          <a:noFill/>
        </p:spPr>
        <p:txBody>
          <a:bodyPr wrap="square" rtlCol="0">
            <a:spAutoFit/>
          </a:bodyPr>
          <a:lstStyle/>
          <a:p>
            <a:r>
              <a:rPr lang="en-GB" dirty="0" smtClean="0"/>
              <a:t>Summary of validation process in microbiological analysis</a:t>
            </a:r>
            <a:endParaRPr lang="en-GB" dirty="0"/>
          </a:p>
        </p:txBody>
      </p:sp>
      <p:pic>
        <p:nvPicPr>
          <p:cNvPr id="29699" name="Picture 3"/>
          <p:cNvPicPr>
            <a:picLocks noChangeAspect="1" noChangeArrowheads="1"/>
          </p:cNvPicPr>
          <p:nvPr/>
        </p:nvPicPr>
        <p:blipFill>
          <a:blip r:embed="rId2" cstate="print"/>
          <a:srcRect/>
          <a:stretch>
            <a:fillRect/>
          </a:stretch>
        </p:blipFill>
        <p:spPr bwMode="auto">
          <a:xfrm>
            <a:off x="755576" y="437682"/>
            <a:ext cx="7340674" cy="5391618"/>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7467600" cy="6069288"/>
          </a:xfrm>
        </p:spPr>
        <p:txBody>
          <a:bodyPr>
            <a:normAutofit fontScale="85000" lnSpcReduction="20000"/>
          </a:bodyPr>
          <a:lstStyle/>
          <a:p>
            <a:r>
              <a:rPr lang="en-GB" b="1" dirty="0" smtClean="0"/>
              <a:t>Documentation and Record Keeping</a:t>
            </a:r>
            <a:r>
              <a:rPr lang="en-GB" dirty="0" smtClean="0"/>
              <a:t> </a:t>
            </a:r>
            <a:r>
              <a:rPr lang="en-GB" b="1" dirty="0" smtClean="0">
                <a:solidFill>
                  <a:srgbClr val="FF0000"/>
                </a:solidFill>
              </a:rPr>
              <a:t>("Whatever is not written down does not exist")</a:t>
            </a:r>
          </a:p>
          <a:p>
            <a:r>
              <a:rPr lang="en-GB" dirty="0" smtClean="0"/>
              <a:t>There are two major  types of documentation used to manage and record GMP</a:t>
            </a:r>
          </a:p>
          <a:p>
            <a:r>
              <a:rPr lang="en-GB" dirty="0" smtClean="0"/>
              <a:t>Compliance : a. instructions (directions, requirements) and  b. records/reports. Appropriate good</a:t>
            </a:r>
          </a:p>
          <a:p>
            <a:r>
              <a:rPr lang="en-GB" dirty="0" smtClean="0"/>
              <a:t>documentation practice should be applied with respect to the type of document. Suitable</a:t>
            </a:r>
          </a:p>
          <a:p>
            <a:r>
              <a:rPr lang="en-GB" dirty="0" smtClean="0"/>
              <a:t>controls should be implemented to ensure the accuracy, integrity, availability and legibility</a:t>
            </a:r>
          </a:p>
          <a:p>
            <a:r>
              <a:rPr lang="en-GB" dirty="0" smtClean="0"/>
              <a:t>of documents. Instruction documents should be free from errors and available in writing</a:t>
            </a:r>
          </a:p>
          <a:p>
            <a:r>
              <a:rPr lang="en-GB" dirty="0" smtClean="0"/>
              <a:t>(</a:t>
            </a:r>
            <a:r>
              <a:rPr lang="en-GB" dirty="0" err="1" smtClean="0"/>
              <a:t>EudraLex</a:t>
            </a:r>
            <a:r>
              <a:rPr lang="en-GB" dirty="0" smtClean="0"/>
              <a:t>, 2012). Whether the laboratory is performing verification, validation or training personnel, complete and detailed records of these activities must be kept. </a:t>
            </a:r>
            <a:r>
              <a:rPr lang="en-GB" b="1" dirty="0" smtClean="0">
                <a:solidFill>
                  <a:schemeClr val="accent2">
                    <a:lumMod val="50000"/>
                  </a:schemeClr>
                </a:solidFill>
              </a:rPr>
              <a:t>The documentation should be clear, concise </a:t>
            </a:r>
            <a:r>
              <a:rPr lang="en-GB" dirty="0" smtClean="0"/>
              <a:t>prose with tables and drawings rather than words when appropriate. When deficiencies are documented,  it is critical that the corrective action be taken and results be recorded. Recording information without evidence that it has been reviewed and acted upon when necessary is a common way for laboratories to receive deficiencies during inspections. </a:t>
            </a:r>
          </a:p>
          <a:p>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997280"/>
          </a:xfrm>
        </p:spPr>
        <p:txBody>
          <a:bodyPr>
            <a:normAutofit lnSpcReduction="10000"/>
          </a:bodyPr>
          <a:lstStyle/>
          <a:p>
            <a:r>
              <a:rPr lang="en-GB" dirty="0" smtClean="0"/>
              <a:t></a:t>
            </a:r>
            <a:r>
              <a:rPr lang="en-GB" b="1" dirty="0" smtClean="0"/>
              <a:t>What to document</a:t>
            </a:r>
            <a:endParaRPr lang="en-GB" dirty="0" smtClean="0"/>
          </a:p>
          <a:p>
            <a:r>
              <a:rPr lang="en-GB" dirty="0" smtClean="0"/>
              <a:t>Microbiologist training and verification of proficiency</a:t>
            </a:r>
          </a:p>
          <a:p>
            <a:r>
              <a:rPr lang="en-GB" dirty="0" smtClean="0"/>
              <a:t>Equipment validation, calibration, and maintenance</a:t>
            </a:r>
          </a:p>
          <a:p>
            <a:r>
              <a:rPr lang="en-GB" dirty="0" smtClean="0"/>
              <a:t>Equipment performance during test</a:t>
            </a:r>
          </a:p>
          <a:p>
            <a:r>
              <a:rPr lang="en-GB" dirty="0" smtClean="0"/>
              <a:t>Media preparation, sterility checks, and growth-promotion and selectivity capabilities</a:t>
            </a:r>
          </a:p>
          <a:p>
            <a:r>
              <a:rPr lang="en-GB" dirty="0" smtClean="0"/>
              <a:t>Media inventory and control testing </a:t>
            </a:r>
          </a:p>
          <a:p>
            <a:r>
              <a:rPr lang="en-GB" dirty="0" smtClean="0"/>
              <a:t>Critical components of test conducted as specified by a procedure</a:t>
            </a:r>
          </a:p>
          <a:p>
            <a:r>
              <a:rPr lang="en-GB" dirty="0" smtClean="0"/>
              <a:t>Data and calculations verified</a:t>
            </a:r>
          </a:p>
          <a:p>
            <a:r>
              <a:rPr lang="en-GB" dirty="0" smtClean="0"/>
              <a:t>Reports reviewed by QAU or a qualified responsible manager</a:t>
            </a:r>
          </a:p>
          <a:p>
            <a:r>
              <a:rPr lang="en-GB" dirty="0" smtClean="0"/>
              <a:t>Investigation of data deviations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997280"/>
          </a:xfrm>
        </p:spPr>
        <p:txBody>
          <a:bodyPr>
            <a:normAutofit lnSpcReduction="10000"/>
          </a:bodyPr>
          <a:lstStyle/>
          <a:p>
            <a:r>
              <a:rPr lang="en-GB" b="1" dirty="0" smtClean="0"/>
              <a:t>How to document ( must be user friendly)</a:t>
            </a:r>
            <a:endParaRPr lang="en-GB" dirty="0" smtClean="0"/>
          </a:p>
          <a:p>
            <a:r>
              <a:rPr lang="en-GB" dirty="0" smtClean="0"/>
              <a:t>Microbiology laboratory includes procedures and test methods, work instructions (i.e., calibration and maintenance), protocols, guidelines, manuals, etc. Furthermore, assurance must exist that testing histories are accurate and complete by having a defined system for issuance, monitoring, and reconciliation of worksheets printed/used </a:t>
            </a:r>
          </a:p>
          <a:p>
            <a:r>
              <a:rPr lang="en-GB" dirty="0" smtClean="0"/>
              <a:t>SOP must reflect actual practices and test methods and must be in conformance with application commitments and/or compendium requirements.</a:t>
            </a:r>
          </a:p>
          <a:p>
            <a:r>
              <a:rPr lang="en-GB" dirty="0" smtClean="0"/>
              <a:t>Who to write, to review and to approve. (QAU)</a:t>
            </a:r>
          </a:p>
          <a:p>
            <a:r>
              <a:rPr lang="en-GB" dirty="0" smtClean="0"/>
              <a:t>If used for the operation of the lab and are critical for validity of results, they must be approved by the Quality Unit.</a:t>
            </a: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467600" cy="5925272"/>
          </a:xfrm>
        </p:spPr>
        <p:txBody>
          <a:bodyPr>
            <a:normAutofit fontScale="55000" lnSpcReduction="20000"/>
          </a:bodyPr>
          <a:lstStyle/>
          <a:p>
            <a:r>
              <a:rPr lang="en-GB" dirty="0" smtClean="0"/>
              <a:t></a:t>
            </a:r>
            <a:r>
              <a:rPr lang="en-GB" b="1" dirty="0" smtClean="0"/>
              <a:t>Proper recordkeeping ( </a:t>
            </a:r>
            <a:r>
              <a:rPr lang="en-GB" dirty="0" smtClean="0">
                <a:solidFill>
                  <a:srgbClr val="C00000"/>
                </a:solidFill>
              </a:rPr>
              <a:t>critical for the Micro Lab, must be timely</a:t>
            </a:r>
            <a:r>
              <a:rPr lang="en-GB" b="1" dirty="0" smtClean="0"/>
              <a:t>). </a:t>
            </a:r>
            <a:endParaRPr lang="en-GB" dirty="0" smtClean="0"/>
          </a:p>
          <a:p>
            <a:r>
              <a:rPr lang="en-GB" dirty="0" smtClean="0"/>
              <a:t>Records provide evidence of various actions taken to demonstrate compliance with</a:t>
            </a:r>
          </a:p>
          <a:p>
            <a:r>
              <a:rPr lang="en-GB" dirty="0" smtClean="0"/>
              <a:t>instructions, e.g. activities, events, investigations, and in the case of manufactured batches a</a:t>
            </a:r>
          </a:p>
          <a:p>
            <a:r>
              <a:rPr lang="en-GB" dirty="0" smtClean="0"/>
              <a:t>history of each batch of product, including its distribution. Records include the raw data</a:t>
            </a:r>
          </a:p>
          <a:p>
            <a:r>
              <a:rPr lang="en-GB" dirty="0" smtClean="0"/>
              <a:t>which is used to generate other records. For electronic records regulated users should define</a:t>
            </a:r>
          </a:p>
          <a:p>
            <a:r>
              <a:rPr lang="en-GB" dirty="0" smtClean="0"/>
              <a:t>which data are to be used as raw data. At least, all data on which quality decisions are based</a:t>
            </a:r>
          </a:p>
          <a:p>
            <a:r>
              <a:rPr lang="en-GB" dirty="0" smtClean="0"/>
              <a:t>should be defined as raw data</a:t>
            </a:r>
          </a:p>
          <a:p>
            <a:endParaRPr lang="en-GB" dirty="0" smtClean="0"/>
          </a:p>
          <a:p>
            <a:r>
              <a:rPr lang="en-GB" b="1" dirty="0" smtClean="0"/>
              <a:t>Certificates of Analysis: </a:t>
            </a:r>
            <a:r>
              <a:rPr lang="en-GB" dirty="0" smtClean="0"/>
              <a:t>Provide a summary of testing results on samples of products </a:t>
            </a:r>
          </a:p>
          <a:p>
            <a:r>
              <a:rPr lang="en-GB" b="1" dirty="0" smtClean="0">
                <a:solidFill>
                  <a:srgbClr val="C00000"/>
                </a:solidFill>
              </a:rPr>
              <a:t>A test should </a:t>
            </a:r>
            <a:r>
              <a:rPr lang="en-GB" b="1" dirty="0" err="1" smtClean="0">
                <a:solidFill>
                  <a:srgbClr val="C00000"/>
                </a:solidFill>
              </a:rPr>
              <a:t>bprovide</a:t>
            </a:r>
            <a:r>
              <a:rPr lang="en-GB" b="1" dirty="0" smtClean="0">
                <a:solidFill>
                  <a:srgbClr val="C00000"/>
                </a:solidFill>
              </a:rPr>
              <a:t> a record of all critical details needed to confirm the integrity of the data. At a minimum, the laboratory e performed as per SOP, and the laboratory notebook should write-up should include the following</a:t>
            </a:r>
            <a:r>
              <a:rPr lang="en-GB" b="1" dirty="0" smtClean="0"/>
              <a:t>:</a:t>
            </a:r>
            <a:endParaRPr lang="en-GB" dirty="0" smtClean="0"/>
          </a:p>
          <a:p>
            <a:r>
              <a:rPr lang="en-GB" dirty="0" smtClean="0"/>
              <a:t></a:t>
            </a:r>
            <a:r>
              <a:rPr lang="en-GB" b="1" dirty="0" smtClean="0"/>
              <a:t>Date </a:t>
            </a:r>
            <a:endParaRPr lang="en-GB" dirty="0" smtClean="0"/>
          </a:p>
          <a:p>
            <a:r>
              <a:rPr lang="en-GB" dirty="0" smtClean="0"/>
              <a:t></a:t>
            </a:r>
            <a:r>
              <a:rPr lang="en-GB" b="1" dirty="0" smtClean="0"/>
              <a:t>Material tested </a:t>
            </a:r>
            <a:endParaRPr lang="en-GB" dirty="0" smtClean="0"/>
          </a:p>
          <a:p>
            <a:r>
              <a:rPr lang="en-GB" dirty="0" smtClean="0"/>
              <a:t></a:t>
            </a:r>
            <a:r>
              <a:rPr lang="en-GB" b="1" dirty="0" smtClean="0"/>
              <a:t>Microbiologist's name </a:t>
            </a:r>
            <a:endParaRPr lang="en-GB" dirty="0" smtClean="0"/>
          </a:p>
          <a:p>
            <a:r>
              <a:rPr lang="en-GB" dirty="0" smtClean="0"/>
              <a:t></a:t>
            </a:r>
            <a:r>
              <a:rPr lang="en-GB" b="1" dirty="0" smtClean="0"/>
              <a:t>Procedure number </a:t>
            </a:r>
            <a:endParaRPr lang="en-GB" dirty="0" smtClean="0"/>
          </a:p>
          <a:p>
            <a:r>
              <a:rPr lang="en-GB" dirty="0" smtClean="0"/>
              <a:t></a:t>
            </a:r>
            <a:r>
              <a:rPr lang="en-GB" b="1" dirty="0" smtClean="0"/>
              <a:t>Document test results </a:t>
            </a:r>
            <a:endParaRPr lang="en-GB" dirty="0" smtClean="0"/>
          </a:p>
          <a:p>
            <a:r>
              <a:rPr lang="en-GB" dirty="0" smtClean="0"/>
              <a:t></a:t>
            </a:r>
            <a:r>
              <a:rPr lang="en-GB" b="1" dirty="0" smtClean="0"/>
              <a:t>Deviations (if any) </a:t>
            </a:r>
            <a:endParaRPr lang="en-GB" dirty="0" smtClean="0"/>
          </a:p>
          <a:p>
            <a:r>
              <a:rPr lang="en-GB" dirty="0" smtClean="0"/>
              <a:t></a:t>
            </a:r>
            <a:r>
              <a:rPr lang="en-GB" b="1" dirty="0" smtClean="0"/>
              <a:t>Documented parameters (equipment used, microbial stock culture nos. used, media lot nos. used) </a:t>
            </a:r>
            <a:endParaRPr lang="en-GB" dirty="0" smtClean="0"/>
          </a:p>
          <a:p>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78098"/>
          </a:xfrm>
        </p:spPr>
        <p:txBody>
          <a:bodyPr>
            <a:normAutofit fontScale="90000"/>
          </a:bodyPr>
          <a:lstStyle/>
          <a:p>
            <a:r>
              <a:rPr lang="en-GB" sz="2400" dirty="0" smtClean="0"/>
              <a:t>Statistical method of  Analysis in microbiology </a:t>
            </a:r>
            <a:endParaRPr lang="en-GB" sz="2400" dirty="0"/>
          </a:p>
        </p:txBody>
      </p:sp>
      <p:sp>
        <p:nvSpPr>
          <p:cNvPr id="3" name="Content Placeholder 2"/>
          <p:cNvSpPr>
            <a:spLocks noGrp="1"/>
          </p:cNvSpPr>
          <p:nvPr>
            <p:ph sz="quarter" idx="1"/>
          </p:nvPr>
        </p:nvSpPr>
        <p:spPr>
          <a:xfrm>
            <a:off x="457200" y="1196752"/>
            <a:ext cx="7467600" cy="5277200"/>
          </a:xfrm>
        </p:spPr>
        <p:txBody>
          <a:bodyPr>
            <a:normAutofit fontScale="32500" lnSpcReduction="20000"/>
          </a:bodyPr>
          <a:lstStyle/>
          <a:p>
            <a:r>
              <a:rPr lang="en-US" sz="4300" dirty="0" smtClean="0">
                <a:latin typeface="Calibri" pitchFamily="34" charset="0"/>
              </a:rPr>
              <a:t>TRENDING: It is one of the self- assessment methods that can be used to assess performance indicator that are used to monitor the effectiveness of process / method </a:t>
            </a:r>
          </a:p>
          <a:p>
            <a:endParaRPr lang="en-US" sz="4300" dirty="0" smtClean="0">
              <a:latin typeface="Calibri" pitchFamily="34" charset="0"/>
            </a:endParaRPr>
          </a:p>
          <a:p>
            <a:pPr lvl="0"/>
            <a:r>
              <a:rPr lang="en-US" sz="4300" dirty="0" smtClean="0">
                <a:latin typeface="Calibri" pitchFamily="34" charset="0"/>
              </a:rPr>
              <a:t>Trend- A trend is a sequence of patterns of data (short term or long term). It is also a statistical term referring to the direction or rate of change of a variable.</a:t>
            </a:r>
          </a:p>
          <a:p>
            <a:pPr lvl="0"/>
            <a:endParaRPr lang="en-US" sz="4300" dirty="0" smtClean="0">
              <a:latin typeface="Calibri" pitchFamily="34" charset="0"/>
            </a:endParaRPr>
          </a:p>
          <a:p>
            <a:pPr lvl="0"/>
            <a:r>
              <a:rPr lang="en-US" sz="4300" dirty="0" smtClean="0">
                <a:latin typeface="Calibri" pitchFamily="34" charset="0"/>
              </a:rPr>
              <a:t> Trending makes it possible for potential risks to be revealed at an early stage therefore assisting in the prevention of future deviations. </a:t>
            </a:r>
          </a:p>
          <a:p>
            <a:pPr lvl="0"/>
            <a:endParaRPr lang="en-US" sz="4300" dirty="0" smtClean="0">
              <a:latin typeface="Calibri" pitchFamily="34" charset="0"/>
            </a:endParaRPr>
          </a:p>
          <a:p>
            <a:pPr lvl="0"/>
            <a:r>
              <a:rPr lang="en-US" sz="4300" dirty="0" smtClean="0">
                <a:latin typeface="Calibri" pitchFamily="34" charset="0"/>
              </a:rPr>
              <a:t>Helps to study and understand systems and process variations: how it behaves during times of high and low usage, seasonal variations, the effect of time between routine system sanitization etc</a:t>
            </a:r>
          </a:p>
          <a:p>
            <a:pPr lvl="0"/>
            <a:r>
              <a:rPr lang="en-US" sz="4300" dirty="0" smtClean="0">
                <a:latin typeface="Calibri" pitchFamily="34" charset="0"/>
              </a:rPr>
              <a:t>.</a:t>
            </a:r>
            <a:endParaRPr lang="en-GB" sz="4300" dirty="0" smtClean="0">
              <a:latin typeface="Calibri" pitchFamily="34" charset="0"/>
            </a:endParaRPr>
          </a:p>
          <a:p>
            <a:pPr lvl="0"/>
            <a:r>
              <a:rPr lang="en-US" sz="4300" dirty="0" smtClean="0">
                <a:latin typeface="Calibri" pitchFamily="34" charset="0"/>
              </a:rPr>
              <a:t>It can serve as an alarm system.</a:t>
            </a:r>
            <a:endParaRPr lang="en-GB" sz="4300" dirty="0" smtClean="0">
              <a:latin typeface="Calibri" pitchFamily="34" charset="0"/>
            </a:endParaRPr>
          </a:p>
          <a:p>
            <a:pPr lvl="0"/>
            <a:r>
              <a:rPr lang="en-US" sz="4300" dirty="0" smtClean="0">
                <a:latin typeface="Calibri" pitchFamily="34" charset="0"/>
              </a:rPr>
              <a:t>It can analyze data for patterns.</a:t>
            </a:r>
            <a:endParaRPr lang="en-GB" sz="4300" dirty="0" smtClean="0">
              <a:latin typeface="Calibri" pitchFamily="34" charset="0"/>
            </a:endParaRPr>
          </a:p>
          <a:p>
            <a:pPr lvl="0"/>
            <a:r>
              <a:rPr lang="en-US" sz="4300" dirty="0" smtClean="0">
                <a:latin typeface="Calibri" pitchFamily="34" charset="0"/>
              </a:rPr>
              <a:t>It can monitor process performance.</a:t>
            </a:r>
          </a:p>
          <a:p>
            <a:pPr lvl="0"/>
            <a:endParaRPr lang="en-GB" sz="4300" dirty="0" smtClean="0">
              <a:latin typeface="Calibri" pitchFamily="34" charset="0"/>
            </a:endParaRPr>
          </a:p>
          <a:p>
            <a:r>
              <a:rPr lang="en-US" sz="4300" dirty="0" smtClean="0">
                <a:latin typeface="Calibri" pitchFamily="34" charset="0"/>
              </a:rPr>
              <a:t>  The most commonly used statistical approaches applied to various biological and physical data are control charts (</a:t>
            </a:r>
            <a:r>
              <a:rPr lang="en-US" sz="4300" dirty="0" err="1" smtClean="0">
                <a:latin typeface="Calibri" pitchFamily="34" charset="0"/>
              </a:rPr>
              <a:t>Shewhart</a:t>
            </a:r>
            <a:r>
              <a:rPr lang="en-US" sz="4300" dirty="0" smtClean="0">
                <a:latin typeface="Calibri" pitchFamily="34" charset="0"/>
              </a:rPr>
              <a:t> chart) which visually display the fluctuation of a particular process variables </a:t>
            </a:r>
            <a:r>
              <a:rPr lang="en-US" sz="4300" dirty="0" err="1" smtClean="0">
                <a:latin typeface="Calibri" pitchFamily="34" charset="0"/>
              </a:rPr>
              <a:t>e.g</a:t>
            </a:r>
            <a:r>
              <a:rPr lang="en-US" sz="4300" dirty="0" smtClean="0">
                <a:latin typeface="Calibri" pitchFamily="34" charset="0"/>
              </a:rPr>
              <a:t>  pH, Total organic carbon (TOC),Conductivity microbial count </a:t>
            </a:r>
            <a:r>
              <a:rPr lang="en-US" sz="4300" dirty="0" err="1" smtClean="0">
                <a:latin typeface="Calibri" pitchFamily="34" charset="0"/>
              </a:rPr>
              <a:t>e.t.c</a:t>
            </a:r>
            <a:r>
              <a:rPr lang="en-US" sz="4300" dirty="0" smtClean="0">
                <a:latin typeface="Calibri" pitchFamily="34" charset="0"/>
              </a:rPr>
              <a:t>.</a:t>
            </a:r>
            <a:endParaRPr lang="en-GB" sz="4300" dirty="0" smtClean="0">
              <a:latin typeface="Calibri" pitchFamily="34" charset="0"/>
            </a:endParaRPr>
          </a:p>
          <a:p>
            <a:pPr lvl="0"/>
            <a:endParaRPr lang="en-GB" sz="4300" dirty="0" smtClean="0">
              <a:latin typeface="Calibri" pitchFamily="34" charset="0"/>
            </a:endParaRPr>
          </a:p>
          <a:p>
            <a:endParaRPr lang="en-GB" sz="4300" dirty="0" smtClean="0">
              <a:latin typeface="Calibri" pitchFamily="34" charset="0"/>
            </a:endParaRPr>
          </a:p>
          <a:p>
            <a:r>
              <a:rPr lang="en-US" sz="4300" dirty="0" smtClean="0">
                <a:latin typeface="Calibri" pitchFamily="34" charset="0"/>
              </a:rPr>
              <a:t> </a:t>
            </a:r>
            <a:endParaRPr lang="en-GB" sz="4300" dirty="0" smtClean="0">
              <a:latin typeface="Calibri" pitchFamily="34" charset="0"/>
            </a:endParaRPr>
          </a:p>
          <a:p>
            <a:endParaRPr lang="en-GB"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7467600" cy="6069288"/>
          </a:xfrm>
        </p:spPr>
        <p:txBody>
          <a:bodyPr>
            <a:normAutofit/>
          </a:bodyPr>
          <a:lstStyle/>
          <a:p>
            <a:r>
              <a:rPr lang="en-GB" dirty="0" smtClean="0"/>
              <a:t></a:t>
            </a:r>
            <a:r>
              <a:rPr lang="en-GB" b="1" dirty="0" smtClean="0"/>
              <a:t>Management/Second review signature</a:t>
            </a:r>
            <a:endParaRPr lang="en-GB" dirty="0" smtClean="0"/>
          </a:p>
          <a:p>
            <a:r>
              <a:rPr lang="en-GB" b="1" dirty="0" smtClean="0"/>
              <a:t> The objectives are</a:t>
            </a:r>
            <a:r>
              <a:rPr lang="en-GB" dirty="0" smtClean="0"/>
              <a:t> :</a:t>
            </a:r>
          </a:p>
          <a:p>
            <a:r>
              <a:rPr lang="en-GB" dirty="0" smtClean="0"/>
              <a:t>1. To state clearly, in advance and in writing, what is to be done</a:t>
            </a:r>
          </a:p>
          <a:p>
            <a:r>
              <a:rPr lang="en-GB" dirty="0" smtClean="0"/>
              <a:t>2. To do it — in accordance with those instructions</a:t>
            </a:r>
          </a:p>
          <a:p>
            <a:r>
              <a:rPr lang="en-GB" dirty="0" smtClean="0"/>
              <a:t>3. To record what was done and the results of doing it</a:t>
            </a:r>
          </a:p>
          <a:p>
            <a:endParaRPr lang="en-GB" dirty="0" smtClean="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853264"/>
          </a:xfrm>
        </p:spPr>
        <p:txBody>
          <a:bodyPr>
            <a:normAutofit fontScale="62500" lnSpcReduction="20000"/>
          </a:bodyPr>
          <a:lstStyle/>
          <a:p>
            <a:pPr>
              <a:buNone/>
            </a:pPr>
            <a:r>
              <a:rPr lang="en-GB" dirty="0" smtClean="0"/>
              <a:t>	</a:t>
            </a:r>
            <a:r>
              <a:rPr lang="en-GB" b="1" dirty="0" smtClean="0"/>
              <a:t>2. Because of the roles they play (+</a:t>
            </a:r>
            <a:r>
              <a:rPr lang="en-GB" b="1" dirty="0" err="1" smtClean="0"/>
              <a:t>ve</a:t>
            </a:r>
            <a:r>
              <a:rPr lang="en-GB" b="1" dirty="0" smtClean="0"/>
              <a:t> and –</a:t>
            </a:r>
            <a:r>
              <a:rPr lang="en-GB" b="1" dirty="0" err="1" smtClean="0"/>
              <a:t>ve</a:t>
            </a:r>
            <a:r>
              <a:rPr lang="en-GB" b="1" dirty="0" smtClean="0"/>
              <a:t>)</a:t>
            </a:r>
          </a:p>
          <a:p>
            <a:pPr>
              <a:buNone/>
            </a:pPr>
            <a:r>
              <a:rPr lang="en-GB" dirty="0" smtClean="0"/>
              <a:t>	a. </a:t>
            </a:r>
            <a:r>
              <a:rPr lang="en-GB" dirty="0" err="1" smtClean="0"/>
              <a:t>Biodeterioration</a:t>
            </a:r>
            <a:endParaRPr lang="en-GB" dirty="0" smtClean="0"/>
          </a:p>
          <a:p>
            <a:pPr>
              <a:buNone/>
            </a:pPr>
            <a:r>
              <a:rPr lang="en-GB" dirty="0" smtClean="0"/>
              <a:t>		- Pharmaceutical products (Pathogens and </a:t>
            </a:r>
            <a:r>
              <a:rPr lang="en-GB" dirty="0" err="1" smtClean="0"/>
              <a:t>oppotunistic</a:t>
            </a:r>
            <a:r>
              <a:rPr lang="en-GB" dirty="0" smtClean="0"/>
              <a:t> microorganisms</a:t>
            </a:r>
          </a:p>
          <a:p>
            <a:pPr>
              <a:buNone/>
            </a:pPr>
            <a:r>
              <a:rPr lang="en-GB" dirty="0" smtClean="0"/>
              <a:t>		- Leather (</a:t>
            </a:r>
            <a:r>
              <a:rPr lang="en-GB" i="1" dirty="0" err="1" smtClean="0"/>
              <a:t>Aspergillus</a:t>
            </a:r>
            <a:r>
              <a:rPr lang="en-GB" i="1" dirty="0" smtClean="0"/>
              <a:t>, Micrococcus</a:t>
            </a:r>
            <a:r>
              <a:rPr lang="en-GB" dirty="0" smtClean="0"/>
              <a:t>)</a:t>
            </a:r>
          </a:p>
          <a:p>
            <a:pPr>
              <a:buNone/>
            </a:pPr>
            <a:r>
              <a:rPr lang="en-GB" dirty="0" smtClean="0"/>
              <a:t>		- Cosmetics (</a:t>
            </a:r>
            <a:r>
              <a:rPr lang="en-GB" i="1" dirty="0" err="1" smtClean="0"/>
              <a:t>Aspergillus</a:t>
            </a:r>
            <a:r>
              <a:rPr lang="en-GB" dirty="0" smtClean="0"/>
              <a:t>)</a:t>
            </a:r>
          </a:p>
          <a:p>
            <a:pPr>
              <a:buNone/>
            </a:pPr>
            <a:r>
              <a:rPr lang="en-GB" dirty="0" smtClean="0"/>
              <a:t>		- Toiletries</a:t>
            </a:r>
          </a:p>
          <a:p>
            <a:pPr>
              <a:buNone/>
            </a:pPr>
            <a:r>
              <a:rPr lang="en-GB" dirty="0" smtClean="0"/>
              <a:t>		- Textiles (</a:t>
            </a:r>
            <a:r>
              <a:rPr lang="en-GB" i="1" dirty="0" smtClean="0"/>
              <a:t>Bacillus</a:t>
            </a:r>
            <a:r>
              <a:rPr lang="en-GB" dirty="0" smtClean="0"/>
              <a:t> sp.)</a:t>
            </a:r>
          </a:p>
          <a:p>
            <a:pPr>
              <a:buNone/>
            </a:pPr>
            <a:r>
              <a:rPr lang="en-GB" dirty="0" smtClean="0"/>
              <a:t>		- Paints (</a:t>
            </a:r>
            <a:r>
              <a:rPr lang="en-GB" i="1" dirty="0" err="1" smtClean="0"/>
              <a:t>Aspergillus</a:t>
            </a:r>
            <a:r>
              <a:rPr lang="en-GB" i="1" dirty="0" smtClean="0"/>
              <a:t>, </a:t>
            </a:r>
            <a:r>
              <a:rPr lang="en-GB" i="1" dirty="0" err="1" smtClean="0"/>
              <a:t>Fusarium</a:t>
            </a:r>
            <a:r>
              <a:rPr lang="en-GB" dirty="0" smtClean="0"/>
              <a:t>)</a:t>
            </a:r>
          </a:p>
          <a:p>
            <a:pPr>
              <a:buNone/>
            </a:pPr>
            <a:r>
              <a:rPr lang="en-GB" dirty="0" smtClean="0"/>
              <a:t>		- Wood (</a:t>
            </a:r>
            <a:r>
              <a:rPr lang="en-GB" dirty="0" err="1" smtClean="0"/>
              <a:t>Lignocellulose</a:t>
            </a:r>
            <a:r>
              <a:rPr lang="en-GB" dirty="0" smtClean="0"/>
              <a:t>)</a:t>
            </a:r>
          </a:p>
          <a:p>
            <a:pPr>
              <a:buNone/>
            </a:pPr>
            <a:r>
              <a:rPr lang="en-GB" dirty="0" smtClean="0"/>
              <a:t>		- Rubber and plastics (</a:t>
            </a:r>
            <a:r>
              <a:rPr lang="en-GB" i="1" dirty="0" smtClean="0"/>
              <a:t>Pseudomonas, </a:t>
            </a:r>
            <a:r>
              <a:rPr lang="en-GB" i="1" dirty="0" err="1" smtClean="0"/>
              <a:t>Norcadia</a:t>
            </a:r>
            <a:r>
              <a:rPr lang="en-GB" dirty="0" smtClean="0"/>
              <a:t>)</a:t>
            </a:r>
          </a:p>
          <a:p>
            <a:pPr>
              <a:buNone/>
            </a:pPr>
            <a:r>
              <a:rPr lang="en-GB" dirty="0" smtClean="0"/>
              <a:t>	b. Food spoilage by </a:t>
            </a:r>
            <a:r>
              <a:rPr lang="en-GB" dirty="0" err="1" smtClean="0"/>
              <a:t>proteolytic</a:t>
            </a:r>
            <a:r>
              <a:rPr lang="en-GB" dirty="0" smtClean="0"/>
              <a:t>, </a:t>
            </a:r>
            <a:r>
              <a:rPr lang="en-GB" dirty="0" err="1" smtClean="0"/>
              <a:t>lipolytic</a:t>
            </a:r>
            <a:r>
              <a:rPr lang="en-GB" dirty="0" smtClean="0"/>
              <a:t> and </a:t>
            </a:r>
            <a:r>
              <a:rPr lang="en-GB" dirty="0" err="1" smtClean="0"/>
              <a:t>cellulolytic</a:t>
            </a:r>
            <a:r>
              <a:rPr lang="en-GB" dirty="0" smtClean="0"/>
              <a:t> microorganisms, </a:t>
            </a:r>
          </a:p>
          <a:p>
            <a:pPr>
              <a:buNone/>
            </a:pPr>
            <a:r>
              <a:rPr lang="en-GB" dirty="0" smtClean="0"/>
              <a:t>	c. Causes </a:t>
            </a:r>
            <a:r>
              <a:rPr lang="en-GB" dirty="0" err="1" smtClean="0"/>
              <a:t>desease</a:t>
            </a:r>
            <a:r>
              <a:rPr lang="en-GB" dirty="0" smtClean="0"/>
              <a:t>  - Food  (</a:t>
            </a:r>
            <a:r>
              <a:rPr lang="en-GB" dirty="0" err="1" smtClean="0"/>
              <a:t>e.g</a:t>
            </a:r>
            <a:r>
              <a:rPr lang="en-GB" dirty="0" smtClean="0"/>
              <a:t> </a:t>
            </a:r>
            <a:r>
              <a:rPr lang="en-GB" dirty="0" err="1" smtClean="0"/>
              <a:t>Aflatoxins</a:t>
            </a:r>
            <a:r>
              <a:rPr lang="en-GB" dirty="0" smtClean="0"/>
              <a:t> causes cancer), water, airborne 		diseases	</a:t>
            </a:r>
          </a:p>
          <a:p>
            <a:pPr>
              <a:buNone/>
            </a:pPr>
            <a:r>
              <a:rPr lang="en-GB" dirty="0" smtClean="0"/>
              <a:t>	4. Beneficial Roles</a:t>
            </a:r>
          </a:p>
          <a:p>
            <a:pPr>
              <a:buNone/>
            </a:pPr>
            <a:r>
              <a:rPr lang="en-GB" dirty="0" smtClean="0"/>
              <a:t>		- Food preservation </a:t>
            </a:r>
            <a:r>
              <a:rPr lang="en-GB" dirty="0" err="1" smtClean="0"/>
              <a:t>e.g</a:t>
            </a:r>
            <a:r>
              <a:rPr lang="en-GB" dirty="0" smtClean="0"/>
              <a:t> </a:t>
            </a:r>
            <a:r>
              <a:rPr lang="en-GB" dirty="0" err="1" smtClean="0"/>
              <a:t>bacteriocin</a:t>
            </a:r>
            <a:r>
              <a:rPr lang="en-GB" dirty="0" smtClean="0"/>
              <a:t> from </a:t>
            </a:r>
            <a:r>
              <a:rPr lang="en-GB" i="1" dirty="0" smtClean="0"/>
              <a:t>Bacillus</a:t>
            </a:r>
            <a:r>
              <a:rPr lang="en-GB" dirty="0" smtClean="0"/>
              <a:t> sp.</a:t>
            </a:r>
          </a:p>
          <a:p>
            <a:pPr>
              <a:buNone/>
            </a:pPr>
            <a:r>
              <a:rPr lang="en-GB" dirty="0" smtClean="0"/>
              <a:t>		- Pharmaceuticals e.g. streptomycin from </a:t>
            </a:r>
            <a:r>
              <a:rPr lang="en-GB" i="1" dirty="0" err="1" smtClean="0"/>
              <a:t>Streptomyces</a:t>
            </a:r>
            <a:r>
              <a:rPr lang="en-GB" i="1" dirty="0" smtClean="0"/>
              <a:t> </a:t>
            </a:r>
            <a:r>
              <a:rPr lang="en-GB" dirty="0" smtClean="0"/>
              <a:t>sp.</a:t>
            </a:r>
            <a:endParaRPr lang="en-GB" i="1" dirty="0" smtClean="0"/>
          </a:p>
          <a:p>
            <a:pPr>
              <a:buNone/>
            </a:pPr>
            <a:r>
              <a:rPr lang="en-GB" dirty="0" smtClean="0"/>
              <a:t>		- Fermented foods e.g. </a:t>
            </a:r>
            <a:r>
              <a:rPr lang="en-GB" i="1" dirty="0" smtClean="0"/>
              <a:t>Lactobacillus </a:t>
            </a:r>
            <a:r>
              <a:rPr lang="en-GB" dirty="0" smtClean="0"/>
              <a:t>in yoghurt</a:t>
            </a:r>
            <a:endParaRPr lang="en-GB" i="1" dirty="0" smtClean="0"/>
          </a:p>
          <a:p>
            <a:pPr>
              <a:buNone/>
            </a:pPr>
            <a:r>
              <a:rPr lang="en-GB" dirty="0" smtClean="0"/>
              <a:t>		- </a:t>
            </a:r>
            <a:r>
              <a:rPr lang="en-GB" dirty="0" err="1" smtClean="0"/>
              <a:t>Probiotic</a:t>
            </a:r>
            <a:r>
              <a:rPr lang="en-GB" dirty="0" smtClean="0"/>
              <a:t> microorganisms e.g. </a:t>
            </a:r>
            <a:r>
              <a:rPr lang="en-GB" i="1" dirty="0" smtClean="0"/>
              <a:t>Lactobacillus</a:t>
            </a:r>
          </a:p>
          <a:p>
            <a:pPr>
              <a:buNone/>
            </a:pPr>
            <a:r>
              <a:rPr lang="en-GB" dirty="0" smtClean="0"/>
              <a:t>		- Bioremediation- e.g. </a:t>
            </a:r>
            <a:r>
              <a:rPr lang="en-GB" i="1" dirty="0" smtClean="0"/>
              <a:t>Pseudomonas, </a:t>
            </a:r>
            <a:r>
              <a:rPr lang="en-GB" i="1" dirty="0" err="1" smtClean="0"/>
              <a:t>Streptomyces</a:t>
            </a:r>
            <a:r>
              <a:rPr lang="en-GB" i="1" dirty="0" smtClean="0"/>
              <a:t> </a:t>
            </a:r>
            <a:r>
              <a:rPr lang="en-GB" dirty="0" err="1" smtClean="0"/>
              <a:t>spp</a:t>
            </a:r>
            <a:endParaRPr lang="en-GB" dirty="0" smtClean="0"/>
          </a:p>
          <a:p>
            <a:pPr>
              <a:buNone/>
            </a:pPr>
            <a:r>
              <a:rPr lang="en-GB" dirty="0" smtClean="0"/>
              <a:t>		- </a:t>
            </a:r>
            <a:r>
              <a:rPr lang="en-GB" dirty="0" err="1" smtClean="0"/>
              <a:t>Lignocellulose</a:t>
            </a:r>
            <a:r>
              <a:rPr lang="en-GB" dirty="0" smtClean="0"/>
              <a:t> biotechnology for production of </a:t>
            </a:r>
            <a:r>
              <a:rPr lang="en-GB" dirty="0" err="1" smtClean="0"/>
              <a:t>biofuels</a:t>
            </a:r>
            <a:r>
              <a:rPr lang="en-GB" dirty="0" smtClean="0"/>
              <a:t>, 	   	vitamins, surfactants e.g. </a:t>
            </a:r>
            <a:r>
              <a:rPr lang="en-GB" i="1" dirty="0" err="1" smtClean="0"/>
              <a:t>Streptomyces</a:t>
            </a:r>
            <a:r>
              <a:rPr lang="en-GB" i="1" dirty="0" smtClean="0"/>
              <a:t>, Bacillus </a:t>
            </a:r>
            <a:r>
              <a:rPr lang="en-GB" dirty="0" err="1" smtClean="0"/>
              <a:t>spp</a:t>
            </a:r>
            <a:r>
              <a:rPr lang="en-GB" dirty="0" smtClean="0"/>
              <a:t> and some fungi</a:t>
            </a:r>
          </a:p>
          <a:p>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7467600" cy="6069288"/>
          </a:xfrm>
        </p:spPr>
        <p:txBody>
          <a:bodyPr>
            <a:normAutofit fontScale="85000" lnSpcReduction="10000"/>
          </a:bodyPr>
          <a:lstStyle/>
          <a:p>
            <a:r>
              <a:rPr lang="en-GB" b="1" dirty="0" smtClean="0"/>
              <a:t>Importance of  documentation</a:t>
            </a:r>
            <a:endParaRPr lang="en-GB" dirty="0" smtClean="0"/>
          </a:p>
          <a:p>
            <a:r>
              <a:rPr lang="en-GB" dirty="0" smtClean="0"/>
              <a:t>1. To ensure there is no doubt about what has to be done, by having formally </a:t>
            </a:r>
            <a:r>
              <a:rPr lang="en-GB" dirty="0" err="1" smtClean="0"/>
              <a:t>approvedwritten</a:t>
            </a:r>
            <a:r>
              <a:rPr lang="en-GB" dirty="0" smtClean="0"/>
              <a:t> instructions for each job, and then following them</a:t>
            </a:r>
          </a:p>
          <a:p>
            <a:r>
              <a:rPr lang="en-GB" dirty="0" smtClean="0"/>
              <a:t>2. To define standards for materials, equipment, premises, services, and products</a:t>
            </a:r>
          </a:p>
          <a:p>
            <a:r>
              <a:rPr lang="en-GB" dirty="0" smtClean="0"/>
              <a:t>3. To confirm, as work proceeds, that each step has been carried out, and carried out </a:t>
            </a:r>
            <a:r>
              <a:rPr lang="en-GB" i="1" dirty="0" smtClean="0"/>
              <a:t>correctly</a:t>
            </a:r>
            <a:r>
              <a:rPr lang="en-GB" dirty="0" smtClean="0"/>
              <a:t>, using the correct materials and equipment</a:t>
            </a:r>
          </a:p>
          <a:p>
            <a:r>
              <a:rPr lang="en-GB" dirty="0" smtClean="0"/>
              <a:t>4. In the longer term, to keep, for later reference, records of what </a:t>
            </a:r>
            <a:r>
              <a:rPr lang="en-GB" i="1" dirty="0" smtClean="0"/>
              <a:t>has </a:t>
            </a:r>
            <a:r>
              <a:rPr lang="en-GB" dirty="0" smtClean="0"/>
              <a:t>been done, </a:t>
            </a:r>
            <a:r>
              <a:rPr lang="en-GB" dirty="0" err="1" smtClean="0"/>
              <a:t>forexample</a:t>
            </a:r>
            <a:r>
              <a:rPr lang="en-GB" dirty="0" smtClean="0"/>
              <a:t>, manufacturing and test records, installation, commissioning, servicing, and maintenance records</a:t>
            </a:r>
          </a:p>
          <a:p>
            <a:r>
              <a:rPr lang="en-GB" dirty="0" smtClean="0"/>
              <a:t>5. To enable investigation of complaints, defect reports, and any other problems, and to permit observation of any drifts away from defined quality standards</a:t>
            </a:r>
          </a:p>
          <a:p>
            <a:r>
              <a:rPr lang="en-GB" dirty="0" smtClean="0"/>
              <a:t>6. To help decide on, and take, any necessary corrective action (including action to prevent reoccurrence) in the event of any complaint or defect report</a:t>
            </a:r>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23528" y="1196751"/>
          <a:ext cx="8280920" cy="5486400"/>
        </p:xfrm>
        <a:graphic>
          <a:graphicData uri="http://schemas.openxmlformats.org/drawingml/2006/table">
            <a:tbl>
              <a:tblPr firstRow="1" bandRow="1">
                <a:tableStyleId>{5C22544A-7EE6-4342-B048-85BDC9FD1C3A}</a:tableStyleId>
              </a:tblPr>
              <a:tblGrid>
                <a:gridCol w="4140460"/>
                <a:gridCol w="4140460"/>
              </a:tblGrid>
              <a:tr h="288033">
                <a:tc>
                  <a:txBody>
                    <a:bodyPr/>
                    <a:lstStyle/>
                    <a:p>
                      <a:pPr marL="342900" indent="-342900" algn="ctr">
                        <a:buFont typeface="+mj-lt"/>
                        <a:buNone/>
                      </a:pPr>
                      <a:r>
                        <a:rPr lang="en-US" sz="1500" dirty="0" smtClean="0"/>
                        <a:t>TEST</a:t>
                      </a:r>
                      <a:endParaRPr lang="en-US" sz="1500" dirty="0"/>
                    </a:p>
                  </a:txBody>
                  <a:tcPr/>
                </a:tc>
                <a:tc>
                  <a:txBody>
                    <a:bodyPr/>
                    <a:lstStyle/>
                    <a:p>
                      <a:pPr marL="342900" indent="-342900" algn="ctr">
                        <a:buNone/>
                      </a:pPr>
                      <a:r>
                        <a:rPr lang="en-US" sz="1500" u="none" baseline="0" dirty="0" smtClean="0"/>
                        <a:t>METHOD</a:t>
                      </a:r>
                    </a:p>
                  </a:txBody>
                  <a:tcPr/>
                </a:tc>
              </a:tr>
              <a:tr h="1595182">
                <a:tc>
                  <a:txBody>
                    <a:bodyPr/>
                    <a:lstStyle/>
                    <a:p>
                      <a:pPr marL="342900" indent="-342900">
                        <a:buFont typeface="+mj-lt"/>
                        <a:buAutoNum type="arabicPeriod"/>
                      </a:pPr>
                      <a:r>
                        <a:rPr lang="en-US" sz="1500" dirty="0" smtClean="0"/>
                        <a:t>Sample</a:t>
                      </a:r>
                      <a:r>
                        <a:rPr lang="en-US" sz="1500" baseline="0" dirty="0" smtClean="0"/>
                        <a:t> collection </a:t>
                      </a:r>
                      <a:endParaRPr lang="en-US" sz="1500" dirty="0"/>
                    </a:p>
                  </a:txBody>
                  <a:tcPr/>
                </a:tc>
                <a:tc>
                  <a:txBody>
                    <a:bodyPr/>
                    <a:lstStyle/>
                    <a:p>
                      <a:pPr marL="342900" indent="-342900">
                        <a:buAutoNum type="romanLcParenBoth"/>
                      </a:pPr>
                      <a:r>
                        <a:rPr lang="en-US" sz="1500" baseline="0" dirty="0" smtClean="0"/>
                        <a:t>Fresh sawdust of </a:t>
                      </a:r>
                      <a:r>
                        <a:rPr lang="en-US" sz="1500" i="1" u="none" baseline="0" dirty="0" smtClean="0"/>
                        <a:t>Uapaca heudelotii </a:t>
                      </a:r>
                      <a:r>
                        <a:rPr lang="en-US" sz="1500" u="none" baseline="0" dirty="0" smtClean="0"/>
                        <a:t>from Okobaba saw mill </a:t>
                      </a:r>
                    </a:p>
                    <a:p>
                      <a:pPr marL="342900" indent="-342900">
                        <a:buAutoNum type="romanLcParenBoth"/>
                      </a:pPr>
                      <a:r>
                        <a:rPr lang="en-US" sz="1500" u="none" baseline="0" dirty="0" smtClean="0"/>
                        <a:t> Decomposing sawdust from Lagos lagoon (Okobaba axis)</a:t>
                      </a:r>
                    </a:p>
                    <a:p>
                      <a:pPr marL="342900" indent="-342900">
                        <a:buAutoNum type="romanLcParenBoth"/>
                      </a:pPr>
                      <a:r>
                        <a:rPr lang="en-US" sz="1500" u="none" baseline="0" dirty="0" smtClean="0"/>
                        <a:t>Lagoon water for physico - chemical analysis from lagoon front, University of Lagos</a:t>
                      </a:r>
                    </a:p>
                  </a:txBody>
                  <a:tcPr/>
                </a:tc>
              </a:tr>
              <a:tr h="732921">
                <a:tc>
                  <a:txBody>
                    <a:bodyPr/>
                    <a:lstStyle/>
                    <a:p>
                      <a:pPr marL="342900" indent="-342900">
                        <a:buFont typeface="+mj-lt"/>
                        <a:buAutoNum type="arabicPeriod" startAt="2"/>
                      </a:pPr>
                      <a:r>
                        <a:rPr lang="en-US" sz="1500" dirty="0" smtClean="0"/>
                        <a:t>Isolation</a:t>
                      </a:r>
                      <a:r>
                        <a:rPr lang="en-US" sz="1500" baseline="0" dirty="0" smtClean="0"/>
                        <a:t> of actinomycetes </a:t>
                      </a:r>
                      <a:endParaRPr lang="en-US" sz="1500" dirty="0"/>
                    </a:p>
                  </a:txBody>
                  <a:tcPr/>
                </a:tc>
                <a:tc>
                  <a:txBody>
                    <a:bodyPr/>
                    <a:lstStyle/>
                    <a:p>
                      <a:pPr marL="342900" indent="-342900">
                        <a:buAutoNum type="romanLcParenBoth"/>
                      </a:pPr>
                      <a:r>
                        <a:rPr lang="en-US" sz="1500" dirty="0" smtClean="0"/>
                        <a:t>Streak</a:t>
                      </a:r>
                      <a:r>
                        <a:rPr lang="en-US" sz="1500" baseline="0" dirty="0" smtClean="0"/>
                        <a:t>-p</a:t>
                      </a:r>
                      <a:r>
                        <a:rPr lang="en-US" sz="1500" dirty="0" smtClean="0"/>
                        <a:t>late</a:t>
                      </a:r>
                      <a:r>
                        <a:rPr lang="en-US" sz="1500" baseline="0" dirty="0" smtClean="0"/>
                        <a:t> method using starch-casein agar  for isolation of actinomycetes  (28˚C for up to 7 days)</a:t>
                      </a:r>
                      <a:endParaRPr lang="en-US" sz="1500" dirty="0" smtClean="0"/>
                    </a:p>
                  </a:txBody>
                  <a:tcPr/>
                </a:tc>
              </a:tr>
              <a:tr h="1164052">
                <a:tc>
                  <a:txBody>
                    <a:bodyPr/>
                    <a:lstStyle/>
                    <a:p>
                      <a:pPr marL="342900" indent="-342900">
                        <a:buFont typeface="+mj-lt"/>
                        <a:buAutoNum type="arabicPeriod" startAt="3"/>
                      </a:pPr>
                      <a:r>
                        <a:rPr lang="en-US" sz="1500" dirty="0" smtClean="0"/>
                        <a:t>Screening</a:t>
                      </a:r>
                      <a:r>
                        <a:rPr lang="en-US" sz="1500" baseline="0" dirty="0" smtClean="0"/>
                        <a:t> of lignin degraders</a:t>
                      </a:r>
                      <a:endParaRPr lang="en-US" sz="1500" dirty="0"/>
                    </a:p>
                  </a:txBody>
                  <a:tcPr/>
                </a:tc>
                <a:tc>
                  <a:txBody>
                    <a:bodyPr/>
                    <a:lstStyle/>
                    <a:p>
                      <a:pPr marL="342900" indent="-342900">
                        <a:buAutoNum type="romanLcParenBoth"/>
                      </a:pPr>
                      <a:r>
                        <a:rPr lang="en-US" sz="1500" dirty="0" smtClean="0"/>
                        <a:t>Ability</a:t>
                      </a:r>
                      <a:r>
                        <a:rPr lang="en-US" sz="1500" baseline="0" dirty="0" smtClean="0"/>
                        <a:t> of isolates to attack filter papers.</a:t>
                      </a:r>
                    </a:p>
                    <a:p>
                      <a:pPr marL="342900" indent="-342900">
                        <a:buAutoNum type="romanLcParenBoth"/>
                      </a:pPr>
                      <a:r>
                        <a:rPr lang="en-US" sz="1500" baseline="0" dirty="0" smtClean="0"/>
                        <a:t>Screening for the catabolism of  lignin-related aromatic acids using bromothymol blue indicator(Nishimura </a:t>
                      </a:r>
                      <a:r>
                        <a:rPr lang="en-US" sz="1500" i="1" baseline="0" dirty="0" smtClean="0"/>
                        <a:t>et al., </a:t>
                      </a:r>
                      <a:r>
                        <a:rPr lang="en-US" sz="1500" i="0" baseline="0" dirty="0" smtClean="0"/>
                        <a:t>2006)</a:t>
                      </a:r>
                      <a:r>
                        <a:rPr lang="en-US" sz="1500" baseline="0" dirty="0" smtClean="0"/>
                        <a:t>.</a:t>
                      </a:r>
                      <a:endParaRPr lang="en-US" sz="1500" dirty="0" smtClean="0"/>
                    </a:p>
                  </a:txBody>
                  <a:tcPr/>
                </a:tc>
              </a:tr>
              <a:tr h="1379617">
                <a:tc>
                  <a:txBody>
                    <a:bodyPr/>
                    <a:lstStyle/>
                    <a:p>
                      <a:r>
                        <a:rPr lang="en-US" sz="1500" dirty="0" smtClean="0"/>
                        <a:t>4.  Identification of isolates </a:t>
                      </a:r>
                      <a:endParaRPr lang="en-US" sz="1500" dirty="0"/>
                    </a:p>
                  </a:txBody>
                  <a:tcPr/>
                </a:tc>
                <a:tc>
                  <a:txBody>
                    <a:bodyPr/>
                    <a:lstStyle/>
                    <a:p>
                      <a:pPr marL="342900" indent="-342900">
                        <a:buAutoNum type="romanLcParenBoth"/>
                      </a:pPr>
                      <a:r>
                        <a:rPr lang="en-US" sz="1500" dirty="0" smtClean="0"/>
                        <a:t>Cultural and cellular</a:t>
                      </a:r>
                      <a:r>
                        <a:rPr lang="en-US" sz="1500" baseline="0" dirty="0" smtClean="0"/>
                        <a:t> morphology </a:t>
                      </a:r>
                    </a:p>
                    <a:p>
                      <a:pPr marL="342900" indent="-342900">
                        <a:buAutoNum type="romanLcParenBoth"/>
                      </a:pPr>
                      <a:r>
                        <a:rPr lang="en-US" sz="1500" baseline="0" dirty="0" smtClean="0"/>
                        <a:t>Biochemical characteristics</a:t>
                      </a:r>
                    </a:p>
                    <a:p>
                      <a:pPr marL="342900" indent="-342900">
                        <a:buAutoNum type="romanLcParenBoth"/>
                      </a:pPr>
                      <a:r>
                        <a:rPr lang="en-US" sz="1500" baseline="0" dirty="0" smtClean="0"/>
                        <a:t>Scanning and Transmission electron Microscopy (</a:t>
                      </a:r>
                      <a:r>
                        <a:rPr lang="en-US" sz="1500" baseline="0" dirty="0" err="1" smtClean="0"/>
                        <a:t>Bozola</a:t>
                      </a:r>
                      <a:r>
                        <a:rPr lang="en-US" sz="1500" baseline="0" dirty="0" smtClean="0"/>
                        <a:t> and Russell, 1999).</a:t>
                      </a:r>
                    </a:p>
                    <a:p>
                      <a:pPr marL="342900" indent="-342900">
                        <a:buAutoNum type="romanLcParenBoth"/>
                      </a:pPr>
                      <a:r>
                        <a:rPr lang="en-US" sz="1500" baseline="0" dirty="0" smtClean="0"/>
                        <a:t>I6S </a:t>
                      </a:r>
                      <a:r>
                        <a:rPr lang="en-US" sz="1500" baseline="0" dirty="0" err="1" smtClean="0"/>
                        <a:t>rRNA</a:t>
                      </a:r>
                      <a:r>
                        <a:rPr lang="en-US" sz="1500" baseline="0" dirty="0" smtClean="0"/>
                        <a:t> gene sequencing of isolates (</a:t>
                      </a:r>
                      <a:r>
                        <a:rPr lang="en-US" sz="1500" baseline="0" dirty="0" err="1" smtClean="0"/>
                        <a:t>Schuller</a:t>
                      </a:r>
                      <a:r>
                        <a:rPr lang="en-US" sz="1500" baseline="0" dirty="0" smtClean="0"/>
                        <a:t> </a:t>
                      </a:r>
                      <a:r>
                        <a:rPr lang="en-US" sz="1500" i="1" baseline="0" dirty="0" smtClean="0"/>
                        <a:t>et al</a:t>
                      </a:r>
                      <a:r>
                        <a:rPr lang="en-US" sz="1500" baseline="0" dirty="0" smtClean="0"/>
                        <a:t>., 2010).</a:t>
                      </a:r>
                      <a:endParaRPr lang="en-US" sz="1500" dirty="0" smtClean="0"/>
                    </a:p>
                  </a:txBody>
                  <a:tcPr/>
                </a:tc>
              </a:tr>
            </a:tbl>
          </a:graphicData>
        </a:graphic>
      </p:graphicFrame>
      <p:sp>
        <p:nvSpPr>
          <p:cNvPr id="6" name="TextBox 5"/>
          <p:cNvSpPr txBox="1"/>
          <p:nvPr/>
        </p:nvSpPr>
        <p:spPr>
          <a:xfrm>
            <a:off x="323528" y="188640"/>
            <a:ext cx="8064896" cy="1477328"/>
          </a:xfrm>
          <a:prstGeom prst="rect">
            <a:avLst/>
          </a:prstGeom>
          <a:noFill/>
        </p:spPr>
        <p:txBody>
          <a:bodyPr wrap="square" rtlCol="0">
            <a:spAutoFit/>
          </a:bodyPr>
          <a:lstStyle/>
          <a:p>
            <a:r>
              <a:rPr lang="en-GB" b="1" dirty="0" smtClean="0"/>
              <a:t>SOME SPECIFIC PRACTICAL EXAMPLES</a:t>
            </a:r>
          </a:p>
          <a:p>
            <a:r>
              <a:rPr lang="en-GB" b="1" dirty="0" smtClean="0"/>
              <a:t>1. ISOLATION OF LIGNOCELLULOLYTIC BACTERIA</a:t>
            </a:r>
            <a:endParaRPr lang="en-GB" dirty="0" smtClean="0"/>
          </a:p>
          <a:p>
            <a:r>
              <a:rPr lang="en-GB" b="1" dirty="0" smtClean="0"/>
              <a:t>MATERIAL AND METHODS</a:t>
            </a:r>
            <a:endParaRPr lang="en-GB" dirty="0" smtClean="0"/>
          </a:p>
          <a:p>
            <a:endParaRPr lang="en-GB" b="1" dirty="0" smtClean="0"/>
          </a:p>
          <a:p>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23528" y="980728"/>
          <a:ext cx="8229600" cy="5187822"/>
        </p:xfrm>
        <a:graphic>
          <a:graphicData uri="http://schemas.openxmlformats.org/drawingml/2006/table">
            <a:tbl>
              <a:tblPr firstRow="1" bandRow="1">
                <a:tableStyleId>{5C22544A-7EE6-4342-B048-85BDC9FD1C3A}</a:tableStyleId>
              </a:tblPr>
              <a:tblGrid>
                <a:gridCol w="4114800"/>
                <a:gridCol w="4114800"/>
              </a:tblGrid>
              <a:tr h="1347342">
                <a:tc>
                  <a:txBody>
                    <a:bodyPr/>
                    <a:lstStyle/>
                    <a:p>
                      <a:pPr marL="400050" marR="0" indent="-400050" algn="l" defTabSz="914400" rtl="0" eaLnBrk="1" fontAlgn="auto" latinLnBrk="0" hangingPunct="1">
                        <a:lnSpc>
                          <a:spcPct val="100000"/>
                        </a:lnSpc>
                        <a:spcBef>
                          <a:spcPts val="0"/>
                        </a:spcBef>
                        <a:spcAft>
                          <a:spcPts val="0"/>
                        </a:spcAft>
                        <a:buClrTx/>
                        <a:buSzTx/>
                        <a:buFont typeface="+mj-lt"/>
                        <a:buNone/>
                        <a:tabLst/>
                        <a:defRPr/>
                      </a:pPr>
                      <a:r>
                        <a:rPr lang="en-US" sz="1500" b="0" dirty="0" smtClean="0"/>
                        <a:t>5.</a:t>
                      </a:r>
                      <a:r>
                        <a:rPr lang="en-US" sz="1500" b="0" baseline="0" dirty="0" smtClean="0"/>
                        <a:t>    Microbial diversity of  decomposing wood</a:t>
                      </a:r>
                      <a:endParaRPr lang="en-US" sz="1500" b="0" dirty="0" smtClean="0"/>
                    </a:p>
                  </a:txBody>
                  <a:tcPr/>
                </a:tc>
                <a:tc>
                  <a:txBody>
                    <a:bodyPr/>
                    <a:lstStyle/>
                    <a:p>
                      <a:pPr marL="342900" indent="-342900">
                        <a:buNone/>
                      </a:pPr>
                      <a:r>
                        <a:rPr lang="en-US" sz="1500" b="0" dirty="0" smtClean="0"/>
                        <a:t>      Te</a:t>
                      </a:r>
                      <a:r>
                        <a:rPr lang="en-US" sz="1500" b="0" baseline="0" dirty="0" smtClean="0"/>
                        <a:t>rminal restriction fragment length polymorphism  (TRFLP) by capillary electrophoresis (</a:t>
                      </a:r>
                      <a:r>
                        <a:rPr lang="en-US" sz="1500" b="0" baseline="0" dirty="0" err="1" smtClean="0"/>
                        <a:t>Tiedje</a:t>
                      </a:r>
                      <a:r>
                        <a:rPr lang="en-US" sz="1500" b="0" baseline="0" dirty="0" smtClean="0"/>
                        <a:t>,  2002)</a:t>
                      </a:r>
                      <a:endParaRPr lang="en-US" sz="1500" b="0" dirty="0" smtClean="0"/>
                    </a:p>
                  </a:txBody>
                  <a:tcPr/>
                </a:tc>
              </a:tr>
              <a:tr h="1347342">
                <a:tc>
                  <a:txBody>
                    <a:bodyPr/>
                    <a:lstStyle/>
                    <a:p>
                      <a:pPr marL="342900" indent="-342900">
                        <a:buFont typeface="+mj-lt"/>
                        <a:buNone/>
                      </a:pPr>
                      <a:r>
                        <a:rPr lang="en-US" sz="1500" dirty="0" smtClean="0"/>
                        <a:t>6.  </a:t>
                      </a:r>
                      <a:r>
                        <a:rPr lang="en-US" sz="1500" i="1" dirty="0" smtClean="0"/>
                        <a:t>In</a:t>
                      </a:r>
                      <a:r>
                        <a:rPr lang="en-US" sz="1500" i="1" baseline="0" dirty="0" smtClean="0"/>
                        <a:t> </a:t>
                      </a:r>
                      <a:r>
                        <a:rPr lang="en-US" sz="1500" i="1" dirty="0" smtClean="0"/>
                        <a:t>situ</a:t>
                      </a:r>
                      <a:r>
                        <a:rPr lang="en-US" sz="1500" dirty="0" smtClean="0"/>
                        <a:t>  and laboratory</a:t>
                      </a:r>
                      <a:r>
                        <a:rPr lang="en-US" sz="1500" baseline="0" dirty="0" smtClean="0"/>
                        <a:t> studies. </a:t>
                      </a:r>
                      <a:r>
                        <a:rPr lang="en-US" sz="1500" dirty="0" smtClean="0"/>
                        <a:t> </a:t>
                      </a:r>
                    </a:p>
                    <a:p>
                      <a:pPr marL="342900" indent="-342900">
                        <a:buFont typeface="+mj-lt"/>
                        <a:buNone/>
                      </a:pPr>
                      <a:endParaRPr lang="en-US" sz="1500" dirty="0" smtClean="0"/>
                    </a:p>
                    <a:p>
                      <a:pPr marL="400050" indent="-400050">
                        <a:buFont typeface="+mj-lt"/>
                        <a:buAutoNum type="romanLcPeriod"/>
                      </a:pPr>
                      <a:r>
                        <a:rPr lang="en-US" sz="1500" dirty="0" smtClean="0"/>
                        <a:t>Physico - chemical analysis of lagoon water</a:t>
                      </a:r>
                    </a:p>
                    <a:p>
                      <a:pPr marL="400050" marR="0" indent="-400050" algn="l" defTabSz="914400" rtl="0" eaLnBrk="1" fontAlgn="auto" latinLnBrk="0" hangingPunct="1">
                        <a:lnSpc>
                          <a:spcPct val="100000"/>
                        </a:lnSpc>
                        <a:spcBef>
                          <a:spcPts val="0"/>
                        </a:spcBef>
                        <a:spcAft>
                          <a:spcPts val="0"/>
                        </a:spcAft>
                        <a:buClrTx/>
                        <a:buSzTx/>
                        <a:buFont typeface="+mj-lt"/>
                        <a:buNone/>
                        <a:tabLst/>
                        <a:defRPr/>
                      </a:pPr>
                      <a:endParaRPr lang="en-US" sz="1500" dirty="0" smtClean="0"/>
                    </a:p>
                    <a:p>
                      <a:pPr marL="400050" marR="0" indent="-400050" algn="l" defTabSz="914400" rtl="0" eaLnBrk="1" fontAlgn="auto" latinLnBrk="0" hangingPunct="1">
                        <a:lnSpc>
                          <a:spcPct val="100000"/>
                        </a:lnSpc>
                        <a:spcBef>
                          <a:spcPts val="0"/>
                        </a:spcBef>
                        <a:spcAft>
                          <a:spcPts val="0"/>
                        </a:spcAft>
                        <a:buClrTx/>
                        <a:buSzTx/>
                        <a:buFont typeface="+mj-lt"/>
                        <a:buNone/>
                        <a:tabLst/>
                        <a:defRPr/>
                      </a:pPr>
                      <a:r>
                        <a:rPr lang="en-US" sz="1500" dirty="0" smtClean="0"/>
                        <a:t>ii.    Degradative potential of isolates on sawdust</a:t>
                      </a:r>
                    </a:p>
                  </a:txBody>
                  <a:tcPr/>
                </a:tc>
                <a:tc>
                  <a:txBody>
                    <a:bodyPr/>
                    <a:lstStyle/>
                    <a:p>
                      <a:pPr marL="342900" indent="-342900">
                        <a:buAutoNum type="romanLcParenBoth"/>
                      </a:pPr>
                      <a:endParaRPr lang="en-US" sz="1500" dirty="0" smtClean="0"/>
                    </a:p>
                    <a:p>
                      <a:pPr marL="342900" indent="-342900">
                        <a:buAutoNum type="romanLcParenBoth"/>
                      </a:pPr>
                      <a:endParaRPr lang="en-US" sz="1500" dirty="0" smtClean="0"/>
                    </a:p>
                    <a:p>
                      <a:pPr marL="342900" indent="-342900">
                        <a:buAutoNum type="romanLcParenBoth"/>
                      </a:pPr>
                      <a:r>
                        <a:rPr lang="en-US" sz="1500" baseline="0" dirty="0" err="1" smtClean="0"/>
                        <a:t>Gravimetry</a:t>
                      </a:r>
                      <a:endParaRPr lang="en-US" sz="1500" baseline="0" dirty="0" smtClean="0"/>
                    </a:p>
                    <a:p>
                      <a:pPr marL="342900" indent="-342900">
                        <a:buAutoNum type="romanLcParenBoth"/>
                      </a:pPr>
                      <a:r>
                        <a:rPr lang="en-US" sz="1500" baseline="0" dirty="0" err="1" smtClean="0"/>
                        <a:t>Spectrophotometry</a:t>
                      </a:r>
                      <a:r>
                        <a:rPr lang="en-US" sz="1500" baseline="0" dirty="0" smtClean="0"/>
                        <a:t> (</a:t>
                      </a:r>
                      <a:r>
                        <a:rPr lang="en-US" sz="1500" baseline="0" dirty="0" err="1" smtClean="0"/>
                        <a:t>Ademoroti</a:t>
                      </a:r>
                      <a:r>
                        <a:rPr lang="en-US" sz="1500" baseline="0" dirty="0" smtClean="0"/>
                        <a:t>, 1996)</a:t>
                      </a:r>
                    </a:p>
                    <a:p>
                      <a:pPr marL="342900" indent="-342900">
                        <a:buAutoNum type="romanLcParenBoth"/>
                      </a:pPr>
                      <a:endParaRPr lang="en-US" sz="1500" baseline="0" dirty="0" smtClean="0"/>
                    </a:p>
                    <a:p>
                      <a:pPr marL="342900" indent="-342900">
                        <a:buNone/>
                      </a:pPr>
                      <a:r>
                        <a:rPr lang="en-US" sz="1500" dirty="0" smtClean="0"/>
                        <a:t>(</a:t>
                      </a:r>
                      <a:r>
                        <a:rPr lang="en-US" sz="1500" dirty="0" err="1" smtClean="0"/>
                        <a:t>i</a:t>
                      </a:r>
                      <a:r>
                        <a:rPr lang="en-US" sz="1500" dirty="0" smtClean="0"/>
                        <a:t>)Weight loss method (Deschamps</a:t>
                      </a:r>
                      <a:r>
                        <a:rPr lang="en-US" sz="1500" baseline="0" dirty="0" smtClean="0"/>
                        <a:t> </a:t>
                      </a:r>
                      <a:r>
                        <a:rPr lang="en-US" sz="1500" i="1" baseline="0" dirty="0" smtClean="0"/>
                        <a:t>et al</a:t>
                      </a:r>
                      <a:r>
                        <a:rPr lang="en-US" sz="1500" i="0" baseline="0" dirty="0" smtClean="0"/>
                        <a:t>., 1981) ( </a:t>
                      </a:r>
                      <a:r>
                        <a:rPr lang="en-US" sz="1500" i="0" baseline="0" dirty="0" err="1" smtClean="0"/>
                        <a:t>Gravimetry</a:t>
                      </a:r>
                      <a:r>
                        <a:rPr lang="en-US" sz="1500" i="0" baseline="0" dirty="0" smtClean="0"/>
                        <a:t>)</a:t>
                      </a:r>
                    </a:p>
                    <a:p>
                      <a:pPr marL="342900" indent="-342900">
                        <a:buNone/>
                      </a:pPr>
                      <a:r>
                        <a:rPr lang="en-US" sz="1500" i="0" baseline="0" dirty="0" smtClean="0"/>
                        <a:t>(ii) Evaluation of Carbohydrate content using anthrone reagent.( Trevelyan </a:t>
                      </a:r>
                      <a:r>
                        <a:rPr lang="en-US" sz="1500" i="1" baseline="0" dirty="0" smtClean="0"/>
                        <a:t>et al</a:t>
                      </a:r>
                      <a:r>
                        <a:rPr lang="en-US" sz="1500" i="0" baseline="0" dirty="0" smtClean="0"/>
                        <a:t>., 1952)</a:t>
                      </a:r>
                    </a:p>
                    <a:p>
                      <a:pPr marL="342900" indent="-342900">
                        <a:buNone/>
                      </a:pPr>
                      <a:r>
                        <a:rPr lang="en-US" sz="1500" dirty="0" smtClean="0"/>
                        <a:t>(iii)</a:t>
                      </a:r>
                      <a:r>
                        <a:rPr lang="en-US" sz="1500" baseline="0" dirty="0" smtClean="0"/>
                        <a:t> Evaluation of lignin in degraded wood residues (Van </a:t>
                      </a:r>
                      <a:r>
                        <a:rPr lang="en-US" sz="1500" baseline="0" dirty="0" err="1" smtClean="0"/>
                        <a:t>Zyl</a:t>
                      </a:r>
                      <a:r>
                        <a:rPr lang="en-US" sz="1500" baseline="0" dirty="0" smtClean="0"/>
                        <a:t>, 1978)</a:t>
                      </a:r>
                      <a:endParaRPr lang="en-US" sz="1500" dirty="0" smtClean="0"/>
                    </a:p>
                  </a:txBody>
                  <a:tcPr/>
                </a:tc>
              </a:tr>
              <a:tr h="819871">
                <a:tc>
                  <a:txBody>
                    <a:bodyPr/>
                    <a:lstStyle/>
                    <a:p>
                      <a:r>
                        <a:rPr lang="en-US" sz="1500" dirty="0" smtClean="0"/>
                        <a:t>7.</a:t>
                      </a:r>
                      <a:r>
                        <a:rPr lang="en-US" sz="1500" baseline="0" dirty="0" smtClean="0"/>
                        <a:t>  Degradative potential of isolates on lignin and lignin-related aromatic compounds</a:t>
                      </a:r>
                      <a:endParaRPr lang="en-US" sz="1500" dirty="0"/>
                    </a:p>
                  </a:txBody>
                  <a:tcPr/>
                </a:tc>
                <a:tc>
                  <a:txBody>
                    <a:bodyPr/>
                    <a:lstStyle/>
                    <a:p>
                      <a:pPr marL="400050" indent="-400050">
                        <a:buAutoNum type="romanLcParenBoth"/>
                      </a:pPr>
                      <a:r>
                        <a:rPr lang="en-US" sz="1500" i="0" baseline="0" dirty="0" smtClean="0"/>
                        <a:t>Reduction in the concentration of lignin with time (</a:t>
                      </a:r>
                      <a:r>
                        <a:rPr lang="en-US" sz="1500" i="0" baseline="0" dirty="0" err="1" smtClean="0"/>
                        <a:t>Spectrophotometry</a:t>
                      </a:r>
                      <a:r>
                        <a:rPr lang="en-US" sz="1500" i="0" baseline="0" dirty="0" smtClean="0"/>
                        <a:t> )</a:t>
                      </a:r>
                    </a:p>
                    <a:p>
                      <a:pPr marL="400050" indent="-400050">
                        <a:buAutoNum type="romanLcParenBoth"/>
                      </a:pPr>
                      <a:r>
                        <a:rPr lang="en-US" sz="1500" i="0" baseline="0" dirty="0" smtClean="0"/>
                        <a:t>Growth measurement (Ball </a:t>
                      </a:r>
                      <a:r>
                        <a:rPr lang="en-US" sz="1500" i="1" baseline="0" dirty="0" smtClean="0"/>
                        <a:t>et al</a:t>
                      </a:r>
                      <a:r>
                        <a:rPr lang="en-US" sz="1500" i="0" baseline="0" dirty="0" smtClean="0"/>
                        <a:t>., 1989).</a:t>
                      </a:r>
                    </a:p>
                  </a:txBody>
                  <a:tcPr/>
                </a:tc>
              </a:tr>
            </a:tbl>
          </a:graphicData>
        </a:graphic>
      </p:graphicFrame>
      <p:sp>
        <p:nvSpPr>
          <p:cNvPr id="5" name="TextBox 4"/>
          <p:cNvSpPr txBox="1"/>
          <p:nvPr/>
        </p:nvSpPr>
        <p:spPr>
          <a:xfrm>
            <a:off x="323528" y="476672"/>
            <a:ext cx="8064896" cy="646331"/>
          </a:xfrm>
          <a:prstGeom prst="rect">
            <a:avLst/>
          </a:prstGeom>
          <a:noFill/>
        </p:spPr>
        <p:txBody>
          <a:bodyPr wrap="square" rtlCol="0">
            <a:spAutoFit/>
          </a:bodyPr>
          <a:lstStyle/>
          <a:p>
            <a:r>
              <a:rPr lang="en-GB" b="1" dirty="0" smtClean="0"/>
              <a:t>MATERIAL AND METHODS (Cont’d)</a:t>
            </a:r>
          </a:p>
          <a:p>
            <a:endParaRPr lang="en-GB"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51520" y="924919"/>
          <a:ext cx="8229600" cy="5168377"/>
        </p:xfrm>
        <a:graphic>
          <a:graphicData uri="http://schemas.openxmlformats.org/drawingml/2006/table">
            <a:tbl>
              <a:tblPr firstRow="1" bandRow="1">
                <a:tableStyleId>{5C22544A-7EE6-4342-B048-85BDC9FD1C3A}</a:tableStyleId>
              </a:tblPr>
              <a:tblGrid>
                <a:gridCol w="4114800"/>
                <a:gridCol w="4114800"/>
              </a:tblGrid>
              <a:tr h="750794">
                <a:tc>
                  <a:txBody>
                    <a:bodyPr/>
                    <a:lstStyle/>
                    <a:p>
                      <a:r>
                        <a:rPr lang="en-US" sz="1500" dirty="0" smtClean="0"/>
                        <a:t>8.</a:t>
                      </a:r>
                      <a:r>
                        <a:rPr lang="en-US" sz="1500" baseline="0" dirty="0" smtClean="0"/>
                        <a:t>  Identification of metabolic products of degradation </a:t>
                      </a:r>
                      <a:endParaRPr lang="en-US" sz="1500" dirty="0"/>
                    </a:p>
                  </a:txBody>
                  <a:tcPr/>
                </a:tc>
                <a:tc>
                  <a:txBody>
                    <a:bodyPr/>
                    <a:lstStyle/>
                    <a:p>
                      <a:r>
                        <a:rPr lang="en-US" sz="1500" dirty="0" smtClean="0"/>
                        <a:t>Use of HPLC, HPLC </a:t>
                      </a:r>
                      <a:r>
                        <a:rPr lang="en-US" sz="1500" baseline="0" dirty="0" smtClean="0"/>
                        <a:t>– MS, UV </a:t>
                      </a:r>
                      <a:r>
                        <a:rPr lang="en-US" sz="1500" baseline="0" dirty="0" err="1" smtClean="0"/>
                        <a:t>Spectrophotometry</a:t>
                      </a:r>
                      <a:r>
                        <a:rPr lang="en-US" sz="1500" baseline="0" dirty="0" smtClean="0"/>
                        <a:t> .</a:t>
                      </a:r>
                      <a:endParaRPr lang="en-US" sz="1500" dirty="0"/>
                    </a:p>
                  </a:txBody>
                  <a:tcPr/>
                </a:tc>
              </a:tr>
              <a:tr h="750794">
                <a:tc>
                  <a:txBody>
                    <a:bodyPr/>
                    <a:lstStyle/>
                    <a:p>
                      <a:r>
                        <a:rPr lang="en-US" sz="1500" dirty="0" smtClean="0"/>
                        <a:t>9.  Detection of major lignolytic and</a:t>
                      </a:r>
                      <a:r>
                        <a:rPr lang="en-US" sz="1500" baseline="0" dirty="0" smtClean="0"/>
                        <a:t> cellulolytic enzyme gene dusters </a:t>
                      </a:r>
                      <a:endParaRPr lang="en-US" sz="1500" dirty="0"/>
                    </a:p>
                  </a:txBody>
                  <a:tcPr/>
                </a:tc>
                <a:tc>
                  <a:txBody>
                    <a:bodyPr/>
                    <a:lstStyle/>
                    <a:p>
                      <a:r>
                        <a:rPr lang="en-US" sz="1500" dirty="0" smtClean="0"/>
                        <a:t>Genomic analysis using PCR</a:t>
                      </a:r>
                      <a:r>
                        <a:rPr lang="en-US" sz="1500" baseline="0" dirty="0" smtClean="0"/>
                        <a:t> (Pieter</a:t>
                      </a:r>
                      <a:r>
                        <a:rPr lang="en-US" sz="1500" i="1" baseline="0" dirty="0" smtClean="0"/>
                        <a:t>, et al</a:t>
                      </a:r>
                      <a:r>
                        <a:rPr lang="en-US" sz="1500" baseline="0" dirty="0" smtClean="0"/>
                        <a:t>.,2011; Chow </a:t>
                      </a:r>
                      <a:r>
                        <a:rPr lang="en-US" sz="1500" i="1" baseline="0" dirty="0" smtClean="0"/>
                        <a:t>et al</a:t>
                      </a:r>
                      <a:r>
                        <a:rPr lang="en-US" sz="1500" baseline="0" dirty="0" smtClean="0"/>
                        <a:t>.,1999 ; Buchan </a:t>
                      </a:r>
                      <a:r>
                        <a:rPr lang="en-US" sz="1500" i="1" baseline="0" dirty="0" smtClean="0"/>
                        <a:t>et al</a:t>
                      </a:r>
                      <a:r>
                        <a:rPr lang="en-US" sz="1500" baseline="0" dirty="0" smtClean="0"/>
                        <a:t>., 2000)</a:t>
                      </a:r>
                      <a:endParaRPr lang="en-US" sz="1500" dirty="0"/>
                    </a:p>
                  </a:txBody>
                  <a:tcPr/>
                </a:tc>
              </a:tr>
              <a:tr h="1426509">
                <a:tc>
                  <a:txBody>
                    <a:bodyPr/>
                    <a:lstStyle/>
                    <a:p>
                      <a:r>
                        <a:rPr lang="en-US" sz="1500" dirty="0" smtClean="0"/>
                        <a:t>10.  Enzyme activity assays</a:t>
                      </a:r>
                      <a:endParaRPr lang="en-US" sz="1500" dirty="0"/>
                    </a:p>
                  </a:txBody>
                  <a:tcPr/>
                </a:tc>
                <a:tc>
                  <a:txBody>
                    <a:bodyPr/>
                    <a:lstStyle/>
                    <a:p>
                      <a:pPr marL="342900" indent="-342900">
                        <a:buAutoNum type="romanLcParenBoth"/>
                      </a:pPr>
                      <a:r>
                        <a:rPr lang="en-US" sz="1500" dirty="0" smtClean="0"/>
                        <a:t>Cellulase</a:t>
                      </a:r>
                      <a:r>
                        <a:rPr lang="en-US" sz="1500" baseline="0" dirty="0" smtClean="0"/>
                        <a:t> – </a:t>
                      </a:r>
                      <a:r>
                        <a:rPr lang="en-US" sz="1500" baseline="0" dirty="0" err="1" smtClean="0"/>
                        <a:t>Spectrophotometry</a:t>
                      </a:r>
                      <a:r>
                        <a:rPr lang="en-US" sz="1500" baseline="0" dirty="0" smtClean="0"/>
                        <a:t> (Somogyi,1952.; Nelson,1944)</a:t>
                      </a:r>
                    </a:p>
                    <a:p>
                      <a:pPr marL="342900" indent="-342900">
                        <a:buAutoNum type="romanLcParenBoth"/>
                      </a:pPr>
                      <a:r>
                        <a:rPr lang="en-US" sz="1500" baseline="0" dirty="0" smtClean="0"/>
                        <a:t>Peroxidase – </a:t>
                      </a:r>
                      <a:r>
                        <a:rPr lang="en-US" sz="1500" baseline="0" dirty="0" err="1" smtClean="0"/>
                        <a:t>Spectrophotometry</a:t>
                      </a:r>
                      <a:r>
                        <a:rPr lang="en-US" sz="1500" baseline="0" dirty="0" smtClean="0"/>
                        <a:t> (Mercer  </a:t>
                      </a:r>
                      <a:r>
                        <a:rPr lang="en-US" sz="1500" i="1" baseline="0" dirty="0" smtClean="0"/>
                        <a:t>et al., 1996)</a:t>
                      </a:r>
                    </a:p>
                    <a:p>
                      <a:pPr marL="342900" indent="-342900">
                        <a:buAutoNum type="romanLcParenBoth"/>
                      </a:pPr>
                      <a:r>
                        <a:rPr lang="en-US" sz="1500" baseline="0" dirty="0" smtClean="0"/>
                        <a:t> Laccase – </a:t>
                      </a:r>
                      <a:r>
                        <a:rPr lang="en-US" sz="1500" baseline="0" dirty="0" err="1" smtClean="0"/>
                        <a:t>Spectrophotometry</a:t>
                      </a:r>
                      <a:r>
                        <a:rPr lang="en-US" sz="1500" baseline="0" dirty="0" smtClean="0"/>
                        <a:t> (</a:t>
                      </a:r>
                      <a:r>
                        <a:rPr lang="en-US" sz="1500" baseline="0" dirty="0" err="1" smtClean="0"/>
                        <a:t>Kizhekkedathu</a:t>
                      </a:r>
                      <a:r>
                        <a:rPr lang="en-US" sz="1500" baseline="0" dirty="0" smtClean="0"/>
                        <a:t> and </a:t>
                      </a:r>
                      <a:r>
                        <a:rPr lang="en-US" sz="1500" baseline="0" dirty="0" err="1" smtClean="0"/>
                        <a:t>Paru</a:t>
                      </a:r>
                      <a:r>
                        <a:rPr lang="en-US" sz="1500" baseline="0" dirty="0" smtClean="0"/>
                        <a:t>, 2005)</a:t>
                      </a:r>
                      <a:endParaRPr lang="en-US" sz="1500" dirty="0"/>
                    </a:p>
                  </a:txBody>
                  <a:tcPr/>
                </a:tc>
              </a:tr>
              <a:tr h="750794">
                <a:tc>
                  <a:txBody>
                    <a:bodyPr/>
                    <a:lstStyle/>
                    <a:p>
                      <a:r>
                        <a:rPr lang="en-US" sz="1500" dirty="0" smtClean="0"/>
                        <a:t>12.  Protein analysis </a:t>
                      </a:r>
                      <a:endParaRPr lang="en-US" sz="1500" dirty="0"/>
                    </a:p>
                  </a:txBody>
                  <a:tcPr/>
                </a:tc>
                <a:tc>
                  <a:txBody>
                    <a:bodyPr/>
                    <a:lstStyle/>
                    <a:p>
                      <a:pPr marL="342900" indent="-342900">
                        <a:buAutoNum type="romanLcParenBoth"/>
                      </a:pPr>
                      <a:r>
                        <a:rPr lang="en-US" sz="1500" dirty="0" smtClean="0"/>
                        <a:t>Lowry </a:t>
                      </a:r>
                      <a:r>
                        <a:rPr lang="en-US" sz="1500" i="1" dirty="0" smtClean="0"/>
                        <a:t>et al</a:t>
                      </a:r>
                      <a:r>
                        <a:rPr lang="en-US" sz="1500" i="0" dirty="0" smtClean="0"/>
                        <a:t>., 1951 (Spectrophotometry) </a:t>
                      </a:r>
                      <a:endParaRPr lang="en-US" sz="1500" dirty="0"/>
                    </a:p>
                  </a:txBody>
                  <a:tcPr/>
                </a:tc>
              </a:tr>
              <a:tr h="1426509">
                <a:tc>
                  <a:txBody>
                    <a:bodyPr/>
                    <a:lstStyle/>
                    <a:p>
                      <a:r>
                        <a:rPr lang="en-US" sz="1500" dirty="0" smtClean="0"/>
                        <a:t>13.  Optimization study</a:t>
                      </a:r>
                      <a:r>
                        <a:rPr lang="en-US" sz="1500" baseline="0" dirty="0" smtClean="0"/>
                        <a:t> (Enzyme)</a:t>
                      </a:r>
                      <a:endParaRPr lang="en-US" sz="1500" dirty="0"/>
                    </a:p>
                  </a:txBody>
                  <a:tcPr/>
                </a:tc>
                <a:tc>
                  <a:txBody>
                    <a:bodyPr/>
                    <a:lstStyle/>
                    <a:p>
                      <a:pPr marL="342900" indent="-342900">
                        <a:buAutoNum type="romanLcParenBoth"/>
                      </a:pPr>
                      <a:r>
                        <a:rPr lang="en-US" sz="1500" dirty="0" smtClean="0"/>
                        <a:t>Effect of pH</a:t>
                      </a:r>
                    </a:p>
                    <a:p>
                      <a:pPr marL="342900" indent="-342900">
                        <a:buAutoNum type="romanLcParenBoth"/>
                      </a:pPr>
                      <a:r>
                        <a:rPr lang="en-US" sz="1500" dirty="0" smtClean="0"/>
                        <a:t>Effect of substrate concentration</a:t>
                      </a:r>
                    </a:p>
                    <a:p>
                      <a:pPr marL="342900" indent="-342900">
                        <a:buAutoNum type="romanLcParenBoth"/>
                      </a:pPr>
                      <a:r>
                        <a:rPr lang="en-US" sz="1500" dirty="0" smtClean="0"/>
                        <a:t>Effect of temperature</a:t>
                      </a:r>
                    </a:p>
                    <a:p>
                      <a:pPr marL="342900" indent="-342900">
                        <a:buAutoNum type="romanLcParenBoth"/>
                      </a:pPr>
                      <a:r>
                        <a:rPr lang="en-US" sz="1500" dirty="0" smtClean="0"/>
                        <a:t>Effect metal</a:t>
                      </a:r>
                      <a:r>
                        <a:rPr lang="en-US" sz="1500" baseline="0" dirty="0" smtClean="0"/>
                        <a:t> ion  (</a:t>
                      </a:r>
                      <a:r>
                        <a:rPr lang="en-US" sz="1500" baseline="0" dirty="0" err="1" smtClean="0"/>
                        <a:t>Somogyi</a:t>
                      </a:r>
                      <a:r>
                        <a:rPr lang="en-US" sz="1500" baseline="0" dirty="0" smtClean="0"/>
                        <a:t>, 1952; Nelson, 1944).</a:t>
                      </a:r>
                      <a:endParaRPr lang="en-US" sz="1500" dirty="0"/>
                    </a:p>
                  </a:txBody>
                  <a:tcPr/>
                </a:tc>
              </a:tr>
            </a:tbl>
          </a:graphicData>
        </a:graphic>
      </p:graphicFrame>
      <p:sp>
        <p:nvSpPr>
          <p:cNvPr id="5" name="TextBox 4"/>
          <p:cNvSpPr txBox="1"/>
          <p:nvPr/>
        </p:nvSpPr>
        <p:spPr>
          <a:xfrm>
            <a:off x="179512" y="404664"/>
            <a:ext cx="8064896" cy="646331"/>
          </a:xfrm>
          <a:prstGeom prst="rect">
            <a:avLst/>
          </a:prstGeom>
          <a:noFill/>
        </p:spPr>
        <p:txBody>
          <a:bodyPr wrap="square" rtlCol="0">
            <a:spAutoFit/>
          </a:bodyPr>
          <a:lstStyle/>
          <a:p>
            <a:r>
              <a:rPr lang="en-GB" b="1" dirty="0" smtClean="0"/>
              <a:t>MATERIAL AND METHODS (Cont’d)</a:t>
            </a:r>
          </a:p>
          <a:p>
            <a:endParaRPr lang="en-GB"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260648"/>
            <a:ext cx="7467600" cy="6429328"/>
          </a:xfrm>
        </p:spPr>
        <p:txBody>
          <a:bodyPr>
            <a:normAutofit fontScale="85000" lnSpcReduction="20000"/>
          </a:bodyPr>
          <a:lstStyle/>
          <a:p>
            <a:r>
              <a:rPr lang="en-GB" b="1" dirty="0" smtClean="0"/>
              <a:t>RESULT OF THE STUDY</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None/>
            </a:pPr>
            <a:endParaRPr lang="en-GB" dirty="0" smtClean="0"/>
          </a:p>
          <a:p>
            <a:endParaRPr lang="en-GB" dirty="0" smtClean="0"/>
          </a:p>
          <a:p>
            <a:endParaRPr lang="en-US" b="1" dirty="0" smtClean="0"/>
          </a:p>
          <a:p>
            <a:endParaRPr lang="en-US" b="1" dirty="0" smtClean="0"/>
          </a:p>
          <a:p>
            <a:r>
              <a:rPr lang="en-US" b="1" dirty="0" err="1" smtClean="0"/>
              <a:t>Phylogenetic</a:t>
            </a:r>
            <a:r>
              <a:rPr lang="en-US" b="1" dirty="0" smtClean="0"/>
              <a:t> tree of selected bacteria species associated with decaying wood community</a:t>
            </a:r>
            <a:r>
              <a:rPr lang="en-US" dirty="0" smtClean="0"/>
              <a:t>.</a:t>
            </a:r>
            <a:endParaRPr lang="en-GB" dirty="0" smtClean="0"/>
          </a:p>
          <a:p>
            <a:r>
              <a:rPr lang="en-US" dirty="0" smtClean="0"/>
              <a:t>Source: (</a:t>
            </a:r>
            <a:r>
              <a:rPr lang="en-US" dirty="0" err="1" smtClean="0"/>
              <a:t>Buraimoh</a:t>
            </a:r>
            <a:r>
              <a:rPr lang="en-US" dirty="0" smtClean="0"/>
              <a:t>, 2014)</a:t>
            </a:r>
            <a:endParaRPr lang="en-GB" dirty="0" smtClean="0"/>
          </a:p>
          <a:p>
            <a:pPr>
              <a:buNone/>
            </a:pPr>
            <a:endParaRPr lang="en-GB" dirty="0"/>
          </a:p>
        </p:txBody>
      </p:sp>
      <p:grpSp>
        <p:nvGrpSpPr>
          <p:cNvPr id="4" name="Group 3"/>
          <p:cNvGrpSpPr/>
          <p:nvPr/>
        </p:nvGrpSpPr>
        <p:grpSpPr>
          <a:xfrm>
            <a:off x="971600" y="476672"/>
            <a:ext cx="7416824" cy="5256584"/>
            <a:chOff x="1176338" y="403225"/>
            <a:chExt cx="6801830" cy="6062663"/>
          </a:xfrm>
        </p:grpSpPr>
        <p:sp>
          <p:nvSpPr>
            <p:cNvPr id="5" name="AutoShape 4"/>
            <p:cNvSpPr>
              <a:spLocks noChangeAspect="1" noChangeArrowheads="1" noTextEdit="1"/>
            </p:cNvSpPr>
            <p:nvPr/>
          </p:nvSpPr>
          <p:spPr bwMode="auto">
            <a:xfrm>
              <a:off x="1176338" y="403225"/>
              <a:ext cx="6791325" cy="6057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6" name="Rectangle 5"/>
            <p:cNvSpPr>
              <a:spLocks noChangeArrowheads="1"/>
            </p:cNvSpPr>
            <p:nvPr/>
          </p:nvSpPr>
          <p:spPr bwMode="auto">
            <a:xfrm>
              <a:off x="3259138" y="538163"/>
              <a:ext cx="2479846"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Acinetobacter</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u="none" strike="noStrike" cap="none" normalizeH="0" baseline="0" dirty="0" smtClean="0">
                  <a:ln>
                    <a:noFill/>
                  </a:ln>
                  <a:solidFill>
                    <a:srgbClr val="000000"/>
                  </a:solidFill>
                  <a:effectLst/>
                  <a:latin typeface="Arial" pitchFamily="34" charset="0"/>
                  <a:cs typeface="Arial" pitchFamily="34" charset="0"/>
                </a:rPr>
                <a:t>sp.</a:t>
              </a:r>
              <a:r>
                <a:rPr kumimoji="0" lang="en-US" sz="1000" b="0" i="0" u="none" strike="noStrike" cap="none" normalizeH="0" baseline="0" dirty="0" smtClean="0">
                  <a:ln>
                    <a:noFill/>
                  </a:ln>
                  <a:solidFill>
                    <a:srgbClr val="000000"/>
                  </a:solidFill>
                  <a:effectLst/>
                  <a:latin typeface="Arial" pitchFamily="34" charset="0"/>
                  <a:cs typeface="Arial" pitchFamily="34" charset="0"/>
                </a:rPr>
                <a:t> TDSAS2-37 (GQ284532)</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Freeform 6"/>
            <p:cNvSpPr>
              <a:spLocks/>
            </p:cNvSpPr>
            <p:nvPr/>
          </p:nvSpPr>
          <p:spPr bwMode="auto">
            <a:xfrm>
              <a:off x="2925763" y="615950"/>
              <a:ext cx="328613" cy="109538"/>
            </a:xfrm>
            <a:custGeom>
              <a:avLst/>
              <a:gdLst/>
              <a:ahLst/>
              <a:cxnLst>
                <a:cxn ang="0">
                  <a:pos x="0" y="69"/>
                </a:cxn>
                <a:cxn ang="0">
                  <a:pos x="0" y="0"/>
                </a:cxn>
                <a:cxn ang="0">
                  <a:pos x="207" y="0"/>
                </a:cxn>
              </a:cxnLst>
              <a:rect l="0" t="0" r="r" b="b"/>
              <a:pathLst>
                <a:path w="207" h="69">
                  <a:moveTo>
                    <a:pt x="0" y="69"/>
                  </a:moveTo>
                  <a:lnTo>
                    <a:pt x="0" y="0"/>
                  </a:lnTo>
                  <a:lnTo>
                    <a:pt x="207"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8" name="Rectangle 7"/>
            <p:cNvSpPr>
              <a:spLocks noChangeArrowheads="1"/>
            </p:cNvSpPr>
            <p:nvPr/>
          </p:nvSpPr>
          <p:spPr bwMode="auto">
            <a:xfrm>
              <a:off x="3582988" y="766763"/>
              <a:ext cx="2300310"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Pantoea</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agglomerans</a:t>
              </a:r>
              <a:r>
                <a:rPr kumimoji="0" lang="en-US" sz="1000" b="0" i="0" u="none" strike="noStrike" cap="none" normalizeH="0" baseline="0" dirty="0" smtClean="0">
                  <a:ln>
                    <a:noFill/>
                  </a:ln>
                  <a:solidFill>
                    <a:srgbClr val="000000"/>
                  </a:solidFill>
                  <a:effectLst/>
                  <a:latin typeface="Arial" pitchFamily="34" charset="0"/>
                  <a:cs typeface="Arial" pitchFamily="34" charset="0"/>
                </a:rPr>
                <a:t> PA 1 (EF569226)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Freeform 8"/>
            <p:cNvSpPr>
              <a:spLocks/>
            </p:cNvSpPr>
            <p:nvPr/>
          </p:nvSpPr>
          <p:spPr bwMode="auto">
            <a:xfrm>
              <a:off x="2925763" y="735013"/>
              <a:ext cx="652463" cy="109538"/>
            </a:xfrm>
            <a:custGeom>
              <a:avLst/>
              <a:gdLst/>
              <a:ahLst/>
              <a:cxnLst>
                <a:cxn ang="0">
                  <a:pos x="0" y="0"/>
                </a:cxn>
                <a:cxn ang="0">
                  <a:pos x="0" y="69"/>
                </a:cxn>
                <a:cxn ang="0">
                  <a:pos x="411" y="69"/>
                </a:cxn>
              </a:cxnLst>
              <a:rect l="0" t="0" r="r" b="b"/>
              <a:pathLst>
                <a:path w="411" h="69">
                  <a:moveTo>
                    <a:pt x="0" y="0"/>
                  </a:moveTo>
                  <a:lnTo>
                    <a:pt x="0" y="69"/>
                  </a:lnTo>
                  <a:lnTo>
                    <a:pt x="411" y="69"/>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10" name="Freeform 9"/>
            <p:cNvSpPr>
              <a:spLocks/>
            </p:cNvSpPr>
            <p:nvPr/>
          </p:nvSpPr>
          <p:spPr bwMode="auto">
            <a:xfrm>
              <a:off x="2886076" y="730250"/>
              <a:ext cx="39688" cy="166688"/>
            </a:xfrm>
            <a:custGeom>
              <a:avLst/>
              <a:gdLst/>
              <a:ahLst/>
              <a:cxnLst>
                <a:cxn ang="0">
                  <a:pos x="0" y="105"/>
                </a:cxn>
                <a:cxn ang="0">
                  <a:pos x="0" y="0"/>
                </a:cxn>
                <a:cxn ang="0">
                  <a:pos x="25" y="0"/>
                </a:cxn>
              </a:cxnLst>
              <a:rect l="0" t="0" r="r" b="b"/>
              <a:pathLst>
                <a:path w="25" h="105">
                  <a:moveTo>
                    <a:pt x="0" y="105"/>
                  </a:moveTo>
                  <a:lnTo>
                    <a:pt x="0" y="0"/>
                  </a:lnTo>
                  <a:lnTo>
                    <a:pt x="25"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11" name="Rectangle 10"/>
            <p:cNvSpPr>
              <a:spLocks noChangeArrowheads="1"/>
            </p:cNvSpPr>
            <p:nvPr/>
          </p:nvSpPr>
          <p:spPr bwMode="auto">
            <a:xfrm>
              <a:off x="3176588" y="995363"/>
              <a:ext cx="1970091"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Dyella</a:t>
              </a:r>
              <a:r>
                <a:rPr kumimoji="0" lang="en-US" sz="1000" b="0" i="1" u="none" strike="noStrike" cap="none" normalizeH="0" baseline="0" dirty="0" smtClean="0">
                  <a:ln>
                    <a:noFill/>
                  </a:ln>
                  <a:solidFill>
                    <a:srgbClr val="000000"/>
                  </a:solidFill>
                  <a:effectLst/>
                  <a:latin typeface="Arial" pitchFamily="34" charset="0"/>
                  <a:cs typeface="Arial" pitchFamily="34" charset="0"/>
                </a:rPr>
                <a:t> japonica</a:t>
              </a:r>
              <a:r>
                <a:rPr kumimoji="0" lang="en-US" sz="1000" b="0" i="0" u="none" strike="noStrike" cap="none" normalizeH="0" baseline="0" dirty="0" smtClean="0">
                  <a:ln>
                    <a:noFill/>
                  </a:ln>
                  <a:solidFill>
                    <a:srgbClr val="000000"/>
                  </a:solidFill>
                  <a:effectLst/>
                  <a:latin typeface="Arial" pitchFamily="34" charset="0"/>
                  <a:cs typeface="Arial" pitchFamily="34" charset="0"/>
                </a:rPr>
                <a:t> XD10 (AB110496)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reeform 11"/>
            <p:cNvSpPr>
              <a:spLocks/>
            </p:cNvSpPr>
            <p:nvPr/>
          </p:nvSpPr>
          <p:spPr bwMode="auto">
            <a:xfrm>
              <a:off x="2886076" y="906463"/>
              <a:ext cx="285750" cy="166688"/>
            </a:xfrm>
            <a:custGeom>
              <a:avLst/>
              <a:gdLst/>
              <a:ahLst/>
              <a:cxnLst>
                <a:cxn ang="0">
                  <a:pos x="0" y="0"/>
                </a:cxn>
                <a:cxn ang="0">
                  <a:pos x="0" y="105"/>
                </a:cxn>
                <a:cxn ang="0">
                  <a:pos x="180" y="105"/>
                </a:cxn>
              </a:cxnLst>
              <a:rect l="0" t="0" r="r" b="b"/>
              <a:pathLst>
                <a:path w="180" h="105">
                  <a:moveTo>
                    <a:pt x="0" y="0"/>
                  </a:moveTo>
                  <a:lnTo>
                    <a:pt x="0" y="105"/>
                  </a:lnTo>
                  <a:lnTo>
                    <a:pt x="180" y="105"/>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13" name="Freeform 12"/>
            <p:cNvSpPr>
              <a:spLocks/>
            </p:cNvSpPr>
            <p:nvPr/>
          </p:nvSpPr>
          <p:spPr bwMode="auto">
            <a:xfrm>
              <a:off x="2709863" y="901700"/>
              <a:ext cx="176213" cy="195263"/>
            </a:xfrm>
            <a:custGeom>
              <a:avLst/>
              <a:gdLst/>
              <a:ahLst/>
              <a:cxnLst>
                <a:cxn ang="0">
                  <a:pos x="0" y="123"/>
                </a:cxn>
                <a:cxn ang="0">
                  <a:pos x="0" y="0"/>
                </a:cxn>
                <a:cxn ang="0">
                  <a:pos x="111" y="0"/>
                </a:cxn>
              </a:cxnLst>
              <a:rect l="0" t="0" r="r" b="b"/>
              <a:pathLst>
                <a:path w="111" h="123">
                  <a:moveTo>
                    <a:pt x="0" y="123"/>
                  </a:moveTo>
                  <a:lnTo>
                    <a:pt x="0" y="0"/>
                  </a:lnTo>
                  <a:lnTo>
                    <a:pt x="111"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14" name="Rectangle 13"/>
            <p:cNvSpPr>
              <a:spLocks noChangeArrowheads="1"/>
            </p:cNvSpPr>
            <p:nvPr/>
          </p:nvSpPr>
          <p:spPr bwMode="auto">
            <a:xfrm>
              <a:off x="3067051" y="1223963"/>
              <a:ext cx="2111155"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Ochrobactrum</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u="none" strike="noStrike" cap="none" normalizeH="0" baseline="0" dirty="0" smtClean="0">
                  <a:ln>
                    <a:noFill/>
                  </a:ln>
                  <a:solidFill>
                    <a:srgbClr val="000000"/>
                  </a:solidFill>
                  <a:effectLst/>
                  <a:latin typeface="Arial" pitchFamily="34" charset="0"/>
                  <a:cs typeface="Arial" pitchFamily="34" charset="0"/>
                </a:rPr>
                <a:t>sp</a:t>
              </a:r>
              <a:r>
                <a:rPr kumimoji="0" lang="en-US" sz="1000" b="0" i="1" u="none" strike="noStrike" cap="none" normalizeH="0" baseline="0" dirty="0" smtClean="0">
                  <a:ln>
                    <a:noFill/>
                  </a:ln>
                  <a:solidFill>
                    <a:srgbClr val="000000"/>
                  </a:solidFill>
                  <a:effectLst/>
                  <a:latin typeface="Arial" pitchFamily="34" charset="0"/>
                  <a:cs typeface="Arial" pitchFamily="34" charset="0"/>
                </a:rPr>
                <a:t>.</a:t>
              </a:r>
              <a:r>
                <a:rPr kumimoji="0" lang="en-US" sz="1000" b="0" i="0" u="none" strike="noStrike" cap="none" normalizeH="0" baseline="0" dirty="0" smtClean="0">
                  <a:ln>
                    <a:noFill/>
                  </a:ln>
                  <a:solidFill>
                    <a:srgbClr val="000000"/>
                  </a:solidFill>
                  <a:effectLst/>
                  <a:latin typeface="Arial" pitchFamily="34" charset="0"/>
                  <a:cs typeface="Arial" pitchFamily="34" charset="0"/>
                </a:rPr>
                <a:t> AS12 (AY662685)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Freeform 14"/>
            <p:cNvSpPr>
              <a:spLocks/>
            </p:cNvSpPr>
            <p:nvPr/>
          </p:nvSpPr>
          <p:spPr bwMode="auto">
            <a:xfrm>
              <a:off x="2709863" y="1106488"/>
              <a:ext cx="352425" cy="195263"/>
            </a:xfrm>
            <a:custGeom>
              <a:avLst/>
              <a:gdLst/>
              <a:ahLst/>
              <a:cxnLst>
                <a:cxn ang="0">
                  <a:pos x="0" y="0"/>
                </a:cxn>
                <a:cxn ang="0">
                  <a:pos x="0" y="123"/>
                </a:cxn>
                <a:cxn ang="0">
                  <a:pos x="222" y="123"/>
                </a:cxn>
              </a:cxnLst>
              <a:rect l="0" t="0" r="r" b="b"/>
              <a:pathLst>
                <a:path w="222" h="123">
                  <a:moveTo>
                    <a:pt x="0" y="0"/>
                  </a:moveTo>
                  <a:lnTo>
                    <a:pt x="0" y="123"/>
                  </a:lnTo>
                  <a:lnTo>
                    <a:pt x="222" y="123"/>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16" name="Freeform 15"/>
            <p:cNvSpPr>
              <a:spLocks/>
            </p:cNvSpPr>
            <p:nvPr/>
          </p:nvSpPr>
          <p:spPr bwMode="auto">
            <a:xfrm>
              <a:off x="2647951" y="1101725"/>
              <a:ext cx="61913" cy="309563"/>
            </a:xfrm>
            <a:custGeom>
              <a:avLst/>
              <a:gdLst/>
              <a:ahLst/>
              <a:cxnLst>
                <a:cxn ang="0">
                  <a:pos x="0" y="195"/>
                </a:cxn>
                <a:cxn ang="0">
                  <a:pos x="0" y="0"/>
                </a:cxn>
                <a:cxn ang="0">
                  <a:pos x="39" y="0"/>
                </a:cxn>
              </a:cxnLst>
              <a:rect l="0" t="0" r="r" b="b"/>
              <a:pathLst>
                <a:path w="39" h="195">
                  <a:moveTo>
                    <a:pt x="0" y="195"/>
                  </a:moveTo>
                  <a:lnTo>
                    <a:pt x="0" y="0"/>
                  </a:lnTo>
                  <a:lnTo>
                    <a:pt x="39"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17" name="Rectangle 16"/>
            <p:cNvSpPr>
              <a:spLocks noChangeArrowheads="1"/>
            </p:cNvSpPr>
            <p:nvPr/>
          </p:nvSpPr>
          <p:spPr bwMode="auto">
            <a:xfrm>
              <a:off x="3500438" y="1452563"/>
              <a:ext cx="2835713"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Uncultured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Planctomyces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u="none" strike="noStrike" cap="none" normalizeH="0" baseline="0" dirty="0" smtClean="0">
                  <a:ln>
                    <a:noFill/>
                  </a:ln>
                  <a:solidFill>
                    <a:srgbClr val="000000"/>
                  </a:solidFill>
                  <a:effectLst/>
                  <a:latin typeface="Arial" pitchFamily="34" charset="0"/>
                  <a:cs typeface="Arial" pitchFamily="34" charset="0"/>
                </a:rPr>
                <a:t>sp</a:t>
              </a:r>
              <a:r>
                <a:rPr kumimoji="0" lang="en-US" sz="1000" b="0" i="1" u="none" strike="noStrike" cap="none" normalizeH="0" baseline="0" dirty="0" smtClean="0">
                  <a:ln>
                    <a:noFill/>
                  </a:ln>
                  <a:solidFill>
                    <a:srgbClr val="000000"/>
                  </a:solidFill>
                  <a:effectLst/>
                  <a:latin typeface="Arial" pitchFamily="34" charset="0"/>
                  <a:cs typeface="Arial" pitchFamily="34" charset="0"/>
                </a:rPr>
                <a:t>.</a:t>
              </a:r>
              <a:r>
                <a:rPr kumimoji="0" lang="en-US" sz="1000" b="0" i="0" u="none" strike="noStrike" cap="none" normalizeH="0" baseline="0" dirty="0" smtClean="0">
                  <a:ln>
                    <a:noFill/>
                  </a:ln>
                  <a:solidFill>
                    <a:srgbClr val="000000"/>
                  </a:solidFill>
                  <a:effectLst/>
                  <a:latin typeface="Arial" pitchFamily="34" charset="0"/>
                  <a:cs typeface="Arial" pitchFamily="34" charset="0"/>
                </a:rPr>
                <a:t>BD1-23 (AB015527)</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Freeform 17"/>
            <p:cNvSpPr>
              <a:spLocks/>
            </p:cNvSpPr>
            <p:nvPr/>
          </p:nvSpPr>
          <p:spPr bwMode="auto">
            <a:xfrm>
              <a:off x="2728913" y="1530350"/>
              <a:ext cx="766763" cy="195263"/>
            </a:xfrm>
            <a:custGeom>
              <a:avLst/>
              <a:gdLst/>
              <a:ahLst/>
              <a:cxnLst>
                <a:cxn ang="0">
                  <a:pos x="0" y="123"/>
                </a:cxn>
                <a:cxn ang="0">
                  <a:pos x="0" y="0"/>
                </a:cxn>
                <a:cxn ang="0">
                  <a:pos x="483" y="0"/>
                </a:cxn>
              </a:cxnLst>
              <a:rect l="0" t="0" r="r" b="b"/>
              <a:pathLst>
                <a:path w="483" h="123">
                  <a:moveTo>
                    <a:pt x="0" y="123"/>
                  </a:moveTo>
                  <a:lnTo>
                    <a:pt x="0" y="0"/>
                  </a:lnTo>
                  <a:lnTo>
                    <a:pt x="483"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19" name="Rectangle 18"/>
            <p:cNvSpPr>
              <a:spLocks noChangeArrowheads="1"/>
            </p:cNvSpPr>
            <p:nvPr/>
          </p:nvSpPr>
          <p:spPr bwMode="auto">
            <a:xfrm>
              <a:off x="3373438" y="1681163"/>
              <a:ext cx="3715761"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smtClean="0">
                  <a:ln>
                    <a:noFill/>
                  </a:ln>
                  <a:solidFill>
                    <a:srgbClr val="000000"/>
                  </a:solidFill>
                  <a:effectLst/>
                  <a:latin typeface="Arial" pitchFamily="34" charset="0"/>
                  <a:cs typeface="Arial" pitchFamily="34" charset="0"/>
                </a:rPr>
                <a:t>Uncultured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Bacteroidetes</a:t>
              </a:r>
              <a:r>
                <a:rPr kumimoji="0" lang="en-US" sz="1000" b="0" i="1" u="none" strike="noStrike" cap="none" normalizeH="0" baseline="0" dirty="0" smtClean="0">
                  <a:ln>
                    <a:noFill/>
                  </a:ln>
                  <a:solidFill>
                    <a:srgbClr val="000000"/>
                  </a:solidFill>
                  <a:effectLst/>
                  <a:latin typeface="Arial" pitchFamily="34" charset="0"/>
                  <a:cs typeface="Arial" pitchFamily="34" charset="0"/>
                </a:rPr>
                <a:t> bacterium clone</a:t>
              </a:r>
              <a:r>
                <a:rPr kumimoji="0" lang="en-US" sz="1000" b="0" i="0" u="none" strike="noStrike" cap="none" normalizeH="0" baseline="0" dirty="0" smtClean="0">
                  <a:ln>
                    <a:noFill/>
                  </a:ln>
                  <a:solidFill>
                    <a:srgbClr val="000000"/>
                  </a:solidFill>
                  <a:effectLst/>
                  <a:latin typeface="Arial" pitchFamily="34" charset="0"/>
                  <a:cs typeface="Arial" pitchFamily="34" charset="0"/>
                </a:rPr>
                <a:t> ECS-R17 (DQ656210)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Freeform 19"/>
            <p:cNvSpPr>
              <a:spLocks/>
            </p:cNvSpPr>
            <p:nvPr/>
          </p:nvSpPr>
          <p:spPr bwMode="auto">
            <a:xfrm>
              <a:off x="2981326" y="1758950"/>
              <a:ext cx="387350" cy="166688"/>
            </a:xfrm>
            <a:custGeom>
              <a:avLst/>
              <a:gdLst/>
              <a:ahLst/>
              <a:cxnLst>
                <a:cxn ang="0">
                  <a:pos x="0" y="105"/>
                </a:cxn>
                <a:cxn ang="0">
                  <a:pos x="0" y="0"/>
                </a:cxn>
                <a:cxn ang="0">
                  <a:pos x="244" y="0"/>
                </a:cxn>
              </a:cxnLst>
              <a:rect l="0" t="0" r="r" b="b"/>
              <a:pathLst>
                <a:path w="244" h="105">
                  <a:moveTo>
                    <a:pt x="0" y="105"/>
                  </a:moveTo>
                  <a:lnTo>
                    <a:pt x="0" y="0"/>
                  </a:lnTo>
                  <a:lnTo>
                    <a:pt x="244"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21" name="Rectangle 20"/>
            <p:cNvSpPr>
              <a:spLocks noChangeArrowheads="1"/>
            </p:cNvSpPr>
            <p:nvPr/>
          </p:nvSpPr>
          <p:spPr bwMode="auto">
            <a:xfrm>
              <a:off x="3783013" y="1909763"/>
              <a:ext cx="1806585"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Prevotella</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u="none" strike="noStrike" cap="none" normalizeH="0" baseline="0" dirty="0" smtClean="0">
                  <a:ln>
                    <a:noFill/>
                  </a:ln>
                  <a:solidFill>
                    <a:srgbClr val="000000"/>
                  </a:solidFill>
                  <a:effectLst/>
                  <a:latin typeface="Arial" pitchFamily="34" charset="0"/>
                  <a:cs typeface="Arial" pitchFamily="34" charset="0"/>
                </a:rPr>
                <a:t>sp</a:t>
              </a:r>
              <a:r>
                <a:rPr kumimoji="0" lang="en-US" sz="1000" b="0" i="1" u="none" strike="noStrike" cap="none" normalizeH="0" baseline="0" dirty="0" smtClean="0">
                  <a:ln>
                    <a:noFill/>
                  </a:ln>
                  <a:solidFill>
                    <a:srgbClr val="000000"/>
                  </a:solidFill>
                  <a:effectLst/>
                  <a:latin typeface="Arial" pitchFamily="34" charset="0"/>
                  <a:cs typeface="Arial" pitchFamily="34" charset="0"/>
                </a:rPr>
                <a:t>.</a:t>
              </a:r>
              <a:r>
                <a:rPr kumimoji="0" lang="en-US" sz="1000" b="0" i="0" u="none" strike="noStrike" cap="none" normalizeH="0" baseline="0" dirty="0" smtClean="0">
                  <a:ln>
                    <a:noFill/>
                  </a:ln>
                  <a:solidFill>
                    <a:srgbClr val="000000"/>
                  </a:solidFill>
                  <a:effectLst/>
                  <a:latin typeface="Arial" pitchFamily="34" charset="0"/>
                  <a:cs typeface="Arial" pitchFamily="34" charset="0"/>
                </a:rPr>
                <a:t> RS2 (AY158021)</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Freeform 21"/>
            <p:cNvSpPr>
              <a:spLocks/>
            </p:cNvSpPr>
            <p:nvPr/>
          </p:nvSpPr>
          <p:spPr bwMode="auto">
            <a:xfrm>
              <a:off x="3030538" y="1987550"/>
              <a:ext cx="747713" cy="109538"/>
            </a:xfrm>
            <a:custGeom>
              <a:avLst/>
              <a:gdLst/>
              <a:ahLst/>
              <a:cxnLst>
                <a:cxn ang="0">
                  <a:pos x="0" y="69"/>
                </a:cxn>
                <a:cxn ang="0">
                  <a:pos x="0" y="0"/>
                </a:cxn>
                <a:cxn ang="0">
                  <a:pos x="471" y="0"/>
                </a:cxn>
              </a:cxnLst>
              <a:rect l="0" t="0" r="r" b="b"/>
              <a:pathLst>
                <a:path w="471" h="69">
                  <a:moveTo>
                    <a:pt x="0" y="69"/>
                  </a:moveTo>
                  <a:lnTo>
                    <a:pt x="0" y="0"/>
                  </a:lnTo>
                  <a:lnTo>
                    <a:pt x="471"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23" name="Rectangle 22"/>
            <p:cNvSpPr>
              <a:spLocks noChangeArrowheads="1"/>
            </p:cNvSpPr>
            <p:nvPr/>
          </p:nvSpPr>
          <p:spPr bwMode="auto">
            <a:xfrm>
              <a:off x="3576638" y="2138363"/>
              <a:ext cx="3031279"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Runella</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slithyformis</a:t>
              </a:r>
              <a:r>
                <a:rPr kumimoji="0" lang="en-US" sz="1000" b="0" i="0" u="none" strike="noStrike" cap="none" normalizeH="0" baseline="0" dirty="0" smtClean="0">
                  <a:ln>
                    <a:noFill/>
                  </a:ln>
                  <a:solidFill>
                    <a:srgbClr val="000000"/>
                  </a:solidFill>
                  <a:effectLst/>
                  <a:latin typeface="Arial" pitchFamily="34" charset="0"/>
                  <a:cs typeface="Arial" pitchFamily="34" charset="0"/>
                </a:rPr>
                <a:t> strain ATCC 29530 (NR 044735)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Freeform 23"/>
            <p:cNvSpPr>
              <a:spLocks/>
            </p:cNvSpPr>
            <p:nvPr/>
          </p:nvSpPr>
          <p:spPr bwMode="auto">
            <a:xfrm>
              <a:off x="3030538" y="2106613"/>
              <a:ext cx="541338" cy="109538"/>
            </a:xfrm>
            <a:custGeom>
              <a:avLst/>
              <a:gdLst/>
              <a:ahLst/>
              <a:cxnLst>
                <a:cxn ang="0">
                  <a:pos x="0" y="0"/>
                </a:cxn>
                <a:cxn ang="0">
                  <a:pos x="0" y="69"/>
                </a:cxn>
                <a:cxn ang="0">
                  <a:pos x="341" y="69"/>
                </a:cxn>
              </a:cxnLst>
              <a:rect l="0" t="0" r="r" b="b"/>
              <a:pathLst>
                <a:path w="341" h="69">
                  <a:moveTo>
                    <a:pt x="0" y="0"/>
                  </a:moveTo>
                  <a:lnTo>
                    <a:pt x="0" y="69"/>
                  </a:lnTo>
                  <a:lnTo>
                    <a:pt x="341" y="69"/>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25" name="Freeform 24"/>
            <p:cNvSpPr>
              <a:spLocks/>
            </p:cNvSpPr>
            <p:nvPr/>
          </p:nvSpPr>
          <p:spPr bwMode="auto">
            <a:xfrm>
              <a:off x="2981326" y="1935163"/>
              <a:ext cx="49213" cy="166688"/>
            </a:xfrm>
            <a:custGeom>
              <a:avLst/>
              <a:gdLst/>
              <a:ahLst/>
              <a:cxnLst>
                <a:cxn ang="0">
                  <a:pos x="0" y="0"/>
                </a:cxn>
                <a:cxn ang="0">
                  <a:pos x="0" y="105"/>
                </a:cxn>
                <a:cxn ang="0">
                  <a:pos x="31" y="105"/>
                </a:cxn>
              </a:cxnLst>
              <a:rect l="0" t="0" r="r" b="b"/>
              <a:pathLst>
                <a:path w="31" h="105">
                  <a:moveTo>
                    <a:pt x="0" y="0"/>
                  </a:moveTo>
                  <a:lnTo>
                    <a:pt x="0" y="105"/>
                  </a:lnTo>
                  <a:lnTo>
                    <a:pt x="31" y="105"/>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26" name="Freeform 25"/>
            <p:cNvSpPr>
              <a:spLocks/>
            </p:cNvSpPr>
            <p:nvPr/>
          </p:nvSpPr>
          <p:spPr bwMode="auto">
            <a:xfrm>
              <a:off x="2728913" y="1735138"/>
              <a:ext cx="252413" cy="195263"/>
            </a:xfrm>
            <a:custGeom>
              <a:avLst/>
              <a:gdLst/>
              <a:ahLst/>
              <a:cxnLst>
                <a:cxn ang="0">
                  <a:pos x="0" y="0"/>
                </a:cxn>
                <a:cxn ang="0">
                  <a:pos x="0" y="123"/>
                </a:cxn>
                <a:cxn ang="0">
                  <a:pos x="159" y="123"/>
                </a:cxn>
              </a:cxnLst>
              <a:rect l="0" t="0" r="r" b="b"/>
              <a:pathLst>
                <a:path w="159" h="123">
                  <a:moveTo>
                    <a:pt x="0" y="0"/>
                  </a:moveTo>
                  <a:lnTo>
                    <a:pt x="0" y="123"/>
                  </a:lnTo>
                  <a:lnTo>
                    <a:pt x="159" y="123"/>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27" name="Freeform 26"/>
            <p:cNvSpPr>
              <a:spLocks/>
            </p:cNvSpPr>
            <p:nvPr/>
          </p:nvSpPr>
          <p:spPr bwMode="auto">
            <a:xfrm>
              <a:off x="2647951" y="1420813"/>
              <a:ext cx="80963" cy="309563"/>
            </a:xfrm>
            <a:custGeom>
              <a:avLst/>
              <a:gdLst/>
              <a:ahLst/>
              <a:cxnLst>
                <a:cxn ang="0">
                  <a:pos x="0" y="0"/>
                </a:cxn>
                <a:cxn ang="0">
                  <a:pos x="0" y="195"/>
                </a:cxn>
                <a:cxn ang="0">
                  <a:pos x="51" y="195"/>
                </a:cxn>
              </a:cxnLst>
              <a:rect l="0" t="0" r="r" b="b"/>
              <a:pathLst>
                <a:path w="51" h="195">
                  <a:moveTo>
                    <a:pt x="0" y="0"/>
                  </a:moveTo>
                  <a:lnTo>
                    <a:pt x="0" y="195"/>
                  </a:lnTo>
                  <a:lnTo>
                    <a:pt x="51" y="195"/>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28" name="Freeform 27"/>
            <p:cNvSpPr>
              <a:spLocks/>
            </p:cNvSpPr>
            <p:nvPr/>
          </p:nvSpPr>
          <p:spPr bwMode="auto">
            <a:xfrm>
              <a:off x="2633663" y="1416050"/>
              <a:ext cx="14288" cy="509588"/>
            </a:xfrm>
            <a:custGeom>
              <a:avLst/>
              <a:gdLst/>
              <a:ahLst/>
              <a:cxnLst>
                <a:cxn ang="0">
                  <a:pos x="0" y="321"/>
                </a:cxn>
                <a:cxn ang="0">
                  <a:pos x="0" y="0"/>
                </a:cxn>
                <a:cxn ang="0">
                  <a:pos x="9" y="0"/>
                </a:cxn>
              </a:cxnLst>
              <a:rect l="0" t="0" r="r" b="b"/>
              <a:pathLst>
                <a:path w="9" h="321">
                  <a:moveTo>
                    <a:pt x="0" y="321"/>
                  </a:moveTo>
                  <a:lnTo>
                    <a:pt x="0" y="0"/>
                  </a:lnTo>
                  <a:lnTo>
                    <a:pt x="9"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29" name="Rectangle 28"/>
            <p:cNvSpPr>
              <a:spLocks noChangeArrowheads="1"/>
            </p:cNvSpPr>
            <p:nvPr/>
          </p:nvSpPr>
          <p:spPr bwMode="auto">
            <a:xfrm>
              <a:off x="3035301" y="2366963"/>
              <a:ext cx="1917192"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Clostridium </a:t>
              </a:r>
              <a:r>
                <a:rPr kumimoji="0" lang="en-US" sz="1000" b="0" u="none" strike="noStrike" cap="none" normalizeH="0" baseline="0" dirty="0" smtClean="0">
                  <a:ln>
                    <a:noFill/>
                  </a:ln>
                  <a:solidFill>
                    <a:srgbClr val="000000"/>
                  </a:solidFill>
                  <a:effectLst/>
                  <a:latin typeface="Arial" pitchFamily="34" charset="0"/>
                  <a:cs typeface="Arial" pitchFamily="34" charset="0"/>
                </a:rPr>
                <a:t>sp.</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0" u="none" strike="noStrike" cap="none" normalizeH="0" baseline="0" dirty="0" smtClean="0">
                  <a:ln>
                    <a:noFill/>
                  </a:ln>
                  <a:solidFill>
                    <a:srgbClr val="000000"/>
                  </a:solidFill>
                  <a:effectLst/>
                  <a:latin typeface="Arial" pitchFamily="34" charset="0"/>
                  <a:cs typeface="Arial" pitchFamily="34" charset="0"/>
                </a:rPr>
                <a:t>EBD (DQ218319)</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Freeform 29"/>
            <p:cNvSpPr>
              <a:spLocks/>
            </p:cNvSpPr>
            <p:nvPr/>
          </p:nvSpPr>
          <p:spPr bwMode="auto">
            <a:xfrm>
              <a:off x="2633663" y="1935163"/>
              <a:ext cx="396875" cy="509588"/>
            </a:xfrm>
            <a:custGeom>
              <a:avLst/>
              <a:gdLst/>
              <a:ahLst/>
              <a:cxnLst>
                <a:cxn ang="0">
                  <a:pos x="0" y="0"/>
                </a:cxn>
                <a:cxn ang="0">
                  <a:pos x="0" y="321"/>
                </a:cxn>
                <a:cxn ang="0">
                  <a:pos x="250" y="321"/>
                </a:cxn>
              </a:cxnLst>
              <a:rect l="0" t="0" r="r" b="b"/>
              <a:pathLst>
                <a:path w="250" h="321">
                  <a:moveTo>
                    <a:pt x="0" y="0"/>
                  </a:moveTo>
                  <a:lnTo>
                    <a:pt x="0" y="321"/>
                  </a:lnTo>
                  <a:lnTo>
                    <a:pt x="250" y="321"/>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31" name="Freeform 30"/>
            <p:cNvSpPr>
              <a:spLocks/>
            </p:cNvSpPr>
            <p:nvPr/>
          </p:nvSpPr>
          <p:spPr bwMode="auto">
            <a:xfrm>
              <a:off x="2559051" y="1930400"/>
              <a:ext cx="74613" cy="366713"/>
            </a:xfrm>
            <a:custGeom>
              <a:avLst/>
              <a:gdLst/>
              <a:ahLst/>
              <a:cxnLst>
                <a:cxn ang="0">
                  <a:pos x="0" y="231"/>
                </a:cxn>
                <a:cxn ang="0">
                  <a:pos x="0" y="0"/>
                </a:cxn>
                <a:cxn ang="0">
                  <a:pos x="47" y="0"/>
                </a:cxn>
              </a:cxnLst>
              <a:rect l="0" t="0" r="r" b="b"/>
              <a:pathLst>
                <a:path w="47" h="231">
                  <a:moveTo>
                    <a:pt x="0" y="231"/>
                  </a:moveTo>
                  <a:lnTo>
                    <a:pt x="0" y="0"/>
                  </a:lnTo>
                  <a:lnTo>
                    <a:pt x="47"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32" name="Rectangle 31"/>
            <p:cNvSpPr>
              <a:spLocks noChangeArrowheads="1"/>
            </p:cNvSpPr>
            <p:nvPr/>
          </p:nvSpPr>
          <p:spPr bwMode="auto">
            <a:xfrm>
              <a:off x="3268663" y="2595563"/>
              <a:ext cx="3972241"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Uncultured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Verrucomicrobia</a:t>
              </a:r>
              <a:r>
                <a:rPr kumimoji="0" lang="en-US" sz="1000" b="0" i="1" u="none" strike="noStrike" cap="none" normalizeH="0" baseline="0" dirty="0" smtClean="0">
                  <a:ln>
                    <a:noFill/>
                  </a:ln>
                  <a:solidFill>
                    <a:srgbClr val="000000"/>
                  </a:solidFill>
                  <a:effectLst/>
                  <a:latin typeface="Arial" pitchFamily="34" charset="0"/>
                  <a:cs typeface="Arial" pitchFamily="34" charset="0"/>
                </a:rPr>
                <a:t> bacterium clone</a:t>
              </a:r>
              <a:r>
                <a:rPr kumimoji="0" lang="en-US" sz="1000" b="0" i="0" u="none" strike="noStrike" cap="none" normalizeH="0" baseline="0" dirty="0" smtClean="0">
                  <a:ln>
                    <a:noFill/>
                  </a:ln>
                  <a:solidFill>
                    <a:srgbClr val="000000"/>
                  </a:solidFill>
                  <a:effectLst/>
                  <a:latin typeface="Arial" pitchFamily="34" charset="0"/>
                  <a:cs typeface="Arial" pitchFamily="34" charset="0"/>
                </a:rPr>
                <a:t> SHBC1014 (GQ350123)</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Freeform 32"/>
            <p:cNvSpPr>
              <a:spLocks/>
            </p:cNvSpPr>
            <p:nvPr/>
          </p:nvSpPr>
          <p:spPr bwMode="auto">
            <a:xfrm>
              <a:off x="2559051" y="2306638"/>
              <a:ext cx="704850" cy="366713"/>
            </a:xfrm>
            <a:custGeom>
              <a:avLst/>
              <a:gdLst/>
              <a:ahLst/>
              <a:cxnLst>
                <a:cxn ang="0">
                  <a:pos x="0" y="0"/>
                </a:cxn>
                <a:cxn ang="0">
                  <a:pos x="0" y="231"/>
                </a:cxn>
                <a:cxn ang="0">
                  <a:pos x="444" y="231"/>
                </a:cxn>
              </a:cxnLst>
              <a:rect l="0" t="0" r="r" b="b"/>
              <a:pathLst>
                <a:path w="444" h="231">
                  <a:moveTo>
                    <a:pt x="0" y="0"/>
                  </a:moveTo>
                  <a:lnTo>
                    <a:pt x="0" y="231"/>
                  </a:lnTo>
                  <a:lnTo>
                    <a:pt x="444" y="231"/>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34" name="Freeform 33"/>
            <p:cNvSpPr>
              <a:spLocks/>
            </p:cNvSpPr>
            <p:nvPr/>
          </p:nvSpPr>
          <p:spPr bwMode="auto">
            <a:xfrm>
              <a:off x="2463801" y="2301875"/>
              <a:ext cx="95250" cy="404813"/>
            </a:xfrm>
            <a:custGeom>
              <a:avLst/>
              <a:gdLst/>
              <a:ahLst/>
              <a:cxnLst>
                <a:cxn ang="0">
                  <a:pos x="0" y="255"/>
                </a:cxn>
                <a:cxn ang="0">
                  <a:pos x="0" y="0"/>
                </a:cxn>
                <a:cxn ang="0">
                  <a:pos x="60" y="0"/>
                </a:cxn>
              </a:cxnLst>
              <a:rect l="0" t="0" r="r" b="b"/>
              <a:pathLst>
                <a:path w="60" h="255">
                  <a:moveTo>
                    <a:pt x="0" y="255"/>
                  </a:moveTo>
                  <a:lnTo>
                    <a:pt x="0" y="0"/>
                  </a:lnTo>
                  <a:lnTo>
                    <a:pt x="60"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35" name="Rectangle 34"/>
            <p:cNvSpPr>
              <a:spLocks noChangeArrowheads="1"/>
            </p:cNvSpPr>
            <p:nvPr/>
          </p:nvSpPr>
          <p:spPr bwMode="auto">
            <a:xfrm>
              <a:off x="2830513" y="2824163"/>
              <a:ext cx="2396490"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Ornithinicoccus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u="none" strike="noStrike" cap="none" normalizeH="0" baseline="0" dirty="0" smtClean="0">
                  <a:ln>
                    <a:noFill/>
                  </a:ln>
                  <a:solidFill>
                    <a:srgbClr val="000000"/>
                  </a:solidFill>
                  <a:effectLst/>
                  <a:latin typeface="Arial" pitchFamily="34" charset="0"/>
                  <a:cs typeface="Arial" pitchFamily="34" charset="0"/>
                </a:rPr>
                <a:t>sp</a:t>
              </a:r>
              <a:r>
                <a:rPr kumimoji="0" lang="en-US" sz="1000" b="0" i="1" u="none" strike="noStrike" cap="none" normalizeH="0" baseline="0" dirty="0" smtClean="0">
                  <a:ln>
                    <a:noFill/>
                  </a:ln>
                  <a:solidFill>
                    <a:srgbClr val="000000"/>
                  </a:solidFill>
                  <a:effectLst/>
                  <a:latin typeface="Arial" pitchFamily="34" charset="0"/>
                  <a:cs typeface="Arial" pitchFamily="34" charset="0"/>
                </a:rPr>
                <a:t>.</a:t>
              </a:r>
              <a:r>
                <a:rPr kumimoji="0" lang="en-US" sz="1000" b="0" i="0" u="none" strike="noStrike" cap="none" normalizeH="0" baseline="0" dirty="0" smtClean="0">
                  <a:ln>
                    <a:noFill/>
                  </a:ln>
                  <a:solidFill>
                    <a:srgbClr val="000000"/>
                  </a:solidFill>
                  <a:effectLst/>
                  <a:latin typeface="Arial" pitchFamily="34" charset="0"/>
                  <a:cs typeface="Arial" pitchFamily="34" charset="0"/>
                </a:rPr>
                <a:t> TUT1239 (AB188221)</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Freeform 35"/>
            <p:cNvSpPr>
              <a:spLocks/>
            </p:cNvSpPr>
            <p:nvPr/>
          </p:nvSpPr>
          <p:spPr bwMode="auto">
            <a:xfrm>
              <a:off x="2611438" y="2901950"/>
              <a:ext cx="214313" cy="215900"/>
            </a:xfrm>
            <a:custGeom>
              <a:avLst/>
              <a:gdLst/>
              <a:ahLst/>
              <a:cxnLst>
                <a:cxn ang="0">
                  <a:pos x="0" y="136"/>
                </a:cxn>
                <a:cxn ang="0">
                  <a:pos x="0" y="0"/>
                </a:cxn>
                <a:cxn ang="0">
                  <a:pos x="135" y="0"/>
                </a:cxn>
              </a:cxnLst>
              <a:rect l="0" t="0" r="r" b="b"/>
              <a:pathLst>
                <a:path w="135" h="136">
                  <a:moveTo>
                    <a:pt x="0" y="136"/>
                  </a:moveTo>
                  <a:lnTo>
                    <a:pt x="0" y="0"/>
                  </a:lnTo>
                  <a:lnTo>
                    <a:pt x="135"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37" name="Rectangle 36"/>
            <p:cNvSpPr>
              <a:spLocks noChangeArrowheads="1"/>
            </p:cNvSpPr>
            <p:nvPr/>
          </p:nvSpPr>
          <p:spPr bwMode="auto">
            <a:xfrm>
              <a:off x="2792413" y="3052763"/>
              <a:ext cx="2141612"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Streptomyces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goraiensis</a:t>
              </a:r>
              <a:r>
                <a:rPr kumimoji="0" lang="en-US" sz="1000" b="0" i="0" u="none" strike="noStrike" cap="none" normalizeH="0" baseline="0" dirty="0" smtClean="0">
                  <a:ln>
                    <a:noFill/>
                  </a:ln>
                  <a:solidFill>
                    <a:srgbClr val="000000"/>
                  </a:solidFill>
                  <a:effectLst/>
                  <a:latin typeface="Arial" pitchFamily="34" charset="0"/>
                  <a:cs typeface="Arial" pitchFamily="34" charset="0"/>
                </a:rPr>
                <a:t> (AF170913)</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Freeform 37"/>
            <p:cNvSpPr>
              <a:spLocks/>
            </p:cNvSpPr>
            <p:nvPr/>
          </p:nvSpPr>
          <p:spPr bwMode="auto">
            <a:xfrm>
              <a:off x="2724151" y="3130550"/>
              <a:ext cx="63500" cy="209550"/>
            </a:xfrm>
            <a:custGeom>
              <a:avLst/>
              <a:gdLst/>
              <a:ahLst/>
              <a:cxnLst>
                <a:cxn ang="0">
                  <a:pos x="0" y="132"/>
                </a:cxn>
                <a:cxn ang="0">
                  <a:pos x="0" y="0"/>
                </a:cxn>
                <a:cxn ang="0">
                  <a:pos x="40" y="0"/>
                </a:cxn>
              </a:cxnLst>
              <a:rect l="0" t="0" r="r" b="b"/>
              <a:pathLst>
                <a:path w="40" h="132">
                  <a:moveTo>
                    <a:pt x="0" y="132"/>
                  </a:moveTo>
                  <a:lnTo>
                    <a:pt x="0" y="0"/>
                  </a:lnTo>
                  <a:lnTo>
                    <a:pt x="40"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39" name="Rectangle 38"/>
            <p:cNvSpPr>
              <a:spLocks noChangeArrowheads="1"/>
            </p:cNvSpPr>
            <p:nvPr/>
          </p:nvSpPr>
          <p:spPr bwMode="auto">
            <a:xfrm>
              <a:off x="2990851" y="3281363"/>
              <a:ext cx="2148024"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Streptomyces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albus</a:t>
              </a:r>
              <a:r>
                <a:rPr kumimoji="0" lang="en-US" sz="1000" b="0" i="0" u="none" strike="noStrike" cap="none" normalizeH="0" baseline="0" dirty="0" smtClean="0">
                  <a:ln>
                    <a:noFill/>
                  </a:ln>
                  <a:solidFill>
                    <a:srgbClr val="000000"/>
                  </a:solidFill>
                  <a:effectLst/>
                  <a:latin typeface="Arial" pitchFamily="34" charset="0"/>
                  <a:cs typeface="Arial" pitchFamily="34" charset="0"/>
                </a:rPr>
                <a:t> D0B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(KF977551)</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40" name="Freeform 39"/>
            <p:cNvSpPr>
              <a:spLocks/>
            </p:cNvSpPr>
            <p:nvPr/>
          </p:nvSpPr>
          <p:spPr bwMode="auto">
            <a:xfrm>
              <a:off x="2847976" y="3359150"/>
              <a:ext cx="138113" cy="195263"/>
            </a:xfrm>
            <a:custGeom>
              <a:avLst/>
              <a:gdLst/>
              <a:ahLst/>
              <a:cxnLst>
                <a:cxn ang="0">
                  <a:pos x="0" y="123"/>
                </a:cxn>
                <a:cxn ang="0">
                  <a:pos x="0" y="0"/>
                </a:cxn>
                <a:cxn ang="0">
                  <a:pos x="87" y="0"/>
                </a:cxn>
              </a:cxnLst>
              <a:rect l="0" t="0" r="r" b="b"/>
              <a:pathLst>
                <a:path w="87" h="123">
                  <a:moveTo>
                    <a:pt x="0" y="123"/>
                  </a:moveTo>
                  <a:lnTo>
                    <a:pt x="0" y="0"/>
                  </a:lnTo>
                  <a:lnTo>
                    <a:pt x="87"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41" name="Rectangle 40"/>
            <p:cNvSpPr>
              <a:spLocks noChangeArrowheads="1"/>
            </p:cNvSpPr>
            <p:nvPr/>
          </p:nvSpPr>
          <p:spPr bwMode="auto">
            <a:xfrm>
              <a:off x="3076576" y="3509963"/>
              <a:ext cx="2383666"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Streptomyces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coelicolor</a:t>
              </a:r>
              <a:r>
                <a:rPr kumimoji="0" lang="en-US" sz="1000" b="0" i="0" u="none" strike="noStrike" cap="none" normalizeH="0" baseline="0" dirty="0" smtClean="0">
                  <a:ln>
                    <a:noFill/>
                  </a:ln>
                  <a:solidFill>
                    <a:srgbClr val="000000"/>
                  </a:solidFill>
                  <a:effectLst/>
                  <a:latin typeface="Arial" pitchFamily="34" charset="0"/>
                  <a:cs typeface="Arial" pitchFamily="34" charset="0"/>
                </a:rPr>
                <a:t> C0B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(KF977550)</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42" name="Freeform 41"/>
            <p:cNvSpPr>
              <a:spLocks/>
            </p:cNvSpPr>
            <p:nvPr/>
          </p:nvSpPr>
          <p:spPr bwMode="auto">
            <a:xfrm>
              <a:off x="2897188" y="3587750"/>
              <a:ext cx="174625" cy="166688"/>
            </a:xfrm>
            <a:custGeom>
              <a:avLst/>
              <a:gdLst/>
              <a:ahLst/>
              <a:cxnLst>
                <a:cxn ang="0">
                  <a:pos x="0" y="105"/>
                </a:cxn>
                <a:cxn ang="0">
                  <a:pos x="0" y="0"/>
                </a:cxn>
                <a:cxn ang="0">
                  <a:pos x="110" y="0"/>
                </a:cxn>
              </a:cxnLst>
              <a:rect l="0" t="0" r="r" b="b"/>
              <a:pathLst>
                <a:path w="110" h="105">
                  <a:moveTo>
                    <a:pt x="0" y="105"/>
                  </a:moveTo>
                  <a:lnTo>
                    <a:pt x="0" y="0"/>
                  </a:lnTo>
                  <a:lnTo>
                    <a:pt x="110"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43" name="Rectangle 42"/>
            <p:cNvSpPr>
              <a:spLocks noChangeArrowheads="1"/>
            </p:cNvSpPr>
            <p:nvPr/>
          </p:nvSpPr>
          <p:spPr bwMode="auto">
            <a:xfrm>
              <a:off x="2947988" y="3738563"/>
              <a:ext cx="2587247"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Streptomyces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albogriseolus</a:t>
              </a:r>
              <a:r>
                <a:rPr kumimoji="0" lang="en-US" sz="1000" b="0" i="0" u="none" strike="noStrike" cap="none" normalizeH="0" baseline="0" dirty="0" smtClean="0">
                  <a:ln>
                    <a:noFill/>
                  </a:ln>
                  <a:solidFill>
                    <a:srgbClr val="000000"/>
                  </a:solidFill>
                  <a:effectLst/>
                  <a:latin typeface="Arial" pitchFamily="34" charset="0"/>
                  <a:cs typeface="Arial" pitchFamily="34" charset="0"/>
                </a:rPr>
                <a:t> A0B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(KF977548)</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44" name="Freeform 43"/>
            <p:cNvSpPr>
              <a:spLocks/>
            </p:cNvSpPr>
            <p:nvPr/>
          </p:nvSpPr>
          <p:spPr bwMode="auto">
            <a:xfrm>
              <a:off x="2930526" y="3816350"/>
              <a:ext cx="12700" cy="109538"/>
            </a:xfrm>
            <a:custGeom>
              <a:avLst/>
              <a:gdLst/>
              <a:ahLst/>
              <a:cxnLst>
                <a:cxn ang="0">
                  <a:pos x="0" y="69"/>
                </a:cxn>
                <a:cxn ang="0">
                  <a:pos x="0" y="0"/>
                </a:cxn>
                <a:cxn ang="0">
                  <a:pos x="8" y="0"/>
                </a:cxn>
              </a:cxnLst>
              <a:rect l="0" t="0" r="r" b="b"/>
              <a:pathLst>
                <a:path w="8" h="69">
                  <a:moveTo>
                    <a:pt x="0" y="69"/>
                  </a:moveTo>
                  <a:lnTo>
                    <a:pt x="0" y="0"/>
                  </a:lnTo>
                  <a:lnTo>
                    <a:pt x="8"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45" name="Rectangle 44"/>
            <p:cNvSpPr>
              <a:spLocks noChangeArrowheads="1"/>
            </p:cNvSpPr>
            <p:nvPr/>
          </p:nvSpPr>
          <p:spPr bwMode="auto">
            <a:xfrm>
              <a:off x="3119438" y="3967163"/>
              <a:ext cx="2763577"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Streptomyces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pseudogriseolus</a:t>
              </a:r>
              <a:r>
                <a:rPr kumimoji="0" lang="en-US" sz="1000" b="0" i="0" u="none" strike="noStrike" cap="none" normalizeH="0" baseline="0" dirty="0" smtClean="0">
                  <a:ln>
                    <a:noFill/>
                  </a:ln>
                  <a:solidFill>
                    <a:srgbClr val="000000"/>
                  </a:solidFill>
                  <a:effectLst/>
                  <a:latin typeface="Arial" pitchFamily="34" charset="0"/>
                  <a:cs typeface="Arial" pitchFamily="34" charset="0"/>
                </a:rPr>
                <a:t> E0B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(KF977552)</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46" name="Freeform 45"/>
            <p:cNvSpPr>
              <a:spLocks/>
            </p:cNvSpPr>
            <p:nvPr/>
          </p:nvSpPr>
          <p:spPr bwMode="auto">
            <a:xfrm>
              <a:off x="2930526" y="3935413"/>
              <a:ext cx="184150" cy="109538"/>
            </a:xfrm>
            <a:custGeom>
              <a:avLst/>
              <a:gdLst/>
              <a:ahLst/>
              <a:cxnLst>
                <a:cxn ang="0">
                  <a:pos x="0" y="0"/>
                </a:cxn>
                <a:cxn ang="0">
                  <a:pos x="0" y="69"/>
                </a:cxn>
                <a:cxn ang="0">
                  <a:pos x="116" y="69"/>
                </a:cxn>
              </a:cxnLst>
              <a:rect l="0" t="0" r="r" b="b"/>
              <a:pathLst>
                <a:path w="116" h="69">
                  <a:moveTo>
                    <a:pt x="0" y="0"/>
                  </a:moveTo>
                  <a:lnTo>
                    <a:pt x="0" y="69"/>
                  </a:lnTo>
                  <a:lnTo>
                    <a:pt x="116" y="69"/>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47" name="Freeform 46"/>
            <p:cNvSpPr>
              <a:spLocks/>
            </p:cNvSpPr>
            <p:nvPr/>
          </p:nvSpPr>
          <p:spPr bwMode="auto">
            <a:xfrm>
              <a:off x="2897188" y="3763963"/>
              <a:ext cx="33338" cy="166688"/>
            </a:xfrm>
            <a:custGeom>
              <a:avLst/>
              <a:gdLst/>
              <a:ahLst/>
              <a:cxnLst>
                <a:cxn ang="0">
                  <a:pos x="0" y="0"/>
                </a:cxn>
                <a:cxn ang="0">
                  <a:pos x="0" y="105"/>
                </a:cxn>
                <a:cxn ang="0">
                  <a:pos x="21" y="105"/>
                </a:cxn>
              </a:cxnLst>
              <a:rect l="0" t="0" r="r" b="b"/>
              <a:pathLst>
                <a:path w="21" h="105">
                  <a:moveTo>
                    <a:pt x="0" y="0"/>
                  </a:moveTo>
                  <a:lnTo>
                    <a:pt x="0" y="105"/>
                  </a:lnTo>
                  <a:lnTo>
                    <a:pt x="21" y="105"/>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48" name="Freeform 47"/>
            <p:cNvSpPr>
              <a:spLocks/>
            </p:cNvSpPr>
            <p:nvPr/>
          </p:nvSpPr>
          <p:spPr bwMode="auto">
            <a:xfrm>
              <a:off x="2847976" y="3563938"/>
              <a:ext cx="49213" cy="195263"/>
            </a:xfrm>
            <a:custGeom>
              <a:avLst/>
              <a:gdLst/>
              <a:ahLst/>
              <a:cxnLst>
                <a:cxn ang="0">
                  <a:pos x="0" y="0"/>
                </a:cxn>
                <a:cxn ang="0">
                  <a:pos x="0" y="123"/>
                </a:cxn>
                <a:cxn ang="0">
                  <a:pos x="31" y="123"/>
                </a:cxn>
              </a:cxnLst>
              <a:rect l="0" t="0" r="r" b="b"/>
              <a:pathLst>
                <a:path w="31" h="123">
                  <a:moveTo>
                    <a:pt x="0" y="0"/>
                  </a:moveTo>
                  <a:lnTo>
                    <a:pt x="0" y="123"/>
                  </a:lnTo>
                  <a:lnTo>
                    <a:pt x="31" y="123"/>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49" name="Freeform 48"/>
            <p:cNvSpPr>
              <a:spLocks/>
            </p:cNvSpPr>
            <p:nvPr/>
          </p:nvSpPr>
          <p:spPr bwMode="auto">
            <a:xfrm>
              <a:off x="2724151" y="3349625"/>
              <a:ext cx="123825" cy="209550"/>
            </a:xfrm>
            <a:custGeom>
              <a:avLst/>
              <a:gdLst/>
              <a:ahLst/>
              <a:cxnLst>
                <a:cxn ang="0">
                  <a:pos x="0" y="0"/>
                </a:cxn>
                <a:cxn ang="0">
                  <a:pos x="0" y="132"/>
                </a:cxn>
                <a:cxn ang="0">
                  <a:pos x="78" y="132"/>
                </a:cxn>
              </a:cxnLst>
              <a:rect l="0" t="0" r="r" b="b"/>
              <a:pathLst>
                <a:path w="78" h="132">
                  <a:moveTo>
                    <a:pt x="0" y="0"/>
                  </a:moveTo>
                  <a:lnTo>
                    <a:pt x="0" y="132"/>
                  </a:lnTo>
                  <a:lnTo>
                    <a:pt x="78" y="132"/>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50" name="Freeform 49"/>
            <p:cNvSpPr>
              <a:spLocks/>
            </p:cNvSpPr>
            <p:nvPr/>
          </p:nvSpPr>
          <p:spPr bwMode="auto">
            <a:xfrm>
              <a:off x="2611438" y="3127375"/>
              <a:ext cx="112713" cy="217488"/>
            </a:xfrm>
            <a:custGeom>
              <a:avLst/>
              <a:gdLst/>
              <a:ahLst/>
              <a:cxnLst>
                <a:cxn ang="0">
                  <a:pos x="0" y="0"/>
                </a:cxn>
                <a:cxn ang="0">
                  <a:pos x="0" y="137"/>
                </a:cxn>
                <a:cxn ang="0">
                  <a:pos x="71" y="137"/>
                </a:cxn>
              </a:cxnLst>
              <a:rect l="0" t="0" r="r" b="b"/>
              <a:pathLst>
                <a:path w="71" h="137">
                  <a:moveTo>
                    <a:pt x="0" y="0"/>
                  </a:moveTo>
                  <a:lnTo>
                    <a:pt x="0" y="137"/>
                  </a:lnTo>
                  <a:lnTo>
                    <a:pt x="71" y="137"/>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51" name="Freeform 50"/>
            <p:cNvSpPr>
              <a:spLocks/>
            </p:cNvSpPr>
            <p:nvPr/>
          </p:nvSpPr>
          <p:spPr bwMode="auto">
            <a:xfrm>
              <a:off x="2463801" y="2716213"/>
              <a:ext cx="147638" cy="406400"/>
            </a:xfrm>
            <a:custGeom>
              <a:avLst/>
              <a:gdLst/>
              <a:ahLst/>
              <a:cxnLst>
                <a:cxn ang="0">
                  <a:pos x="0" y="0"/>
                </a:cxn>
                <a:cxn ang="0">
                  <a:pos x="0" y="256"/>
                </a:cxn>
                <a:cxn ang="0">
                  <a:pos x="93" y="256"/>
                </a:cxn>
              </a:cxnLst>
              <a:rect l="0" t="0" r="r" b="b"/>
              <a:pathLst>
                <a:path w="93" h="256">
                  <a:moveTo>
                    <a:pt x="0" y="0"/>
                  </a:moveTo>
                  <a:lnTo>
                    <a:pt x="0" y="256"/>
                  </a:lnTo>
                  <a:lnTo>
                    <a:pt x="93" y="256"/>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52" name="Freeform 51"/>
            <p:cNvSpPr>
              <a:spLocks/>
            </p:cNvSpPr>
            <p:nvPr/>
          </p:nvSpPr>
          <p:spPr bwMode="auto">
            <a:xfrm>
              <a:off x="2362201" y="2711450"/>
              <a:ext cx="101600" cy="925513"/>
            </a:xfrm>
            <a:custGeom>
              <a:avLst/>
              <a:gdLst/>
              <a:ahLst/>
              <a:cxnLst>
                <a:cxn ang="0">
                  <a:pos x="0" y="583"/>
                </a:cxn>
                <a:cxn ang="0">
                  <a:pos x="0" y="0"/>
                </a:cxn>
                <a:cxn ang="0">
                  <a:pos x="64" y="0"/>
                </a:cxn>
              </a:cxnLst>
              <a:rect l="0" t="0" r="r" b="b"/>
              <a:pathLst>
                <a:path w="64" h="583">
                  <a:moveTo>
                    <a:pt x="0" y="583"/>
                  </a:moveTo>
                  <a:lnTo>
                    <a:pt x="0" y="0"/>
                  </a:lnTo>
                  <a:lnTo>
                    <a:pt x="64"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53" name="Rectangle 52"/>
            <p:cNvSpPr>
              <a:spLocks noChangeArrowheads="1"/>
            </p:cNvSpPr>
            <p:nvPr/>
          </p:nvSpPr>
          <p:spPr bwMode="auto">
            <a:xfrm>
              <a:off x="5086351" y="4195763"/>
              <a:ext cx="2891817"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Klebsiella</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pneumoniae</a:t>
              </a:r>
              <a:r>
                <a:rPr kumimoji="0" lang="en-US" sz="1000" b="0" i="0" u="none" strike="noStrike" cap="none" normalizeH="0" baseline="0" dirty="0" smtClean="0">
                  <a:ln>
                    <a:noFill/>
                  </a:ln>
                  <a:solidFill>
                    <a:srgbClr val="000000"/>
                  </a:solidFill>
                  <a:effectLst/>
                  <a:latin typeface="Arial" pitchFamily="34" charset="0"/>
                  <a:cs typeface="Arial" pitchFamily="34" charset="0"/>
                </a:rPr>
                <a:t> strain CRE114 (KF250428)</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4" name="Freeform 53"/>
            <p:cNvSpPr>
              <a:spLocks/>
            </p:cNvSpPr>
            <p:nvPr/>
          </p:nvSpPr>
          <p:spPr bwMode="auto">
            <a:xfrm>
              <a:off x="2425701" y="4273550"/>
              <a:ext cx="2655888" cy="295275"/>
            </a:xfrm>
            <a:custGeom>
              <a:avLst/>
              <a:gdLst/>
              <a:ahLst/>
              <a:cxnLst>
                <a:cxn ang="0">
                  <a:pos x="0" y="186"/>
                </a:cxn>
                <a:cxn ang="0">
                  <a:pos x="0" y="0"/>
                </a:cxn>
                <a:cxn ang="0">
                  <a:pos x="1673" y="0"/>
                </a:cxn>
              </a:cxnLst>
              <a:rect l="0" t="0" r="r" b="b"/>
              <a:pathLst>
                <a:path w="1673" h="186">
                  <a:moveTo>
                    <a:pt x="0" y="186"/>
                  </a:moveTo>
                  <a:lnTo>
                    <a:pt x="0" y="0"/>
                  </a:lnTo>
                  <a:lnTo>
                    <a:pt x="1673"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55" name="Rectangle 54"/>
            <p:cNvSpPr>
              <a:spLocks noChangeArrowheads="1"/>
            </p:cNvSpPr>
            <p:nvPr/>
          </p:nvSpPr>
          <p:spPr bwMode="auto">
            <a:xfrm>
              <a:off x="3081338" y="4424363"/>
              <a:ext cx="2242602"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kumimoji="0" lang="en-US" sz="1000" b="0" i="1" u="none" strike="noStrike" cap="none" normalizeH="0" baseline="0" dirty="0" smtClean="0">
                  <a:ln>
                    <a:noFill/>
                  </a:ln>
                  <a:solidFill>
                    <a:srgbClr val="000000"/>
                  </a:solidFill>
                  <a:effectLst/>
                  <a:latin typeface="Arial" pitchFamily="34" charset="0"/>
                  <a:cs typeface="Arial" pitchFamily="34" charset="0"/>
                </a:rPr>
                <a:t> Bacillus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megaterium</a:t>
              </a:r>
              <a:r>
                <a:rPr kumimoji="0" lang="en-US" sz="1000" b="0" i="0" u="none" strike="noStrike" cap="none" normalizeH="0" baseline="0" dirty="0" smtClean="0">
                  <a:ln>
                    <a:noFill/>
                  </a:ln>
                  <a:solidFill>
                    <a:srgbClr val="000000"/>
                  </a:solidFill>
                  <a:effectLst/>
                  <a:latin typeface="Arial" pitchFamily="34" charset="0"/>
                  <a:cs typeface="Arial" pitchFamily="34" charset="0"/>
                </a:rPr>
                <a:t> NOB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(KF977554)</a:t>
              </a:r>
              <a:r>
                <a:rPr kumimoji="0" lang="en-US" sz="1000" b="0" i="0" u="none" strike="noStrike" cap="none" normalizeH="0" baseline="0" dirty="0" smtClean="0">
                  <a:ln>
                    <a:noFill/>
                  </a:ln>
                  <a:solidFill>
                    <a:srgbClr val="000000"/>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6" name="Freeform 55"/>
            <p:cNvSpPr>
              <a:spLocks/>
            </p:cNvSpPr>
            <p:nvPr/>
          </p:nvSpPr>
          <p:spPr bwMode="auto">
            <a:xfrm>
              <a:off x="2959101" y="4502150"/>
              <a:ext cx="117475" cy="109538"/>
            </a:xfrm>
            <a:custGeom>
              <a:avLst/>
              <a:gdLst/>
              <a:ahLst/>
              <a:cxnLst>
                <a:cxn ang="0">
                  <a:pos x="0" y="69"/>
                </a:cxn>
                <a:cxn ang="0">
                  <a:pos x="0" y="0"/>
                </a:cxn>
                <a:cxn ang="0">
                  <a:pos x="74" y="0"/>
                </a:cxn>
              </a:cxnLst>
              <a:rect l="0" t="0" r="r" b="b"/>
              <a:pathLst>
                <a:path w="74" h="69">
                  <a:moveTo>
                    <a:pt x="0" y="69"/>
                  </a:moveTo>
                  <a:lnTo>
                    <a:pt x="0" y="0"/>
                  </a:lnTo>
                  <a:lnTo>
                    <a:pt x="74"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57" name="Rectangle 56"/>
            <p:cNvSpPr>
              <a:spLocks noChangeArrowheads="1"/>
            </p:cNvSpPr>
            <p:nvPr/>
          </p:nvSpPr>
          <p:spPr bwMode="auto">
            <a:xfrm>
              <a:off x="3282951" y="4652963"/>
              <a:ext cx="1708801"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kumimoji="0" lang="en-US" sz="1000" b="0" i="1" u="none" strike="noStrike" cap="none" normalizeH="0" baseline="0" dirty="0" smtClean="0">
                  <a:ln>
                    <a:noFill/>
                  </a:ln>
                  <a:solidFill>
                    <a:srgbClr val="000000"/>
                  </a:solidFill>
                  <a:effectLst/>
                  <a:latin typeface="Arial" pitchFamily="34" charset="0"/>
                  <a:cs typeface="Arial" pitchFamily="34" charset="0"/>
                </a:rPr>
                <a:t> Bacillus</a:t>
              </a:r>
              <a:r>
                <a:rPr kumimoji="0" lang="en-US" sz="1000" b="0" i="0" u="none" strike="noStrike" cap="none" normalizeH="0" baseline="0" dirty="0" smtClean="0">
                  <a:ln>
                    <a:noFill/>
                  </a:ln>
                  <a:solidFill>
                    <a:srgbClr val="000000"/>
                  </a:solidFill>
                  <a:effectLst/>
                  <a:latin typeface="Arial" pitchFamily="34" charset="0"/>
                  <a:cs typeface="Arial" pitchFamily="34" charset="0"/>
                </a:rPr>
                <a:t> sp. OOB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(KF977555)</a:t>
              </a:r>
            </a:p>
          </p:txBody>
        </p:sp>
        <p:sp>
          <p:nvSpPr>
            <p:cNvPr id="58" name="Freeform 57"/>
            <p:cNvSpPr>
              <a:spLocks/>
            </p:cNvSpPr>
            <p:nvPr/>
          </p:nvSpPr>
          <p:spPr bwMode="auto">
            <a:xfrm>
              <a:off x="2959101" y="4621213"/>
              <a:ext cx="319088" cy="109538"/>
            </a:xfrm>
            <a:custGeom>
              <a:avLst/>
              <a:gdLst/>
              <a:ahLst/>
              <a:cxnLst>
                <a:cxn ang="0">
                  <a:pos x="0" y="0"/>
                </a:cxn>
                <a:cxn ang="0">
                  <a:pos x="0" y="69"/>
                </a:cxn>
                <a:cxn ang="0">
                  <a:pos x="201" y="69"/>
                </a:cxn>
              </a:cxnLst>
              <a:rect l="0" t="0" r="r" b="b"/>
              <a:pathLst>
                <a:path w="201" h="69">
                  <a:moveTo>
                    <a:pt x="0" y="0"/>
                  </a:moveTo>
                  <a:lnTo>
                    <a:pt x="0" y="69"/>
                  </a:lnTo>
                  <a:lnTo>
                    <a:pt x="201" y="69"/>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59" name="Freeform 58"/>
            <p:cNvSpPr>
              <a:spLocks/>
            </p:cNvSpPr>
            <p:nvPr/>
          </p:nvSpPr>
          <p:spPr bwMode="auto">
            <a:xfrm>
              <a:off x="2652713" y="4616450"/>
              <a:ext cx="306388" cy="252413"/>
            </a:xfrm>
            <a:custGeom>
              <a:avLst/>
              <a:gdLst/>
              <a:ahLst/>
              <a:cxnLst>
                <a:cxn ang="0">
                  <a:pos x="0" y="159"/>
                </a:cxn>
                <a:cxn ang="0">
                  <a:pos x="0" y="0"/>
                </a:cxn>
                <a:cxn ang="0">
                  <a:pos x="193" y="0"/>
                </a:cxn>
              </a:cxnLst>
              <a:rect l="0" t="0" r="r" b="b"/>
              <a:pathLst>
                <a:path w="193" h="159">
                  <a:moveTo>
                    <a:pt x="0" y="159"/>
                  </a:moveTo>
                  <a:lnTo>
                    <a:pt x="0" y="0"/>
                  </a:lnTo>
                  <a:lnTo>
                    <a:pt x="193"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60" name="Rectangle 59"/>
            <p:cNvSpPr>
              <a:spLocks noChangeArrowheads="1"/>
            </p:cNvSpPr>
            <p:nvPr/>
          </p:nvSpPr>
          <p:spPr bwMode="auto">
            <a:xfrm>
              <a:off x="2957513" y="4881563"/>
              <a:ext cx="2048638"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kumimoji="0" lang="en-US" sz="1000" b="0" i="0"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Paenibacillus</a:t>
              </a:r>
              <a:r>
                <a:rPr kumimoji="0" lang="en-US" sz="1000" b="0" i="0" u="none" strike="noStrike" cap="none" normalizeH="0" baseline="0" dirty="0" smtClean="0">
                  <a:ln>
                    <a:noFill/>
                  </a:ln>
                  <a:solidFill>
                    <a:srgbClr val="000000"/>
                  </a:solidFill>
                  <a:effectLst/>
                  <a:latin typeface="Arial" pitchFamily="34" charset="0"/>
                  <a:cs typeface="Arial" pitchFamily="34" charset="0"/>
                </a:rPr>
                <a:t> sp. ROB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(KF977556)</a:t>
              </a:r>
              <a:r>
                <a:rPr kumimoji="0" lang="en-US" sz="1000" b="0" i="0" u="none" strike="noStrike" cap="none" normalizeH="0" baseline="0" dirty="0" smtClean="0">
                  <a:ln>
                    <a:noFill/>
                  </a:ln>
                  <a:solidFill>
                    <a:srgbClr val="000000"/>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1" name="Freeform 60"/>
            <p:cNvSpPr>
              <a:spLocks/>
            </p:cNvSpPr>
            <p:nvPr/>
          </p:nvSpPr>
          <p:spPr bwMode="auto">
            <a:xfrm>
              <a:off x="2725738" y="4959350"/>
              <a:ext cx="227013" cy="166688"/>
            </a:xfrm>
            <a:custGeom>
              <a:avLst/>
              <a:gdLst/>
              <a:ahLst/>
              <a:cxnLst>
                <a:cxn ang="0">
                  <a:pos x="0" y="105"/>
                </a:cxn>
                <a:cxn ang="0">
                  <a:pos x="0" y="0"/>
                </a:cxn>
                <a:cxn ang="0">
                  <a:pos x="143" y="0"/>
                </a:cxn>
              </a:cxnLst>
              <a:rect l="0" t="0" r="r" b="b"/>
              <a:pathLst>
                <a:path w="143" h="105">
                  <a:moveTo>
                    <a:pt x="0" y="105"/>
                  </a:moveTo>
                  <a:lnTo>
                    <a:pt x="0" y="0"/>
                  </a:lnTo>
                  <a:lnTo>
                    <a:pt x="143"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62" name="Rectangle 61"/>
            <p:cNvSpPr>
              <a:spLocks noChangeArrowheads="1"/>
            </p:cNvSpPr>
            <p:nvPr/>
          </p:nvSpPr>
          <p:spPr bwMode="auto">
            <a:xfrm>
              <a:off x="3059113" y="5110163"/>
              <a:ext cx="1829027"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000000"/>
                  </a:solidFill>
                  <a:effectLst/>
                  <a:latin typeface="Arial" pitchFamily="34" charset="0"/>
                  <a:cs typeface="Arial" pitchFamily="34" charset="0"/>
                </a:rPr>
                <a:t> Bacillus</a:t>
              </a:r>
              <a:r>
                <a:rPr kumimoji="0" lang="en-US" sz="1000" b="0" i="0" u="none" strike="noStrike" cap="none" normalizeH="0" baseline="0" dirty="0" smtClean="0">
                  <a:ln>
                    <a:noFill/>
                  </a:ln>
                  <a:solidFill>
                    <a:srgbClr val="000000"/>
                  </a:solidFill>
                  <a:effectLst/>
                  <a:latin typeface="Arial" pitchFamily="34" charset="0"/>
                  <a:cs typeface="Arial" pitchFamily="34" charset="0"/>
                </a:rPr>
                <a:t> sp. PML14 (EF165014)</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3" name="Freeform 62"/>
            <p:cNvSpPr>
              <a:spLocks/>
            </p:cNvSpPr>
            <p:nvPr/>
          </p:nvSpPr>
          <p:spPr bwMode="auto">
            <a:xfrm>
              <a:off x="2849563" y="5187950"/>
              <a:ext cx="204788" cy="109538"/>
            </a:xfrm>
            <a:custGeom>
              <a:avLst/>
              <a:gdLst/>
              <a:ahLst/>
              <a:cxnLst>
                <a:cxn ang="0">
                  <a:pos x="0" y="69"/>
                </a:cxn>
                <a:cxn ang="0">
                  <a:pos x="0" y="0"/>
                </a:cxn>
                <a:cxn ang="0">
                  <a:pos x="129" y="0"/>
                </a:cxn>
              </a:cxnLst>
              <a:rect l="0" t="0" r="r" b="b"/>
              <a:pathLst>
                <a:path w="129" h="69">
                  <a:moveTo>
                    <a:pt x="0" y="69"/>
                  </a:moveTo>
                  <a:lnTo>
                    <a:pt x="0" y="0"/>
                  </a:lnTo>
                  <a:lnTo>
                    <a:pt x="129"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64" name="Rectangle 63"/>
            <p:cNvSpPr>
              <a:spLocks noChangeArrowheads="1"/>
            </p:cNvSpPr>
            <p:nvPr/>
          </p:nvSpPr>
          <p:spPr bwMode="auto">
            <a:xfrm>
              <a:off x="3006726" y="5338763"/>
              <a:ext cx="2683427"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Paenibacillus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harenae</a:t>
              </a:r>
              <a:r>
                <a:rPr kumimoji="0" lang="en-US" sz="1000" b="0" i="0" u="none" strike="noStrike" cap="none" normalizeH="0" baseline="0" dirty="0" smtClean="0">
                  <a:ln>
                    <a:noFill/>
                  </a:ln>
                  <a:solidFill>
                    <a:srgbClr val="000000"/>
                  </a:solidFill>
                  <a:effectLst/>
                  <a:latin typeface="Arial" pitchFamily="34" charset="0"/>
                  <a:cs typeface="Arial" pitchFamily="34" charset="0"/>
                </a:rPr>
                <a:t> strain B519 (AY839867)</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5" name="Freeform 64"/>
            <p:cNvSpPr>
              <a:spLocks/>
            </p:cNvSpPr>
            <p:nvPr/>
          </p:nvSpPr>
          <p:spPr bwMode="auto">
            <a:xfrm>
              <a:off x="2849563" y="5307013"/>
              <a:ext cx="152400" cy="109538"/>
            </a:xfrm>
            <a:custGeom>
              <a:avLst/>
              <a:gdLst/>
              <a:ahLst/>
              <a:cxnLst>
                <a:cxn ang="0">
                  <a:pos x="0" y="0"/>
                </a:cxn>
                <a:cxn ang="0">
                  <a:pos x="0" y="69"/>
                </a:cxn>
                <a:cxn ang="0">
                  <a:pos x="96" y="69"/>
                </a:cxn>
              </a:cxnLst>
              <a:rect l="0" t="0" r="r" b="b"/>
              <a:pathLst>
                <a:path w="96" h="69">
                  <a:moveTo>
                    <a:pt x="0" y="0"/>
                  </a:moveTo>
                  <a:lnTo>
                    <a:pt x="0" y="69"/>
                  </a:lnTo>
                  <a:lnTo>
                    <a:pt x="96" y="69"/>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66" name="Freeform 65"/>
            <p:cNvSpPr>
              <a:spLocks/>
            </p:cNvSpPr>
            <p:nvPr/>
          </p:nvSpPr>
          <p:spPr bwMode="auto">
            <a:xfrm>
              <a:off x="2725738" y="5135563"/>
              <a:ext cx="123825" cy="166688"/>
            </a:xfrm>
            <a:custGeom>
              <a:avLst/>
              <a:gdLst/>
              <a:ahLst/>
              <a:cxnLst>
                <a:cxn ang="0">
                  <a:pos x="0" y="0"/>
                </a:cxn>
                <a:cxn ang="0">
                  <a:pos x="0" y="105"/>
                </a:cxn>
                <a:cxn ang="0">
                  <a:pos x="78" y="105"/>
                </a:cxn>
              </a:cxnLst>
              <a:rect l="0" t="0" r="r" b="b"/>
              <a:pathLst>
                <a:path w="78" h="105">
                  <a:moveTo>
                    <a:pt x="0" y="0"/>
                  </a:moveTo>
                  <a:lnTo>
                    <a:pt x="0" y="105"/>
                  </a:lnTo>
                  <a:lnTo>
                    <a:pt x="78" y="105"/>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67" name="Freeform 66"/>
            <p:cNvSpPr>
              <a:spLocks/>
            </p:cNvSpPr>
            <p:nvPr/>
          </p:nvSpPr>
          <p:spPr bwMode="auto">
            <a:xfrm>
              <a:off x="2652713" y="4878388"/>
              <a:ext cx="73025" cy="252413"/>
            </a:xfrm>
            <a:custGeom>
              <a:avLst/>
              <a:gdLst/>
              <a:ahLst/>
              <a:cxnLst>
                <a:cxn ang="0">
                  <a:pos x="0" y="0"/>
                </a:cxn>
                <a:cxn ang="0">
                  <a:pos x="0" y="159"/>
                </a:cxn>
                <a:cxn ang="0">
                  <a:pos x="46" y="159"/>
                </a:cxn>
              </a:cxnLst>
              <a:rect l="0" t="0" r="r" b="b"/>
              <a:pathLst>
                <a:path w="46" h="159">
                  <a:moveTo>
                    <a:pt x="0" y="0"/>
                  </a:moveTo>
                  <a:lnTo>
                    <a:pt x="0" y="159"/>
                  </a:lnTo>
                  <a:lnTo>
                    <a:pt x="46" y="159"/>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68" name="Freeform 67"/>
            <p:cNvSpPr>
              <a:spLocks/>
            </p:cNvSpPr>
            <p:nvPr/>
          </p:nvSpPr>
          <p:spPr bwMode="auto">
            <a:xfrm>
              <a:off x="2425701" y="4578350"/>
              <a:ext cx="227013" cy="295275"/>
            </a:xfrm>
            <a:custGeom>
              <a:avLst/>
              <a:gdLst/>
              <a:ahLst/>
              <a:cxnLst>
                <a:cxn ang="0">
                  <a:pos x="0" y="0"/>
                </a:cxn>
                <a:cxn ang="0">
                  <a:pos x="0" y="186"/>
                </a:cxn>
                <a:cxn ang="0">
                  <a:pos x="143" y="186"/>
                </a:cxn>
              </a:cxnLst>
              <a:rect l="0" t="0" r="r" b="b"/>
              <a:pathLst>
                <a:path w="143" h="186">
                  <a:moveTo>
                    <a:pt x="0" y="0"/>
                  </a:moveTo>
                  <a:lnTo>
                    <a:pt x="0" y="186"/>
                  </a:lnTo>
                  <a:lnTo>
                    <a:pt x="143" y="186"/>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69" name="Freeform 68"/>
            <p:cNvSpPr>
              <a:spLocks/>
            </p:cNvSpPr>
            <p:nvPr/>
          </p:nvSpPr>
          <p:spPr bwMode="auto">
            <a:xfrm>
              <a:off x="2362201" y="3646488"/>
              <a:ext cx="63500" cy="927100"/>
            </a:xfrm>
            <a:custGeom>
              <a:avLst/>
              <a:gdLst/>
              <a:ahLst/>
              <a:cxnLst>
                <a:cxn ang="0">
                  <a:pos x="0" y="0"/>
                </a:cxn>
                <a:cxn ang="0">
                  <a:pos x="0" y="584"/>
                </a:cxn>
                <a:cxn ang="0">
                  <a:pos x="40" y="584"/>
                </a:cxn>
              </a:cxnLst>
              <a:rect l="0" t="0" r="r" b="b"/>
              <a:pathLst>
                <a:path w="40" h="584">
                  <a:moveTo>
                    <a:pt x="0" y="0"/>
                  </a:moveTo>
                  <a:lnTo>
                    <a:pt x="0" y="584"/>
                  </a:lnTo>
                  <a:lnTo>
                    <a:pt x="40" y="584"/>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70" name="Freeform 69"/>
            <p:cNvSpPr>
              <a:spLocks/>
            </p:cNvSpPr>
            <p:nvPr/>
          </p:nvSpPr>
          <p:spPr bwMode="auto">
            <a:xfrm>
              <a:off x="1271588" y="3641725"/>
              <a:ext cx="1090613" cy="1052513"/>
            </a:xfrm>
            <a:custGeom>
              <a:avLst/>
              <a:gdLst/>
              <a:ahLst/>
              <a:cxnLst>
                <a:cxn ang="0">
                  <a:pos x="0" y="663"/>
                </a:cxn>
                <a:cxn ang="0">
                  <a:pos x="0" y="0"/>
                </a:cxn>
                <a:cxn ang="0">
                  <a:pos x="687" y="0"/>
                </a:cxn>
              </a:cxnLst>
              <a:rect l="0" t="0" r="r" b="b"/>
              <a:pathLst>
                <a:path w="687" h="663">
                  <a:moveTo>
                    <a:pt x="0" y="663"/>
                  </a:moveTo>
                  <a:lnTo>
                    <a:pt x="0" y="0"/>
                  </a:lnTo>
                  <a:lnTo>
                    <a:pt x="687"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71" name="Rectangle 70"/>
            <p:cNvSpPr>
              <a:spLocks noChangeArrowheads="1"/>
            </p:cNvSpPr>
            <p:nvPr/>
          </p:nvSpPr>
          <p:spPr bwMode="auto">
            <a:xfrm>
              <a:off x="5086351" y="5567363"/>
              <a:ext cx="2156039"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kumimoji="0" lang="en-US" sz="1000" b="0" i="0"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smtClean="0">
                  <a:ln>
                    <a:noFill/>
                  </a:ln>
                  <a:solidFill>
                    <a:srgbClr val="000000"/>
                  </a:solidFill>
                  <a:effectLst/>
                  <a:latin typeface="Arial" pitchFamily="34" charset="0"/>
                  <a:cs typeface="Arial" pitchFamily="34" charset="0"/>
                </a:rPr>
                <a:t>Bacillus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bataviensis</a:t>
              </a:r>
              <a:r>
                <a:rPr kumimoji="0" lang="en-US" sz="1000" b="0" i="0" u="none" strike="noStrike" cap="none" normalizeH="0" baseline="0" dirty="0" smtClean="0">
                  <a:ln>
                    <a:noFill/>
                  </a:ln>
                  <a:solidFill>
                    <a:srgbClr val="000000"/>
                  </a:solidFill>
                  <a:effectLst/>
                  <a:latin typeface="Arial" pitchFamily="34" charset="0"/>
                  <a:cs typeface="Arial" pitchFamily="34" charset="0"/>
                </a:rPr>
                <a:t> FOB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(KF977553)</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72" name="Freeform 71"/>
            <p:cNvSpPr>
              <a:spLocks/>
            </p:cNvSpPr>
            <p:nvPr/>
          </p:nvSpPr>
          <p:spPr bwMode="auto">
            <a:xfrm>
              <a:off x="3925888" y="5645150"/>
              <a:ext cx="1155700" cy="109538"/>
            </a:xfrm>
            <a:custGeom>
              <a:avLst/>
              <a:gdLst/>
              <a:ahLst/>
              <a:cxnLst>
                <a:cxn ang="0">
                  <a:pos x="0" y="69"/>
                </a:cxn>
                <a:cxn ang="0">
                  <a:pos x="0" y="0"/>
                </a:cxn>
                <a:cxn ang="0">
                  <a:pos x="728" y="0"/>
                </a:cxn>
              </a:cxnLst>
              <a:rect l="0" t="0" r="r" b="b"/>
              <a:pathLst>
                <a:path w="728" h="69">
                  <a:moveTo>
                    <a:pt x="0" y="69"/>
                  </a:moveTo>
                  <a:lnTo>
                    <a:pt x="0" y="0"/>
                  </a:lnTo>
                  <a:lnTo>
                    <a:pt x="728" y="0"/>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73" name="Rectangle 72"/>
            <p:cNvSpPr>
              <a:spLocks noChangeArrowheads="1"/>
            </p:cNvSpPr>
            <p:nvPr/>
          </p:nvSpPr>
          <p:spPr bwMode="auto">
            <a:xfrm>
              <a:off x="4068763" y="5795963"/>
              <a:ext cx="2224968" cy="1538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kumimoji="0" lang="en-US" sz="1000" b="0" i="0"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Streptomyces</a:t>
              </a:r>
              <a:r>
                <a:rPr kumimoji="0" lang="en-US" sz="1000" b="0" i="1" u="none" strike="noStrike" cap="none" normalizeH="0" baseline="0" dirty="0" smtClean="0">
                  <a:ln>
                    <a:noFill/>
                  </a:ln>
                  <a:solidFill>
                    <a:srgbClr val="000000"/>
                  </a:solidFill>
                  <a:effectLst/>
                  <a:latin typeface="Arial" pitchFamily="34" charset="0"/>
                  <a:cs typeface="Arial" pitchFamily="34" charset="0"/>
                </a:rPr>
                <a:t> </a:t>
              </a:r>
              <a:r>
                <a:rPr kumimoji="0" lang="en-US" sz="1000" b="0" i="1" u="none" strike="noStrike" cap="none" normalizeH="0" baseline="0" dirty="0" err="1" smtClean="0">
                  <a:ln>
                    <a:noFill/>
                  </a:ln>
                  <a:solidFill>
                    <a:srgbClr val="000000"/>
                  </a:solidFill>
                  <a:effectLst/>
                  <a:latin typeface="Arial" pitchFamily="34" charset="0"/>
                  <a:cs typeface="Arial" pitchFamily="34" charset="0"/>
                </a:rPr>
                <a:t>aureus</a:t>
              </a:r>
              <a:r>
                <a:rPr kumimoji="0" lang="en-US" sz="1000" b="0" i="0" u="none" strike="noStrike" cap="none" normalizeH="0" baseline="0" dirty="0" smtClean="0">
                  <a:ln>
                    <a:noFill/>
                  </a:ln>
                  <a:solidFill>
                    <a:srgbClr val="000000"/>
                  </a:solidFill>
                  <a:effectLst/>
                  <a:latin typeface="Arial" pitchFamily="34" charset="0"/>
                  <a:cs typeface="Arial" pitchFamily="34" charset="0"/>
                </a:rPr>
                <a:t> B0B </a:t>
              </a:r>
              <a:r>
                <a:rPr kumimoji="0" lang="en-US" sz="1000" b="0" i="0" u="none" strike="noStrike" cap="none" normalizeH="0" baseline="0" dirty="0" smtClean="0">
                  <a:ln>
                    <a:noFill/>
                  </a:ln>
                  <a:solidFill>
                    <a:srgbClr val="FF0000"/>
                  </a:solidFill>
                  <a:effectLst/>
                  <a:latin typeface="Arial" pitchFamily="34" charset="0"/>
                  <a:cs typeface="Arial" pitchFamily="34" charset="0"/>
                </a:rPr>
                <a:t>(KF977549)</a:t>
              </a:r>
              <a:endParaRPr kumimoji="0" lang="en-US"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74" name="Freeform 73"/>
            <p:cNvSpPr>
              <a:spLocks/>
            </p:cNvSpPr>
            <p:nvPr/>
          </p:nvSpPr>
          <p:spPr bwMode="auto">
            <a:xfrm>
              <a:off x="3925888" y="5764213"/>
              <a:ext cx="138113" cy="109538"/>
            </a:xfrm>
            <a:custGeom>
              <a:avLst/>
              <a:gdLst/>
              <a:ahLst/>
              <a:cxnLst>
                <a:cxn ang="0">
                  <a:pos x="0" y="0"/>
                </a:cxn>
                <a:cxn ang="0">
                  <a:pos x="0" y="69"/>
                </a:cxn>
                <a:cxn ang="0">
                  <a:pos x="87" y="69"/>
                </a:cxn>
              </a:cxnLst>
              <a:rect l="0" t="0" r="r" b="b"/>
              <a:pathLst>
                <a:path w="87" h="69">
                  <a:moveTo>
                    <a:pt x="0" y="0"/>
                  </a:moveTo>
                  <a:lnTo>
                    <a:pt x="0" y="69"/>
                  </a:lnTo>
                  <a:lnTo>
                    <a:pt x="87" y="69"/>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75" name="Freeform 74"/>
            <p:cNvSpPr>
              <a:spLocks/>
            </p:cNvSpPr>
            <p:nvPr/>
          </p:nvSpPr>
          <p:spPr bwMode="auto">
            <a:xfrm>
              <a:off x="1271588" y="4703763"/>
              <a:ext cx="2654300" cy="1055688"/>
            </a:xfrm>
            <a:custGeom>
              <a:avLst/>
              <a:gdLst/>
              <a:ahLst/>
              <a:cxnLst>
                <a:cxn ang="0">
                  <a:pos x="0" y="0"/>
                </a:cxn>
                <a:cxn ang="0">
                  <a:pos x="0" y="665"/>
                </a:cxn>
                <a:cxn ang="0">
                  <a:pos x="1672" y="665"/>
                </a:cxn>
              </a:cxnLst>
              <a:rect l="0" t="0" r="r" b="b"/>
              <a:pathLst>
                <a:path w="1672" h="665">
                  <a:moveTo>
                    <a:pt x="0" y="0"/>
                  </a:moveTo>
                  <a:lnTo>
                    <a:pt x="0" y="665"/>
                  </a:lnTo>
                  <a:lnTo>
                    <a:pt x="1672" y="665"/>
                  </a:lnTo>
                </a:path>
              </a:pathLst>
            </a:custGeom>
            <a:noFill/>
            <a:ln w="9525" cap="sq">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76" name="Rectangle 75"/>
            <p:cNvSpPr>
              <a:spLocks noChangeArrowheads="1"/>
            </p:cNvSpPr>
            <p:nvPr/>
          </p:nvSpPr>
          <p:spPr bwMode="auto">
            <a:xfrm>
              <a:off x="3649663" y="5803900"/>
              <a:ext cx="2905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100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7" name="Rectangle 76"/>
            <p:cNvSpPr>
              <a:spLocks noChangeArrowheads="1"/>
            </p:cNvSpPr>
            <p:nvPr/>
          </p:nvSpPr>
          <p:spPr bwMode="auto">
            <a:xfrm>
              <a:off x="2682876" y="4413250"/>
              <a:ext cx="2905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100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8" name="Rectangle 77"/>
            <p:cNvSpPr>
              <a:spLocks noChangeArrowheads="1"/>
            </p:cNvSpPr>
            <p:nvPr/>
          </p:nvSpPr>
          <p:spPr bwMode="auto">
            <a:xfrm>
              <a:off x="2649538" y="534670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98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9" name="Rectangle 78"/>
            <p:cNvSpPr>
              <a:spLocks noChangeArrowheads="1"/>
            </p:cNvSpPr>
            <p:nvPr/>
          </p:nvSpPr>
          <p:spPr bwMode="auto">
            <a:xfrm>
              <a:off x="2525713" y="517525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70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0" name="Rectangle 79"/>
            <p:cNvSpPr>
              <a:spLocks noChangeArrowheads="1"/>
            </p:cNvSpPr>
            <p:nvPr/>
          </p:nvSpPr>
          <p:spPr bwMode="auto">
            <a:xfrm>
              <a:off x="2452688" y="4918075"/>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94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1" name="Rectangle 80"/>
            <p:cNvSpPr>
              <a:spLocks noChangeArrowheads="1"/>
            </p:cNvSpPr>
            <p:nvPr/>
          </p:nvSpPr>
          <p:spPr bwMode="auto">
            <a:xfrm>
              <a:off x="2830513" y="214630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41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2" name="Rectangle 81"/>
            <p:cNvSpPr>
              <a:spLocks noChangeArrowheads="1"/>
            </p:cNvSpPr>
            <p:nvPr/>
          </p:nvSpPr>
          <p:spPr bwMode="auto">
            <a:xfrm>
              <a:off x="2781301" y="197485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78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3" name="Rectangle 82"/>
            <p:cNvSpPr>
              <a:spLocks noChangeArrowheads="1"/>
            </p:cNvSpPr>
            <p:nvPr/>
          </p:nvSpPr>
          <p:spPr bwMode="auto">
            <a:xfrm>
              <a:off x="2740026" y="397510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76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4" name="Rectangle 83"/>
            <p:cNvSpPr>
              <a:spLocks noChangeArrowheads="1"/>
            </p:cNvSpPr>
            <p:nvPr/>
          </p:nvSpPr>
          <p:spPr bwMode="auto">
            <a:xfrm>
              <a:off x="2697163" y="380365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72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5" name="Rectangle 84"/>
            <p:cNvSpPr>
              <a:spLocks noChangeArrowheads="1"/>
            </p:cNvSpPr>
            <p:nvPr/>
          </p:nvSpPr>
          <p:spPr bwMode="auto">
            <a:xfrm>
              <a:off x="2647951" y="3603625"/>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96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6" name="Rectangle 85"/>
            <p:cNvSpPr>
              <a:spLocks noChangeArrowheads="1"/>
            </p:cNvSpPr>
            <p:nvPr/>
          </p:nvSpPr>
          <p:spPr bwMode="auto">
            <a:xfrm>
              <a:off x="2524126" y="3389313"/>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85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7" name="Rectangle 86"/>
            <p:cNvSpPr>
              <a:spLocks noChangeArrowheads="1"/>
            </p:cNvSpPr>
            <p:nvPr/>
          </p:nvSpPr>
          <p:spPr bwMode="auto">
            <a:xfrm>
              <a:off x="2411413" y="3167063"/>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77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8" name="Rectangle 87"/>
            <p:cNvSpPr>
              <a:spLocks noChangeArrowheads="1"/>
            </p:cNvSpPr>
            <p:nvPr/>
          </p:nvSpPr>
          <p:spPr bwMode="auto">
            <a:xfrm>
              <a:off x="2225676" y="4618038"/>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16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9" name="Rectangle 88"/>
            <p:cNvSpPr>
              <a:spLocks noChangeArrowheads="1"/>
            </p:cNvSpPr>
            <p:nvPr/>
          </p:nvSpPr>
          <p:spPr bwMode="auto">
            <a:xfrm>
              <a:off x="2725738" y="52705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41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 name="Rectangle 89"/>
            <p:cNvSpPr>
              <a:spLocks noChangeArrowheads="1"/>
            </p:cNvSpPr>
            <p:nvPr/>
          </p:nvSpPr>
          <p:spPr bwMode="auto">
            <a:xfrm>
              <a:off x="2686051" y="69850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88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1" name="Rectangle 90"/>
            <p:cNvSpPr>
              <a:spLocks noChangeArrowheads="1"/>
            </p:cNvSpPr>
            <p:nvPr/>
          </p:nvSpPr>
          <p:spPr bwMode="auto">
            <a:xfrm>
              <a:off x="2263776" y="250825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2" name="Rectangle 91"/>
            <p:cNvSpPr>
              <a:spLocks noChangeArrowheads="1"/>
            </p:cNvSpPr>
            <p:nvPr/>
          </p:nvSpPr>
          <p:spPr bwMode="auto">
            <a:xfrm>
              <a:off x="2528888" y="1774825"/>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59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3" name="Rectangle 92"/>
            <p:cNvSpPr>
              <a:spLocks noChangeArrowheads="1"/>
            </p:cNvSpPr>
            <p:nvPr/>
          </p:nvSpPr>
          <p:spPr bwMode="auto">
            <a:xfrm>
              <a:off x="2359026" y="2098675"/>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23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4" name="Rectangle 93"/>
            <p:cNvSpPr>
              <a:spLocks noChangeArrowheads="1"/>
            </p:cNvSpPr>
            <p:nvPr/>
          </p:nvSpPr>
          <p:spPr bwMode="auto">
            <a:xfrm>
              <a:off x="2509838" y="898525"/>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52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5" name="Rectangle 94"/>
            <p:cNvSpPr>
              <a:spLocks noChangeArrowheads="1"/>
            </p:cNvSpPr>
            <p:nvPr/>
          </p:nvSpPr>
          <p:spPr bwMode="auto">
            <a:xfrm>
              <a:off x="2433638" y="1622425"/>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cs typeface="Arial" pitchFamily="34" charset="0"/>
                </a:rPr>
                <a:t>21</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6" name="Rectangle 95"/>
            <p:cNvSpPr>
              <a:spLocks noChangeArrowheads="1"/>
            </p:cNvSpPr>
            <p:nvPr/>
          </p:nvSpPr>
          <p:spPr bwMode="auto">
            <a:xfrm>
              <a:off x="2476501" y="1212850"/>
              <a:ext cx="214313" cy="2127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Arial" pitchFamily="34" charset="0"/>
                </a:rPr>
                <a:t>30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7" name="Line 97"/>
            <p:cNvSpPr>
              <a:spLocks noChangeShapeType="1"/>
            </p:cNvSpPr>
            <p:nvPr/>
          </p:nvSpPr>
          <p:spPr bwMode="auto">
            <a:xfrm>
              <a:off x="1747838" y="6261100"/>
              <a:ext cx="392113" cy="1588"/>
            </a:xfrm>
            <a:prstGeom prst="line">
              <a:avLst/>
            </a:prstGeom>
            <a:noFill/>
            <a:ln w="9525"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98" name="Line 98"/>
            <p:cNvSpPr>
              <a:spLocks noChangeShapeType="1"/>
            </p:cNvSpPr>
            <p:nvPr/>
          </p:nvSpPr>
          <p:spPr bwMode="auto">
            <a:xfrm>
              <a:off x="1747838" y="6223000"/>
              <a:ext cx="1588" cy="76200"/>
            </a:xfrm>
            <a:prstGeom prst="line">
              <a:avLst/>
            </a:prstGeom>
            <a:noFill/>
            <a:ln w="9525"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99" name="Line 99"/>
            <p:cNvSpPr>
              <a:spLocks noChangeShapeType="1"/>
            </p:cNvSpPr>
            <p:nvPr/>
          </p:nvSpPr>
          <p:spPr bwMode="auto">
            <a:xfrm>
              <a:off x="2139951" y="6223000"/>
              <a:ext cx="1588" cy="76200"/>
            </a:xfrm>
            <a:prstGeom prst="line">
              <a:avLst/>
            </a:prstGeom>
            <a:noFill/>
            <a:ln w="9525"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sp>
          <p:nvSpPr>
            <p:cNvPr id="100" name="Rectangle 99"/>
            <p:cNvSpPr>
              <a:spLocks noChangeArrowheads="1"/>
            </p:cNvSpPr>
            <p:nvPr/>
          </p:nvSpPr>
          <p:spPr bwMode="auto">
            <a:xfrm>
              <a:off x="1843088" y="6299200"/>
              <a:ext cx="271463" cy="16668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000000"/>
                  </a:solidFill>
                  <a:effectLst/>
                  <a:latin typeface="MS Sans Serif"/>
                  <a:cs typeface="Arial" pitchFamily="34" charset="0"/>
                </a:rPr>
                <a:t>0.05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32656"/>
            <a:ext cx="7787208" cy="6141296"/>
          </a:xfrm>
        </p:spPr>
        <p:txBody>
          <a:bodyPr>
            <a:normAutofit fontScale="85000" lnSpcReduction="10000"/>
          </a:bodyPr>
          <a:lstStyle/>
          <a:p>
            <a:r>
              <a:rPr lang="en-GB" dirty="0" err="1" smtClean="0"/>
              <a:t>Metabollic</a:t>
            </a:r>
            <a:r>
              <a:rPr lang="en-GB" dirty="0" smtClean="0"/>
              <a:t> products from degradation of sawdust as detected by HPLC were:</a:t>
            </a:r>
          </a:p>
          <a:p>
            <a:r>
              <a:rPr lang="en-GB" dirty="0" smtClean="0"/>
              <a:t>Ethanol, </a:t>
            </a:r>
            <a:r>
              <a:rPr lang="en-GB" dirty="0" err="1" smtClean="0"/>
              <a:t>vanillic</a:t>
            </a:r>
            <a:r>
              <a:rPr lang="en-GB" dirty="0" smtClean="0"/>
              <a:t> acid, </a:t>
            </a:r>
            <a:r>
              <a:rPr lang="en-GB" dirty="0" err="1" smtClean="0"/>
              <a:t>ferulic</a:t>
            </a:r>
            <a:r>
              <a:rPr lang="en-GB" dirty="0" smtClean="0"/>
              <a:t> acid, </a:t>
            </a:r>
            <a:r>
              <a:rPr lang="en-GB" dirty="0" err="1" smtClean="0"/>
              <a:t>arabinose</a:t>
            </a:r>
            <a:r>
              <a:rPr lang="en-GB" dirty="0" smtClean="0"/>
              <a:t> </a:t>
            </a:r>
          </a:p>
          <a:p>
            <a:pPr>
              <a:buNone/>
            </a:pPr>
            <a:endParaRPr lang="en-GB" dirty="0" smtClean="0"/>
          </a:p>
          <a:p>
            <a:r>
              <a:rPr lang="en-GB" dirty="0" smtClean="0"/>
              <a:t>2. </a:t>
            </a:r>
            <a:r>
              <a:rPr lang="en-GB" b="1" dirty="0" smtClean="0"/>
              <a:t>ISOLATION OF SULPHATE REDUCING BACTERIA (</a:t>
            </a:r>
            <a:r>
              <a:rPr lang="en-GB" b="1" dirty="0" err="1" smtClean="0"/>
              <a:t>Babu</a:t>
            </a:r>
            <a:r>
              <a:rPr lang="en-GB" b="1" dirty="0" smtClean="0"/>
              <a:t> </a:t>
            </a:r>
            <a:r>
              <a:rPr lang="en-GB" b="1" i="1" dirty="0" smtClean="0"/>
              <a:t>et al.</a:t>
            </a:r>
            <a:r>
              <a:rPr lang="en-GB" b="1" dirty="0" smtClean="0"/>
              <a:t> , 2014)</a:t>
            </a:r>
            <a:endParaRPr lang="en-GB" dirty="0" smtClean="0"/>
          </a:p>
          <a:p>
            <a:r>
              <a:rPr lang="en-GB" b="1" dirty="0" smtClean="0"/>
              <a:t>1. Isolation</a:t>
            </a:r>
            <a:endParaRPr lang="en-GB" dirty="0" smtClean="0"/>
          </a:p>
          <a:p>
            <a:r>
              <a:rPr lang="en-GB" dirty="0" smtClean="0"/>
              <a:t>-The samples collected were from old ore mine deposits in sterile </a:t>
            </a:r>
            <a:r>
              <a:rPr lang="en-GB" dirty="0" err="1" smtClean="0"/>
              <a:t>polybags</a:t>
            </a:r>
            <a:r>
              <a:rPr lang="en-GB" dirty="0" smtClean="0"/>
              <a:t> and stored at 4 </a:t>
            </a:r>
            <a:r>
              <a:rPr lang="en-GB" baseline="30000" dirty="0" err="1" smtClean="0"/>
              <a:t>o</a:t>
            </a:r>
            <a:r>
              <a:rPr lang="en-GB" dirty="0" err="1" smtClean="0"/>
              <a:t>C</a:t>
            </a:r>
            <a:r>
              <a:rPr lang="en-GB" dirty="0" smtClean="0"/>
              <a:t> until further processing.</a:t>
            </a:r>
          </a:p>
          <a:p>
            <a:r>
              <a:rPr lang="en-GB" dirty="0" smtClean="0"/>
              <a:t>-Isolation of native microorganisms present in the mine samples were done by selective isolation and enrichment method using Iron </a:t>
            </a:r>
            <a:r>
              <a:rPr lang="en-GB" dirty="0" err="1" smtClean="0"/>
              <a:t>Lyngby</a:t>
            </a:r>
            <a:r>
              <a:rPr lang="en-GB" dirty="0" smtClean="0"/>
              <a:t> Medium [Peptone - 20g/l; Yeast Extract - 3g/</a:t>
            </a:r>
            <a:r>
              <a:rPr lang="en-GB" dirty="0" err="1" smtClean="0"/>
              <a:t>l;Ferric</a:t>
            </a:r>
            <a:r>
              <a:rPr lang="en-GB" dirty="0" smtClean="0"/>
              <a:t> Citrate - 0.3g/l; Sodium </a:t>
            </a:r>
            <a:r>
              <a:rPr lang="en-GB" dirty="0" err="1" smtClean="0"/>
              <a:t>Thiosulphate</a:t>
            </a:r>
            <a:r>
              <a:rPr lang="en-GB" dirty="0" smtClean="0"/>
              <a:t> - 0.3g/l; NaCl-5g/l at pH 7.5.</a:t>
            </a:r>
          </a:p>
          <a:p>
            <a:r>
              <a:rPr lang="en-GB" dirty="0" smtClean="0"/>
              <a:t>-Isolation of native microorganisms present in the mine samples were done by dilution plate</a:t>
            </a:r>
          </a:p>
          <a:p>
            <a:r>
              <a:rPr lang="en-GB" dirty="0" smtClean="0"/>
              <a:t>technique. </a:t>
            </a:r>
          </a:p>
          <a:p>
            <a:r>
              <a:rPr lang="en-GB" dirty="0" smtClean="0"/>
              <a:t>-Incubation was at 37 </a:t>
            </a:r>
            <a:r>
              <a:rPr lang="en-GB" baseline="30000" dirty="0" smtClean="0"/>
              <a:t>0</a:t>
            </a:r>
            <a:r>
              <a:rPr lang="en-GB" dirty="0" smtClean="0"/>
              <a:t>C for 24hr. Pure cultures were preserved in Glycerol medium at -20 </a:t>
            </a:r>
            <a:r>
              <a:rPr lang="en-GB" baseline="30000" dirty="0" smtClean="0"/>
              <a:t>0</a:t>
            </a:r>
            <a:r>
              <a:rPr lang="en-GB" dirty="0" smtClean="0"/>
              <a:t>C.</a:t>
            </a:r>
            <a:r>
              <a:rPr lang="en-GB" b="1" dirty="0" smtClean="0"/>
              <a:t> </a:t>
            </a:r>
            <a:endParaRPr lang="en-GB" dirty="0" smtClean="0"/>
          </a:p>
          <a:p>
            <a:endParaRPr lang="en-GB"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sz="quarter" idx="1"/>
          </p:nvPr>
        </p:nvSpPr>
        <p:spPr>
          <a:xfrm>
            <a:off x="457200" y="692150"/>
            <a:ext cx="7467600" cy="3801041"/>
          </a:xfrm>
          <a:prstGeom prst="rect">
            <a:avLst/>
          </a:prstGeom>
          <a:noFill/>
        </p:spPr>
        <p:txBody>
          <a:bodyPr wrap="square" rtlCol="0">
            <a:spAutoFit/>
          </a:bodyPr>
          <a:lstStyle/>
          <a:p>
            <a:r>
              <a:rPr lang="en-GB" b="1" dirty="0" smtClean="0"/>
              <a:t>2. Identification</a:t>
            </a:r>
            <a:endParaRPr lang="en-GB" dirty="0" smtClean="0"/>
          </a:p>
          <a:p>
            <a:r>
              <a:rPr lang="en-GB" b="1" dirty="0" smtClean="0"/>
              <a:t>a. Morphological :</a:t>
            </a:r>
            <a:r>
              <a:rPr lang="en-GB" dirty="0" smtClean="0"/>
              <a:t> colony characteristics(shape, size, elevation, margin, surface, colour etc.)</a:t>
            </a:r>
          </a:p>
          <a:p>
            <a:r>
              <a:rPr lang="en-GB" dirty="0" smtClean="0"/>
              <a:t> b. </a:t>
            </a:r>
            <a:r>
              <a:rPr lang="en-GB" b="1" dirty="0" smtClean="0"/>
              <a:t>Microscopic studies : </a:t>
            </a:r>
            <a:r>
              <a:rPr lang="en-GB" dirty="0" smtClean="0"/>
              <a:t> Gram staining (Gram + </a:t>
            </a:r>
            <a:r>
              <a:rPr lang="en-GB" dirty="0" err="1" smtClean="0"/>
              <a:t>ve</a:t>
            </a:r>
            <a:r>
              <a:rPr lang="en-GB" dirty="0" smtClean="0"/>
              <a:t> or Gram - </a:t>
            </a:r>
            <a:r>
              <a:rPr lang="en-GB" dirty="0" err="1" smtClean="0"/>
              <a:t>ve</a:t>
            </a:r>
            <a:r>
              <a:rPr lang="en-GB" dirty="0" smtClean="0"/>
              <a:t> nature)</a:t>
            </a:r>
            <a:r>
              <a:rPr lang="en-GB" b="1" dirty="0" smtClean="0"/>
              <a:t> </a:t>
            </a:r>
            <a:endParaRPr lang="en-GB" dirty="0" smtClean="0"/>
          </a:p>
          <a:p>
            <a:r>
              <a:rPr lang="en-GB" b="1" dirty="0" smtClean="0"/>
              <a:t>c. Biochemical studies : </a:t>
            </a:r>
            <a:r>
              <a:rPr lang="en-GB" dirty="0" smtClean="0"/>
              <a:t>Various biochemical tests (citrate utilization, production of H</a:t>
            </a:r>
            <a:r>
              <a:rPr lang="en-GB" baseline="-25000" dirty="0" smtClean="0"/>
              <a:t>2</a:t>
            </a:r>
            <a:r>
              <a:rPr lang="en-GB" dirty="0" smtClean="0"/>
              <a:t>S etc)</a:t>
            </a:r>
          </a:p>
          <a:p>
            <a:endParaRPr lang="en-GB" dirty="0" smtClean="0"/>
          </a:p>
          <a:p>
            <a:r>
              <a:rPr lang="en-GB" dirty="0" smtClean="0"/>
              <a:t>Results below:</a:t>
            </a:r>
            <a:endParaRPr lang="en-GB"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539552" y="894250"/>
          <a:ext cx="7467600" cy="5547281"/>
        </p:xfrm>
        <a:graphic>
          <a:graphicData uri="http://schemas.openxmlformats.org/drawingml/2006/table">
            <a:tbl>
              <a:tblPr firstRow="1" bandRow="1">
                <a:tableStyleId>{5940675A-B579-460E-94D1-54222C63F5DA}</a:tableStyleId>
              </a:tblPr>
              <a:tblGrid>
                <a:gridCol w="514400"/>
                <a:gridCol w="1619200"/>
                <a:gridCol w="1066800"/>
                <a:gridCol w="1066800"/>
                <a:gridCol w="1066800"/>
                <a:gridCol w="1066800"/>
                <a:gridCol w="1066800"/>
              </a:tblGrid>
              <a:tr h="360421">
                <a:tc>
                  <a:txBody>
                    <a:bodyPr/>
                    <a:lstStyle/>
                    <a:p>
                      <a:pPr>
                        <a:lnSpc>
                          <a:spcPct val="115000"/>
                        </a:lnSpc>
                        <a:spcAft>
                          <a:spcPts val="0"/>
                        </a:spcAft>
                      </a:pPr>
                      <a:r>
                        <a:rPr lang="en-GB" sz="1200" dirty="0" err="1"/>
                        <a:t>S.No</a:t>
                      </a:r>
                      <a:endParaRPr lang="en-GB" sz="1100" dirty="0">
                        <a:latin typeface="Calibri"/>
                        <a:ea typeface="Calibri"/>
                        <a:cs typeface="Times New Roman"/>
                      </a:endParaRPr>
                    </a:p>
                  </a:txBody>
                  <a:tcPr marL="68580" marR="68580" marT="0" marB="0"/>
                </a:tc>
                <a:tc>
                  <a:txBody>
                    <a:bodyPr/>
                    <a:lstStyle/>
                    <a:p>
                      <a:pPr>
                        <a:lnSpc>
                          <a:spcPct val="115000"/>
                        </a:lnSpc>
                        <a:spcAft>
                          <a:spcPts val="0"/>
                        </a:spcAft>
                      </a:pPr>
                      <a:r>
                        <a:rPr lang="en-GB" sz="1200"/>
                        <a:t>Name of the Test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CSRB-1</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CSRB-2</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CSRB-3</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CSRB-4</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CSRB-5</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dirty="0"/>
                        <a:t>1</a:t>
                      </a:r>
                      <a:endParaRPr lang="en-GB" sz="1100" dirty="0">
                        <a:latin typeface="Calibri"/>
                        <a:ea typeface="Calibri"/>
                        <a:cs typeface="Times New Roman"/>
                      </a:endParaRPr>
                    </a:p>
                  </a:txBody>
                  <a:tcPr marL="68580" marR="68580" marT="0" marB="0"/>
                </a:tc>
                <a:tc>
                  <a:txBody>
                    <a:bodyPr/>
                    <a:lstStyle/>
                    <a:p>
                      <a:pPr>
                        <a:lnSpc>
                          <a:spcPct val="115000"/>
                        </a:lnSpc>
                        <a:spcAft>
                          <a:spcPts val="0"/>
                        </a:spcAft>
                      </a:pPr>
                      <a:r>
                        <a:rPr lang="en-GB" sz="1200"/>
                        <a:t>Gram Staining</a:t>
                      </a:r>
                      <a:endParaRPr lang="en-GB" sz="1100">
                        <a:latin typeface="Calibri"/>
                        <a:ea typeface="Calibri"/>
                        <a:cs typeface="Times New Roman"/>
                      </a:endParaRPr>
                    </a:p>
                  </a:txBody>
                  <a:tcPr marL="68580" marR="68580" marT="0" marB="0"/>
                </a:tc>
                <a:tc>
                  <a:txBody>
                    <a:bodyPr/>
                    <a:lstStyle/>
                    <a:p>
                      <a:pPr>
                        <a:lnSpc>
                          <a:spcPct val="115000"/>
                        </a:lnSpc>
                        <a:spcAft>
                          <a:spcPts val="0"/>
                        </a:spcAft>
                      </a:pPr>
                      <a:endParaRPr lang="en-GB" sz="1200">
                        <a:latin typeface="Times New Roman"/>
                        <a:ea typeface="Calibri"/>
                        <a:cs typeface="Times New Roman"/>
                      </a:endParaRPr>
                    </a:p>
                  </a:txBody>
                  <a:tcPr marL="68580" marR="68580" marT="0" marB="0"/>
                </a:tc>
                <a:tc>
                  <a:txBody>
                    <a:bodyPr/>
                    <a:lstStyle/>
                    <a:p>
                      <a:pPr>
                        <a:lnSpc>
                          <a:spcPct val="115000"/>
                        </a:lnSpc>
                        <a:spcAft>
                          <a:spcPts val="0"/>
                        </a:spcAft>
                      </a:pPr>
                      <a:endParaRPr lang="en-GB" sz="1200">
                        <a:latin typeface="Times New Roman"/>
                        <a:ea typeface="Calibri"/>
                        <a:cs typeface="Times New Roman"/>
                      </a:endParaRPr>
                    </a:p>
                  </a:txBody>
                  <a:tcPr marL="68580" marR="68580" marT="0" marB="0"/>
                </a:tc>
                <a:tc>
                  <a:txBody>
                    <a:bodyPr/>
                    <a:lstStyle/>
                    <a:p>
                      <a:pPr>
                        <a:lnSpc>
                          <a:spcPct val="115000"/>
                        </a:lnSpc>
                        <a:spcAft>
                          <a:spcPts val="0"/>
                        </a:spcAft>
                      </a:pPr>
                      <a:endParaRPr lang="en-GB" sz="1200">
                        <a:latin typeface="Times New Roman"/>
                        <a:ea typeface="Calibri"/>
                        <a:cs typeface="Times New Roman"/>
                      </a:endParaRPr>
                    </a:p>
                  </a:txBody>
                  <a:tcPr marL="68580" marR="68580" marT="0" marB="0"/>
                </a:tc>
                <a:tc>
                  <a:txBody>
                    <a:bodyPr/>
                    <a:lstStyle/>
                    <a:p>
                      <a:pPr>
                        <a:lnSpc>
                          <a:spcPct val="115000"/>
                        </a:lnSpc>
                        <a:spcAft>
                          <a:spcPts val="0"/>
                        </a:spcAft>
                      </a:pPr>
                      <a:endParaRPr lang="en-GB" sz="1200">
                        <a:latin typeface="Times New Roman"/>
                        <a:ea typeface="Calibri"/>
                        <a:cs typeface="Times New Roman"/>
                      </a:endParaRPr>
                    </a:p>
                  </a:txBody>
                  <a:tcPr marL="68580" marR="68580" marT="0" marB="0"/>
                </a:tc>
                <a:tc>
                  <a:txBody>
                    <a:bodyPr/>
                    <a:lstStyle/>
                    <a:p>
                      <a:pPr>
                        <a:lnSpc>
                          <a:spcPct val="115000"/>
                        </a:lnSpc>
                        <a:spcAft>
                          <a:spcPts val="0"/>
                        </a:spcAft>
                      </a:pPr>
                      <a:endParaRPr lang="en-GB" sz="1200">
                        <a:latin typeface="Times New Roman"/>
                        <a:ea typeface="Calibri"/>
                        <a:cs typeface="Times New Roman"/>
                      </a:endParaRPr>
                    </a:p>
                  </a:txBody>
                  <a:tcPr marL="68580" marR="68580" marT="0" marB="0"/>
                </a:tc>
              </a:tr>
              <a:tr h="360421">
                <a:tc>
                  <a:txBody>
                    <a:bodyPr/>
                    <a:lstStyle/>
                    <a:p>
                      <a:pPr>
                        <a:lnSpc>
                          <a:spcPct val="115000"/>
                        </a:lnSpc>
                        <a:spcAft>
                          <a:spcPts val="0"/>
                        </a:spcAft>
                      </a:pPr>
                      <a:r>
                        <a:rPr lang="en-GB" sz="1200"/>
                        <a:t>2</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ONPG </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dirty="0"/>
                        <a:t>-</a:t>
                      </a:r>
                      <a:endParaRPr lang="en-GB" sz="1100" dirty="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3</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Lysine Utilization </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dirty="0"/>
                        <a:t>-</a:t>
                      </a:r>
                      <a:endParaRPr lang="en-GB" sz="1100" dirty="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4</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Orthinine Utilization</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5</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Urease</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441184">
                <a:tc>
                  <a:txBody>
                    <a:bodyPr/>
                    <a:lstStyle/>
                    <a:p>
                      <a:pPr>
                        <a:lnSpc>
                          <a:spcPct val="115000"/>
                        </a:lnSpc>
                        <a:spcAft>
                          <a:spcPts val="0"/>
                        </a:spcAft>
                      </a:pPr>
                      <a:r>
                        <a:rPr lang="en-GB" sz="1200"/>
                        <a:t>6</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Phenylalanine</a:t>
                      </a:r>
                      <a:endParaRPr lang="en-GB" sz="1100"/>
                    </a:p>
                    <a:p>
                      <a:pPr>
                        <a:lnSpc>
                          <a:spcPct val="115000"/>
                        </a:lnSpc>
                        <a:spcAft>
                          <a:spcPts val="0"/>
                        </a:spcAft>
                      </a:pPr>
                      <a:r>
                        <a:rPr lang="en-GB" sz="1200"/>
                        <a:t>Deamination</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7</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Nitrate Reduction</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8</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H</a:t>
                      </a:r>
                      <a:r>
                        <a:rPr lang="en-GB" sz="1200" baseline="-25000"/>
                        <a:t>2</a:t>
                      </a:r>
                      <a:r>
                        <a:rPr lang="en-GB" sz="1200"/>
                        <a:t>S Utilization</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9</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Citrate Utilization</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10</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Voges Proskauer's</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11</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Methyl Red</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12</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Indole</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13</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Malonite Utilization</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r>
              <a:tr h="360421">
                <a:tc>
                  <a:txBody>
                    <a:bodyPr/>
                    <a:lstStyle/>
                    <a:p>
                      <a:pPr>
                        <a:lnSpc>
                          <a:spcPct val="115000"/>
                        </a:lnSpc>
                        <a:spcAft>
                          <a:spcPts val="0"/>
                        </a:spcAft>
                      </a:pPr>
                      <a:r>
                        <a:rPr lang="en-GB" sz="1200"/>
                        <a:t>14</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Esculin Hydrolysis</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a:t>+</a:t>
                      </a:r>
                      <a:endParaRPr lang="en-GB" sz="1100">
                        <a:latin typeface="Calibri"/>
                        <a:ea typeface="Calibri"/>
                        <a:cs typeface="Times New Roman"/>
                      </a:endParaRPr>
                    </a:p>
                  </a:txBody>
                  <a:tcPr marL="68580" marR="68580" marT="0" marB="0"/>
                </a:tc>
                <a:tc>
                  <a:txBody>
                    <a:bodyPr/>
                    <a:lstStyle/>
                    <a:p>
                      <a:pPr>
                        <a:lnSpc>
                          <a:spcPct val="115000"/>
                        </a:lnSpc>
                        <a:spcAft>
                          <a:spcPts val="0"/>
                        </a:spcAft>
                      </a:pPr>
                      <a:r>
                        <a:rPr lang="en-GB" sz="1200" dirty="0"/>
                        <a:t>+</a:t>
                      </a:r>
                      <a:endParaRPr lang="en-GB" sz="1100" dirty="0">
                        <a:latin typeface="Calibri"/>
                        <a:ea typeface="Calibri"/>
                        <a:cs typeface="Times New Roman"/>
                      </a:endParaRPr>
                    </a:p>
                  </a:txBody>
                  <a:tcPr marL="68580" marR="68580" marT="0" marB="0"/>
                </a:tc>
              </a:tr>
            </a:tbl>
          </a:graphicData>
        </a:graphic>
      </p:graphicFrame>
      <p:sp>
        <p:nvSpPr>
          <p:cNvPr id="6" name="TextBox 5"/>
          <p:cNvSpPr txBox="1"/>
          <p:nvPr/>
        </p:nvSpPr>
        <p:spPr>
          <a:xfrm>
            <a:off x="539552" y="334397"/>
            <a:ext cx="7488832" cy="646331"/>
          </a:xfrm>
          <a:prstGeom prst="rect">
            <a:avLst/>
          </a:prstGeom>
          <a:noFill/>
        </p:spPr>
        <p:txBody>
          <a:bodyPr wrap="square" rtlCol="0">
            <a:spAutoFit/>
          </a:bodyPr>
          <a:lstStyle/>
          <a:p>
            <a:r>
              <a:rPr lang="en-GB" b="1" dirty="0" smtClean="0"/>
              <a:t>Table.1 </a:t>
            </a:r>
            <a:r>
              <a:rPr lang="en-GB" dirty="0" smtClean="0"/>
              <a:t>Biochemical Characteristics of Sulphate reducing Bacteria</a:t>
            </a:r>
          </a:p>
          <a:p>
            <a:endParaRPr lang="en-GB"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539552" y="887456"/>
          <a:ext cx="7467600" cy="4589484"/>
        </p:xfrm>
        <a:graphic>
          <a:graphicData uri="http://schemas.openxmlformats.org/drawingml/2006/table">
            <a:tbl>
              <a:tblPr firstRow="1" bandRow="1">
                <a:tableStyleId>{5940675A-B579-460E-94D1-54222C63F5DA}</a:tableStyleId>
              </a:tblPr>
              <a:tblGrid>
                <a:gridCol w="554832"/>
                <a:gridCol w="1728192"/>
                <a:gridCol w="917376"/>
                <a:gridCol w="1066800"/>
                <a:gridCol w="1066800"/>
                <a:gridCol w="1066800"/>
                <a:gridCol w="1066800"/>
              </a:tblGrid>
              <a:tr h="459012">
                <a:tc>
                  <a:txBody>
                    <a:bodyPr/>
                    <a:lstStyle/>
                    <a:p>
                      <a:pPr>
                        <a:lnSpc>
                          <a:spcPct val="115000"/>
                        </a:lnSpc>
                        <a:spcAft>
                          <a:spcPts val="0"/>
                        </a:spcAft>
                      </a:pPr>
                      <a:r>
                        <a:rPr lang="en-GB" sz="1400" dirty="0" err="1"/>
                        <a:t>S.No</a:t>
                      </a:r>
                      <a:endParaRPr lang="en-GB" sz="1400" dirty="0">
                        <a:latin typeface="Calibri"/>
                        <a:ea typeface="Calibri"/>
                        <a:cs typeface="Times New Roman"/>
                      </a:endParaRPr>
                    </a:p>
                  </a:txBody>
                  <a:tcPr marL="68580" marR="68580" marT="0" marB="0"/>
                </a:tc>
                <a:tc>
                  <a:txBody>
                    <a:bodyPr/>
                    <a:lstStyle/>
                    <a:p>
                      <a:pPr>
                        <a:lnSpc>
                          <a:spcPct val="115000"/>
                        </a:lnSpc>
                        <a:spcAft>
                          <a:spcPts val="0"/>
                        </a:spcAft>
                      </a:pPr>
                      <a:r>
                        <a:rPr lang="en-GB" sz="1400"/>
                        <a:t>Name of the Carbohydrate</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endParaRPr lang="en-GB" sz="1400" dirty="0" smtClean="0"/>
                    </a:p>
                    <a:p>
                      <a:pPr algn="ctr">
                        <a:lnSpc>
                          <a:spcPct val="115000"/>
                        </a:lnSpc>
                        <a:spcAft>
                          <a:spcPts val="0"/>
                        </a:spcAft>
                      </a:pPr>
                      <a:r>
                        <a:rPr lang="en-GB" sz="1400" dirty="0" smtClean="0"/>
                        <a:t>CSRB-1</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endParaRPr lang="en-GB" sz="1400" dirty="0" smtClean="0"/>
                    </a:p>
                    <a:p>
                      <a:pPr algn="ctr">
                        <a:lnSpc>
                          <a:spcPct val="115000"/>
                        </a:lnSpc>
                        <a:spcAft>
                          <a:spcPts val="0"/>
                        </a:spcAft>
                      </a:pPr>
                      <a:r>
                        <a:rPr lang="en-GB" sz="1400" dirty="0" smtClean="0"/>
                        <a:t>CSRB-2</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endParaRPr lang="en-GB" sz="1400" dirty="0" smtClean="0"/>
                    </a:p>
                    <a:p>
                      <a:pPr algn="ctr">
                        <a:lnSpc>
                          <a:spcPct val="115000"/>
                        </a:lnSpc>
                        <a:spcAft>
                          <a:spcPts val="0"/>
                        </a:spcAft>
                      </a:pPr>
                      <a:r>
                        <a:rPr lang="en-GB" sz="1400" dirty="0" smtClean="0"/>
                        <a:t>CSRB-3</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endParaRPr lang="en-GB" sz="1400" dirty="0" smtClean="0"/>
                    </a:p>
                    <a:p>
                      <a:pPr algn="ctr">
                        <a:lnSpc>
                          <a:spcPct val="115000"/>
                        </a:lnSpc>
                        <a:spcAft>
                          <a:spcPts val="0"/>
                        </a:spcAft>
                      </a:pPr>
                      <a:r>
                        <a:rPr lang="en-GB" sz="1400" dirty="0" smtClean="0"/>
                        <a:t>CSRB-4</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endParaRPr lang="en-GB" sz="1400" dirty="0" smtClean="0"/>
                    </a:p>
                    <a:p>
                      <a:pPr algn="ctr">
                        <a:lnSpc>
                          <a:spcPct val="115000"/>
                        </a:lnSpc>
                        <a:spcAft>
                          <a:spcPts val="0"/>
                        </a:spcAft>
                      </a:pPr>
                      <a:r>
                        <a:rPr lang="en-GB" sz="1400" dirty="0" smtClean="0"/>
                        <a:t>CSRB-5</a:t>
                      </a:r>
                      <a:endParaRPr lang="en-GB" sz="1400" dirty="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1</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dirty="0" err="1"/>
                        <a:t>Arabinose</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2</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dirty="0" err="1"/>
                        <a:t>Xylose</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3</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dirty="0" err="1"/>
                        <a:t>Adonitol</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4</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dirty="0" err="1"/>
                        <a:t>Rhamnose</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5</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a:t>Cellobiose</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6</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a:t>Melibiose</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7</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a:t>Saccharose</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8</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dirty="0" err="1"/>
                        <a:t>Raffinose</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9</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dirty="0" err="1"/>
                        <a:t>Trehalose</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10</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a:t>Glucose</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11</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a:t>Lactose</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r>
              <a:tr h="341563">
                <a:tc>
                  <a:txBody>
                    <a:bodyPr/>
                    <a:lstStyle/>
                    <a:p>
                      <a:pPr>
                        <a:lnSpc>
                          <a:spcPct val="115000"/>
                        </a:lnSpc>
                        <a:spcAft>
                          <a:spcPts val="0"/>
                        </a:spcAft>
                      </a:pPr>
                      <a:r>
                        <a:rPr lang="en-GB" sz="1400"/>
                        <a:t>12</a:t>
                      </a:r>
                      <a:endParaRPr lang="en-GB" sz="1400">
                        <a:latin typeface="Calibri"/>
                        <a:ea typeface="Calibri"/>
                        <a:cs typeface="Times New Roman"/>
                      </a:endParaRPr>
                    </a:p>
                  </a:txBody>
                  <a:tcPr marL="68580" marR="68580" marT="0" marB="0"/>
                </a:tc>
                <a:tc>
                  <a:txBody>
                    <a:bodyPr/>
                    <a:lstStyle/>
                    <a:p>
                      <a:pPr>
                        <a:lnSpc>
                          <a:spcPct val="115000"/>
                        </a:lnSpc>
                        <a:spcAft>
                          <a:spcPts val="0"/>
                        </a:spcAft>
                      </a:pPr>
                      <a:r>
                        <a:rPr lang="en-GB" sz="1400"/>
                        <a:t>Oxidase</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a:t>-</a:t>
                      </a:r>
                      <a:endParaRPr lang="en-GB" sz="1400">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a:t>-</a:t>
                      </a:r>
                      <a:endParaRPr lang="en-GB" sz="1400" dirty="0">
                        <a:latin typeface="Calibri"/>
                        <a:ea typeface="Calibri"/>
                        <a:cs typeface="Times New Roman"/>
                      </a:endParaRPr>
                    </a:p>
                  </a:txBody>
                  <a:tcPr marL="68580" marR="68580" marT="0" marB="0"/>
                </a:tc>
              </a:tr>
            </a:tbl>
          </a:graphicData>
        </a:graphic>
      </p:graphicFrame>
      <p:sp>
        <p:nvSpPr>
          <p:cNvPr id="5" name="TextBox 4"/>
          <p:cNvSpPr txBox="1"/>
          <p:nvPr/>
        </p:nvSpPr>
        <p:spPr>
          <a:xfrm>
            <a:off x="539552" y="188640"/>
            <a:ext cx="7488832" cy="923330"/>
          </a:xfrm>
          <a:prstGeom prst="rect">
            <a:avLst/>
          </a:prstGeom>
          <a:noFill/>
        </p:spPr>
        <p:txBody>
          <a:bodyPr wrap="square" rtlCol="0">
            <a:spAutoFit/>
          </a:bodyPr>
          <a:lstStyle/>
          <a:p>
            <a:r>
              <a:rPr lang="en-GB" b="1" dirty="0" smtClean="0"/>
              <a:t>Table 2 </a:t>
            </a:r>
            <a:r>
              <a:rPr lang="en-GB" dirty="0" smtClean="0"/>
              <a:t>Carbohydrate Utilization Potentials of </a:t>
            </a:r>
            <a:r>
              <a:rPr lang="en-GB" dirty="0" err="1" smtClean="0"/>
              <a:t>sulfate</a:t>
            </a:r>
            <a:r>
              <a:rPr lang="en-GB" dirty="0" smtClean="0"/>
              <a:t> Reducing Bacteria</a:t>
            </a:r>
          </a:p>
          <a:p>
            <a:endParaRPr lang="en-GB" dirty="0"/>
          </a:p>
        </p:txBody>
      </p:sp>
      <p:sp>
        <p:nvSpPr>
          <p:cNvPr id="6" name="TextBox 5"/>
          <p:cNvSpPr txBox="1"/>
          <p:nvPr/>
        </p:nvSpPr>
        <p:spPr>
          <a:xfrm>
            <a:off x="539552" y="5517232"/>
            <a:ext cx="9145016" cy="1477328"/>
          </a:xfrm>
          <a:prstGeom prst="rect">
            <a:avLst/>
          </a:prstGeom>
          <a:noFill/>
        </p:spPr>
        <p:txBody>
          <a:bodyPr wrap="square" rtlCol="0">
            <a:spAutoFit/>
          </a:bodyPr>
          <a:lstStyle/>
          <a:p>
            <a:r>
              <a:rPr lang="en-GB" dirty="0" smtClean="0"/>
              <a:t>RESULTS </a:t>
            </a:r>
          </a:p>
          <a:p>
            <a:r>
              <a:rPr lang="en-GB" dirty="0" smtClean="0"/>
              <a:t>CSRB-1 = </a:t>
            </a:r>
            <a:r>
              <a:rPr lang="en-GB" dirty="0" err="1" smtClean="0"/>
              <a:t>Enterobacter</a:t>
            </a:r>
            <a:r>
              <a:rPr lang="en-GB" dirty="0" smtClean="0"/>
              <a:t> sp.; CSRB-2 = </a:t>
            </a:r>
            <a:r>
              <a:rPr lang="en-GB" i="1" dirty="0" smtClean="0"/>
              <a:t>Bacillus </a:t>
            </a:r>
            <a:r>
              <a:rPr lang="en-GB" dirty="0" smtClean="0"/>
              <a:t>sp.</a:t>
            </a:r>
          </a:p>
          <a:p>
            <a:r>
              <a:rPr lang="en-GB" dirty="0" smtClean="0"/>
              <a:t>CSRB-3 = </a:t>
            </a:r>
            <a:r>
              <a:rPr lang="en-GB" dirty="0" err="1" smtClean="0"/>
              <a:t>Enterobacter</a:t>
            </a:r>
            <a:r>
              <a:rPr lang="en-GB" dirty="0" smtClean="0"/>
              <a:t> sp.; CSRB-4 = </a:t>
            </a:r>
            <a:r>
              <a:rPr lang="en-GB" dirty="0" err="1" smtClean="0"/>
              <a:t>Enterobacter</a:t>
            </a:r>
            <a:r>
              <a:rPr lang="en-GB" dirty="0" smtClean="0"/>
              <a:t> sp.; </a:t>
            </a:r>
          </a:p>
          <a:p>
            <a:r>
              <a:rPr lang="en-GB" dirty="0" smtClean="0"/>
              <a:t>CSRB-5 = </a:t>
            </a:r>
            <a:r>
              <a:rPr lang="en-GB" dirty="0" err="1" smtClean="0"/>
              <a:t>Enterobacter</a:t>
            </a:r>
            <a:r>
              <a:rPr lang="en-GB" dirty="0" smtClean="0"/>
              <a:t> sp.</a:t>
            </a:r>
          </a:p>
          <a:p>
            <a:endParaRPr lang="en-GB"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467600" cy="5925272"/>
          </a:xfrm>
        </p:spPr>
        <p:txBody>
          <a:bodyPr>
            <a:normAutofit fontScale="62500" lnSpcReduction="20000"/>
          </a:bodyPr>
          <a:lstStyle/>
          <a:p>
            <a:r>
              <a:rPr lang="en-GB" b="1" dirty="0" smtClean="0"/>
              <a:t>3. ISOLATION AND IDENTIFICATION OF METHANOGENS FROM NON-LACTATIVE CATTLES (</a:t>
            </a:r>
            <a:r>
              <a:rPr lang="en-GB" b="1" dirty="0" err="1" smtClean="0"/>
              <a:t>Javies</a:t>
            </a:r>
            <a:r>
              <a:rPr lang="en-GB" b="1" dirty="0" smtClean="0"/>
              <a:t> </a:t>
            </a:r>
            <a:r>
              <a:rPr lang="en-GB" b="1" i="1" dirty="0" smtClean="0"/>
              <a:t>et al., </a:t>
            </a:r>
            <a:r>
              <a:rPr lang="en-GB" b="1" dirty="0" smtClean="0"/>
              <a:t>2000)</a:t>
            </a:r>
            <a:endParaRPr lang="en-GB" dirty="0" smtClean="0"/>
          </a:p>
          <a:p>
            <a:r>
              <a:rPr lang="en-GB" b="1" dirty="0" smtClean="0"/>
              <a:t>Isolation</a:t>
            </a:r>
            <a:endParaRPr lang="en-GB" dirty="0" smtClean="0"/>
          </a:p>
          <a:p>
            <a:r>
              <a:rPr lang="en-GB" b="1" dirty="0" smtClean="0"/>
              <a:t>Media – For enrichment tech and isolation – ACE Medium , RF30 medium ( containing 10mM </a:t>
            </a:r>
            <a:r>
              <a:rPr lang="en-GB" b="1" dirty="0" err="1" smtClean="0"/>
              <a:t>formate</a:t>
            </a:r>
            <a:r>
              <a:rPr lang="en-GB" b="1" dirty="0" smtClean="0"/>
              <a:t>) </a:t>
            </a:r>
            <a:endParaRPr lang="en-GB" dirty="0" smtClean="0"/>
          </a:p>
          <a:p>
            <a:r>
              <a:rPr lang="en-GB" b="1" dirty="0" smtClean="0"/>
              <a:t>Growth condition= 39 </a:t>
            </a:r>
            <a:r>
              <a:rPr lang="en-GB" baseline="30000" dirty="0" smtClean="0"/>
              <a:t>0</a:t>
            </a:r>
            <a:r>
              <a:rPr lang="en-GB" dirty="0" smtClean="0"/>
              <a:t>C</a:t>
            </a:r>
            <a:r>
              <a:rPr lang="en-GB" b="1" dirty="0" smtClean="0"/>
              <a:t> under the atmosphere of 10 % H</a:t>
            </a:r>
            <a:r>
              <a:rPr lang="en-GB" b="1" baseline="-25000" dirty="0" smtClean="0"/>
              <a:t>2 </a:t>
            </a:r>
            <a:r>
              <a:rPr lang="en-GB" b="1" dirty="0" smtClean="0"/>
              <a:t>/ CO</a:t>
            </a:r>
            <a:r>
              <a:rPr lang="en-GB" b="1" baseline="-25000" dirty="0" smtClean="0"/>
              <a:t>2</a:t>
            </a:r>
            <a:r>
              <a:rPr lang="en-GB" b="1" dirty="0" smtClean="0"/>
              <a:t> (80:20 </a:t>
            </a:r>
            <a:r>
              <a:rPr lang="en-GB" b="1" dirty="0" err="1" smtClean="0"/>
              <a:t>vol</a:t>
            </a:r>
            <a:r>
              <a:rPr lang="en-GB" b="1" dirty="0" smtClean="0"/>
              <a:t>/</a:t>
            </a:r>
            <a:r>
              <a:rPr lang="en-GB" b="1" dirty="0" err="1" smtClean="0"/>
              <a:t>vol</a:t>
            </a:r>
            <a:r>
              <a:rPr lang="en-GB" b="1" dirty="0" smtClean="0"/>
              <a:t>), Residual O</a:t>
            </a:r>
            <a:r>
              <a:rPr lang="en-GB" b="1" baseline="-25000" dirty="0" smtClean="0"/>
              <a:t>2</a:t>
            </a:r>
            <a:r>
              <a:rPr lang="en-GB" b="1" dirty="0" smtClean="0"/>
              <a:t> were removed by passing gas over copper fillings at 450 </a:t>
            </a:r>
            <a:r>
              <a:rPr lang="en-GB" baseline="30000" dirty="0" smtClean="0"/>
              <a:t>0</a:t>
            </a:r>
            <a:r>
              <a:rPr lang="en-GB" dirty="0" smtClean="0"/>
              <a:t>C</a:t>
            </a:r>
          </a:p>
          <a:p>
            <a:r>
              <a:rPr lang="en-GB" b="1" dirty="0" smtClean="0"/>
              <a:t>-  Autoclaving was at 121 </a:t>
            </a:r>
            <a:r>
              <a:rPr lang="en-GB" baseline="30000" dirty="0" smtClean="0"/>
              <a:t>0</a:t>
            </a:r>
            <a:r>
              <a:rPr lang="en-GB" dirty="0" smtClean="0"/>
              <a:t>C </a:t>
            </a:r>
            <a:r>
              <a:rPr lang="en-GB" b="1" dirty="0" smtClean="0"/>
              <a:t>for 15 min  </a:t>
            </a:r>
            <a:endParaRPr lang="en-GB" dirty="0" smtClean="0"/>
          </a:p>
          <a:p>
            <a:r>
              <a:rPr lang="en-GB" b="1" dirty="0" smtClean="0"/>
              <a:t>- Filtered sterilized vitamins and antibiotics penicillin G ( 0.8 mg/ml) were added</a:t>
            </a:r>
            <a:endParaRPr lang="en-GB" dirty="0" smtClean="0"/>
          </a:p>
          <a:p>
            <a:r>
              <a:rPr lang="en-GB" b="1" dirty="0" smtClean="0"/>
              <a:t>Analytical procedure</a:t>
            </a:r>
            <a:endParaRPr lang="en-GB" dirty="0" smtClean="0"/>
          </a:p>
          <a:p>
            <a:r>
              <a:rPr lang="en-GB" b="1" dirty="0" smtClean="0"/>
              <a:t>Growth of </a:t>
            </a:r>
            <a:r>
              <a:rPr lang="en-GB" b="1" dirty="0" err="1" smtClean="0"/>
              <a:t>methalogens</a:t>
            </a:r>
            <a:r>
              <a:rPr lang="en-GB" b="1" dirty="0" smtClean="0"/>
              <a:t> were followed by measuring methane production quantified by GC  and protein level (Lowry </a:t>
            </a:r>
            <a:r>
              <a:rPr lang="en-GB" b="1" i="1" dirty="0" smtClean="0"/>
              <a:t>et al., 1951</a:t>
            </a:r>
            <a:r>
              <a:rPr lang="en-GB" b="1" dirty="0" smtClean="0"/>
              <a:t>)</a:t>
            </a:r>
            <a:endParaRPr lang="en-GB" dirty="0" smtClean="0"/>
          </a:p>
          <a:p>
            <a:r>
              <a:rPr lang="en-GB" b="1" dirty="0" smtClean="0"/>
              <a:t>- Identification of Methane producing bacteria was by :</a:t>
            </a:r>
            <a:endParaRPr lang="en-GB" dirty="0" smtClean="0"/>
          </a:p>
          <a:p>
            <a:r>
              <a:rPr lang="en-GB" b="1" dirty="0" smtClean="0"/>
              <a:t> -- Microscopy</a:t>
            </a:r>
            <a:endParaRPr lang="en-GB" dirty="0" smtClean="0"/>
          </a:p>
          <a:p>
            <a:r>
              <a:rPr lang="en-GB" b="1" dirty="0" smtClean="0"/>
              <a:t>- Biochemical and physiological characteristics </a:t>
            </a:r>
            <a:endParaRPr lang="en-GB" dirty="0" smtClean="0"/>
          </a:p>
          <a:p>
            <a:r>
              <a:rPr lang="en-GB" b="1" dirty="0" smtClean="0"/>
              <a:t>-Use of 16S </a:t>
            </a:r>
            <a:r>
              <a:rPr lang="en-GB" b="1" dirty="0" err="1" smtClean="0"/>
              <a:t>rRNA</a:t>
            </a:r>
            <a:r>
              <a:rPr lang="en-GB" b="1" dirty="0" smtClean="0"/>
              <a:t> gene sequencing </a:t>
            </a:r>
            <a:endParaRPr lang="en-GB" dirty="0" smtClean="0"/>
          </a:p>
          <a:p>
            <a:r>
              <a:rPr lang="en-GB" b="1" dirty="0" smtClean="0"/>
              <a:t>- PCR </a:t>
            </a:r>
            <a:r>
              <a:rPr lang="en-GB" b="1" dirty="0" err="1" smtClean="0"/>
              <a:t>Amplication</a:t>
            </a:r>
            <a:r>
              <a:rPr lang="en-GB" b="1" dirty="0" smtClean="0"/>
              <a:t> of genes </a:t>
            </a:r>
            <a:endParaRPr lang="en-GB" dirty="0" smtClean="0"/>
          </a:p>
          <a:p>
            <a:r>
              <a:rPr lang="en-GB" b="1" dirty="0" smtClean="0"/>
              <a:t>- Sequencing </a:t>
            </a:r>
            <a:endParaRPr lang="en-GB" dirty="0" smtClean="0"/>
          </a:p>
          <a:p>
            <a:r>
              <a:rPr lang="en-GB" b="1" dirty="0" smtClean="0"/>
              <a:t>- Sequence data aligned with 16S </a:t>
            </a:r>
            <a:r>
              <a:rPr lang="en-GB" b="1" dirty="0" err="1" smtClean="0"/>
              <a:t>rRNA</a:t>
            </a:r>
            <a:r>
              <a:rPr lang="en-GB" b="1" dirty="0" smtClean="0"/>
              <a:t> sequences from the RPD database </a:t>
            </a:r>
            <a:endParaRPr lang="en-GB" dirty="0" smtClean="0"/>
          </a:p>
          <a:p>
            <a:r>
              <a:rPr lang="en-GB" b="1" dirty="0" smtClean="0"/>
              <a:t>- Cluster analysis were carried out and </a:t>
            </a:r>
            <a:r>
              <a:rPr lang="en-GB" b="1" dirty="0" err="1" smtClean="0"/>
              <a:t>dendograms</a:t>
            </a:r>
            <a:r>
              <a:rPr lang="en-GB" b="1" dirty="0" smtClean="0"/>
              <a:t> generated</a:t>
            </a:r>
            <a:endParaRPr lang="en-GB" dirty="0" smtClean="0"/>
          </a:p>
          <a:p>
            <a:endParaRPr lang="en-GB" dirty="0"/>
          </a:p>
        </p:txBody>
      </p:sp>
      <p:sp>
        <p:nvSpPr>
          <p:cNvPr id="1126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11267"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0"/>
            <a:ext cx="133350" cy="20955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467600" cy="5853264"/>
          </a:xfrm>
        </p:spPr>
        <p:txBody>
          <a:bodyPr/>
          <a:lstStyle/>
          <a:p>
            <a:r>
              <a:rPr lang="en-GB" dirty="0" smtClean="0"/>
              <a:t>Major areas of audit in the microbiological laboratory (All are interwoven) include :</a:t>
            </a:r>
          </a:p>
          <a:p>
            <a:pPr>
              <a:buNone/>
            </a:pPr>
            <a:r>
              <a:rPr lang="en-GB" dirty="0" smtClean="0"/>
              <a:t>	1. Reagents and Media</a:t>
            </a:r>
          </a:p>
          <a:p>
            <a:pPr>
              <a:buNone/>
            </a:pPr>
            <a:r>
              <a:rPr lang="en-GB" dirty="0" smtClean="0"/>
              <a:t>	2. Reference Standards </a:t>
            </a:r>
          </a:p>
          <a:p>
            <a:pPr>
              <a:buNone/>
            </a:pPr>
            <a:r>
              <a:rPr lang="en-GB" dirty="0" smtClean="0"/>
              <a:t>	3. Equipment and Instruments</a:t>
            </a:r>
          </a:p>
          <a:p>
            <a:pPr>
              <a:buNone/>
            </a:pPr>
            <a:r>
              <a:rPr lang="en-GB" b="1" dirty="0" smtClean="0"/>
              <a:t>	4. Method Validation</a:t>
            </a:r>
            <a:endParaRPr lang="en-GB" dirty="0" smtClean="0"/>
          </a:p>
          <a:p>
            <a:pPr>
              <a:buNone/>
            </a:pPr>
            <a:r>
              <a:rPr lang="en-GB" dirty="0" smtClean="0"/>
              <a:t>	5. Laboratory Controls</a:t>
            </a:r>
          </a:p>
          <a:p>
            <a:pPr>
              <a:buNone/>
            </a:pPr>
            <a:r>
              <a:rPr lang="en-GB" dirty="0" smtClean="0"/>
              <a:t>	6. Recordkeeping and Documentation</a:t>
            </a:r>
          </a:p>
          <a:p>
            <a:pPr>
              <a:buNone/>
            </a:pPr>
            <a:r>
              <a:rPr lang="en-GB" dirty="0" smtClean="0"/>
              <a:t>	7. Employee Training</a:t>
            </a:r>
          </a:p>
          <a:p>
            <a:pPr>
              <a:buNone/>
            </a:pPr>
            <a:r>
              <a:rPr lang="en-GB" dirty="0" smtClean="0"/>
              <a:t>	8. Sample Control </a:t>
            </a:r>
          </a:p>
          <a:p>
            <a:endParaRPr lang="en-GB"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7467600" cy="6069288"/>
          </a:xfrm>
        </p:spPr>
        <p:txBody>
          <a:bodyPr/>
          <a:lstStyle/>
          <a:p>
            <a:endParaRPr lang="en-GB" b="1" dirty="0" smtClean="0"/>
          </a:p>
          <a:p>
            <a:pPr>
              <a:buNone/>
            </a:pPr>
            <a:r>
              <a:rPr lang="en-GB" b="1" dirty="0" smtClean="0"/>
              <a:t>	RESULTS</a:t>
            </a:r>
            <a:endParaRPr lang="en-GB" dirty="0" smtClean="0"/>
          </a:p>
          <a:p>
            <a:pPr>
              <a:buNone/>
            </a:pPr>
            <a:r>
              <a:rPr lang="en-GB" b="1" dirty="0" smtClean="0"/>
              <a:t>- </a:t>
            </a:r>
            <a:r>
              <a:rPr lang="en-GB" b="1" i="1" dirty="0" err="1" smtClean="0"/>
              <a:t>Methanosarcinates</a:t>
            </a:r>
            <a:r>
              <a:rPr lang="en-GB" b="1" i="1" dirty="0" smtClean="0"/>
              <a:t> </a:t>
            </a:r>
            <a:r>
              <a:rPr lang="en-GB" b="1" i="1" dirty="0" err="1" smtClean="0"/>
              <a:t>barkeri</a:t>
            </a:r>
            <a:endParaRPr lang="en-GB" dirty="0" smtClean="0"/>
          </a:p>
          <a:p>
            <a:pPr>
              <a:buNone/>
            </a:pPr>
            <a:r>
              <a:rPr lang="en-GB" b="1" i="1" dirty="0" smtClean="0"/>
              <a:t>- </a:t>
            </a:r>
            <a:r>
              <a:rPr lang="en-GB" b="1" i="1" dirty="0" err="1" smtClean="0"/>
              <a:t>Methanobacterium</a:t>
            </a:r>
            <a:r>
              <a:rPr lang="en-GB" b="1" i="1" dirty="0" smtClean="0"/>
              <a:t> </a:t>
            </a:r>
            <a:r>
              <a:rPr lang="en-GB" b="1" i="1" dirty="0" err="1" smtClean="0"/>
              <a:t>fornicium</a:t>
            </a:r>
            <a:endParaRPr lang="en-GB" dirty="0" smtClean="0"/>
          </a:p>
          <a:p>
            <a:pPr>
              <a:buFontTx/>
              <a:buChar char="-"/>
            </a:pPr>
            <a:r>
              <a:rPr lang="en-GB" b="1" i="1" dirty="0" err="1" smtClean="0"/>
              <a:t>Methanobrevibacter</a:t>
            </a:r>
            <a:r>
              <a:rPr lang="en-GB" b="1" i="1" dirty="0" smtClean="0"/>
              <a:t> </a:t>
            </a:r>
            <a:r>
              <a:rPr lang="en-GB" b="1" i="1" dirty="0" err="1" smtClean="0"/>
              <a:t>ruminantium</a:t>
            </a:r>
            <a:endParaRPr lang="en-GB" b="1" i="1" dirty="0" smtClean="0"/>
          </a:p>
          <a:p>
            <a:pPr>
              <a:buFontTx/>
              <a:buChar char="-"/>
            </a:pPr>
            <a:r>
              <a:rPr lang="en-GB" b="1" dirty="0" smtClean="0">
                <a:solidFill>
                  <a:srgbClr val="C00000"/>
                </a:solidFill>
              </a:rPr>
              <a:t>Methane producing microorganisms can also be isolated from sewage systems</a:t>
            </a:r>
          </a:p>
          <a:p>
            <a:pPr>
              <a:buNone/>
            </a:pPr>
            <a:endParaRPr lang="en-GB" b="1"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417638"/>
          </a:xfrm>
        </p:spPr>
        <p:txBody>
          <a:bodyPr>
            <a:normAutofit fontScale="90000"/>
          </a:bodyPr>
          <a:lstStyle/>
          <a:p>
            <a:r>
              <a:rPr lang="en-GB" dirty="0" smtClean="0"/>
              <a:t>BENEFITS OF GOOD VERIFICATION AND VALIDATION PROCEDURES  </a:t>
            </a:r>
            <a:br>
              <a:rPr lang="en-GB" dirty="0" smtClean="0"/>
            </a:br>
            <a:endParaRPr lang="en-GB" dirty="0"/>
          </a:p>
        </p:txBody>
      </p:sp>
      <p:sp>
        <p:nvSpPr>
          <p:cNvPr id="3" name="Content Placeholder 2"/>
          <p:cNvSpPr>
            <a:spLocks noGrp="1"/>
          </p:cNvSpPr>
          <p:nvPr>
            <p:ph sz="quarter" idx="1"/>
          </p:nvPr>
        </p:nvSpPr>
        <p:spPr/>
        <p:txBody>
          <a:bodyPr/>
          <a:lstStyle/>
          <a:p>
            <a:r>
              <a:rPr lang="en-GB" dirty="0" smtClean="0"/>
              <a:t>* Reduction in rejection, reworks, resample and 	retest. </a:t>
            </a:r>
          </a:p>
          <a:p>
            <a:r>
              <a:rPr lang="en-GB" dirty="0" smtClean="0"/>
              <a:t>* Reduction in costs </a:t>
            </a:r>
          </a:p>
          <a:p>
            <a:r>
              <a:rPr lang="en-GB" dirty="0" smtClean="0"/>
              <a:t>* Increased throughput </a:t>
            </a:r>
          </a:p>
          <a:p>
            <a:r>
              <a:rPr lang="en-GB" dirty="0" smtClean="0"/>
              <a:t>* Fewer complaints </a:t>
            </a:r>
          </a:p>
          <a:p>
            <a:r>
              <a:rPr lang="en-GB" dirty="0" smtClean="0"/>
              <a:t>* Improved employee awareness </a:t>
            </a:r>
          </a:p>
          <a:p>
            <a:endParaRPr lang="en-GB"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Conclusion</a:t>
            </a:r>
            <a:endParaRPr lang="en-GB" b="1" dirty="0"/>
          </a:p>
        </p:txBody>
      </p:sp>
      <p:sp>
        <p:nvSpPr>
          <p:cNvPr id="3" name="Content Placeholder 2"/>
          <p:cNvSpPr>
            <a:spLocks noGrp="1"/>
          </p:cNvSpPr>
          <p:nvPr>
            <p:ph sz="quarter" idx="1"/>
          </p:nvPr>
        </p:nvSpPr>
        <p:spPr/>
        <p:txBody>
          <a:bodyPr/>
          <a:lstStyle/>
          <a:p>
            <a:r>
              <a:rPr lang="en-GB" dirty="0" smtClean="0"/>
              <a:t>Validated method is one of the key issues that contribute to Good Microbiological Laboratory Practice(GMLP).</a:t>
            </a:r>
            <a:r>
              <a:rPr lang="en-GB" i="1" dirty="0" smtClean="0"/>
              <a:t> The compliance to QA/GMP does not happen by accident</a:t>
            </a:r>
            <a:r>
              <a:rPr lang="en-GB" dirty="0" smtClean="0"/>
              <a:t>, but compliance can be achieved as the result of careful planning and installation of quality.  Although microorganisms are “silent” and “sleepy”, however, in the hands of an analyst, the resilience and ubiquity of these “unwanted guests” could be harnessed for biotechnological purposes.</a:t>
            </a:r>
            <a:endParaRPr lang="en-GB"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467600" cy="5925272"/>
          </a:xfrm>
        </p:spPr>
        <p:txBody>
          <a:bodyPr>
            <a:normAutofit fontScale="85000" lnSpcReduction="20000"/>
          </a:bodyPr>
          <a:lstStyle/>
          <a:p>
            <a:r>
              <a:rPr lang="en-GB" b="1" dirty="0" smtClean="0"/>
              <a:t> DEFINITIONS AND ABBREVIATIONS</a:t>
            </a:r>
            <a:endParaRPr lang="en-GB" dirty="0" smtClean="0"/>
          </a:p>
          <a:p>
            <a:r>
              <a:rPr lang="en-GB" dirty="0" smtClean="0"/>
              <a:t>LOD - limit of detection </a:t>
            </a:r>
          </a:p>
          <a:p>
            <a:r>
              <a:rPr lang="en-GB" dirty="0" smtClean="0"/>
              <a:t>LOQ - limit of quantification </a:t>
            </a:r>
          </a:p>
          <a:p>
            <a:r>
              <a:rPr lang="en-GB" dirty="0" smtClean="0"/>
              <a:t>IQ- Installation Qualification (IQ)</a:t>
            </a:r>
          </a:p>
          <a:p>
            <a:pPr fontAlgn="base"/>
            <a:r>
              <a:rPr lang="en-GB" dirty="0" smtClean="0"/>
              <a:t>OQ- Operational Qualification (OQ)</a:t>
            </a:r>
          </a:p>
          <a:p>
            <a:r>
              <a:rPr lang="en-GB" dirty="0" smtClean="0"/>
              <a:t>PQ- Performance Qualification (PQ) </a:t>
            </a:r>
          </a:p>
          <a:p>
            <a:r>
              <a:rPr lang="en-GB" dirty="0" smtClean="0"/>
              <a:t> </a:t>
            </a:r>
          </a:p>
          <a:p>
            <a:r>
              <a:rPr lang="en-GB" dirty="0" smtClean="0"/>
              <a:t>Linearity- can be defined as the ability of the method, when used with a given matrix, to give results that are in proportion to the amount of </a:t>
            </a:r>
            <a:r>
              <a:rPr lang="en-GB" dirty="0" err="1" smtClean="0"/>
              <a:t>analyte</a:t>
            </a:r>
            <a:r>
              <a:rPr lang="en-GB" dirty="0" smtClean="0"/>
              <a:t> present in the sample; that is, an increase in </a:t>
            </a:r>
            <a:r>
              <a:rPr lang="en-GB" dirty="0" err="1" smtClean="0"/>
              <a:t>analyte</a:t>
            </a:r>
            <a:r>
              <a:rPr lang="en-GB" dirty="0" smtClean="0"/>
              <a:t> corresponds to a proportional increase in the result.</a:t>
            </a:r>
          </a:p>
          <a:p>
            <a:r>
              <a:rPr lang="en-GB" dirty="0" smtClean="0"/>
              <a:t> </a:t>
            </a:r>
          </a:p>
          <a:p>
            <a:r>
              <a:rPr lang="en-GB" dirty="0" smtClean="0"/>
              <a:t>Robustness-Robustness is the quality of any relational object (biological or otherwise) to maintain its components, its structure, and its function despite both external changes and endogenous fluctuations.</a:t>
            </a:r>
          </a:p>
          <a:p>
            <a:pPr fontAlgn="base"/>
            <a:r>
              <a:rPr lang="en-GB" dirty="0" smtClean="0"/>
              <a:t> </a:t>
            </a:r>
          </a:p>
          <a:p>
            <a:pPr fontAlgn="base"/>
            <a:r>
              <a:rPr lang="en-GB" dirty="0" err="1" smtClean="0"/>
              <a:t>Bioburden</a:t>
            </a:r>
            <a:r>
              <a:rPr lang="en-GB" dirty="0" smtClean="0"/>
              <a:t>:  defined as the number of bacteria living on a surface that has not been sterilized.</a:t>
            </a:r>
          </a:p>
          <a:p>
            <a:endParaRPr lang="en-GB"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997280"/>
          </a:xfrm>
        </p:spPr>
        <p:txBody>
          <a:bodyPr>
            <a:normAutofit fontScale="77500" lnSpcReduction="20000"/>
          </a:bodyPr>
          <a:lstStyle/>
          <a:p>
            <a:r>
              <a:rPr lang="en-GB" b="1" dirty="0" smtClean="0"/>
              <a:t>* Accuracy:</a:t>
            </a:r>
            <a:r>
              <a:rPr lang="en-GB" dirty="0" smtClean="0"/>
              <a:t> </a:t>
            </a:r>
          </a:p>
          <a:p>
            <a:r>
              <a:rPr lang="en-GB" i="1" dirty="0" smtClean="0"/>
              <a:t>Technical: </a:t>
            </a:r>
            <a:r>
              <a:rPr lang="en-GB" dirty="0" smtClean="0"/>
              <a:t>The degree of conformity of a measurement to a standard or true value; a measure of analytical capability. </a:t>
            </a:r>
          </a:p>
          <a:p>
            <a:r>
              <a:rPr lang="en-GB" i="1" dirty="0" smtClean="0"/>
              <a:t>Clinical: </a:t>
            </a:r>
            <a:r>
              <a:rPr lang="en-GB" dirty="0" smtClean="0"/>
              <a:t>The ability of a method to rule in or out a specific disease or </a:t>
            </a:r>
            <a:r>
              <a:rPr lang="en-GB" dirty="0" err="1" smtClean="0"/>
              <a:t>analyte</a:t>
            </a:r>
            <a:r>
              <a:rPr lang="en-GB" dirty="0" smtClean="0"/>
              <a:t>. Accuracy and test efficiency are synonymous and can be expressed mathematically as a percent: </a:t>
            </a:r>
          </a:p>
          <a:p>
            <a:r>
              <a:rPr lang="en-GB" dirty="0" smtClean="0"/>
              <a:t>number of correct results \ total number of results x 100 </a:t>
            </a:r>
          </a:p>
          <a:p>
            <a:r>
              <a:rPr lang="en-GB" b="1" dirty="0" smtClean="0"/>
              <a:t>* Gold standard: </a:t>
            </a:r>
            <a:endParaRPr lang="en-GB" dirty="0" smtClean="0"/>
          </a:p>
          <a:p>
            <a:r>
              <a:rPr lang="en-GB" dirty="0" smtClean="0"/>
              <a:t>The best available approximation of the truth. The accuracy of the test is accepted as reasonable but not 100 percent accurate. In situations where the true disease status of a patient is not known and there's a discrepancy between the results of the test being evaluated and the gold standard test (reference test), it may be appropriate to display the agreement and disagreement between the two methods in graphic or tabular form. The disagreement between the methods may be further investigated by performing another test or following the patient's condition over an appropriate amount of time. When it cannot be clearly determined whether the new test is better than the gold standard, it may be appropriate to use a cost-benefit analysis to pick the appropriate test.</a:t>
            </a:r>
            <a:r>
              <a:rPr lang="en-GB" baseline="30000" dirty="0" smtClean="0"/>
              <a:t>1-4 </a:t>
            </a:r>
            <a:endParaRPr lang="en-GB" dirty="0" smtClean="0"/>
          </a:p>
          <a:p>
            <a:endParaRPr lang="en-GB"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7467600" cy="5997280"/>
          </a:xfrm>
        </p:spPr>
        <p:txBody>
          <a:bodyPr>
            <a:normAutofit fontScale="92500" lnSpcReduction="20000"/>
          </a:bodyPr>
          <a:lstStyle/>
          <a:p>
            <a:r>
              <a:rPr lang="en-GB" b="1" dirty="0" smtClean="0"/>
              <a:t>* Home-brew method: </a:t>
            </a:r>
            <a:endParaRPr lang="en-GB" dirty="0" smtClean="0"/>
          </a:p>
          <a:p>
            <a:r>
              <a:rPr lang="en-GB" dirty="0" smtClean="0"/>
              <a:t>A method developed in house or any method that incorporates modifications of the manufacturer's package insert instructions. </a:t>
            </a:r>
            <a:endParaRPr lang="en-GB" b="1" dirty="0" smtClean="0"/>
          </a:p>
          <a:p>
            <a:r>
              <a:rPr lang="en-GB" b="1" dirty="0" smtClean="0"/>
              <a:t>* New method: </a:t>
            </a:r>
            <a:endParaRPr lang="en-GB" dirty="0" smtClean="0"/>
          </a:p>
          <a:p>
            <a:r>
              <a:rPr lang="en-GB" dirty="0" smtClean="0"/>
              <a:t>Any method not previously offered by a laboratory. </a:t>
            </a:r>
          </a:p>
          <a:p>
            <a:r>
              <a:rPr lang="en-GB" b="1" dirty="0" smtClean="0"/>
              <a:t>* Old method: </a:t>
            </a:r>
            <a:endParaRPr lang="en-GB" dirty="0" smtClean="0"/>
          </a:p>
          <a:p>
            <a:r>
              <a:rPr lang="en-GB" dirty="0" smtClean="0"/>
              <a:t>A method that has been in use prior to Sept. 1, 1992, the effective date of the Clinical Laboratory Improvement Amendments of 1988 (CLIA '88). </a:t>
            </a:r>
          </a:p>
          <a:p>
            <a:r>
              <a:rPr lang="en-GB" b="1" dirty="0" smtClean="0"/>
              <a:t>* Precision: </a:t>
            </a:r>
            <a:endParaRPr lang="en-GB" dirty="0" smtClean="0"/>
          </a:p>
          <a:p>
            <a:r>
              <a:rPr lang="en-GB" dirty="0" smtClean="0"/>
              <a:t>The degree of agreement among individual test results when the same procedural steps and reagents are used to test the same sample. Mathematically, precision can be expressed as a percent: number of repeated results in agreement \ total number of results x 100 </a:t>
            </a:r>
          </a:p>
          <a:p>
            <a:r>
              <a:rPr lang="en-GB" dirty="0" smtClean="0"/>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sz="quarter" idx="1"/>
          </p:nvPr>
        </p:nvSpPr>
        <p:spPr>
          <a:xfrm>
            <a:off x="457200" y="260648"/>
            <a:ext cx="7467600" cy="4968974"/>
          </a:xfrm>
        </p:spPr>
        <p:txBody>
          <a:bodyPr>
            <a:noAutofit/>
          </a:bodyPr>
          <a:lstStyle/>
          <a:p>
            <a:r>
              <a:rPr lang="en-GB" sz="2000" b="1" dirty="0" smtClean="0"/>
              <a:t>* Predictive value: </a:t>
            </a:r>
            <a:endParaRPr lang="en-GB" sz="2000" dirty="0" smtClean="0"/>
          </a:p>
          <a:p>
            <a:r>
              <a:rPr lang="en-GB" sz="2000" dirty="0" smtClean="0"/>
              <a:t>The positive predictive value (PPV) of a test is the probability that a patient with positive test results has disease or the presence of an </a:t>
            </a:r>
            <a:r>
              <a:rPr lang="en-GB" sz="2000" dirty="0" err="1" smtClean="0"/>
              <a:t>analyte</a:t>
            </a:r>
            <a:r>
              <a:rPr lang="en-GB" sz="2000" dirty="0" smtClean="0"/>
              <a:t> in the specimen. The negative predictive value (NPV) of a test is the probability that a patient with a negative test result does not have the disease or the presence of an </a:t>
            </a:r>
            <a:r>
              <a:rPr lang="en-GB" sz="2000" dirty="0" err="1" smtClean="0"/>
              <a:t>analyte</a:t>
            </a:r>
            <a:r>
              <a:rPr lang="en-GB" sz="2000" dirty="0" smtClean="0"/>
              <a:t> in the specimen. Predictive values can vary significantly with the prevalence of the disease or </a:t>
            </a:r>
            <a:r>
              <a:rPr lang="en-GB" sz="2000" dirty="0" err="1" smtClean="0"/>
              <a:t>analyte</a:t>
            </a:r>
            <a:r>
              <a:rPr lang="en-GB" sz="2000" dirty="0" smtClean="0"/>
              <a:t> unless the test is 100 percent sensitive (for NPV) or specific (for PPV). </a:t>
            </a:r>
          </a:p>
          <a:p>
            <a:r>
              <a:rPr lang="en-GB" sz="2000" b="1" dirty="0" smtClean="0"/>
              <a:t>* Prevalence: </a:t>
            </a:r>
            <a:r>
              <a:rPr lang="en-GB" sz="2000" dirty="0" smtClean="0"/>
              <a:t>The frequency of a disease in the population of interest at a given point in time. </a:t>
            </a:r>
          </a:p>
          <a:p>
            <a:r>
              <a:rPr lang="en-GB" sz="2000" b="1" dirty="0" smtClean="0"/>
              <a:t>* Quality control: </a:t>
            </a:r>
            <a:endParaRPr lang="en-GB" sz="2000" dirty="0" smtClean="0"/>
          </a:p>
          <a:p>
            <a:r>
              <a:rPr lang="en-GB" sz="2000" dirty="0" smtClean="0"/>
              <a:t>Routine performance checks of methods and personnel performance, using known organisms or </a:t>
            </a:r>
            <a:r>
              <a:rPr lang="en-GB" sz="2000" dirty="0" err="1" smtClean="0"/>
              <a:t>analytes</a:t>
            </a:r>
            <a:r>
              <a:rPr lang="en-GB" sz="2000" dirty="0" smtClean="0"/>
              <a:t> to ensure that a method and the personnel doing the method are performing as expected. Quality control is an integral part of the test validation process. </a:t>
            </a:r>
          </a:p>
          <a:p>
            <a:endParaRPr lang="en-GB" sz="2000" dirty="0" smtClean="0"/>
          </a:p>
          <a:p>
            <a:endParaRPr lang="en-GB" sz="2000" b="1"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7467600" cy="6069288"/>
          </a:xfrm>
        </p:spPr>
        <p:txBody>
          <a:bodyPr>
            <a:normAutofit fontScale="85000" lnSpcReduction="10000"/>
          </a:bodyPr>
          <a:lstStyle/>
          <a:p>
            <a:r>
              <a:rPr lang="en-GB" b="1" dirty="0" smtClean="0"/>
              <a:t>* Reference method: </a:t>
            </a:r>
            <a:endParaRPr lang="en-GB" dirty="0" smtClean="0"/>
          </a:p>
          <a:p>
            <a:r>
              <a:rPr lang="en-GB" dirty="0" smtClean="0"/>
              <a:t>A method that has been accepted by the microbiology community in which exact and clear descriptions of the necessary conditions and procedures are given for the accurate determination of one or more values. A currently used method is unacceptable as a reference method unless there's onsite or peer-review journal documentation of an acceptable level of accuracy and precision of the method. </a:t>
            </a:r>
          </a:p>
          <a:p>
            <a:r>
              <a:rPr lang="en-GB" b="1" dirty="0" smtClean="0"/>
              <a:t>* Sensitivity:</a:t>
            </a:r>
            <a:r>
              <a:rPr lang="en-GB" dirty="0" smtClean="0"/>
              <a:t> </a:t>
            </a:r>
          </a:p>
          <a:p>
            <a:r>
              <a:rPr lang="en-GB" i="1" dirty="0" smtClean="0"/>
              <a:t>Analytical sensitivity:</a:t>
            </a:r>
            <a:r>
              <a:rPr lang="en-GB" dirty="0" smtClean="0"/>
              <a:t> Defined at the 0.95 confidence level ("2 standard deviations) and may be referred to as the "detection limit." In microbiology, the detection limit may be correlated to the number of colonies in culture or the lowest quantity of antigen or antibody a test can detect. </a:t>
            </a:r>
          </a:p>
          <a:p>
            <a:r>
              <a:rPr lang="en-GB" i="1" dirty="0" smtClean="0"/>
              <a:t>Clinical sensitivity:</a:t>
            </a:r>
            <a:r>
              <a:rPr lang="en-GB" dirty="0" smtClean="0"/>
              <a:t> The percent test positivity in a population of affected patients. Mathematically, sensitivity is expressed as a percent: </a:t>
            </a:r>
          </a:p>
          <a:p>
            <a:r>
              <a:rPr lang="en-GB" dirty="0" smtClean="0"/>
              <a:t>number of positive results \ number of positive results + false negative results x 100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467600" cy="5925272"/>
          </a:xfrm>
        </p:spPr>
        <p:txBody>
          <a:bodyPr>
            <a:normAutofit fontScale="92500"/>
          </a:bodyPr>
          <a:lstStyle/>
          <a:p>
            <a:r>
              <a:rPr lang="en-GB" b="1" dirty="0" smtClean="0"/>
              <a:t>* Specificity: </a:t>
            </a:r>
            <a:endParaRPr lang="en-GB" dirty="0" smtClean="0"/>
          </a:p>
          <a:p>
            <a:r>
              <a:rPr lang="en-GB" i="1" dirty="0" smtClean="0"/>
              <a:t>Analytical specificity:</a:t>
            </a:r>
            <a:r>
              <a:rPr lang="en-GB" dirty="0" smtClean="0"/>
              <a:t> The ability of an analytical method to detect or </a:t>
            </a:r>
            <a:r>
              <a:rPr lang="en-GB" dirty="0" err="1" smtClean="0"/>
              <a:t>quantitate</a:t>
            </a:r>
            <a:r>
              <a:rPr lang="en-GB" dirty="0" smtClean="0"/>
              <a:t> only that </a:t>
            </a:r>
            <a:r>
              <a:rPr lang="en-GB" dirty="0" err="1" smtClean="0"/>
              <a:t>analyte</a:t>
            </a:r>
            <a:r>
              <a:rPr lang="en-GB" dirty="0" smtClean="0"/>
              <a:t> that it was designed to measure. </a:t>
            </a:r>
          </a:p>
          <a:p>
            <a:r>
              <a:rPr lang="en-GB" i="1" dirty="0" smtClean="0"/>
              <a:t>Clinical (diagnostic) specificity:</a:t>
            </a:r>
            <a:r>
              <a:rPr lang="en-GB" dirty="0" smtClean="0"/>
              <a:t> Refers to the proportion of negative results obtained when a test is applied to patients known to be free of the disease. Mathematically, specificity is expressed as a percent: </a:t>
            </a:r>
          </a:p>
          <a:p>
            <a:r>
              <a:rPr lang="en-GB" dirty="0" smtClean="0"/>
              <a:t>number of true-negative results \ number of true-negative + false-positive results x 100 . </a:t>
            </a:r>
          </a:p>
          <a:p>
            <a:r>
              <a:rPr lang="en-GB" b="1" dirty="0" smtClean="0"/>
              <a:t> Verification protocol: </a:t>
            </a:r>
            <a:endParaRPr lang="en-GB" dirty="0" smtClean="0"/>
          </a:p>
          <a:p>
            <a:r>
              <a:rPr lang="en-GB" dirty="0" smtClean="0"/>
              <a:t>A written plan stating how verification will be conducted, including test parameters, product characteristics, test equipment and reagents and decision points on what constitutes acceptable test results. </a:t>
            </a:r>
          </a:p>
          <a:p>
            <a:endParaRPr lang="en-GB"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467600" cy="5925272"/>
          </a:xfrm>
        </p:spPr>
        <p:txBody>
          <a:bodyPr>
            <a:normAutofit/>
          </a:bodyPr>
          <a:lstStyle/>
          <a:p>
            <a:endParaRPr lang="en-GB" sz="4000" dirty="0" smtClean="0"/>
          </a:p>
          <a:p>
            <a:endParaRPr lang="en-GB" sz="4000" dirty="0" smtClean="0"/>
          </a:p>
          <a:p>
            <a:r>
              <a:rPr lang="en-GB" sz="3600" dirty="0" smtClean="0"/>
              <a:t>THANK YOU FOR LISTENING.</a:t>
            </a:r>
          </a:p>
          <a:p>
            <a:endParaRPr lang="en-GB"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548680"/>
            <a:ext cx="7560840" cy="5760640"/>
          </a:xfrm>
        </p:spPr>
        <p:txBody>
          <a:bodyPr>
            <a:normAutofit fontScale="85000" lnSpcReduction="20000"/>
          </a:bodyPr>
          <a:lstStyle/>
          <a:p>
            <a:r>
              <a:rPr lang="en-GB" b="1" dirty="0" smtClean="0"/>
              <a:t>WHAT is Validation?</a:t>
            </a:r>
          </a:p>
          <a:p>
            <a:pPr>
              <a:buNone/>
            </a:pPr>
            <a:endParaRPr lang="en-GB" dirty="0" smtClean="0"/>
          </a:p>
          <a:p>
            <a:r>
              <a:rPr lang="en-GB" b="1" dirty="0" err="1" smtClean="0"/>
              <a:t>CodexCAC</a:t>
            </a:r>
            <a:r>
              <a:rPr lang="en-GB" b="1" dirty="0" smtClean="0"/>
              <a:t>/GL 74 - </a:t>
            </a:r>
            <a:r>
              <a:rPr lang="en-GB" dirty="0" smtClean="0"/>
              <a:t>Process to establish the </a:t>
            </a:r>
            <a:r>
              <a:rPr lang="en-GB" b="1" dirty="0" smtClean="0"/>
              <a:t>performance characteristics </a:t>
            </a:r>
            <a:r>
              <a:rPr lang="en-GB" dirty="0" smtClean="0"/>
              <a:t>and limitations of an analytical method: which </a:t>
            </a:r>
            <a:r>
              <a:rPr lang="en-GB" dirty="0" err="1" smtClean="0"/>
              <a:t>analytes</a:t>
            </a:r>
            <a:r>
              <a:rPr lang="en-GB" dirty="0" smtClean="0"/>
              <a:t>, in what kind of matrices, in the presence of which interference. Result = </a:t>
            </a:r>
            <a:r>
              <a:rPr lang="en-GB" b="1" dirty="0" smtClean="0"/>
              <a:t>precision and trueness values </a:t>
            </a:r>
            <a:r>
              <a:rPr lang="en-GB" dirty="0" smtClean="0"/>
              <a:t>of a certain analytical method under the examined conditions.</a:t>
            </a:r>
          </a:p>
          <a:p>
            <a:pPr>
              <a:buNone/>
            </a:pPr>
            <a:endParaRPr lang="en-GB" dirty="0" smtClean="0"/>
          </a:p>
          <a:p>
            <a:r>
              <a:rPr lang="en-GB" b="1" dirty="0" smtClean="0"/>
              <a:t>ISO 17025:2005</a:t>
            </a:r>
            <a:r>
              <a:rPr lang="en-GB" dirty="0" smtClean="0"/>
              <a:t> -The confirmation by examination and the provision of </a:t>
            </a:r>
            <a:r>
              <a:rPr lang="en-GB" b="1" dirty="0" smtClean="0"/>
              <a:t>objective evidence </a:t>
            </a:r>
            <a:r>
              <a:rPr lang="en-GB" dirty="0" smtClean="0"/>
              <a:t>that the </a:t>
            </a:r>
            <a:r>
              <a:rPr lang="en-GB" b="1" dirty="0" smtClean="0"/>
              <a:t>particular requirements </a:t>
            </a:r>
            <a:r>
              <a:rPr lang="en-GB" dirty="0" smtClean="0"/>
              <a:t>for a specific intended use are fulfilled.</a:t>
            </a:r>
          </a:p>
          <a:p>
            <a:pPr>
              <a:buNone/>
            </a:pPr>
            <a:endParaRPr lang="en-GB" dirty="0" smtClean="0"/>
          </a:p>
          <a:p>
            <a:r>
              <a:rPr lang="en-GB" b="1" dirty="0" smtClean="0"/>
              <a:t>NAFDAC</a:t>
            </a:r>
            <a:r>
              <a:rPr lang="en-GB" dirty="0" smtClean="0"/>
              <a:t>- The establishing of </a:t>
            </a:r>
            <a:r>
              <a:rPr lang="en-GB" b="1" dirty="0" smtClean="0"/>
              <a:t>documented evidence </a:t>
            </a:r>
            <a:r>
              <a:rPr lang="en-GB" dirty="0" smtClean="0"/>
              <a:t>which provides a high degree of </a:t>
            </a:r>
            <a:r>
              <a:rPr lang="en-GB" b="1" dirty="0" smtClean="0"/>
              <a:t>assurance</a:t>
            </a:r>
            <a:r>
              <a:rPr lang="en-GB" dirty="0" smtClean="0"/>
              <a:t> that a planned </a:t>
            </a:r>
            <a:r>
              <a:rPr lang="en-GB" b="1" dirty="0" smtClean="0"/>
              <a:t>process </a:t>
            </a:r>
            <a:r>
              <a:rPr lang="en-GB" dirty="0" smtClean="0"/>
              <a:t>will </a:t>
            </a:r>
            <a:r>
              <a:rPr lang="en-GB" b="1" dirty="0" smtClean="0"/>
              <a:t>consistently </a:t>
            </a:r>
            <a:r>
              <a:rPr lang="en-GB" dirty="0" smtClean="0"/>
              <a:t>perform according to the </a:t>
            </a:r>
            <a:r>
              <a:rPr lang="en-GB" b="1" dirty="0" smtClean="0"/>
              <a:t>intended specified outcomes</a:t>
            </a:r>
            <a:r>
              <a:rPr lang="en-GB" dirty="0" smtClean="0"/>
              <a:t>. </a:t>
            </a:r>
            <a:r>
              <a:rPr lang="en-GB" b="1" dirty="0" smtClean="0">
                <a:solidFill>
                  <a:srgbClr val="FF0000"/>
                </a:solidFill>
              </a:rPr>
              <a:t>Validation studies should reinforce GMP and be conducted in accordance with defined procedures</a:t>
            </a:r>
          </a:p>
          <a:p>
            <a:pPr>
              <a:buNone/>
            </a:pPr>
            <a:endParaRPr lang="en-GB" dirty="0" smtClean="0"/>
          </a:p>
          <a:p>
            <a:pPr>
              <a:buNone/>
            </a:pP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467600" cy="5853264"/>
          </a:xfrm>
        </p:spPr>
        <p:txBody>
          <a:bodyPr>
            <a:normAutofit/>
          </a:bodyPr>
          <a:lstStyle/>
          <a:p>
            <a:pPr algn="ctr">
              <a:buNone/>
            </a:pPr>
            <a:r>
              <a:rPr lang="en-GB" b="1" dirty="0" smtClean="0"/>
              <a:t>Validity VS Verification</a:t>
            </a:r>
          </a:p>
          <a:p>
            <a:pPr>
              <a:buNone/>
            </a:pPr>
            <a:r>
              <a:rPr lang="en-GB" dirty="0" smtClean="0"/>
              <a:t>   Most people often confuse the two words. Both are related - for a test, method or result to be valid, verification must have taken place. </a:t>
            </a:r>
          </a:p>
          <a:p>
            <a:pPr>
              <a:buNone/>
            </a:pPr>
            <a:endParaRPr lang="en-GB" dirty="0" smtClean="0"/>
          </a:p>
          <a:p>
            <a:r>
              <a:rPr lang="en-GB" b="1" dirty="0" smtClean="0"/>
              <a:t> Validation: </a:t>
            </a:r>
            <a:r>
              <a:rPr lang="en-GB" dirty="0" smtClean="0"/>
              <a:t>― Demonstrate that the </a:t>
            </a:r>
            <a:r>
              <a:rPr lang="en-GB" b="1" i="1" dirty="0" smtClean="0"/>
              <a:t>METHOD is “equivalent” to the reference method </a:t>
            </a:r>
            <a:r>
              <a:rPr lang="en-GB" dirty="0" smtClean="0"/>
              <a:t>[for the matrices validated] based on defined method criteria. i.e. </a:t>
            </a:r>
            <a:r>
              <a:rPr lang="en-GB" b="1" dirty="0" smtClean="0">
                <a:solidFill>
                  <a:srgbClr val="0070C0"/>
                </a:solidFill>
              </a:rPr>
              <a:t>Validity is the extent to which a test measures what it claims to measure. </a:t>
            </a:r>
          </a:p>
          <a:p>
            <a:pPr>
              <a:buNone/>
            </a:pPr>
            <a:endParaRPr lang="en-GB" dirty="0" smtClean="0"/>
          </a:p>
          <a:p>
            <a:r>
              <a:rPr lang="en-GB" b="1" dirty="0" smtClean="0"/>
              <a:t>Verification: </a:t>
            </a:r>
            <a:r>
              <a:rPr lang="en-GB" dirty="0" smtClean="0"/>
              <a:t>― Demonstrate </a:t>
            </a:r>
            <a:r>
              <a:rPr lang="en-GB" b="1" i="1" dirty="0" smtClean="0"/>
              <a:t>in the hands of the USER that the method can be performed </a:t>
            </a:r>
            <a:r>
              <a:rPr lang="en-GB" dirty="0" smtClean="0"/>
              <a:t>to meet the defined method criteria.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48680"/>
            <a:ext cx="7715200" cy="5925272"/>
          </a:xfrm>
        </p:spPr>
        <p:txBody>
          <a:bodyPr>
            <a:normAutofit lnSpcReduction="10000"/>
          </a:bodyPr>
          <a:lstStyle/>
          <a:p>
            <a:r>
              <a:rPr lang="en-GB" b="1" dirty="0" smtClean="0"/>
              <a:t>Official  / Standard Methods </a:t>
            </a:r>
            <a:r>
              <a:rPr lang="en-GB" dirty="0" smtClean="0"/>
              <a:t>(Methods used or accepted for use by  regulatory authority)</a:t>
            </a:r>
          </a:p>
          <a:p>
            <a:pPr>
              <a:buNone/>
            </a:pPr>
            <a:r>
              <a:rPr lang="en-GB" dirty="0" smtClean="0"/>
              <a:t>	― Traditional, cultural methods 	</a:t>
            </a:r>
          </a:p>
          <a:p>
            <a:pPr>
              <a:buNone/>
            </a:pPr>
            <a:r>
              <a:rPr lang="en-GB" dirty="0" smtClean="0"/>
              <a:t>	― ISO 16140 Validated Methods</a:t>
            </a:r>
          </a:p>
          <a:p>
            <a:pPr>
              <a:buNone/>
            </a:pPr>
            <a:r>
              <a:rPr lang="en-GB" dirty="0" smtClean="0"/>
              <a:t>	― AOAC Official Methods</a:t>
            </a:r>
          </a:p>
          <a:p>
            <a:pPr>
              <a:buNone/>
            </a:pPr>
            <a:r>
              <a:rPr lang="en-GB" dirty="0" smtClean="0"/>
              <a:t>	― FDA Bacteriological Analytical Methods</a:t>
            </a:r>
          </a:p>
          <a:p>
            <a:pPr>
              <a:buNone/>
            </a:pPr>
            <a:r>
              <a:rPr lang="en-GB" dirty="0" smtClean="0"/>
              <a:t>	― USDA FSIS Microbiology Laboratory Methods</a:t>
            </a:r>
          </a:p>
          <a:p>
            <a:pPr>
              <a:buNone/>
            </a:pPr>
            <a:r>
              <a:rPr lang="en-GB" dirty="0" smtClean="0"/>
              <a:t>	― HC Compendium of Analytical Methods, Volumes 1 to 5</a:t>
            </a:r>
          </a:p>
          <a:p>
            <a:r>
              <a:rPr lang="en-GB" dirty="0" smtClean="0"/>
              <a:t> Any of the above methods MAY be accepted for use by regulatory agencies, </a:t>
            </a:r>
            <a:r>
              <a:rPr lang="en-GB" b="1" dirty="0" smtClean="0"/>
              <a:t>IF:</a:t>
            </a:r>
            <a:endParaRPr lang="en-GB" dirty="0" smtClean="0"/>
          </a:p>
          <a:p>
            <a:pPr>
              <a:buNone/>
            </a:pPr>
            <a:r>
              <a:rPr lang="en-GB" dirty="0" smtClean="0"/>
              <a:t>	• </a:t>
            </a:r>
            <a:r>
              <a:rPr lang="en-GB" b="1" i="1" dirty="0" smtClean="0"/>
              <a:t>They have been compared to an acceptable reference method</a:t>
            </a:r>
            <a:endParaRPr lang="en-GB" dirty="0" smtClean="0"/>
          </a:p>
          <a:p>
            <a:pPr>
              <a:buNone/>
            </a:pPr>
            <a:r>
              <a:rPr lang="en-GB" dirty="0" smtClean="0"/>
              <a:t>	• </a:t>
            </a:r>
            <a:r>
              <a:rPr lang="en-GB" b="1" i="1" dirty="0" smtClean="0"/>
              <a:t>They have been validated as “fit for purpose” for the matrices analyzed</a:t>
            </a:r>
            <a:endParaRPr lang="en-GB" dirty="0" smtClean="0"/>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467600" cy="5853264"/>
          </a:xfrm>
        </p:spPr>
        <p:txBody>
          <a:bodyPr>
            <a:normAutofit fontScale="92500" lnSpcReduction="20000"/>
          </a:bodyPr>
          <a:lstStyle/>
          <a:p>
            <a:r>
              <a:rPr lang="en-GB" dirty="0" smtClean="0"/>
              <a:t>KEY PERFORMANCE ATTRIBUTE OR CHARACTERISTICS  OF VERIFICATION</a:t>
            </a:r>
          </a:p>
          <a:p>
            <a:pPr>
              <a:buNone/>
            </a:pPr>
            <a:r>
              <a:rPr lang="en-GB" dirty="0" smtClean="0"/>
              <a:t>	 </a:t>
            </a:r>
            <a:r>
              <a:rPr lang="en-GB" b="1" dirty="0" smtClean="0"/>
              <a:t>Procedure (SOP)</a:t>
            </a:r>
            <a:r>
              <a:rPr lang="en-GB" dirty="0" smtClean="0"/>
              <a:t> </a:t>
            </a:r>
          </a:p>
          <a:p>
            <a:pPr>
              <a:buNone/>
            </a:pPr>
            <a:r>
              <a:rPr lang="en-GB" dirty="0" smtClean="0"/>
              <a:t>	</a:t>
            </a:r>
            <a:r>
              <a:rPr lang="en-GB" b="1" dirty="0" smtClean="0"/>
              <a:t>Method Qualification</a:t>
            </a:r>
            <a:endParaRPr lang="en-GB" dirty="0" smtClean="0"/>
          </a:p>
          <a:p>
            <a:pPr>
              <a:buNone/>
            </a:pPr>
            <a:r>
              <a:rPr lang="en-GB" dirty="0" smtClean="0"/>
              <a:t>	* accuracy, </a:t>
            </a:r>
          </a:p>
          <a:p>
            <a:pPr>
              <a:buNone/>
            </a:pPr>
            <a:r>
              <a:rPr lang="en-GB" dirty="0" smtClean="0"/>
              <a:t>	* precision, </a:t>
            </a:r>
          </a:p>
          <a:p>
            <a:pPr>
              <a:buNone/>
            </a:pPr>
            <a:r>
              <a:rPr lang="en-GB" dirty="0" smtClean="0"/>
              <a:t>	* analytical sensitivity, </a:t>
            </a:r>
          </a:p>
          <a:p>
            <a:pPr>
              <a:buNone/>
            </a:pPr>
            <a:r>
              <a:rPr lang="en-GB" dirty="0" smtClean="0"/>
              <a:t>	* analytical specificity (selectivity) </a:t>
            </a:r>
          </a:p>
          <a:p>
            <a:pPr>
              <a:buNone/>
            </a:pPr>
            <a:r>
              <a:rPr lang="en-GB" dirty="0" smtClean="0"/>
              <a:t>	* reportable analytical or range of  test results,	repeatability</a:t>
            </a:r>
          </a:p>
          <a:p>
            <a:pPr>
              <a:buNone/>
            </a:pPr>
            <a:r>
              <a:rPr lang="en-GB" dirty="0" smtClean="0"/>
              <a:t>	</a:t>
            </a:r>
          </a:p>
          <a:p>
            <a:pPr>
              <a:buNone/>
            </a:pPr>
            <a:r>
              <a:rPr lang="en-GB" dirty="0" smtClean="0"/>
              <a:t>	</a:t>
            </a:r>
            <a:r>
              <a:rPr lang="en-GB" b="1" dirty="0" smtClean="0"/>
              <a:t>LOD/LOQ</a:t>
            </a:r>
            <a:endParaRPr lang="en-GB" dirty="0" smtClean="0"/>
          </a:p>
          <a:p>
            <a:pPr>
              <a:buNone/>
            </a:pPr>
            <a:r>
              <a:rPr lang="en-GB" dirty="0" smtClean="0"/>
              <a:t>	</a:t>
            </a:r>
            <a:r>
              <a:rPr lang="en-GB" b="1" dirty="0" smtClean="0"/>
              <a:t>Linearity</a:t>
            </a:r>
            <a:endParaRPr lang="en-GB" dirty="0" smtClean="0"/>
          </a:p>
          <a:p>
            <a:pPr>
              <a:buNone/>
            </a:pPr>
            <a:r>
              <a:rPr lang="en-GB" dirty="0" smtClean="0"/>
              <a:t>	</a:t>
            </a:r>
            <a:r>
              <a:rPr lang="en-GB" b="1" dirty="0" smtClean="0"/>
              <a:t>Robustness</a:t>
            </a:r>
            <a:endParaRPr lang="en-GB" dirty="0" smtClean="0"/>
          </a:p>
          <a:p>
            <a:pPr>
              <a:buNone/>
            </a:pPr>
            <a:r>
              <a:rPr lang="en-GB" dirty="0" smtClean="0"/>
              <a:t>	* reference ranges and any other characteristic required for test performance and interpretation of results. </a:t>
            </a:r>
            <a:r>
              <a:rPr lang="en-GB" b="1" dirty="0" smtClean="0"/>
              <a:t>Demonstrate Suitability of method for use (Verify !</a:t>
            </a:r>
            <a:r>
              <a:rPr lang="en-GB" dirty="0" smtClean="0"/>
              <a:t>)</a:t>
            </a:r>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2878</TotalTime>
  <Words>4767</Words>
  <Application>Microsoft Office PowerPoint</Application>
  <PresentationFormat>On-screen Show (4:3)</PresentationFormat>
  <Paragraphs>784</Paragraphs>
  <Slides>59</Slides>
  <Notes>0</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Oriel</vt:lpstr>
      <vt:lpstr>MICROBIOLOGY FOR ANALYSTS- Validation of Analytical methods in Microbiology</vt:lpstr>
      <vt:lpstr>PRESENTATION OUTLINE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Examples of methods involved in the analysis of microorganisms.</vt:lpstr>
      <vt:lpstr>Examples Cont’d</vt:lpstr>
      <vt:lpstr>Detection of Toxins</vt:lpstr>
      <vt:lpstr>Blood Culture</vt:lpstr>
      <vt:lpstr>Antibiotic assay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Statistical method of  Analysis in microbiology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BENEFITS OF GOOD VERIFICATION AND VALIDATION PROCEDURES   </vt:lpstr>
      <vt:lpstr>Conclusion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MICROBIOLOGY FOR ANALYSTS- Validation of Analytical methods in Microbiology</dc:title>
  <dc:creator>hp</dc:creator>
  <cp:lastModifiedBy>DR BURIAMO</cp:lastModifiedBy>
  <cp:revision>213</cp:revision>
  <dcterms:created xsi:type="dcterms:W3CDTF">2015-03-27T12:17:10Z</dcterms:created>
  <dcterms:modified xsi:type="dcterms:W3CDTF">2017-12-05T17:32:51Z</dcterms:modified>
</cp:coreProperties>
</file>