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29"/>
  </p:notesMasterIdLst>
  <p:sldIdLst>
    <p:sldId id="298" r:id="rId3"/>
    <p:sldId id="299" r:id="rId4"/>
    <p:sldId id="300" r:id="rId5"/>
    <p:sldId id="301" r:id="rId6"/>
    <p:sldId id="293" r:id="rId7"/>
    <p:sldId id="302" r:id="rId8"/>
    <p:sldId id="307" r:id="rId9"/>
    <p:sldId id="265" r:id="rId10"/>
    <p:sldId id="270" r:id="rId11"/>
    <p:sldId id="271" r:id="rId12"/>
    <p:sldId id="272" r:id="rId13"/>
    <p:sldId id="305" r:id="rId14"/>
    <p:sldId id="289" r:id="rId15"/>
    <p:sldId id="308" r:id="rId16"/>
    <p:sldId id="309" r:id="rId17"/>
    <p:sldId id="279" r:id="rId18"/>
    <p:sldId id="287" r:id="rId19"/>
    <p:sldId id="296" r:id="rId20"/>
    <p:sldId id="294" r:id="rId21"/>
    <p:sldId id="297" r:id="rId22"/>
    <p:sldId id="295" r:id="rId23"/>
    <p:sldId id="281" r:id="rId24"/>
    <p:sldId id="285" r:id="rId25"/>
    <p:sldId id="286" r:id="rId26"/>
    <p:sldId id="304" r:id="rId27"/>
    <p:sldId id="31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BEB28-F71B-4F9D-B83E-43F46B597019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9F644-1013-4763-BDB8-9ABF9A736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3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9F644-1013-4763-BDB8-9ABF9A7361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24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9F644-1013-4763-BDB8-9ABF9A7361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8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B32B-189E-4829-82AA-D257F8419F6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BE04-7127-4D10-B86A-BC7BC7B3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B32B-189E-4829-82AA-D257F8419F6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BE04-7127-4D10-B86A-BC7BC7B3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B32B-189E-4829-82AA-D257F8419F6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BE04-7127-4D10-B86A-BC7BC7B3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75469">
            <a:off x="373312" y="4888813"/>
            <a:ext cx="6349791" cy="384175"/>
          </a:xfrm>
        </p:spPr>
        <p:txBody>
          <a:bodyPr/>
          <a:lstStyle>
            <a:lvl1pPr algn="l"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75469">
            <a:off x="449515" y="5273067"/>
            <a:ext cx="6348716" cy="419100"/>
          </a:xfrm>
        </p:spPr>
        <p:txBody>
          <a:bodyPr anchor="ctr"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99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75469">
            <a:off x="449515" y="5273067"/>
            <a:ext cx="6348716" cy="419100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39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>
            <a:lvl1pPr algn="l">
              <a:defRPr sz="1600" b="1" i="0">
                <a:solidFill>
                  <a:srgbClr val="D959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189039"/>
            <a:ext cx="8229600" cy="4079875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334000" cy="228600"/>
          </a:xfrm>
        </p:spPr>
        <p:txBody>
          <a:bodyPr/>
          <a:lstStyle>
            <a:lvl1pPr algn="l">
              <a:defRPr sz="1000">
                <a:solidFill>
                  <a:srgbClr val="D95900"/>
                </a:solidFill>
                <a:latin typeface="Arial" charset="0"/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62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>
            <a:lvl1pPr algn="l">
              <a:defRPr sz="1600" b="1" i="0">
                <a:solidFill>
                  <a:srgbClr val="D959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189039"/>
            <a:ext cx="8229600" cy="4079875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077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>
            <a:lvl1pPr algn="l">
              <a:defRPr sz="1600" b="1" i="0">
                <a:solidFill>
                  <a:srgbClr val="D959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189039"/>
            <a:ext cx="8229600" cy="4079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334000" cy="228600"/>
          </a:xfrm>
        </p:spPr>
        <p:txBody>
          <a:bodyPr/>
          <a:lstStyle>
            <a:lvl1pPr algn="l">
              <a:defRPr sz="1000">
                <a:solidFill>
                  <a:srgbClr val="D95900"/>
                </a:solidFill>
                <a:latin typeface="Arial" charset="0"/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06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>
            <a:lvl1pPr algn="l">
              <a:defRPr sz="1600" b="1" i="0">
                <a:solidFill>
                  <a:srgbClr val="D959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791200" y="1189040"/>
            <a:ext cx="3352800" cy="407987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189040"/>
            <a:ext cx="5029200" cy="4079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248400"/>
            <a:ext cx="5334000" cy="228600"/>
          </a:xfrm>
        </p:spPr>
        <p:txBody>
          <a:bodyPr/>
          <a:lstStyle>
            <a:lvl1pPr algn="l">
              <a:defRPr sz="1000">
                <a:solidFill>
                  <a:srgbClr val="D95900"/>
                </a:solidFill>
                <a:latin typeface="Arial" charset="0"/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47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>
            <a:lvl1pPr algn="l">
              <a:defRPr sz="1600" b="1" i="0">
                <a:solidFill>
                  <a:srgbClr val="D959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189040"/>
            <a:ext cx="8229600" cy="407987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334000" cy="228600"/>
          </a:xfrm>
        </p:spPr>
        <p:txBody>
          <a:bodyPr/>
          <a:lstStyle>
            <a:lvl1pPr algn="l">
              <a:defRPr sz="1000">
                <a:solidFill>
                  <a:srgbClr val="D95900"/>
                </a:solidFill>
                <a:latin typeface="Arial" charset="0"/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7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B32B-189E-4829-82AA-D257F8419F6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BE04-7127-4D10-B86A-BC7BC7B3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B32B-189E-4829-82AA-D257F8419F6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BE04-7127-4D10-B86A-BC7BC7B3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B32B-189E-4829-82AA-D257F8419F6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BE04-7127-4D10-B86A-BC7BC7B3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B32B-189E-4829-82AA-D257F8419F6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BE04-7127-4D10-B86A-BC7BC7B3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B32B-189E-4829-82AA-D257F8419F6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BE04-7127-4D10-B86A-BC7BC7B3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B32B-189E-4829-82AA-D257F8419F6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BE04-7127-4D10-B86A-BC7BC7B3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B32B-189E-4829-82AA-D257F8419F6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BE04-7127-4D10-B86A-BC7BC7B3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B32B-189E-4829-82AA-D257F8419F6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57BE04-7127-4D10-B86A-BC7BC7B3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C2B32B-189E-4829-82AA-D257F8419F6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57BE04-7127-4D10-B86A-BC7BC7B342A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/>
            </a:gs>
            <a:gs pos="67000">
              <a:srgbClr val="F6F9FC"/>
            </a:gs>
            <a:gs pos="74001">
              <a:srgbClr val="FFFFFF"/>
            </a:gs>
            <a:gs pos="83000">
              <a:srgbClr val="FFFF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827"/>
            <a:ext cx="8229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87452"/>
            <a:ext cx="82296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6428D40-02AD-473B-906F-C84FDC1A27AE}" type="slidenum">
              <a:rPr lang="en-US" altLang="en-US" smtClean="0"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1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D95900"/>
          </a:solidFill>
          <a:latin typeface="Arial"/>
          <a:ea typeface="MS PGothic" panose="020B0600070205080204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95900"/>
          </a:solidFill>
          <a:latin typeface="Arial" pitchFamily="-112" charset="0"/>
          <a:ea typeface="MS PGothic" panose="020B0600070205080204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95900"/>
          </a:solidFill>
          <a:latin typeface="Arial" pitchFamily="-112" charset="0"/>
          <a:ea typeface="MS PGothic" panose="020B0600070205080204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95900"/>
          </a:solidFill>
          <a:latin typeface="Arial" pitchFamily="-112" charset="0"/>
          <a:ea typeface="MS PGothic" panose="020B0600070205080204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95900"/>
          </a:solidFill>
          <a:latin typeface="Arial" pitchFamily="-112" charset="0"/>
          <a:ea typeface="MS PGothic" panose="020B0600070205080204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D9590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neprairie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                         TITLE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 smtClean="0"/>
              <a:t>EFFECTS </a:t>
            </a:r>
            <a:r>
              <a:rPr lang="en-US" dirty="0"/>
              <a:t>OF </a:t>
            </a:r>
            <a:r>
              <a:rPr lang="en-US" dirty="0" smtClean="0"/>
              <a:t>DISTRIBUTION NETWORK ON           WATER QUALITY.</a:t>
            </a:r>
          </a:p>
          <a:p>
            <a:pPr marL="0" indent="0">
              <a:buNone/>
            </a:pPr>
            <a:r>
              <a:rPr lang="en-US" sz="1800" dirty="0" smtClean="0"/>
              <a:t>                            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[</a:t>
            </a:r>
            <a:r>
              <a:rPr lang="en-US" sz="1800" dirty="0" smtClean="0">
                <a:solidFill>
                  <a:srgbClr val="FF0000"/>
                </a:solidFill>
              </a:rPr>
              <a:t>A </a:t>
            </a:r>
            <a:r>
              <a:rPr lang="en-US" sz="1800" dirty="0">
                <a:solidFill>
                  <a:srgbClr val="FF0000"/>
                </a:solidFill>
              </a:rPr>
              <a:t>case study of Chimwemwe township(Kitwe</a:t>
            </a:r>
            <a:r>
              <a:rPr lang="en-US" sz="1800" dirty="0" smtClean="0">
                <a:solidFill>
                  <a:srgbClr val="FF0000"/>
                </a:solidFill>
              </a:rPr>
              <a:t>)]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algn="just"/>
            <a:r>
              <a:rPr lang="en-GB" dirty="0" smtClean="0"/>
              <a:t>PRESENTER:		CHISENGA JANE</a:t>
            </a:r>
          </a:p>
          <a:p>
            <a:pPr algn="just"/>
            <a:r>
              <a:rPr lang="en-GB" dirty="0" smtClean="0"/>
              <a:t>SIN               :	</a:t>
            </a:r>
            <a:r>
              <a:rPr lang="en-GB" dirty="0"/>
              <a:t> </a:t>
            </a:r>
            <a:r>
              <a:rPr lang="en-GB" dirty="0" smtClean="0"/>
              <a:t>           13060507</a:t>
            </a:r>
          </a:p>
          <a:p>
            <a:pPr algn="just"/>
            <a:r>
              <a:rPr lang="en-GB" dirty="0" smtClean="0"/>
              <a:t>PROGRAM:		BENG ENVIRONMENTAL 5</a:t>
            </a:r>
          </a:p>
          <a:p>
            <a:pPr algn="just"/>
            <a:r>
              <a:rPr lang="en-GB" dirty="0" smtClean="0"/>
              <a:t>SUPERVISOR:</a:t>
            </a:r>
            <a:r>
              <a:rPr lang="en-GB" dirty="0"/>
              <a:t>	</a:t>
            </a:r>
            <a:r>
              <a:rPr lang="en-GB" dirty="0" smtClean="0"/>
              <a:t>           Dr P. MWAANGA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7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81000"/>
            <a:ext cx="8229600" cy="1219200"/>
          </a:xfrm>
        </p:spPr>
        <p:txBody>
          <a:bodyPr/>
          <a:lstStyle/>
          <a:p>
            <a:r>
              <a:rPr lang="en-US" dirty="0" smtClean="0"/>
              <a:t>METHODOLOGY CONT,D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981699"/>
              </p:ext>
            </p:extLst>
          </p:nvPr>
        </p:nvGraphicFramePr>
        <p:xfrm>
          <a:off x="381000" y="1096020"/>
          <a:ext cx="8382000" cy="5697924"/>
        </p:xfrm>
        <a:graphic>
          <a:graphicData uri="http://schemas.openxmlformats.org/drawingml/2006/table">
            <a:tbl>
              <a:tblPr firstRow="1" firstCol="1" bandRow="1"/>
              <a:tblGrid>
                <a:gridCol w="4449691"/>
                <a:gridCol w="3932309"/>
              </a:tblGrid>
              <a:tr h="8851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  </a:t>
                      </a:r>
                      <a:endParaRPr lang="en-US" sz="20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    </a:t>
                      </a:r>
                      <a:endParaRPr lang="en-US" sz="20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OBJECTIVE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5756" marR="35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en-US" sz="200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200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METHOD USED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5756" marR="35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b="1" u="sng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.0. Biological parameters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5756" marR="35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5756" marR="35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6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1.1Total Coliform Counts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5756" marR="35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Membrane    filtration technique</a:t>
                      </a:r>
                      <a:endParaRPr lang="en-US" sz="2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5756" marR="35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6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1.2.Fecal Coliform Counts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5756" marR="35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 Membrane filtration technique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5756" marR="35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2.0.Physical parameters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5756" marR="35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5756" marR="35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2.1. Turbidity (NTU)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5756" marR="35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Turbid meter</a:t>
                      </a:r>
                      <a:endParaRPr lang="en-US" sz="2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5756" marR="35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7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2.2. TSS (mg/l)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5756" marR="35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Atomic spectrophotometer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5756" marR="35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2.3 .TDS (mg/l)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5756" marR="35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Conductivity meter</a:t>
                      </a:r>
                      <a:endParaRPr lang="en-US" sz="2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5756" marR="35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2.4. </a:t>
                      </a:r>
                      <a:r>
                        <a:rPr lang="en-US" sz="2000" b="1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Ph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5756" marR="35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Ph meter</a:t>
                      </a:r>
                      <a:endParaRPr lang="en-US" sz="2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5756" marR="35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2.5. E.C (us/cm)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5756" marR="35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Conductivity meter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5756" marR="35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1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METHODOLOGY CONT,D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880074"/>
              </p:ext>
            </p:extLst>
          </p:nvPr>
        </p:nvGraphicFramePr>
        <p:xfrm>
          <a:off x="304800" y="685800"/>
          <a:ext cx="8657771" cy="5971802"/>
        </p:xfrm>
        <a:graphic>
          <a:graphicData uri="http://schemas.openxmlformats.org/drawingml/2006/table">
            <a:tbl>
              <a:tblPr firstRow="1" firstCol="1" bandRow="1"/>
              <a:tblGrid>
                <a:gridCol w="4795077"/>
                <a:gridCol w="3862694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OBJECTIVE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166" marR="3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METHOD </a:t>
                      </a:r>
                      <a:r>
                        <a:rPr lang="en-US" sz="2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USED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166" marR="3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3.0.Chemical </a:t>
                      </a:r>
                      <a:r>
                        <a:rPr lang="en-US" sz="2400" b="1" u="sng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parameters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166" marR="3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166" marR="3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0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3.1.Residual </a:t>
                      </a:r>
                      <a:r>
                        <a:rPr lang="en-US" sz="2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Chlorine (mg/l)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166" marR="3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 Atomic </a:t>
                      </a:r>
                      <a:r>
                        <a:rPr lang="en-US" sz="2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spectrophotometer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166" marR="3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3.2.Alkalinity </a:t>
                      </a:r>
                      <a:r>
                        <a:rPr lang="en-US" sz="2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(mg/l)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166" marR="3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Titration (0.02 N H2SO4)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166" marR="3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0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3.3Total</a:t>
                      </a:r>
                      <a:r>
                        <a:rPr lang="en-US" sz="2400" b="1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hardness </a:t>
                      </a:r>
                      <a:r>
                        <a:rPr lang="en-US" sz="2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(mg/l)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166" marR="3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Titration (0.01 M EDTA)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166" marR="3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3.4.Lead </a:t>
                      </a:r>
                      <a:r>
                        <a:rPr lang="en-US" sz="2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(mg/l)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166" marR="3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US" sz="2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AAS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166" marR="3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4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3.5.Iron </a:t>
                      </a:r>
                      <a:r>
                        <a:rPr lang="en-US" sz="2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(mg/l)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166" marR="3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AAS</a:t>
                      </a:r>
                      <a:endParaRPr lang="en-US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166" marR="3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3.6.Copper </a:t>
                      </a:r>
                      <a:r>
                        <a:rPr lang="en-US" sz="2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(mg/l)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166" marR="3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AAS</a:t>
                      </a:r>
                      <a:endParaRPr lang="en-US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166" marR="3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4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3.7.Zinc </a:t>
                      </a:r>
                      <a:r>
                        <a:rPr lang="en-US" sz="2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(mg/l)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166" marR="3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AAS</a:t>
                      </a:r>
                      <a:endParaRPr lang="en-US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166" marR="3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3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4.0.sources of</a:t>
                      </a:r>
                      <a:r>
                        <a:rPr lang="en-US" sz="2400" b="1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water </a:t>
                      </a:r>
                      <a:r>
                        <a:rPr lang="en-US" sz="2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quality degradation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166" marR="3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   Physical </a:t>
                      </a:r>
                      <a:r>
                        <a:rPr lang="en-US" sz="2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survey &amp;</a:t>
                      </a:r>
                      <a:r>
                        <a:rPr lang="en-US" sz="2400" b="1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Camera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166" marR="3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59063" y="1308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7630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RESULTS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Mean ± S.D of water quality parameter of the sampled section,C.Sample and   ZABS.</a:t>
            </a:r>
            <a:endParaRPr lang="en-GB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813908"/>
              </p:ext>
            </p:extLst>
          </p:nvPr>
        </p:nvGraphicFramePr>
        <p:xfrm>
          <a:off x="87086" y="1360722"/>
          <a:ext cx="8991600" cy="5486392"/>
        </p:xfrm>
        <a:graphic>
          <a:graphicData uri="http://schemas.openxmlformats.org/drawingml/2006/table">
            <a:tbl>
              <a:tblPr firstRow="1" firstCol="1" bandRow="1"/>
              <a:tblGrid>
                <a:gridCol w="1524000"/>
                <a:gridCol w="787267"/>
                <a:gridCol w="688483"/>
                <a:gridCol w="1038850"/>
                <a:gridCol w="1219200"/>
                <a:gridCol w="1143000"/>
                <a:gridCol w="1604799"/>
                <a:gridCol w="986001"/>
              </a:tblGrid>
              <a:tr h="6955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Parameter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ZABS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 sample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Old Chimwemwe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Mangwana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kampemba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Nachibungulubwe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Kamunga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T.Coliform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Counts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6.8±4.3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7.5±5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9.9±6.4</a:t>
                      </a:r>
                      <a:endParaRPr lang="en-GB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15.5±9.5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18±10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F.Coliform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Counts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GB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GB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5.15±2.4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4.4±2.4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3±2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12.7±5.7</a:t>
                      </a:r>
                      <a:endParaRPr lang="en-GB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15.5±7.75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Turbidity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2.56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3.6±0.26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4.3±0.5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3.75±0.4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4.5±0.5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29.1±17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TSS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˂0.01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˂ 0.01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˂ 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0.01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˂ 0.01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˂ 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0.01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˂ 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TDS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101.6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92.4±0.3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112.15±12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92.55±1.5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93.13±0.5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141.3±32.9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pH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6.5-8</a:t>
                      </a:r>
                      <a:endParaRPr lang="en-GB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6.55</a:t>
                      </a:r>
                      <a:endParaRPr lang="en-GB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6.14±0.02</a:t>
                      </a:r>
                      <a:endParaRPr lang="en-GB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6.28±0.05</a:t>
                      </a:r>
                      <a:endParaRPr lang="en-GB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6.49±0.03</a:t>
                      </a:r>
                      <a:endParaRPr lang="en-GB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6.56±0.02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6.52±0.1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E.C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1500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210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185.09±1.04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209.55±14.6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185.2±2.8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187.6±1.34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281.95±65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Lead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0.01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˂ 0.01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˂ 0.01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˂ 0.01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˂ 0.01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˂ 0.01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˂ 0.01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Iron</a:t>
                      </a:r>
                      <a:endParaRPr lang="en-GB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  <a:endParaRPr lang="en-GB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0.03</a:t>
                      </a:r>
                      <a:endParaRPr lang="en-GB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0.34±0.13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1.3±0.6</a:t>
                      </a:r>
                      <a:endParaRPr lang="en-GB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0.38±0.2</a:t>
                      </a:r>
                      <a:endParaRPr lang="en-GB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0.23±0.1</a:t>
                      </a:r>
                      <a:endParaRPr lang="en-GB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0.41±0.1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Copper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0.18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0.29±0.06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0.5±0.2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0.19±0.06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0.15±0.05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0.11±0.04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Zinc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0.11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0.11±0.05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0.48±0.2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0.24±0.09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0.05±0.02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0.45±0.21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R.Chlorine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0.2-0.5</a:t>
                      </a:r>
                      <a:endParaRPr lang="en-GB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0.23</a:t>
                      </a:r>
                      <a:endParaRPr lang="en-GB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0.22±0.11</a:t>
                      </a:r>
                      <a:endParaRPr lang="en-GB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0.19±0.08</a:t>
                      </a:r>
                      <a:endParaRPr lang="en-GB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0.16±0.08</a:t>
                      </a:r>
                      <a:endParaRPr lang="en-GB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0.11±0.05</a:t>
                      </a:r>
                      <a:endParaRPr lang="en-GB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0.1±0.06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T.Hardness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95.5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125±38.5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138.2±20.7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108.5±16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97.6±9.1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108.5±16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Alkalinity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103.4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107.1±9.6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130.9±15.9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111.1±19.6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103.3±13.3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193.2±70.2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4" marR="37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CONT,D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3400" y="2967335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Concertation </a:t>
            </a:r>
            <a:r>
              <a:rPr lang="en-US" dirty="0"/>
              <a:t>of Total </a:t>
            </a:r>
            <a:r>
              <a:rPr lang="en-US" dirty="0" smtClean="0"/>
              <a:t> and </a:t>
            </a:r>
            <a:r>
              <a:rPr lang="en-US" dirty="0" err="1"/>
              <a:t>F</a:t>
            </a:r>
            <a:r>
              <a:rPr lang="en-US" dirty="0" err="1" smtClean="0"/>
              <a:t>eacel</a:t>
            </a:r>
            <a:r>
              <a:rPr lang="en-US" dirty="0" smtClean="0"/>
              <a:t> coliform </a:t>
            </a:r>
            <a:r>
              <a:rPr lang="en-US" dirty="0"/>
              <a:t>count of tap water in the sampled sections, mean ±S.D, n=4.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343400" cy="275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203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5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CONT,D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914401"/>
            <a:ext cx="411479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1"/>
            <a:ext cx="3962400" cy="236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396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18" y="3810000"/>
            <a:ext cx="41211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3105835"/>
            <a:ext cx="84437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Concertation </a:t>
            </a:r>
            <a:r>
              <a:rPr lang="en-US" dirty="0"/>
              <a:t>of </a:t>
            </a:r>
            <a:r>
              <a:rPr lang="en-US" dirty="0" smtClean="0"/>
              <a:t>E.C, Turbidity </a:t>
            </a:r>
            <a:r>
              <a:rPr lang="en-US" dirty="0"/>
              <a:t>,</a:t>
            </a:r>
            <a:r>
              <a:rPr lang="en-US" dirty="0" smtClean="0"/>
              <a:t>TDS and </a:t>
            </a:r>
            <a:r>
              <a:rPr lang="en-US" dirty="0" smtClean="0"/>
              <a:t>pH </a:t>
            </a:r>
            <a:r>
              <a:rPr lang="en-US" dirty="0"/>
              <a:t>of tap water in the sampled sections, mean ±S.D, n=4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5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CONT,D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11515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114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505200"/>
            <a:ext cx="45783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960408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Concertation </a:t>
            </a:r>
            <a:r>
              <a:rPr lang="en-US" dirty="0"/>
              <a:t>of  </a:t>
            </a:r>
            <a:r>
              <a:rPr lang="en-US" dirty="0" smtClean="0"/>
              <a:t>Cu, Zn and Fe of </a:t>
            </a:r>
            <a:r>
              <a:rPr lang="en-US" dirty="0"/>
              <a:t>tap water in the sampled sections, mean ±S.D, n=4.</a:t>
            </a:r>
          </a:p>
        </p:txBody>
      </p:sp>
    </p:spTree>
    <p:extLst>
      <p:ext uri="{BB962C8B-B14F-4D97-AF65-F5344CB8AC3E}">
        <p14:creationId xmlns:p14="http://schemas.microsoft.com/office/powerpoint/2010/main" val="7934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52399"/>
            <a:ext cx="8229600" cy="5334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CONT,D  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34339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3810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5791200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2967335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: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Concertation </a:t>
            </a:r>
            <a:r>
              <a:rPr lang="en-US" dirty="0"/>
              <a:t>of </a:t>
            </a:r>
            <a:r>
              <a:rPr lang="en-US" dirty="0" smtClean="0"/>
              <a:t>Total hardness, alkalinity and R.Chlorine of </a:t>
            </a:r>
            <a:r>
              <a:rPr lang="en-US" dirty="0"/>
              <a:t>tap </a:t>
            </a:r>
            <a:r>
              <a:rPr lang="en-US" dirty="0" smtClean="0"/>
              <a:t>water </a:t>
            </a:r>
            <a:r>
              <a:rPr lang="en-US" dirty="0"/>
              <a:t>in the sampled sections, mean ±S.D, n=4.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21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57200"/>
            <a:ext cx="7620000" cy="6096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dirty="0" smtClean="0"/>
              <a:t>SOURCES OF CONTAMINATS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16" y="1143001"/>
            <a:ext cx="4038600" cy="242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810000" cy="24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3105835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Illegal </a:t>
            </a:r>
            <a:r>
              <a:rPr lang="en-US" dirty="0"/>
              <a:t>connections in Chimwemwe Township, photo taken by Jane </a:t>
            </a:r>
            <a:r>
              <a:rPr lang="en-US" dirty="0" err="1"/>
              <a:t>Chisenga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8305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3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and fecal coliform present in all the sampled sections (83.3%) except for control sample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Pathogens get into the water while being </a:t>
            </a:r>
            <a:r>
              <a:rPr lang="en-US" dirty="0" smtClean="0"/>
              <a:t>distributed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Possible causes; illegal connections, leaky joints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1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DISCUSSION CONT,D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Physical parameters such as </a:t>
            </a:r>
            <a:r>
              <a:rPr lang="en-US" dirty="0" smtClean="0"/>
              <a:t>E.C, TDS </a:t>
            </a:r>
            <a:r>
              <a:rPr lang="en-US" dirty="0"/>
              <a:t>and </a:t>
            </a:r>
            <a:r>
              <a:rPr lang="en-US" dirty="0" smtClean="0"/>
              <a:t>TSS </a:t>
            </a:r>
            <a:r>
              <a:rPr lang="en-US" dirty="0"/>
              <a:t>concentration were within their acceptable limits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whereas </a:t>
            </a:r>
            <a:r>
              <a:rPr lang="en-US" dirty="0" smtClean="0"/>
              <a:t>pH </a:t>
            </a:r>
            <a:r>
              <a:rPr lang="en-US" dirty="0" smtClean="0"/>
              <a:t>and </a:t>
            </a:r>
            <a:r>
              <a:rPr lang="en-US" dirty="0"/>
              <a:t>T</a:t>
            </a:r>
            <a:r>
              <a:rPr lang="en-US" dirty="0" smtClean="0"/>
              <a:t>urbidity </a:t>
            </a:r>
            <a:r>
              <a:rPr lang="en-US" dirty="0"/>
              <a:t>concentrations indicated unsatisfactory concentration in some </a:t>
            </a:r>
            <a:r>
              <a:rPr lang="en-US" dirty="0" smtClean="0"/>
              <a:t>sections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3 sections had </a:t>
            </a:r>
            <a:r>
              <a:rPr lang="en-US" dirty="0" smtClean="0"/>
              <a:t>pH </a:t>
            </a:r>
            <a:r>
              <a:rPr lang="en-US" dirty="0"/>
              <a:t>values below the 6.5 ZABS minimum </a:t>
            </a:r>
            <a:r>
              <a:rPr lang="en-US" dirty="0" smtClean="0"/>
              <a:t>acceptable </a:t>
            </a:r>
            <a:r>
              <a:rPr lang="en-US" dirty="0"/>
              <a:t>limit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Low </a:t>
            </a:r>
            <a:r>
              <a:rPr lang="en-US" dirty="0" smtClean="0"/>
              <a:t>PH values </a:t>
            </a:r>
            <a:r>
              <a:rPr lang="en-US" dirty="0"/>
              <a:t>are </a:t>
            </a:r>
            <a:r>
              <a:rPr lang="en-US" dirty="0" smtClean="0"/>
              <a:t>objectionable </a:t>
            </a:r>
            <a:r>
              <a:rPr lang="en-US" dirty="0"/>
              <a:t>because of corrosive effect on metal pipes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8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Water is one of the vital components of the physical environment,</a:t>
            </a:r>
          </a:p>
          <a:p>
            <a:r>
              <a:rPr lang="en-US" dirty="0"/>
              <a:t>quality of drinking water is closely associated with human health, </a:t>
            </a:r>
          </a:p>
          <a:p>
            <a:r>
              <a:rPr lang="en-US" dirty="0"/>
              <a:t>and providing safe drinking water is one of the important public health priorities (UNCED, 1992).</a:t>
            </a:r>
          </a:p>
          <a:p>
            <a:r>
              <a:rPr lang="en-US" dirty="0"/>
              <a:t>The world Health Organization (WHO) has observed that about 80% of diseases in the world are water related. </a:t>
            </a:r>
          </a:p>
          <a:p>
            <a:r>
              <a:rPr lang="en-US" dirty="0"/>
              <a:t>about 20% of the world lacks access to safe drinking water and </a:t>
            </a:r>
          </a:p>
          <a:p>
            <a:r>
              <a:rPr lang="en-US" dirty="0"/>
              <a:t>more than 5 million people die annually from illness associated with unsafe drinking water or inadequate sanitation (WHO, 2004).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4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DISCUSSION CONT,D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The variance </a:t>
            </a:r>
            <a:r>
              <a:rPr lang="en-US" dirty="0"/>
              <a:t>in turbidity concentration</a:t>
            </a:r>
          </a:p>
          <a:p>
            <a:r>
              <a:rPr lang="en-US" dirty="0"/>
              <a:t>Due to dissolution of iron taken up within the distribution system &amp; accumulation of sediments in the system</a:t>
            </a:r>
          </a:p>
          <a:p>
            <a:r>
              <a:rPr lang="en-US" dirty="0"/>
              <a:t>High turbidity values interfere with </a:t>
            </a:r>
            <a:r>
              <a:rPr lang="en-US" dirty="0" smtClean="0"/>
              <a:t>disinfection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chemical parameters such as alkalinity ,total hardness were within their acceptable limits </a:t>
            </a:r>
          </a:p>
          <a:p>
            <a:r>
              <a:rPr lang="en-US" dirty="0"/>
              <a:t>All the tested heavy metals were within their ZABS acceptable limits except for iron 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7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DISCUSSION CONT,D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variance in iron concentration from </a:t>
            </a:r>
            <a:r>
              <a:rPr lang="en-US" dirty="0" smtClean="0"/>
              <a:t>Bulangililo to </a:t>
            </a:r>
            <a:r>
              <a:rPr lang="en-US" dirty="0"/>
              <a:t>the various sampled section</a:t>
            </a:r>
          </a:p>
          <a:p>
            <a:r>
              <a:rPr lang="en-US" dirty="0"/>
              <a:t>More iron is introduced in the water as it is transported through the distribution system</a:t>
            </a:r>
          </a:p>
          <a:p>
            <a:r>
              <a:rPr lang="en-US" dirty="0"/>
              <a:t>Due to  corrosion and oxidation of metal-based materials 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variance in residual chlorine concentration from Bulangililo Water Treatment Plant (control sample) to various sampled sections shows that concentration of chlorine depreciates as the water travels through the distribution system.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8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Although most of the water quality parameters are within the ZABS maximum permissible limits, however, there are noticeable variations of their concentration from Bulangililo </a:t>
            </a:r>
            <a:r>
              <a:rPr lang="en-US" dirty="0" smtClean="0"/>
              <a:t>Treatment Plant </a:t>
            </a:r>
            <a:r>
              <a:rPr lang="en-US" dirty="0"/>
              <a:t>to various sections where the tap water samples were collected.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study has shown that concentration of some selected tap water quality parameter  varies from Bulangililo water treatment plant (control sample) to the various sampled sections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4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dirty="0"/>
              <a:t>	Leakages in the distribution systems should be quickly attended to, to reduce on the intrusion of pathogenic bacteria into the water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	Illegal connections should be investigated in the area as it increases risk of water contaminations and reduces the systems pressure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	Chlorine doses should be monitored more carefully to ensure residual chlorine level of at least 0.5mg/l.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7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RECOMMENDATIONS CONT,D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•	Flushing of the water mains, reservoirs, distribution system should be undertaken at regular intervals based on accumulation of sediments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	 After any maintenance work within the distribution system water samples should be tested for PH, Chlorine and biological quality to verify the quality after completion of </a:t>
            </a:r>
            <a:r>
              <a:rPr lang="en-US" dirty="0" smtClean="0"/>
              <a:t>repairs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dirty="0"/>
              <a:t>	Water supplied to consumers should be tested at the point of use where exposure actually occurs.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4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1050" dirty="0"/>
          </a:p>
          <a:p>
            <a:pPr marL="514350" indent="-514350">
              <a:buFont typeface="+mj-lt"/>
              <a:buAutoNum type="arabicPeriod"/>
            </a:pPr>
            <a:r>
              <a:rPr lang="en-US" sz="1050" dirty="0" smtClean="0"/>
              <a:t> Jardine</a:t>
            </a:r>
            <a:r>
              <a:rPr lang="en-US" sz="1050" dirty="0"/>
              <a:t>, C. G., Gibson, N., Hrudey, S. E. (1999). </a:t>
            </a:r>
            <a:r>
              <a:rPr lang="en-US" sz="1050" i="1" dirty="0"/>
              <a:t>Detection of odor and health risk perception of drinking water</a:t>
            </a:r>
            <a:r>
              <a:rPr lang="en-US" sz="1050" dirty="0"/>
              <a:t>. Water Sci. Technol. 40 (</a:t>
            </a:r>
            <a:r>
              <a:rPr lang="en-US" sz="1050" dirty="0" smtClean="0"/>
              <a:t>6).p.91–98</a:t>
            </a:r>
            <a:r>
              <a:rPr lang="en-US" sz="1050" dirty="0"/>
              <a:t>. </a:t>
            </a:r>
            <a:endParaRPr lang="en-US" sz="1050" dirty="0" smtClean="0"/>
          </a:p>
          <a:p>
            <a:pPr marL="514350" indent="-514350">
              <a:buFont typeface="+mj-lt"/>
              <a:buAutoNum type="arabicPeriod"/>
            </a:pPr>
            <a:endParaRPr lang="en-US" sz="105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050" dirty="0" smtClean="0"/>
              <a:t>Morran</a:t>
            </a:r>
            <a:r>
              <a:rPr lang="en-US" sz="1050" dirty="0"/>
              <a:t>, J., Whittle, M., Leach, J. and Harris, M. (2009</a:t>
            </a:r>
            <a:r>
              <a:rPr lang="en-US" sz="1050" i="1" dirty="0"/>
              <a:t>) A new source of NDMA in potable water supplies</a:t>
            </a:r>
            <a:r>
              <a:rPr lang="en-US" sz="1050" dirty="0"/>
              <a:t>.36 (5).p.99–101</a:t>
            </a:r>
            <a:r>
              <a:rPr lang="en-US" sz="105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105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050" dirty="0" smtClean="0"/>
              <a:t>Morran</a:t>
            </a:r>
            <a:r>
              <a:rPr lang="en-US" sz="1050" dirty="0"/>
              <a:t>, J., Whittle, M., Fabris, R.B., Harris, M., Leach, J.S and Newcombe ,G. (2011). </a:t>
            </a:r>
            <a:r>
              <a:rPr lang="en-US" sz="1050" i="1" dirty="0"/>
              <a:t>Nitrosamines from pipeline materials in drinking water distribution systems</a:t>
            </a:r>
            <a:r>
              <a:rPr lang="en-US" sz="1050" dirty="0"/>
              <a:t>. J Am Water Works Assoc. 103(10).P.76–83.     </a:t>
            </a:r>
            <a:endParaRPr lang="en-US" sz="1050" dirty="0" smtClean="0"/>
          </a:p>
          <a:p>
            <a:pPr marL="514350" indent="-514350">
              <a:buFont typeface="+mj-lt"/>
              <a:buAutoNum type="arabicPeriod"/>
            </a:pPr>
            <a:endParaRPr lang="en-US" sz="1050" dirty="0"/>
          </a:p>
          <a:p>
            <a:pPr marL="514350" indent="-514350">
              <a:buFont typeface="+mj-lt"/>
              <a:buAutoNum type="arabicPeriod"/>
            </a:pPr>
            <a:r>
              <a:rPr lang="en-US" sz="1050" dirty="0" smtClean="0"/>
              <a:t>National </a:t>
            </a:r>
            <a:r>
              <a:rPr lang="en-US" sz="1050" dirty="0"/>
              <a:t>Research Council. (2006) </a:t>
            </a:r>
            <a:r>
              <a:rPr lang="en-US" sz="1050" i="1" dirty="0"/>
              <a:t>Drinking water distribution systems: assessing and reducing risks</a:t>
            </a:r>
            <a:r>
              <a:rPr lang="en-US" sz="1050" dirty="0"/>
              <a:t>. Washington (DC): The National Academies Press. Available from: http://www.nap.edu/catalog.php? record_id=11728. [Accessed: 6 May 2014]. </a:t>
            </a:r>
            <a:endParaRPr lang="en-US" sz="1050" dirty="0" smtClean="0"/>
          </a:p>
          <a:p>
            <a:pPr marL="514350" indent="-514350">
              <a:buFont typeface="+mj-lt"/>
              <a:buAutoNum type="arabicPeriod"/>
            </a:pPr>
            <a:endParaRPr lang="en-US" sz="105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050" dirty="0" smtClean="0"/>
              <a:t> Nicholas</a:t>
            </a:r>
            <a:r>
              <a:rPr lang="en-US" sz="1050" dirty="0"/>
              <a:t>, A. and David, C. (2014) </a:t>
            </a:r>
            <a:r>
              <a:rPr lang="en-US" sz="1050" i="1" dirty="0"/>
              <a:t>Water Safety in Distribution Systems.</a:t>
            </a:r>
            <a:r>
              <a:rPr lang="en-US" sz="1050" dirty="0"/>
              <a:t> Geneva, Switzerland: WHO</a:t>
            </a:r>
            <a:r>
              <a:rPr lang="en-US" sz="105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105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050" dirty="0" err="1" smtClean="0"/>
              <a:t>Ohwo</a:t>
            </a:r>
            <a:r>
              <a:rPr lang="en-US" sz="1050" dirty="0"/>
              <a:t>, O. (2012) Nigeria Geographical Journal .</a:t>
            </a:r>
            <a:r>
              <a:rPr lang="en-US" sz="1050" i="1" dirty="0"/>
              <a:t>Quality of Water supply from hand-dug wells in Warri-</a:t>
            </a:r>
            <a:r>
              <a:rPr lang="en-US" sz="1050" i="1" dirty="0" err="1"/>
              <a:t>Effurun</a:t>
            </a:r>
            <a:r>
              <a:rPr lang="en-US" sz="1050" i="1" dirty="0"/>
              <a:t> metropolis Delta State</a:t>
            </a:r>
            <a:r>
              <a:rPr lang="en-US" sz="1050" dirty="0"/>
              <a:t>, Nigeria. 8 (2).p.73-86</a:t>
            </a:r>
          </a:p>
          <a:p>
            <a:pPr marL="514350" indent="-514350">
              <a:buFont typeface="+mj-lt"/>
              <a:buAutoNum type="arabicPeriod"/>
            </a:pPr>
            <a:endParaRPr lang="en-US" sz="1050" dirty="0"/>
          </a:p>
          <a:p>
            <a:pPr marL="514350" indent="-514350">
              <a:buFont typeface="+mj-lt"/>
              <a:buAutoNum type="arabicPeriod"/>
            </a:pPr>
            <a:r>
              <a:rPr lang="en-US" sz="1050" dirty="0" smtClean="0"/>
              <a:t>Rodriguez</a:t>
            </a:r>
            <a:r>
              <a:rPr lang="en-US" sz="1050" dirty="0"/>
              <a:t>, M. J., </a:t>
            </a:r>
            <a:r>
              <a:rPr lang="en-US" sz="1050" dirty="0" err="1"/>
              <a:t>Se´rodes</a:t>
            </a:r>
            <a:r>
              <a:rPr lang="en-US" sz="1050" dirty="0"/>
              <a:t>, J. B. (2001). </a:t>
            </a:r>
            <a:r>
              <a:rPr lang="en-US" sz="1050" i="1" dirty="0"/>
              <a:t>Spatial and temporal evolution of trihalomethanes in three water distribution systems</a:t>
            </a:r>
            <a:r>
              <a:rPr lang="en-US" sz="1050" dirty="0"/>
              <a:t>. Water Res. 35 (</a:t>
            </a:r>
            <a:r>
              <a:rPr lang="en-US" sz="1050" dirty="0" smtClean="0"/>
              <a:t>6).p.1572–1586 </a:t>
            </a:r>
            <a:r>
              <a:rPr lang="en-US" sz="105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105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050" dirty="0" smtClean="0"/>
              <a:t>Sarin</a:t>
            </a:r>
            <a:r>
              <a:rPr lang="en-US" sz="1050" dirty="0"/>
              <a:t>, P., </a:t>
            </a:r>
            <a:r>
              <a:rPr lang="en-US" sz="1050" dirty="0" err="1"/>
              <a:t>Snoeyink</a:t>
            </a:r>
            <a:r>
              <a:rPr lang="en-US" sz="1050" dirty="0"/>
              <a:t>, V.L., Lytle, D, A. and </a:t>
            </a:r>
            <a:r>
              <a:rPr lang="en-US" sz="1050" dirty="0" err="1"/>
              <a:t>Kriven</a:t>
            </a:r>
            <a:r>
              <a:rPr lang="en-US" sz="1050" dirty="0"/>
              <a:t>, W.M. (2004) </a:t>
            </a:r>
            <a:r>
              <a:rPr lang="en-US" sz="1050" i="1" dirty="0"/>
              <a:t>Iron corrosion scales: model for scale growth, iron release and colored water formatio</a:t>
            </a:r>
            <a:r>
              <a:rPr lang="en-US" sz="1050" dirty="0"/>
              <a:t>n. J. Environmental Engineering .130 (4).p.364-373. </a:t>
            </a:r>
            <a:endParaRPr lang="en-US" sz="1050" dirty="0" smtClean="0"/>
          </a:p>
          <a:p>
            <a:pPr marL="514350" indent="-514350">
              <a:buFont typeface="+mj-lt"/>
              <a:buAutoNum type="arabicPeriod"/>
            </a:pPr>
            <a:endParaRPr lang="en-US" sz="1050" dirty="0"/>
          </a:p>
          <a:p>
            <a:pPr marL="514350" indent="-514350">
              <a:buFont typeface="+mj-lt"/>
              <a:buAutoNum type="arabicPeriod"/>
            </a:pPr>
            <a:r>
              <a:rPr lang="en-US" sz="1050" dirty="0" err="1" smtClean="0"/>
              <a:t>Umur</a:t>
            </a:r>
            <a:r>
              <a:rPr lang="en-US" sz="1050" dirty="0"/>
              <a:t>, M. (2012</a:t>
            </a:r>
            <a:r>
              <a:rPr lang="en-US" sz="1050" i="1" dirty="0"/>
              <a:t>) Water Quality Deterioration in Piped Water and its Effect on Usage and Customers’ Perception.</a:t>
            </a:r>
            <a:r>
              <a:rPr lang="en-US" sz="1050" dirty="0"/>
              <a:t> A thesis submitted for MSc. degree in Environmental Resources Management. Ghana: Kwame Nkrumah University</a:t>
            </a:r>
            <a:r>
              <a:rPr lang="en-US" sz="105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1050" dirty="0"/>
          </a:p>
          <a:p>
            <a:pPr marL="514350" indent="-514350">
              <a:buFont typeface="+mj-lt"/>
              <a:buAutoNum type="arabicPeriod"/>
            </a:pPr>
            <a:r>
              <a:rPr lang="en-US" sz="1050" dirty="0" smtClean="0"/>
              <a:t>UNCED</a:t>
            </a:r>
            <a:r>
              <a:rPr lang="en-US" sz="1050" dirty="0" smtClean="0"/>
              <a:t>.(1992). </a:t>
            </a:r>
            <a:r>
              <a:rPr lang="en-US" sz="1050" i="1" dirty="0"/>
              <a:t>Application of integrated approaches to the development, management and use of water resources. protection of the quality and supply of fresh water </a:t>
            </a:r>
            <a:r>
              <a:rPr lang="en-US" sz="1050" i="1" dirty="0" smtClean="0"/>
              <a:t>resources, </a:t>
            </a:r>
            <a:r>
              <a:rPr lang="en-US" sz="1050" dirty="0" smtClean="0"/>
              <a:t>chapter 18,agenda </a:t>
            </a:r>
            <a:r>
              <a:rPr lang="en-US" sz="1050" dirty="0"/>
              <a:t>12</a:t>
            </a:r>
            <a:r>
              <a:rPr lang="en-US" sz="105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1050" dirty="0"/>
          </a:p>
          <a:p>
            <a:pPr marL="514350" indent="-514350">
              <a:buFont typeface="+mj-lt"/>
              <a:buAutoNum type="arabicPeriod"/>
            </a:pPr>
            <a:r>
              <a:rPr lang="en-US" sz="1050" dirty="0" smtClean="0"/>
              <a:t>WHO</a:t>
            </a:r>
            <a:r>
              <a:rPr lang="en-US" sz="1050" dirty="0"/>
              <a:t>, 2004. Water and Sanitation, links to Health. </a:t>
            </a:r>
            <a:endParaRPr lang="en-US" sz="1050" dirty="0" smtClean="0"/>
          </a:p>
          <a:p>
            <a:pPr marL="514350" indent="-514350">
              <a:buFont typeface="+mj-lt"/>
              <a:buAutoNum type="arabicPeriod"/>
            </a:pPr>
            <a:endParaRPr lang="en-US" sz="105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050" dirty="0" smtClean="0"/>
              <a:t>ZABS </a:t>
            </a:r>
            <a:r>
              <a:rPr lang="en-US" sz="1050" i="1" dirty="0" smtClean="0"/>
              <a:t>drinking water standard</a:t>
            </a:r>
            <a:r>
              <a:rPr lang="en-US" sz="1050" dirty="0" smtClean="0"/>
              <a:t>s: available from: </a:t>
            </a:r>
            <a:r>
              <a:rPr lang="en-US" sz="1050" dirty="0" smtClean="0">
                <a:hlinkClick r:id="rId2"/>
              </a:rPr>
              <a:t>http://www.daneprairie.com</a:t>
            </a:r>
            <a:r>
              <a:rPr lang="en-US" sz="1050" dirty="0" smtClean="0"/>
              <a:t> ,[ acessed:2010/02/23</a:t>
            </a:r>
            <a:r>
              <a:rPr lang="en-US" sz="1050" dirty="0" smtClean="0"/>
              <a:t>].</a:t>
            </a:r>
          </a:p>
          <a:p>
            <a:pPr marL="514350" indent="-514350">
              <a:buFont typeface="+mj-lt"/>
              <a:buAutoNum type="arabicPeriod"/>
            </a:pPr>
            <a:endParaRPr lang="en-US" sz="105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050" dirty="0" smtClean="0"/>
              <a:t>Speight</a:t>
            </a:r>
            <a:r>
              <a:rPr lang="en-US" sz="1050" dirty="0"/>
              <a:t>, V.L and Singer, P.C. (2005) </a:t>
            </a:r>
            <a:r>
              <a:rPr lang="en-US" sz="1050" i="1" dirty="0"/>
              <a:t>Association between residual chlorine loss and HAA reduction in distribution systems.</a:t>
            </a:r>
            <a:r>
              <a:rPr lang="en-US" sz="1050" dirty="0"/>
              <a:t> </a:t>
            </a:r>
            <a:r>
              <a:rPr lang="en-US" sz="1050" dirty="0" err="1"/>
              <a:t>J.Amer.Water</a:t>
            </a:r>
            <a:r>
              <a:rPr lang="en-US" sz="1050" dirty="0"/>
              <a:t> Works Assoc.97 (2).p.82-91.</a:t>
            </a:r>
            <a:endParaRPr lang="en-US" sz="1050" dirty="0" smtClean="0"/>
          </a:p>
          <a:p>
            <a:pPr marL="0" indent="0">
              <a:buNone/>
            </a:pPr>
            <a:endParaRPr lang="en-US" sz="1050" dirty="0"/>
          </a:p>
          <a:p>
            <a:pPr marL="514350" indent="-514350">
              <a:buFont typeface="+mj-lt"/>
              <a:buAutoNum type="arabicPeriod"/>
            </a:pPr>
            <a:endParaRPr lang="en-US" sz="1050" dirty="0"/>
          </a:p>
          <a:p>
            <a:pPr marL="514350" indent="-514350">
              <a:buFont typeface="+mj-lt"/>
              <a:buAutoNum type="arabicPeriod"/>
            </a:pPr>
            <a:endParaRPr lang="en-US" sz="1050" dirty="0"/>
          </a:p>
          <a:p>
            <a:pPr marL="514350" indent="-514350">
              <a:buFont typeface="+mj-lt"/>
              <a:buAutoNum type="arabicPeriod"/>
            </a:pPr>
            <a:endParaRPr lang="en-US" sz="1050" dirty="0"/>
          </a:p>
          <a:p>
            <a:pPr marL="514350" indent="-514350">
              <a:buFont typeface="+mj-lt"/>
              <a:buAutoNum type="arabicPeriod"/>
            </a:pPr>
            <a:endParaRPr lang="en-US" sz="1050" dirty="0"/>
          </a:p>
          <a:p>
            <a:pPr marL="514350" indent="-514350">
              <a:buFont typeface="+mj-lt"/>
              <a:buAutoNum type="arabicPeriod"/>
            </a:pPr>
            <a:endParaRPr lang="en-US" sz="1050" dirty="0"/>
          </a:p>
          <a:p>
            <a:pPr marL="514350" indent="-514350">
              <a:buFont typeface="+mj-lt"/>
              <a:buAutoNum type="arabicPeriod"/>
            </a:pPr>
            <a:endParaRPr lang="en-US" sz="1050" dirty="0"/>
          </a:p>
          <a:p>
            <a:pPr marL="514350" indent="-514350">
              <a:buFont typeface="+mj-lt"/>
              <a:buAutoNum type="arabicPeriod"/>
            </a:pP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3617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07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CONT,D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NWSC is responsible for the provision, installation, distribution and management of urban water supply in Kitwe</a:t>
            </a:r>
          </a:p>
          <a:p>
            <a:endParaRPr lang="en-US" dirty="0"/>
          </a:p>
          <a:p>
            <a:r>
              <a:rPr lang="en-US" dirty="0"/>
              <a:t>Bulangililo water treatment water plant was built in the early 1950’s.It abstracts water from the Kafue River</a:t>
            </a:r>
          </a:p>
          <a:p>
            <a:endParaRPr lang="en-US" dirty="0"/>
          </a:p>
          <a:p>
            <a:r>
              <a:rPr lang="en-US" dirty="0"/>
              <a:t>Treated water from this plant is delivered to three distribution centers namely </a:t>
            </a:r>
          </a:p>
          <a:p>
            <a:r>
              <a:rPr lang="en-US" dirty="0"/>
              <a:t>Riverside Distribution Centre, Chimwemwe Distribution Centre and Kwacha Distribution Centre for supply to the customers primarily in Kitwe North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6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 STATEMENT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Inadequacies of water supply along with the degradation of water quality in the distribution system are the major problems facing city water works all over the world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problem is especially severe in most developing- country cities including Kitwe, where there is increased urbanization, population growth and, poor city planning.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0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JUSTFICATION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Drinking water regulations are generally focused on water leaving the treatment plant and not at the point –of- use where exposure actually occurs.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drinking water </a:t>
            </a:r>
            <a:r>
              <a:rPr lang="en-US" dirty="0" smtClean="0"/>
              <a:t>systems’ </a:t>
            </a:r>
            <a:r>
              <a:rPr lang="en-US" dirty="0"/>
              <a:t>water quality may be acceptable when the water leaves a treatment plant.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a variety of physical, chemical and biological transformation can happen once the water enters and travels through distribution system (Rodriguez, 2001).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6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MAIN </a:t>
            </a:r>
            <a:r>
              <a:rPr lang="en-US" dirty="0" smtClean="0"/>
              <a:t>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determine the quality of tap water that has been transported through a distribution </a:t>
            </a:r>
            <a:r>
              <a:rPr lang="en-US" dirty="0" smtClean="0"/>
              <a:t>system  </a:t>
            </a:r>
            <a:r>
              <a:rPr lang="en-US" dirty="0"/>
              <a:t>to consumers in Chimwemwe Township in Kitwe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</a:t>
            </a:r>
            <a:r>
              <a:rPr lang="en-US" sz="3500" dirty="0" smtClean="0"/>
              <a:t>SPECIFIC OBJECTIVES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To determine the biological quality of tap water (fecal coliform and total coliform). </a:t>
            </a:r>
          </a:p>
          <a:p>
            <a:r>
              <a:rPr lang="en-US" dirty="0"/>
              <a:t>To analyze the physical parameters of tap water (pH, turbidity , E.C, TDS and TSS).</a:t>
            </a:r>
          </a:p>
          <a:p>
            <a:r>
              <a:rPr lang="en-US" dirty="0"/>
              <a:t>To analyze the chemical parameters of tap water (heavy metals ,alkalinity, total hardness and residual chlorine).</a:t>
            </a:r>
          </a:p>
          <a:p>
            <a:r>
              <a:rPr lang="en-US" dirty="0"/>
              <a:t>To identify sources of water quality degradation.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9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  HYPOTHESIS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tap water quality of Chimwemwe Township does not meet the ZABS acceptable standards for drinking water.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6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20 tap water samples collected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Chimwemwe was classified into 5 sections namely; old Chimwemwe,   Magwana, Kampemba, Nachibungulubwe  and  Kamunga.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4 tap water samples from each section.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control sample was collected from Bulangililo Water </a:t>
            </a:r>
            <a:r>
              <a:rPr lang="en-US" dirty="0"/>
              <a:t>T</a:t>
            </a:r>
            <a:r>
              <a:rPr lang="en-US" dirty="0" smtClean="0"/>
              <a:t>reatment </a:t>
            </a:r>
            <a:r>
              <a:rPr lang="en-US" dirty="0"/>
              <a:t>P</a:t>
            </a:r>
            <a:r>
              <a:rPr lang="en-US" dirty="0" smtClean="0"/>
              <a:t>lant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METHODOLGY CONT,D</a:t>
            </a:r>
            <a:endParaRPr lang="en-US" b="1" dirty="0"/>
          </a:p>
        </p:txBody>
      </p:sp>
      <p:pic>
        <p:nvPicPr>
          <p:cNvPr id="4098" name="Picture 2" descr="C:\Users\ECM\Desktop\jainy\2018-04-08-07-34-28-2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CM\Desktop\jainy\2018-04-08-09-04-42-7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38" t="19537" r="9111" b="-6904"/>
          <a:stretch/>
        </p:blipFill>
        <p:spPr bwMode="auto">
          <a:xfrm>
            <a:off x="4648201" y="1981200"/>
            <a:ext cx="4249614" cy="360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8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J powerpoint presentation amend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2375</TotalTime>
  <Words>1588</Words>
  <Application>Microsoft Office PowerPoint</Application>
  <PresentationFormat>On-screen Show (4:3)</PresentationFormat>
  <Paragraphs>348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Flow</vt:lpstr>
      <vt:lpstr>UJ powerpoint presentation amended</vt:lpstr>
      <vt:lpstr>                         TITLE</vt:lpstr>
      <vt:lpstr>INTRODUCTION</vt:lpstr>
      <vt:lpstr>INTRODUCTION CONT,D</vt:lpstr>
      <vt:lpstr>PROBLEM STATEMENT</vt:lpstr>
      <vt:lpstr>JUSTFICATION</vt:lpstr>
      <vt:lpstr>  MAIN OBJECTIVE</vt:lpstr>
      <vt:lpstr>  HYPOTHESIS</vt:lpstr>
      <vt:lpstr>METHODOLOGY</vt:lpstr>
      <vt:lpstr>METHODOLGY CONT,D</vt:lpstr>
      <vt:lpstr>METHODOLOGY CONT,D</vt:lpstr>
      <vt:lpstr>METHODOLOGY CONT,D</vt:lpstr>
      <vt:lpstr>                                       RESULTS Mean ± S.D of water quality parameter of the sampled section,C.Sample and   ZABS.</vt:lpstr>
      <vt:lpstr>RESULTS CONT,D</vt:lpstr>
      <vt:lpstr>RESULTS CONT,D</vt:lpstr>
      <vt:lpstr>RESULTS CONT,D</vt:lpstr>
      <vt:lpstr>RESULTS CONT,D  </vt:lpstr>
      <vt:lpstr>SOURCES OF CONTAMINATS</vt:lpstr>
      <vt:lpstr>DISCUSSION</vt:lpstr>
      <vt:lpstr>DISCUSSION CONT,D</vt:lpstr>
      <vt:lpstr>DISCUSSION CONT,D</vt:lpstr>
      <vt:lpstr>DISCUSSION CONT,D</vt:lpstr>
      <vt:lpstr>CONCLUSION</vt:lpstr>
      <vt:lpstr>RECOMMENDATIONS</vt:lpstr>
      <vt:lpstr>RECOMMENDATIONS CONT,D</vt:lpstr>
      <vt:lpstr>REFFERENCES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ECM</dc:creator>
  <cp:lastModifiedBy>ECM</cp:lastModifiedBy>
  <cp:revision>98</cp:revision>
  <dcterms:created xsi:type="dcterms:W3CDTF">2018-05-22T08:31:49Z</dcterms:created>
  <dcterms:modified xsi:type="dcterms:W3CDTF">2018-07-24T13:34:24Z</dcterms:modified>
</cp:coreProperties>
</file>