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9" r:id="rId3"/>
    <p:sldId id="259" r:id="rId4"/>
    <p:sldId id="286" r:id="rId5"/>
    <p:sldId id="287" r:id="rId6"/>
    <p:sldId id="284" r:id="rId7"/>
    <p:sldId id="263" r:id="rId8"/>
    <p:sldId id="300" r:id="rId9"/>
    <p:sldId id="301" r:id="rId10"/>
    <p:sldId id="293" r:id="rId11"/>
    <p:sldId id="294" r:id="rId12"/>
    <p:sldId id="302" r:id="rId13"/>
    <p:sldId id="303" r:id="rId14"/>
    <p:sldId id="290" r:id="rId15"/>
    <p:sldId id="260" r:id="rId16"/>
    <p:sldId id="295" r:id="rId17"/>
    <p:sldId id="304" r:id="rId18"/>
    <p:sldId id="266" r:id="rId19"/>
    <p:sldId id="277" r:id="rId20"/>
    <p:sldId id="276" r:id="rId21"/>
    <p:sldId id="267" r:id="rId22"/>
    <p:sldId id="269" r:id="rId23"/>
    <p:sldId id="271" r:id="rId24"/>
    <p:sldId id="279" r:id="rId25"/>
    <p:sldId id="278" r:id="rId26"/>
    <p:sldId id="282" r:id="rId27"/>
    <p:sldId id="297" r:id="rId28"/>
    <p:sldId id="298" r:id="rId29"/>
    <p:sldId id="305" r:id="rId3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autoAdjust="0"/>
    <p:restoredTop sz="94643" autoAdjust="0"/>
  </p:normalViewPr>
  <p:slideViewPr>
    <p:cSldViewPr>
      <p:cViewPr>
        <p:scale>
          <a:sx n="100" d="100"/>
          <a:sy n="100" d="100"/>
        </p:scale>
        <p:origin x="14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8D4487-DF4E-4F87-B943-356DA65C4DDA}" type="datetimeFigureOut">
              <a:rPr lang="fr-FR"/>
              <a:pPr>
                <a:defRPr/>
              </a:pPr>
              <a:t>15/08/2019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3E12AC-DDA3-4F8F-84C4-01F391665D75}"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41A4A2-969C-44BC-9B2B-F4412387D99F}" type="slidenum">
              <a:rPr lang="fr-FR">
                <a:cs typeface="Arial" charset="0"/>
              </a:rPr>
              <a:pPr fontAlgn="base">
                <a:spcBef>
                  <a:spcPct val="0"/>
                </a:spcBef>
                <a:spcAft>
                  <a:spcPct val="0"/>
                </a:spcAft>
                <a:defRPr/>
              </a:pPr>
              <a:t>1</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12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395084-589E-4FB8-A9A0-3666C930B367}" type="slidenum">
              <a:rPr lang="fr-FR">
                <a:cs typeface="Arial" charset="0"/>
              </a:rPr>
              <a:pPr fontAlgn="base">
                <a:spcBef>
                  <a:spcPct val="0"/>
                </a:spcBef>
                <a:spcAft>
                  <a:spcPct val="0"/>
                </a:spcAft>
                <a:defRPr/>
              </a:pPr>
              <a:t>21</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32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986FEA-2373-4694-9E08-AFAFAD7FC086}" type="slidenum">
              <a:rPr lang="fr-FR">
                <a:cs typeface="Arial" charset="0"/>
              </a:rPr>
              <a:pPr fontAlgn="base">
                <a:spcBef>
                  <a:spcPct val="0"/>
                </a:spcBef>
                <a:spcAft>
                  <a:spcPct val="0"/>
                </a:spcAft>
                <a:defRPr/>
              </a:pPr>
              <a:t>22</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5635ABC-B394-4484-9AE3-F8882904A55C}" type="datetime1">
              <a:rPr lang="fr-FR"/>
              <a:pPr>
                <a:defRPr/>
              </a:pPr>
              <a:t>15/08/2019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C72A5A5-9B72-4F42-A4B5-970513FCA7D4}"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35AA566-9253-4DB1-A4C4-CC15097395C6}" type="datetime1">
              <a:rPr lang="fr-FR"/>
              <a:pPr>
                <a:defRPr/>
              </a:pPr>
              <a:t>15/08/2019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3D8A5C2-1214-49C2-A0BC-15986EB8CE9A}"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7238969-0635-4238-B96F-9EA5FAA02805}" type="datetime1">
              <a:rPr lang="fr-FR"/>
              <a:pPr>
                <a:defRPr/>
              </a:pPr>
              <a:t>15/08/2019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6F0E9B-F14E-4471-B93E-EA2586A9501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A32FAF4-7C1F-40E2-8317-9BBFE7E3B485}" type="datetime1">
              <a:rPr lang="fr-FR"/>
              <a:pPr>
                <a:defRPr/>
              </a:pPr>
              <a:t>15/08/2019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D518668-0F1C-49C2-B1A8-64F9556F332B}"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E088E98-0C81-42E1-91A2-AB6259756F75}" type="datetime1">
              <a:rPr lang="fr-FR"/>
              <a:pPr>
                <a:defRPr/>
              </a:pPr>
              <a:t>15/08/2019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70BBC6-838F-43A0-AAD9-ACC40EAF7AA5}"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3C8C5DC1-AFE7-46BB-B2F5-8329319A2F24}" type="datetime1">
              <a:rPr lang="fr-FR"/>
              <a:pPr>
                <a:defRPr/>
              </a:pPr>
              <a:t>15/08/2019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7203A59-6BB4-4941-9CCF-6F595785A17D}"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10EBF334-3FC3-41E8-8035-BF349ECE55B8}" type="datetime1">
              <a:rPr lang="fr-FR"/>
              <a:pPr>
                <a:defRPr/>
              </a:pPr>
              <a:t>15/08/2019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71B8A0A-3697-4507-A5E3-7F42B95BB48B}"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A28ADFA6-B3D6-44BD-9C95-175A55A224A8}" type="datetime1">
              <a:rPr lang="fr-FR"/>
              <a:pPr>
                <a:defRPr/>
              </a:pPr>
              <a:t>15/08/2019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F295013-9E9E-45FC-B491-9904883B0653}"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3191C40-50EA-443B-9C56-B551459E1707}" type="datetime1">
              <a:rPr lang="fr-FR"/>
              <a:pPr>
                <a:defRPr/>
              </a:pPr>
              <a:t>15/08/2019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A402FA2D-94D8-4451-A017-8A21DD56D0DC}"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5A6E018-4116-4920-90DD-09F466E26A99}" type="datetime1">
              <a:rPr lang="fr-FR"/>
              <a:pPr>
                <a:defRPr/>
              </a:pPr>
              <a:t>15/08/2019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E16D382-40C4-42DC-9234-1C5EEC1E96DE}"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20D96DD-129F-4CBB-9FD7-A75DED252E2C}" type="datetime1">
              <a:rPr lang="fr-FR"/>
              <a:pPr>
                <a:defRPr/>
              </a:pPr>
              <a:t>15/08/2019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0D0CD20-FF3C-40DC-89BA-44008932F53E}"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239E453-F84B-4B22-9661-F1BB222567F7}" type="datetime1">
              <a:rPr lang="fr-FR"/>
              <a:pPr>
                <a:defRPr/>
              </a:pPr>
              <a:t>15/08/2019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5F70A4-9AB7-42C9-AE9B-4B54BEF5DBC3}"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oleObject" Target="../embeddings/oleObject1.bin"/><Relationship Id="rId6"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ous-titre 2"/>
          <p:cNvSpPr>
            <a:spLocks noGrp="1"/>
          </p:cNvSpPr>
          <p:nvPr>
            <p:ph type="subTitle" idx="1"/>
          </p:nvPr>
        </p:nvSpPr>
        <p:spPr>
          <a:xfrm>
            <a:off x="1403350" y="142875"/>
            <a:ext cx="6121400" cy="1630363"/>
          </a:xfrm>
        </p:spPr>
        <p:txBody>
          <a:bodyPr/>
          <a:lstStyle/>
          <a:p>
            <a:pPr eaLnBrk="1" hangingPunct="1"/>
            <a:r>
              <a:rPr lang="fr-FR" sz="1800" smtClean="0">
                <a:solidFill>
                  <a:schemeClr val="tx1"/>
                </a:solidFill>
                <a:latin typeface="Times New Roman" pitchFamily="18" charset="0"/>
                <a:ea typeface="Tahoma" pitchFamily="34" charset="0"/>
                <a:cs typeface="Times New Roman" pitchFamily="18" charset="0"/>
              </a:rPr>
              <a:t>     </a:t>
            </a:r>
            <a:r>
              <a:rPr lang="fr-FR" sz="1600" smtClean="0">
                <a:solidFill>
                  <a:schemeClr val="tx1"/>
                </a:solidFill>
                <a:latin typeface="Times New Roman" pitchFamily="18" charset="0"/>
                <a:ea typeface="Tahoma" pitchFamily="34" charset="0"/>
                <a:cs typeface="Times New Roman" pitchFamily="18" charset="0"/>
              </a:rPr>
              <a:t>République algérienne démocratique et  populaire</a:t>
            </a:r>
          </a:p>
          <a:p>
            <a:pPr eaLnBrk="1" hangingPunct="1"/>
            <a:r>
              <a:rPr lang="fr-FR" sz="1600" smtClean="0">
                <a:solidFill>
                  <a:schemeClr val="tx1"/>
                </a:solidFill>
                <a:latin typeface="Times New Roman" pitchFamily="18" charset="0"/>
                <a:ea typeface="Tahoma" pitchFamily="34" charset="0"/>
                <a:cs typeface="Times New Roman" pitchFamily="18" charset="0"/>
              </a:rPr>
              <a:t>Ministère de l’enseignement  supérieur et de la recherche scientifique</a:t>
            </a:r>
          </a:p>
          <a:p>
            <a:pPr eaLnBrk="1" hangingPunct="1"/>
            <a:r>
              <a:rPr lang="fr-FR" sz="1600" smtClean="0">
                <a:solidFill>
                  <a:schemeClr val="tx1"/>
                </a:solidFill>
                <a:latin typeface="Times New Roman" pitchFamily="18" charset="0"/>
                <a:ea typeface="Tahoma" pitchFamily="34" charset="0"/>
                <a:cs typeface="Times New Roman" pitchFamily="18" charset="0"/>
              </a:rPr>
              <a:t>                           </a:t>
            </a:r>
          </a:p>
          <a:p>
            <a:pPr eaLnBrk="1" hangingPunct="1"/>
            <a:r>
              <a:rPr lang="fr-FR" sz="1600" b="1" smtClean="0">
                <a:solidFill>
                  <a:schemeClr val="tx1"/>
                </a:solidFill>
                <a:latin typeface="Times New Roman" pitchFamily="18" charset="0"/>
                <a:ea typeface="Tahoma" pitchFamily="34" charset="0"/>
                <a:cs typeface="Times New Roman" pitchFamily="18" charset="0"/>
              </a:rPr>
              <a:t>Université des sciences et de la technologie d’Oran Mohamed Boudiaf</a:t>
            </a:r>
          </a:p>
          <a:p>
            <a:pPr eaLnBrk="1" hangingPunct="1"/>
            <a:r>
              <a:rPr lang="fr-FR" sz="1600" b="1" smtClean="0">
                <a:solidFill>
                  <a:schemeClr val="tx1"/>
                </a:solidFill>
                <a:latin typeface="Times New Roman" pitchFamily="18" charset="0"/>
                <a:ea typeface="Tahoma" pitchFamily="34" charset="0"/>
                <a:cs typeface="Times New Roman" pitchFamily="18" charset="0"/>
              </a:rPr>
              <a:t>Faculté de chimie</a:t>
            </a:r>
          </a:p>
          <a:p>
            <a:pPr eaLnBrk="1" hangingPunct="1"/>
            <a:r>
              <a:rPr lang="fr-FR" sz="1600" b="1" smtClean="0">
                <a:solidFill>
                  <a:schemeClr val="tx1"/>
                </a:solidFill>
                <a:latin typeface="Times New Roman" pitchFamily="18" charset="0"/>
                <a:ea typeface="Tahoma" pitchFamily="34" charset="0"/>
                <a:cs typeface="Times New Roman" pitchFamily="18" charset="0"/>
              </a:rPr>
              <a:t>Département de génie chimique</a:t>
            </a:r>
            <a:br>
              <a:rPr lang="fr-FR" sz="1600" b="1" smtClean="0">
                <a:solidFill>
                  <a:schemeClr val="tx1"/>
                </a:solidFill>
                <a:latin typeface="Times New Roman" pitchFamily="18" charset="0"/>
                <a:ea typeface="Tahoma" pitchFamily="34" charset="0"/>
                <a:cs typeface="Times New Roman" pitchFamily="18" charset="0"/>
              </a:rPr>
            </a:br>
            <a:r>
              <a:rPr lang="fr-FR" sz="1600" b="1" smtClean="0">
                <a:solidFill>
                  <a:schemeClr val="tx1"/>
                </a:solidFill>
                <a:latin typeface="Times New Roman" pitchFamily="18" charset="0"/>
                <a:ea typeface="Tahoma" pitchFamily="34" charset="0"/>
                <a:cs typeface="Times New Roman" pitchFamily="18" charset="0"/>
              </a:rPr>
              <a:t>spécialité: procédé des séparations et d’oxydation avancée</a:t>
            </a:r>
          </a:p>
        </p:txBody>
      </p:sp>
      <p:sp>
        <p:nvSpPr>
          <p:cNvPr id="30723" name="ZoneTexte 13"/>
          <p:cNvSpPr txBox="1">
            <a:spLocks noChangeArrowheads="1"/>
          </p:cNvSpPr>
          <p:nvPr/>
        </p:nvSpPr>
        <p:spPr bwMode="auto">
          <a:xfrm>
            <a:off x="2286000" y="2357438"/>
            <a:ext cx="1285875" cy="369887"/>
          </a:xfrm>
          <a:prstGeom prst="rect">
            <a:avLst/>
          </a:prstGeom>
          <a:noFill/>
          <a:ln w="9525">
            <a:noFill/>
            <a:miter lim="800000"/>
            <a:headEnd/>
            <a:tailEnd/>
          </a:ln>
        </p:spPr>
        <p:txBody>
          <a:bodyPr>
            <a:spAutoFit/>
          </a:bodyPr>
          <a:lstStyle/>
          <a:p>
            <a:endParaRPr lang="en-US">
              <a:latin typeface="Calibri" pitchFamily="34" charset="0"/>
            </a:endParaRPr>
          </a:p>
        </p:txBody>
      </p:sp>
      <p:pic>
        <p:nvPicPr>
          <p:cNvPr id="30724" name="Image 20" descr="téléchargement.jpg"/>
          <p:cNvPicPr>
            <a:picLocks noChangeAspect="1"/>
          </p:cNvPicPr>
          <p:nvPr/>
        </p:nvPicPr>
        <p:blipFill>
          <a:blip r:embed="rId4"/>
          <a:srcRect/>
          <a:stretch>
            <a:fillRect/>
          </a:stretch>
        </p:blipFill>
        <p:spPr bwMode="auto">
          <a:xfrm>
            <a:off x="7399338" y="0"/>
            <a:ext cx="1744662" cy="1054100"/>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pPr>
              <a:defRPr/>
            </a:pPr>
            <a:fld id="{DCFD946F-93EA-4BCF-9AC1-F3631C83D5B9}" type="slidenum">
              <a:rPr lang="fr-FR"/>
              <a:pPr>
                <a:defRPr/>
              </a:pPr>
              <a:t>1</a:t>
            </a:fld>
            <a:endParaRPr lang="fr-FR"/>
          </a:p>
        </p:txBody>
      </p:sp>
      <p:sp>
        <p:nvSpPr>
          <p:cNvPr id="307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30721" name="rectole0000000000"/>
          <p:cNvGraphicFramePr>
            <a:graphicFrameLocks noChangeAspect="1"/>
          </p:cNvGraphicFramePr>
          <p:nvPr/>
        </p:nvGraphicFramePr>
        <p:xfrm>
          <a:off x="0" y="0"/>
          <a:ext cx="1403350" cy="1052513"/>
        </p:xfrm>
        <a:graphic>
          <a:graphicData uri="http://schemas.openxmlformats.org/presentationml/2006/ole">
            <mc:AlternateContent xmlns:mc="http://schemas.openxmlformats.org/markup-compatibility/2006">
              <mc:Choice xmlns:v="urn:schemas-microsoft-com:vml" Requires="v">
                <p:oleObj spid="_x0000_s30723" name="Photo" r:id="rId5" imgW="2409825" imgH="2076450" progId="">
                  <p:embed/>
                </p:oleObj>
              </mc:Choice>
              <mc:Fallback>
                <p:oleObj name="Photo" r:id="rId5" imgW="2409825" imgH="2076450" progId="">
                  <p:embed/>
                  <p:pic>
                    <p:nvPicPr>
                      <p:cNvPr id="0" name="rectole0000000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03350"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à coins arrondis 5"/>
          <p:cNvSpPr/>
          <p:nvPr/>
        </p:nvSpPr>
        <p:spPr>
          <a:xfrm>
            <a:off x="1033463" y="2565400"/>
            <a:ext cx="6985000" cy="12493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fr-FR" sz="2400">
                <a:solidFill>
                  <a:srgbClr val="000000"/>
                </a:solidFill>
                <a:cs typeface="Arial" charset="0"/>
              </a:rPr>
              <a:t>INTERACTION COLORANT-TENSIOACTIF: APPLICATION A LE DEPOLLUTION </a:t>
            </a:r>
          </a:p>
        </p:txBody>
      </p:sp>
      <p:sp>
        <p:nvSpPr>
          <p:cNvPr id="10" name="Text Box 11"/>
          <p:cNvSpPr txBox="1">
            <a:spLocks noChangeArrowheads="1"/>
          </p:cNvSpPr>
          <p:nvPr/>
        </p:nvSpPr>
        <p:spPr bwMode="auto">
          <a:xfrm>
            <a:off x="0" y="3933825"/>
            <a:ext cx="9144000" cy="1291008"/>
          </a:xfrm>
          <a:prstGeom prst="rect">
            <a:avLst/>
          </a:prstGeom>
          <a:noFill/>
          <a:ln>
            <a:noFill/>
          </a:ln>
          <a:effectLst/>
          <a:extLst/>
        </p:spPr>
        <p:txBody>
          <a:bodyPr lIns="89802" tIns="44901" rIns="89802" bIns="44901">
            <a:spAutoFit/>
          </a:bodyPr>
          <a:lstStyle/>
          <a:p>
            <a:pPr algn="ctr" defTabSz="898525">
              <a:spcBef>
                <a:spcPct val="50000"/>
              </a:spcBef>
              <a:tabLst>
                <a:tab pos="3773488" algn="l"/>
                <a:tab pos="4484688" algn="l"/>
              </a:tabLst>
              <a:defRPr/>
            </a:pPr>
            <a:r>
              <a:rPr lang="fr-FR" b="1" dirty="0">
                <a:solidFill>
                  <a:srgbClr val="000000"/>
                </a:solidFill>
                <a:effectLst>
                  <a:outerShdw blurRad="38100" dist="38100" dir="2700000" algn="tl">
                    <a:srgbClr val="C0C0C0"/>
                  </a:outerShdw>
                </a:effectLst>
                <a:latin typeface="Times New Roman" pitchFamily="18" charset="0"/>
                <a:cs typeface="Times New Roman" pitchFamily="18" charset="0"/>
              </a:rPr>
              <a:t> Présentée par :  </a:t>
            </a:r>
          </a:p>
          <a:p>
            <a:pPr algn="ctr" defTabSz="898525">
              <a:spcBef>
                <a:spcPct val="50000"/>
              </a:spcBef>
              <a:tabLst>
                <a:tab pos="3773488" algn="l"/>
                <a:tab pos="4484688" algn="l"/>
              </a:tabLst>
              <a:defRPr/>
            </a:pPr>
            <a:r>
              <a:rPr lang="fr-FR" sz="2000" b="1" dirty="0">
                <a:effectLst>
                  <a:outerShdw blurRad="38100" dist="38100" dir="2700000" algn="tl">
                    <a:srgbClr val="C0C0C0"/>
                  </a:outerShdw>
                </a:effectLst>
                <a:latin typeface="Times New Roman" pitchFamily="18" charset="0"/>
                <a:cs typeface="Times New Roman" pitchFamily="18" charset="0"/>
              </a:rPr>
              <a:t>HOBWANA SAYMORE  </a:t>
            </a:r>
          </a:p>
          <a:p>
            <a:pPr algn="ctr" defTabSz="898525">
              <a:spcBef>
                <a:spcPct val="50000"/>
              </a:spcBef>
              <a:tabLst>
                <a:tab pos="3773488" algn="l"/>
                <a:tab pos="4484688" algn="l"/>
              </a:tabLst>
              <a:defRPr/>
            </a:pPr>
            <a:r>
              <a:rPr lang="fr-FR" sz="2000" b="1" dirty="0" smtClean="0">
                <a:effectLst>
                  <a:outerShdw blurRad="38100" dist="38100" dir="2700000" algn="tl">
                    <a:srgbClr val="C0C0C0"/>
                  </a:outerShdw>
                </a:effectLst>
                <a:latin typeface="Times New Roman" pitchFamily="18" charset="0"/>
                <a:cs typeface="Times New Roman" pitchFamily="18" charset="0"/>
              </a:rPr>
              <a:t> </a:t>
            </a:r>
            <a:endParaRPr lang="fr-FR" sz="2000" b="1" dirty="0">
              <a:effectLst>
                <a:outerShdw blurRad="38100" dist="38100" dir="2700000" algn="tl">
                  <a:srgbClr val="C0C0C0"/>
                </a:outerShdw>
              </a:effectLst>
              <a:latin typeface="Times New Roman" pitchFamily="18" charset="0"/>
              <a:cs typeface="Times New Roman" pitchFamily="18" charset="0"/>
            </a:endParaRPr>
          </a:p>
        </p:txBody>
      </p:sp>
      <p:sp>
        <p:nvSpPr>
          <p:cNvPr id="2" name="Rectangle 10"/>
          <p:cNvSpPr/>
          <p:nvPr/>
        </p:nvSpPr>
        <p:spPr>
          <a:xfrm>
            <a:off x="468312" y="5607050"/>
            <a:ext cx="5183808" cy="369332"/>
          </a:xfrm>
          <a:prstGeom prst="rect">
            <a:avLst/>
          </a:prstGeom>
        </p:spPr>
        <p:txBody>
          <a:bodyPr wrap="square">
            <a:spAutoFit/>
          </a:bodyPr>
          <a:lstStyle/>
          <a:p>
            <a:pPr fontAlgn="auto">
              <a:spcBef>
                <a:spcPts val="0"/>
              </a:spcBef>
              <a:spcAft>
                <a:spcPts val="0"/>
              </a:spcAft>
              <a:defRPr/>
            </a:pPr>
            <a:r>
              <a:rPr lang="fr-FR" b="1" i="1" dirty="0">
                <a:solidFill>
                  <a:srgbClr val="000000"/>
                </a:solidFill>
                <a:latin typeface="Times New Roman"/>
                <a:cs typeface="+mn-cs"/>
              </a:rPr>
              <a:t>Rapporteur</a:t>
            </a:r>
            <a:r>
              <a:rPr lang="fr-FR" b="1" dirty="0">
                <a:solidFill>
                  <a:srgbClr val="000000"/>
                </a:solidFill>
                <a:latin typeface="Times New Roman"/>
                <a:cs typeface="+mn-cs"/>
              </a:rPr>
              <a:t> : M</a:t>
            </a:r>
            <a:r>
              <a:rPr lang="fr-FR" b="1" baseline="30000" dirty="0">
                <a:solidFill>
                  <a:srgbClr val="000000"/>
                </a:solidFill>
                <a:latin typeface="Times New Roman"/>
                <a:cs typeface="+mn-cs"/>
              </a:rPr>
              <a:t>me</a:t>
            </a:r>
            <a:r>
              <a:rPr lang="fr-FR" sz="1050" b="1" dirty="0">
                <a:solidFill>
                  <a:srgbClr val="000000"/>
                </a:solidFill>
                <a:latin typeface="Times New Roman"/>
                <a:cs typeface="+mn-cs"/>
              </a:rPr>
              <a:t> </a:t>
            </a:r>
            <a:r>
              <a:rPr lang="fr-FR" b="1" dirty="0">
                <a:solidFill>
                  <a:srgbClr val="000000"/>
                </a:solidFill>
                <a:latin typeface="Times New Roman"/>
                <a:cs typeface="+mn-cs"/>
              </a:rPr>
              <a:t>KHENIFI AICHA</a:t>
            </a:r>
            <a:endParaRPr lang="fr-FR" sz="1200" dirty="0">
              <a:latin typeface="Times New Roman"/>
              <a:ea typeface="Times New Roman"/>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F8F988C-362E-4E75-A1D4-0B09F6294A62}" type="slidenum">
              <a:rPr lang="fr-FR"/>
              <a:pPr>
                <a:defRPr/>
              </a:pPr>
              <a:t>10</a:t>
            </a:fld>
            <a:endParaRPr lang="fr-FR"/>
          </a:p>
        </p:txBody>
      </p:sp>
      <p:pic>
        <p:nvPicPr>
          <p:cNvPr id="40962" name="Picture 2"/>
          <p:cNvPicPr>
            <a:picLocks noChangeAspect="1" noChangeArrowheads="1"/>
          </p:cNvPicPr>
          <p:nvPr/>
        </p:nvPicPr>
        <p:blipFill>
          <a:blip r:embed="rId2"/>
          <a:srcRect/>
          <a:stretch>
            <a:fillRect/>
          </a:stretch>
        </p:blipFill>
        <p:spPr bwMode="auto">
          <a:xfrm>
            <a:off x="395288" y="333375"/>
            <a:ext cx="3384550" cy="1990725"/>
          </a:xfrm>
          <a:prstGeom prst="rect">
            <a:avLst/>
          </a:prstGeom>
          <a:noFill/>
          <a:ln w="9525">
            <a:noFill/>
            <a:miter lim="800000"/>
            <a:headEnd/>
            <a:tailEnd/>
          </a:ln>
        </p:spPr>
      </p:pic>
      <p:pic>
        <p:nvPicPr>
          <p:cNvPr id="40963" name="Picture 3"/>
          <p:cNvPicPr>
            <a:picLocks noChangeAspect="1" noChangeArrowheads="1"/>
          </p:cNvPicPr>
          <p:nvPr/>
        </p:nvPicPr>
        <p:blipFill>
          <a:blip r:embed="rId3"/>
          <a:srcRect/>
          <a:stretch>
            <a:fillRect/>
          </a:stretch>
        </p:blipFill>
        <p:spPr bwMode="auto">
          <a:xfrm>
            <a:off x="4356100" y="333375"/>
            <a:ext cx="3816350" cy="2062163"/>
          </a:xfrm>
          <a:prstGeom prst="rect">
            <a:avLst/>
          </a:prstGeom>
          <a:noFill/>
          <a:ln w="9525">
            <a:noFill/>
            <a:miter lim="800000"/>
            <a:headEnd/>
            <a:tailEnd/>
          </a:ln>
        </p:spPr>
      </p:pic>
      <p:pic>
        <p:nvPicPr>
          <p:cNvPr id="40964" name="Picture 4"/>
          <p:cNvPicPr>
            <a:picLocks noChangeAspect="1" noChangeArrowheads="1"/>
          </p:cNvPicPr>
          <p:nvPr/>
        </p:nvPicPr>
        <p:blipFill>
          <a:blip r:embed="rId4"/>
          <a:srcRect/>
          <a:stretch>
            <a:fillRect/>
          </a:stretch>
        </p:blipFill>
        <p:spPr bwMode="auto">
          <a:xfrm>
            <a:off x="0" y="2357438"/>
            <a:ext cx="4211638" cy="2079625"/>
          </a:xfrm>
          <a:prstGeom prst="rect">
            <a:avLst/>
          </a:prstGeom>
          <a:noFill/>
          <a:ln w="9525">
            <a:noFill/>
            <a:miter lim="800000"/>
            <a:headEnd/>
            <a:tailEnd/>
          </a:ln>
        </p:spPr>
      </p:pic>
      <p:pic>
        <p:nvPicPr>
          <p:cNvPr id="40965" name="Picture 5"/>
          <p:cNvPicPr>
            <a:picLocks noChangeAspect="1" noChangeArrowheads="1"/>
          </p:cNvPicPr>
          <p:nvPr/>
        </p:nvPicPr>
        <p:blipFill>
          <a:blip r:embed="rId5"/>
          <a:srcRect/>
          <a:stretch>
            <a:fillRect/>
          </a:stretch>
        </p:blipFill>
        <p:spPr bwMode="auto">
          <a:xfrm>
            <a:off x="4572000" y="2349500"/>
            <a:ext cx="4175125" cy="2079625"/>
          </a:xfrm>
          <a:prstGeom prst="rect">
            <a:avLst/>
          </a:prstGeom>
          <a:noFill/>
          <a:ln w="9525">
            <a:noFill/>
            <a:miter lim="800000"/>
            <a:headEnd/>
            <a:tailEnd/>
          </a:ln>
        </p:spPr>
      </p:pic>
      <p:pic>
        <p:nvPicPr>
          <p:cNvPr id="40966" name="Picture 7"/>
          <p:cNvPicPr>
            <a:picLocks noChangeAspect="1" noChangeArrowheads="1"/>
          </p:cNvPicPr>
          <p:nvPr/>
        </p:nvPicPr>
        <p:blipFill>
          <a:blip r:embed="rId6"/>
          <a:srcRect/>
          <a:stretch>
            <a:fillRect/>
          </a:stretch>
        </p:blipFill>
        <p:spPr bwMode="auto">
          <a:xfrm>
            <a:off x="0" y="4318000"/>
            <a:ext cx="4357688" cy="2540000"/>
          </a:xfrm>
          <a:prstGeom prst="rect">
            <a:avLst/>
          </a:prstGeom>
          <a:noFill/>
          <a:ln w="9525">
            <a:noFill/>
            <a:miter lim="800000"/>
            <a:headEnd/>
            <a:tailEnd/>
          </a:ln>
        </p:spPr>
      </p:pic>
      <p:pic>
        <p:nvPicPr>
          <p:cNvPr id="40967" name="Picture 8"/>
          <p:cNvPicPr>
            <a:picLocks noChangeAspect="1" noChangeArrowheads="1"/>
          </p:cNvPicPr>
          <p:nvPr/>
        </p:nvPicPr>
        <p:blipFill>
          <a:blip r:embed="rId7"/>
          <a:srcRect/>
          <a:stretch>
            <a:fillRect/>
          </a:stretch>
        </p:blipFill>
        <p:spPr bwMode="auto">
          <a:xfrm>
            <a:off x="4286250" y="4318000"/>
            <a:ext cx="4857750" cy="2540000"/>
          </a:xfrm>
          <a:prstGeom prst="rect">
            <a:avLst/>
          </a:prstGeom>
          <a:noFill/>
          <a:ln w="9525">
            <a:noFill/>
            <a:miter lim="800000"/>
            <a:headEnd/>
            <a:tailEnd/>
          </a:ln>
        </p:spPr>
      </p:pic>
      <p:grpSp>
        <p:nvGrpSpPr>
          <p:cNvPr id="40968" name="Group 17"/>
          <p:cNvGrpSpPr>
            <a:grpSpLocks/>
          </p:cNvGrpSpPr>
          <p:nvPr/>
        </p:nvGrpSpPr>
        <p:grpSpPr bwMode="auto">
          <a:xfrm>
            <a:off x="696913" y="257175"/>
            <a:ext cx="2508250" cy="508000"/>
            <a:chOff x="439" y="162"/>
            <a:chExt cx="1580" cy="320"/>
          </a:xfrm>
        </p:grpSpPr>
        <p:sp>
          <p:nvSpPr>
            <p:cNvPr id="40989" name="AutoShape 13"/>
            <p:cNvSpPr>
              <a:spLocks noChangeArrowheads="1"/>
            </p:cNvSpPr>
            <p:nvPr/>
          </p:nvSpPr>
          <p:spPr bwMode="auto">
            <a:xfrm>
              <a:off x="839" y="300"/>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0990" name="AutoShape 14"/>
            <p:cNvSpPr>
              <a:spLocks noChangeArrowheads="1"/>
            </p:cNvSpPr>
            <p:nvPr/>
          </p:nvSpPr>
          <p:spPr bwMode="auto">
            <a:xfrm>
              <a:off x="1111" y="255"/>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0991" name="Text Box 15"/>
            <p:cNvSpPr txBox="1">
              <a:spLocks noChangeArrowheads="1"/>
            </p:cNvSpPr>
            <p:nvPr/>
          </p:nvSpPr>
          <p:spPr bwMode="auto">
            <a:xfrm>
              <a:off x="439" y="162"/>
              <a:ext cx="681" cy="212"/>
            </a:xfrm>
            <a:prstGeom prst="rect">
              <a:avLst/>
            </a:prstGeom>
            <a:noFill/>
            <a:ln w="9525">
              <a:noFill/>
              <a:miter lim="800000"/>
              <a:headEnd/>
              <a:tailEnd/>
            </a:ln>
          </p:spPr>
          <p:txBody>
            <a:bodyPr>
              <a:spAutoFit/>
            </a:bodyPr>
            <a:lstStyle/>
            <a:p>
              <a:pPr>
                <a:spcBef>
                  <a:spcPct val="50000"/>
                </a:spcBef>
              </a:pPr>
              <a:r>
                <a:rPr lang="fr-FR" sz="1600" b="1"/>
                <a:t>400nm</a:t>
              </a:r>
            </a:p>
          </p:txBody>
        </p:sp>
        <p:sp>
          <p:nvSpPr>
            <p:cNvPr id="40992" name="Text Box 16"/>
            <p:cNvSpPr txBox="1">
              <a:spLocks noChangeArrowheads="1"/>
            </p:cNvSpPr>
            <p:nvPr/>
          </p:nvSpPr>
          <p:spPr bwMode="auto">
            <a:xfrm>
              <a:off x="1338" y="255"/>
              <a:ext cx="681" cy="212"/>
            </a:xfrm>
            <a:prstGeom prst="rect">
              <a:avLst/>
            </a:prstGeom>
            <a:noFill/>
            <a:ln w="9525">
              <a:noFill/>
              <a:miter lim="800000"/>
              <a:headEnd/>
              <a:tailEnd/>
            </a:ln>
          </p:spPr>
          <p:txBody>
            <a:bodyPr>
              <a:spAutoFit/>
            </a:bodyPr>
            <a:lstStyle/>
            <a:p>
              <a:pPr>
                <a:spcBef>
                  <a:spcPct val="50000"/>
                </a:spcBef>
              </a:pPr>
              <a:r>
                <a:rPr lang="fr-FR" sz="1600" b="1"/>
                <a:t>430nm</a:t>
              </a:r>
            </a:p>
          </p:txBody>
        </p:sp>
      </p:grpSp>
      <p:grpSp>
        <p:nvGrpSpPr>
          <p:cNvPr id="40969" name="Group 20"/>
          <p:cNvGrpSpPr>
            <a:grpSpLocks/>
          </p:cNvGrpSpPr>
          <p:nvPr/>
        </p:nvGrpSpPr>
        <p:grpSpPr bwMode="auto">
          <a:xfrm>
            <a:off x="4787900" y="188913"/>
            <a:ext cx="2508250" cy="508000"/>
            <a:chOff x="439" y="162"/>
            <a:chExt cx="1580" cy="320"/>
          </a:xfrm>
        </p:grpSpPr>
        <p:sp>
          <p:nvSpPr>
            <p:cNvPr id="40985" name="AutoShape 21"/>
            <p:cNvSpPr>
              <a:spLocks noChangeArrowheads="1"/>
            </p:cNvSpPr>
            <p:nvPr/>
          </p:nvSpPr>
          <p:spPr bwMode="auto">
            <a:xfrm>
              <a:off x="839" y="300"/>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0986" name="AutoShape 22"/>
            <p:cNvSpPr>
              <a:spLocks noChangeArrowheads="1"/>
            </p:cNvSpPr>
            <p:nvPr/>
          </p:nvSpPr>
          <p:spPr bwMode="auto">
            <a:xfrm>
              <a:off x="1111" y="255"/>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0987" name="Text Box 23"/>
            <p:cNvSpPr txBox="1">
              <a:spLocks noChangeArrowheads="1"/>
            </p:cNvSpPr>
            <p:nvPr/>
          </p:nvSpPr>
          <p:spPr bwMode="auto">
            <a:xfrm>
              <a:off x="439" y="162"/>
              <a:ext cx="681" cy="212"/>
            </a:xfrm>
            <a:prstGeom prst="rect">
              <a:avLst/>
            </a:prstGeom>
            <a:noFill/>
            <a:ln w="9525">
              <a:noFill/>
              <a:miter lim="800000"/>
              <a:headEnd/>
              <a:tailEnd/>
            </a:ln>
          </p:spPr>
          <p:txBody>
            <a:bodyPr>
              <a:spAutoFit/>
            </a:bodyPr>
            <a:lstStyle/>
            <a:p>
              <a:pPr>
                <a:spcBef>
                  <a:spcPct val="50000"/>
                </a:spcBef>
              </a:pPr>
              <a:r>
                <a:rPr lang="fr-FR" sz="1600" b="1"/>
                <a:t>400nm</a:t>
              </a:r>
            </a:p>
          </p:txBody>
        </p:sp>
        <p:sp>
          <p:nvSpPr>
            <p:cNvPr id="40988" name="Text Box 24"/>
            <p:cNvSpPr txBox="1">
              <a:spLocks noChangeArrowheads="1"/>
            </p:cNvSpPr>
            <p:nvPr/>
          </p:nvSpPr>
          <p:spPr bwMode="auto">
            <a:xfrm>
              <a:off x="1338" y="255"/>
              <a:ext cx="681" cy="212"/>
            </a:xfrm>
            <a:prstGeom prst="rect">
              <a:avLst/>
            </a:prstGeom>
            <a:noFill/>
            <a:ln w="9525">
              <a:noFill/>
              <a:miter lim="800000"/>
              <a:headEnd/>
              <a:tailEnd/>
            </a:ln>
          </p:spPr>
          <p:txBody>
            <a:bodyPr>
              <a:spAutoFit/>
            </a:bodyPr>
            <a:lstStyle/>
            <a:p>
              <a:pPr>
                <a:spcBef>
                  <a:spcPct val="50000"/>
                </a:spcBef>
              </a:pPr>
              <a:r>
                <a:rPr lang="fr-FR" sz="1600" b="1"/>
                <a:t>430nm</a:t>
              </a:r>
            </a:p>
          </p:txBody>
        </p:sp>
      </p:grpSp>
      <p:sp>
        <p:nvSpPr>
          <p:cNvPr id="40970" name="AutoShape 25"/>
          <p:cNvSpPr>
            <a:spLocks noChangeArrowheads="1"/>
          </p:cNvSpPr>
          <p:nvPr/>
        </p:nvSpPr>
        <p:spPr bwMode="auto">
          <a:xfrm>
            <a:off x="1301750" y="2349500"/>
            <a:ext cx="215900" cy="431800"/>
          </a:xfrm>
          <a:prstGeom prst="downArrow">
            <a:avLst>
              <a:gd name="adj1" fmla="val 50000"/>
              <a:gd name="adj2" fmla="val 50000"/>
            </a:avLst>
          </a:prstGeom>
          <a:solidFill>
            <a:srgbClr val="FF3300"/>
          </a:solidFill>
          <a:ln w="9525">
            <a:solidFill>
              <a:schemeClr val="tx1"/>
            </a:solidFill>
            <a:miter lim="800000"/>
            <a:headEnd/>
            <a:tailEnd/>
          </a:ln>
        </p:spPr>
        <p:txBody>
          <a:bodyPr wrap="none" anchor="ctr"/>
          <a:lstStyle/>
          <a:p>
            <a:endParaRPr lang="en-US"/>
          </a:p>
        </p:txBody>
      </p:sp>
      <p:sp>
        <p:nvSpPr>
          <p:cNvPr id="40971" name="Text Box 26"/>
          <p:cNvSpPr txBox="1">
            <a:spLocks noChangeArrowheads="1"/>
          </p:cNvSpPr>
          <p:nvPr/>
        </p:nvSpPr>
        <p:spPr bwMode="auto">
          <a:xfrm>
            <a:off x="1692275" y="2420938"/>
            <a:ext cx="935038" cy="336550"/>
          </a:xfrm>
          <a:prstGeom prst="rect">
            <a:avLst/>
          </a:prstGeom>
          <a:noFill/>
          <a:ln w="9525">
            <a:noFill/>
            <a:miter lim="800000"/>
            <a:headEnd/>
            <a:tailEnd/>
          </a:ln>
        </p:spPr>
        <p:txBody>
          <a:bodyPr>
            <a:spAutoFit/>
          </a:bodyPr>
          <a:lstStyle/>
          <a:p>
            <a:pPr>
              <a:spcBef>
                <a:spcPct val="50000"/>
              </a:spcBef>
            </a:pPr>
            <a:r>
              <a:rPr lang="fr-FR" sz="1600" b="1"/>
              <a:t>400 nm</a:t>
            </a:r>
          </a:p>
        </p:txBody>
      </p:sp>
      <p:grpSp>
        <p:nvGrpSpPr>
          <p:cNvPr id="40972" name="Group 32"/>
          <p:cNvGrpSpPr>
            <a:grpSpLocks/>
          </p:cNvGrpSpPr>
          <p:nvPr/>
        </p:nvGrpSpPr>
        <p:grpSpPr bwMode="auto">
          <a:xfrm>
            <a:off x="468313" y="4508500"/>
            <a:ext cx="2592387" cy="409575"/>
            <a:chOff x="295" y="2840"/>
            <a:chExt cx="1633" cy="258"/>
          </a:xfrm>
        </p:grpSpPr>
        <p:sp>
          <p:nvSpPr>
            <p:cNvPr id="40981" name="AutoShape 28"/>
            <p:cNvSpPr>
              <a:spLocks noChangeArrowheads="1"/>
            </p:cNvSpPr>
            <p:nvPr/>
          </p:nvSpPr>
          <p:spPr bwMode="auto">
            <a:xfrm>
              <a:off x="831" y="2842"/>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0982" name="AutoShape 29"/>
            <p:cNvSpPr>
              <a:spLocks noChangeArrowheads="1"/>
            </p:cNvSpPr>
            <p:nvPr/>
          </p:nvSpPr>
          <p:spPr bwMode="auto">
            <a:xfrm>
              <a:off x="975" y="2886"/>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0983" name="Text Box 30"/>
            <p:cNvSpPr txBox="1">
              <a:spLocks noChangeArrowheads="1"/>
            </p:cNvSpPr>
            <p:nvPr/>
          </p:nvSpPr>
          <p:spPr bwMode="auto">
            <a:xfrm>
              <a:off x="295" y="2840"/>
              <a:ext cx="681" cy="212"/>
            </a:xfrm>
            <a:prstGeom prst="rect">
              <a:avLst/>
            </a:prstGeom>
            <a:noFill/>
            <a:ln w="9525">
              <a:noFill/>
              <a:miter lim="800000"/>
              <a:headEnd/>
              <a:tailEnd/>
            </a:ln>
          </p:spPr>
          <p:txBody>
            <a:bodyPr>
              <a:spAutoFit/>
            </a:bodyPr>
            <a:lstStyle/>
            <a:p>
              <a:pPr>
                <a:spcBef>
                  <a:spcPct val="50000"/>
                </a:spcBef>
              </a:pPr>
              <a:r>
                <a:rPr lang="fr-FR" sz="1600" b="1"/>
                <a:t>400nm</a:t>
              </a:r>
            </a:p>
          </p:txBody>
        </p:sp>
        <p:sp>
          <p:nvSpPr>
            <p:cNvPr id="40984" name="Text Box 31"/>
            <p:cNvSpPr txBox="1">
              <a:spLocks noChangeArrowheads="1"/>
            </p:cNvSpPr>
            <p:nvPr/>
          </p:nvSpPr>
          <p:spPr bwMode="auto">
            <a:xfrm>
              <a:off x="1247" y="2886"/>
              <a:ext cx="681" cy="212"/>
            </a:xfrm>
            <a:prstGeom prst="rect">
              <a:avLst/>
            </a:prstGeom>
            <a:noFill/>
            <a:ln w="9525">
              <a:noFill/>
              <a:miter lim="800000"/>
              <a:headEnd/>
              <a:tailEnd/>
            </a:ln>
          </p:spPr>
          <p:txBody>
            <a:bodyPr>
              <a:spAutoFit/>
            </a:bodyPr>
            <a:lstStyle/>
            <a:p>
              <a:pPr>
                <a:spcBef>
                  <a:spcPct val="50000"/>
                </a:spcBef>
              </a:pPr>
              <a:r>
                <a:rPr lang="fr-FR" sz="1600" b="1"/>
                <a:t>415nm</a:t>
              </a:r>
            </a:p>
          </p:txBody>
        </p:sp>
      </p:grpSp>
      <p:grpSp>
        <p:nvGrpSpPr>
          <p:cNvPr id="40973" name="Group 33"/>
          <p:cNvGrpSpPr>
            <a:grpSpLocks/>
          </p:cNvGrpSpPr>
          <p:nvPr/>
        </p:nvGrpSpPr>
        <p:grpSpPr bwMode="auto">
          <a:xfrm>
            <a:off x="5003800" y="4581525"/>
            <a:ext cx="2592388" cy="409575"/>
            <a:chOff x="295" y="2840"/>
            <a:chExt cx="1633" cy="258"/>
          </a:xfrm>
        </p:grpSpPr>
        <p:sp>
          <p:nvSpPr>
            <p:cNvPr id="40977" name="AutoShape 34"/>
            <p:cNvSpPr>
              <a:spLocks noChangeArrowheads="1"/>
            </p:cNvSpPr>
            <p:nvPr/>
          </p:nvSpPr>
          <p:spPr bwMode="auto">
            <a:xfrm>
              <a:off x="831" y="2842"/>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0978" name="AutoShape 35"/>
            <p:cNvSpPr>
              <a:spLocks noChangeArrowheads="1"/>
            </p:cNvSpPr>
            <p:nvPr/>
          </p:nvSpPr>
          <p:spPr bwMode="auto">
            <a:xfrm>
              <a:off x="975" y="2886"/>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0979" name="Text Box 36"/>
            <p:cNvSpPr txBox="1">
              <a:spLocks noChangeArrowheads="1"/>
            </p:cNvSpPr>
            <p:nvPr/>
          </p:nvSpPr>
          <p:spPr bwMode="auto">
            <a:xfrm>
              <a:off x="295" y="2840"/>
              <a:ext cx="681" cy="212"/>
            </a:xfrm>
            <a:prstGeom prst="rect">
              <a:avLst/>
            </a:prstGeom>
            <a:noFill/>
            <a:ln w="9525">
              <a:noFill/>
              <a:miter lim="800000"/>
              <a:headEnd/>
              <a:tailEnd/>
            </a:ln>
          </p:spPr>
          <p:txBody>
            <a:bodyPr>
              <a:spAutoFit/>
            </a:bodyPr>
            <a:lstStyle/>
            <a:p>
              <a:pPr>
                <a:spcBef>
                  <a:spcPct val="50000"/>
                </a:spcBef>
              </a:pPr>
              <a:r>
                <a:rPr lang="fr-FR" sz="1600" b="1"/>
                <a:t>400nm</a:t>
              </a:r>
            </a:p>
          </p:txBody>
        </p:sp>
        <p:sp>
          <p:nvSpPr>
            <p:cNvPr id="40980" name="Text Box 37"/>
            <p:cNvSpPr txBox="1">
              <a:spLocks noChangeArrowheads="1"/>
            </p:cNvSpPr>
            <p:nvPr/>
          </p:nvSpPr>
          <p:spPr bwMode="auto">
            <a:xfrm>
              <a:off x="1247" y="2886"/>
              <a:ext cx="681" cy="212"/>
            </a:xfrm>
            <a:prstGeom prst="rect">
              <a:avLst/>
            </a:prstGeom>
            <a:noFill/>
            <a:ln w="9525">
              <a:noFill/>
              <a:miter lim="800000"/>
              <a:headEnd/>
              <a:tailEnd/>
            </a:ln>
          </p:spPr>
          <p:txBody>
            <a:bodyPr>
              <a:spAutoFit/>
            </a:bodyPr>
            <a:lstStyle/>
            <a:p>
              <a:pPr>
                <a:spcBef>
                  <a:spcPct val="50000"/>
                </a:spcBef>
              </a:pPr>
              <a:r>
                <a:rPr lang="fr-FR" sz="1600" b="1"/>
                <a:t>415nm</a:t>
              </a:r>
            </a:p>
          </p:txBody>
        </p:sp>
      </p:grpSp>
      <p:sp>
        <p:nvSpPr>
          <p:cNvPr id="40974" name="Text Box 38"/>
          <p:cNvSpPr txBox="1">
            <a:spLocks noChangeArrowheads="1"/>
          </p:cNvSpPr>
          <p:nvPr/>
        </p:nvSpPr>
        <p:spPr bwMode="auto">
          <a:xfrm>
            <a:off x="7524750" y="765175"/>
            <a:ext cx="1008063" cy="366713"/>
          </a:xfrm>
          <a:prstGeom prst="rect">
            <a:avLst/>
          </a:prstGeom>
          <a:noFill/>
          <a:ln w="9525">
            <a:noFill/>
            <a:miter lim="800000"/>
            <a:headEnd/>
            <a:tailEnd/>
          </a:ln>
        </p:spPr>
        <p:txBody>
          <a:bodyPr>
            <a:spAutoFit/>
          </a:bodyPr>
          <a:lstStyle/>
          <a:p>
            <a:pPr>
              <a:spcBef>
                <a:spcPct val="50000"/>
              </a:spcBef>
            </a:pPr>
            <a:r>
              <a:rPr lang="fr-FR" b="1"/>
              <a:t>CTAB</a:t>
            </a:r>
          </a:p>
        </p:txBody>
      </p:sp>
      <p:sp>
        <p:nvSpPr>
          <p:cNvPr id="40975" name="Text Box 39"/>
          <p:cNvSpPr txBox="1">
            <a:spLocks noChangeArrowheads="1"/>
          </p:cNvSpPr>
          <p:nvPr/>
        </p:nvSpPr>
        <p:spPr bwMode="auto">
          <a:xfrm>
            <a:off x="7740650" y="2924175"/>
            <a:ext cx="1008063" cy="366713"/>
          </a:xfrm>
          <a:prstGeom prst="rect">
            <a:avLst/>
          </a:prstGeom>
          <a:noFill/>
          <a:ln w="9525">
            <a:noFill/>
            <a:miter lim="800000"/>
            <a:headEnd/>
            <a:tailEnd/>
          </a:ln>
        </p:spPr>
        <p:txBody>
          <a:bodyPr>
            <a:spAutoFit/>
          </a:bodyPr>
          <a:lstStyle/>
          <a:p>
            <a:pPr>
              <a:spcBef>
                <a:spcPct val="50000"/>
              </a:spcBef>
            </a:pPr>
            <a:r>
              <a:rPr lang="fr-FR" b="1"/>
              <a:t>SDS</a:t>
            </a:r>
          </a:p>
        </p:txBody>
      </p:sp>
      <p:sp>
        <p:nvSpPr>
          <p:cNvPr id="40976" name="Text Box 40"/>
          <p:cNvSpPr txBox="1">
            <a:spLocks noChangeArrowheads="1"/>
          </p:cNvSpPr>
          <p:nvPr/>
        </p:nvSpPr>
        <p:spPr bwMode="auto">
          <a:xfrm>
            <a:off x="7740650" y="5013325"/>
            <a:ext cx="1403350" cy="366713"/>
          </a:xfrm>
          <a:prstGeom prst="rect">
            <a:avLst/>
          </a:prstGeom>
          <a:noFill/>
          <a:ln w="9525">
            <a:noFill/>
            <a:miter lim="800000"/>
            <a:headEnd/>
            <a:tailEnd/>
          </a:ln>
        </p:spPr>
        <p:txBody>
          <a:bodyPr>
            <a:spAutoFit/>
          </a:bodyPr>
          <a:lstStyle/>
          <a:p>
            <a:pPr>
              <a:spcBef>
                <a:spcPct val="50000"/>
              </a:spcBef>
            </a:pPr>
            <a:r>
              <a:rPr lang="fr-FR" b="1"/>
              <a:t>TXT 100</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9F7A47E-171F-479B-809B-87A204F1B640}" type="slidenum">
              <a:rPr lang="fr-FR"/>
              <a:pPr>
                <a:defRPr/>
              </a:pPr>
              <a:t>11</a:t>
            </a:fld>
            <a:endParaRPr lang="fr-FR"/>
          </a:p>
        </p:txBody>
      </p:sp>
      <p:pic>
        <p:nvPicPr>
          <p:cNvPr id="41986" name="Picture 2"/>
          <p:cNvPicPr>
            <a:picLocks noChangeAspect="1" noChangeArrowheads="1"/>
          </p:cNvPicPr>
          <p:nvPr/>
        </p:nvPicPr>
        <p:blipFill>
          <a:blip r:embed="rId2"/>
          <a:srcRect/>
          <a:stretch>
            <a:fillRect/>
          </a:stretch>
        </p:blipFill>
        <p:spPr bwMode="auto">
          <a:xfrm>
            <a:off x="250825" y="785813"/>
            <a:ext cx="4035425" cy="2714625"/>
          </a:xfrm>
          <a:prstGeom prst="rect">
            <a:avLst/>
          </a:prstGeom>
          <a:noFill/>
          <a:ln w="9525">
            <a:noFill/>
            <a:miter lim="800000"/>
            <a:headEnd/>
            <a:tailEnd/>
          </a:ln>
        </p:spPr>
      </p:pic>
      <p:pic>
        <p:nvPicPr>
          <p:cNvPr id="41987" name="Picture 3"/>
          <p:cNvPicPr>
            <a:picLocks noChangeAspect="1" noChangeArrowheads="1"/>
          </p:cNvPicPr>
          <p:nvPr/>
        </p:nvPicPr>
        <p:blipFill>
          <a:blip r:embed="rId3"/>
          <a:srcRect/>
          <a:stretch>
            <a:fillRect/>
          </a:stretch>
        </p:blipFill>
        <p:spPr bwMode="auto">
          <a:xfrm>
            <a:off x="4284663" y="692150"/>
            <a:ext cx="4643437" cy="2713038"/>
          </a:xfrm>
          <a:prstGeom prst="rect">
            <a:avLst/>
          </a:prstGeom>
          <a:noFill/>
          <a:ln w="9525">
            <a:noFill/>
            <a:miter lim="800000"/>
            <a:headEnd/>
            <a:tailEnd/>
          </a:ln>
        </p:spPr>
      </p:pic>
      <p:pic>
        <p:nvPicPr>
          <p:cNvPr id="41988" name="Picture 4"/>
          <p:cNvPicPr>
            <a:picLocks noChangeAspect="1" noChangeArrowheads="1"/>
          </p:cNvPicPr>
          <p:nvPr/>
        </p:nvPicPr>
        <p:blipFill>
          <a:blip r:embed="rId4"/>
          <a:srcRect/>
          <a:stretch>
            <a:fillRect/>
          </a:stretch>
        </p:blipFill>
        <p:spPr bwMode="auto">
          <a:xfrm>
            <a:off x="395288" y="3359150"/>
            <a:ext cx="4071937" cy="3309938"/>
          </a:xfrm>
          <a:prstGeom prst="rect">
            <a:avLst/>
          </a:prstGeom>
          <a:noFill/>
          <a:ln w="9525">
            <a:noFill/>
            <a:miter lim="800000"/>
            <a:headEnd/>
            <a:tailEnd/>
          </a:ln>
        </p:spPr>
      </p:pic>
      <p:pic>
        <p:nvPicPr>
          <p:cNvPr id="41989" name="Picture 5"/>
          <p:cNvPicPr>
            <a:picLocks noChangeAspect="1" noChangeArrowheads="1"/>
          </p:cNvPicPr>
          <p:nvPr/>
        </p:nvPicPr>
        <p:blipFill>
          <a:blip r:embed="rId5"/>
          <a:srcRect/>
          <a:stretch>
            <a:fillRect/>
          </a:stretch>
        </p:blipFill>
        <p:spPr bwMode="auto">
          <a:xfrm>
            <a:off x="4859338" y="3571875"/>
            <a:ext cx="4000500" cy="3286125"/>
          </a:xfrm>
          <a:prstGeom prst="rect">
            <a:avLst/>
          </a:prstGeom>
          <a:noFill/>
          <a:ln w="9525">
            <a:noFill/>
            <a:miter lim="800000"/>
            <a:headEnd/>
            <a:tailEnd/>
          </a:ln>
        </p:spPr>
      </p:pic>
      <p:sp>
        <p:nvSpPr>
          <p:cNvPr id="41990" name="Rectangle 8"/>
          <p:cNvSpPr>
            <a:spLocks noChangeArrowheads="1"/>
          </p:cNvSpPr>
          <p:nvPr/>
        </p:nvSpPr>
        <p:spPr bwMode="auto">
          <a:xfrm>
            <a:off x="-36513" y="115888"/>
            <a:ext cx="9145588" cy="822325"/>
          </a:xfrm>
          <a:prstGeom prst="rect">
            <a:avLst/>
          </a:prstGeom>
          <a:noFill/>
          <a:ln w="9525">
            <a:noFill/>
            <a:miter lim="800000"/>
            <a:headEnd/>
            <a:tailEnd/>
          </a:ln>
        </p:spPr>
        <p:txBody>
          <a:bodyPr>
            <a:spAutoFit/>
          </a:bodyPr>
          <a:lstStyle/>
          <a:p>
            <a:pPr algn="ctr"/>
            <a:r>
              <a:rPr lang="fr-FR" sz="2400" b="1">
                <a:solidFill>
                  <a:srgbClr val="FF0000"/>
                </a:solidFill>
                <a:latin typeface="Times New Roman" pitchFamily="18" charset="0"/>
                <a:cs typeface="Times New Roman" pitchFamily="18" charset="0"/>
              </a:rPr>
              <a:t>Interaction  4 GL 100mg/l avec  différentes concentrations de tensioactifs</a:t>
            </a:r>
            <a:r>
              <a:rPr lang="fr-FR" b="1">
                <a:solidFill>
                  <a:srgbClr val="FF0000"/>
                </a:solidFill>
                <a:latin typeface="Times New Roman" pitchFamily="18" charset="0"/>
                <a:cs typeface="Times New Roman" pitchFamily="18" charset="0"/>
              </a:rPr>
              <a:t>   </a:t>
            </a:r>
            <a:endParaRPr lang="fr-FR">
              <a:latin typeface="Calibri" pitchFamily="34" charset="0"/>
            </a:endParaRPr>
          </a:p>
        </p:txBody>
      </p:sp>
      <p:sp>
        <p:nvSpPr>
          <p:cNvPr id="41991" name="Text Box 8"/>
          <p:cNvSpPr txBox="1">
            <a:spLocks noChangeArrowheads="1"/>
          </p:cNvSpPr>
          <p:nvPr/>
        </p:nvSpPr>
        <p:spPr bwMode="auto">
          <a:xfrm>
            <a:off x="971550" y="1773238"/>
            <a:ext cx="2160588" cy="457200"/>
          </a:xfrm>
          <a:prstGeom prst="rect">
            <a:avLst/>
          </a:prstGeom>
          <a:noFill/>
          <a:ln w="9525">
            <a:noFill/>
            <a:miter lim="800000"/>
            <a:headEnd/>
            <a:tailEnd/>
          </a:ln>
        </p:spPr>
        <p:txBody>
          <a:bodyPr>
            <a:spAutoFit/>
          </a:bodyPr>
          <a:lstStyle/>
          <a:p>
            <a:pPr algn="ctr">
              <a:spcBef>
                <a:spcPct val="50000"/>
              </a:spcBef>
            </a:pPr>
            <a:r>
              <a:rPr lang="fr-FR" sz="1200" b="1"/>
              <a:t>Diminution de l’absorbance  à 0.125 CMC</a:t>
            </a:r>
          </a:p>
        </p:txBody>
      </p:sp>
      <p:sp>
        <p:nvSpPr>
          <p:cNvPr id="41992" name="AutoShape 9"/>
          <p:cNvSpPr>
            <a:spLocks noChangeArrowheads="1"/>
          </p:cNvSpPr>
          <p:nvPr/>
        </p:nvSpPr>
        <p:spPr bwMode="auto">
          <a:xfrm>
            <a:off x="1908175" y="1484313"/>
            <a:ext cx="142875" cy="288925"/>
          </a:xfrm>
          <a:prstGeom prst="upArrow">
            <a:avLst>
              <a:gd name="adj1" fmla="val 50000"/>
              <a:gd name="adj2" fmla="val 50556"/>
            </a:avLst>
          </a:prstGeom>
          <a:solidFill>
            <a:srgbClr val="FF3300"/>
          </a:solidFill>
          <a:ln w="9525">
            <a:solidFill>
              <a:schemeClr val="tx1"/>
            </a:solidFill>
            <a:miter lim="800000"/>
            <a:headEnd/>
            <a:tailEnd/>
          </a:ln>
        </p:spPr>
        <p:txBody>
          <a:bodyPr wrap="none" anchor="ctr"/>
          <a:lstStyle/>
          <a:p>
            <a:endParaRPr lang="en-US"/>
          </a:p>
        </p:txBody>
      </p:sp>
      <p:grpSp>
        <p:nvGrpSpPr>
          <p:cNvPr id="41993" name="Group 10"/>
          <p:cNvGrpSpPr>
            <a:grpSpLocks/>
          </p:cNvGrpSpPr>
          <p:nvPr/>
        </p:nvGrpSpPr>
        <p:grpSpPr bwMode="auto">
          <a:xfrm>
            <a:off x="5435600" y="981075"/>
            <a:ext cx="2508250" cy="508000"/>
            <a:chOff x="439" y="162"/>
            <a:chExt cx="1580" cy="320"/>
          </a:xfrm>
        </p:grpSpPr>
        <p:sp>
          <p:nvSpPr>
            <p:cNvPr id="41999" name="AutoShape 11"/>
            <p:cNvSpPr>
              <a:spLocks noChangeArrowheads="1"/>
            </p:cNvSpPr>
            <p:nvPr/>
          </p:nvSpPr>
          <p:spPr bwMode="auto">
            <a:xfrm>
              <a:off x="839" y="300"/>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2000" name="AutoShape 12"/>
            <p:cNvSpPr>
              <a:spLocks noChangeArrowheads="1"/>
            </p:cNvSpPr>
            <p:nvPr/>
          </p:nvSpPr>
          <p:spPr bwMode="auto">
            <a:xfrm>
              <a:off x="1111" y="255"/>
              <a:ext cx="136" cy="182"/>
            </a:xfrm>
            <a:prstGeom prst="downArrow">
              <a:avLst>
                <a:gd name="adj1" fmla="val 50000"/>
                <a:gd name="adj2" fmla="val 33456"/>
              </a:avLst>
            </a:prstGeom>
            <a:solidFill>
              <a:srgbClr val="FF3300"/>
            </a:solidFill>
            <a:ln w="9525">
              <a:solidFill>
                <a:schemeClr val="tx1"/>
              </a:solidFill>
              <a:miter lim="800000"/>
              <a:headEnd/>
              <a:tailEnd/>
            </a:ln>
          </p:spPr>
          <p:txBody>
            <a:bodyPr wrap="none" anchor="ctr"/>
            <a:lstStyle/>
            <a:p>
              <a:endParaRPr lang="en-US"/>
            </a:p>
          </p:txBody>
        </p:sp>
        <p:sp>
          <p:nvSpPr>
            <p:cNvPr id="42001" name="Text Box 13"/>
            <p:cNvSpPr txBox="1">
              <a:spLocks noChangeArrowheads="1"/>
            </p:cNvSpPr>
            <p:nvPr/>
          </p:nvSpPr>
          <p:spPr bwMode="auto">
            <a:xfrm>
              <a:off x="439" y="162"/>
              <a:ext cx="681" cy="212"/>
            </a:xfrm>
            <a:prstGeom prst="rect">
              <a:avLst/>
            </a:prstGeom>
            <a:noFill/>
            <a:ln w="9525">
              <a:noFill/>
              <a:miter lim="800000"/>
              <a:headEnd/>
              <a:tailEnd/>
            </a:ln>
          </p:spPr>
          <p:txBody>
            <a:bodyPr>
              <a:spAutoFit/>
            </a:bodyPr>
            <a:lstStyle/>
            <a:p>
              <a:pPr>
                <a:spcBef>
                  <a:spcPct val="50000"/>
                </a:spcBef>
              </a:pPr>
              <a:r>
                <a:rPr lang="fr-FR" sz="1600" b="1"/>
                <a:t>400nm</a:t>
              </a:r>
            </a:p>
          </p:txBody>
        </p:sp>
        <p:sp>
          <p:nvSpPr>
            <p:cNvPr id="42002" name="Text Box 14"/>
            <p:cNvSpPr txBox="1">
              <a:spLocks noChangeArrowheads="1"/>
            </p:cNvSpPr>
            <p:nvPr/>
          </p:nvSpPr>
          <p:spPr bwMode="auto">
            <a:xfrm>
              <a:off x="1338" y="255"/>
              <a:ext cx="681" cy="212"/>
            </a:xfrm>
            <a:prstGeom prst="rect">
              <a:avLst/>
            </a:prstGeom>
            <a:noFill/>
            <a:ln w="9525">
              <a:noFill/>
              <a:miter lim="800000"/>
              <a:headEnd/>
              <a:tailEnd/>
            </a:ln>
          </p:spPr>
          <p:txBody>
            <a:bodyPr>
              <a:spAutoFit/>
            </a:bodyPr>
            <a:lstStyle/>
            <a:p>
              <a:pPr>
                <a:spcBef>
                  <a:spcPct val="50000"/>
                </a:spcBef>
              </a:pPr>
              <a:r>
                <a:rPr lang="fr-FR" sz="1600" b="1"/>
                <a:t>430nm</a:t>
              </a:r>
            </a:p>
          </p:txBody>
        </p:sp>
      </p:grpSp>
      <p:sp>
        <p:nvSpPr>
          <p:cNvPr id="41994" name="Text Box 15"/>
          <p:cNvSpPr txBox="1">
            <a:spLocks noChangeArrowheads="1"/>
          </p:cNvSpPr>
          <p:nvPr/>
        </p:nvSpPr>
        <p:spPr bwMode="auto">
          <a:xfrm>
            <a:off x="1042988" y="4797425"/>
            <a:ext cx="2160587" cy="457200"/>
          </a:xfrm>
          <a:prstGeom prst="rect">
            <a:avLst/>
          </a:prstGeom>
          <a:noFill/>
          <a:ln w="9525">
            <a:noFill/>
            <a:miter lim="800000"/>
            <a:headEnd/>
            <a:tailEnd/>
          </a:ln>
        </p:spPr>
        <p:txBody>
          <a:bodyPr>
            <a:spAutoFit/>
          </a:bodyPr>
          <a:lstStyle/>
          <a:p>
            <a:pPr algn="ctr">
              <a:spcBef>
                <a:spcPct val="50000"/>
              </a:spcBef>
            </a:pPr>
            <a:r>
              <a:rPr lang="fr-FR" sz="1200" b="1"/>
              <a:t>Diminution de l’absorbance  à 0.125 CMC</a:t>
            </a:r>
          </a:p>
        </p:txBody>
      </p:sp>
      <p:sp>
        <p:nvSpPr>
          <p:cNvPr id="41995" name="Text Box 16"/>
          <p:cNvSpPr txBox="1">
            <a:spLocks noChangeArrowheads="1"/>
          </p:cNvSpPr>
          <p:nvPr/>
        </p:nvSpPr>
        <p:spPr bwMode="auto">
          <a:xfrm>
            <a:off x="5435600" y="4868863"/>
            <a:ext cx="2160588" cy="457200"/>
          </a:xfrm>
          <a:prstGeom prst="rect">
            <a:avLst/>
          </a:prstGeom>
          <a:noFill/>
          <a:ln w="9525">
            <a:noFill/>
            <a:miter lim="800000"/>
            <a:headEnd/>
            <a:tailEnd/>
          </a:ln>
        </p:spPr>
        <p:txBody>
          <a:bodyPr>
            <a:spAutoFit/>
          </a:bodyPr>
          <a:lstStyle/>
          <a:p>
            <a:pPr algn="ctr">
              <a:spcBef>
                <a:spcPct val="50000"/>
              </a:spcBef>
            </a:pPr>
            <a:r>
              <a:rPr lang="fr-FR" sz="1200" b="1"/>
              <a:t>Diminution de l’absorbance  à  CMC</a:t>
            </a:r>
          </a:p>
        </p:txBody>
      </p:sp>
      <p:sp>
        <p:nvSpPr>
          <p:cNvPr id="41996" name="Text Box 17"/>
          <p:cNvSpPr txBox="1">
            <a:spLocks noChangeArrowheads="1"/>
          </p:cNvSpPr>
          <p:nvPr/>
        </p:nvSpPr>
        <p:spPr bwMode="auto">
          <a:xfrm>
            <a:off x="3995738" y="2924175"/>
            <a:ext cx="1008062" cy="366713"/>
          </a:xfrm>
          <a:prstGeom prst="rect">
            <a:avLst/>
          </a:prstGeom>
          <a:noFill/>
          <a:ln w="9525">
            <a:noFill/>
            <a:miter lim="800000"/>
            <a:headEnd/>
            <a:tailEnd/>
          </a:ln>
        </p:spPr>
        <p:txBody>
          <a:bodyPr>
            <a:spAutoFit/>
          </a:bodyPr>
          <a:lstStyle/>
          <a:p>
            <a:pPr>
              <a:spcBef>
                <a:spcPct val="50000"/>
              </a:spcBef>
            </a:pPr>
            <a:r>
              <a:rPr lang="fr-FR" b="1"/>
              <a:t>CTAB</a:t>
            </a:r>
          </a:p>
        </p:txBody>
      </p:sp>
      <p:sp>
        <p:nvSpPr>
          <p:cNvPr id="41997" name="Text Box 18"/>
          <p:cNvSpPr txBox="1">
            <a:spLocks noChangeArrowheads="1"/>
          </p:cNvSpPr>
          <p:nvPr/>
        </p:nvSpPr>
        <p:spPr bwMode="auto">
          <a:xfrm>
            <a:off x="3276600" y="3933825"/>
            <a:ext cx="1008063" cy="366713"/>
          </a:xfrm>
          <a:prstGeom prst="rect">
            <a:avLst/>
          </a:prstGeom>
          <a:noFill/>
          <a:ln w="9525">
            <a:noFill/>
            <a:miter lim="800000"/>
            <a:headEnd/>
            <a:tailEnd/>
          </a:ln>
        </p:spPr>
        <p:txBody>
          <a:bodyPr>
            <a:spAutoFit/>
          </a:bodyPr>
          <a:lstStyle/>
          <a:p>
            <a:pPr>
              <a:spcBef>
                <a:spcPct val="50000"/>
              </a:spcBef>
            </a:pPr>
            <a:r>
              <a:rPr lang="fr-FR" b="1"/>
              <a:t>SDS</a:t>
            </a:r>
          </a:p>
        </p:txBody>
      </p:sp>
      <p:sp>
        <p:nvSpPr>
          <p:cNvPr id="41998" name="Text Box 19"/>
          <p:cNvSpPr txBox="1">
            <a:spLocks noChangeArrowheads="1"/>
          </p:cNvSpPr>
          <p:nvPr/>
        </p:nvSpPr>
        <p:spPr bwMode="auto">
          <a:xfrm>
            <a:off x="7451725" y="3933825"/>
            <a:ext cx="1403350" cy="366713"/>
          </a:xfrm>
          <a:prstGeom prst="rect">
            <a:avLst/>
          </a:prstGeom>
          <a:noFill/>
          <a:ln w="9525">
            <a:noFill/>
            <a:miter lim="800000"/>
            <a:headEnd/>
            <a:tailEnd/>
          </a:ln>
        </p:spPr>
        <p:txBody>
          <a:bodyPr>
            <a:spAutoFit/>
          </a:bodyPr>
          <a:lstStyle/>
          <a:p>
            <a:pPr>
              <a:spcBef>
                <a:spcPct val="50000"/>
              </a:spcBef>
            </a:pPr>
            <a:r>
              <a:rPr lang="fr-FR" b="1"/>
              <a:t>TXT 100</a:t>
            </a:r>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p:cNvSpPr>
          <p:nvPr/>
        </p:nvSpPr>
        <p:spPr bwMode="auto">
          <a:xfrm>
            <a:off x="0" y="188913"/>
            <a:ext cx="9144000" cy="647700"/>
          </a:xfrm>
          <a:prstGeom prst="rect">
            <a:avLst/>
          </a:prstGeom>
          <a:noFill/>
          <a:ln w="9525">
            <a:noFill/>
            <a:miter lim="800000"/>
            <a:headEnd/>
            <a:tailEnd/>
          </a:ln>
        </p:spPr>
        <p:txBody>
          <a:bodyPr anchor="ctr"/>
          <a:lstStyle/>
          <a:p>
            <a:pPr algn="ctr"/>
            <a:r>
              <a:rPr lang="fr-FR" sz="2400" b="1">
                <a:solidFill>
                  <a:srgbClr val="FF3300"/>
                </a:solidFill>
                <a:latin typeface="Times New Roman" pitchFamily="18" charset="0"/>
              </a:rPr>
              <a:t> </a:t>
            </a:r>
            <a:r>
              <a:rPr lang="fr-FR" sz="2000" b="1">
                <a:solidFill>
                  <a:srgbClr val="FF3300"/>
                </a:solidFill>
                <a:latin typeface="Times New Roman" pitchFamily="18" charset="0"/>
              </a:rPr>
              <a:t>INTERACTION COLORANT </a:t>
            </a:r>
            <a:br>
              <a:rPr lang="fr-FR" sz="2000" b="1">
                <a:solidFill>
                  <a:srgbClr val="FF3300"/>
                </a:solidFill>
                <a:latin typeface="Times New Roman" pitchFamily="18" charset="0"/>
              </a:rPr>
            </a:br>
            <a:r>
              <a:rPr lang="fr-FR" sz="2000" b="1">
                <a:solidFill>
                  <a:srgbClr val="FF3300"/>
                </a:solidFill>
                <a:latin typeface="Times New Roman" pitchFamily="18" charset="0"/>
              </a:rPr>
              <a:t>4GL---TENSIOACTIFS</a:t>
            </a:r>
            <a:r>
              <a:rPr lang="fr-FR" sz="4000">
                <a:latin typeface="Calibri" pitchFamily="34" charset="0"/>
              </a:rPr>
              <a:t> </a:t>
            </a:r>
          </a:p>
        </p:txBody>
      </p:sp>
      <p:sp>
        <p:nvSpPr>
          <p:cNvPr id="5" name="Text Box 4"/>
          <p:cNvSpPr txBox="1">
            <a:spLocks noChangeArrowheads="1"/>
          </p:cNvSpPr>
          <p:nvPr/>
        </p:nvSpPr>
        <p:spPr bwMode="auto">
          <a:xfrm>
            <a:off x="395288" y="4292600"/>
            <a:ext cx="8496300" cy="1863725"/>
          </a:xfrm>
          <a:prstGeom prst="rect">
            <a:avLst/>
          </a:prstGeom>
          <a:noFill/>
          <a:ln w="9525">
            <a:noFill/>
            <a:miter lim="800000"/>
            <a:headEnd/>
            <a:tailEnd/>
          </a:ln>
        </p:spPr>
        <p:txBody>
          <a:bodyPr>
            <a:spAutoFit/>
          </a:bodyPr>
          <a:lstStyle/>
          <a:p>
            <a:pPr algn="ctr">
              <a:spcBef>
                <a:spcPct val="50000"/>
              </a:spcBef>
              <a:buSzPct val="125000"/>
              <a:buFont typeface="Wingdings" pitchFamily="2" charset="2"/>
              <a:buChar char="q"/>
            </a:pPr>
            <a:r>
              <a:rPr lang="fr-FR" sz="2000" b="1">
                <a:latin typeface="Times New Roman" pitchFamily="18" charset="0"/>
              </a:rPr>
              <a:t>     </a:t>
            </a:r>
            <a:r>
              <a:rPr lang="fr-FR" sz="1600" b="1">
                <a:latin typeface="Times New Roman" pitchFamily="18" charset="0"/>
              </a:rPr>
              <a:t>Décalage de la longueur d’onde max du colorant après ajout de CTAB , diminution de l’absorbance âpres 0.125 CMC  ( formation de complexe )</a:t>
            </a:r>
          </a:p>
          <a:p>
            <a:pPr algn="ctr">
              <a:spcBef>
                <a:spcPct val="50000"/>
              </a:spcBef>
              <a:buSzPct val="125000"/>
              <a:buFont typeface="Wingdings" pitchFamily="2" charset="2"/>
              <a:buChar char="q"/>
            </a:pPr>
            <a:r>
              <a:rPr lang="fr-FR" sz="1600" b="1">
                <a:latin typeface="Times New Roman" pitchFamily="18" charset="0"/>
              </a:rPr>
              <a:t> </a:t>
            </a:r>
            <a:r>
              <a:rPr lang="fr-FR" sz="1600" b="1">
                <a:latin typeface="Times New Roman" pitchFamily="18" charset="0"/>
                <a:cs typeface="Times New Roman" pitchFamily="18" charset="0"/>
              </a:rPr>
              <a:t> le SDS n’influe pas  sur la longueur d’onde  du colorant mais l’absorbance diminue à 0.125 CMC</a:t>
            </a:r>
          </a:p>
          <a:p>
            <a:pPr algn="ctr">
              <a:spcBef>
                <a:spcPct val="50000"/>
              </a:spcBef>
              <a:buSzPct val="125000"/>
              <a:buFont typeface="Wingdings" pitchFamily="2" charset="2"/>
              <a:buChar char="q"/>
            </a:pPr>
            <a:r>
              <a:rPr lang="fr-FR" sz="1600" b="1">
                <a:latin typeface="Times New Roman" pitchFamily="18" charset="0"/>
                <a:cs typeface="Times New Roman" pitchFamily="18" charset="0"/>
              </a:rPr>
              <a:t> </a:t>
            </a:r>
            <a:r>
              <a:rPr lang="fr-FR" sz="1600" b="1"/>
              <a:t>Décalage de la longueur d’onde max du colorant après ajout de TXT , diminution de l’absorbance à 2 CMC</a:t>
            </a:r>
          </a:p>
        </p:txBody>
      </p:sp>
      <p:pic>
        <p:nvPicPr>
          <p:cNvPr id="43011" name="Picture 6"/>
          <p:cNvPicPr>
            <a:picLocks noChangeAspect="1" noChangeArrowheads="1"/>
          </p:cNvPicPr>
          <p:nvPr/>
        </p:nvPicPr>
        <p:blipFill>
          <a:blip r:embed="rId2"/>
          <a:srcRect/>
          <a:stretch>
            <a:fillRect/>
          </a:stretch>
        </p:blipFill>
        <p:spPr bwMode="auto">
          <a:xfrm>
            <a:off x="1187450" y="1052513"/>
            <a:ext cx="6769100" cy="309721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1598613" y="2565400"/>
            <a:ext cx="6491287" cy="457200"/>
          </a:xfrm>
          <a:prstGeom prst="rect">
            <a:avLst/>
          </a:prstGeom>
          <a:noFill/>
          <a:ln w="9525">
            <a:noFill/>
            <a:miter lim="800000"/>
            <a:headEnd/>
            <a:tailEnd/>
          </a:ln>
          <a:effectLst/>
        </p:spPr>
        <p:txBody>
          <a:bodyPr wrap="none">
            <a:spAutoFit/>
          </a:bodyPr>
          <a:lstStyle/>
          <a:p>
            <a:pPr algn="ctr"/>
            <a:r>
              <a:rPr lang="fr-FR" sz="2400" b="1">
                <a:solidFill>
                  <a:srgbClr val="FF3300"/>
                </a:solidFill>
                <a:latin typeface="Times New Roman" pitchFamily="18" charset="0"/>
              </a:rPr>
              <a:t>CARACTERISATION DE L’ARGILE BRUTE </a:t>
            </a:r>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49774E4-02E0-4129-8E54-0F2992F76D1D}" type="slidenum">
              <a:rPr lang="fr-FR"/>
              <a:pPr>
                <a:defRPr/>
              </a:pPr>
              <a:t>14</a:t>
            </a:fld>
            <a:endParaRPr lang="fr-FR"/>
          </a:p>
        </p:txBody>
      </p:sp>
      <p:pic>
        <p:nvPicPr>
          <p:cNvPr id="44068" name="Picture 2"/>
          <p:cNvPicPr>
            <a:picLocks noChangeAspect="1" noChangeArrowheads="1"/>
          </p:cNvPicPr>
          <p:nvPr/>
        </p:nvPicPr>
        <p:blipFill>
          <a:blip r:embed="rId2"/>
          <a:srcRect/>
          <a:stretch>
            <a:fillRect/>
          </a:stretch>
        </p:blipFill>
        <p:spPr bwMode="auto">
          <a:xfrm>
            <a:off x="179388" y="2060575"/>
            <a:ext cx="4968875" cy="2808288"/>
          </a:xfrm>
          <a:prstGeom prst="rect">
            <a:avLst/>
          </a:prstGeom>
          <a:solidFill>
            <a:srgbClr val="FF3300"/>
          </a:solidFill>
          <a:ln w="9525">
            <a:noFill/>
            <a:miter lim="800000"/>
            <a:headEnd/>
            <a:tailEnd/>
          </a:ln>
        </p:spPr>
      </p:pic>
      <p:sp>
        <p:nvSpPr>
          <p:cNvPr id="44069" name="Rectangle 7"/>
          <p:cNvSpPr>
            <a:spLocks noChangeArrowheads="1"/>
          </p:cNvSpPr>
          <p:nvPr/>
        </p:nvSpPr>
        <p:spPr bwMode="auto">
          <a:xfrm>
            <a:off x="0" y="981075"/>
            <a:ext cx="8675688" cy="830997"/>
          </a:xfrm>
          <a:prstGeom prst="rect">
            <a:avLst/>
          </a:prstGeom>
          <a:noFill/>
          <a:ln w="9525">
            <a:noFill/>
            <a:miter lim="800000"/>
            <a:headEnd/>
            <a:tailEnd/>
          </a:ln>
        </p:spPr>
        <p:txBody>
          <a:bodyPr>
            <a:spAutoFit/>
          </a:bodyPr>
          <a:lstStyle/>
          <a:p>
            <a:pPr algn="ctr"/>
            <a:r>
              <a:rPr lang="fr-FR" sz="2400" dirty="0">
                <a:solidFill>
                  <a:srgbClr val="00B050"/>
                </a:solidFill>
                <a:latin typeface="Times New Roman" pitchFamily="18" charset="0"/>
                <a:cs typeface="Times New Roman" pitchFamily="18" charset="0"/>
              </a:rPr>
              <a:t> </a:t>
            </a:r>
            <a:r>
              <a:rPr lang="fr-FR" sz="2400" b="1" dirty="0">
                <a:solidFill>
                  <a:srgbClr val="00B050"/>
                </a:solidFill>
                <a:latin typeface="Times New Roman" pitchFamily="18" charset="0"/>
                <a:cs typeface="Times New Roman" pitchFamily="18" charset="0"/>
              </a:rPr>
              <a:t> </a:t>
            </a:r>
            <a:r>
              <a:rPr lang="fr-FR" sz="2400" b="1" dirty="0">
                <a:latin typeface="Times New Roman" pitchFamily="18" charset="0"/>
                <a:cs typeface="Times New Roman" pitchFamily="18" charset="0"/>
              </a:rPr>
              <a:t>L’argile utilisé dans ce travail provient d’un gisement située à Maghnia, elle</a:t>
            </a:r>
            <a:r>
              <a:rPr lang="fr-FR" sz="2400" b="1" dirty="0" smtClean="0">
                <a:latin typeface="Times New Roman" pitchFamily="18" charset="0"/>
                <a:cs typeface="Times New Roman" pitchFamily="18" charset="0"/>
              </a:rPr>
              <a:t> est utilisée </a:t>
            </a:r>
            <a:r>
              <a:rPr lang="fr-FR" sz="2400" b="1" dirty="0">
                <a:latin typeface="Times New Roman" pitchFamily="18" charset="0"/>
                <a:cs typeface="Times New Roman" pitchFamily="18" charset="0"/>
              </a:rPr>
              <a:t>sans purification </a:t>
            </a:r>
            <a:endParaRPr lang="fr-FR" sz="2400" dirty="0">
              <a:latin typeface="Times New Roman" pitchFamily="18" charset="0"/>
              <a:cs typeface="Times New Roman" pitchFamily="18" charset="0"/>
            </a:endParaRPr>
          </a:p>
        </p:txBody>
      </p:sp>
      <p:sp>
        <p:nvSpPr>
          <p:cNvPr id="44070" name="Rectangle 8"/>
          <p:cNvSpPr>
            <a:spLocks noChangeArrowheads="1"/>
          </p:cNvSpPr>
          <p:nvPr/>
        </p:nvSpPr>
        <p:spPr bwMode="auto">
          <a:xfrm>
            <a:off x="3492500" y="5157788"/>
            <a:ext cx="4214813" cy="1187450"/>
          </a:xfrm>
          <a:prstGeom prst="rect">
            <a:avLst/>
          </a:prstGeom>
          <a:noFill/>
          <a:ln w="9525">
            <a:noFill/>
            <a:miter lim="800000"/>
            <a:headEnd/>
            <a:tailEnd/>
          </a:ln>
        </p:spPr>
        <p:txBody>
          <a:bodyPr>
            <a:spAutoFit/>
          </a:bodyPr>
          <a:lstStyle/>
          <a:p>
            <a:pPr algn="ctr"/>
            <a:r>
              <a:rPr lang="fr-FR" sz="2400" b="1">
                <a:solidFill>
                  <a:srgbClr val="FF3300"/>
                </a:solidFill>
                <a:latin typeface="Times New Roman" pitchFamily="18" charset="0"/>
                <a:cs typeface="Times New Roman" pitchFamily="18" charset="0"/>
              </a:rPr>
              <a:t>La composante essentielle de cette argile est la Montmorillonite</a:t>
            </a:r>
          </a:p>
        </p:txBody>
      </p:sp>
      <p:sp>
        <p:nvSpPr>
          <p:cNvPr id="44072" name="Rectangle 8"/>
          <p:cNvSpPr>
            <a:spLocks noChangeArrowheads="1"/>
          </p:cNvSpPr>
          <p:nvPr/>
        </p:nvSpPr>
        <p:spPr bwMode="auto">
          <a:xfrm>
            <a:off x="-36513" y="115888"/>
            <a:ext cx="9145588" cy="457200"/>
          </a:xfrm>
          <a:prstGeom prst="rect">
            <a:avLst/>
          </a:prstGeom>
          <a:noFill/>
          <a:ln w="9525">
            <a:noFill/>
            <a:miter lim="800000"/>
            <a:headEnd/>
            <a:tailEnd/>
          </a:ln>
        </p:spPr>
        <p:txBody>
          <a:bodyPr>
            <a:spAutoFit/>
          </a:bodyPr>
          <a:lstStyle/>
          <a:p>
            <a:pPr algn="ctr"/>
            <a:r>
              <a:rPr lang="fr-FR" sz="2400" b="1" dirty="0" smtClean="0">
                <a:solidFill>
                  <a:srgbClr val="FF0000"/>
                </a:solidFill>
                <a:latin typeface="Times New Roman" pitchFamily="18" charset="0"/>
                <a:cs typeface="Times New Roman" pitchFamily="18" charset="0"/>
              </a:rPr>
              <a:t>CARACTERISATION </a:t>
            </a:r>
            <a:r>
              <a:rPr lang="fr-FR" sz="2400" b="1" dirty="0">
                <a:solidFill>
                  <a:srgbClr val="FF0000"/>
                </a:solidFill>
                <a:latin typeface="Times New Roman" pitchFamily="18" charset="0"/>
                <a:cs typeface="Times New Roman" pitchFamily="18" charset="0"/>
              </a:rPr>
              <a:t>DE L’ARGILE BRUTE</a:t>
            </a:r>
            <a:endParaRPr lang="fr-FR" dirty="0">
              <a:latin typeface="Calibri" pitchFamily="34" charset="0"/>
            </a:endParaRPr>
          </a:p>
        </p:txBody>
      </p:sp>
      <p:sp>
        <p:nvSpPr>
          <p:cNvPr id="44073" name="Rectangle 7"/>
          <p:cNvSpPr>
            <a:spLocks noChangeArrowheads="1"/>
          </p:cNvSpPr>
          <p:nvPr/>
        </p:nvSpPr>
        <p:spPr bwMode="auto">
          <a:xfrm>
            <a:off x="4643438" y="2997200"/>
            <a:ext cx="4248150" cy="1187450"/>
          </a:xfrm>
          <a:prstGeom prst="rect">
            <a:avLst/>
          </a:prstGeom>
          <a:noFill/>
          <a:ln w="9525">
            <a:noFill/>
            <a:miter lim="800000"/>
            <a:headEnd/>
            <a:tailEnd/>
          </a:ln>
        </p:spPr>
        <p:txBody>
          <a:bodyPr>
            <a:spAutoFit/>
          </a:bodyPr>
          <a:lstStyle/>
          <a:p>
            <a:pPr algn="ctr"/>
            <a:r>
              <a:rPr lang="fr-FR" sz="2400">
                <a:solidFill>
                  <a:srgbClr val="00B050"/>
                </a:solidFill>
                <a:latin typeface="Times New Roman" pitchFamily="18" charset="0"/>
                <a:cs typeface="Times New Roman" pitchFamily="18" charset="0"/>
              </a:rPr>
              <a:t> </a:t>
            </a:r>
            <a:r>
              <a:rPr lang="fr-FR" sz="2400" b="1">
                <a:solidFill>
                  <a:srgbClr val="00B050"/>
                </a:solidFill>
                <a:latin typeface="Times New Roman" pitchFamily="18" charset="0"/>
                <a:cs typeface="Times New Roman" pitchFamily="18" charset="0"/>
              </a:rPr>
              <a:t> </a:t>
            </a:r>
            <a:r>
              <a:rPr lang="fr-FR" sz="2400" b="1">
                <a:latin typeface="Times New Roman" pitchFamily="18" charset="0"/>
                <a:cs typeface="Times New Roman" pitchFamily="18" charset="0"/>
              </a:rPr>
              <a:t>Elle contient plusieurs impuretés : calcite , cristobalite et quartz</a:t>
            </a:r>
            <a:endParaRPr lang="fr-FR" sz="2400">
              <a:latin typeface="Times New Roman" pitchFamily="18" charset="0"/>
              <a:cs typeface="Times New Roman" pitchFamily="18" charset="0"/>
            </a:endParaRPr>
          </a:p>
        </p:txBody>
      </p:sp>
      <p:sp>
        <p:nvSpPr>
          <p:cNvPr id="44074" name="AutoShape 42"/>
          <p:cNvSpPr>
            <a:spLocks noChangeArrowheads="1"/>
          </p:cNvSpPr>
          <p:nvPr/>
        </p:nvSpPr>
        <p:spPr bwMode="auto">
          <a:xfrm>
            <a:off x="5219700" y="4365625"/>
            <a:ext cx="431800" cy="935038"/>
          </a:xfrm>
          <a:prstGeom prst="curvedLeftArrow">
            <a:avLst>
              <a:gd name="adj1" fmla="val 43309"/>
              <a:gd name="adj2" fmla="val 86618"/>
              <a:gd name="adj3" fmla="val 33333"/>
            </a:avLst>
          </a:prstGeom>
          <a:solidFill>
            <a:srgbClr val="FF3300"/>
          </a:solidFill>
          <a:ln w="9525">
            <a:solidFill>
              <a:schemeClr val="tx1"/>
            </a:solidFill>
            <a:miter lim="800000"/>
            <a:headEnd/>
            <a:tailEnd/>
          </a:ln>
          <a:effectLst/>
        </p:spPr>
        <p:txBody>
          <a:bodyPr wrap="none" anchor="ctr"/>
          <a:lstStyle/>
          <a:p>
            <a:endParaRPr lang="en-US"/>
          </a:p>
        </p:txBody>
      </p:sp>
      <p:sp>
        <p:nvSpPr>
          <p:cNvPr id="44075" name="Text Box 43"/>
          <p:cNvSpPr txBox="1">
            <a:spLocks noChangeArrowheads="1"/>
          </p:cNvSpPr>
          <p:nvPr/>
        </p:nvSpPr>
        <p:spPr bwMode="auto">
          <a:xfrm>
            <a:off x="468313" y="4868863"/>
            <a:ext cx="3744912" cy="366712"/>
          </a:xfrm>
          <a:prstGeom prst="rect">
            <a:avLst/>
          </a:prstGeom>
          <a:noFill/>
          <a:ln w="9525">
            <a:noFill/>
            <a:miter lim="800000"/>
            <a:headEnd/>
            <a:tailEnd/>
          </a:ln>
          <a:effectLst/>
        </p:spPr>
        <p:txBody>
          <a:bodyPr>
            <a:spAutoFit/>
          </a:bodyPr>
          <a:lstStyle/>
          <a:p>
            <a:pPr>
              <a:spcBef>
                <a:spcPct val="50000"/>
              </a:spcBef>
            </a:pPr>
            <a:r>
              <a:rPr lang="fr-FR" b="1"/>
              <a:t>Spectre DRX  de l’argile brute</a:t>
            </a:r>
          </a:p>
        </p:txBody>
      </p: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082ECFE-0C0F-4928-8B09-CDE860AFDFB3}" type="slidenum">
              <a:rPr lang="fr-FR"/>
              <a:pPr>
                <a:defRPr/>
              </a:pPr>
              <a:t>15</a:t>
            </a:fld>
            <a:endParaRPr lang="fr-FR"/>
          </a:p>
        </p:txBody>
      </p:sp>
      <p:sp>
        <p:nvSpPr>
          <p:cNvPr id="45058" name="ZoneTexte 6"/>
          <p:cNvSpPr txBox="1">
            <a:spLocks noChangeArrowheads="1"/>
          </p:cNvSpPr>
          <p:nvPr/>
        </p:nvSpPr>
        <p:spPr bwMode="auto">
          <a:xfrm>
            <a:off x="785813" y="2357438"/>
            <a:ext cx="6357937" cy="369887"/>
          </a:xfrm>
          <a:prstGeom prst="rect">
            <a:avLst/>
          </a:prstGeom>
          <a:noFill/>
          <a:ln w="9525">
            <a:noFill/>
            <a:miter lim="800000"/>
            <a:headEnd/>
            <a:tailEnd/>
          </a:ln>
        </p:spPr>
        <p:txBody>
          <a:bodyPr>
            <a:spAutoFit/>
          </a:bodyPr>
          <a:lstStyle/>
          <a:p>
            <a:endParaRPr lang="en-US">
              <a:latin typeface="Calibri" pitchFamily="34" charset="0"/>
            </a:endParaRPr>
          </a:p>
        </p:txBody>
      </p:sp>
      <p:pic>
        <p:nvPicPr>
          <p:cNvPr id="45059" name="Image 9" descr="bentonitemateriau.PNG"/>
          <p:cNvPicPr>
            <a:picLocks noChangeAspect="1"/>
          </p:cNvPicPr>
          <p:nvPr/>
        </p:nvPicPr>
        <p:blipFill>
          <a:blip r:embed="rId2"/>
          <a:srcRect/>
          <a:stretch>
            <a:fillRect/>
          </a:stretch>
        </p:blipFill>
        <p:spPr bwMode="auto">
          <a:xfrm>
            <a:off x="142875" y="1785938"/>
            <a:ext cx="3714750" cy="2579687"/>
          </a:xfrm>
          <a:prstGeom prst="rect">
            <a:avLst/>
          </a:prstGeom>
          <a:noFill/>
          <a:ln w="9525">
            <a:noFill/>
            <a:miter lim="800000"/>
            <a:headEnd/>
            <a:tailEnd/>
          </a:ln>
        </p:spPr>
      </p:pic>
      <p:sp>
        <p:nvSpPr>
          <p:cNvPr id="45060" name="ZoneTexte 10"/>
          <p:cNvSpPr txBox="1">
            <a:spLocks noChangeArrowheads="1"/>
          </p:cNvSpPr>
          <p:nvPr/>
        </p:nvSpPr>
        <p:spPr bwMode="auto">
          <a:xfrm>
            <a:off x="2195513" y="620713"/>
            <a:ext cx="4786312" cy="457200"/>
          </a:xfrm>
          <a:prstGeom prst="rect">
            <a:avLst/>
          </a:prstGeom>
          <a:noFill/>
          <a:ln w="9525">
            <a:noFill/>
            <a:miter lim="800000"/>
            <a:headEnd/>
            <a:tailEnd/>
          </a:ln>
        </p:spPr>
        <p:txBody>
          <a:bodyPr>
            <a:spAutoFit/>
          </a:bodyPr>
          <a:lstStyle/>
          <a:p>
            <a:pPr algn="ctr"/>
            <a:r>
              <a:rPr lang="fr-FR" sz="2400" b="1">
                <a:solidFill>
                  <a:srgbClr val="FF0000"/>
                </a:solidFill>
                <a:latin typeface="Times New Roman" pitchFamily="18" charset="0"/>
                <a:cs typeface="Times New Roman" pitchFamily="18" charset="0"/>
              </a:rPr>
              <a:t>Structure de la montmorillonite</a:t>
            </a:r>
          </a:p>
        </p:txBody>
      </p:sp>
      <p:sp>
        <p:nvSpPr>
          <p:cNvPr id="45061" name="Text Box 8"/>
          <p:cNvSpPr txBox="1">
            <a:spLocks noChangeArrowheads="1"/>
          </p:cNvSpPr>
          <p:nvPr/>
        </p:nvSpPr>
        <p:spPr bwMode="auto">
          <a:xfrm>
            <a:off x="3851275" y="1412875"/>
            <a:ext cx="4968875" cy="3390900"/>
          </a:xfrm>
          <a:prstGeom prst="rect">
            <a:avLst/>
          </a:prstGeom>
          <a:noFill/>
          <a:ln w="9525">
            <a:noFill/>
            <a:miter lim="800000"/>
            <a:headEnd/>
            <a:tailEnd/>
          </a:ln>
        </p:spPr>
        <p:txBody>
          <a:bodyPr>
            <a:spAutoFit/>
          </a:bodyPr>
          <a:lstStyle/>
          <a:p>
            <a:pPr>
              <a:spcBef>
                <a:spcPct val="50000"/>
              </a:spcBef>
            </a:pPr>
            <a:r>
              <a:rPr lang="fr-FR" b="1">
                <a:latin typeface="Times New Roman" pitchFamily="18" charset="0"/>
              </a:rPr>
              <a:t>La montmorillonite est une smectite de type 2/1 gonflante en présence d’eau.</a:t>
            </a:r>
          </a:p>
          <a:p>
            <a:pPr>
              <a:spcBef>
                <a:spcPct val="50000"/>
              </a:spcBef>
            </a:pPr>
            <a:r>
              <a:rPr lang="fr-FR" b="1">
                <a:latin typeface="Times New Roman" pitchFamily="18" charset="0"/>
              </a:rPr>
              <a:t>Surface électrique non neutre (Eslinger et Peaver, 1988).</a:t>
            </a:r>
          </a:p>
          <a:p>
            <a:pPr>
              <a:spcBef>
                <a:spcPct val="50000"/>
              </a:spcBef>
            </a:pPr>
            <a:r>
              <a:rPr lang="fr-FR" b="1">
                <a:latin typeface="Times New Roman" pitchFamily="18" charset="0"/>
              </a:rPr>
              <a:t>Capacité d’échange cationique importante peut 	atteindre 150 meq/100g (Caillère et al., 1982). </a:t>
            </a:r>
          </a:p>
          <a:p>
            <a:pPr>
              <a:spcBef>
                <a:spcPct val="50000"/>
              </a:spcBef>
            </a:pPr>
            <a:r>
              <a:rPr lang="fr-FR" b="1">
                <a:latin typeface="Times New Roman" pitchFamily="18" charset="0"/>
              </a:rPr>
              <a:t>Surface spécifique  importante peut atteindre 800 m²/g</a:t>
            </a:r>
          </a:p>
          <a:p>
            <a:pPr>
              <a:spcBef>
                <a:spcPct val="50000"/>
              </a:spcBef>
            </a:pPr>
            <a:endParaRPr lang="fr-FR" b="1">
              <a:latin typeface="Times New Roman" pitchFamily="18" charset="0"/>
            </a:endParaRPr>
          </a:p>
        </p:txBody>
      </p:sp>
      <p:sp>
        <p:nvSpPr>
          <p:cNvPr id="45064" name="Text Box 8"/>
          <p:cNvSpPr txBox="1">
            <a:spLocks noChangeArrowheads="1"/>
          </p:cNvSpPr>
          <p:nvPr/>
        </p:nvSpPr>
        <p:spPr bwMode="auto">
          <a:xfrm>
            <a:off x="684213" y="5084763"/>
            <a:ext cx="7991475" cy="1006475"/>
          </a:xfrm>
          <a:prstGeom prst="rect">
            <a:avLst/>
          </a:prstGeom>
          <a:noFill/>
          <a:ln w="9525">
            <a:noFill/>
            <a:miter lim="800000"/>
            <a:headEnd/>
            <a:tailEnd/>
          </a:ln>
          <a:effectLst/>
        </p:spPr>
        <p:txBody>
          <a:bodyPr>
            <a:spAutoFit/>
          </a:bodyPr>
          <a:lstStyle/>
          <a:p>
            <a:pPr algn="ctr">
              <a:spcBef>
                <a:spcPct val="50000"/>
              </a:spcBef>
            </a:pPr>
            <a:r>
              <a:rPr lang="fr-FR" sz="2000" b="1">
                <a:solidFill>
                  <a:srgbClr val="FF3300"/>
                </a:solidFill>
                <a:latin typeface="Times New Roman" pitchFamily="18" charset="0"/>
              </a:rPr>
              <a:t>A cause de sa charge négative et son caractère hydrophile, sa capacité d’adsorption vis-à-vis des molécules organique  chargée négativement comme le 4GL est nulle</a:t>
            </a:r>
            <a:r>
              <a:rPr lang="fr-FR" sz="2000">
                <a:solidFill>
                  <a:srgbClr val="FF3300"/>
                </a:solidFill>
                <a:latin typeface="Times New Roman" pitchFamily="18" charset="0"/>
              </a:rPr>
              <a:t> </a:t>
            </a:r>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A91640D-EAE9-4A91-93B5-91B1697FF0A9}" type="slidenum">
              <a:rPr lang="fr-FR"/>
              <a:pPr>
                <a:defRPr/>
              </a:pPr>
              <a:t>16</a:t>
            </a:fld>
            <a:endParaRPr lang="fr-FR"/>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46083" name="Picture 1"/>
          <p:cNvPicPr>
            <a:picLocks noChangeAspect="1" noChangeArrowheads="1"/>
          </p:cNvPicPr>
          <p:nvPr/>
        </p:nvPicPr>
        <p:blipFill>
          <a:blip r:embed="rId2"/>
          <a:srcRect l="2199" r="5772" b="6044"/>
          <a:stretch>
            <a:fillRect/>
          </a:stretch>
        </p:blipFill>
        <p:spPr bwMode="auto">
          <a:xfrm>
            <a:off x="3492500" y="115888"/>
            <a:ext cx="5111750" cy="2665412"/>
          </a:xfrm>
          <a:prstGeom prst="rect">
            <a:avLst/>
          </a:prstGeom>
          <a:noFill/>
          <a:ln w="9525">
            <a:noFill/>
            <a:miter lim="800000"/>
            <a:headEnd/>
            <a:tailEnd/>
          </a:ln>
        </p:spPr>
      </p:pic>
      <p:pic>
        <p:nvPicPr>
          <p:cNvPr id="46085" name="Picture 4"/>
          <p:cNvPicPr>
            <a:picLocks noChangeAspect="1" noChangeArrowheads="1"/>
          </p:cNvPicPr>
          <p:nvPr/>
        </p:nvPicPr>
        <p:blipFill>
          <a:blip r:embed="rId3"/>
          <a:srcRect l="9949" t="8006" r="14682" b="14166"/>
          <a:stretch>
            <a:fillRect/>
          </a:stretch>
        </p:blipFill>
        <p:spPr bwMode="auto">
          <a:xfrm>
            <a:off x="250825" y="3141663"/>
            <a:ext cx="5183188" cy="2808287"/>
          </a:xfrm>
          <a:prstGeom prst="rect">
            <a:avLst/>
          </a:prstGeom>
          <a:noFill/>
          <a:ln w="9525">
            <a:noFill/>
            <a:miter lim="800000"/>
            <a:headEnd/>
            <a:tailEnd/>
          </a:ln>
        </p:spPr>
      </p:pic>
      <p:sp>
        <p:nvSpPr>
          <p:cNvPr id="46086" name="Rectangle 6"/>
          <p:cNvSpPr>
            <a:spLocks noChangeArrowheads="1"/>
          </p:cNvSpPr>
          <p:nvPr/>
        </p:nvSpPr>
        <p:spPr bwMode="auto">
          <a:xfrm>
            <a:off x="755650" y="6100763"/>
            <a:ext cx="5435600" cy="701675"/>
          </a:xfrm>
          <a:prstGeom prst="rect">
            <a:avLst/>
          </a:prstGeom>
          <a:noFill/>
          <a:ln w="9525">
            <a:noFill/>
            <a:miter lim="800000"/>
            <a:headEnd/>
            <a:tailEnd/>
          </a:ln>
        </p:spPr>
        <p:txBody>
          <a:bodyPr anchor="ctr">
            <a:spAutoFit/>
          </a:bodyPr>
          <a:lstStyle/>
          <a:p>
            <a:pPr algn="ctr">
              <a:tabLst>
                <a:tab pos="2413000" algn="l"/>
              </a:tabLst>
            </a:pPr>
            <a:r>
              <a:rPr lang="fr-FR" sz="2000" b="1">
                <a:solidFill>
                  <a:srgbClr val="FF3300"/>
                </a:solidFill>
                <a:cs typeface="Times New Roman" pitchFamily="18" charset="0"/>
              </a:rPr>
              <a:t>Analyse ATG  couplée avec sa dérivée de l’argile Brute</a:t>
            </a:r>
            <a:endParaRPr lang="fr-FR" sz="2000">
              <a:solidFill>
                <a:srgbClr val="FF3300"/>
              </a:solidFill>
            </a:endParaRPr>
          </a:p>
        </p:txBody>
      </p:sp>
      <p:sp>
        <p:nvSpPr>
          <p:cNvPr id="46088" name="Text Box 8"/>
          <p:cNvSpPr txBox="1">
            <a:spLocks noChangeArrowheads="1"/>
          </p:cNvSpPr>
          <p:nvPr/>
        </p:nvSpPr>
        <p:spPr bwMode="auto">
          <a:xfrm>
            <a:off x="1906588" y="1481138"/>
            <a:ext cx="2952750" cy="579437"/>
          </a:xfrm>
          <a:prstGeom prst="rect">
            <a:avLst/>
          </a:prstGeom>
          <a:noFill/>
          <a:ln w="9525">
            <a:noFill/>
            <a:miter lim="800000"/>
            <a:headEnd/>
            <a:tailEnd/>
          </a:ln>
          <a:effectLst/>
        </p:spPr>
        <p:txBody>
          <a:bodyPr>
            <a:spAutoFit/>
          </a:bodyPr>
          <a:lstStyle/>
          <a:p>
            <a:pPr algn="ctr">
              <a:spcBef>
                <a:spcPct val="50000"/>
              </a:spcBef>
            </a:pPr>
            <a:r>
              <a:rPr lang="fr-FR" sz="1400" b="1">
                <a:latin typeface="Times New Roman" pitchFamily="18" charset="0"/>
              </a:rPr>
              <a:t>Vibration d’élongation OH  de l’eau d’hydratation</a:t>
            </a:r>
            <a:r>
              <a:rPr lang="fr-FR"/>
              <a:t> </a:t>
            </a:r>
          </a:p>
        </p:txBody>
      </p:sp>
      <p:sp>
        <p:nvSpPr>
          <p:cNvPr id="46089" name="AutoShape 9"/>
          <p:cNvSpPr>
            <a:spLocks noChangeArrowheads="1"/>
          </p:cNvSpPr>
          <p:nvPr/>
        </p:nvSpPr>
        <p:spPr bwMode="auto">
          <a:xfrm>
            <a:off x="4211638" y="981075"/>
            <a:ext cx="215900" cy="504825"/>
          </a:xfrm>
          <a:prstGeom prst="upArrow">
            <a:avLst>
              <a:gd name="adj1" fmla="val 50000"/>
              <a:gd name="adj2" fmla="val 58456"/>
            </a:avLst>
          </a:prstGeom>
          <a:solidFill>
            <a:srgbClr val="FF3300"/>
          </a:solidFill>
          <a:ln w="9525">
            <a:solidFill>
              <a:schemeClr val="tx1"/>
            </a:solidFill>
            <a:miter lim="800000"/>
            <a:headEnd/>
            <a:tailEnd/>
          </a:ln>
          <a:effectLst/>
        </p:spPr>
        <p:txBody>
          <a:bodyPr wrap="none" anchor="ctr"/>
          <a:lstStyle/>
          <a:p>
            <a:endParaRPr lang="en-US"/>
          </a:p>
        </p:txBody>
      </p:sp>
      <p:sp>
        <p:nvSpPr>
          <p:cNvPr id="46090" name="Text Box 10"/>
          <p:cNvSpPr txBox="1">
            <a:spLocks noChangeArrowheads="1"/>
          </p:cNvSpPr>
          <p:nvPr/>
        </p:nvSpPr>
        <p:spPr bwMode="auto">
          <a:xfrm>
            <a:off x="4356100" y="1125538"/>
            <a:ext cx="2952750" cy="579437"/>
          </a:xfrm>
          <a:prstGeom prst="rect">
            <a:avLst/>
          </a:prstGeom>
          <a:noFill/>
          <a:ln w="9525">
            <a:noFill/>
            <a:miter lim="800000"/>
            <a:headEnd/>
            <a:tailEnd/>
          </a:ln>
          <a:effectLst/>
        </p:spPr>
        <p:txBody>
          <a:bodyPr>
            <a:spAutoFit/>
          </a:bodyPr>
          <a:lstStyle/>
          <a:p>
            <a:pPr algn="ctr">
              <a:spcBef>
                <a:spcPct val="50000"/>
              </a:spcBef>
            </a:pPr>
            <a:r>
              <a:rPr lang="fr-FR" sz="1400" b="1" dirty="0">
                <a:latin typeface="Times New Roman" pitchFamily="18" charset="0"/>
              </a:rPr>
              <a:t>Vibration de déformation  OH  de l’eau d’hydratation</a:t>
            </a:r>
            <a:r>
              <a:rPr lang="fr-FR" dirty="0"/>
              <a:t> </a:t>
            </a:r>
          </a:p>
        </p:txBody>
      </p:sp>
      <p:sp>
        <p:nvSpPr>
          <p:cNvPr id="46091" name="AutoShape 11"/>
          <p:cNvSpPr>
            <a:spLocks noChangeArrowheads="1"/>
          </p:cNvSpPr>
          <p:nvPr/>
        </p:nvSpPr>
        <p:spPr bwMode="auto">
          <a:xfrm>
            <a:off x="6156325" y="836613"/>
            <a:ext cx="576263" cy="215900"/>
          </a:xfrm>
          <a:prstGeom prst="rightArrow">
            <a:avLst>
              <a:gd name="adj1" fmla="val 50000"/>
              <a:gd name="adj2" fmla="val 66728"/>
            </a:avLst>
          </a:prstGeom>
          <a:solidFill>
            <a:srgbClr val="FF3300"/>
          </a:solidFill>
          <a:ln w="9525">
            <a:solidFill>
              <a:schemeClr val="tx1"/>
            </a:solidFill>
            <a:miter lim="800000"/>
            <a:headEnd/>
            <a:tailEnd/>
          </a:ln>
          <a:effectLst/>
        </p:spPr>
        <p:txBody>
          <a:bodyPr wrap="none" anchor="ctr"/>
          <a:lstStyle/>
          <a:p>
            <a:endParaRPr lang="en-US"/>
          </a:p>
        </p:txBody>
      </p:sp>
      <p:sp>
        <p:nvSpPr>
          <p:cNvPr id="46092" name="Text Box 12"/>
          <p:cNvSpPr txBox="1">
            <a:spLocks noChangeArrowheads="1"/>
          </p:cNvSpPr>
          <p:nvPr/>
        </p:nvSpPr>
        <p:spPr bwMode="auto">
          <a:xfrm>
            <a:off x="4356100" y="1989138"/>
            <a:ext cx="2952750" cy="304800"/>
          </a:xfrm>
          <a:prstGeom prst="rect">
            <a:avLst/>
          </a:prstGeom>
          <a:noFill/>
          <a:ln w="9525">
            <a:noFill/>
            <a:miter lim="800000"/>
            <a:headEnd/>
            <a:tailEnd/>
          </a:ln>
          <a:effectLst/>
        </p:spPr>
        <p:txBody>
          <a:bodyPr>
            <a:spAutoFit/>
          </a:bodyPr>
          <a:lstStyle/>
          <a:p>
            <a:pPr algn="ctr">
              <a:spcBef>
                <a:spcPct val="50000"/>
              </a:spcBef>
            </a:pPr>
            <a:r>
              <a:rPr lang="fr-FR" sz="1400" b="1">
                <a:latin typeface="Times New Roman" pitchFamily="18" charset="0"/>
              </a:rPr>
              <a:t>Vibration de silicates lamellaire </a:t>
            </a:r>
            <a:endParaRPr lang="fr-FR"/>
          </a:p>
        </p:txBody>
      </p:sp>
      <p:sp>
        <p:nvSpPr>
          <p:cNvPr id="46093" name="AutoShape 13"/>
          <p:cNvSpPr>
            <a:spLocks noChangeArrowheads="1"/>
          </p:cNvSpPr>
          <p:nvPr/>
        </p:nvSpPr>
        <p:spPr bwMode="auto">
          <a:xfrm>
            <a:off x="7092950" y="2060575"/>
            <a:ext cx="576263" cy="215900"/>
          </a:xfrm>
          <a:prstGeom prst="rightArrow">
            <a:avLst>
              <a:gd name="adj1" fmla="val 50000"/>
              <a:gd name="adj2" fmla="val 66728"/>
            </a:avLst>
          </a:prstGeom>
          <a:solidFill>
            <a:srgbClr val="FF3300"/>
          </a:solidFill>
          <a:ln w="9525">
            <a:solidFill>
              <a:schemeClr val="tx1"/>
            </a:solidFill>
            <a:miter lim="800000"/>
            <a:headEnd/>
            <a:tailEnd/>
          </a:ln>
          <a:effectLst/>
        </p:spPr>
        <p:txBody>
          <a:bodyPr wrap="none" anchor="ctr"/>
          <a:lstStyle/>
          <a:p>
            <a:endParaRPr lang="en-US"/>
          </a:p>
        </p:txBody>
      </p:sp>
      <p:sp>
        <p:nvSpPr>
          <p:cNvPr id="46094" name="Text Box 14"/>
          <p:cNvSpPr txBox="1">
            <a:spLocks noChangeArrowheads="1"/>
          </p:cNvSpPr>
          <p:nvPr/>
        </p:nvSpPr>
        <p:spPr bwMode="auto">
          <a:xfrm>
            <a:off x="323850" y="333375"/>
            <a:ext cx="3059113" cy="822325"/>
          </a:xfrm>
          <a:prstGeom prst="rect">
            <a:avLst/>
          </a:prstGeom>
          <a:noFill/>
          <a:ln w="9525">
            <a:noFill/>
            <a:miter lim="800000"/>
            <a:headEnd/>
            <a:tailEnd/>
          </a:ln>
          <a:effectLst/>
        </p:spPr>
        <p:txBody>
          <a:bodyPr>
            <a:spAutoFit/>
          </a:bodyPr>
          <a:lstStyle/>
          <a:p>
            <a:pPr algn="ctr">
              <a:spcBef>
                <a:spcPct val="50000"/>
              </a:spcBef>
            </a:pPr>
            <a:r>
              <a:rPr lang="fr-FR" sz="2400" b="1">
                <a:solidFill>
                  <a:srgbClr val="FF3300"/>
                </a:solidFill>
                <a:latin typeface="Times New Roman" pitchFamily="18" charset="0"/>
              </a:rPr>
              <a:t>Spectre FTIR  de l’argile brute</a:t>
            </a:r>
          </a:p>
        </p:txBody>
      </p:sp>
      <p:sp>
        <p:nvSpPr>
          <p:cNvPr id="46095" name="Text Box 15"/>
          <p:cNvSpPr txBox="1">
            <a:spLocks noChangeArrowheads="1"/>
          </p:cNvSpPr>
          <p:nvPr/>
        </p:nvSpPr>
        <p:spPr bwMode="auto">
          <a:xfrm>
            <a:off x="6300788" y="3500438"/>
            <a:ext cx="2808287" cy="915987"/>
          </a:xfrm>
          <a:prstGeom prst="rect">
            <a:avLst/>
          </a:prstGeom>
          <a:noFill/>
          <a:ln w="9525">
            <a:noFill/>
            <a:miter lim="800000"/>
            <a:headEnd/>
            <a:tailEnd/>
          </a:ln>
          <a:effectLst/>
        </p:spPr>
        <p:txBody>
          <a:bodyPr>
            <a:spAutoFit/>
          </a:bodyPr>
          <a:lstStyle/>
          <a:p>
            <a:pPr algn="ctr">
              <a:spcBef>
                <a:spcPct val="50000"/>
              </a:spcBef>
            </a:pPr>
            <a:r>
              <a:rPr lang="fr-FR" b="1" dirty="0">
                <a:latin typeface="Times New Roman" pitchFamily="18" charset="0"/>
              </a:rPr>
              <a:t>Départ inférieur à 200°C  correspond  à l’eau  physisorbée ou intercalée</a:t>
            </a:r>
            <a:endParaRPr lang="fr-FR" dirty="0">
              <a:latin typeface="Times New Roman" pitchFamily="18" charset="0"/>
            </a:endParaRPr>
          </a:p>
        </p:txBody>
      </p:sp>
      <p:sp>
        <p:nvSpPr>
          <p:cNvPr id="46096" name="AutoShape 16"/>
          <p:cNvSpPr>
            <a:spLocks noChangeArrowheads="1"/>
          </p:cNvSpPr>
          <p:nvPr/>
        </p:nvSpPr>
        <p:spPr bwMode="auto">
          <a:xfrm>
            <a:off x="6084888" y="3860800"/>
            <a:ext cx="503237" cy="288925"/>
          </a:xfrm>
          <a:prstGeom prst="rightArrow">
            <a:avLst>
              <a:gd name="adj1" fmla="val 50000"/>
              <a:gd name="adj2" fmla="val 43544"/>
            </a:avLst>
          </a:prstGeom>
          <a:solidFill>
            <a:srgbClr val="FF3300"/>
          </a:solidFill>
          <a:ln w="9525">
            <a:solidFill>
              <a:schemeClr val="tx1"/>
            </a:solidFill>
            <a:miter lim="800000"/>
            <a:headEnd/>
            <a:tailEnd/>
          </a:ln>
          <a:effectLst/>
        </p:spPr>
        <p:txBody>
          <a:bodyPr wrap="none" anchor="ctr"/>
          <a:lstStyle/>
          <a:p>
            <a:endParaRPr lang="en-US"/>
          </a:p>
        </p:txBody>
      </p:sp>
      <p:sp>
        <p:nvSpPr>
          <p:cNvPr id="46097" name="AutoShape 17"/>
          <p:cNvSpPr>
            <a:spLocks noChangeArrowheads="1"/>
          </p:cNvSpPr>
          <p:nvPr/>
        </p:nvSpPr>
        <p:spPr bwMode="auto">
          <a:xfrm>
            <a:off x="6084888" y="5084763"/>
            <a:ext cx="503237" cy="288925"/>
          </a:xfrm>
          <a:prstGeom prst="rightArrow">
            <a:avLst>
              <a:gd name="adj1" fmla="val 50000"/>
              <a:gd name="adj2" fmla="val 43544"/>
            </a:avLst>
          </a:prstGeom>
          <a:solidFill>
            <a:srgbClr val="FF3300"/>
          </a:solidFill>
          <a:ln w="9525">
            <a:solidFill>
              <a:schemeClr val="tx1"/>
            </a:solidFill>
            <a:miter lim="800000"/>
            <a:headEnd/>
            <a:tailEnd/>
          </a:ln>
          <a:effectLst/>
        </p:spPr>
        <p:txBody>
          <a:bodyPr wrap="none" anchor="ctr"/>
          <a:lstStyle/>
          <a:p>
            <a:endParaRPr lang="en-US"/>
          </a:p>
        </p:txBody>
      </p:sp>
      <p:sp>
        <p:nvSpPr>
          <p:cNvPr id="46098" name="Text Box 18"/>
          <p:cNvSpPr txBox="1">
            <a:spLocks noChangeArrowheads="1"/>
          </p:cNvSpPr>
          <p:nvPr/>
        </p:nvSpPr>
        <p:spPr bwMode="auto">
          <a:xfrm>
            <a:off x="6443663" y="5013325"/>
            <a:ext cx="2808287" cy="1465263"/>
          </a:xfrm>
          <a:prstGeom prst="rect">
            <a:avLst/>
          </a:prstGeom>
          <a:noFill/>
          <a:ln w="9525">
            <a:noFill/>
            <a:miter lim="800000"/>
            <a:headEnd/>
            <a:tailEnd/>
          </a:ln>
          <a:effectLst/>
        </p:spPr>
        <p:txBody>
          <a:bodyPr>
            <a:spAutoFit/>
          </a:bodyPr>
          <a:lstStyle/>
          <a:p>
            <a:pPr algn="ctr">
              <a:spcBef>
                <a:spcPct val="50000"/>
              </a:spcBef>
            </a:pPr>
            <a:r>
              <a:rPr lang="fr-FR" b="1" dirty="0">
                <a:latin typeface="Times New Roman" pitchFamily="18" charset="0"/>
              </a:rPr>
              <a:t>Départ supérieur à 200°C  correspond  au déshydroxylation des feuillets ou départ de la matière organique</a:t>
            </a:r>
            <a:endParaRPr lang="fr-FR" dirty="0">
              <a:latin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6085"/>
                                        </p:tgtEl>
                                        <p:attrNameLst>
                                          <p:attrName>style.visibility</p:attrName>
                                        </p:attrNameLst>
                                      </p:cBhvr>
                                      <p:to>
                                        <p:strVal val="visible"/>
                                      </p:to>
                                    </p:set>
                                    <p:animEffect transition="in" filter="fade">
                                      <p:cBhvr>
                                        <p:cTn id="11" dur="2000"/>
                                        <p:tgtEl>
                                          <p:spTgt spid="4608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6095"/>
                                        </p:tgtEl>
                                        <p:attrNameLst>
                                          <p:attrName>style.visibility</p:attrName>
                                        </p:attrNameLst>
                                      </p:cBhvr>
                                      <p:to>
                                        <p:strVal val="visible"/>
                                      </p:to>
                                    </p:set>
                                    <p:animEffect transition="in" filter="fade">
                                      <p:cBhvr>
                                        <p:cTn id="16" dur="2000"/>
                                        <p:tgtEl>
                                          <p:spTgt spid="4609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098"/>
                                        </p:tgtEl>
                                        <p:attrNameLst>
                                          <p:attrName>style.visibility</p:attrName>
                                        </p:attrNameLst>
                                      </p:cBhvr>
                                      <p:to>
                                        <p:strVal val="visible"/>
                                      </p:to>
                                    </p:set>
                                    <p:animEffect transition="in" filter="fade">
                                      <p:cBhvr>
                                        <p:cTn id="21" dur="2000"/>
                                        <p:tgtEl>
                                          <p:spTgt spid="46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5" grpId="0"/>
      <p:bldP spid="46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1111250" y="2565400"/>
            <a:ext cx="7504113" cy="822325"/>
          </a:xfrm>
          <a:prstGeom prst="rect">
            <a:avLst/>
          </a:prstGeom>
          <a:noFill/>
          <a:ln w="9525">
            <a:noFill/>
            <a:miter lim="800000"/>
            <a:headEnd/>
            <a:tailEnd/>
          </a:ln>
          <a:effectLst/>
        </p:spPr>
        <p:txBody>
          <a:bodyPr wrap="none">
            <a:spAutoFit/>
          </a:bodyPr>
          <a:lstStyle/>
          <a:p>
            <a:pPr algn="ctr"/>
            <a:r>
              <a:rPr lang="fr-FR" sz="2400" b="1">
                <a:solidFill>
                  <a:srgbClr val="FF3300"/>
                </a:solidFill>
                <a:latin typeface="Times New Roman" pitchFamily="18" charset="0"/>
              </a:rPr>
              <a:t>ADSORPTION MELANGE TENSIOACTIF-4GL SUR </a:t>
            </a:r>
          </a:p>
          <a:p>
            <a:pPr algn="ctr"/>
            <a:r>
              <a:rPr lang="fr-FR" sz="2400" b="1">
                <a:solidFill>
                  <a:srgbClr val="FF3300"/>
                </a:solidFill>
                <a:latin typeface="Times New Roman" pitchFamily="18" charset="0"/>
              </a:rPr>
              <a:t> L’ARGILE BRUTE </a:t>
            </a:r>
          </a:p>
        </p:txBody>
      </p:sp>
      <p:sp>
        <p:nvSpPr>
          <p:cNvPr id="63494" name="AutoShape 6" descr="Résultat de recherche d'images pour &quot;emoticones&quot;"/>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63496" name="AutoShape 8" descr="Résultat de recherche d'images pour &quot;emoticones&quot;"/>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40F8278-0394-4022-9361-52FF7E93D476}" type="slidenum">
              <a:rPr lang="fr-FR"/>
              <a:pPr>
                <a:defRPr/>
              </a:pPr>
              <a:t>18</a:t>
            </a:fld>
            <a:endParaRPr lang="fr-FR"/>
          </a:p>
        </p:txBody>
      </p:sp>
      <p:sp>
        <p:nvSpPr>
          <p:cNvPr id="48130" name="ZoneTexte 5"/>
          <p:cNvSpPr txBox="1">
            <a:spLocks noChangeArrowheads="1"/>
          </p:cNvSpPr>
          <p:nvPr/>
        </p:nvSpPr>
        <p:spPr bwMode="auto">
          <a:xfrm>
            <a:off x="1143000" y="1714500"/>
            <a:ext cx="62865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48131" name="Picture 2"/>
          <p:cNvPicPr>
            <a:picLocks noChangeAspect="1" noChangeArrowheads="1"/>
          </p:cNvPicPr>
          <p:nvPr/>
        </p:nvPicPr>
        <p:blipFill>
          <a:blip r:embed="rId2"/>
          <a:srcRect t="13606" r="1917"/>
          <a:stretch>
            <a:fillRect/>
          </a:stretch>
        </p:blipFill>
        <p:spPr bwMode="auto">
          <a:xfrm>
            <a:off x="285750" y="981075"/>
            <a:ext cx="3997325" cy="2735263"/>
          </a:xfrm>
          <a:prstGeom prst="rect">
            <a:avLst/>
          </a:prstGeom>
          <a:noFill/>
          <a:ln w="9525">
            <a:noFill/>
            <a:miter lim="800000"/>
            <a:headEnd/>
            <a:tailEnd/>
          </a:ln>
        </p:spPr>
      </p:pic>
      <p:sp>
        <p:nvSpPr>
          <p:cNvPr id="48132" name="Rectangle 3"/>
          <p:cNvSpPr>
            <a:spLocks noChangeArrowheads="1"/>
          </p:cNvSpPr>
          <p:nvPr/>
        </p:nvSpPr>
        <p:spPr bwMode="auto">
          <a:xfrm>
            <a:off x="0" y="65088"/>
            <a:ext cx="9144000" cy="822325"/>
          </a:xfrm>
          <a:prstGeom prst="rect">
            <a:avLst/>
          </a:prstGeom>
          <a:noFill/>
          <a:ln w="9525">
            <a:noFill/>
            <a:miter lim="800000"/>
            <a:headEnd/>
            <a:tailEnd/>
          </a:ln>
        </p:spPr>
        <p:txBody>
          <a:bodyPr anchor="ctr">
            <a:spAutoFit/>
          </a:bodyPr>
          <a:lstStyle/>
          <a:p>
            <a:pPr algn="ctr">
              <a:tabLst>
                <a:tab pos="1333500" algn="l"/>
              </a:tabLst>
            </a:pPr>
            <a:r>
              <a:rPr lang="fr-FR" sz="2400" b="1">
                <a:solidFill>
                  <a:srgbClr val="FF3300"/>
                </a:solidFill>
                <a:latin typeface="Times New Roman" pitchFamily="18" charset="0"/>
                <a:cs typeface="Times New Roman" pitchFamily="18" charset="0"/>
              </a:rPr>
              <a:t>Influence de la concentration de tensioactif ajouté sur l’adsorption du colorant 4GL (100mg/l)</a:t>
            </a:r>
            <a:endParaRPr lang="fr-FR" sz="2400">
              <a:solidFill>
                <a:srgbClr val="FF3300"/>
              </a:solidFill>
              <a:latin typeface="Times New Roman" pitchFamily="18" charset="0"/>
            </a:endParaRPr>
          </a:p>
        </p:txBody>
      </p:sp>
      <p:sp>
        <p:nvSpPr>
          <p:cNvPr id="4813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48134" name="Picture 1"/>
          <p:cNvPicPr>
            <a:picLocks noChangeAspect="1" noChangeArrowheads="1"/>
          </p:cNvPicPr>
          <p:nvPr/>
        </p:nvPicPr>
        <p:blipFill>
          <a:blip r:embed="rId3"/>
          <a:srcRect/>
          <a:stretch>
            <a:fillRect/>
          </a:stretch>
        </p:blipFill>
        <p:spPr bwMode="auto">
          <a:xfrm>
            <a:off x="4572000" y="981075"/>
            <a:ext cx="4332288" cy="2751138"/>
          </a:xfrm>
          <a:prstGeom prst="rect">
            <a:avLst/>
          </a:prstGeom>
          <a:noFill/>
          <a:ln w="9525">
            <a:noFill/>
            <a:miter lim="800000"/>
            <a:headEnd/>
            <a:tailEnd/>
          </a:ln>
        </p:spPr>
      </p:pic>
      <p:sp>
        <p:nvSpPr>
          <p:cNvPr id="4813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48137" name="Picture 4"/>
          <p:cNvPicPr>
            <a:picLocks noChangeAspect="1" noChangeArrowheads="1"/>
          </p:cNvPicPr>
          <p:nvPr/>
        </p:nvPicPr>
        <p:blipFill>
          <a:blip r:embed="rId4"/>
          <a:srcRect/>
          <a:stretch>
            <a:fillRect/>
          </a:stretch>
        </p:blipFill>
        <p:spPr bwMode="auto">
          <a:xfrm>
            <a:off x="1763713" y="3644900"/>
            <a:ext cx="5822950" cy="2767013"/>
          </a:xfrm>
          <a:prstGeom prst="rect">
            <a:avLst/>
          </a:prstGeom>
          <a:noFill/>
          <a:ln w="9525">
            <a:noFill/>
            <a:miter lim="800000"/>
            <a:headEnd/>
            <a:tailEnd/>
          </a:ln>
        </p:spPr>
      </p:pic>
      <p:sp>
        <p:nvSpPr>
          <p:cNvPr id="48140" name="Text Box 12"/>
          <p:cNvSpPr txBox="1">
            <a:spLocks noChangeArrowheads="1"/>
          </p:cNvSpPr>
          <p:nvPr/>
        </p:nvSpPr>
        <p:spPr bwMode="auto">
          <a:xfrm>
            <a:off x="1692275" y="1700213"/>
            <a:ext cx="2520950" cy="641350"/>
          </a:xfrm>
          <a:prstGeom prst="rect">
            <a:avLst/>
          </a:prstGeom>
          <a:noFill/>
          <a:ln w="9525">
            <a:noFill/>
            <a:miter lim="800000"/>
            <a:headEnd/>
            <a:tailEnd/>
          </a:ln>
          <a:effectLst/>
        </p:spPr>
        <p:txBody>
          <a:bodyPr>
            <a:spAutoFit/>
          </a:bodyPr>
          <a:lstStyle/>
          <a:p>
            <a:pPr algn="ctr">
              <a:spcBef>
                <a:spcPct val="50000"/>
              </a:spcBef>
            </a:pPr>
            <a:r>
              <a:rPr lang="fr-FR" b="1">
                <a:latin typeface="Times New Roman" pitchFamily="18" charset="0"/>
              </a:rPr>
              <a:t>Meilleur fixation à [CTAB] = CMC</a:t>
            </a:r>
          </a:p>
        </p:txBody>
      </p:sp>
      <p:sp>
        <p:nvSpPr>
          <p:cNvPr id="48141" name="AutoShape 13"/>
          <p:cNvSpPr>
            <a:spLocks noChangeArrowheads="1"/>
          </p:cNvSpPr>
          <p:nvPr/>
        </p:nvSpPr>
        <p:spPr bwMode="auto">
          <a:xfrm>
            <a:off x="1331913" y="1412875"/>
            <a:ext cx="360362" cy="144463"/>
          </a:xfrm>
          <a:prstGeom prst="leftArrow">
            <a:avLst>
              <a:gd name="adj1" fmla="val 50000"/>
              <a:gd name="adj2" fmla="val 62362"/>
            </a:avLst>
          </a:prstGeom>
          <a:solidFill>
            <a:srgbClr val="FF3300"/>
          </a:solidFill>
          <a:ln w="9525">
            <a:solidFill>
              <a:schemeClr val="tx1"/>
            </a:solidFill>
            <a:miter lim="800000"/>
            <a:headEnd/>
            <a:tailEnd/>
          </a:ln>
          <a:effectLst/>
        </p:spPr>
        <p:txBody>
          <a:bodyPr wrap="none" anchor="ctr"/>
          <a:lstStyle/>
          <a:p>
            <a:endParaRPr lang="en-US"/>
          </a:p>
        </p:txBody>
      </p:sp>
      <p:sp>
        <p:nvSpPr>
          <p:cNvPr id="48142" name="Text Box 14"/>
          <p:cNvSpPr txBox="1">
            <a:spLocks noChangeArrowheads="1"/>
          </p:cNvSpPr>
          <p:nvPr/>
        </p:nvSpPr>
        <p:spPr bwMode="auto">
          <a:xfrm>
            <a:off x="6516688" y="1628775"/>
            <a:ext cx="2520950" cy="1465263"/>
          </a:xfrm>
          <a:prstGeom prst="rect">
            <a:avLst/>
          </a:prstGeom>
          <a:noFill/>
          <a:ln w="9525">
            <a:noFill/>
            <a:miter lim="800000"/>
            <a:headEnd/>
            <a:tailEnd/>
          </a:ln>
          <a:effectLst/>
        </p:spPr>
        <p:txBody>
          <a:bodyPr>
            <a:spAutoFit/>
          </a:bodyPr>
          <a:lstStyle/>
          <a:p>
            <a:pPr algn="ctr">
              <a:spcBef>
                <a:spcPct val="50000"/>
              </a:spcBef>
            </a:pPr>
            <a:r>
              <a:rPr lang="fr-FR" b="1">
                <a:latin typeface="Times New Roman" pitchFamily="18" charset="0"/>
              </a:rPr>
              <a:t>Formation d’une substance huileuse [SDS] = CMC = élimination à 50% sans intervention d’argile</a:t>
            </a:r>
          </a:p>
        </p:txBody>
      </p:sp>
      <p:sp>
        <p:nvSpPr>
          <p:cNvPr id="48143" name="Text Box 15"/>
          <p:cNvSpPr txBox="1">
            <a:spLocks noChangeArrowheads="1"/>
          </p:cNvSpPr>
          <p:nvPr/>
        </p:nvSpPr>
        <p:spPr bwMode="auto">
          <a:xfrm>
            <a:off x="3779838" y="4797425"/>
            <a:ext cx="2520950" cy="366713"/>
          </a:xfrm>
          <a:prstGeom prst="rect">
            <a:avLst/>
          </a:prstGeom>
          <a:noFill/>
          <a:ln w="9525">
            <a:noFill/>
            <a:miter lim="800000"/>
            <a:headEnd/>
            <a:tailEnd/>
          </a:ln>
          <a:effectLst/>
        </p:spPr>
        <p:txBody>
          <a:bodyPr>
            <a:spAutoFit/>
          </a:bodyPr>
          <a:lstStyle/>
          <a:p>
            <a:pPr algn="ctr">
              <a:spcBef>
                <a:spcPct val="50000"/>
              </a:spcBef>
            </a:pPr>
            <a:r>
              <a:rPr lang="fr-FR" b="1">
                <a:latin typeface="Times New Roman" pitchFamily="18" charset="0"/>
              </a:rPr>
              <a:t>Pas de fixation </a:t>
            </a:r>
          </a:p>
        </p:txBody>
      </p:sp>
      <p:pic>
        <p:nvPicPr>
          <p:cNvPr id="48145" name="Picture 17" descr="images"/>
          <p:cNvPicPr>
            <a:picLocks noChangeAspect="1" noChangeArrowheads="1"/>
          </p:cNvPicPr>
          <p:nvPr/>
        </p:nvPicPr>
        <p:blipFill>
          <a:blip r:embed="rId5"/>
          <a:srcRect/>
          <a:stretch>
            <a:fillRect/>
          </a:stretch>
        </p:blipFill>
        <p:spPr bwMode="auto">
          <a:xfrm>
            <a:off x="6156325" y="4149725"/>
            <a:ext cx="2143125" cy="2143125"/>
          </a:xfrm>
          <a:prstGeom prst="rect">
            <a:avLst/>
          </a:prstGeom>
          <a:noFill/>
        </p:spPr>
      </p:pic>
      <p:pic>
        <p:nvPicPr>
          <p:cNvPr id="48146" name="Picture 18" descr="sourire"/>
          <p:cNvPicPr>
            <a:picLocks noChangeAspect="1" noChangeArrowheads="1"/>
          </p:cNvPicPr>
          <p:nvPr/>
        </p:nvPicPr>
        <p:blipFill>
          <a:blip r:embed="rId6"/>
          <a:srcRect/>
          <a:stretch>
            <a:fillRect/>
          </a:stretch>
        </p:blipFill>
        <p:spPr bwMode="auto">
          <a:xfrm>
            <a:off x="1763713" y="765175"/>
            <a:ext cx="1225550" cy="935038"/>
          </a:xfrm>
          <a:prstGeom prst="rect">
            <a:avLst/>
          </a:prstGeom>
          <a:noFill/>
        </p:spPr>
      </p:pic>
      <p:pic>
        <p:nvPicPr>
          <p:cNvPr id="48147" name="Picture 19" descr="questin"/>
          <p:cNvPicPr>
            <a:picLocks noChangeAspect="1" noChangeArrowheads="1"/>
          </p:cNvPicPr>
          <p:nvPr/>
        </p:nvPicPr>
        <p:blipFill>
          <a:blip r:embed="rId7"/>
          <a:srcRect/>
          <a:stretch>
            <a:fillRect/>
          </a:stretch>
        </p:blipFill>
        <p:spPr bwMode="auto">
          <a:xfrm>
            <a:off x="7970838" y="549275"/>
            <a:ext cx="1173162" cy="1087438"/>
          </a:xfrm>
          <a:prstGeom prst="rect">
            <a:avLst/>
          </a:prstGeom>
          <a:noFill/>
        </p:spPr>
      </p:pic>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B89F827-6254-41B3-9E07-0B1A08A93CC3}" type="slidenum">
              <a:rPr lang="fr-FR"/>
              <a:pPr>
                <a:defRPr/>
              </a:pPr>
              <a:t>19</a:t>
            </a:fld>
            <a:endParaRPr lang="fr-FR"/>
          </a:p>
        </p:txBody>
      </p:sp>
      <p:sp>
        <p:nvSpPr>
          <p:cNvPr id="55298" name="ZoneTexte 4"/>
          <p:cNvSpPr txBox="1">
            <a:spLocks noChangeArrowheads="1"/>
          </p:cNvSpPr>
          <p:nvPr/>
        </p:nvSpPr>
        <p:spPr bwMode="auto">
          <a:xfrm>
            <a:off x="0" y="115888"/>
            <a:ext cx="8902700" cy="822325"/>
          </a:xfrm>
          <a:prstGeom prst="rect">
            <a:avLst/>
          </a:prstGeom>
          <a:noFill/>
          <a:ln w="9525">
            <a:noFill/>
            <a:miter lim="800000"/>
            <a:headEnd/>
            <a:tailEnd/>
          </a:ln>
        </p:spPr>
        <p:txBody>
          <a:bodyPr wrap="none">
            <a:spAutoFit/>
          </a:bodyPr>
          <a:lstStyle/>
          <a:p>
            <a:pPr algn="ctr"/>
            <a:r>
              <a:rPr lang="fr-FR" sz="2400" b="1">
                <a:solidFill>
                  <a:srgbClr val="FF0000"/>
                </a:solidFill>
                <a:latin typeface="Times New Roman" pitchFamily="18" charset="0"/>
                <a:cs typeface="Times New Roman" pitchFamily="18" charset="0"/>
              </a:rPr>
              <a:t>ISOTHERMES D’ADSORPTION DE COLORANTENSIOACTIF</a:t>
            </a:r>
          </a:p>
          <a:p>
            <a:pPr algn="ctr"/>
            <a:r>
              <a:rPr lang="fr-FR" sz="2400" b="1">
                <a:solidFill>
                  <a:srgbClr val="FF0000"/>
                </a:solidFill>
                <a:latin typeface="Times New Roman" pitchFamily="18" charset="0"/>
                <a:cs typeface="Times New Roman" pitchFamily="18" charset="0"/>
              </a:rPr>
              <a:t> SUR ARGILE </a:t>
            </a:r>
          </a:p>
        </p:txBody>
      </p:sp>
      <p:pic>
        <p:nvPicPr>
          <p:cNvPr id="55300" name="Picture 2"/>
          <p:cNvPicPr>
            <a:picLocks noChangeAspect="1" noChangeArrowheads="1"/>
          </p:cNvPicPr>
          <p:nvPr/>
        </p:nvPicPr>
        <p:blipFill>
          <a:blip r:embed="rId2"/>
          <a:srcRect/>
          <a:stretch>
            <a:fillRect/>
          </a:stretch>
        </p:blipFill>
        <p:spPr bwMode="auto">
          <a:xfrm>
            <a:off x="0" y="1643063"/>
            <a:ext cx="4427538" cy="2362200"/>
          </a:xfrm>
          <a:prstGeom prst="rect">
            <a:avLst/>
          </a:prstGeom>
          <a:noFill/>
          <a:ln w="9525">
            <a:noFill/>
            <a:miter lim="800000"/>
            <a:headEnd/>
            <a:tailEnd/>
          </a:ln>
        </p:spPr>
      </p:pic>
      <p:sp>
        <p:nvSpPr>
          <p:cNvPr id="5530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55302" name="Picture 1"/>
          <p:cNvPicPr>
            <a:picLocks noChangeAspect="1" noChangeArrowheads="1"/>
          </p:cNvPicPr>
          <p:nvPr/>
        </p:nvPicPr>
        <p:blipFill>
          <a:blip r:embed="rId3"/>
          <a:srcRect/>
          <a:stretch>
            <a:fillRect/>
          </a:stretch>
        </p:blipFill>
        <p:spPr bwMode="auto">
          <a:xfrm>
            <a:off x="4786313" y="1357313"/>
            <a:ext cx="3876675" cy="2503487"/>
          </a:xfrm>
          <a:prstGeom prst="rect">
            <a:avLst/>
          </a:prstGeom>
          <a:noFill/>
          <a:ln w="9525">
            <a:noFill/>
            <a:miter lim="800000"/>
            <a:headEnd/>
            <a:tailEnd/>
          </a:ln>
        </p:spPr>
      </p:pic>
      <p:sp>
        <p:nvSpPr>
          <p:cNvPr id="5530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55304" name="Picture 4"/>
          <p:cNvPicPr>
            <a:picLocks noChangeAspect="1" noChangeArrowheads="1"/>
          </p:cNvPicPr>
          <p:nvPr/>
        </p:nvPicPr>
        <p:blipFill>
          <a:blip r:embed="rId4"/>
          <a:srcRect/>
          <a:stretch>
            <a:fillRect/>
          </a:stretch>
        </p:blipFill>
        <p:spPr bwMode="auto">
          <a:xfrm>
            <a:off x="2771775" y="4221163"/>
            <a:ext cx="4143375" cy="2379662"/>
          </a:xfrm>
          <a:prstGeom prst="rect">
            <a:avLst/>
          </a:prstGeom>
          <a:noFill/>
          <a:ln w="9525">
            <a:noFill/>
            <a:miter lim="800000"/>
            <a:headEnd/>
            <a:tailEnd/>
          </a:ln>
        </p:spPr>
      </p:pic>
      <p:sp>
        <p:nvSpPr>
          <p:cNvPr id="55305" name="ZoneTexte 11"/>
          <p:cNvSpPr txBox="1">
            <a:spLocks noChangeArrowheads="1"/>
          </p:cNvSpPr>
          <p:nvPr/>
        </p:nvSpPr>
        <p:spPr bwMode="auto">
          <a:xfrm>
            <a:off x="1979613" y="1628775"/>
            <a:ext cx="1584325" cy="457200"/>
          </a:xfrm>
          <a:prstGeom prst="rect">
            <a:avLst/>
          </a:prstGeom>
          <a:noFill/>
          <a:ln w="9525">
            <a:noFill/>
            <a:miter lim="800000"/>
            <a:headEnd/>
            <a:tailEnd/>
          </a:ln>
        </p:spPr>
        <p:txBody>
          <a:bodyPr>
            <a:spAutoFit/>
          </a:bodyPr>
          <a:lstStyle/>
          <a:p>
            <a:r>
              <a:rPr lang="fr-FR" sz="2400" b="1">
                <a:solidFill>
                  <a:srgbClr val="FF0000"/>
                </a:solidFill>
                <a:latin typeface="Calibri" pitchFamily="34" charset="0"/>
              </a:rPr>
              <a:t>4GL-CTAB</a:t>
            </a:r>
          </a:p>
        </p:txBody>
      </p:sp>
      <p:sp>
        <p:nvSpPr>
          <p:cNvPr id="55306" name="Rectangle 12"/>
          <p:cNvSpPr>
            <a:spLocks noChangeArrowheads="1"/>
          </p:cNvSpPr>
          <p:nvPr/>
        </p:nvSpPr>
        <p:spPr bwMode="auto">
          <a:xfrm>
            <a:off x="5867400" y="1844675"/>
            <a:ext cx="1303338" cy="457200"/>
          </a:xfrm>
          <a:prstGeom prst="rect">
            <a:avLst/>
          </a:prstGeom>
          <a:noFill/>
          <a:ln w="9525">
            <a:noFill/>
            <a:miter lim="800000"/>
            <a:headEnd/>
            <a:tailEnd/>
          </a:ln>
        </p:spPr>
        <p:txBody>
          <a:bodyPr wrap="none">
            <a:spAutoFit/>
          </a:bodyPr>
          <a:lstStyle/>
          <a:p>
            <a:r>
              <a:rPr lang="fr-FR" sz="2400" b="1">
                <a:solidFill>
                  <a:srgbClr val="FF0000"/>
                </a:solidFill>
                <a:latin typeface="Calibri" pitchFamily="34" charset="0"/>
              </a:rPr>
              <a:t>4GL- SDS</a:t>
            </a:r>
          </a:p>
        </p:txBody>
      </p:sp>
      <p:sp>
        <p:nvSpPr>
          <p:cNvPr id="55307" name="Rectangle 13"/>
          <p:cNvSpPr>
            <a:spLocks noChangeArrowheads="1"/>
          </p:cNvSpPr>
          <p:nvPr/>
        </p:nvSpPr>
        <p:spPr bwMode="auto">
          <a:xfrm>
            <a:off x="4284663" y="5445125"/>
            <a:ext cx="1847850" cy="457200"/>
          </a:xfrm>
          <a:prstGeom prst="rect">
            <a:avLst/>
          </a:prstGeom>
          <a:noFill/>
          <a:ln w="9525">
            <a:noFill/>
            <a:miter lim="800000"/>
            <a:headEnd/>
            <a:tailEnd/>
          </a:ln>
        </p:spPr>
        <p:txBody>
          <a:bodyPr wrap="none">
            <a:spAutoFit/>
          </a:bodyPr>
          <a:lstStyle/>
          <a:p>
            <a:r>
              <a:rPr lang="fr-FR" sz="2400" b="1">
                <a:solidFill>
                  <a:srgbClr val="FF0000"/>
                </a:solidFill>
                <a:latin typeface="Calibri" pitchFamily="34" charset="0"/>
              </a:rPr>
              <a:t>4GL- TXT-100</a:t>
            </a:r>
          </a:p>
        </p:txBody>
      </p:sp>
      <p:sp>
        <p:nvSpPr>
          <p:cNvPr id="55309" name="AutoShape 13"/>
          <p:cNvSpPr>
            <a:spLocks noChangeArrowheads="1"/>
          </p:cNvSpPr>
          <p:nvPr/>
        </p:nvSpPr>
        <p:spPr bwMode="auto">
          <a:xfrm>
            <a:off x="1187450" y="1916113"/>
            <a:ext cx="647700" cy="215900"/>
          </a:xfrm>
          <a:prstGeom prst="leftArrow">
            <a:avLst>
              <a:gd name="adj1" fmla="val 50000"/>
              <a:gd name="adj2" fmla="val 75000"/>
            </a:avLst>
          </a:prstGeom>
          <a:solidFill>
            <a:srgbClr val="FF3300"/>
          </a:solidFill>
          <a:ln w="9525">
            <a:solidFill>
              <a:schemeClr val="tx1"/>
            </a:solidFill>
            <a:miter lim="800000"/>
            <a:headEnd/>
            <a:tailEnd/>
          </a:ln>
          <a:effectLst/>
        </p:spPr>
        <p:txBody>
          <a:bodyPr wrap="none" anchor="ctr"/>
          <a:lstStyle/>
          <a:p>
            <a:endParaRPr lang="en-US"/>
          </a:p>
        </p:txBody>
      </p:sp>
      <p:sp>
        <p:nvSpPr>
          <p:cNvPr id="55310" name="AutoShape 14"/>
          <p:cNvSpPr>
            <a:spLocks noChangeArrowheads="1"/>
          </p:cNvSpPr>
          <p:nvPr/>
        </p:nvSpPr>
        <p:spPr bwMode="auto">
          <a:xfrm>
            <a:off x="6804025" y="2276475"/>
            <a:ext cx="720725" cy="288925"/>
          </a:xfrm>
          <a:prstGeom prst="rightArrow">
            <a:avLst>
              <a:gd name="adj1" fmla="val 50000"/>
              <a:gd name="adj2" fmla="val 62363"/>
            </a:avLst>
          </a:prstGeom>
          <a:solidFill>
            <a:srgbClr val="FF3300"/>
          </a:solidFill>
          <a:ln w="9525">
            <a:solidFill>
              <a:schemeClr val="tx1"/>
            </a:solidFill>
            <a:miter lim="800000"/>
            <a:headEnd/>
            <a:tailEnd/>
          </a:ln>
          <a:effectLst/>
        </p:spPr>
        <p:txBody>
          <a:bodyPr wrap="none" anchor="ctr"/>
          <a:lstStyle/>
          <a:p>
            <a:endParaRPr lang="en-US"/>
          </a:p>
        </p:txBody>
      </p:sp>
      <p:sp>
        <p:nvSpPr>
          <p:cNvPr id="55311" name="Text Box 15"/>
          <p:cNvSpPr txBox="1">
            <a:spLocks noChangeArrowheads="1"/>
          </p:cNvSpPr>
          <p:nvPr/>
        </p:nvSpPr>
        <p:spPr bwMode="auto">
          <a:xfrm>
            <a:off x="4067175" y="4724400"/>
            <a:ext cx="2736850" cy="366713"/>
          </a:xfrm>
          <a:prstGeom prst="rect">
            <a:avLst/>
          </a:prstGeom>
          <a:noFill/>
          <a:ln w="9525">
            <a:noFill/>
            <a:miter lim="800000"/>
            <a:headEnd/>
            <a:tailEnd/>
          </a:ln>
          <a:effectLst/>
        </p:spPr>
        <p:txBody>
          <a:bodyPr>
            <a:spAutoFit/>
          </a:bodyPr>
          <a:lstStyle/>
          <a:p>
            <a:pPr algn="ctr">
              <a:spcBef>
                <a:spcPct val="50000"/>
              </a:spcBef>
            </a:pPr>
            <a:r>
              <a:rPr lang="fr-FR" b="1"/>
              <a:t>PAS DE FIXATION</a:t>
            </a:r>
            <a:r>
              <a:rPr lang="fr-FR"/>
              <a:t> </a:t>
            </a:r>
          </a:p>
        </p:txBody>
      </p:sp>
      <p:sp>
        <p:nvSpPr>
          <p:cNvPr id="55312" name="Text Box 16"/>
          <p:cNvSpPr txBox="1">
            <a:spLocks noChangeArrowheads="1"/>
          </p:cNvSpPr>
          <p:nvPr/>
        </p:nvSpPr>
        <p:spPr bwMode="auto">
          <a:xfrm>
            <a:off x="1476375" y="2708275"/>
            <a:ext cx="2736850" cy="366713"/>
          </a:xfrm>
          <a:prstGeom prst="rect">
            <a:avLst/>
          </a:prstGeom>
          <a:noFill/>
          <a:ln w="9525">
            <a:noFill/>
            <a:miter lim="800000"/>
            <a:headEnd/>
            <a:tailEnd/>
          </a:ln>
          <a:effectLst/>
        </p:spPr>
        <p:txBody>
          <a:bodyPr>
            <a:spAutoFit/>
          </a:bodyPr>
          <a:lstStyle/>
          <a:p>
            <a:pPr algn="ctr">
              <a:spcBef>
                <a:spcPct val="50000"/>
              </a:spcBef>
            </a:pPr>
            <a:r>
              <a:rPr lang="fr-FR" b="1"/>
              <a:t>ISOTHERME TYPE H</a:t>
            </a:r>
            <a:r>
              <a:rPr lang="fr-FR"/>
              <a:t> </a:t>
            </a:r>
          </a:p>
        </p:txBody>
      </p:sp>
      <p:sp>
        <p:nvSpPr>
          <p:cNvPr id="55314" name="Text Box 18"/>
          <p:cNvSpPr txBox="1">
            <a:spLocks noChangeArrowheads="1"/>
          </p:cNvSpPr>
          <p:nvPr/>
        </p:nvSpPr>
        <p:spPr bwMode="auto">
          <a:xfrm>
            <a:off x="5364163" y="2781300"/>
            <a:ext cx="2736850" cy="366713"/>
          </a:xfrm>
          <a:prstGeom prst="rect">
            <a:avLst/>
          </a:prstGeom>
          <a:noFill/>
          <a:ln w="9525">
            <a:noFill/>
            <a:miter lim="800000"/>
            <a:headEnd/>
            <a:tailEnd/>
          </a:ln>
          <a:effectLst/>
        </p:spPr>
        <p:txBody>
          <a:bodyPr>
            <a:spAutoFit/>
          </a:bodyPr>
          <a:lstStyle/>
          <a:p>
            <a:pPr algn="ctr">
              <a:spcBef>
                <a:spcPct val="50000"/>
              </a:spcBef>
            </a:pPr>
            <a:r>
              <a:rPr lang="fr-FR" b="1"/>
              <a:t>ISOTHERME TYPE S</a:t>
            </a:r>
            <a:endParaRPr lang="fr-F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554163" y="176213"/>
            <a:ext cx="5905500" cy="457200"/>
          </a:xfrm>
          <a:prstGeom prst="rect">
            <a:avLst/>
          </a:prstGeom>
          <a:noFill/>
          <a:ln>
            <a:noFill/>
          </a:ln>
          <a:effectLst/>
          <a:extLst/>
        </p:spPr>
        <p:txBody>
          <a:bodyPr>
            <a:spAutoFit/>
          </a:bodyPr>
          <a:lstStyle/>
          <a:p>
            <a:pPr algn="ctr" fontAlgn="auto">
              <a:spcBef>
                <a:spcPct val="50000"/>
              </a:spcBef>
              <a:spcAft>
                <a:spcPts val="0"/>
              </a:spcAft>
              <a:defRPr/>
            </a:pPr>
            <a:r>
              <a:rPr lang="fr-FR" sz="2400" b="1" kern="0" dirty="0">
                <a:solidFill>
                  <a:srgbClr val="FF0000"/>
                </a:solidFill>
                <a:latin typeface="Times New Roman" pitchFamily="18" charset="0"/>
                <a:cs typeface="Times New Roman" pitchFamily="18" charset="0"/>
              </a:rPr>
              <a:t>Plan de présentation  </a:t>
            </a:r>
          </a:p>
        </p:txBody>
      </p:sp>
      <p:sp>
        <p:nvSpPr>
          <p:cNvPr id="6" name="AutoShape 19"/>
          <p:cNvSpPr>
            <a:spLocks noChangeArrowheads="1"/>
          </p:cNvSpPr>
          <p:nvPr/>
        </p:nvSpPr>
        <p:spPr bwMode="auto">
          <a:xfrm>
            <a:off x="827088" y="766763"/>
            <a:ext cx="7561262" cy="71755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lnSpc>
                <a:spcPct val="150000"/>
              </a:lnSpc>
              <a:spcBef>
                <a:spcPts val="0"/>
              </a:spcBef>
              <a:spcAft>
                <a:spcPts val="0"/>
              </a:spcAft>
              <a:defRPr/>
            </a:pPr>
            <a:r>
              <a:rPr lang="fr-FR" sz="2000" b="1" kern="0" dirty="0">
                <a:solidFill>
                  <a:sysClr val="windowText" lastClr="000000"/>
                </a:solidFill>
                <a:latin typeface="Times New Roman" pitchFamily="18" charset="0"/>
                <a:cs typeface="Times New Roman" pitchFamily="18" charset="0"/>
              </a:rPr>
              <a:t>Introduction et Problématique </a:t>
            </a:r>
          </a:p>
        </p:txBody>
      </p:sp>
      <p:sp>
        <p:nvSpPr>
          <p:cNvPr id="7" name="AutoShape 16"/>
          <p:cNvSpPr>
            <a:spLocks noChangeArrowheads="1"/>
          </p:cNvSpPr>
          <p:nvPr/>
        </p:nvSpPr>
        <p:spPr bwMode="auto">
          <a:xfrm>
            <a:off x="4291013" y="1524000"/>
            <a:ext cx="431800" cy="360363"/>
          </a:xfrm>
          <a:prstGeom prst="downArrow">
            <a:avLst>
              <a:gd name="adj1" fmla="val 50000"/>
              <a:gd name="adj2" fmla="val 25000"/>
            </a:avLst>
          </a:prstGeom>
          <a:solidFill>
            <a:srgbClr val="FFFF00">
              <a:alpha val="39999"/>
            </a:srgbClr>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cs typeface="+mn-cs"/>
            </a:endParaRPr>
          </a:p>
        </p:txBody>
      </p:sp>
      <p:sp>
        <p:nvSpPr>
          <p:cNvPr id="8" name="AutoShape 11"/>
          <p:cNvSpPr>
            <a:spLocks noChangeArrowheads="1"/>
          </p:cNvSpPr>
          <p:nvPr/>
        </p:nvSpPr>
        <p:spPr bwMode="auto">
          <a:xfrm>
            <a:off x="827088" y="1908175"/>
            <a:ext cx="7561262" cy="7191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fr-FR" sz="2000" b="1">
                <a:solidFill>
                  <a:srgbClr val="000000"/>
                </a:solidFill>
                <a:effectLst>
                  <a:outerShdw blurRad="38100" dist="38100" dir="2700000" algn="tl">
                    <a:srgbClr val="FFFFFF"/>
                  </a:outerShdw>
                </a:effectLst>
                <a:latin typeface="Times New Roman" pitchFamily="18" charset="0"/>
                <a:cs typeface="Times New Roman" pitchFamily="18" charset="0"/>
              </a:rPr>
              <a:t>Interaction colorant 4GL- Tensioactifs</a:t>
            </a:r>
            <a:endParaRPr lang="fr-FR" sz="2000">
              <a:solidFill>
                <a:srgbClr val="000000"/>
              </a:solidFill>
              <a:effectLst>
                <a:outerShdw blurRad="38100" dist="38100" dir="2700000" algn="tl">
                  <a:srgbClr val="FFFFFF"/>
                </a:outerShdw>
              </a:effectLst>
              <a:latin typeface="Times New Roman" pitchFamily="18" charset="0"/>
              <a:cs typeface="Times New Roman" pitchFamily="18" charset="0"/>
            </a:endParaRPr>
          </a:p>
        </p:txBody>
      </p:sp>
      <p:sp>
        <p:nvSpPr>
          <p:cNvPr id="9" name="AutoShape 20"/>
          <p:cNvSpPr>
            <a:spLocks noChangeArrowheads="1"/>
          </p:cNvSpPr>
          <p:nvPr/>
        </p:nvSpPr>
        <p:spPr bwMode="auto">
          <a:xfrm>
            <a:off x="4308475" y="2598738"/>
            <a:ext cx="431800" cy="360362"/>
          </a:xfrm>
          <a:prstGeom prst="downArrow">
            <a:avLst>
              <a:gd name="adj1" fmla="val 50000"/>
              <a:gd name="adj2" fmla="val 25000"/>
            </a:avLst>
          </a:prstGeom>
          <a:solidFill>
            <a:srgbClr val="FFFF00">
              <a:alpha val="39999"/>
            </a:srgbClr>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cs typeface="+mn-cs"/>
            </a:endParaRPr>
          </a:p>
        </p:txBody>
      </p:sp>
      <p:sp>
        <p:nvSpPr>
          <p:cNvPr id="10" name="AutoShape 12"/>
          <p:cNvSpPr>
            <a:spLocks noChangeArrowheads="1"/>
          </p:cNvSpPr>
          <p:nvPr/>
        </p:nvSpPr>
        <p:spPr bwMode="auto">
          <a:xfrm>
            <a:off x="827088" y="2959100"/>
            <a:ext cx="7561262" cy="7191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150000"/>
              </a:lnSpc>
            </a:pPr>
            <a:r>
              <a:rPr lang="fr-FR" sz="2000" b="1">
                <a:solidFill>
                  <a:srgbClr val="000000"/>
                </a:solidFill>
                <a:latin typeface="Times New Roman" pitchFamily="18" charset="0"/>
                <a:cs typeface="Times New Roman" pitchFamily="18" charset="0"/>
              </a:rPr>
              <a:t>Adsorption  sur argile brute </a:t>
            </a:r>
            <a:endParaRPr lang="fr-FR" b="1">
              <a:solidFill>
                <a:srgbClr val="000000"/>
              </a:solidFill>
              <a:effectLst>
                <a:outerShdw blurRad="38100" dist="38100" dir="2700000" algn="tl">
                  <a:srgbClr val="FFFFFF"/>
                </a:outerShdw>
              </a:effectLst>
              <a:latin typeface="Arial" charset="0"/>
              <a:cs typeface="Arial" charset="0"/>
            </a:endParaRPr>
          </a:p>
        </p:txBody>
      </p:sp>
      <p:sp>
        <p:nvSpPr>
          <p:cNvPr id="11" name="AutoShape 22"/>
          <p:cNvSpPr>
            <a:spLocks noChangeArrowheads="1"/>
          </p:cNvSpPr>
          <p:nvPr/>
        </p:nvSpPr>
        <p:spPr bwMode="auto">
          <a:xfrm>
            <a:off x="4308475" y="3678238"/>
            <a:ext cx="431800" cy="360362"/>
          </a:xfrm>
          <a:prstGeom prst="downArrow">
            <a:avLst>
              <a:gd name="adj1" fmla="val 50000"/>
              <a:gd name="adj2" fmla="val 25000"/>
            </a:avLst>
          </a:prstGeom>
          <a:solidFill>
            <a:srgbClr val="FFFF00">
              <a:alpha val="39999"/>
            </a:srgbClr>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cs typeface="+mn-cs"/>
            </a:endParaRPr>
          </a:p>
        </p:txBody>
      </p:sp>
      <p:sp>
        <p:nvSpPr>
          <p:cNvPr id="12" name="AutoShape 13"/>
          <p:cNvSpPr>
            <a:spLocks noChangeArrowheads="1"/>
          </p:cNvSpPr>
          <p:nvPr/>
        </p:nvSpPr>
        <p:spPr bwMode="auto">
          <a:xfrm>
            <a:off x="827088" y="4038600"/>
            <a:ext cx="7561262" cy="7191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spcBef>
                <a:spcPct val="50000"/>
              </a:spcBef>
            </a:pPr>
            <a:r>
              <a:rPr lang="fr-FR" sz="2000" b="1">
                <a:solidFill>
                  <a:srgbClr val="000000"/>
                </a:solidFill>
                <a:latin typeface="Times New Roman" pitchFamily="18" charset="0"/>
                <a:cs typeface="Arial" charset="0"/>
              </a:rPr>
              <a:t>Régénération du matériau argileux</a:t>
            </a:r>
            <a:r>
              <a:rPr lang="fr-FR">
                <a:solidFill>
                  <a:srgbClr val="000000"/>
                </a:solidFill>
                <a:cs typeface="Arial" charset="0"/>
              </a:rPr>
              <a:t> </a:t>
            </a:r>
          </a:p>
        </p:txBody>
      </p:sp>
      <p:sp>
        <p:nvSpPr>
          <p:cNvPr id="13" name="AutoShape 23"/>
          <p:cNvSpPr>
            <a:spLocks noChangeArrowheads="1"/>
          </p:cNvSpPr>
          <p:nvPr/>
        </p:nvSpPr>
        <p:spPr bwMode="auto">
          <a:xfrm>
            <a:off x="4321175" y="4764088"/>
            <a:ext cx="431800" cy="360362"/>
          </a:xfrm>
          <a:prstGeom prst="downArrow">
            <a:avLst>
              <a:gd name="adj1" fmla="val 50000"/>
              <a:gd name="adj2" fmla="val 25000"/>
            </a:avLst>
          </a:prstGeom>
          <a:solidFill>
            <a:srgbClr val="FFFF00">
              <a:alpha val="39999"/>
            </a:srgbClr>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cs typeface="+mn-cs"/>
            </a:endParaRPr>
          </a:p>
        </p:txBody>
      </p:sp>
      <p:sp>
        <p:nvSpPr>
          <p:cNvPr id="14" name="AutoShape 21"/>
          <p:cNvSpPr>
            <a:spLocks noChangeArrowheads="1"/>
          </p:cNvSpPr>
          <p:nvPr/>
        </p:nvSpPr>
        <p:spPr bwMode="auto">
          <a:xfrm>
            <a:off x="827088" y="5124450"/>
            <a:ext cx="7561262" cy="7191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150000"/>
              </a:lnSpc>
            </a:pPr>
            <a:r>
              <a:rPr lang="fr-FR" sz="2000" b="1">
                <a:solidFill>
                  <a:srgbClr val="000000"/>
                </a:solidFill>
                <a:latin typeface="Times New Roman" pitchFamily="18" charset="0"/>
                <a:cs typeface="Arial" charset="0"/>
              </a:rPr>
              <a:t>Conclusion et Perspectives</a:t>
            </a:r>
            <a:r>
              <a:rPr lang="fr-FR" b="1">
                <a:solidFill>
                  <a:srgbClr val="000000"/>
                </a:solidFill>
                <a:cs typeface="Arial" charset="0"/>
              </a:rPr>
              <a:t> </a:t>
            </a: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p:nvPr>
        </p:nvSpPr>
        <p:spPr>
          <a:xfrm>
            <a:off x="457200" y="274638"/>
            <a:ext cx="8229600" cy="5226050"/>
          </a:xfrm>
        </p:spPr>
        <p:txBody>
          <a:bodyPr/>
          <a:lstStyle/>
          <a:p>
            <a:pPr eaLnBrk="1" hangingPunct="1">
              <a:lnSpc>
                <a:spcPct val="200000"/>
              </a:lnSpc>
            </a:pPr>
            <a:r>
              <a:rPr lang="fr-FR" sz="2400" b="1" smtClean="0">
                <a:solidFill>
                  <a:srgbClr val="FF3300"/>
                </a:solidFill>
                <a:latin typeface="Times New Roman" pitchFamily="18" charset="0"/>
              </a:rPr>
              <a:t>Parmi les tensioactifs utilisés c’est le CTAB qui a donné un meilleur pourcentage d’adsorption avec une concentration qui est égale à la CMC</a:t>
            </a:r>
          </a:p>
        </p:txBody>
      </p:sp>
      <p:sp>
        <p:nvSpPr>
          <p:cNvPr id="4" name="Espace réservé du numéro de diapositive 3"/>
          <p:cNvSpPr>
            <a:spLocks noGrp="1"/>
          </p:cNvSpPr>
          <p:nvPr>
            <p:ph type="sldNum" sz="quarter" idx="12"/>
          </p:nvPr>
        </p:nvSpPr>
        <p:spPr/>
        <p:txBody>
          <a:bodyPr/>
          <a:lstStyle/>
          <a:p>
            <a:pPr>
              <a:defRPr/>
            </a:pPr>
            <a:fld id="{A25A5FE5-5B1E-4BA2-BFDD-800FAF8BF9BC}" type="slidenum">
              <a:rPr lang="fr-FR"/>
              <a:pPr>
                <a:defRPr/>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0BD6CAC-CBAB-4F47-BFB6-EDD7D61D8170}" type="slidenum">
              <a:rPr lang="fr-FR"/>
              <a:pPr>
                <a:defRPr/>
              </a:pPr>
              <a:t>21</a:t>
            </a:fld>
            <a:endParaRPr lang="fr-FR"/>
          </a:p>
        </p:txBody>
      </p:sp>
      <p:sp>
        <p:nvSpPr>
          <p:cNvPr id="50178" name="ZoneTexte 4"/>
          <p:cNvSpPr txBox="1">
            <a:spLocks noChangeArrowheads="1"/>
          </p:cNvSpPr>
          <p:nvPr/>
        </p:nvSpPr>
        <p:spPr bwMode="auto">
          <a:xfrm>
            <a:off x="0" y="115888"/>
            <a:ext cx="9144000" cy="822325"/>
          </a:xfrm>
          <a:prstGeom prst="rect">
            <a:avLst/>
          </a:prstGeom>
          <a:noFill/>
          <a:ln w="9525">
            <a:noFill/>
            <a:miter lim="800000"/>
            <a:headEnd/>
            <a:tailEnd/>
          </a:ln>
        </p:spPr>
        <p:txBody>
          <a:bodyPr>
            <a:spAutoFit/>
          </a:bodyPr>
          <a:lstStyle/>
          <a:p>
            <a:pPr algn="ctr"/>
            <a:r>
              <a:rPr lang="fr-FR" sz="2400" b="1">
                <a:solidFill>
                  <a:srgbClr val="FF3300"/>
                </a:solidFill>
                <a:latin typeface="Times New Roman" pitchFamily="18" charset="0"/>
                <a:cs typeface="Times New Roman" pitchFamily="18" charset="0"/>
              </a:rPr>
              <a:t>Cinétique de fixation du colorant 4GL à différentes concentrations (100-250 et 500 mg/l)  sur l’argile brute en présence du CTAB</a:t>
            </a:r>
            <a:endParaRPr lang="fr-FR" sz="2400">
              <a:solidFill>
                <a:srgbClr val="FF3300"/>
              </a:solidFill>
              <a:latin typeface="Times New Roman" pitchFamily="18" charset="0"/>
              <a:cs typeface="Times New Roman" pitchFamily="18" charset="0"/>
            </a:endParaRPr>
          </a:p>
        </p:txBody>
      </p:sp>
      <p:pic>
        <p:nvPicPr>
          <p:cNvPr id="50179" name="Picture 1"/>
          <p:cNvPicPr>
            <a:picLocks noChangeAspect="1" noChangeArrowheads="1"/>
          </p:cNvPicPr>
          <p:nvPr/>
        </p:nvPicPr>
        <p:blipFill>
          <a:blip r:embed="rId3"/>
          <a:srcRect/>
          <a:stretch>
            <a:fillRect/>
          </a:stretch>
        </p:blipFill>
        <p:spPr bwMode="auto">
          <a:xfrm>
            <a:off x="1042988" y="1700213"/>
            <a:ext cx="6121400" cy="3816350"/>
          </a:xfrm>
          <a:prstGeom prst="rect">
            <a:avLst/>
          </a:prstGeom>
          <a:noFill/>
          <a:ln w="9525">
            <a:noFill/>
            <a:miter lim="800000"/>
            <a:headEnd/>
            <a:tailEnd/>
          </a:ln>
        </p:spPr>
      </p:pic>
      <p:sp>
        <p:nvSpPr>
          <p:cNvPr id="50181" name="AutoShape 5"/>
          <p:cNvSpPr>
            <a:spLocks noChangeArrowheads="1"/>
          </p:cNvSpPr>
          <p:nvPr/>
        </p:nvSpPr>
        <p:spPr bwMode="auto">
          <a:xfrm>
            <a:off x="4211638" y="2565400"/>
            <a:ext cx="215900" cy="504825"/>
          </a:xfrm>
          <a:prstGeom prst="upArrow">
            <a:avLst>
              <a:gd name="adj1" fmla="val 50000"/>
              <a:gd name="adj2" fmla="val 58456"/>
            </a:avLst>
          </a:prstGeom>
          <a:solidFill>
            <a:srgbClr val="FF3300"/>
          </a:solidFill>
          <a:ln w="9525">
            <a:solidFill>
              <a:schemeClr val="tx1"/>
            </a:solidFill>
            <a:miter lim="800000"/>
            <a:headEnd/>
            <a:tailEnd/>
          </a:ln>
          <a:effectLst/>
        </p:spPr>
        <p:txBody>
          <a:bodyPr wrap="none" anchor="ctr"/>
          <a:lstStyle/>
          <a:p>
            <a:endParaRPr lang="en-US"/>
          </a:p>
        </p:txBody>
      </p:sp>
      <p:sp>
        <p:nvSpPr>
          <p:cNvPr id="50182" name="Text Box 6"/>
          <p:cNvSpPr txBox="1">
            <a:spLocks noChangeArrowheads="1"/>
          </p:cNvSpPr>
          <p:nvPr/>
        </p:nvSpPr>
        <p:spPr bwMode="auto">
          <a:xfrm>
            <a:off x="3995738" y="3141663"/>
            <a:ext cx="2520950" cy="641350"/>
          </a:xfrm>
          <a:prstGeom prst="rect">
            <a:avLst/>
          </a:prstGeom>
          <a:noFill/>
          <a:ln w="9525">
            <a:noFill/>
            <a:miter lim="800000"/>
            <a:headEnd/>
            <a:tailEnd/>
          </a:ln>
          <a:effectLst/>
        </p:spPr>
        <p:txBody>
          <a:bodyPr>
            <a:spAutoFit/>
          </a:bodyPr>
          <a:lstStyle/>
          <a:p>
            <a:pPr algn="ctr">
              <a:spcBef>
                <a:spcPct val="50000"/>
              </a:spcBef>
            </a:pPr>
            <a:r>
              <a:rPr lang="fr-FR" b="1">
                <a:latin typeface="Times New Roman" pitchFamily="18" charset="0"/>
              </a:rPr>
              <a:t>Temps d’équilibre 1heure  </a:t>
            </a:r>
          </a:p>
        </p:txBody>
      </p:sp>
      <p:sp>
        <p:nvSpPr>
          <p:cNvPr id="50183" name="AutoShape 7"/>
          <p:cNvSpPr>
            <a:spLocks noChangeArrowheads="1"/>
          </p:cNvSpPr>
          <p:nvPr/>
        </p:nvSpPr>
        <p:spPr bwMode="auto">
          <a:xfrm>
            <a:off x="2124075" y="1916113"/>
            <a:ext cx="215900" cy="504825"/>
          </a:xfrm>
          <a:prstGeom prst="downArrow">
            <a:avLst>
              <a:gd name="adj1" fmla="val 50000"/>
              <a:gd name="adj2" fmla="val 58456"/>
            </a:avLst>
          </a:prstGeom>
          <a:solidFill>
            <a:srgbClr val="FF3300"/>
          </a:solidFill>
          <a:ln w="9525">
            <a:solidFill>
              <a:schemeClr val="tx1"/>
            </a:solidFill>
            <a:miter lim="800000"/>
            <a:headEnd/>
            <a:tailEnd/>
          </a:ln>
          <a:effectLst/>
        </p:spPr>
        <p:txBody>
          <a:bodyPr wrap="none" anchor="ctr"/>
          <a:lstStyle/>
          <a:p>
            <a:endParaRPr lang="en-US"/>
          </a:p>
        </p:txBody>
      </p:sp>
      <p:sp>
        <p:nvSpPr>
          <p:cNvPr id="50184" name="Text Box 8"/>
          <p:cNvSpPr txBox="1">
            <a:spLocks noChangeArrowheads="1"/>
          </p:cNvSpPr>
          <p:nvPr/>
        </p:nvSpPr>
        <p:spPr bwMode="auto">
          <a:xfrm>
            <a:off x="2411413" y="1844675"/>
            <a:ext cx="2520950" cy="366713"/>
          </a:xfrm>
          <a:prstGeom prst="rect">
            <a:avLst/>
          </a:prstGeom>
          <a:noFill/>
          <a:ln w="9525">
            <a:noFill/>
            <a:miter lim="800000"/>
            <a:headEnd/>
            <a:tailEnd/>
          </a:ln>
          <a:effectLst/>
        </p:spPr>
        <p:txBody>
          <a:bodyPr>
            <a:spAutoFit/>
          </a:bodyPr>
          <a:lstStyle/>
          <a:p>
            <a:pPr algn="ctr">
              <a:spcBef>
                <a:spcPct val="50000"/>
              </a:spcBef>
            </a:pPr>
            <a:r>
              <a:rPr lang="fr-FR" b="1">
                <a:latin typeface="Times New Roman" pitchFamily="18" charset="0"/>
              </a:rPr>
              <a:t>Cinétique très rapide   </a:t>
            </a:r>
          </a:p>
        </p:txBody>
      </p:sp>
      <p:pic>
        <p:nvPicPr>
          <p:cNvPr id="50185" name="Picture 9" descr="trés grand sourire"/>
          <p:cNvPicPr>
            <a:picLocks noChangeAspect="1" noChangeArrowheads="1"/>
          </p:cNvPicPr>
          <p:nvPr/>
        </p:nvPicPr>
        <p:blipFill>
          <a:blip r:embed="rId4"/>
          <a:srcRect/>
          <a:stretch>
            <a:fillRect/>
          </a:stretch>
        </p:blipFill>
        <p:spPr bwMode="auto">
          <a:xfrm>
            <a:off x="827088" y="5300663"/>
            <a:ext cx="1368425" cy="1368425"/>
          </a:xfrm>
          <a:prstGeom prst="rect">
            <a:avLst/>
          </a:prstGeom>
          <a:noFill/>
        </p:spPr>
      </p:pic>
      <p:sp>
        <p:nvSpPr>
          <p:cNvPr id="50186" name="Rectangle 6"/>
          <p:cNvSpPr>
            <a:spLocks noChangeArrowheads="1"/>
          </p:cNvSpPr>
          <p:nvPr/>
        </p:nvSpPr>
        <p:spPr bwMode="auto">
          <a:xfrm>
            <a:off x="2411413" y="5805488"/>
            <a:ext cx="5435600" cy="701675"/>
          </a:xfrm>
          <a:prstGeom prst="rect">
            <a:avLst/>
          </a:prstGeom>
          <a:noFill/>
          <a:ln w="9525">
            <a:noFill/>
            <a:miter lim="800000"/>
            <a:headEnd/>
            <a:tailEnd/>
          </a:ln>
        </p:spPr>
        <p:txBody>
          <a:bodyPr anchor="ctr">
            <a:spAutoFit/>
          </a:bodyPr>
          <a:lstStyle/>
          <a:p>
            <a:pPr algn="ctr">
              <a:tabLst>
                <a:tab pos="2413000" algn="l"/>
              </a:tabLst>
            </a:pPr>
            <a:r>
              <a:rPr lang="fr-FR" sz="2000" b="1">
                <a:solidFill>
                  <a:srgbClr val="FF3300"/>
                </a:solidFill>
                <a:cs typeface="Times New Roman" pitchFamily="18" charset="0"/>
              </a:rPr>
              <a:t>Grande affinité entre  le mélange CTAB-4GL et l’argile brute </a:t>
            </a:r>
            <a:endParaRPr lang="fr-FR" sz="2000">
              <a:solidFill>
                <a:srgbClr val="FF3300"/>
              </a:solidFill>
            </a:endParaRPr>
          </a:p>
        </p:txBody>
      </p:sp>
      <p:sp>
        <p:nvSpPr>
          <p:cNvPr id="50187" name="AutoShape 11"/>
          <p:cNvSpPr>
            <a:spLocks noChangeArrowheads="1"/>
          </p:cNvSpPr>
          <p:nvPr/>
        </p:nvSpPr>
        <p:spPr bwMode="auto">
          <a:xfrm>
            <a:off x="2195513" y="5949950"/>
            <a:ext cx="504825" cy="358775"/>
          </a:xfrm>
          <a:prstGeom prst="rightArrow">
            <a:avLst>
              <a:gd name="adj1" fmla="val 50000"/>
              <a:gd name="adj2" fmla="val 35177"/>
            </a:avLst>
          </a:prstGeom>
          <a:solidFill>
            <a:srgbClr val="FF3300"/>
          </a:solidFill>
          <a:ln w="9525">
            <a:solidFill>
              <a:schemeClr val="tx1"/>
            </a:solid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99C688D-37B6-436D-A5E8-74E4816D3684}" type="slidenum">
              <a:rPr lang="fr-FR"/>
              <a:pPr>
                <a:defRPr/>
              </a:pPr>
              <a:t>22</a:t>
            </a:fld>
            <a:endParaRPr lang="fr-FR"/>
          </a:p>
        </p:txBody>
      </p:sp>
      <p:sp>
        <p:nvSpPr>
          <p:cNvPr id="52226" name="Rectangle 5"/>
          <p:cNvSpPr>
            <a:spLocks noChangeArrowheads="1"/>
          </p:cNvSpPr>
          <p:nvPr/>
        </p:nvSpPr>
        <p:spPr bwMode="auto">
          <a:xfrm>
            <a:off x="755650" y="142875"/>
            <a:ext cx="7704138" cy="457200"/>
          </a:xfrm>
          <a:prstGeom prst="rect">
            <a:avLst/>
          </a:prstGeom>
          <a:noFill/>
          <a:ln w="9525">
            <a:noFill/>
            <a:miter lim="800000"/>
            <a:headEnd/>
            <a:tailEnd/>
          </a:ln>
        </p:spPr>
        <p:txBody>
          <a:bodyPr>
            <a:spAutoFit/>
          </a:bodyPr>
          <a:lstStyle/>
          <a:p>
            <a:pPr algn="ctr"/>
            <a:r>
              <a:rPr lang="fr-FR" sz="2400" b="1" i="1">
                <a:solidFill>
                  <a:srgbClr val="FF0000"/>
                </a:solidFill>
                <a:latin typeface="Times New Roman" pitchFamily="18" charset="0"/>
                <a:cs typeface="Times New Roman" pitchFamily="18" charset="0"/>
              </a:rPr>
              <a:t>MODÉLISATION CINÉTIQUE</a:t>
            </a:r>
            <a:endParaRPr lang="fr-FR" sz="2400" b="1">
              <a:latin typeface="Times New Roman" pitchFamily="18" charset="0"/>
            </a:endParaRPr>
          </a:p>
        </p:txBody>
      </p:sp>
      <p:sp>
        <p:nvSpPr>
          <p:cNvPr id="52227" name="Rectangle 6"/>
          <p:cNvSpPr>
            <a:spLocks noChangeArrowheads="1"/>
          </p:cNvSpPr>
          <p:nvPr/>
        </p:nvSpPr>
        <p:spPr bwMode="auto">
          <a:xfrm>
            <a:off x="0" y="928688"/>
            <a:ext cx="8786813" cy="1200150"/>
          </a:xfrm>
          <a:prstGeom prst="rect">
            <a:avLst/>
          </a:prstGeom>
          <a:noFill/>
          <a:ln w="9525">
            <a:noFill/>
            <a:miter lim="800000"/>
            <a:headEnd/>
            <a:tailEnd/>
          </a:ln>
        </p:spPr>
        <p:txBody>
          <a:bodyPr>
            <a:spAutoFit/>
          </a:bodyPr>
          <a:lstStyle/>
          <a:p>
            <a:r>
              <a:rPr lang="fr-FR" sz="2400">
                <a:latin typeface="Times New Roman" pitchFamily="18" charset="0"/>
                <a:cs typeface="Times New Roman" pitchFamily="18" charset="0"/>
              </a:rPr>
              <a:t>Les résultats de la cinétique d’adsorption du mélange  4GL-CTAB  par l’argile brute sont modélisés en utilisant trois modèles cinétiques : pseudo premier ordre, pseudo second ordre et le modèle d’Elovich. </a:t>
            </a:r>
          </a:p>
        </p:txBody>
      </p:sp>
      <p:sp>
        <p:nvSpPr>
          <p:cNvPr id="52228" name="ZoneTexte 7"/>
          <p:cNvSpPr txBox="1">
            <a:spLocks noChangeArrowheads="1"/>
          </p:cNvSpPr>
          <p:nvPr/>
        </p:nvSpPr>
        <p:spPr bwMode="auto">
          <a:xfrm>
            <a:off x="857250" y="2500313"/>
            <a:ext cx="3624263" cy="369887"/>
          </a:xfrm>
          <a:prstGeom prst="rect">
            <a:avLst/>
          </a:prstGeom>
          <a:noFill/>
          <a:ln w="9525">
            <a:noFill/>
            <a:miter lim="800000"/>
            <a:headEnd/>
            <a:tailEnd/>
          </a:ln>
        </p:spPr>
        <p:txBody>
          <a:bodyPr>
            <a:spAutoFit/>
          </a:bodyPr>
          <a:lstStyle/>
          <a:p>
            <a:pPr>
              <a:spcBef>
                <a:spcPct val="50000"/>
              </a:spcBef>
            </a:pPr>
            <a:r>
              <a:rPr lang="fr-FR" b="1">
                <a:solidFill>
                  <a:srgbClr val="FF0000"/>
                </a:solidFill>
                <a:latin typeface="Calibri" pitchFamily="34" charset="0"/>
              </a:rPr>
              <a:t>Modèle du pseudo premier ordre   </a:t>
            </a:r>
          </a:p>
        </p:txBody>
      </p:sp>
      <p:sp>
        <p:nvSpPr>
          <p:cNvPr id="52229" name="ZoneTexte 8"/>
          <p:cNvSpPr txBox="1">
            <a:spLocks noChangeArrowheads="1"/>
          </p:cNvSpPr>
          <p:nvPr/>
        </p:nvSpPr>
        <p:spPr bwMode="auto">
          <a:xfrm>
            <a:off x="4714875" y="2571750"/>
            <a:ext cx="4429125" cy="369888"/>
          </a:xfrm>
          <a:prstGeom prst="rect">
            <a:avLst/>
          </a:prstGeom>
          <a:noFill/>
          <a:ln w="9525">
            <a:noFill/>
            <a:miter lim="800000"/>
            <a:headEnd/>
            <a:tailEnd/>
          </a:ln>
        </p:spPr>
        <p:txBody>
          <a:bodyPr>
            <a:spAutoFit/>
          </a:bodyPr>
          <a:lstStyle/>
          <a:p>
            <a:pPr>
              <a:spcBef>
                <a:spcPct val="50000"/>
              </a:spcBef>
            </a:pPr>
            <a:r>
              <a:rPr lang="fr-FR" b="1">
                <a:latin typeface="Times New Roman" pitchFamily="18" charset="0"/>
                <a:cs typeface="Times New Roman" pitchFamily="18" charset="0"/>
              </a:rPr>
              <a:t>Log (q</a:t>
            </a:r>
            <a:r>
              <a:rPr lang="fr-FR" b="1" baseline="-25000">
                <a:latin typeface="Times New Roman" pitchFamily="18" charset="0"/>
                <a:cs typeface="Times New Roman" pitchFamily="18" charset="0"/>
              </a:rPr>
              <a:t>e</a:t>
            </a:r>
            <a:r>
              <a:rPr lang="fr-FR" b="1">
                <a:latin typeface="Times New Roman" pitchFamily="18" charset="0"/>
                <a:cs typeface="Times New Roman" pitchFamily="18" charset="0"/>
              </a:rPr>
              <a:t> –q</a:t>
            </a:r>
            <a:r>
              <a:rPr lang="fr-FR" b="1" baseline="-25000">
                <a:latin typeface="Times New Roman" pitchFamily="18" charset="0"/>
                <a:cs typeface="Times New Roman" pitchFamily="18" charset="0"/>
              </a:rPr>
              <a:t>t</a:t>
            </a:r>
            <a:r>
              <a:rPr lang="fr-FR" b="1">
                <a:latin typeface="Times New Roman" pitchFamily="18" charset="0"/>
                <a:cs typeface="Times New Roman" pitchFamily="18" charset="0"/>
              </a:rPr>
              <a:t>) = log (q</a:t>
            </a:r>
            <a:r>
              <a:rPr lang="fr-FR" b="1" baseline="-25000">
                <a:latin typeface="Times New Roman" pitchFamily="18" charset="0"/>
                <a:cs typeface="Times New Roman" pitchFamily="18" charset="0"/>
              </a:rPr>
              <a:t>e</a:t>
            </a:r>
            <a:r>
              <a:rPr lang="fr-FR" b="1">
                <a:latin typeface="Times New Roman" pitchFamily="18" charset="0"/>
                <a:cs typeface="Times New Roman" pitchFamily="18" charset="0"/>
              </a:rPr>
              <a:t>) – k</a:t>
            </a:r>
            <a:r>
              <a:rPr lang="fr-FR" b="1" baseline="-25000">
                <a:latin typeface="Times New Roman" pitchFamily="18" charset="0"/>
                <a:cs typeface="Times New Roman" pitchFamily="18" charset="0"/>
              </a:rPr>
              <a:t>1</a:t>
            </a:r>
            <a:r>
              <a:rPr lang="fr-FR" b="1">
                <a:latin typeface="Times New Roman" pitchFamily="18" charset="0"/>
                <a:cs typeface="Times New Roman" pitchFamily="18" charset="0"/>
                <a:sym typeface="Symbol" pitchFamily="18" charset="2"/>
              </a:rPr>
              <a:t> t / 2.303…. </a:t>
            </a:r>
            <a:r>
              <a:rPr lang="fr-FR" b="1">
                <a:solidFill>
                  <a:srgbClr val="FF0000"/>
                </a:solidFill>
                <a:latin typeface="Times New Roman" pitchFamily="18" charset="0"/>
                <a:cs typeface="Times New Roman" pitchFamily="18" charset="0"/>
                <a:sym typeface="Symbol" pitchFamily="18" charset="2"/>
              </a:rPr>
              <a:t>(1)</a:t>
            </a:r>
          </a:p>
        </p:txBody>
      </p:sp>
      <p:sp>
        <p:nvSpPr>
          <p:cNvPr id="52230" name="ZoneTexte 9"/>
          <p:cNvSpPr txBox="1">
            <a:spLocks noChangeArrowheads="1"/>
          </p:cNvSpPr>
          <p:nvPr/>
        </p:nvSpPr>
        <p:spPr bwMode="auto">
          <a:xfrm>
            <a:off x="857250" y="3071813"/>
            <a:ext cx="3519488" cy="369887"/>
          </a:xfrm>
          <a:prstGeom prst="rect">
            <a:avLst/>
          </a:prstGeom>
          <a:noFill/>
          <a:ln w="9525">
            <a:noFill/>
            <a:miter lim="800000"/>
            <a:headEnd/>
            <a:tailEnd/>
          </a:ln>
        </p:spPr>
        <p:txBody>
          <a:bodyPr>
            <a:spAutoFit/>
          </a:bodyPr>
          <a:lstStyle/>
          <a:p>
            <a:pPr>
              <a:spcBef>
                <a:spcPct val="50000"/>
              </a:spcBef>
            </a:pPr>
            <a:r>
              <a:rPr lang="fr-FR" b="1">
                <a:solidFill>
                  <a:srgbClr val="FF0000"/>
                </a:solidFill>
                <a:latin typeface="Calibri" pitchFamily="34" charset="0"/>
              </a:rPr>
              <a:t>Modèle du pseudo second ordre  </a:t>
            </a:r>
          </a:p>
        </p:txBody>
      </p:sp>
      <p:sp>
        <p:nvSpPr>
          <p:cNvPr id="52231" name="ZoneTexte 11"/>
          <p:cNvSpPr txBox="1">
            <a:spLocks noChangeArrowheads="1"/>
          </p:cNvSpPr>
          <p:nvPr/>
        </p:nvSpPr>
        <p:spPr bwMode="auto">
          <a:xfrm>
            <a:off x="4786313" y="3059113"/>
            <a:ext cx="4357687" cy="369887"/>
          </a:xfrm>
          <a:prstGeom prst="rect">
            <a:avLst/>
          </a:prstGeom>
          <a:noFill/>
          <a:ln w="9525">
            <a:noFill/>
            <a:miter lim="800000"/>
            <a:headEnd/>
            <a:tailEnd/>
          </a:ln>
        </p:spPr>
        <p:txBody>
          <a:bodyPr>
            <a:spAutoFit/>
          </a:bodyPr>
          <a:lstStyle/>
          <a:p>
            <a:pPr>
              <a:spcBef>
                <a:spcPct val="50000"/>
              </a:spcBef>
            </a:pPr>
            <a:r>
              <a:rPr lang="fr-FR" b="1">
                <a:latin typeface="Times New Roman" pitchFamily="18" charset="0"/>
                <a:cs typeface="Times New Roman" pitchFamily="18" charset="0"/>
              </a:rPr>
              <a:t>t / q</a:t>
            </a:r>
            <a:r>
              <a:rPr lang="fr-FR" b="1" baseline="-25000">
                <a:latin typeface="Times New Roman" pitchFamily="18" charset="0"/>
                <a:cs typeface="Times New Roman" pitchFamily="18" charset="0"/>
              </a:rPr>
              <a:t>t</a:t>
            </a:r>
            <a:r>
              <a:rPr lang="fr-FR" b="1">
                <a:latin typeface="Times New Roman" pitchFamily="18" charset="0"/>
                <a:cs typeface="Times New Roman" pitchFamily="18" charset="0"/>
              </a:rPr>
              <a:t> = (1/ k</a:t>
            </a:r>
            <a:r>
              <a:rPr lang="fr-FR" b="1" baseline="-25000">
                <a:latin typeface="Times New Roman" pitchFamily="18" charset="0"/>
                <a:cs typeface="Times New Roman" pitchFamily="18" charset="0"/>
              </a:rPr>
              <a:t>2</a:t>
            </a:r>
            <a:r>
              <a:rPr lang="fr-FR" b="1">
                <a:latin typeface="Times New Roman" pitchFamily="18" charset="0"/>
                <a:cs typeface="Times New Roman" pitchFamily="18" charset="0"/>
              </a:rPr>
              <a:t> </a:t>
            </a:r>
            <a:r>
              <a:rPr lang="fr-FR" b="1">
                <a:latin typeface="Times New Roman" pitchFamily="18" charset="0"/>
                <a:cs typeface="Times New Roman" pitchFamily="18" charset="0"/>
                <a:sym typeface="Symbol" pitchFamily="18" charset="2"/>
              </a:rPr>
              <a:t></a:t>
            </a:r>
            <a:r>
              <a:rPr lang="fr-FR" b="1">
                <a:latin typeface="Times New Roman" pitchFamily="18" charset="0"/>
                <a:cs typeface="Times New Roman" pitchFamily="18" charset="0"/>
              </a:rPr>
              <a:t> q</a:t>
            </a:r>
            <a:r>
              <a:rPr lang="fr-FR" b="1" baseline="-25000">
                <a:latin typeface="Times New Roman" pitchFamily="18" charset="0"/>
                <a:cs typeface="Times New Roman" pitchFamily="18" charset="0"/>
              </a:rPr>
              <a:t>e</a:t>
            </a:r>
            <a:r>
              <a:rPr lang="fr-FR" b="1" baseline="30000">
                <a:latin typeface="Times New Roman" pitchFamily="18" charset="0"/>
                <a:cs typeface="Times New Roman" pitchFamily="18" charset="0"/>
              </a:rPr>
              <a:t>2</a:t>
            </a:r>
            <a:r>
              <a:rPr lang="fr-FR" b="1">
                <a:latin typeface="Times New Roman" pitchFamily="18" charset="0"/>
                <a:cs typeface="Times New Roman" pitchFamily="18" charset="0"/>
              </a:rPr>
              <a:t>) + ( 1 / q</a:t>
            </a:r>
            <a:r>
              <a:rPr lang="fr-FR" b="1" baseline="-25000">
                <a:latin typeface="Times New Roman" pitchFamily="18" charset="0"/>
                <a:cs typeface="Times New Roman" pitchFamily="18" charset="0"/>
              </a:rPr>
              <a:t>e</a:t>
            </a:r>
            <a:r>
              <a:rPr lang="fr-FR" b="1">
                <a:latin typeface="Times New Roman" pitchFamily="18" charset="0"/>
                <a:cs typeface="Times New Roman" pitchFamily="18" charset="0"/>
              </a:rPr>
              <a:t>) </a:t>
            </a:r>
            <a:r>
              <a:rPr lang="fr-FR" b="1">
                <a:latin typeface="Times New Roman" pitchFamily="18" charset="0"/>
                <a:cs typeface="Times New Roman" pitchFamily="18" charset="0"/>
                <a:sym typeface="Symbol" pitchFamily="18" charset="2"/>
              </a:rPr>
              <a:t> t………   </a:t>
            </a:r>
            <a:r>
              <a:rPr lang="fr-FR" b="1">
                <a:solidFill>
                  <a:srgbClr val="FF0000"/>
                </a:solidFill>
                <a:latin typeface="Times New Roman" pitchFamily="18" charset="0"/>
                <a:cs typeface="Times New Roman" pitchFamily="18" charset="0"/>
                <a:sym typeface="Symbol" pitchFamily="18" charset="2"/>
              </a:rPr>
              <a:t>(2)</a:t>
            </a:r>
          </a:p>
        </p:txBody>
      </p:sp>
      <p:sp>
        <p:nvSpPr>
          <p:cNvPr id="52232" name="ZoneTexte 12"/>
          <p:cNvSpPr txBox="1">
            <a:spLocks noChangeArrowheads="1"/>
          </p:cNvSpPr>
          <p:nvPr/>
        </p:nvSpPr>
        <p:spPr bwMode="auto">
          <a:xfrm>
            <a:off x="1000125" y="3571875"/>
            <a:ext cx="1938338" cy="369888"/>
          </a:xfrm>
          <a:prstGeom prst="rect">
            <a:avLst/>
          </a:prstGeom>
          <a:noFill/>
          <a:ln w="9525">
            <a:noFill/>
            <a:miter lim="800000"/>
            <a:headEnd/>
            <a:tailEnd/>
          </a:ln>
        </p:spPr>
        <p:txBody>
          <a:bodyPr>
            <a:spAutoFit/>
          </a:bodyPr>
          <a:lstStyle/>
          <a:p>
            <a:pPr>
              <a:spcBef>
                <a:spcPct val="50000"/>
              </a:spcBef>
            </a:pPr>
            <a:r>
              <a:rPr lang="fr-FR" b="1">
                <a:solidFill>
                  <a:srgbClr val="FF0000"/>
                </a:solidFill>
                <a:latin typeface="Calibri" pitchFamily="34" charset="0"/>
              </a:rPr>
              <a:t>Modèle d’Elovich   </a:t>
            </a:r>
          </a:p>
        </p:txBody>
      </p:sp>
      <p:sp>
        <p:nvSpPr>
          <p:cNvPr id="52233" name="ZoneTexte 13"/>
          <p:cNvSpPr txBox="1">
            <a:spLocks noChangeArrowheads="1"/>
          </p:cNvSpPr>
          <p:nvPr/>
        </p:nvSpPr>
        <p:spPr bwMode="auto">
          <a:xfrm>
            <a:off x="4357688" y="3571875"/>
            <a:ext cx="4786312" cy="646113"/>
          </a:xfrm>
          <a:prstGeom prst="rect">
            <a:avLst/>
          </a:prstGeom>
          <a:noFill/>
          <a:ln w="9525">
            <a:noFill/>
            <a:miter lim="800000"/>
            <a:headEnd/>
            <a:tailEnd/>
          </a:ln>
        </p:spPr>
        <p:txBody>
          <a:bodyPr>
            <a:spAutoFit/>
          </a:bodyPr>
          <a:lstStyle/>
          <a:p>
            <a:r>
              <a:rPr lang="fr-FR" b="1">
                <a:latin typeface="Times New Roman" pitchFamily="18" charset="0"/>
                <a:cs typeface="Times New Roman" pitchFamily="18" charset="0"/>
              </a:rPr>
              <a:t>q</a:t>
            </a:r>
            <a:r>
              <a:rPr lang="fr-FR" b="1" baseline="-25000">
                <a:latin typeface="Times New Roman" pitchFamily="18" charset="0"/>
                <a:cs typeface="Times New Roman" pitchFamily="18" charset="0"/>
              </a:rPr>
              <a:t>t</a:t>
            </a:r>
            <a:r>
              <a:rPr lang="fr-FR" b="1">
                <a:latin typeface="Times New Roman" pitchFamily="18" charset="0"/>
                <a:cs typeface="Times New Roman" pitchFamily="18" charset="0"/>
              </a:rPr>
              <a:t> = </a:t>
            </a:r>
            <a:r>
              <a:rPr lang="fr-FR" b="1">
                <a:latin typeface="Times New Roman" pitchFamily="18" charset="0"/>
                <a:cs typeface="Times New Roman" pitchFamily="18" charset="0"/>
                <a:sym typeface="Symbol" pitchFamily="18" charset="2"/>
              </a:rPr>
              <a:t>  ln (  ) +   ln t………………</a:t>
            </a:r>
            <a:r>
              <a:rPr lang="fr-FR" b="1">
                <a:solidFill>
                  <a:srgbClr val="FF0000"/>
                </a:solidFill>
                <a:latin typeface="Times New Roman" pitchFamily="18" charset="0"/>
                <a:cs typeface="Times New Roman" pitchFamily="18" charset="0"/>
                <a:sym typeface="Symbol" pitchFamily="18" charset="2"/>
              </a:rPr>
              <a:t>(3)</a:t>
            </a:r>
          </a:p>
          <a:p>
            <a:endParaRPr lang="fr-FR">
              <a:latin typeface="Times New Roman" pitchFamily="18" charset="0"/>
              <a:cs typeface="Times New Roman" pitchFamily="18" charset="0"/>
            </a:endParaRPr>
          </a:p>
        </p:txBody>
      </p:sp>
      <p:sp>
        <p:nvSpPr>
          <p:cNvPr id="52234" name="ZoneTexte 10"/>
          <p:cNvSpPr txBox="1">
            <a:spLocks noChangeArrowheads="1"/>
          </p:cNvSpPr>
          <p:nvPr/>
        </p:nvSpPr>
        <p:spPr bwMode="auto">
          <a:xfrm>
            <a:off x="785813" y="4214813"/>
            <a:ext cx="7358062" cy="1338262"/>
          </a:xfrm>
          <a:prstGeom prst="rect">
            <a:avLst/>
          </a:prstGeom>
          <a:noFill/>
          <a:ln w="9525">
            <a:noFill/>
            <a:miter lim="800000"/>
            <a:headEnd/>
            <a:tailEnd/>
          </a:ln>
        </p:spPr>
        <p:txBody>
          <a:bodyPr>
            <a:spAutoFit/>
          </a:bodyPr>
          <a:lstStyle/>
          <a:p>
            <a:pPr>
              <a:lnSpc>
                <a:spcPct val="150000"/>
              </a:lnSpc>
            </a:pPr>
            <a:r>
              <a:rPr lang="fr-FR" b="1">
                <a:latin typeface="Times New Roman" pitchFamily="18" charset="0"/>
                <a:cs typeface="Times New Roman" pitchFamily="18" charset="0"/>
              </a:rPr>
              <a:t> q</a:t>
            </a:r>
            <a:r>
              <a:rPr lang="fr-FR" b="1" baseline="-25000">
                <a:latin typeface="Times New Roman" pitchFamily="18" charset="0"/>
                <a:cs typeface="Times New Roman" pitchFamily="18" charset="0"/>
              </a:rPr>
              <a:t>e</a:t>
            </a:r>
            <a:r>
              <a:rPr lang="fr-FR" b="1">
                <a:latin typeface="Times New Roman" pitchFamily="18" charset="0"/>
                <a:cs typeface="Times New Roman" pitchFamily="18" charset="0"/>
              </a:rPr>
              <a:t>, q</a:t>
            </a:r>
            <a:r>
              <a:rPr lang="fr-FR" b="1" baseline="-25000">
                <a:latin typeface="Times New Roman" pitchFamily="18" charset="0"/>
                <a:cs typeface="Times New Roman" pitchFamily="18" charset="0"/>
              </a:rPr>
              <a:t>t</a:t>
            </a:r>
            <a:r>
              <a:rPr lang="fr-FR" b="1">
                <a:latin typeface="Times New Roman" pitchFamily="18" charset="0"/>
                <a:cs typeface="Times New Roman" pitchFamily="18" charset="0"/>
              </a:rPr>
              <a:t>: quantités fixées à l’équilibre et à l’instant t;</a:t>
            </a:r>
          </a:p>
          <a:p>
            <a:pPr>
              <a:lnSpc>
                <a:spcPct val="150000"/>
              </a:lnSpc>
            </a:pPr>
            <a:r>
              <a:rPr lang="fr-FR" b="1">
                <a:latin typeface="Times New Roman" pitchFamily="18" charset="0"/>
                <a:cs typeface="Times New Roman" pitchFamily="18" charset="0"/>
              </a:rPr>
              <a:t>         k</a:t>
            </a:r>
            <a:r>
              <a:rPr lang="fr-FR" b="1" baseline="-25000">
                <a:latin typeface="Times New Roman" pitchFamily="18" charset="0"/>
                <a:cs typeface="Times New Roman" pitchFamily="18" charset="0"/>
              </a:rPr>
              <a:t>1</a:t>
            </a:r>
            <a:r>
              <a:rPr lang="fr-FR" b="1">
                <a:latin typeface="Times New Roman" pitchFamily="18" charset="0"/>
                <a:cs typeface="Times New Roman" pitchFamily="18" charset="0"/>
              </a:rPr>
              <a:t>, k</a:t>
            </a:r>
            <a:r>
              <a:rPr lang="fr-FR" b="1" baseline="-25000">
                <a:latin typeface="Times New Roman" pitchFamily="18" charset="0"/>
                <a:cs typeface="Times New Roman" pitchFamily="18" charset="0"/>
              </a:rPr>
              <a:t>2</a:t>
            </a:r>
            <a:r>
              <a:rPr lang="fr-FR" b="1">
                <a:latin typeface="Times New Roman" pitchFamily="18" charset="0"/>
                <a:cs typeface="Times New Roman" pitchFamily="18" charset="0"/>
              </a:rPr>
              <a:t>: constantes de vitesses pseudo premier et second ordre;</a:t>
            </a:r>
          </a:p>
          <a:p>
            <a:pPr>
              <a:lnSpc>
                <a:spcPct val="150000"/>
              </a:lnSpc>
            </a:pPr>
            <a:r>
              <a:rPr lang="fr-FR" b="1">
                <a:latin typeface="Times New Roman" pitchFamily="18" charset="0"/>
                <a:cs typeface="Times New Roman" pitchFamily="18" charset="0"/>
                <a:sym typeface="Symbol" pitchFamily="18" charset="2"/>
              </a:rPr>
              <a:t>         : vitesse d’adsorption initiale; : constante de désorption.</a:t>
            </a:r>
            <a:endParaRPr lang="fr-FR">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7F365CF-9BD4-4EEE-8EDF-B66E744728CC}" type="slidenum">
              <a:rPr lang="fr-FR"/>
              <a:pPr>
                <a:defRPr/>
              </a:pPr>
              <a:t>23</a:t>
            </a:fld>
            <a:endParaRPr lang="fr-FR"/>
          </a:p>
        </p:txBody>
      </p:sp>
      <p:sp>
        <p:nvSpPr>
          <p:cNvPr id="54275" name="ZoneTexte 5"/>
          <p:cNvSpPr txBox="1">
            <a:spLocks noChangeArrowheads="1"/>
          </p:cNvSpPr>
          <p:nvPr/>
        </p:nvSpPr>
        <p:spPr bwMode="auto">
          <a:xfrm>
            <a:off x="179388" y="3894138"/>
            <a:ext cx="8856662" cy="2559050"/>
          </a:xfrm>
          <a:prstGeom prst="rect">
            <a:avLst/>
          </a:prstGeom>
          <a:noFill/>
          <a:ln w="9525">
            <a:noFill/>
            <a:miter lim="800000"/>
            <a:headEnd/>
            <a:tailEnd/>
          </a:ln>
        </p:spPr>
        <p:txBody>
          <a:bodyPr>
            <a:spAutoFit/>
          </a:bodyPr>
          <a:lstStyle/>
          <a:p>
            <a:pPr>
              <a:lnSpc>
                <a:spcPct val="150000"/>
              </a:lnSpc>
              <a:buFont typeface="Wingdings" pitchFamily="2" charset="2"/>
              <a:buChar char="Ø"/>
            </a:pPr>
            <a:r>
              <a:rPr lang="fr-FR" sz="2400">
                <a:latin typeface="Times New Roman" pitchFamily="18" charset="0"/>
                <a:cs typeface="Times New Roman" pitchFamily="18" charset="0"/>
              </a:rPr>
              <a:t> </a:t>
            </a:r>
            <a:r>
              <a:rPr lang="fr-FR" sz="2000" b="1">
                <a:latin typeface="Times New Roman" pitchFamily="18" charset="0"/>
                <a:cs typeface="Times New Roman" pitchFamily="18" charset="0"/>
              </a:rPr>
              <a:t>La cinétique d’adsorption suit le model de pseudo second ordre</a:t>
            </a:r>
          </a:p>
          <a:p>
            <a:pPr>
              <a:lnSpc>
                <a:spcPct val="150000"/>
              </a:lnSpc>
              <a:buFont typeface="Wingdings" pitchFamily="2" charset="2"/>
              <a:buChar char="Ø"/>
            </a:pPr>
            <a:r>
              <a:rPr lang="fr-FR" sz="2000" b="1">
                <a:latin typeface="Times New Roman" pitchFamily="18" charset="0"/>
                <a:cs typeface="Times New Roman" pitchFamily="18" charset="0"/>
              </a:rPr>
              <a:t>Les capacités d’adsorption déterminées par le modèle pseudo second ordre = égale à la capacité expérimentale </a:t>
            </a:r>
          </a:p>
          <a:p>
            <a:pPr>
              <a:lnSpc>
                <a:spcPct val="150000"/>
              </a:lnSpc>
              <a:buFont typeface="Wingdings" pitchFamily="2" charset="2"/>
              <a:buChar char="Ø"/>
            </a:pPr>
            <a:r>
              <a:rPr lang="fr-FR" sz="2000" b="1">
                <a:latin typeface="Times New Roman" pitchFamily="18" charset="0"/>
                <a:cs typeface="Times New Roman" pitchFamily="18" charset="0"/>
              </a:rPr>
              <a:t>La constante </a:t>
            </a:r>
            <a:r>
              <a:rPr lang="el-GR" sz="2000" b="1">
                <a:latin typeface="Times New Roman" pitchFamily="18" charset="0"/>
                <a:cs typeface="Times New Roman" pitchFamily="18" charset="0"/>
              </a:rPr>
              <a:t>α</a:t>
            </a:r>
            <a:r>
              <a:rPr lang="fr-FR" sz="2000" b="1">
                <a:latin typeface="Times New Roman" pitchFamily="18" charset="0"/>
                <a:cs typeface="Times New Roman" pitchFamily="18" charset="0"/>
              </a:rPr>
              <a:t> d’Elovich confirme la grande affinité  d’adsorption</a:t>
            </a:r>
          </a:p>
          <a:p>
            <a:pPr>
              <a:lnSpc>
                <a:spcPct val="150000"/>
              </a:lnSpc>
              <a:buFont typeface="Wingdings" pitchFamily="2" charset="2"/>
              <a:buChar char="Ø"/>
            </a:pPr>
            <a:r>
              <a:rPr lang="fr-FR" sz="2000" b="1">
                <a:latin typeface="Times New Roman" pitchFamily="18" charset="0"/>
                <a:cs typeface="Times New Roman" pitchFamily="18" charset="0"/>
              </a:rPr>
              <a:t>  le processus d’adsorption peut être chimique</a:t>
            </a:r>
            <a:r>
              <a:rPr lang="fr-FR" sz="2400">
                <a:latin typeface="Times New Roman" pitchFamily="18" charset="0"/>
                <a:cs typeface="Times New Roman" pitchFamily="18" charset="0"/>
              </a:rPr>
              <a:t> </a:t>
            </a:r>
            <a:endParaRPr lang="el-GR" sz="2400">
              <a:latin typeface="Times New Roman" pitchFamily="18" charset="0"/>
              <a:cs typeface="Times New Roman" pitchFamily="18" charset="0"/>
            </a:endParaRPr>
          </a:p>
        </p:txBody>
      </p:sp>
      <p:sp>
        <p:nvSpPr>
          <p:cNvPr id="54276" name="ZoneTexte 6"/>
          <p:cNvSpPr txBox="1">
            <a:spLocks noChangeArrowheads="1"/>
          </p:cNvSpPr>
          <p:nvPr/>
        </p:nvSpPr>
        <p:spPr bwMode="auto">
          <a:xfrm>
            <a:off x="1071563" y="2357438"/>
            <a:ext cx="7072312" cy="369887"/>
          </a:xfrm>
          <a:prstGeom prst="rect">
            <a:avLst/>
          </a:prstGeom>
          <a:noFill/>
          <a:ln w="9525">
            <a:noFill/>
            <a:miter lim="800000"/>
            <a:headEnd/>
            <a:tailEnd/>
          </a:ln>
        </p:spPr>
        <p:txBody>
          <a:bodyPr>
            <a:spAutoFit/>
          </a:bodyPr>
          <a:lstStyle/>
          <a:p>
            <a:endParaRPr lang="en-US">
              <a:latin typeface="Calibri" pitchFamily="34" charset="0"/>
            </a:endParaRPr>
          </a:p>
        </p:txBody>
      </p:sp>
      <p:graphicFrame>
        <p:nvGraphicFramePr>
          <p:cNvPr id="54363" name="Group 91"/>
          <p:cNvGraphicFramePr>
            <a:graphicFrameLocks noGrp="1"/>
          </p:cNvGraphicFramePr>
          <p:nvPr/>
        </p:nvGraphicFramePr>
        <p:xfrm>
          <a:off x="179388" y="836613"/>
          <a:ext cx="8293100" cy="3084513"/>
        </p:xfrm>
        <a:graphic>
          <a:graphicData uri="http://schemas.openxmlformats.org/drawingml/2006/table">
            <a:tbl>
              <a:tblPr/>
              <a:tblGrid>
                <a:gridCol w="800100"/>
                <a:gridCol w="800100"/>
                <a:gridCol w="704850"/>
                <a:gridCol w="614362"/>
                <a:gridCol w="977900"/>
                <a:gridCol w="798513"/>
                <a:gridCol w="800100"/>
                <a:gridCol w="800100"/>
                <a:gridCol w="801687"/>
                <a:gridCol w="534988"/>
                <a:gridCol w="660400"/>
              </a:tblGrid>
              <a:tr h="863600">
                <a:tc>
                  <a:txBody>
                    <a:bodyPr/>
                    <a:lstStyle/>
                    <a:p>
                      <a:pPr marL="201613"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Pseudo premier</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ordre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Pseudo second-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ordre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Elovich</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Exp</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Ci</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(mg/l)</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K</a:t>
                      </a:r>
                      <a:r>
                        <a:rPr kumimoji="0" lang="fr-FR" sz="1200" b="1" i="0" u="none" strike="noStrike" cap="none" normalizeH="0" baseline="-25000" smtClean="0">
                          <a:ln>
                            <a:noFill/>
                          </a:ln>
                          <a:solidFill>
                            <a:srgbClr val="000000"/>
                          </a:solidFill>
                          <a:effectLst/>
                          <a:latin typeface="Times New Roman" pitchFamily="18" charset="0"/>
                          <a:cs typeface="Times New Roman" pitchFamily="18" charset="0"/>
                        </a:rPr>
                        <a:t>1</a:t>
                      </a: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(min</a:t>
                      </a:r>
                      <a:r>
                        <a:rPr kumimoji="0" lang="fr-FR" sz="1200" b="1" i="0" u="none" strike="noStrike" cap="none" normalizeH="0" baseline="30000" smtClean="0">
                          <a:ln>
                            <a:noFill/>
                          </a:ln>
                          <a:solidFill>
                            <a:srgbClr val="000000"/>
                          </a:solidFill>
                          <a:effectLst/>
                          <a:latin typeface="Times New Roman" pitchFamily="18" charset="0"/>
                          <a:cs typeface="Times New Roman" pitchFamily="18" charset="0"/>
                        </a:rPr>
                        <a:t>-1)</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Qe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(mg/g)</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 R</a:t>
                      </a:r>
                      <a:r>
                        <a:rPr kumimoji="0" lang="fr-FR" sz="1200" b="1" i="0" u="none" strike="noStrike" cap="none" normalizeH="0" baseline="30000" smtClean="0">
                          <a:ln>
                            <a:noFill/>
                          </a:ln>
                          <a:solidFill>
                            <a:srgbClr val="000000"/>
                          </a:solidFill>
                          <a:effectLst/>
                          <a:latin typeface="Times New Roman" pitchFamily="18" charset="0"/>
                          <a:cs typeface="Times New Roman" pitchFamily="18" charset="0"/>
                        </a:rPr>
                        <a:t>2</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K</a:t>
                      </a:r>
                      <a:r>
                        <a:rPr kumimoji="0" lang="fr-FR" sz="1200" b="1" i="0" u="none" strike="noStrike" cap="none" normalizeH="0" baseline="-25000" smtClean="0">
                          <a:ln>
                            <a:noFill/>
                          </a:ln>
                          <a:solidFill>
                            <a:srgbClr val="000000"/>
                          </a:solidFill>
                          <a:effectLst/>
                          <a:latin typeface="Times New Roman" pitchFamily="18" charset="0"/>
                          <a:cs typeface="Times New Roman" pitchFamily="18" charset="0"/>
                        </a:rPr>
                        <a:t>2</a:t>
                      </a: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(g/mg.mn</a:t>
                      </a:r>
                      <a:r>
                        <a:rPr kumimoji="0" lang="fr-FR" sz="1200" b="1" i="0" u="none" strike="noStrike" cap="none" normalizeH="0" baseline="30000" smtClean="0">
                          <a:ln>
                            <a:noFill/>
                          </a:ln>
                          <a:solidFill>
                            <a:srgbClr val="000000"/>
                          </a:solidFill>
                          <a:effectLst/>
                          <a:latin typeface="Times New Roman" pitchFamily="18" charset="0"/>
                          <a:cs typeface="Times New Roman" pitchFamily="18" charset="0"/>
                        </a:rPr>
                        <a:t>-1</a:t>
                      </a: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qe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(mg/g)</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  R</a:t>
                      </a:r>
                      <a:r>
                        <a:rPr kumimoji="0" lang="fr-FR" sz="1200" b="1" i="0" u="none" strike="noStrike" cap="none" normalizeH="0" baseline="30000" smtClean="0">
                          <a:ln>
                            <a:noFill/>
                          </a:ln>
                          <a:solidFill>
                            <a:srgbClr val="000000"/>
                          </a:solidFill>
                          <a:effectLst/>
                          <a:latin typeface="Times New Roman" pitchFamily="18" charset="0"/>
                          <a:cs typeface="Times New Roman" pitchFamily="18" charset="0"/>
                        </a:rPr>
                        <a:t>2</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α</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(mg/g.m)</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β</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R</a:t>
                      </a:r>
                      <a:r>
                        <a:rPr kumimoji="0" lang="fr-FR" sz="1200" b="1" i="0" u="none" strike="noStrike" cap="none" normalizeH="0" baseline="30000" smtClean="0">
                          <a:ln>
                            <a:noFill/>
                          </a:ln>
                          <a:solidFill>
                            <a:srgbClr val="000000"/>
                          </a:solidFill>
                          <a:effectLst/>
                          <a:latin typeface="Times New Roman" pitchFamily="18" charset="0"/>
                          <a:cs typeface="Times New Roman" pitchFamily="18" charset="0"/>
                        </a:rPr>
                        <a:t>2</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qe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(mg/g)</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0.027</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81.92</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0.93</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0.0006</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100.00</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0.99</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0.04</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FF3300"/>
                          </a:solidFill>
                          <a:effectLst/>
                          <a:latin typeface="Times New Roman" pitchFamily="18" charset="0"/>
                          <a:cs typeface="Times New Roman" pitchFamily="18" charset="0"/>
                        </a:rPr>
                        <a:t>39.90</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0.96</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95.00</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250</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0.187</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173.14</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0.95</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0.002</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238.09</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0.99</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6.22</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FF3300"/>
                          </a:solidFill>
                          <a:effectLst/>
                          <a:latin typeface="Times New Roman" pitchFamily="18" charset="0"/>
                          <a:cs typeface="Times New Roman" pitchFamily="18" charset="0"/>
                        </a:rPr>
                        <a:t>23.84</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0.98</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245.35</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0.002</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480.17</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1.00</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0.008</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454.54</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1.00</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22.70</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rgbClr val="FF3300"/>
                          </a:solidFill>
                          <a:effectLst/>
                          <a:latin typeface="Times New Roman" pitchFamily="18" charset="0"/>
                          <a:cs typeface="Times New Roman" pitchFamily="18" charset="0"/>
                        </a:rPr>
                        <a:t>19.56</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Times New Roman" pitchFamily="18" charset="0"/>
                          <a:cs typeface="Times New Roman" pitchFamily="18" charset="0"/>
                        </a:rPr>
                        <a:t>0.98</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400" b="1" i="0" u="none" strike="noStrike" cap="none" normalizeH="0" baseline="0" smtClean="0">
                          <a:ln>
                            <a:noFill/>
                          </a:ln>
                          <a:solidFill>
                            <a:srgbClr val="FF3300"/>
                          </a:solidFill>
                          <a:effectLst/>
                          <a:latin typeface="Times New Roman" pitchFamily="18" charset="0"/>
                          <a:cs typeface="Times New Roman" pitchFamily="18" charset="0"/>
                        </a:rPr>
                        <a:t>480.82</a:t>
                      </a:r>
                    </a:p>
                  </a:txBody>
                  <a:tcPr marL="68580" marR="68580"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54350" name="Rectangle 5"/>
          <p:cNvSpPr>
            <a:spLocks noChangeArrowheads="1"/>
          </p:cNvSpPr>
          <p:nvPr/>
        </p:nvSpPr>
        <p:spPr bwMode="auto">
          <a:xfrm>
            <a:off x="755650" y="142875"/>
            <a:ext cx="7704138" cy="457200"/>
          </a:xfrm>
          <a:prstGeom prst="rect">
            <a:avLst/>
          </a:prstGeom>
          <a:noFill/>
          <a:ln w="9525">
            <a:noFill/>
            <a:miter lim="800000"/>
            <a:headEnd/>
            <a:tailEnd/>
          </a:ln>
        </p:spPr>
        <p:txBody>
          <a:bodyPr>
            <a:spAutoFit/>
          </a:bodyPr>
          <a:lstStyle/>
          <a:p>
            <a:pPr algn="ctr"/>
            <a:r>
              <a:rPr lang="fr-FR" sz="2400" b="1" i="1">
                <a:solidFill>
                  <a:srgbClr val="FF0000"/>
                </a:solidFill>
                <a:latin typeface="Times New Roman" pitchFamily="18" charset="0"/>
                <a:cs typeface="Times New Roman" pitchFamily="18" charset="0"/>
              </a:rPr>
              <a:t>MODÉLISATION CINÉTIQUE</a:t>
            </a:r>
            <a:endParaRPr lang="fr-FR" sz="2400" b="1">
              <a:latin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AABDAEF-E875-4858-B7AE-4692AC3925FD}" type="slidenum">
              <a:rPr lang="fr-FR"/>
              <a:pPr>
                <a:defRPr/>
              </a:pPr>
              <a:t>24</a:t>
            </a:fld>
            <a:endParaRPr lang="fr-FR"/>
          </a:p>
        </p:txBody>
      </p:sp>
      <p:sp>
        <p:nvSpPr>
          <p:cNvPr id="56323" name="ZoneTexte 5"/>
          <p:cNvSpPr txBox="1">
            <a:spLocks noChangeArrowheads="1"/>
          </p:cNvSpPr>
          <p:nvPr/>
        </p:nvSpPr>
        <p:spPr bwMode="auto">
          <a:xfrm>
            <a:off x="1042988" y="2289175"/>
            <a:ext cx="2468562" cy="396875"/>
          </a:xfrm>
          <a:prstGeom prst="rect">
            <a:avLst/>
          </a:prstGeom>
          <a:noFill/>
          <a:ln w="9525">
            <a:noFill/>
            <a:miter lim="800000"/>
            <a:headEnd/>
            <a:tailEnd/>
          </a:ln>
        </p:spPr>
        <p:txBody>
          <a:bodyPr wrap="none">
            <a:spAutoFit/>
          </a:bodyPr>
          <a:lstStyle/>
          <a:p>
            <a:pPr>
              <a:spcBef>
                <a:spcPct val="50000"/>
              </a:spcBef>
            </a:pPr>
            <a:r>
              <a:rPr lang="fr-FR" sz="2000" b="1">
                <a:solidFill>
                  <a:srgbClr val="FF3300"/>
                </a:solidFill>
                <a:latin typeface="Times New Roman" pitchFamily="18" charset="0"/>
              </a:rPr>
              <a:t>Modèle de Langmuir</a:t>
            </a:r>
          </a:p>
        </p:txBody>
      </p:sp>
      <p:sp>
        <p:nvSpPr>
          <p:cNvPr id="56324" name="ZoneTexte 6"/>
          <p:cNvSpPr txBox="1">
            <a:spLocks noChangeArrowheads="1"/>
          </p:cNvSpPr>
          <p:nvPr/>
        </p:nvSpPr>
        <p:spPr bwMode="auto">
          <a:xfrm>
            <a:off x="5037138" y="2200275"/>
            <a:ext cx="4214812" cy="701675"/>
          </a:xfrm>
          <a:prstGeom prst="rect">
            <a:avLst/>
          </a:prstGeom>
          <a:noFill/>
          <a:ln w="9525">
            <a:noFill/>
            <a:miter lim="800000"/>
            <a:headEnd/>
            <a:tailEnd/>
          </a:ln>
        </p:spPr>
        <p:txBody>
          <a:bodyPr>
            <a:spAutoFit/>
          </a:bodyPr>
          <a:lstStyle/>
          <a:p>
            <a:r>
              <a:rPr lang="fr-FR" sz="2000" b="1">
                <a:latin typeface="Times New Roman" pitchFamily="18" charset="0"/>
                <a:cs typeface="Times New Roman" pitchFamily="18" charset="0"/>
              </a:rPr>
              <a:t>q</a:t>
            </a:r>
            <a:r>
              <a:rPr lang="fr-FR" sz="2000" b="1" baseline="-25000">
                <a:latin typeface="Times New Roman" pitchFamily="18" charset="0"/>
                <a:cs typeface="Times New Roman" pitchFamily="18" charset="0"/>
              </a:rPr>
              <a:t>e</a:t>
            </a:r>
            <a:r>
              <a:rPr lang="fr-FR" sz="2000" b="1">
                <a:latin typeface="Times New Roman" pitchFamily="18" charset="0"/>
                <a:cs typeface="Times New Roman" pitchFamily="18" charset="0"/>
              </a:rPr>
              <a:t> = q</a:t>
            </a:r>
            <a:r>
              <a:rPr lang="fr-FR" sz="2000" b="1" baseline="-25000">
                <a:latin typeface="Times New Roman" pitchFamily="18" charset="0"/>
                <a:cs typeface="Times New Roman" pitchFamily="18" charset="0"/>
              </a:rPr>
              <a:t>max</a:t>
            </a:r>
            <a:r>
              <a:rPr lang="fr-FR" sz="2000" b="1">
                <a:latin typeface="Times New Roman" pitchFamily="18" charset="0"/>
                <a:cs typeface="Times New Roman" pitchFamily="18" charset="0"/>
              </a:rPr>
              <a:t> </a:t>
            </a:r>
            <a:r>
              <a:rPr lang="fr-FR" sz="2000" b="1">
                <a:latin typeface="Times New Roman" pitchFamily="18" charset="0"/>
                <a:cs typeface="Times New Roman" pitchFamily="18" charset="0"/>
                <a:sym typeface="Symbol" pitchFamily="18" charset="2"/>
              </a:rPr>
              <a:t> b  C</a:t>
            </a:r>
            <a:r>
              <a:rPr lang="fr-FR" sz="2000" b="1" baseline="-25000">
                <a:latin typeface="Times New Roman" pitchFamily="18" charset="0"/>
                <a:cs typeface="Times New Roman" pitchFamily="18" charset="0"/>
                <a:sym typeface="Symbol" pitchFamily="18" charset="2"/>
              </a:rPr>
              <a:t>e</a:t>
            </a:r>
            <a:r>
              <a:rPr lang="fr-FR" sz="2000" b="1">
                <a:latin typeface="Times New Roman" pitchFamily="18" charset="0"/>
                <a:cs typeface="Times New Roman" pitchFamily="18" charset="0"/>
                <a:sym typeface="Symbol" pitchFamily="18" charset="2"/>
              </a:rPr>
              <a:t>/ (1 + b  C</a:t>
            </a:r>
            <a:r>
              <a:rPr lang="fr-FR" sz="2000" b="1" baseline="-25000">
                <a:latin typeface="Times New Roman" pitchFamily="18" charset="0"/>
                <a:cs typeface="Times New Roman" pitchFamily="18" charset="0"/>
                <a:sym typeface="Symbol" pitchFamily="18" charset="2"/>
              </a:rPr>
              <a:t>e</a:t>
            </a:r>
            <a:r>
              <a:rPr lang="fr-FR" sz="2000" b="1">
                <a:latin typeface="Times New Roman" pitchFamily="18" charset="0"/>
                <a:cs typeface="Times New Roman" pitchFamily="18" charset="0"/>
                <a:sym typeface="Symbol" pitchFamily="18" charset="2"/>
              </a:rPr>
              <a:t>)</a:t>
            </a:r>
          </a:p>
          <a:p>
            <a:endParaRPr lang="fr-FR" sz="2000" b="1">
              <a:latin typeface="Times New Roman" pitchFamily="18" charset="0"/>
              <a:cs typeface="Times New Roman" pitchFamily="18" charset="0"/>
            </a:endParaRPr>
          </a:p>
        </p:txBody>
      </p:sp>
      <p:sp>
        <p:nvSpPr>
          <p:cNvPr id="56325" name="ZoneTexte 7"/>
          <p:cNvSpPr txBox="1">
            <a:spLocks noChangeArrowheads="1"/>
          </p:cNvSpPr>
          <p:nvPr/>
        </p:nvSpPr>
        <p:spPr bwMode="auto">
          <a:xfrm>
            <a:off x="1042988" y="2901950"/>
            <a:ext cx="2619375" cy="396875"/>
          </a:xfrm>
          <a:prstGeom prst="rect">
            <a:avLst/>
          </a:prstGeom>
          <a:noFill/>
          <a:ln w="9525">
            <a:noFill/>
            <a:miter lim="800000"/>
            <a:headEnd/>
            <a:tailEnd/>
          </a:ln>
        </p:spPr>
        <p:txBody>
          <a:bodyPr wrap="none">
            <a:spAutoFit/>
          </a:bodyPr>
          <a:lstStyle/>
          <a:p>
            <a:pPr>
              <a:spcBef>
                <a:spcPct val="50000"/>
              </a:spcBef>
            </a:pPr>
            <a:r>
              <a:rPr lang="fr-FR" sz="2000" b="1">
                <a:solidFill>
                  <a:srgbClr val="FF3300"/>
                </a:solidFill>
                <a:latin typeface="Times New Roman" pitchFamily="18" charset="0"/>
              </a:rPr>
              <a:t>Modèle de Freundlich</a:t>
            </a:r>
            <a:r>
              <a:rPr lang="fr-FR">
                <a:latin typeface="Calibri" pitchFamily="34" charset="0"/>
              </a:rPr>
              <a:t> </a:t>
            </a:r>
          </a:p>
        </p:txBody>
      </p:sp>
      <p:sp>
        <p:nvSpPr>
          <p:cNvPr id="56326" name="ZoneTexte 8"/>
          <p:cNvSpPr txBox="1">
            <a:spLocks noChangeArrowheads="1"/>
          </p:cNvSpPr>
          <p:nvPr/>
        </p:nvSpPr>
        <p:spPr bwMode="auto">
          <a:xfrm>
            <a:off x="5095875" y="2865438"/>
            <a:ext cx="2500313" cy="396875"/>
          </a:xfrm>
          <a:prstGeom prst="rect">
            <a:avLst/>
          </a:prstGeom>
          <a:noFill/>
          <a:ln w="9525">
            <a:noFill/>
            <a:miter lim="800000"/>
            <a:headEnd/>
            <a:tailEnd/>
          </a:ln>
        </p:spPr>
        <p:txBody>
          <a:bodyPr>
            <a:spAutoFit/>
          </a:bodyPr>
          <a:lstStyle/>
          <a:p>
            <a:pPr>
              <a:spcBef>
                <a:spcPct val="50000"/>
              </a:spcBef>
            </a:pPr>
            <a:r>
              <a:rPr lang="fr-FR" sz="2000" b="1">
                <a:latin typeface="Times New Roman" pitchFamily="18" charset="0"/>
                <a:cs typeface="Times New Roman" pitchFamily="18" charset="0"/>
              </a:rPr>
              <a:t>q</a:t>
            </a:r>
            <a:r>
              <a:rPr lang="fr-FR" sz="2000" b="1" baseline="-25000">
                <a:latin typeface="Times New Roman" pitchFamily="18" charset="0"/>
                <a:cs typeface="Times New Roman" pitchFamily="18" charset="0"/>
              </a:rPr>
              <a:t>e</a:t>
            </a:r>
            <a:r>
              <a:rPr lang="fr-FR" sz="2000" b="1">
                <a:latin typeface="Times New Roman" pitchFamily="18" charset="0"/>
                <a:cs typeface="Times New Roman" pitchFamily="18" charset="0"/>
              </a:rPr>
              <a:t> = K</a:t>
            </a:r>
            <a:r>
              <a:rPr lang="fr-FR" sz="2000" b="1" baseline="-25000">
                <a:latin typeface="Times New Roman" pitchFamily="18" charset="0"/>
                <a:cs typeface="Times New Roman" pitchFamily="18" charset="0"/>
              </a:rPr>
              <a:t>f</a:t>
            </a:r>
            <a:r>
              <a:rPr lang="fr-FR" sz="2000" b="1">
                <a:latin typeface="Times New Roman" pitchFamily="18" charset="0"/>
                <a:cs typeface="Times New Roman" pitchFamily="18" charset="0"/>
              </a:rPr>
              <a:t> </a:t>
            </a:r>
            <a:r>
              <a:rPr lang="fr-FR" sz="2000" b="1">
                <a:latin typeface="Times New Roman" pitchFamily="18" charset="0"/>
                <a:cs typeface="Times New Roman" pitchFamily="18" charset="0"/>
                <a:sym typeface="Symbol" pitchFamily="18" charset="2"/>
              </a:rPr>
              <a:t> C</a:t>
            </a:r>
            <a:r>
              <a:rPr lang="fr-FR" sz="2000" b="1" baseline="-25000">
                <a:latin typeface="Times New Roman" pitchFamily="18" charset="0"/>
                <a:cs typeface="Times New Roman" pitchFamily="18" charset="0"/>
                <a:sym typeface="Symbol" pitchFamily="18" charset="2"/>
              </a:rPr>
              <a:t>e</a:t>
            </a:r>
            <a:r>
              <a:rPr lang="fr-FR" sz="2000" b="1" baseline="30000">
                <a:latin typeface="Times New Roman" pitchFamily="18" charset="0"/>
                <a:cs typeface="Times New Roman" pitchFamily="18" charset="0"/>
                <a:sym typeface="Symbol" pitchFamily="18" charset="2"/>
              </a:rPr>
              <a:t>n</a:t>
            </a:r>
          </a:p>
        </p:txBody>
      </p:sp>
      <p:sp>
        <p:nvSpPr>
          <p:cNvPr id="56327" name="ZoneTexte 9"/>
          <p:cNvSpPr txBox="1">
            <a:spLocks noChangeArrowheads="1"/>
          </p:cNvSpPr>
          <p:nvPr/>
        </p:nvSpPr>
        <p:spPr bwMode="auto">
          <a:xfrm>
            <a:off x="1000125" y="3692525"/>
            <a:ext cx="3355975" cy="396875"/>
          </a:xfrm>
          <a:prstGeom prst="rect">
            <a:avLst/>
          </a:prstGeom>
          <a:noFill/>
          <a:ln w="9525">
            <a:noFill/>
            <a:miter lim="800000"/>
            <a:headEnd/>
            <a:tailEnd/>
          </a:ln>
        </p:spPr>
        <p:txBody>
          <a:bodyPr>
            <a:spAutoFit/>
          </a:bodyPr>
          <a:lstStyle/>
          <a:p>
            <a:pPr>
              <a:spcBef>
                <a:spcPct val="50000"/>
              </a:spcBef>
            </a:pPr>
            <a:r>
              <a:rPr lang="fr-FR" sz="2000" b="1">
                <a:solidFill>
                  <a:srgbClr val="FF3300"/>
                </a:solidFill>
                <a:latin typeface="Times New Roman" pitchFamily="18" charset="0"/>
              </a:rPr>
              <a:t>Modèle de Redlich Peterson</a:t>
            </a:r>
          </a:p>
        </p:txBody>
      </p:sp>
      <p:sp>
        <p:nvSpPr>
          <p:cNvPr id="56328" name="ZoneTexte 10"/>
          <p:cNvSpPr txBox="1">
            <a:spLocks noChangeArrowheads="1"/>
          </p:cNvSpPr>
          <p:nvPr/>
        </p:nvSpPr>
        <p:spPr bwMode="auto">
          <a:xfrm>
            <a:off x="5103813" y="3621088"/>
            <a:ext cx="3429000" cy="396875"/>
          </a:xfrm>
          <a:prstGeom prst="rect">
            <a:avLst/>
          </a:prstGeom>
          <a:noFill/>
          <a:ln w="9525">
            <a:noFill/>
            <a:miter lim="800000"/>
            <a:headEnd/>
            <a:tailEnd/>
          </a:ln>
        </p:spPr>
        <p:txBody>
          <a:bodyPr>
            <a:spAutoFit/>
          </a:bodyPr>
          <a:lstStyle/>
          <a:p>
            <a:pPr>
              <a:spcBef>
                <a:spcPct val="50000"/>
              </a:spcBef>
            </a:pPr>
            <a:r>
              <a:rPr lang="fr-FR" sz="2000" b="1">
                <a:latin typeface="Times New Roman" pitchFamily="18" charset="0"/>
                <a:cs typeface="Times New Roman" pitchFamily="18" charset="0"/>
              </a:rPr>
              <a:t>q</a:t>
            </a:r>
            <a:r>
              <a:rPr lang="fr-FR" sz="2000" b="1" baseline="-25000">
                <a:latin typeface="Times New Roman" pitchFamily="18" charset="0"/>
                <a:cs typeface="Times New Roman" pitchFamily="18" charset="0"/>
              </a:rPr>
              <a:t>e</a:t>
            </a:r>
            <a:r>
              <a:rPr lang="fr-FR" sz="2000" b="1">
                <a:latin typeface="Times New Roman" pitchFamily="18" charset="0"/>
                <a:cs typeface="Times New Roman" pitchFamily="18" charset="0"/>
              </a:rPr>
              <a:t> = k</a:t>
            </a:r>
            <a:r>
              <a:rPr lang="fr-FR" sz="2000" b="1" baseline="-25000">
                <a:latin typeface="Times New Roman" pitchFamily="18" charset="0"/>
                <a:cs typeface="Times New Roman" pitchFamily="18" charset="0"/>
              </a:rPr>
              <a:t>R</a:t>
            </a:r>
            <a:r>
              <a:rPr lang="fr-FR" sz="2000" b="1">
                <a:latin typeface="Times New Roman" pitchFamily="18" charset="0"/>
                <a:cs typeface="Times New Roman" pitchFamily="18" charset="0"/>
              </a:rPr>
              <a:t> </a:t>
            </a:r>
            <a:r>
              <a:rPr lang="fr-FR" sz="2000" b="1">
                <a:latin typeface="Times New Roman" pitchFamily="18" charset="0"/>
                <a:cs typeface="Times New Roman" pitchFamily="18" charset="0"/>
                <a:sym typeface="Symbol" pitchFamily="18" charset="2"/>
              </a:rPr>
              <a:t> C</a:t>
            </a:r>
            <a:r>
              <a:rPr lang="fr-FR" sz="2000" b="1" baseline="-25000">
                <a:latin typeface="Times New Roman" pitchFamily="18" charset="0"/>
                <a:cs typeface="Times New Roman" pitchFamily="18" charset="0"/>
                <a:sym typeface="Symbol" pitchFamily="18" charset="2"/>
              </a:rPr>
              <a:t>e</a:t>
            </a:r>
            <a:r>
              <a:rPr lang="fr-FR" sz="2000" b="1">
                <a:latin typeface="Times New Roman" pitchFamily="18" charset="0"/>
                <a:cs typeface="Times New Roman" pitchFamily="18" charset="0"/>
                <a:sym typeface="Symbol" pitchFamily="18" charset="2"/>
              </a:rPr>
              <a:t>/ (1+ a</a:t>
            </a:r>
            <a:r>
              <a:rPr lang="fr-FR" sz="2000" b="1" baseline="-25000">
                <a:latin typeface="Times New Roman" pitchFamily="18" charset="0"/>
                <a:cs typeface="Times New Roman" pitchFamily="18" charset="0"/>
                <a:sym typeface="Symbol" pitchFamily="18" charset="2"/>
              </a:rPr>
              <a:t>R</a:t>
            </a:r>
            <a:r>
              <a:rPr lang="fr-FR" sz="2000" b="1">
                <a:latin typeface="Times New Roman" pitchFamily="18" charset="0"/>
                <a:cs typeface="Times New Roman" pitchFamily="18" charset="0"/>
                <a:sym typeface="Symbol" pitchFamily="18" charset="2"/>
              </a:rPr>
              <a:t>  C</a:t>
            </a:r>
            <a:r>
              <a:rPr lang="fr-FR" sz="2000" b="1" baseline="-25000">
                <a:latin typeface="Times New Roman" pitchFamily="18" charset="0"/>
                <a:cs typeface="Times New Roman" pitchFamily="18" charset="0"/>
                <a:sym typeface="Symbol" pitchFamily="18" charset="2"/>
              </a:rPr>
              <a:t>e</a:t>
            </a:r>
            <a:r>
              <a:rPr lang="fr-FR" sz="2000" b="1" baseline="30000">
                <a:latin typeface="Times New Roman" pitchFamily="18" charset="0"/>
                <a:cs typeface="Times New Roman" pitchFamily="18" charset="0"/>
                <a:sym typeface="Symbol" pitchFamily="18" charset="2"/>
              </a:rPr>
              <a:t></a:t>
            </a:r>
            <a:r>
              <a:rPr lang="fr-FR" sz="2000" b="1">
                <a:latin typeface="Times New Roman" pitchFamily="18" charset="0"/>
                <a:cs typeface="Times New Roman" pitchFamily="18" charset="0"/>
                <a:sym typeface="Symbol" pitchFamily="18" charset="2"/>
              </a:rPr>
              <a:t>)</a:t>
            </a:r>
          </a:p>
        </p:txBody>
      </p:sp>
      <p:sp>
        <p:nvSpPr>
          <p:cNvPr id="56330" name="Rectangle 5"/>
          <p:cNvSpPr>
            <a:spLocks noChangeArrowheads="1"/>
          </p:cNvSpPr>
          <p:nvPr/>
        </p:nvSpPr>
        <p:spPr bwMode="auto">
          <a:xfrm>
            <a:off x="755650" y="142875"/>
            <a:ext cx="7704138" cy="457200"/>
          </a:xfrm>
          <a:prstGeom prst="rect">
            <a:avLst/>
          </a:prstGeom>
          <a:noFill/>
          <a:ln w="9525">
            <a:noFill/>
            <a:miter lim="800000"/>
            <a:headEnd/>
            <a:tailEnd/>
          </a:ln>
        </p:spPr>
        <p:txBody>
          <a:bodyPr>
            <a:spAutoFit/>
          </a:bodyPr>
          <a:lstStyle/>
          <a:p>
            <a:pPr algn="ctr"/>
            <a:r>
              <a:rPr lang="fr-FR" sz="2400" b="1" i="1">
                <a:solidFill>
                  <a:srgbClr val="FF0000"/>
                </a:solidFill>
                <a:latin typeface="Times New Roman" pitchFamily="18" charset="0"/>
                <a:cs typeface="Times New Roman" pitchFamily="18" charset="0"/>
              </a:rPr>
              <a:t>MODÉLISATION ISOTHERME</a:t>
            </a:r>
            <a:endParaRPr lang="fr-FR" sz="2400" b="1">
              <a:latin typeface="Times New Roman" pitchFamily="18" charset="0"/>
            </a:endParaRPr>
          </a:p>
        </p:txBody>
      </p:sp>
      <p:sp>
        <p:nvSpPr>
          <p:cNvPr id="56331" name="Rectangle 6"/>
          <p:cNvSpPr>
            <a:spLocks noChangeArrowheads="1"/>
          </p:cNvSpPr>
          <p:nvPr/>
        </p:nvSpPr>
        <p:spPr bwMode="auto">
          <a:xfrm>
            <a:off x="0" y="908050"/>
            <a:ext cx="8786813" cy="1187450"/>
          </a:xfrm>
          <a:prstGeom prst="rect">
            <a:avLst/>
          </a:prstGeom>
          <a:noFill/>
          <a:ln w="9525">
            <a:noFill/>
            <a:miter lim="800000"/>
            <a:headEnd/>
            <a:tailEnd/>
          </a:ln>
        </p:spPr>
        <p:txBody>
          <a:bodyPr>
            <a:spAutoFit/>
          </a:bodyPr>
          <a:lstStyle/>
          <a:p>
            <a:pPr algn="ctr"/>
            <a:r>
              <a:rPr lang="fr-FR" sz="2400" b="1">
                <a:latin typeface="Times New Roman" pitchFamily="18" charset="0"/>
                <a:cs typeface="Times New Roman" pitchFamily="18" charset="0"/>
              </a:rPr>
              <a:t>Les résultats de l’isotherme d’adsorption du mélange  4GL-CTAB  par l’argile brute sont modélisés en utilisant trois modèles isothermes</a:t>
            </a:r>
          </a:p>
        </p:txBody>
      </p:sp>
      <p:sp>
        <p:nvSpPr>
          <p:cNvPr id="56332" name="AutoShape 12"/>
          <p:cNvSpPr>
            <a:spLocks noChangeArrowheads="1"/>
          </p:cNvSpPr>
          <p:nvPr/>
        </p:nvSpPr>
        <p:spPr bwMode="auto">
          <a:xfrm>
            <a:off x="4211638" y="2325688"/>
            <a:ext cx="720725" cy="287337"/>
          </a:xfrm>
          <a:prstGeom prst="rightArrow">
            <a:avLst>
              <a:gd name="adj1" fmla="val 50000"/>
              <a:gd name="adj2" fmla="val 62707"/>
            </a:avLst>
          </a:prstGeom>
          <a:solidFill>
            <a:srgbClr val="FF3300"/>
          </a:solidFill>
          <a:ln w="9525">
            <a:solidFill>
              <a:schemeClr val="tx1"/>
            </a:solidFill>
            <a:miter lim="800000"/>
            <a:headEnd/>
            <a:tailEnd/>
          </a:ln>
          <a:effectLst/>
        </p:spPr>
        <p:txBody>
          <a:bodyPr wrap="none" anchor="ctr"/>
          <a:lstStyle/>
          <a:p>
            <a:endParaRPr lang="en-US"/>
          </a:p>
        </p:txBody>
      </p:sp>
      <p:sp>
        <p:nvSpPr>
          <p:cNvPr id="56333" name="AutoShape 13"/>
          <p:cNvSpPr>
            <a:spLocks noChangeArrowheads="1"/>
          </p:cNvSpPr>
          <p:nvPr/>
        </p:nvSpPr>
        <p:spPr bwMode="auto">
          <a:xfrm>
            <a:off x="4284663" y="2973388"/>
            <a:ext cx="720725" cy="287337"/>
          </a:xfrm>
          <a:prstGeom prst="rightArrow">
            <a:avLst>
              <a:gd name="adj1" fmla="val 50000"/>
              <a:gd name="adj2" fmla="val 62707"/>
            </a:avLst>
          </a:prstGeom>
          <a:solidFill>
            <a:srgbClr val="FF3300"/>
          </a:solidFill>
          <a:ln w="9525">
            <a:solidFill>
              <a:schemeClr val="tx1"/>
            </a:solidFill>
            <a:miter lim="800000"/>
            <a:headEnd/>
            <a:tailEnd/>
          </a:ln>
          <a:effectLst/>
        </p:spPr>
        <p:txBody>
          <a:bodyPr wrap="none" anchor="ctr"/>
          <a:lstStyle/>
          <a:p>
            <a:endParaRPr lang="en-US"/>
          </a:p>
        </p:txBody>
      </p:sp>
      <p:sp>
        <p:nvSpPr>
          <p:cNvPr id="56334" name="AutoShape 14"/>
          <p:cNvSpPr>
            <a:spLocks noChangeArrowheads="1"/>
          </p:cNvSpPr>
          <p:nvPr/>
        </p:nvSpPr>
        <p:spPr bwMode="auto">
          <a:xfrm>
            <a:off x="4356100" y="3765550"/>
            <a:ext cx="720725" cy="287338"/>
          </a:xfrm>
          <a:prstGeom prst="rightArrow">
            <a:avLst>
              <a:gd name="adj1" fmla="val 50000"/>
              <a:gd name="adj2" fmla="val 62707"/>
            </a:avLst>
          </a:prstGeom>
          <a:solidFill>
            <a:srgbClr val="FF3300"/>
          </a:solidFill>
          <a:ln w="9525">
            <a:solidFill>
              <a:schemeClr val="tx1"/>
            </a:solidFill>
            <a:miter lim="800000"/>
            <a:headEnd/>
            <a:tailEnd/>
          </a:ln>
          <a:effectLst/>
        </p:spPr>
        <p:txBody>
          <a:bodyPr wrap="none" anchor="ctr"/>
          <a:lstStyle/>
          <a:p>
            <a:endParaRPr lang="en-US"/>
          </a:p>
        </p:txBody>
      </p:sp>
      <p:pic>
        <p:nvPicPr>
          <p:cNvPr id="56335" name="Picture 2"/>
          <p:cNvPicPr>
            <a:picLocks noChangeAspect="1" noChangeArrowheads="1"/>
          </p:cNvPicPr>
          <p:nvPr/>
        </p:nvPicPr>
        <p:blipFill>
          <a:blip r:embed="rId2"/>
          <a:srcRect l="5183" t="14709"/>
          <a:stretch>
            <a:fillRect/>
          </a:stretch>
        </p:blipFill>
        <p:spPr bwMode="auto">
          <a:xfrm>
            <a:off x="107950" y="4076700"/>
            <a:ext cx="5256213" cy="2917825"/>
          </a:xfrm>
          <a:prstGeom prst="rect">
            <a:avLst/>
          </a:prstGeom>
          <a:noFill/>
          <a:ln w="9525">
            <a:noFill/>
            <a:miter lim="800000"/>
            <a:headEnd/>
            <a:tailEnd/>
          </a:ln>
        </p:spPr>
      </p:pic>
      <p:sp>
        <p:nvSpPr>
          <p:cNvPr id="56336" name="AutoShape 16"/>
          <p:cNvSpPr>
            <a:spLocks/>
          </p:cNvSpPr>
          <p:nvPr/>
        </p:nvSpPr>
        <p:spPr bwMode="auto">
          <a:xfrm>
            <a:off x="8388350" y="1989138"/>
            <a:ext cx="431800" cy="2376487"/>
          </a:xfrm>
          <a:prstGeom prst="rightBrace">
            <a:avLst>
              <a:gd name="adj1" fmla="val 45864"/>
              <a:gd name="adj2" fmla="val 50000"/>
            </a:avLst>
          </a:prstGeom>
          <a:noFill/>
          <a:ln w="9525">
            <a:solidFill>
              <a:schemeClr val="tx1"/>
            </a:solidFill>
            <a:round/>
            <a:headEnd/>
            <a:tailEnd/>
          </a:ln>
          <a:effectLst/>
        </p:spPr>
        <p:txBody>
          <a:bodyPr wrap="none" anchor="ctr"/>
          <a:lstStyle/>
          <a:p>
            <a:endParaRPr lang="en-US"/>
          </a:p>
        </p:txBody>
      </p:sp>
      <p:sp>
        <p:nvSpPr>
          <p:cNvPr id="56337" name="AutoShape 17"/>
          <p:cNvSpPr>
            <a:spLocks noChangeArrowheads="1"/>
          </p:cNvSpPr>
          <p:nvPr/>
        </p:nvSpPr>
        <p:spPr bwMode="auto">
          <a:xfrm>
            <a:off x="7019925" y="4508500"/>
            <a:ext cx="1223963" cy="1368425"/>
          </a:xfrm>
          <a:prstGeom prst="curvedLeftArrow">
            <a:avLst>
              <a:gd name="adj1" fmla="val 22361"/>
              <a:gd name="adj2" fmla="val 44721"/>
              <a:gd name="adj3" fmla="val 33333"/>
            </a:avLst>
          </a:prstGeom>
          <a:solidFill>
            <a:srgbClr val="FF3300"/>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2A6203B-CB67-4D1A-A22F-DB28E2AB7A25}" type="slidenum">
              <a:rPr lang="fr-FR"/>
              <a:pPr>
                <a:defRPr/>
              </a:pPr>
              <a:t>25</a:t>
            </a:fld>
            <a:endParaRPr lang="fr-FR"/>
          </a:p>
        </p:txBody>
      </p:sp>
      <p:sp>
        <p:nvSpPr>
          <p:cNvPr id="58370" name="ZoneTexte 8"/>
          <p:cNvSpPr txBox="1">
            <a:spLocks noChangeArrowheads="1"/>
          </p:cNvSpPr>
          <p:nvPr/>
        </p:nvSpPr>
        <p:spPr bwMode="auto">
          <a:xfrm>
            <a:off x="0" y="214313"/>
            <a:ext cx="9144000" cy="641350"/>
          </a:xfrm>
          <a:prstGeom prst="rect">
            <a:avLst/>
          </a:prstGeom>
          <a:noFill/>
          <a:ln w="9525">
            <a:noFill/>
            <a:miter lim="800000"/>
            <a:headEnd/>
            <a:tailEnd/>
          </a:ln>
        </p:spPr>
        <p:txBody>
          <a:bodyPr>
            <a:spAutoFit/>
          </a:bodyPr>
          <a:lstStyle/>
          <a:p>
            <a:pPr algn="ctr"/>
            <a:r>
              <a:rPr lang="fr-FR" b="1" i="1">
                <a:solidFill>
                  <a:srgbClr val="FF0000"/>
                </a:solidFill>
                <a:latin typeface="Times New Roman" pitchFamily="18" charset="0"/>
                <a:cs typeface="Times New Roman" pitchFamily="18" charset="0"/>
              </a:rPr>
              <a:t> Constantes des isothermes de Freundlich, Langmuir et Redlich Peterson, équivalentes à l’adsorption  de mélange 4GL-CTAB par l’argile brute</a:t>
            </a:r>
            <a:endParaRPr lang="fr-FR" b="1">
              <a:solidFill>
                <a:srgbClr val="FF0000"/>
              </a:solidFill>
              <a:latin typeface="Times New Roman" pitchFamily="18" charset="0"/>
              <a:cs typeface="Times New Roman" pitchFamily="18" charset="0"/>
            </a:endParaRPr>
          </a:p>
        </p:txBody>
      </p:sp>
      <p:sp>
        <p:nvSpPr>
          <p:cNvPr id="58371" name="ZoneTexte 9"/>
          <p:cNvSpPr txBox="1">
            <a:spLocks noChangeArrowheads="1"/>
          </p:cNvSpPr>
          <p:nvPr/>
        </p:nvSpPr>
        <p:spPr bwMode="auto">
          <a:xfrm>
            <a:off x="785813" y="2357438"/>
            <a:ext cx="7143750" cy="369887"/>
          </a:xfrm>
          <a:prstGeom prst="rect">
            <a:avLst/>
          </a:prstGeom>
          <a:noFill/>
          <a:ln w="9525">
            <a:noFill/>
            <a:miter lim="800000"/>
            <a:headEnd/>
            <a:tailEnd/>
          </a:ln>
        </p:spPr>
        <p:txBody>
          <a:bodyPr>
            <a:spAutoFit/>
          </a:bodyPr>
          <a:lstStyle/>
          <a:p>
            <a:endParaRPr lang="en-US">
              <a:latin typeface="Calibri" pitchFamily="34" charset="0"/>
            </a:endParaRPr>
          </a:p>
        </p:txBody>
      </p:sp>
      <p:graphicFrame>
        <p:nvGraphicFramePr>
          <p:cNvPr id="58434" name="Group 66"/>
          <p:cNvGraphicFramePr>
            <a:graphicFrameLocks noGrp="1"/>
          </p:cNvGraphicFramePr>
          <p:nvPr/>
        </p:nvGraphicFramePr>
        <p:xfrm>
          <a:off x="539750" y="908050"/>
          <a:ext cx="7993063" cy="2736852"/>
        </p:xfrm>
        <a:graphic>
          <a:graphicData uri="http://schemas.openxmlformats.org/drawingml/2006/table">
            <a:tbl>
              <a:tblPr/>
              <a:tblGrid>
                <a:gridCol w="1244600"/>
                <a:gridCol w="1244600"/>
                <a:gridCol w="1244600"/>
                <a:gridCol w="2489200"/>
                <a:gridCol w="1770063"/>
              </a:tblGrid>
              <a:tr h="5095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Modèle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Langmuir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Equation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q</a:t>
                      </a:r>
                      <a:r>
                        <a:rPr kumimoji="0" lang="fr-FR" sz="1600" b="1" i="0" u="none" strike="noStrike" cap="none" normalizeH="0" baseline="-25000" smtClean="0">
                          <a:ln>
                            <a:noFill/>
                          </a:ln>
                          <a:solidFill>
                            <a:schemeClr val="tx1"/>
                          </a:solidFill>
                          <a:effectLst/>
                          <a:latin typeface="Times New Roman" pitchFamily="18" charset="0"/>
                          <a:cs typeface="Times New Roman" pitchFamily="18" charset="0"/>
                        </a:rPr>
                        <a:t>max</a:t>
                      </a: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 (g/g)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b (L/g)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R²</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rgbClr val="FF0000"/>
                          </a:solidFill>
                          <a:effectLst/>
                          <a:latin typeface="Times New Roman" pitchFamily="18" charset="0"/>
                          <a:cs typeface="Times New Roman" pitchFamily="18" charset="0"/>
                        </a:rPr>
                        <a:t>0.628</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13703.30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rgbClr val="FF0000"/>
                          </a:solidFill>
                          <a:effectLst/>
                          <a:latin typeface="Times New Roman" pitchFamily="18" charset="0"/>
                          <a:cs typeface="Times New Roman" pitchFamily="18" charset="0"/>
                        </a:rPr>
                        <a:t>0.99</a:t>
                      </a: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Freundlich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Equation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K</a:t>
                      </a:r>
                      <a:r>
                        <a:rPr kumimoji="0" lang="fr-FR" sz="1600" b="1" i="0" u="none" strike="noStrike" cap="none" normalizeH="0" baseline="-25000" smtClean="0">
                          <a:ln>
                            <a:noFill/>
                          </a:ln>
                          <a:solidFill>
                            <a:schemeClr val="tx1"/>
                          </a:solidFill>
                          <a:effectLst/>
                          <a:latin typeface="Times New Roman" pitchFamily="18" charset="0"/>
                          <a:cs typeface="Times New Roman" pitchFamily="18" charset="0"/>
                        </a:rPr>
                        <a:t>f </a:t>
                      </a: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(g/g)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R²</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1.099</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rgbClr val="FF0000"/>
                          </a:solidFill>
                          <a:effectLst/>
                          <a:latin typeface="Times New Roman" pitchFamily="18" charset="0"/>
                          <a:cs typeface="Times New Roman" pitchFamily="18" charset="0"/>
                        </a:rPr>
                        <a:t>0.09</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rgbClr val="FF0000"/>
                          </a:solidFill>
                          <a:effectLst/>
                          <a:latin typeface="Times New Roman" pitchFamily="18" charset="0"/>
                          <a:cs typeface="Times New Roman" pitchFamily="18" charset="0"/>
                        </a:rPr>
                        <a:t>0.99</a:t>
                      </a: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58436" name="ZoneTexte 5"/>
          <p:cNvSpPr txBox="1">
            <a:spLocks noChangeArrowheads="1"/>
          </p:cNvSpPr>
          <p:nvPr/>
        </p:nvSpPr>
        <p:spPr bwMode="auto">
          <a:xfrm>
            <a:off x="287338" y="3581400"/>
            <a:ext cx="8856662" cy="3016250"/>
          </a:xfrm>
          <a:prstGeom prst="rect">
            <a:avLst/>
          </a:prstGeom>
          <a:noFill/>
          <a:ln w="9525">
            <a:noFill/>
            <a:miter lim="800000"/>
            <a:headEnd/>
            <a:tailEnd/>
          </a:ln>
        </p:spPr>
        <p:txBody>
          <a:bodyPr>
            <a:spAutoFit/>
          </a:bodyPr>
          <a:lstStyle/>
          <a:p>
            <a:pPr>
              <a:lnSpc>
                <a:spcPct val="150000"/>
              </a:lnSpc>
              <a:buFont typeface="Wingdings" pitchFamily="2" charset="2"/>
              <a:buChar char="Ø"/>
            </a:pPr>
            <a:r>
              <a:rPr lang="fr-FR" sz="2400">
                <a:latin typeface="Times New Roman" pitchFamily="18" charset="0"/>
                <a:cs typeface="Times New Roman" pitchFamily="18" charset="0"/>
              </a:rPr>
              <a:t> </a:t>
            </a:r>
            <a:r>
              <a:rPr lang="fr-FR" sz="2000" b="1">
                <a:latin typeface="Times New Roman" pitchFamily="18" charset="0"/>
                <a:cs typeface="Times New Roman" pitchFamily="18" charset="0"/>
              </a:rPr>
              <a:t>L’isotherme d’adsorption suit le modele de Langmuir</a:t>
            </a:r>
          </a:p>
          <a:p>
            <a:pPr>
              <a:lnSpc>
                <a:spcPct val="150000"/>
              </a:lnSpc>
              <a:buFont typeface="Wingdings" pitchFamily="2" charset="2"/>
              <a:buChar char="Ø"/>
            </a:pPr>
            <a:r>
              <a:rPr lang="fr-FR" sz="2000" b="1">
                <a:latin typeface="Times New Roman" pitchFamily="18" charset="0"/>
                <a:cs typeface="Times New Roman" pitchFamily="18" charset="0"/>
              </a:rPr>
              <a:t>La capacité d’adsorption déterminée par le modèle de Langmuir égale à la capacité expérimentale </a:t>
            </a:r>
          </a:p>
          <a:p>
            <a:pPr>
              <a:lnSpc>
                <a:spcPct val="150000"/>
              </a:lnSpc>
              <a:buFont typeface="Wingdings" pitchFamily="2" charset="2"/>
              <a:buChar char="Ø"/>
            </a:pPr>
            <a:r>
              <a:rPr lang="fr-FR" sz="2000" b="1">
                <a:latin typeface="Times New Roman" pitchFamily="18" charset="0"/>
                <a:cs typeface="Times New Roman" pitchFamily="18" charset="0"/>
              </a:rPr>
              <a:t>La constante n de Freundlich inférieure à 1 confirme la grande affinité  d’adsorption</a:t>
            </a:r>
          </a:p>
          <a:p>
            <a:pPr>
              <a:lnSpc>
                <a:spcPct val="150000"/>
              </a:lnSpc>
              <a:buFont typeface="Wingdings" pitchFamily="2" charset="2"/>
              <a:buChar char="Ø"/>
            </a:pPr>
            <a:r>
              <a:rPr lang="fr-FR" sz="2000" b="1">
                <a:latin typeface="Times New Roman" pitchFamily="18" charset="0"/>
                <a:cs typeface="Times New Roman" pitchFamily="18" charset="0"/>
              </a:rPr>
              <a:t>  le processus d’adsorption est chimique</a:t>
            </a:r>
            <a:r>
              <a:rPr lang="fr-FR" sz="2400">
                <a:latin typeface="Times New Roman" pitchFamily="18" charset="0"/>
                <a:cs typeface="Times New Roman" pitchFamily="18" charset="0"/>
              </a:rPr>
              <a:t> </a:t>
            </a:r>
            <a:endParaRPr lang="el-GR"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24B4D4E-08DC-4FBA-87E9-258AC968AF5B}" type="slidenum">
              <a:rPr lang="fr-FR"/>
              <a:pPr>
                <a:defRPr/>
              </a:pPr>
              <a:t>26</a:t>
            </a:fld>
            <a:endParaRPr lang="fr-FR"/>
          </a:p>
        </p:txBody>
      </p:sp>
      <p:graphicFrame>
        <p:nvGraphicFramePr>
          <p:cNvPr id="59433" name="Group 41"/>
          <p:cNvGraphicFramePr>
            <a:graphicFrameLocks noGrp="1"/>
          </p:cNvGraphicFramePr>
          <p:nvPr>
            <p:extLst>
              <p:ext uri="{D42A27DB-BD31-4B8C-83A1-F6EECF244321}">
                <p14:modId xmlns:p14="http://schemas.microsoft.com/office/powerpoint/2010/main" val="154146853"/>
              </p:ext>
            </p:extLst>
          </p:nvPr>
        </p:nvGraphicFramePr>
        <p:xfrm>
          <a:off x="571500" y="981075"/>
          <a:ext cx="8321675" cy="5346702"/>
        </p:xfrm>
        <a:graphic>
          <a:graphicData uri="http://schemas.openxmlformats.org/drawingml/2006/table">
            <a:tbl>
              <a:tblPr/>
              <a:tblGrid>
                <a:gridCol w="4475163"/>
                <a:gridCol w="1223962"/>
                <a:gridCol w="2622550"/>
              </a:tblGrid>
              <a:tr h="8191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Adsorbent</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qmax (g/g)</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references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4095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Bentonite sodée</a:t>
                      </a:r>
                    </a:p>
                  </a:txBody>
                  <a:tcPr marL="68580" marR="68580"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0.05</a:t>
                      </a:r>
                    </a:p>
                  </a:txBody>
                  <a:tcPr marL="68580" marR="68580"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(Bouberka et al. 2005)</a:t>
                      </a:r>
                    </a:p>
                  </a:txBody>
                  <a:tcPr marL="68580" marR="68580"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r>
              <a:tr h="4095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Argile pontée à l’aluminium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0.12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(Bouberka et al. 2005)</a:t>
                      </a:r>
                    </a:p>
                  </a:txBody>
                  <a:tcPr marL="68580" marR="68580" marT="0" marB="0" horzOverflow="overflow">
                    <a:lnL>
                      <a:noFill/>
                    </a:lnL>
                    <a:lnR>
                      <a:noFill/>
                    </a:lnR>
                    <a:lnT>
                      <a:noFill/>
                    </a:lnT>
                    <a:lnB>
                      <a:noFill/>
                    </a:lnB>
                    <a:lnTlToBr>
                      <a:noFill/>
                    </a:lnTlToBr>
                    <a:lnBlToTr>
                      <a:noFill/>
                    </a:lnBlToTr>
                    <a:noFill/>
                  </a:tcPr>
                </a:tc>
              </a:tr>
              <a:tr h="4079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Argile intercalée au Cr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0.06</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(Bouberka et al. 2006)</a:t>
                      </a:r>
                    </a:p>
                  </a:txBody>
                  <a:tcPr marL="68580" marR="68580" marT="0" marB="0" horzOverflow="overflow">
                    <a:lnL>
                      <a:noFill/>
                    </a:lnL>
                    <a:lnR>
                      <a:noFill/>
                    </a:lnR>
                    <a:lnT>
                      <a:noFill/>
                    </a:lnT>
                    <a:lnB>
                      <a:noFill/>
                    </a:lnB>
                    <a:lnTlToBr>
                      <a:noFill/>
                    </a:lnTlToBr>
                    <a:lnBlToTr>
                      <a:noFill/>
                    </a:lnBlToTr>
                    <a:noFill/>
                  </a:tcPr>
                </a:tc>
              </a:tr>
              <a:tr h="4095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Argile organophile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0.5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(Khenifi et al., 2007)</a:t>
                      </a: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095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CTAB-Cr-Bentonite</a:t>
                      </a: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0.14</a:t>
                      </a: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(Bouberka et al. 2009)</a:t>
                      </a: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079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CTAB-Al-Bentonite</a:t>
                      </a: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0.13</a:t>
                      </a: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(Bouberka et al. 2009)</a:t>
                      </a: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820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Argile interc</a:t>
                      </a: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alée à l’aluminium en presence de tensioactif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0.06</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(Bouberka et al. 2005)</a:t>
                      </a:r>
                    </a:p>
                  </a:txBody>
                  <a:tcPr marL="68580" marR="68580" marT="0" marB="0" horzOverflow="overflow">
                    <a:lnL>
                      <a:noFill/>
                    </a:lnL>
                    <a:lnR>
                      <a:noFill/>
                    </a:lnR>
                    <a:lnT>
                      <a:noFill/>
                    </a:lnT>
                    <a:lnB>
                      <a:noFill/>
                    </a:lnB>
                    <a:lnTlToBr>
                      <a:noFill/>
                    </a:lnTlToBr>
                    <a:lnBlToTr>
                      <a:noFill/>
                    </a:lnBlToTr>
                    <a:noFill/>
                  </a:tcPr>
                </a:tc>
              </a:tr>
              <a:tr h="8191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rgbClr val="212121"/>
                          </a:solidFill>
                          <a:effectLst/>
                          <a:latin typeface="Times New Roman" pitchFamily="18" charset="0"/>
                          <a:cs typeface="Times New Roman" pitchFamily="18" charset="0"/>
                        </a:rPr>
                        <a:t>charbon actif à partir d'algues d'eau de mer, par activation chimique</a:t>
                      </a: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0.22</a:t>
                      </a:r>
                    </a:p>
                  </a:txBody>
                  <a:tcPr marL="68580" marR="68580" marT="0" marB="0" horzOverflow="overflow">
                    <a:lnL>
                      <a:noFill/>
                    </a:lnL>
                    <a:lnR>
                      <a:noFill/>
                    </a:lnR>
                    <a:lnT>
                      <a:noFill/>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cs typeface="Times New Roman" pitchFamily="18" charset="0"/>
                        </a:rPr>
                        <a:t>(Nemchi et al., 2012)</a:t>
                      </a:r>
                    </a:p>
                  </a:txBody>
                  <a:tcPr marL="68580" marR="68580" marT="0" marB="0" horzOverflow="overflow">
                    <a:lnL>
                      <a:noFill/>
                    </a:lnL>
                    <a:lnR>
                      <a:noFill/>
                    </a:lnR>
                    <a:lnT>
                      <a:noFill/>
                    </a:lnT>
                    <a:lnB w="12700" cap="flat" cmpd="sng" algn="ctr">
                      <a:solidFill>
                        <a:srgbClr val="008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800" b="1" i="0" u="none" strike="noStrike" cap="none" normalizeH="0" baseline="0" smtClean="0">
                          <a:ln>
                            <a:noFill/>
                          </a:ln>
                          <a:solidFill>
                            <a:srgbClr val="FF3300"/>
                          </a:solidFill>
                          <a:effectLst/>
                          <a:latin typeface="Times New Roman" pitchFamily="18" charset="0"/>
                          <a:cs typeface="Times New Roman" pitchFamily="18" charset="0"/>
                        </a:rPr>
                        <a:t>Argile brute en présence de CTAB </a:t>
                      </a:r>
                    </a:p>
                  </a:txBody>
                  <a:tcPr marL="68580" marR="68580" marT="0" marB="0" horzOverflow="overflow">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800" b="1" i="0" u="none" strike="noStrike" cap="none" normalizeH="0" baseline="0" smtClean="0">
                          <a:ln>
                            <a:noFill/>
                          </a:ln>
                          <a:solidFill>
                            <a:srgbClr val="FF3300"/>
                          </a:solidFill>
                          <a:effectLst/>
                          <a:latin typeface="Times New Roman" pitchFamily="18" charset="0"/>
                          <a:cs typeface="Times New Roman" pitchFamily="18" charset="0"/>
                        </a:rPr>
                        <a:t>0.6</a:t>
                      </a:r>
                    </a:p>
                  </a:txBody>
                  <a:tcPr marL="68580" marR="68580" marT="0" marB="0" horzOverflow="overflow">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1800" b="1" i="0" u="none" strike="noStrike" cap="none" normalizeH="0" baseline="0" dirty="0" smtClean="0">
                          <a:ln>
                            <a:noFill/>
                          </a:ln>
                          <a:solidFill>
                            <a:srgbClr val="FF3300"/>
                          </a:solidFill>
                          <a:effectLst/>
                          <a:latin typeface="Times New Roman" pitchFamily="18" charset="0"/>
                          <a:cs typeface="Times New Roman" pitchFamily="18" charset="0"/>
                        </a:rPr>
                        <a:t>(Hobwana </a:t>
                      </a:r>
                      <a:r>
                        <a:rPr kumimoji="0" lang="fr-FR" sz="1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fr-FR" sz="1800" b="1" i="0" u="none" strike="noStrike" cap="none" normalizeH="0" baseline="0" dirty="0" smtClean="0">
                          <a:ln>
                            <a:noFill/>
                          </a:ln>
                          <a:solidFill>
                            <a:srgbClr val="FF3300"/>
                          </a:solidFill>
                          <a:effectLst/>
                          <a:latin typeface="Times New Roman" pitchFamily="18" charset="0"/>
                          <a:cs typeface="Times New Roman" pitchFamily="18" charset="0"/>
                        </a:rPr>
                        <a:t>2017)</a:t>
                      </a:r>
                    </a:p>
                  </a:txBody>
                  <a:tcPr marL="68580" marR="68580" marT="0" marB="0" horzOverflow="overflow">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59429" name="Rectangle 1"/>
          <p:cNvSpPr>
            <a:spLocks noChangeArrowheads="1"/>
          </p:cNvSpPr>
          <p:nvPr/>
        </p:nvSpPr>
        <p:spPr bwMode="auto">
          <a:xfrm>
            <a:off x="539750" y="50800"/>
            <a:ext cx="8064500" cy="946150"/>
          </a:xfrm>
          <a:prstGeom prst="rect">
            <a:avLst/>
          </a:prstGeom>
          <a:noFill/>
          <a:ln w="9525">
            <a:noFill/>
            <a:miter lim="800000"/>
            <a:headEnd/>
            <a:tailEnd/>
          </a:ln>
        </p:spPr>
        <p:txBody>
          <a:bodyPr anchor="ctr">
            <a:spAutoFit/>
          </a:bodyPr>
          <a:lstStyle/>
          <a:p>
            <a:pPr algn="ctr">
              <a:tabLst>
                <a:tab pos="2527300" algn="l"/>
              </a:tabLst>
            </a:pPr>
            <a:r>
              <a:rPr lang="fr-FR" b="1">
                <a:solidFill>
                  <a:srgbClr val="FF3300"/>
                </a:solidFill>
                <a:latin typeface="Calibri" pitchFamily="34" charset="0"/>
                <a:cs typeface="Times New Roman" pitchFamily="18" charset="0"/>
              </a:rPr>
              <a:t>Comparaison de la capacité d’adsorption maximale des matériaux étudiés vis à vis du colorant 4GL </a:t>
            </a:r>
            <a:endParaRPr lang="fr-FR" b="1">
              <a:solidFill>
                <a:srgbClr val="FF3300"/>
              </a:solidFill>
              <a:latin typeface="Calibri" pitchFamily="34" charset="0"/>
            </a:endParaRPr>
          </a:p>
          <a:p>
            <a:pPr eaLnBrk="0" hangingPunct="0">
              <a:tabLst>
                <a:tab pos="2527300" algn="l"/>
              </a:tabLst>
            </a:pPr>
            <a:endParaRPr lang="fr-FR" sz="2000" b="1">
              <a:solidFill>
                <a:srgbClr val="FF3300"/>
              </a:solidFill>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0F7C68C-7C77-46AF-8F68-7B0E779F4338}" type="slidenum">
              <a:rPr lang="fr-FR"/>
              <a:pPr>
                <a:defRPr/>
              </a:pPr>
              <a:t>27</a:t>
            </a:fld>
            <a:endParaRPr lang="fr-FR"/>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60419" name="Picture 1"/>
          <p:cNvPicPr>
            <a:picLocks noChangeAspect="1" noChangeArrowheads="1"/>
          </p:cNvPicPr>
          <p:nvPr/>
        </p:nvPicPr>
        <p:blipFill>
          <a:blip r:embed="rId2"/>
          <a:srcRect/>
          <a:stretch>
            <a:fillRect/>
          </a:stretch>
        </p:blipFill>
        <p:spPr bwMode="auto">
          <a:xfrm>
            <a:off x="107950" y="1052513"/>
            <a:ext cx="4500563" cy="4572000"/>
          </a:xfrm>
          <a:prstGeom prst="rect">
            <a:avLst/>
          </a:prstGeom>
          <a:noFill/>
          <a:ln w="9525">
            <a:noFill/>
            <a:miter lim="800000"/>
            <a:headEnd/>
            <a:tailEnd/>
          </a:ln>
        </p:spPr>
      </p:pic>
      <p:sp>
        <p:nvSpPr>
          <p:cNvPr id="60420" name="Rectangle 3"/>
          <p:cNvSpPr>
            <a:spLocks noChangeArrowheads="1"/>
          </p:cNvSpPr>
          <p:nvPr/>
        </p:nvSpPr>
        <p:spPr bwMode="auto">
          <a:xfrm>
            <a:off x="285750" y="122238"/>
            <a:ext cx="8643938" cy="366712"/>
          </a:xfrm>
          <a:prstGeom prst="rect">
            <a:avLst/>
          </a:prstGeom>
          <a:noFill/>
          <a:ln w="9525">
            <a:noFill/>
            <a:miter lim="800000"/>
            <a:headEnd/>
            <a:tailEnd/>
          </a:ln>
        </p:spPr>
        <p:txBody>
          <a:bodyPr anchor="ctr">
            <a:spAutoFit/>
          </a:bodyPr>
          <a:lstStyle/>
          <a:p>
            <a:pPr algn="ctr"/>
            <a:r>
              <a:rPr lang="fr-FR" b="1">
                <a:solidFill>
                  <a:srgbClr val="FF3300"/>
                </a:solidFill>
                <a:latin typeface="Times New Roman" pitchFamily="18" charset="0"/>
                <a:cs typeface="Times New Roman" pitchFamily="18" charset="0"/>
              </a:rPr>
              <a:t>Régénération du matériau argileux après adsorption CTAB et 4GL </a:t>
            </a:r>
            <a:endParaRPr lang="fr-FR" b="1">
              <a:solidFill>
                <a:srgbClr val="FF3300"/>
              </a:solidFill>
              <a:latin typeface="Times New Roman" pitchFamily="18"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60422" name="Picture 4" descr="IMG_1210"/>
          <p:cNvPicPr>
            <a:picLocks noChangeAspect="1" noChangeArrowheads="1"/>
          </p:cNvPicPr>
          <p:nvPr/>
        </p:nvPicPr>
        <p:blipFill>
          <a:blip r:embed="rId3"/>
          <a:srcRect/>
          <a:stretch>
            <a:fillRect/>
          </a:stretch>
        </p:blipFill>
        <p:spPr bwMode="auto">
          <a:xfrm>
            <a:off x="5435600" y="714375"/>
            <a:ext cx="3136900" cy="2354263"/>
          </a:xfrm>
          <a:prstGeom prst="rect">
            <a:avLst/>
          </a:prstGeom>
          <a:noFill/>
          <a:ln w="9525">
            <a:noFill/>
            <a:miter lim="800000"/>
            <a:headEnd/>
            <a:tailEnd/>
          </a:ln>
        </p:spPr>
      </p:pic>
      <p:sp>
        <p:nvSpPr>
          <p:cNvPr id="60423" name="Rectangle 6"/>
          <p:cNvSpPr>
            <a:spLocks noChangeArrowheads="1"/>
          </p:cNvSpPr>
          <p:nvPr/>
        </p:nvSpPr>
        <p:spPr bwMode="auto">
          <a:xfrm>
            <a:off x="4929188" y="3305175"/>
            <a:ext cx="4214812" cy="274638"/>
          </a:xfrm>
          <a:prstGeom prst="rect">
            <a:avLst/>
          </a:prstGeom>
          <a:noFill/>
          <a:ln w="9525">
            <a:noFill/>
            <a:miter lim="800000"/>
            <a:headEnd/>
            <a:tailEnd/>
          </a:ln>
        </p:spPr>
        <p:txBody>
          <a:bodyPr anchor="ctr">
            <a:spAutoFit/>
          </a:bodyPr>
          <a:lstStyle/>
          <a:p>
            <a:pPr algn="ctr">
              <a:tabLst>
                <a:tab pos="3295650" algn="l"/>
              </a:tabLst>
            </a:pPr>
            <a:r>
              <a:rPr lang="fr-FR" sz="1200" b="1">
                <a:solidFill>
                  <a:srgbClr val="FF3300"/>
                </a:solidFill>
                <a:cs typeface="Times New Roman" pitchFamily="18" charset="0"/>
              </a:rPr>
              <a:t>Matériau argileux après adsorption CTAB et 4GL</a:t>
            </a:r>
            <a:r>
              <a:rPr lang="fr-FR" sz="1200" b="1">
                <a:cs typeface="Times New Roman" pitchFamily="18" charset="0"/>
              </a:rPr>
              <a:t> </a:t>
            </a:r>
            <a:endParaRPr lang="fr-F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60425" name="Picture 7" descr="IMG_1439"/>
          <p:cNvPicPr>
            <a:picLocks noChangeAspect="1" noChangeArrowheads="1"/>
          </p:cNvPicPr>
          <p:nvPr/>
        </p:nvPicPr>
        <p:blipFill>
          <a:blip r:embed="rId4"/>
          <a:srcRect/>
          <a:stretch>
            <a:fillRect/>
          </a:stretch>
        </p:blipFill>
        <p:spPr bwMode="auto">
          <a:xfrm>
            <a:off x="5000625" y="3929063"/>
            <a:ext cx="3714750" cy="2214562"/>
          </a:xfrm>
          <a:prstGeom prst="rect">
            <a:avLst/>
          </a:prstGeom>
          <a:noFill/>
          <a:ln w="9525">
            <a:noFill/>
            <a:miter lim="800000"/>
            <a:headEnd/>
            <a:tailEnd/>
          </a:ln>
        </p:spPr>
      </p:pic>
      <p:sp>
        <p:nvSpPr>
          <p:cNvPr id="60426" name="Rectangle 9"/>
          <p:cNvSpPr>
            <a:spLocks noChangeArrowheads="1"/>
          </p:cNvSpPr>
          <p:nvPr/>
        </p:nvSpPr>
        <p:spPr bwMode="auto">
          <a:xfrm>
            <a:off x="4286250" y="6145213"/>
            <a:ext cx="4500563" cy="457200"/>
          </a:xfrm>
          <a:prstGeom prst="rect">
            <a:avLst/>
          </a:prstGeom>
          <a:noFill/>
          <a:ln w="9525">
            <a:noFill/>
            <a:miter lim="800000"/>
            <a:headEnd/>
            <a:tailEnd/>
          </a:ln>
        </p:spPr>
        <p:txBody>
          <a:bodyPr anchor="ctr">
            <a:spAutoFit/>
          </a:bodyPr>
          <a:lstStyle/>
          <a:p>
            <a:pPr algn="ctr"/>
            <a:r>
              <a:rPr lang="fr-FR" sz="1200" b="1">
                <a:solidFill>
                  <a:srgbClr val="FF3300"/>
                </a:solidFill>
                <a:cs typeface="Times New Roman" pitchFamily="18" charset="0"/>
              </a:rPr>
              <a:t>Matériau argileux après adsorption CTAB et 4GL Après calcination à 350 et 400°C</a:t>
            </a:r>
            <a:r>
              <a:rPr lang="fr-FR" sz="1200" b="1">
                <a:cs typeface="Times New Roman" pitchFamily="18" charset="0"/>
              </a:rPr>
              <a:t> </a:t>
            </a:r>
            <a:endParaRPr lang="fr-FR"/>
          </a:p>
        </p:txBody>
      </p:sp>
      <p:sp>
        <p:nvSpPr>
          <p:cNvPr id="60428" name="Text Box 12"/>
          <p:cNvSpPr txBox="1">
            <a:spLocks noChangeArrowheads="1"/>
          </p:cNvSpPr>
          <p:nvPr/>
        </p:nvSpPr>
        <p:spPr bwMode="auto">
          <a:xfrm>
            <a:off x="323850" y="908050"/>
            <a:ext cx="4895850" cy="641350"/>
          </a:xfrm>
          <a:prstGeom prst="rect">
            <a:avLst/>
          </a:prstGeom>
          <a:noFill/>
          <a:ln w="9525">
            <a:noFill/>
            <a:miter lim="800000"/>
            <a:headEnd/>
            <a:tailEnd/>
          </a:ln>
          <a:effectLst/>
        </p:spPr>
        <p:txBody>
          <a:bodyPr>
            <a:spAutoFit/>
          </a:bodyPr>
          <a:lstStyle/>
          <a:p>
            <a:pPr algn="ctr">
              <a:spcBef>
                <a:spcPct val="50000"/>
              </a:spcBef>
            </a:pPr>
            <a:r>
              <a:rPr lang="fr-FR" b="1"/>
              <a:t>Un bon matériau adsorbant  doit  être régénéré</a:t>
            </a:r>
          </a:p>
        </p:txBody>
      </p:sp>
      <p:pic>
        <p:nvPicPr>
          <p:cNvPr id="60429" name="Picture 13" descr="smiley-1914523_960_720"/>
          <p:cNvPicPr>
            <a:picLocks noChangeAspect="1" noChangeArrowheads="1"/>
          </p:cNvPicPr>
          <p:nvPr/>
        </p:nvPicPr>
        <p:blipFill>
          <a:blip r:embed="rId5"/>
          <a:srcRect/>
          <a:stretch>
            <a:fillRect/>
          </a:stretch>
        </p:blipFill>
        <p:spPr bwMode="auto">
          <a:xfrm>
            <a:off x="3635375" y="1125538"/>
            <a:ext cx="1471613" cy="1462087"/>
          </a:xfrm>
          <a:prstGeom prst="rect">
            <a:avLst/>
          </a:prstGeom>
          <a:noFill/>
        </p:spPr>
      </p:pic>
      <p:sp>
        <p:nvSpPr>
          <p:cNvPr id="60430" name="Text Box 14"/>
          <p:cNvSpPr txBox="1">
            <a:spLocks noChangeArrowheads="1"/>
          </p:cNvSpPr>
          <p:nvPr/>
        </p:nvSpPr>
        <p:spPr bwMode="auto">
          <a:xfrm>
            <a:off x="179388" y="5805488"/>
            <a:ext cx="4248150" cy="915987"/>
          </a:xfrm>
          <a:prstGeom prst="rect">
            <a:avLst/>
          </a:prstGeom>
          <a:noFill/>
          <a:ln w="9525">
            <a:noFill/>
            <a:miter lim="800000"/>
            <a:headEnd/>
            <a:tailEnd/>
          </a:ln>
          <a:effectLst/>
        </p:spPr>
        <p:txBody>
          <a:bodyPr>
            <a:spAutoFit/>
          </a:bodyPr>
          <a:lstStyle/>
          <a:p>
            <a:pPr algn="ctr">
              <a:spcBef>
                <a:spcPct val="50000"/>
              </a:spcBef>
            </a:pPr>
            <a:r>
              <a:rPr lang="fr-FR" b="1"/>
              <a:t>50%  de capacité d’adsorption  après régénération à 350 sans addition de CTAB </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a:xfrm>
            <a:off x="457200" y="-171450"/>
            <a:ext cx="8229600" cy="863600"/>
          </a:xfrm>
        </p:spPr>
        <p:txBody>
          <a:bodyPr/>
          <a:lstStyle/>
          <a:p>
            <a:pPr eaLnBrk="1" hangingPunct="1"/>
            <a:r>
              <a:rPr lang="fr-FR" sz="2800" b="1" smtClean="0">
                <a:solidFill>
                  <a:srgbClr val="FF3300"/>
                </a:solidFill>
                <a:latin typeface="Times New Roman" pitchFamily="18" charset="0"/>
              </a:rPr>
              <a:t>CONCLUSION ET PERSPECTIVE</a:t>
            </a:r>
          </a:p>
        </p:txBody>
      </p:sp>
      <p:sp>
        <p:nvSpPr>
          <p:cNvPr id="4" name="Espace réservé du numéro de diapositive 3"/>
          <p:cNvSpPr>
            <a:spLocks noGrp="1"/>
          </p:cNvSpPr>
          <p:nvPr>
            <p:ph type="sldNum" sz="quarter" idx="12"/>
          </p:nvPr>
        </p:nvSpPr>
        <p:spPr/>
        <p:txBody>
          <a:bodyPr/>
          <a:lstStyle/>
          <a:p>
            <a:pPr>
              <a:defRPr/>
            </a:pPr>
            <a:fld id="{0FEC9EA9-26FF-4A52-945C-91CA9CE24B8F}" type="slidenum">
              <a:rPr lang="fr-FR"/>
              <a:pPr>
                <a:defRPr/>
              </a:pPr>
              <a:t>28</a:t>
            </a:fld>
            <a:endParaRPr lang="fr-FR"/>
          </a:p>
        </p:txBody>
      </p:sp>
      <p:sp>
        <p:nvSpPr>
          <p:cNvPr id="61444" name="Rectangle 4"/>
          <p:cNvSpPr>
            <a:spLocks noChangeArrowheads="1"/>
          </p:cNvSpPr>
          <p:nvPr/>
        </p:nvSpPr>
        <p:spPr bwMode="auto">
          <a:xfrm>
            <a:off x="539750" y="836613"/>
            <a:ext cx="7848600" cy="915987"/>
          </a:xfrm>
          <a:prstGeom prst="rect">
            <a:avLst/>
          </a:prstGeom>
          <a:noFill/>
          <a:ln w="9525">
            <a:noFill/>
            <a:miter lim="800000"/>
            <a:headEnd/>
            <a:tailEnd/>
          </a:ln>
          <a:effectLst/>
        </p:spPr>
        <p:txBody>
          <a:bodyPr anchor="ctr">
            <a:spAutoFit/>
          </a:bodyPr>
          <a:lstStyle/>
          <a:p>
            <a:pPr algn="ctr">
              <a:tabLst>
                <a:tab pos="2527300" algn="l"/>
              </a:tabLst>
            </a:pPr>
            <a:r>
              <a:rPr lang="fr-FR" b="1"/>
              <a:t>Ce travail s’inscrit dans le cadre de recherche des solutions pour la dépollution des eaux usées industrielles particulièrement pour les industries textiles et les résultats obtenus sont encourageants. </a:t>
            </a:r>
          </a:p>
        </p:txBody>
      </p:sp>
      <p:sp>
        <p:nvSpPr>
          <p:cNvPr id="61445" name="Rectangle 5"/>
          <p:cNvSpPr>
            <a:spLocks noChangeArrowheads="1"/>
          </p:cNvSpPr>
          <p:nvPr/>
        </p:nvSpPr>
        <p:spPr bwMode="auto">
          <a:xfrm>
            <a:off x="971550" y="1916113"/>
            <a:ext cx="7273925" cy="1190625"/>
          </a:xfrm>
          <a:prstGeom prst="rect">
            <a:avLst/>
          </a:prstGeom>
          <a:noFill/>
          <a:ln w="9525">
            <a:noFill/>
            <a:miter lim="800000"/>
            <a:headEnd/>
            <a:tailEnd/>
          </a:ln>
          <a:effectLst/>
        </p:spPr>
        <p:txBody>
          <a:bodyPr anchor="ctr">
            <a:spAutoFit/>
          </a:bodyPr>
          <a:lstStyle/>
          <a:p>
            <a:pPr algn="ctr"/>
            <a:r>
              <a:rPr lang="fr-FR" b="1"/>
              <a:t>L’examen des spectres spectrophotométriques des mélanges de 4GL et de tensioactifs montrent un décalage de longueur d’onde de 400  pour le colorant seule  à 430 et 415 en présence de CTAB et TXT respectivement.</a:t>
            </a:r>
          </a:p>
        </p:txBody>
      </p:sp>
      <p:sp>
        <p:nvSpPr>
          <p:cNvPr id="61446" name="Rectangle 6"/>
          <p:cNvSpPr>
            <a:spLocks noChangeArrowheads="1"/>
          </p:cNvSpPr>
          <p:nvPr/>
        </p:nvSpPr>
        <p:spPr bwMode="auto">
          <a:xfrm>
            <a:off x="1187450" y="3148013"/>
            <a:ext cx="7056438" cy="1190625"/>
          </a:xfrm>
          <a:prstGeom prst="rect">
            <a:avLst/>
          </a:prstGeom>
          <a:noFill/>
          <a:ln w="9525">
            <a:noFill/>
            <a:miter lim="800000"/>
            <a:headEnd/>
            <a:tailEnd/>
          </a:ln>
          <a:effectLst/>
        </p:spPr>
        <p:txBody>
          <a:bodyPr anchor="ctr">
            <a:spAutoFit/>
          </a:bodyPr>
          <a:lstStyle/>
          <a:p>
            <a:pPr algn="ctr"/>
            <a:r>
              <a:rPr lang="fr-FR" b="1"/>
              <a:t>L’adsorbant utilisé dans ce travail est une terre  contenant  argile  et  plusieurs impuretés tel que le quartz , sable et cristoballite…..  Cette argile n’a subit aucun traitement préalable</a:t>
            </a:r>
            <a:r>
              <a:rPr lang="fr-FR"/>
              <a:t> </a:t>
            </a:r>
          </a:p>
        </p:txBody>
      </p:sp>
      <p:sp>
        <p:nvSpPr>
          <p:cNvPr id="61447" name="Rectangle 7"/>
          <p:cNvSpPr>
            <a:spLocks noChangeArrowheads="1"/>
          </p:cNvSpPr>
          <p:nvPr/>
        </p:nvSpPr>
        <p:spPr bwMode="auto">
          <a:xfrm>
            <a:off x="179388" y="4437063"/>
            <a:ext cx="8424862" cy="641350"/>
          </a:xfrm>
          <a:prstGeom prst="rect">
            <a:avLst/>
          </a:prstGeom>
          <a:noFill/>
          <a:ln w="9525">
            <a:noFill/>
            <a:miter lim="800000"/>
            <a:headEnd/>
            <a:tailEnd/>
          </a:ln>
          <a:effectLst/>
        </p:spPr>
        <p:txBody>
          <a:bodyPr anchor="ctr">
            <a:spAutoFit/>
          </a:bodyPr>
          <a:lstStyle/>
          <a:p>
            <a:pPr algn="ctr"/>
            <a:r>
              <a:rPr lang="fr-FR" b="1"/>
              <a:t>L’adsorption des mélanges de tensioactifs et de colorant sur argile brute est maximale  en présence de CTAB à la CMC. </a:t>
            </a:r>
          </a:p>
        </p:txBody>
      </p:sp>
      <p:sp>
        <p:nvSpPr>
          <p:cNvPr id="61448" name="Rectangle 8"/>
          <p:cNvSpPr>
            <a:spLocks noChangeArrowheads="1"/>
          </p:cNvSpPr>
          <p:nvPr/>
        </p:nvSpPr>
        <p:spPr bwMode="auto">
          <a:xfrm>
            <a:off x="827088" y="5595938"/>
            <a:ext cx="7416800" cy="641350"/>
          </a:xfrm>
          <a:prstGeom prst="rect">
            <a:avLst/>
          </a:prstGeom>
          <a:noFill/>
          <a:ln w="9525">
            <a:noFill/>
            <a:miter lim="800000"/>
            <a:headEnd/>
            <a:tailEnd/>
          </a:ln>
          <a:effectLst/>
        </p:spPr>
        <p:txBody>
          <a:bodyPr anchor="ctr">
            <a:spAutoFit/>
          </a:bodyPr>
          <a:lstStyle/>
          <a:p>
            <a:pPr algn="ctr"/>
            <a:r>
              <a:rPr lang="fr-FR" b="1"/>
              <a:t>L’isotherme d’adsorptions du mélange colorant 4GL et CTAB est de type H. Cette dernière tourne au type S quand il s’agit de SDS</a:t>
            </a:r>
            <a:r>
              <a:rPr lang="fr-F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itre 1"/>
          <p:cNvSpPr>
            <a:spLocks/>
          </p:cNvSpPr>
          <p:nvPr/>
        </p:nvSpPr>
        <p:spPr bwMode="auto">
          <a:xfrm>
            <a:off x="457200" y="-171450"/>
            <a:ext cx="8229600" cy="863600"/>
          </a:xfrm>
          <a:prstGeom prst="rect">
            <a:avLst/>
          </a:prstGeom>
          <a:noFill/>
          <a:ln w="9525">
            <a:noFill/>
            <a:miter lim="800000"/>
            <a:headEnd/>
            <a:tailEnd/>
          </a:ln>
        </p:spPr>
        <p:txBody>
          <a:bodyPr anchor="ctr"/>
          <a:lstStyle/>
          <a:p>
            <a:pPr algn="ctr"/>
            <a:r>
              <a:rPr lang="fr-FR" sz="2800" b="1">
                <a:solidFill>
                  <a:srgbClr val="FF3300"/>
                </a:solidFill>
                <a:latin typeface="Times New Roman" pitchFamily="18" charset="0"/>
              </a:rPr>
              <a:t>CONCLUSION ET PERSPECTIVE</a:t>
            </a:r>
          </a:p>
        </p:txBody>
      </p:sp>
      <p:sp>
        <p:nvSpPr>
          <p:cNvPr id="64517" name="Rectangle 5"/>
          <p:cNvSpPr>
            <a:spLocks noChangeArrowheads="1"/>
          </p:cNvSpPr>
          <p:nvPr/>
        </p:nvSpPr>
        <p:spPr bwMode="auto">
          <a:xfrm>
            <a:off x="611188" y="844550"/>
            <a:ext cx="7921625" cy="1190625"/>
          </a:xfrm>
          <a:prstGeom prst="rect">
            <a:avLst/>
          </a:prstGeom>
          <a:noFill/>
          <a:ln w="9525">
            <a:noFill/>
            <a:miter lim="800000"/>
            <a:headEnd/>
            <a:tailEnd/>
          </a:ln>
          <a:effectLst/>
        </p:spPr>
        <p:txBody>
          <a:bodyPr anchor="ctr">
            <a:spAutoFit/>
          </a:bodyPr>
          <a:lstStyle/>
          <a:p>
            <a:pPr algn="ctr">
              <a:tabLst>
                <a:tab pos="1333500" algn="l"/>
              </a:tabLst>
            </a:pPr>
            <a:r>
              <a:rPr lang="fr-FR" b="1"/>
              <a:t>En se basant sur les résultats de la modèlisation cinétique et isotherme, le mode de fixation du mélange 4GL-CTAB semble être chimique. La régénération du matériau n’est pas totale en utilisant la calcination et le lavage par des solvants.</a:t>
            </a:r>
          </a:p>
        </p:txBody>
      </p:sp>
      <p:sp>
        <p:nvSpPr>
          <p:cNvPr id="64518" name="Rectangle 6"/>
          <p:cNvSpPr>
            <a:spLocks noChangeArrowheads="1"/>
          </p:cNvSpPr>
          <p:nvPr/>
        </p:nvSpPr>
        <p:spPr bwMode="auto">
          <a:xfrm>
            <a:off x="395288" y="2551113"/>
            <a:ext cx="8137525" cy="2289175"/>
          </a:xfrm>
          <a:prstGeom prst="rect">
            <a:avLst/>
          </a:prstGeom>
          <a:noFill/>
          <a:ln w="9525">
            <a:noFill/>
            <a:miter lim="800000"/>
            <a:headEnd/>
            <a:tailEnd/>
          </a:ln>
          <a:effectLst/>
        </p:spPr>
        <p:txBody>
          <a:bodyPr anchor="ctr">
            <a:spAutoFit/>
          </a:bodyPr>
          <a:lstStyle/>
          <a:p>
            <a:pPr algn="ctr">
              <a:tabLst>
                <a:tab pos="2527300" algn="l"/>
              </a:tabLst>
            </a:pPr>
            <a:r>
              <a:rPr lang="fr-FR"/>
              <a:t> </a:t>
            </a:r>
            <a:r>
              <a:rPr lang="fr-FR" b="1"/>
              <a:t>Toutefois, ce travail reste incomplet et  des perspectives sont a envisagées dans le futur :</a:t>
            </a:r>
          </a:p>
          <a:p>
            <a:pPr algn="ctr">
              <a:tabLst>
                <a:tab pos="2527300" algn="l"/>
              </a:tabLst>
            </a:pPr>
            <a:r>
              <a:rPr lang="fr-FR" b="1"/>
              <a:t> Faire une étude poussée sur les interactions de colorant avec les tensioactifs en utilisant  d’autres moyens de caractérisation : conductimétrie,  tension superficielle et autre ……..</a:t>
            </a:r>
          </a:p>
          <a:p>
            <a:pPr algn="ctr">
              <a:tabLst>
                <a:tab pos="2527300" algn="l"/>
              </a:tabLst>
            </a:pPr>
            <a:r>
              <a:rPr lang="fr-FR" b="1"/>
              <a:t>Faire une étude poussée sur le composé obtenu par  mélange de 4GL  avec le SDS </a:t>
            </a:r>
          </a:p>
          <a:p>
            <a:pPr algn="ctr">
              <a:tabLst>
                <a:tab pos="2527300" algn="l"/>
              </a:tabLst>
            </a:pPr>
            <a:r>
              <a:rPr lang="fr-FR" b="1"/>
              <a:t>Chercher d’autres méthodes pour régénérer le matériau adsorbant</a:t>
            </a:r>
            <a:r>
              <a:rPr lang="fr-FR"/>
              <a:t>. </a:t>
            </a:r>
          </a:p>
        </p:txBody>
      </p:sp>
      <p:pic>
        <p:nvPicPr>
          <p:cNvPr id="64520" name="Picture 8" descr="téléchargement (1)"/>
          <p:cNvPicPr>
            <a:picLocks noChangeAspect="1" noChangeArrowheads="1"/>
          </p:cNvPicPr>
          <p:nvPr/>
        </p:nvPicPr>
        <p:blipFill>
          <a:blip r:embed="rId2"/>
          <a:srcRect/>
          <a:stretch>
            <a:fillRect/>
          </a:stretch>
        </p:blipFill>
        <p:spPr bwMode="auto">
          <a:xfrm>
            <a:off x="3419475" y="5084763"/>
            <a:ext cx="2143125" cy="16573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a:xfrm>
            <a:off x="0" y="0"/>
            <a:ext cx="9144000" cy="6858000"/>
          </a:xfrm>
        </p:spPr>
        <p:txBody>
          <a:bodyPr/>
          <a:lstStyle/>
          <a:p>
            <a:pPr eaLnBrk="1" hangingPunct="1"/>
            <a:r>
              <a:rPr lang="fr-FR" smtClean="0"/>
              <a:t/>
            </a:r>
            <a:br>
              <a:rPr lang="fr-FR" smtClean="0"/>
            </a:br>
            <a:r>
              <a:rPr lang="fr-FR" smtClean="0"/>
              <a:t/>
            </a:r>
            <a:br>
              <a:rPr lang="fr-FR" smtClean="0"/>
            </a:br>
            <a:r>
              <a:rPr lang="fr-FR" smtClean="0"/>
              <a:t/>
            </a:r>
            <a:br>
              <a:rPr lang="fr-FR" smtClean="0"/>
            </a:br>
            <a:r>
              <a:rPr lang="fr-FR" b="1" smtClean="0">
                <a:latin typeface="Times New Roman" pitchFamily="18" charset="0"/>
                <a:cs typeface="Times New Roman" pitchFamily="18" charset="0"/>
              </a:rPr>
              <a:t> </a:t>
            </a:r>
            <a:r>
              <a:rPr lang="fr-FR" smtClean="0"/>
              <a:t/>
            </a:r>
            <a:br>
              <a:rPr lang="fr-FR" smtClean="0"/>
            </a:br>
            <a:r>
              <a:rPr lang="fr-FR" smtClean="0"/>
              <a:t/>
            </a:r>
            <a:br>
              <a:rPr lang="fr-FR" smtClean="0"/>
            </a:br>
            <a:endParaRPr lang="fr-FR" smtClean="0"/>
          </a:p>
        </p:txBody>
      </p:sp>
      <p:sp>
        <p:nvSpPr>
          <p:cNvPr id="4" name="Espace réservé du numéro de diapositive 3"/>
          <p:cNvSpPr>
            <a:spLocks noGrp="1"/>
          </p:cNvSpPr>
          <p:nvPr>
            <p:ph type="sldNum" sz="quarter" idx="12"/>
          </p:nvPr>
        </p:nvSpPr>
        <p:spPr/>
        <p:txBody>
          <a:bodyPr/>
          <a:lstStyle/>
          <a:p>
            <a:pPr>
              <a:defRPr/>
            </a:pPr>
            <a:fld id="{208EF8CA-1630-44AE-8A4E-CF7D61497ABB}" type="slidenum">
              <a:rPr lang="fr-FR"/>
              <a:pPr>
                <a:defRPr/>
              </a:pPr>
              <a:t>3</a:t>
            </a:fld>
            <a:endParaRPr lang="fr-FR" dirty="0"/>
          </a:p>
        </p:txBody>
      </p:sp>
      <p:pic>
        <p:nvPicPr>
          <p:cNvPr id="33795" name="Image 5" descr="imagescolorantjaune.PNG"/>
          <p:cNvPicPr>
            <a:picLocks noChangeAspect="1"/>
          </p:cNvPicPr>
          <p:nvPr/>
        </p:nvPicPr>
        <p:blipFill>
          <a:blip r:embed="rId2"/>
          <a:srcRect/>
          <a:stretch>
            <a:fillRect/>
          </a:stretch>
        </p:blipFill>
        <p:spPr bwMode="auto">
          <a:xfrm>
            <a:off x="0" y="762000"/>
            <a:ext cx="4381500" cy="4538663"/>
          </a:xfrm>
          <a:prstGeom prst="rect">
            <a:avLst/>
          </a:prstGeom>
          <a:noFill/>
          <a:ln w="9525">
            <a:noFill/>
            <a:miter lim="800000"/>
            <a:headEnd/>
            <a:tailEnd/>
          </a:ln>
        </p:spPr>
      </p:pic>
      <p:sp>
        <p:nvSpPr>
          <p:cNvPr id="33796" name="ZoneTexte 6"/>
          <p:cNvSpPr txBox="1">
            <a:spLocks noChangeArrowheads="1"/>
          </p:cNvSpPr>
          <p:nvPr/>
        </p:nvSpPr>
        <p:spPr bwMode="auto">
          <a:xfrm>
            <a:off x="1143000" y="76200"/>
            <a:ext cx="7143750" cy="457200"/>
          </a:xfrm>
          <a:prstGeom prst="rect">
            <a:avLst/>
          </a:prstGeom>
          <a:noFill/>
          <a:ln w="9525">
            <a:noFill/>
            <a:miter lim="800000"/>
            <a:headEnd/>
            <a:tailEnd/>
          </a:ln>
        </p:spPr>
        <p:txBody>
          <a:bodyPr>
            <a:spAutoFit/>
          </a:bodyPr>
          <a:lstStyle/>
          <a:p>
            <a:pPr algn="ctr"/>
            <a:r>
              <a:rPr lang="fr-FR" sz="2400" b="1">
                <a:solidFill>
                  <a:srgbClr val="FF3300"/>
                </a:solidFill>
                <a:latin typeface="Calibri" pitchFamily="34" charset="0"/>
              </a:rPr>
              <a:t>INTRODUCTION ET PROBLEMATIQUE</a:t>
            </a:r>
          </a:p>
        </p:txBody>
      </p:sp>
      <p:sp>
        <p:nvSpPr>
          <p:cNvPr id="33797" name="Text Box 4"/>
          <p:cNvSpPr txBox="1">
            <a:spLocks noChangeArrowheads="1"/>
          </p:cNvSpPr>
          <p:nvPr/>
        </p:nvSpPr>
        <p:spPr bwMode="auto">
          <a:xfrm>
            <a:off x="4500563" y="1052513"/>
            <a:ext cx="4643437" cy="4108450"/>
          </a:xfrm>
          <a:prstGeom prst="rect">
            <a:avLst/>
          </a:prstGeom>
          <a:noFill/>
          <a:ln w="9525">
            <a:noFill/>
            <a:miter lim="800000"/>
            <a:headEnd/>
            <a:tailEnd/>
          </a:ln>
        </p:spPr>
        <p:txBody>
          <a:bodyPr>
            <a:spAutoFit/>
          </a:bodyPr>
          <a:lstStyle/>
          <a:p>
            <a:pPr algn="ctr">
              <a:spcBef>
                <a:spcPct val="50000"/>
              </a:spcBef>
            </a:pPr>
            <a:r>
              <a:rPr lang="fr-FR" sz="2400" b="1">
                <a:latin typeface="Times New Roman" pitchFamily="18" charset="0"/>
              </a:rPr>
              <a:t> les eaux résiduaires de l’industrie textile sont chargées de nombreux micropolluants organiques: tensioactifs et colorants.</a:t>
            </a:r>
          </a:p>
          <a:p>
            <a:pPr algn="ctr">
              <a:spcBef>
                <a:spcPct val="50000"/>
              </a:spcBef>
            </a:pPr>
            <a:r>
              <a:rPr lang="fr-FR" sz="2400" b="1">
                <a:latin typeface="Times New Roman" pitchFamily="18" charset="0"/>
              </a:rPr>
              <a:t>La faible biodégradabilité rend le traitement biologique  difficilement applicable.</a:t>
            </a:r>
          </a:p>
          <a:p>
            <a:pPr algn="ctr">
              <a:spcBef>
                <a:spcPct val="50000"/>
              </a:spcBef>
            </a:pPr>
            <a:r>
              <a:rPr lang="fr-FR" sz="2400" b="1">
                <a:latin typeface="Times New Roman" pitchFamily="18" charset="0"/>
              </a:rPr>
              <a:t>Les procédés classiques de purification des eaux  ont montré leurs limites </a:t>
            </a:r>
          </a:p>
        </p:txBody>
      </p:sp>
      <p:sp>
        <p:nvSpPr>
          <p:cNvPr id="33798" name="Text Box 7"/>
          <p:cNvSpPr txBox="1">
            <a:spLocks noChangeArrowheads="1"/>
          </p:cNvSpPr>
          <p:nvPr/>
        </p:nvSpPr>
        <p:spPr bwMode="auto">
          <a:xfrm>
            <a:off x="228600" y="5365750"/>
            <a:ext cx="8640763" cy="1735138"/>
          </a:xfrm>
          <a:prstGeom prst="rect">
            <a:avLst/>
          </a:prstGeom>
          <a:noFill/>
          <a:ln w="9525">
            <a:noFill/>
            <a:miter lim="800000"/>
            <a:headEnd/>
            <a:tailEnd/>
          </a:ln>
        </p:spPr>
        <p:txBody>
          <a:bodyPr>
            <a:spAutoFit/>
          </a:bodyPr>
          <a:lstStyle/>
          <a:p>
            <a:pPr algn="ctr"/>
            <a:r>
              <a:rPr lang="fr-FR" sz="2400" b="1">
                <a:solidFill>
                  <a:srgbClr val="FF0000"/>
                </a:solidFill>
                <a:latin typeface="Times New Roman" pitchFamily="18" charset="0"/>
              </a:rPr>
              <a:t>Ceci a conduit à la recherche d’autres méthodes de traitement</a:t>
            </a:r>
            <a:endParaRPr lang="fr-FR" sz="2400">
              <a:solidFill>
                <a:srgbClr val="FF0000"/>
              </a:solidFill>
              <a:latin typeface="Times New Roman" pitchFamily="18" charset="0"/>
            </a:endParaRPr>
          </a:p>
          <a:p>
            <a:pPr algn="ctr"/>
            <a:r>
              <a:rPr lang="fr-FR" sz="2400" b="1">
                <a:latin typeface="Times New Roman" pitchFamily="18" charset="0"/>
              </a:rPr>
              <a:t>L’adsorption est une des méthodes qui montre une efficacité intéressante pour le traitement des eaux usées.</a:t>
            </a:r>
          </a:p>
          <a:p>
            <a:pPr>
              <a:spcBef>
                <a:spcPct val="50000"/>
              </a:spcBef>
            </a:pPr>
            <a:endParaRPr lang="fr-FR" sz="2400" b="1">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3455988" y="776288"/>
            <a:ext cx="5688012" cy="3013075"/>
          </a:xfrm>
          <a:prstGeom prst="rect">
            <a:avLst/>
          </a:prstGeom>
          <a:noFill/>
          <a:ln w="9525">
            <a:noFill/>
            <a:miter lim="800000"/>
            <a:headEnd/>
            <a:tailEnd/>
          </a:ln>
        </p:spPr>
        <p:txBody>
          <a:bodyPr>
            <a:spAutoFit/>
          </a:bodyPr>
          <a:lstStyle/>
          <a:p>
            <a:pPr marL="711200" indent="-711200" algn="ctr">
              <a:spcBef>
                <a:spcPct val="50000"/>
              </a:spcBef>
            </a:pPr>
            <a:r>
              <a:rPr lang="fr-FR" sz="2400" b="1">
                <a:latin typeface="Times New Roman" pitchFamily="18" charset="0"/>
              </a:rPr>
              <a:t>L’utilisation du charbon actif est très connue en raison </a:t>
            </a:r>
          </a:p>
          <a:p>
            <a:pPr marL="711200" indent="-711200">
              <a:spcBef>
                <a:spcPct val="50000"/>
              </a:spcBef>
              <a:buClr>
                <a:srgbClr val="FF0000"/>
              </a:buClr>
              <a:buFont typeface="Wingdings" pitchFamily="2" charset="2"/>
              <a:buChar char="Ø"/>
            </a:pPr>
            <a:r>
              <a:rPr lang="fr-FR" sz="2400" b="1">
                <a:latin typeface="Times New Roman" pitchFamily="18" charset="0"/>
              </a:rPr>
              <a:t>de sa grande surface spécifique, </a:t>
            </a:r>
          </a:p>
          <a:p>
            <a:pPr marL="711200" indent="-711200">
              <a:spcBef>
                <a:spcPct val="50000"/>
              </a:spcBef>
              <a:buClr>
                <a:srgbClr val="FF0000"/>
              </a:buClr>
              <a:buFont typeface="Wingdings" pitchFamily="2" charset="2"/>
              <a:buChar char="Ø"/>
            </a:pPr>
            <a:r>
              <a:rPr lang="fr-FR" sz="2400" b="1">
                <a:latin typeface="Times New Roman" pitchFamily="18" charset="0"/>
              </a:rPr>
              <a:t>sa microstructure poreuse, </a:t>
            </a:r>
          </a:p>
          <a:p>
            <a:pPr marL="711200" indent="-711200">
              <a:spcBef>
                <a:spcPct val="50000"/>
              </a:spcBef>
              <a:buClr>
                <a:srgbClr val="FF0000"/>
              </a:buClr>
              <a:buFont typeface="Wingdings" pitchFamily="2" charset="2"/>
              <a:buChar char="Ø"/>
            </a:pPr>
            <a:r>
              <a:rPr lang="fr-FR" sz="2400" b="1">
                <a:latin typeface="Times New Roman" pitchFamily="18" charset="0"/>
              </a:rPr>
              <a:t>sa grande capacité d’adsorption  </a:t>
            </a:r>
          </a:p>
          <a:p>
            <a:pPr marL="711200" indent="-711200">
              <a:spcBef>
                <a:spcPct val="50000"/>
              </a:spcBef>
              <a:buClr>
                <a:srgbClr val="FF0000"/>
              </a:buClr>
              <a:buFont typeface="Wingdings" pitchFamily="2" charset="2"/>
              <a:buChar char="Ø"/>
            </a:pPr>
            <a:r>
              <a:rPr lang="fr-FR" sz="2400" b="1">
                <a:latin typeface="Times New Roman" pitchFamily="18" charset="0"/>
              </a:rPr>
              <a:t>et sa réactivité très élevée</a:t>
            </a:r>
            <a:r>
              <a:rPr lang="fr-FR" sz="2400">
                <a:latin typeface="Times New Roman" pitchFamily="18" charset="0"/>
              </a:rPr>
              <a:t>. </a:t>
            </a:r>
          </a:p>
        </p:txBody>
      </p:sp>
      <p:pic>
        <p:nvPicPr>
          <p:cNvPr id="34818" name="Picture 6" descr="charbon"/>
          <p:cNvPicPr>
            <a:picLocks noChangeAspect="1" noChangeArrowheads="1"/>
          </p:cNvPicPr>
          <p:nvPr/>
        </p:nvPicPr>
        <p:blipFill>
          <a:blip r:embed="rId2"/>
          <a:srcRect/>
          <a:stretch>
            <a:fillRect/>
          </a:stretch>
        </p:blipFill>
        <p:spPr bwMode="auto">
          <a:xfrm>
            <a:off x="250825" y="908050"/>
            <a:ext cx="3286125" cy="2114550"/>
          </a:xfrm>
          <a:prstGeom prst="rect">
            <a:avLst/>
          </a:prstGeom>
          <a:noFill/>
          <a:ln w="9525">
            <a:noFill/>
            <a:miter lim="800000"/>
            <a:headEnd/>
            <a:tailEnd/>
          </a:ln>
        </p:spPr>
      </p:pic>
      <p:sp>
        <p:nvSpPr>
          <p:cNvPr id="34819" name="Text Box 7"/>
          <p:cNvSpPr txBox="1">
            <a:spLocks noChangeArrowheads="1"/>
          </p:cNvSpPr>
          <p:nvPr/>
        </p:nvSpPr>
        <p:spPr bwMode="auto">
          <a:xfrm>
            <a:off x="323850" y="3213100"/>
            <a:ext cx="3527425" cy="457200"/>
          </a:xfrm>
          <a:prstGeom prst="rect">
            <a:avLst/>
          </a:prstGeom>
          <a:noFill/>
          <a:ln w="9525">
            <a:noFill/>
            <a:miter lim="800000"/>
            <a:headEnd/>
            <a:tailEnd/>
          </a:ln>
        </p:spPr>
        <p:txBody>
          <a:bodyPr>
            <a:spAutoFit/>
          </a:bodyPr>
          <a:lstStyle/>
          <a:p>
            <a:pPr algn="ctr">
              <a:spcBef>
                <a:spcPct val="50000"/>
              </a:spcBef>
            </a:pPr>
            <a:r>
              <a:rPr lang="fr-FR" sz="2400" b="1">
                <a:latin typeface="Times New Roman" pitchFamily="18" charset="0"/>
              </a:rPr>
              <a:t>Le charbon actif</a:t>
            </a:r>
            <a:r>
              <a:rPr lang="fr-FR" b="1">
                <a:latin typeface="Calibri" pitchFamily="34" charset="0"/>
              </a:rPr>
              <a:t> </a:t>
            </a:r>
          </a:p>
        </p:txBody>
      </p:sp>
      <p:sp>
        <p:nvSpPr>
          <p:cNvPr id="34820" name="Text Box 8"/>
          <p:cNvSpPr txBox="1">
            <a:spLocks noChangeArrowheads="1"/>
          </p:cNvSpPr>
          <p:nvPr/>
        </p:nvSpPr>
        <p:spPr bwMode="auto">
          <a:xfrm>
            <a:off x="0" y="4646613"/>
            <a:ext cx="9144000" cy="457200"/>
          </a:xfrm>
          <a:prstGeom prst="rect">
            <a:avLst/>
          </a:prstGeom>
          <a:noFill/>
          <a:ln w="9525">
            <a:noFill/>
            <a:miter lim="800000"/>
            <a:headEnd/>
            <a:tailEnd/>
          </a:ln>
        </p:spPr>
        <p:txBody>
          <a:bodyPr>
            <a:spAutoFit/>
          </a:bodyPr>
          <a:lstStyle/>
          <a:p>
            <a:pPr algn="ctr">
              <a:spcBef>
                <a:spcPct val="50000"/>
              </a:spcBef>
            </a:pPr>
            <a:r>
              <a:rPr lang="fr-FR" sz="2400" b="1">
                <a:latin typeface="Times New Roman" pitchFamily="18" charset="0"/>
              </a:rPr>
              <a:t>Recherche des adsorbants à base de matériaux naturels</a:t>
            </a:r>
          </a:p>
        </p:txBody>
      </p:sp>
      <p:sp>
        <p:nvSpPr>
          <p:cNvPr id="34821" name="Text Box 9"/>
          <p:cNvSpPr txBox="1">
            <a:spLocks noChangeArrowheads="1"/>
          </p:cNvSpPr>
          <p:nvPr/>
        </p:nvSpPr>
        <p:spPr bwMode="auto">
          <a:xfrm>
            <a:off x="0" y="5157788"/>
            <a:ext cx="9144000" cy="1552575"/>
          </a:xfrm>
          <a:prstGeom prst="rect">
            <a:avLst/>
          </a:prstGeom>
          <a:noFill/>
          <a:ln w="9525">
            <a:noFill/>
            <a:miter lim="800000"/>
            <a:headEnd/>
            <a:tailEnd/>
          </a:ln>
        </p:spPr>
        <p:txBody>
          <a:bodyPr>
            <a:spAutoFit/>
          </a:bodyPr>
          <a:lstStyle/>
          <a:p>
            <a:pPr algn="ctr">
              <a:spcBef>
                <a:spcPct val="50000"/>
              </a:spcBef>
            </a:pPr>
            <a:r>
              <a:rPr lang="fr-FR" sz="2400" b="1">
                <a:latin typeface="Times New Roman" pitchFamily="18" charset="0"/>
              </a:rPr>
              <a:t>Zéolites naturelles </a:t>
            </a:r>
          </a:p>
          <a:p>
            <a:pPr algn="ctr">
              <a:spcBef>
                <a:spcPct val="50000"/>
              </a:spcBef>
            </a:pPr>
            <a:r>
              <a:rPr lang="fr-FR" sz="2400" b="1">
                <a:latin typeface="Times New Roman" pitchFamily="18" charset="0"/>
              </a:rPr>
              <a:t>Les cendres volcaniques</a:t>
            </a:r>
          </a:p>
          <a:p>
            <a:pPr algn="ctr">
              <a:spcBef>
                <a:spcPct val="50000"/>
              </a:spcBef>
            </a:pPr>
            <a:r>
              <a:rPr lang="fr-FR" sz="2400" b="1">
                <a:latin typeface="Times New Roman" pitchFamily="18" charset="0"/>
              </a:rPr>
              <a:t>Les argiles </a:t>
            </a:r>
          </a:p>
        </p:txBody>
      </p:sp>
      <p:sp>
        <p:nvSpPr>
          <p:cNvPr id="34822" name="Text Box 11"/>
          <p:cNvSpPr txBox="1">
            <a:spLocks noChangeArrowheads="1"/>
          </p:cNvSpPr>
          <p:nvPr/>
        </p:nvSpPr>
        <p:spPr bwMode="auto">
          <a:xfrm>
            <a:off x="827088" y="3573463"/>
            <a:ext cx="7416800" cy="366712"/>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34823" name="Text Box 12"/>
          <p:cNvSpPr txBox="1">
            <a:spLocks noChangeArrowheads="1"/>
          </p:cNvSpPr>
          <p:nvPr/>
        </p:nvSpPr>
        <p:spPr bwMode="auto">
          <a:xfrm>
            <a:off x="0" y="3860800"/>
            <a:ext cx="9144000" cy="822325"/>
          </a:xfrm>
          <a:prstGeom prst="rect">
            <a:avLst/>
          </a:prstGeom>
          <a:noFill/>
          <a:ln w="9525">
            <a:noFill/>
            <a:miter lim="800000"/>
            <a:headEnd/>
            <a:tailEnd/>
          </a:ln>
        </p:spPr>
        <p:txBody>
          <a:bodyPr>
            <a:spAutoFit/>
          </a:bodyPr>
          <a:lstStyle/>
          <a:p>
            <a:pPr algn="ctr">
              <a:spcBef>
                <a:spcPct val="50000"/>
              </a:spcBef>
            </a:pPr>
            <a:r>
              <a:rPr lang="fr-FR" sz="2400" b="1">
                <a:solidFill>
                  <a:srgbClr val="FF0000"/>
                </a:solidFill>
                <a:latin typeface="Times New Roman" pitchFamily="18" charset="0"/>
              </a:rPr>
              <a:t>Son cout élevé et la diminution de sa capacité d’adsorption après régénération</a:t>
            </a:r>
            <a:r>
              <a:rPr lang="fr-FR">
                <a:solidFill>
                  <a:srgbClr val="FF0000"/>
                </a:solidFill>
                <a:latin typeface="Calibri" pitchFamily="34" charset="0"/>
              </a:rPr>
              <a:t> </a:t>
            </a:r>
          </a:p>
        </p:txBody>
      </p:sp>
      <p:sp>
        <p:nvSpPr>
          <p:cNvPr id="34824" name="AutoShape 13"/>
          <p:cNvSpPr>
            <a:spLocks noChangeArrowheads="1"/>
          </p:cNvSpPr>
          <p:nvPr/>
        </p:nvSpPr>
        <p:spPr bwMode="auto">
          <a:xfrm>
            <a:off x="6372225" y="5229225"/>
            <a:ext cx="431800" cy="863600"/>
          </a:xfrm>
          <a:prstGeom prst="curvedLeftArrow">
            <a:avLst>
              <a:gd name="adj1" fmla="val 40000"/>
              <a:gd name="adj2" fmla="val 80000"/>
              <a:gd name="adj3" fmla="val 33333"/>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4825" name="ZoneTexte 6"/>
          <p:cNvSpPr txBox="1">
            <a:spLocks noChangeArrowheads="1"/>
          </p:cNvSpPr>
          <p:nvPr/>
        </p:nvSpPr>
        <p:spPr bwMode="auto">
          <a:xfrm>
            <a:off x="1143000" y="76200"/>
            <a:ext cx="7143750" cy="457200"/>
          </a:xfrm>
          <a:prstGeom prst="rect">
            <a:avLst/>
          </a:prstGeom>
          <a:noFill/>
          <a:ln w="9525">
            <a:noFill/>
            <a:miter lim="800000"/>
            <a:headEnd/>
            <a:tailEnd/>
          </a:ln>
        </p:spPr>
        <p:txBody>
          <a:bodyPr>
            <a:spAutoFit/>
          </a:bodyPr>
          <a:lstStyle/>
          <a:p>
            <a:pPr algn="ctr"/>
            <a:r>
              <a:rPr lang="fr-FR" sz="2400" b="1">
                <a:solidFill>
                  <a:srgbClr val="FF3300"/>
                </a:solidFill>
                <a:latin typeface="Calibri" pitchFamily="34" charset="0"/>
              </a:rPr>
              <a:t>INTRODUCTION ET PROBLEMATIQUE</a:t>
            </a: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5B369C9-B556-43BB-B06F-D4D4135372A9}" type="slidenum">
              <a:rPr lang="fr-FR"/>
              <a:pPr>
                <a:defRPr/>
              </a:pPr>
              <a:t>5</a:t>
            </a:fld>
            <a:endParaRPr lang="fr-FR"/>
          </a:p>
        </p:txBody>
      </p:sp>
      <p:sp>
        <p:nvSpPr>
          <p:cNvPr id="35842" name="Text Box 10"/>
          <p:cNvSpPr>
            <a:spLocks noGrp="1" noChangeArrowheads="1"/>
          </p:cNvSpPr>
          <p:nvPr>
            <p:ph type="title"/>
          </p:nvPr>
        </p:nvSpPr>
        <p:spPr>
          <a:xfrm>
            <a:off x="457200" y="246063"/>
            <a:ext cx="8229600" cy="457200"/>
          </a:xfrm>
        </p:spPr>
        <p:txBody>
          <a:bodyPr>
            <a:spAutoFit/>
          </a:bodyPr>
          <a:lstStyle/>
          <a:p>
            <a:pPr eaLnBrk="1" hangingPunct="1">
              <a:spcBef>
                <a:spcPct val="50000"/>
              </a:spcBef>
            </a:pPr>
            <a:r>
              <a:rPr lang="fr-FR" sz="2400" b="1" smtClean="0">
                <a:solidFill>
                  <a:srgbClr val="FF0000"/>
                </a:solidFill>
                <a:latin typeface="Times New Roman" pitchFamily="18" charset="0"/>
              </a:rPr>
              <a:t>SOLUTION </a:t>
            </a:r>
            <a:endParaRPr lang="fr-FR" sz="2000" b="1" smtClean="0">
              <a:solidFill>
                <a:srgbClr val="FF0000"/>
              </a:solidFill>
            </a:endParaRPr>
          </a:p>
        </p:txBody>
      </p:sp>
      <p:pic>
        <p:nvPicPr>
          <p:cNvPr id="35843" name="Picture 2"/>
          <p:cNvPicPr>
            <a:picLocks noChangeAspect="1" noChangeArrowheads="1"/>
          </p:cNvPicPr>
          <p:nvPr/>
        </p:nvPicPr>
        <p:blipFill>
          <a:blip r:embed="rId2"/>
          <a:srcRect/>
          <a:stretch>
            <a:fillRect/>
          </a:stretch>
        </p:blipFill>
        <p:spPr bwMode="auto">
          <a:xfrm>
            <a:off x="6227763" y="1143000"/>
            <a:ext cx="2439987" cy="2101850"/>
          </a:xfrm>
          <a:prstGeom prst="rect">
            <a:avLst/>
          </a:prstGeom>
          <a:noFill/>
          <a:ln w="9525">
            <a:noFill/>
            <a:miter lim="800000"/>
            <a:headEnd/>
            <a:tailEnd/>
          </a:ln>
        </p:spPr>
      </p:pic>
      <p:sp>
        <p:nvSpPr>
          <p:cNvPr id="35844" name="Rectangle 8"/>
          <p:cNvSpPr>
            <a:spLocks noChangeArrowheads="1"/>
          </p:cNvSpPr>
          <p:nvPr/>
        </p:nvSpPr>
        <p:spPr bwMode="auto">
          <a:xfrm>
            <a:off x="250825" y="1484313"/>
            <a:ext cx="4826000" cy="1552575"/>
          </a:xfrm>
          <a:prstGeom prst="rect">
            <a:avLst/>
          </a:prstGeom>
          <a:noFill/>
          <a:ln w="9525">
            <a:noFill/>
            <a:miter lim="800000"/>
            <a:headEnd/>
            <a:tailEnd/>
          </a:ln>
        </p:spPr>
        <p:txBody>
          <a:bodyPr>
            <a:spAutoFit/>
          </a:bodyPr>
          <a:lstStyle/>
          <a:p>
            <a:pPr algn="ctr"/>
            <a:r>
              <a:rPr lang="fr-FR" sz="2400" b="1">
                <a:solidFill>
                  <a:srgbClr val="FF0000"/>
                </a:solidFill>
                <a:latin typeface="Times New Roman" pitchFamily="18" charset="0"/>
              </a:rPr>
              <a:t>Les argiles naturelles</a:t>
            </a:r>
            <a:r>
              <a:rPr lang="fr-FR" sz="2400" b="1">
                <a:latin typeface="Times New Roman" pitchFamily="18" charset="0"/>
              </a:rPr>
              <a:t> semblent être une alternative économique pour les pays sous développés à cause de leurs abondances.</a:t>
            </a:r>
            <a:r>
              <a:rPr lang="fr-FR" sz="2400">
                <a:latin typeface="Times New Roman" pitchFamily="18" charset="0"/>
              </a:rPr>
              <a:t> </a:t>
            </a:r>
          </a:p>
        </p:txBody>
      </p:sp>
      <p:sp>
        <p:nvSpPr>
          <p:cNvPr id="35845" name="Sourire 7"/>
          <p:cNvSpPr>
            <a:spLocks noChangeArrowheads="1"/>
          </p:cNvSpPr>
          <p:nvPr/>
        </p:nvSpPr>
        <p:spPr bwMode="auto">
          <a:xfrm>
            <a:off x="5343525" y="1412875"/>
            <a:ext cx="785813" cy="785813"/>
          </a:xfrm>
          <a:prstGeom prst="smileyFace">
            <a:avLst>
              <a:gd name="adj" fmla="val 4653"/>
            </a:avLst>
          </a:prstGeom>
          <a:solidFill>
            <a:srgbClr val="FF3300"/>
          </a:solidFill>
          <a:ln w="25400" algn="ctr">
            <a:solidFill>
              <a:srgbClr val="385D8A"/>
            </a:solidFill>
            <a:round/>
            <a:headEnd/>
            <a:tailEnd/>
          </a:ln>
        </p:spPr>
        <p:txBody>
          <a:bodyPr anchor="ctr"/>
          <a:lstStyle/>
          <a:p>
            <a:pPr algn="ctr"/>
            <a:endParaRPr lang="en-US">
              <a:solidFill>
                <a:srgbClr val="FF3300"/>
              </a:solidFill>
              <a:latin typeface="Calibri" pitchFamily="34" charset="0"/>
            </a:endParaRPr>
          </a:p>
        </p:txBody>
      </p:sp>
      <p:sp>
        <p:nvSpPr>
          <p:cNvPr id="35846" name="AutoShape 7"/>
          <p:cNvSpPr>
            <a:spLocks noChangeArrowheads="1"/>
          </p:cNvSpPr>
          <p:nvPr/>
        </p:nvSpPr>
        <p:spPr bwMode="auto">
          <a:xfrm>
            <a:off x="5148263" y="2205038"/>
            <a:ext cx="1081087" cy="431800"/>
          </a:xfrm>
          <a:prstGeom prst="leftArrow">
            <a:avLst>
              <a:gd name="adj1" fmla="val 50000"/>
              <a:gd name="adj2" fmla="val 62592"/>
            </a:avLst>
          </a:prstGeom>
          <a:solidFill>
            <a:srgbClr val="FF3300"/>
          </a:solidFill>
          <a:ln w="9525">
            <a:solidFill>
              <a:schemeClr val="tx1"/>
            </a:solidFill>
            <a:miter lim="800000"/>
            <a:headEnd/>
            <a:tailEnd/>
          </a:ln>
        </p:spPr>
        <p:txBody>
          <a:bodyPr wrap="none" anchor="ctr"/>
          <a:lstStyle/>
          <a:p>
            <a:endParaRPr lang="en-US"/>
          </a:p>
        </p:txBody>
      </p:sp>
      <p:sp>
        <p:nvSpPr>
          <p:cNvPr id="3" name="Rectangle 3"/>
          <p:cNvSpPr>
            <a:spLocks noChangeArrowheads="1"/>
          </p:cNvSpPr>
          <p:nvPr/>
        </p:nvSpPr>
        <p:spPr bwMode="auto">
          <a:xfrm>
            <a:off x="179388" y="3933825"/>
            <a:ext cx="8604250" cy="457200"/>
          </a:xfrm>
          <a:prstGeom prst="rect">
            <a:avLst/>
          </a:prstGeom>
          <a:noFill/>
          <a:ln w="9525">
            <a:noFill/>
            <a:miter lim="800000"/>
            <a:headEnd/>
            <a:tailEnd/>
          </a:ln>
        </p:spPr>
        <p:txBody>
          <a:bodyPr anchor="ctr">
            <a:spAutoFit/>
          </a:bodyPr>
          <a:lstStyle/>
          <a:p>
            <a:pPr algn="ctr"/>
            <a:r>
              <a:rPr lang="fr-FR" sz="2400" b="1">
                <a:solidFill>
                  <a:srgbClr val="FF0000"/>
                </a:solidFill>
                <a:latin typeface="Times New Roman" pitchFamily="18" charset="0"/>
              </a:rPr>
              <a:t>Objectif de notre travail</a:t>
            </a:r>
          </a:p>
        </p:txBody>
      </p:sp>
      <p:sp>
        <p:nvSpPr>
          <p:cNvPr id="5" name="Text Box 4"/>
          <p:cNvSpPr txBox="1">
            <a:spLocks noChangeArrowheads="1"/>
          </p:cNvSpPr>
          <p:nvPr/>
        </p:nvSpPr>
        <p:spPr bwMode="auto">
          <a:xfrm>
            <a:off x="250825" y="4797425"/>
            <a:ext cx="8137525" cy="1311275"/>
          </a:xfrm>
          <a:prstGeom prst="rect">
            <a:avLst/>
          </a:prstGeom>
          <a:noFill/>
          <a:ln w="9525">
            <a:noFill/>
            <a:miter lim="800000"/>
            <a:headEnd/>
            <a:tailEnd/>
          </a:ln>
        </p:spPr>
        <p:txBody>
          <a:bodyPr>
            <a:spAutoFit/>
          </a:bodyPr>
          <a:lstStyle/>
          <a:p>
            <a:pPr>
              <a:spcBef>
                <a:spcPct val="50000"/>
              </a:spcBef>
              <a:buSzPct val="125000"/>
              <a:buFont typeface="Wingdings" pitchFamily="2" charset="2"/>
              <a:buChar char="q"/>
            </a:pPr>
            <a:r>
              <a:rPr lang="fr-FR" sz="2000" b="1">
                <a:latin typeface="Times New Roman" pitchFamily="18" charset="0"/>
              </a:rPr>
              <a:t>Comprendre les interactions colorant- tensioactifs</a:t>
            </a:r>
          </a:p>
          <a:p>
            <a:pPr>
              <a:spcBef>
                <a:spcPct val="50000"/>
              </a:spcBef>
              <a:buSzPct val="125000"/>
              <a:buFont typeface="Wingdings" pitchFamily="2" charset="2"/>
              <a:buChar char="q"/>
            </a:pPr>
            <a:endParaRPr lang="fr-FR" sz="2000" b="1">
              <a:latin typeface="Times New Roman" pitchFamily="18" charset="0"/>
            </a:endParaRPr>
          </a:p>
          <a:p>
            <a:pPr>
              <a:spcBef>
                <a:spcPct val="50000"/>
              </a:spcBef>
              <a:buSzPct val="125000"/>
              <a:buFont typeface="Wingdings" pitchFamily="2" charset="2"/>
              <a:buChar char="q"/>
            </a:pPr>
            <a:r>
              <a:rPr lang="fr-FR" sz="2000" b="1">
                <a:latin typeface="Times New Roman" pitchFamily="18" charset="0"/>
              </a:rPr>
              <a:t> </a:t>
            </a:r>
            <a:r>
              <a:rPr lang="fr-FR" sz="2000" b="1">
                <a:latin typeface="Times New Roman" pitchFamily="18" charset="0"/>
                <a:cs typeface="Times New Roman" pitchFamily="18" charset="0"/>
              </a:rPr>
              <a:t>Elimination de ces mélange par adsorption sur argile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2332038" y="69850"/>
            <a:ext cx="3743325" cy="647700"/>
          </a:xfrm>
        </p:spPr>
        <p:txBody>
          <a:bodyPr/>
          <a:lstStyle/>
          <a:p>
            <a:pPr eaLnBrk="1" hangingPunct="1"/>
            <a:r>
              <a:rPr lang="fr-FR" sz="2400" b="1" smtClean="0">
                <a:solidFill>
                  <a:srgbClr val="FF3300"/>
                </a:solidFill>
                <a:latin typeface="Times New Roman" pitchFamily="18" charset="0"/>
              </a:rPr>
              <a:t>LES TENSIOACTIFS</a:t>
            </a:r>
            <a:r>
              <a:rPr lang="fr-FR" sz="4000" smtClean="0"/>
              <a:t> </a:t>
            </a:r>
          </a:p>
        </p:txBody>
      </p:sp>
      <p:sp>
        <p:nvSpPr>
          <p:cNvPr id="4" name="Espace réservé du numéro de diapositive 3"/>
          <p:cNvSpPr>
            <a:spLocks noGrp="1"/>
          </p:cNvSpPr>
          <p:nvPr>
            <p:ph type="sldNum" sz="quarter" idx="12"/>
          </p:nvPr>
        </p:nvSpPr>
        <p:spPr/>
        <p:txBody>
          <a:bodyPr/>
          <a:lstStyle/>
          <a:p>
            <a:pPr>
              <a:defRPr/>
            </a:pPr>
            <a:fld id="{C87D608E-C62C-4C9F-BB2B-D3B641B50A7F}" type="slidenum">
              <a:rPr lang="fr-FR"/>
              <a:pPr>
                <a:defRPr/>
              </a:pPr>
              <a:t>6</a:t>
            </a:fld>
            <a:endParaRPr lang="fr-FR"/>
          </a:p>
        </p:txBody>
      </p:sp>
      <p:pic>
        <p:nvPicPr>
          <p:cNvPr id="36867" name="Image 4" descr="tensio.PNG"/>
          <p:cNvPicPr>
            <a:picLocks noChangeAspect="1"/>
          </p:cNvPicPr>
          <p:nvPr/>
        </p:nvPicPr>
        <p:blipFill>
          <a:blip r:embed="rId2"/>
          <a:srcRect/>
          <a:stretch>
            <a:fillRect/>
          </a:stretch>
        </p:blipFill>
        <p:spPr bwMode="auto">
          <a:xfrm>
            <a:off x="0" y="1196975"/>
            <a:ext cx="5148263" cy="2347913"/>
          </a:xfrm>
          <a:prstGeom prst="rect">
            <a:avLst/>
          </a:prstGeom>
          <a:noFill/>
          <a:ln w="9525">
            <a:noFill/>
            <a:miter lim="800000"/>
            <a:headEnd/>
            <a:tailEnd/>
          </a:ln>
        </p:spPr>
      </p:pic>
      <p:sp>
        <p:nvSpPr>
          <p:cNvPr id="36868" name="Rectangle 5"/>
          <p:cNvSpPr>
            <a:spLocks noChangeArrowheads="1"/>
          </p:cNvSpPr>
          <p:nvPr/>
        </p:nvSpPr>
        <p:spPr bwMode="auto">
          <a:xfrm>
            <a:off x="971550" y="3830638"/>
            <a:ext cx="6553200" cy="822325"/>
          </a:xfrm>
          <a:prstGeom prst="rect">
            <a:avLst/>
          </a:prstGeom>
          <a:noFill/>
          <a:ln w="9525">
            <a:noFill/>
            <a:miter lim="800000"/>
            <a:headEnd/>
            <a:tailEnd/>
          </a:ln>
        </p:spPr>
        <p:txBody>
          <a:bodyPr>
            <a:spAutoFit/>
          </a:bodyPr>
          <a:lstStyle/>
          <a:p>
            <a:pPr algn="ctr"/>
            <a:r>
              <a:rPr lang="fr-FR" sz="2400">
                <a:solidFill>
                  <a:srgbClr val="00B050"/>
                </a:solidFill>
                <a:latin typeface="Times New Roman" pitchFamily="18" charset="0"/>
                <a:cs typeface="Times New Roman" pitchFamily="18" charset="0"/>
              </a:rPr>
              <a:t> </a:t>
            </a:r>
            <a:r>
              <a:rPr lang="fr-FR" sz="2400" b="1">
                <a:solidFill>
                  <a:srgbClr val="00B050"/>
                </a:solidFill>
                <a:latin typeface="Times New Roman" pitchFamily="18" charset="0"/>
                <a:cs typeface="Times New Roman" pitchFamily="18" charset="0"/>
              </a:rPr>
              <a:t> </a:t>
            </a:r>
            <a:r>
              <a:rPr lang="fr-FR" sz="2400" b="1">
                <a:solidFill>
                  <a:srgbClr val="FF3300"/>
                </a:solidFill>
                <a:latin typeface="Times New Roman" pitchFamily="18" charset="0"/>
                <a:cs typeface="Times New Roman" pitchFamily="18" charset="0"/>
              </a:rPr>
              <a:t>très utilisés dans l’industrie et la vie quotidienne</a:t>
            </a:r>
            <a:endParaRPr lang="fr-FR" sz="2400">
              <a:solidFill>
                <a:srgbClr val="FF3300"/>
              </a:solidFill>
              <a:latin typeface="Times New Roman" pitchFamily="18" charset="0"/>
              <a:cs typeface="Times New Roman" pitchFamily="18" charset="0"/>
            </a:endParaRPr>
          </a:p>
        </p:txBody>
      </p:sp>
      <p:sp>
        <p:nvSpPr>
          <p:cNvPr id="36869" name="Rectangle 6"/>
          <p:cNvSpPr>
            <a:spLocks noChangeArrowheads="1"/>
          </p:cNvSpPr>
          <p:nvPr/>
        </p:nvSpPr>
        <p:spPr bwMode="auto">
          <a:xfrm>
            <a:off x="5651500" y="1412875"/>
            <a:ext cx="3492500" cy="822325"/>
          </a:xfrm>
          <a:prstGeom prst="rect">
            <a:avLst/>
          </a:prstGeom>
          <a:noFill/>
          <a:ln w="9525">
            <a:noFill/>
            <a:miter lim="800000"/>
            <a:headEnd/>
            <a:tailEnd/>
          </a:ln>
        </p:spPr>
        <p:txBody>
          <a:bodyPr>
            <a:spAutoFit/>
          </a:bodyPr>
          <a:lstStyle/>
          <a:p>
            <a:pPr algn="ctr"/>
            <a:r>
              <a:rPr lang="fr-FR" sz="2400">
                <a:solidFill>
                  <a:srgbClr val="00B050"/>
                </a:solidFill>
                <a:latin typeface="Times New Roman" pitchFamily="18" charset="0"/>
                <a:cs typeface="Times New Roman" pitchFamily="18" charset="0"/>
              </a:rPr>
              <a:t> </a:t>
            </a:r>
            <a:r>
              <a:rPr lang="fr-FR" sz="2400" b="1">
                <a:solidFill>
                  <a:srgbClr val="00B050"/>
                </a:solidFill>
                <a:latin typeface="Times New Roman" pitchFamily="18" charset="0"/>
                <a:cs typeface="Times New Roman" pitchFamily="18" charset="0"/>
              </a:rPr>
              <a:t> </a:t>
            </a:r>
            <a:r>
              <a:rPr lang="fr-FR" sz="2400" b="1">
                <a:solidFill>
                  <a:srgbClr val="FF3300"/>
                </a:solidFill>
                <a:latin typeface="Times New Roman" pitchFamily="18" charset="0"/>
                <a:cs typeface="Times New Roman" pitchFamily="18" charset="0"/>
              </a:rPr>
              <a:t>Détergent pour le lavage</a:t>
            </a:r>
            <a:endParaRPr lang="fr-FR" sz="2400">
              <a:solidFill>
                <a:srgbClr val="FF3300"/>
              </a:solidFill>
              <a:latin typeface="Times New Roman" pitchFamily="18" charset="0"/>
              <a:cs typeface="Times New Roman" pitchFamily="18" charset="0"/>
            </a:endParaRPr>
          </a:p>
        </p:txBody>
      </p:sp>
      <p:sp>
        <p:nvSpPr>
          <p:cNvPr id="8" name="Flèche droite 7"/>
          <p:cNvSpPr>
            <a:spLocks noChangeArrowheads="1"/>
          </p:cNvSpPr>
          <p:nvPr/>
        </p:nvSpPr>
        <p:spPr bwMode="auto">
          <a:xfrm>
            <a:off x="4859338" y="1557338"/>
            <a:ext cx="642937" cy="357187"/>
          </a:xfrm>
          <a:prstGeom prst="rightArrow">
            <a:avLst>
              <a:gd name="adj1" fmla="val 50000"/>
              <a:gd name="adj2" fmla="val 50000"/>
            </a:avLst>
          </a:prstGeom>
          <a:solidFill>
            <a:srgbClr val="FF3300"/>
          </a:solidFill>
          <a:ln w="25400" algn="ctr">
            <a:solidFill>
              <a:srgbClr val="385D8A"/>
            </a:solidFill>
            <a:miter lim="800000"/>
            <a:headEnd/>
            <a:tailEnd/>
          </a:ln>
        </p:spPr>
        <p:txBody>
          <a:bodyPr anchor="ctr"/>
          <a:lstStyle/>
          <a:p>
            <a:pPr algn="ctr" fontAlgn="auto">
              <a:spcBef>
                <a:spcPts val="0"/>
              </a:spcBef>
              <a:spcAft>
                <a:spcPts val="0"/>
              </a:spcAft>
              <a:defRPr/>
            </a:pPr>
            <a:endParaRPr lang="fr-FR">
              <a:solidFill>
                <a:schemeClr val="lt1"/>
              </a:solidFill>
              <a:latin typeface="+mn-lt"/>
              <a:cs typeface="+mn-cs"/>
            </a:endParaRPr>
          </a:p>
        </p:txBody>
      </p:sp>
      <p:sp>
        <p:nvSpPr>
          <p:cNvPr id="36871" name="Rectangle 8"/>
          <p:cNvSpPr>
            <a:spLocks noChangeArrowheads="1"/>
          </p:cNvSpPr>
          <p:nvPr/>
        </p:nvSpPr>
        <p:spPr bwMode="auto">
          <a:xfrm>
            <a:off x="5651500" y="2349500"/>
            <a:ext cx="3600450" cy="822325"/>
          </a:xfrm>
          <a:prstGeom prst="rect">
            <a:avLst/>
          </a:prstGeom>
          <a:noFill/>
          <a:ln w="9525">
            <a:noFill/>
            <a:miter lim="800000"/>
            <a:headEnd/>
            <a:tailEnd/>
          </a:ln>
        </p:spPr>
        <p:txBody>
          <a:bodyPr>
            <a:spAutoFit/>
          </a:bodyPr>
          <a:lstStyle/>
          <a:p>
            <a:pPr algn="ctr"/>
            <a:r>
              <a:rPr lang="fr-FR" sz="2400">
                <a:solidFill>
                  <a:srgbClr val="00B050"/>
                </a:solidFill>
                <a:latin typeface="Times New Roman" pitchFamily="18" charset="0"/>
                <a:cs typeface="Times New Roman" pitchFamily="18" charset="0"/>
              </a:rPr>
              <a:t> </a:t>
            </a:r>
            <a:r>
              <a:rPr lang="fr-FR" sz="2400" b="1">
                <a:solidFill>
                  <a:srgbClr val="00B050"/>
                </a:solidFill>
                <a:latin typeface="Times New Roman" pitchFamily="18" charset="0"/>
                <a:cs typeface="Times New Roman" pitchFamily="18" charset="0"/>
              </a:rPr>
              <a:t> </a:t>
            </a:r>
            <a:r>
              <a:rPr lang="fr-FR" sz="2400" b="1">
                <a:solidFill>
                  <a:srgbClr val="FF3300"/>
                </a:solidFill>
                <a:latin typeface="Times New Roman" pitchFamily="18" charset="0"/>
                <a:cs typeface="Times New Roman" pitchFamily="18" charset="0"/>
              </a:rPr>
              <a:t>Agent émlsifiant, dispersant et mouillant</a:t>
            </a:r>
            <a:endParaRPr lang="fr-FR" sz="2400">
              <a:solidFill>
                <a:srgbClr val="FF3300"/>
              </a:solidFill>
              <a:latin typeface="Times New Roman" pitchFamily="18" charset="0"/>
              <a:cs typeface="Times New Roman" pitchFamily="18" charset="0"/>
            </a:endParaRPr>
          </a:p>
        </p:txBody>
      </p:sp>
      <p:sp>
        <p:nvSpPr>
          <p:cNvPr id="10" name="Flèche droite 9"/>
          <p:cNvSpPr>
            <a:spLocks noChangeArrowheads="1"/>
          </p:cNvSpPr>
          <p:nvPr/>
        </p:nvSpPr>
        <p:spPr bwMode="auto">
          <a:xfrm>
            <a:off x="4859338" y="2420938"/>
            <a:ext cx="642937" cy="357187"/>
          </a:xfrm>
          <a:prstGeom prst="rightArrow">
            <a:avLst>
              <a:gd name="adj1" fmla="val 50000"/>
              <a:gd name="adj2" fmla="val 50000"/>
            </a:avLst>
          </a:prstGeom>
          <a:solidFill>
            <a:srgbClr val="FF3300"/>
          </a:solidFill>
          <a:ln w="25400" algn="ctr">
            <a:solidFill>
              <a:srgbClr val="385D8A"/>
            </a:solidFill>
            <a:miter lim="800000"/>
            <a:headEnd/>
            <a:tailEnd/>
          </a:ln>
        </p:spPr>
        <p:txBody>
          <a:bodyPr anchor="ctr"/>
          <a:lstStyle/>
          <a:p>
            <a:pPr algn="ctr" fontAlgn="auto">
              <a:spcBef>
                <a:spcPts val="0"/>
              </a:spcBef>
              <a:spcAft>
                <a:spcPts val="0"/>
              </a:spcAft>
              <a:defRPr/>
            </a:pPr>
            <a:endParaRPr lang="fr-FR">
              <a:solidFill>
                <a:schemeClr val="lt1"/>
              </a:solidFill>
              <a:latin typeface="+mn-lt"/>
              <a:cs typeface="+mn-cs"/>
            </a:endParaRPr>
          </a:p>
        </p:txBody>
      </p:sp>
      <p:pic>
        <p:nvPicPr>
          <p:cNvPr id="36873" name="Picture 14" descr="Les molécules amphiphiles (contenues dans les tensioactifs) ont un pôle hydrophile (en mauve) et une queue hydrophobe. Dans l’eau, elles peuvent s’agencer pour former des micelles en forme de bulle. Les parties présentant une affinité avec l’eau sont alors à la surface des sphères, protégeant les queues de tout contact avec le milieu. © Emile Perez (Laboratoire IMRCP, Toulouse), CNRS"/>
          <p:cNvPicPr>
            <a:picLocks noChangeAspect="1" noChangeArrowheads="1"/>
          </p:cNvPicPr>
          <p:nvPr/>
        </p:nvPicPr>
        <p:blipFill>
          <a:blip r:embed="rId3"/>
          <a:srcRect/>
          <a:stretch>
            <a:fillRect/>
          </a:stretch>
        </p:blipFill>
        <p:spPr bwMode="auto">
          <a:xfrm>
            <a:off x="5867400" y="4608513"/>
            <a:ext cx="3132138" cy="2133600"/>
          </a:xfrm>
          <a:prstGeom prst="rect">
            <a:avLst/>
          </a:prstGeom>
          <a:noFill/>
          <a:ln w="9525">
            <a:noFill/>
            <a:miter lim="800000"/>
            <a:headEnd/>
            <a:tailEnd/>
          </a:ln>
        </p:spPr>
      </p:pic>
      <p:sp>
        <p:nvSpPr>
          <p:cNvPr id="36874" name="Rectangle 5"/>
          <p:cNvSpPr>
            <a:spLocks noChangeArrowheads="1"/>
          </p:cNvSpPr>
          <p:nvPr/>
        </p:nvSpPr>
        <p:spPr bwMode="auto">
          <a:xfrm>
            <a:off x="0" y="5157788"/>
            <a:ext cx="5219700" cy="822325"/>
          </a:xfrm>
          <a:prstGeom prst="rect">
            <a:avLst/>
          </a:prstGeom>
          <a:noFill/>
          <a:ln w="9525">
            <a:noFill/>
            <a:miter lim="800000"/>
            <a:headEnd/>
            <a:tailEnd/>
          </a:ln>
        </p:spPr>
        <p:txBody>
          <a:bodyPr>
            <a:spAutoFit/>
          </a:bodyPr>
          <a:lstStyle/>
          <a:p>
            <a:pPr algn="ctr"/>
            <a:r>
              <a:rPr lang="fr-FR" sz="2400">
                <a:solidFill>
                  <a:srgbClr val="00B050"/>
                </a:solidFill>
                <a:latin typeface="Times New Roman" pitchFamily="18" charset="0"/>
                <a:cs typeface="Times New Roman" pitchFamily="18" charset="0"/>
              </a:rPr>
              <a:t> </a:t>
            </a:r>
            <a:r>
              <a:rPr lang="fr-FR" sz="2400" b="1">
                <a:solidFill>
                  <a:srgbClr val="00B050"/>
                </a:solidFill>
                <a:latin typeface="Times New Roman" pitchFamily="18" charset="0"/>
                <a:cs typeface="Times New Roman" pitchFamily="18" charset="0"/>
              </a:rPr>
              <a:t> </a:t>
            </a:r>
            <a:r>
              <a:rPr lang="fr-FR" sz="2400" b="1">
                <a:solidFill>
                  <a:srgbClr val="FF3300"/>
                </a:solidFill>
                <a:latin typeface="Times New Roman" pitchFamily="18" charset="0"/>
                <a:cs typeface="Times New Roman" pitchFamily="18" charset="0"/>
              </a:rPr>
              <a:t>Concentration micellaire critique CMC (Micelles ou micelles inverses)</a:t>
            </a:r>
            <a:endParaRPr lang="fr-FR" sz="2400">
              <a:solidFill>
                <a:srgbClr val="FF3300"/>
              </a:solidFill>
              <a:latin typeface="Times New Roman" pitchFamily="18" charset="0"/>
              <a:cs typeface="Times New Roman" pitchFamily="18" charset="0"/>
            </a:endParaRPr>
          </a:p>
        </p:txBody>
      </p:sp>
      <p:sp>
        <p:nvSpPr>
          <p:cNvPr id="36875" name="AutoShape 16"/>
          <p:cNvSpPr>
            <a:spLocks noChangeArrowheads="1"/>
          </p:cNvSpPr>
          <p:nvPr/>
        </p:nvSpPr>
        <p:spPr bwMode="auto">
          <a:xfrm>
            <a:off x="5076825" y="5445125"/>
            <a:ext cx="647700" cy="360363"/>
          </a:xfrm>
          <a:prstGeom prst="leftArrow">
            <a:avLst>
              <a:gd name="adj1" fmla="val 50000"/>
              <a:gd name="adj2" fmla="val 44934"/>
            </a:avLst>
          </a:pr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46834576-3311-4C89-BF7B-661F350BF050}" type="slidenum">
              <a:rPr lang="fr-FR"/>
              <a:pPr>
                <a:defRPr/>
              </a:pPr>
              <a:t>7</a:t>
            </a:fld>
            <a:endParaRPr lang="fr-FR"/>
          </a:p>
        </p:txBody>
      </p:sp>
      <p:pic>
        <p:nvPicPr>
          <p:cNvPr id="37890" name="Image 5" descr="tr.PNG"/>
          <p:cNvPicPr>
            <a:picLocks noChangeAspect="1"/>
          </p:cNvPicPr>
          <p:nvPr/>
        </p:nvPicPr>
        <p:blipFill>
          <a:blip r:embed="rId2"/>
          <a:srcRect/>
          <a:stretch>
            <a:fillRect/>
          </a:stretch>
        </p:blipFill>
        <p:spPr bwMode="auto">
          <a:xfrm>
            <a:off x="395288" y="1268413"/>
            <a:ext cx="8220075" cy="3786187"/>
          </a:xfrm>
          <a:prstGeom prst="rect">
            <a:avLst/>
          </a:prstGeom>
          <a:noFill/>
          <a:ln w="9525">
            <a:noFill/>
            <a:miter lim="800000"/>
            <a:headEnd/>
            <a:tailEnd/>
          </a:ln>
        </p:spPr>
      </p:pic>
      <p:sp>
        <p:nvSpPr>
          <p:cNvPr id="37891" name="Rectangle 7"/>
          <p:cNvSpPr>
            <a:spLocks noChangeArrowheads="1"/>
          </p:cNvSpPr>
          <p:nvPr/>
        </p:nvSpPr>
        <p:spPr bwMode="auto">
          <a:xfrm>
            <a:off x="831850" y="404813"/>
            <a:ext cx="7485063" cy="457200"/>
          </a:xfrm>
          <a:prstGeom prst="rect">
            <a:avLst/>
          </a:prstGeom>
          <a:noFill/>
          <a:ln w="9525">
            <a:noFill/>
            <a:miter lim="800000"/>
            <a:headEnd/>
            <a:tailEnd/>
          </a:ln>
        </p:spPr>
        <p:txBody>
          <a:bodyPr wrap="none">
            <a:spAutoFit/>
          </a:bodyPr>
          <a:lstStyle/>
          <a:p>
            <a:r>
              <a:rPr lang="fr-FR" sz="2400" b="1">
                <a:solidFill>
                  <a:srgbClr val="FF3300"/>
                </a:solidFill>
                <a:latin typeface="Times New Roman" pitchFamily="18" charset="0"/>
              </a:rPr>
              <a:t>LES TENSIOACTIFS UTILISES DANS CE TRAVAIL</a:t>
            </a:r>
          </a:p>
        </p:txBody>
      </p:sp>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7"/>
          <p:cNvSpPr>
            <a:spLocks noChangeArrowheads="1"/>
          </p:cNvSpPr>
          <p:nvPr/>
        </p:nvSpPr>
        <p:spPr bwMode="auto">
          <a:xfrm>
            <a:off x="179388" y="2322513"/>
            <a:ext cx="5400675" cy="2465387"/>
          </a:xfrm>
          <a:prstGeom prst="rect">
            <a:avLst/>
          </a:prstGeom>
          <a:noFill/>
          <a:ln w="9525">
            <a:noFill/>
            <a:miter lim="800000"/>
            <a:headEnd/>
            <a:tailEnd/>
          </a:ln>
        </p:spPr>
        <p:txBody>
          <a:bodyPr anchor="ctr">
            <a:spAutoFit/>
          </a:bodyPr>
          <a:lstStyle/>
          <a:p>
            <a:pPr algn="just">
              <a:lnSpc>
                <a:spcPct val="130000"/>
              </a:lnSpc>
            </a:pPr>
            <a:r>
              <a:rPr lang="fr-FR" sz="2400" b="1">
                <a:latin typeface="Times New Roman" pitchFamily="18" charset="0"/>
              </a:rPr>
              <a:t>Le colorant choisi pour cette étude est un colorant industriel textile  utilisé pour teindre les fibres textiles à l’unité SOITEX de Tlemcen. Sa longueur d’onde maximale d’absorption 400 nm</a:t>
            </a:r>
          </a:p>
        </p:txBody>
      </p:sp>
      <p:sp>
        <p:nvSpPr>
          <p:cNvPr id="38914" name="Titre 1"/>
          <p:cNvSpPr>
            <a:spLocks/>
          </p:cNvSpPr>
          <p:nvPr/>
        </p:nvSpPr>
        <p:spPr bwMode="auto">
          <a:xfrm>
            <a:off x="2332038" y="69850"/>
            <a:ext cx="3743325" cy="647700"/>
          </a:xfrm>
          <a:prstGeom prst="rect">
            <a:avLst/>
          </a:prstGeom>
          <a:noFill/>
          <a:ln w="9525">
            <a:noFill/>
            <a:miter lim="800000"/>
            <a:headEnd/>
            <a:tailEnd/>
          </a:ln>
        </p:spPr>
        <p:txBody>
          <a:bodyPr anchor="ctr"/>
          <a:lstStyle/>
          <a:p>
            <a:pPr algn="ctr"/>
            <a:r>
              <a:rPr lang="fr-FR" sz="2400" b="1">
                <a:solidFill>
                  <a:srgbClr val="FF3300"/>
                </a:solidFill>
                <a:latin typeface="Times New Roman" pitchFamily="18" charset="0"/>
              </a:rPr>
              <a:t>LE COLORANT 4GL</a:t>
            </a:r>
            <a:r>
              <a:rPr lang="fr-FR" sz="4000">
                <a:latin typeface="Calibri" pitchFamily="34" charset="0"/>
              </a:rPr>
              <a:t> </a:t>
            </a:r>
          </a:p>
        </p:txBody>
      </p:sp>
      <p:pic>
        <p:nvPicPr>
          <p:cNvPr id="38915" name="Picture 8" descr="Résultat de recherche d'images pour &quot;COLORANT TEXTILE  JAUNE&quot;"/>
          <p:cNvPicPr>
            <a:picLocks noChangeAspect="1" noChangeArrowheads="1"/>
          </p:cNvPicPr>
          <p:nvPr/>
        </p:nvPicPr>
        <p:blipFill>
          <a:blip r:embed="rId2"/>
          <a:srcRect/>
          <a:stretch>
            <a:fillRect/>
          </a:stretch>
        </p:blipFill>
        <p:spPr bwMode="auto">
          <a:xfrm>
            <a:off x="5651500" y="1774825"/>
            <a:ext cx="3241675" cy="338296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p:cNvSpPr>
          <p:nvPr/>
        </p:nvSpPr>
        <p:spPr bwMode="auto">
          <a:xfrm>
            <a:off x="2332038" y="69850"/>
            <a:ext cx="3743325" cy="647700"/>
          </a:xfrm>
          <a:prstGeom prst="rect">
            <a:avLst/>
          </a:prstGeom>
          <a:noFill/>
          <a:ln w="9525">
            <a:noFill/>
            <a:miter lim="800000"/>
            <a:headEnd/>
            <a:tailEnd/>
          </a:ln>
        </p:spPr>
        <p:txBody>
          <a:bodyPr anchor="ctr"/>
          <a:lstStyle/>
          <a:p>
            <a:pPr algn="ctr"/>
            <a:endParaRPr lang="en-US" sz="2400">
              <a:latin typeface="Calibri" pitchFamily="34" charset="0"/>
            </a:endParaRPr>
          </a:p>
        </p:txBody>
      </p:sp>
      <p:sp>
        <p:nvSpPr>
          <p:cNvPr id="39938" name="Titre 1"/>
          <p:cNvSpPr>
            <a:spLocks/>
          </p:cNvSpPr>
          <p:nvPr/>
        </p:nvSpPr>
        <p:spPr bwMode="auto">
          <a:xfrm>
            <a:off x="0" y="549275"/>
            <a:ext cx="9144000" cy="647700"/>
          </a:xfrm>
          <a:prstGeom prst="rect">
            <a:avLst/>
          </a:prstGeom>
          <a:noFill/>
          <a:ln w="9525">
            <a:noFill/>
            <a:miter lim="800000"/>
            <a:headEnd/>
            <a:tailEnd/>
          </a:ln>
        </p:spPr>
        <p:txBody>
          <a:bodyPr anchor="ctr"/>
          <a:lstStyle/>
          <a:p>
            <a:pPr algn="ctr"/>
            <a:r>
              <a:rPr lang="fr-FR" sz="2400" b="1">
                <a:solidFill>
                  <a:srgbClr val="FF3300"/>
                </a:solidFill>
                <a:latin typeface="Times New Roman" pitchFamily="18" charset="0"/>
              </a:rPr>
              <a:t> INTERACTION COLORANT </a:t>
            </a:r>
            <a:br>
              <a:rPr lang="fr-FR" sz="2400" b="1">
                <a:solidFill>
                  <a:srgbClr val="FF3300"/>
                </a:solidFill>
                <a:latin typeface="Times New Roman" pitchFamily="18" charset="0"/>
              </a:rPr>
            </a:br>
            <a:r>
              <a:rPr lang="fr-FR" sz="2400" b="1">
                <a:solidFill>
                  <a:srgbClr val="FF3300"/>
                </a:solidFill>
                <a:latin typeface="Times New Roman" pitchFamily="18" charset="0"/>
              </a:rPr>
              <a:t>4GL---TENSIOACTIFS</a:t>
            </a:r>
            <a:r>
              <a:rPr lang="fr-FR" sz="4000">
                <a:latin typeface="Calibri" pitchFamily="34" charset="0"/>
              </a:rPr>
              <a:t> </a:t>
            </a:r>
          </a:p>
        </p:txBody>
      </p:sp>
      <p:sp>
        <p:nvSpPr>
          <p:cNvPr id="5" name="Text Box 4"/>
          <p:cNvSpPr txBox="1">
            <a:spLocks noChangeArrowheads="1"/>
          </p:cNvSpPr>
          <p:nvPr/>
        </p:nvSpPr>
        <p:spPr bwMode="auto">
          <a:xfrm>
            <a:off x="468313" y="2133600"/>
            <a:ext cx="8496300" cy="3519488"/>
          </a:xfrm>
          <a:prstGeom prst="rect">
            <a:avLst/>
          </a:prstGeom>
          <a:noFill/>
          <a:ln w="9525">
            <a:noFill/>
            <a:miter lim="800000"/>
            <a:headEnd/>
            <a:tailEnd/>
          </a:ln>
        </p:spPr>
        <p:txBody>
          <a:bodyPr>
            <a:spAutoFit/>
          </a:bodyPr>
          <a:lstStyle/>
          <a:p>
            <a:pPr algn="ctr">
              <a:lnSpc>
                <a:spcPct val="175000"/>
              </a:lnSpc>
              <a:spcBef>
                <a:spcPct val="50000"/>
              </a:spcBef>
              <a:buSzPct val="125000"/>
              <a:buFont typeface="Wingdings" pitchFamily="2" charset="2"/>
              <a:buChar char="q"/>
            </a:pPr>
            <a:r>
              <a:rPr lang="fr-FR" sz="2000" b="1">
                <a:latin typeface="Times New Roman" pitchFamily="18" charset="0"/>
              </a:rPr>
              <a:t>     </a:t>
            </a:r>
            <a:r>
              <a:rPr lang="fr-FR" sz="2400" b="1">
                <a:latin typeface="Times New Roman" pitchFamily="18" charset="0"/>
              </a:rPr>
              <a:t>Fixer la  concentration de tenioactif à la CMC  en changeant la  concentration du colorant</a:t>
            </a:r>
            <a:r>
              <a:rPr lang="fr-FR" sz="2000" b="1">
                <a:latin typeface="Times New Roman" pitchFamily="18" charset="0"/>
              </a:rPr>
              <a:t> </a:t>
            </a:r>
          </a:p>
          <a:p>
            <a:pPr>
              <a:lnSpc>
                <a:spcPct val="175000"/>
              </a:lnSpc>
              <a:spcBef>
                <a:spcPct val="50000"/>
              </a:spcBef>
              <a:buSzPct val="125000"/>
              <a:buFont typeface="Wingdings" pitchFamily="2" charset="2"/>
              <a:buChar char="q"/>
            </a:pPr>
            <a:endParaRPr lang="fr-FR" sz="2000" b="1">
              <a:latin typeface="Times New Roman" pitchFamily="18" charset="0"/>
            </a:endParaRPr>
          </a:p>
          <a:p>
            <a:pPr algn="ctr">
              <a:lnSpc>
                <a:spcPct val="175000"/>
              </a:lnSpc>
              <a:spcBef>
                <a:spcPct val="50000"/>
              </a:spcBef>
              <a:buSzPct val="125000"/>
              <a:buFont typeface="Wingdings" pitchFamily="2" charset="2"/>
              <a:buChar char="q"/>
            </a:pPr>
            <a:r>
              <a:rPr lang="fr-FR" sz="2000" b="1">
                <a:latin typeface="Times New Roman" pitchFamily="18" charset="0"/>
              </a:rPr>
              <a:t> </a:t>
            </a:r>
            <a:r>
              <a:rPr lang="fr-FR" sz="2400" b="1">
                <a:latin typeface="Times New Roman" pitchFamily="18" charset="0"/>
                <a:cs typeface="Times New Roman" pitchFamily="18" charset="0"/>
              </a:rPr>
              <a:t>fixer la concentration du colorant en changeant la concentration du tensioactif</a:t>
            </a:r>
            <a:r>
              <a:rPr lang="fr-FR" sz="2000" b="1">
                <a:latin typeface="Times New Roman" pitchFamily="18" charset="0"/>
                <a:cs typeface="Times New Roman" pitchFamily="18" charset="0"/>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3963</TotalTime>
  <Words>1567</Words>
  <Application>Microsoft Macintosh PowerPoint</Application>
  <PresentationFormat>On-screen Show (4:3)</PresentationFormat>
  <Paragraphs>297</Paragraphs>
  <Slides>29</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Symbol</vt:lpstr>
      <vt:lpstr>Tahoma</vt:lpstr>
      <vt:lpstr>Times New Roman</vt:lpstr>
      <vt:lpstr>Wingdings</vt:lpstr>
      <vt:lpstr>Thème Office</vt:lpstr>
      <vt:lpstr>Photo</vt:lpstr>
      <vt:lpstr>PowerPoint Presentation</vt:lpstr>
      <vt:lpstr>PowerPoint Presentation</vt:lpstr>
      <vt:lpstr>      </vt:lpstr>
      <vt:lpstr>PowerPoint Presentation</vt:lpstr>
      <vt:lpstr>SOLUTION </vt:lpstr>
      <vt:lpstr>LES TENSIOACTIFS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Parmi les tensioactifs utilisés c’est le CTAB qui a donné un meilleur pourcentage d’adsorption avec une concentration qui est égale à la CMC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ET PERSPECTIVE</vt:lpstr>
      <vt:lpstr>PowerPoint Presentation</vt:lpstr>
    </vt:vector>
  </TitlesOfParts>
  <Company>Sweet</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Skynet</dc:creator>
  <cp:lastModifiedBy>hobwanasaymore@gmail.com</cp:lastModifiedBy>
  <cp:revision>174</cp:revision>
  <dcterms:created xsi:type="dcterms:W3CDTF">2017-06-16T22:13:30Z</dcterms:created>
  <dcterms:modified xsi:type="dcterms:W3CDTF">2019-08-15T09:59:16Z</dcterms:modified>
</cp:coreProperties>
</file>