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9" r:id="rId3"/>
    <p:sldId id="270" r:id="rId4"/>
    <p:sldId id="271" r:id="rId5"/>
    <p:sldId id="272" r:id="rId6"/>
    <p:sldId id="273" r:id="rId7"/>
    <p:sldId id="275" r:id="rId8"/>
    <p:sldId id="27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48" y="-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E2C75-D92B-4B83-9DD5-F1ACA0BAB22E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B495-6126-4BA8-BEBC-50431CB2A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4" y="1807361"/>
            <a:ext cx="949744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E2C75-D92B-4B83-9DD5-F1ACA0BAB22E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B495-6126-4BA8-BEBC-50431CB2A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79415" y="675723"/>
            <a:ext cx="1963949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3" y="675724"/>
            <a:ext cx="7290076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E2C75-D92B-4B83-9DD5-F1ACA0BAB22E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B495-6126-4BA8-BEBC-50431CB2A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E2C75-D92B-4B83-9DD5-F1ACA0BAB22E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B495-6126-4BA8-BEBC-50431CB2A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3308581"/>
            <a:ext cx="9489571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4777381"/>
            <a:ext cx="948957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E2C75-D92B-4B83-9DD5-F1ACA0BAB22E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B495-6126-4BA8-BEBC-50431CB2A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675725"/>
            <a:ext cx="949744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5924" y="1809750"/>
            <a:ext cx="4628369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708" y="1809749"/>
            <a:ext cx="4625656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E2C75-D92B-4B83-9DD5-F1ACA0BAB22E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B495-6126-4BA8-BEBC-50431CB2A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7192" y="1812927"/>
            <a:ext cx="419709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5924" y="2389190"/>
            <a:ext cx="4628369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56088" y="1812927"/>
            <a:ext cx="418998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7" y="2389190"/>
            <a:ext cx="462836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E2C75-D92B-4B83-9DD5-F1ACA0BAB22E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B495-6126-4BA8-BEBC-50431CB2A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E2C75-D92B-4B83-9DD5-F1ACA0BAB22E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B495-6126-4BA8-BEBC-50431CB2A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E2C75-D92B-4B83-9DD5-F1ACA0BAB22E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B495-6126-4BA8-BEBC-50431CB2A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3" y="446088"/>
            <a:ext cx="3547533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6873" y="446088"/>
            <a:ext cx="5706492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3" y="1631950"/>
            <a:ext cx="3547533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E2C75-D92B-4B83-9DD5-F1ACA0BAB22E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B495-6126-4BA8-BEBC-50431CB2A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1387058"/>
            <a:ext cx="4641849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4" y="2500312"/>
            <a:ext cx="4641849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E2C75-D92B-4B83-9DD5-F1ACA0BAB22E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B495-6126-4BA8-BEBC-50431CB2A81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6291682" y="993076"/>
            <a:ext cx="2462851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6502400" y="1600200"/>
            <a:ext cx="4572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12" y="-16"/>
            <a:ext cx="12336461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5923" y="675725"/>
            <a:ext cx="9500151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1807361"/>
            <a:ext cx="9500149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3125" y="595181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9E2C75-D92B-4B83-9DD5-F1ACA0BAB22E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74594" y="5951811"/>
            <a:ext cx="7008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3545" y="5951811"/>
            <a:ext cx="81104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BADB495-6126-4BA8-BEBC-50431CB2A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970467" y="510095"/>
            <a:ext cx="8860665" cy="1405406"/>
          </a:xfrm>
        </p:spPr>
        <p:txBody>
          <a:bodyPr>
            <a:noAutofit/>
          </a:bodyPr>
          <a:lstStyle/>
          <a:p>
            <a:pPr algn="ctr"/>
            <a:r>
              <a:rPr lang="en-US" altLang="en-US" sz="2000" b="1" dirty="0" smtClean="0"/>
              <a:t>MAPPING BIODIVERSITY PRIORITIES</a:t>
            </a:r>
            <a:br>
              <a:rPr lang="en-US" altLang="en-US" sz="2000" b="1" dirty="0" smtClean="0"/>
            </a:br>
            <a:r>
              <a:rPr lang="en-US" altLang="en-US" sz="2000" b="1" dirty="0" smtClean="0"/>
              <a:t>16</a:t>
            </a:r>
            <a:r>
              <a:rPr lang="en-US" altLang="en-US" sz="2000" b="1" baseline="30000" dirty="0" smtClean="0"/>
              <a:t>th</a:t>
            </a:r>
            <a:r>
              <a:rPr lang="en-US" altLang="en-US" sz="2000" b="1" dirty="0" smtClean="0"/>
              <a:t> NATIONAL BIODIVERSITY PLANNING FORUM</a:t>
            </a:r>
            <a:br>
              <a:rPr lang="en-US" altLang="en-US" sz="2000" b="1" dirty="0" smtClean="0"/>
            </a:br>
            <a:r>
              <a:rPr lang="en-US" altLang="en-US" sz="2000" b="1" dirty="0" smtClean="0"/>
              <a:t>SANBI </a:t>
            </a:r>
            <a:endParaRPr lang="en-US" altLang="en-US" sz="2000" b="1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745673" y="1995055"/>
            <a:ext cx="9060871" cy="4710545"/>
          </a:xfrm>
          <a:solidFill>
            <a:srgbClr val="00B050"/>
          </a:solidFill>
          <a:effectLst>
            <a:softEdge rad="127000"/>
          </a:effectLst>
        </p:spPr>
        <p:txBody>
          <a:bodyPr>
            <a:normAutofit/>
          </a:bodyPr>
          <a:lstStyle/>
          <a:p>
            <a:endParaRPr lang="fr-FR" b="1" dirty="0">
              <a:solidFill>
                <a:schemeClr val="bg1"/>
              </a:solidFill>
            </a:endParaRPr>
          </a:p>
          <a:p>
            <a:pPr algn="ctr"/>
            <a:endParaRPr lang="fr-FR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fr-FR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83510" y="4635000"/>
            <a:ext cx="5777155" cy="1977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sz="105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FR" sz="2800" b="1" dirty="0">
                <a:solidFill>
                  <a:srgbClr val="002060"/>
                </a:solidFill>
              </a:rPr>
              <a:t>By</a:t>
            </a:r>
          </a:p>
          <a:p>
            <a:pPr algn="ctr"/>
            <a:r>
              <a:rPr lang="fr-FR" sz="2800" b="1" dirty="0" smtClean="0">
                <a:solidFill>
                  <a:srgbClr val="002060"/>
                </a:solidFill>
              </a:rPr>
              <a:t>Dr. A.F.M. TCHOFFO </a:t>
            </a:r>
            <a:endParaRPr lang="fr-FR" sz="2800" b="1" dirty="0">
              <a:solidFill>
                <a:srgbClr val="002060"/>
              </a:solidFill>
            </a:endParaRPr>
          </a:p>
          <a:p>
            <a:pPr algn="ctr"/>
            <a:r>
              <a:rPr lang="en-US" sz="2800" b="1" i="1" dirty="0" smtClean="0">
                <a:solidFill>
                  <a:srgbClr val="002060"/>
                </a:solidFill>
              </a:rPr>
              <a:t>And</a:t>
            </a:r>
          </a:p>
          <a:p>
            <a:pPr algn="ctr"/>
            <a:r>
              <a:rPr lang="en-US" sz="2800" b="1" i="1" dirty="0" smtClean="0">
                <a:solidFill>
                  <a:srgbClr val="002060"/>
                </a:solidFill>
              </a:rPr>
              <a:t>NANJE MOSERE Felicia</a:t>
            </a:r>
            <a:endParaRPr lang="fr-FR" sz="2800" b="1" i="1" dirty="0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83510" y="2789218"/>
            <a:ext cx="531351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u="sng" dirty="0" err="1" smtClean="0">
                <a:solidFill>
                  <a:srgbClr val="FF0000"/>
                </a:solidFill>
              </a:rPr>
              <a:t>Theme</a:t>
            </a:r>
            <a:r>
              <a:rPr lang="fr-FR" sz="2800" b="1" u="sng" dirty="0" smtClean="0">
                <a:solidFill>
                  <a:srgbClr val="FF0000"/>
                </a:solidFill>
              </a:rPr>
              <a:t>:</a:t>
            </a:r>
            <a:endParaRPr lang="fr-FR" sz="2800" u="sng" dirty="0">
              <a:solidFill>
                <a:srgbClr val="FF0000"/>
              </a:solidFill>
            </a:endParaRPr>
          </a:p>
          <a:p>
            <a:pPr algn="ctr"/>
            <a:r>
              <a:rPr lang="en-GB" sz="2800" b="1" dirty="0" smtClean="0">
                <a:solidFill>
                  <a:schemeClr val="bg1"/>
                </a:solidFill>
              </a:rPr>
              <a:t>Potential for Applying the Mapping Biodiversity Priorities Approach in Cameroon</a:t>
            </a:r>
            <a:endParaRPr lang="en-GB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130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974" y="369324"/>
            <a:ext cx="10844012" cy="5847010"/>
          </a:xfrm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algn="ctr">
              <a:buNone/>
            </a:pPr>
            <a:r>
              <a:rPr lang="en-GB" sz="4400" b="1" u="sng" dirty="0" smtClean="0">
                <a:solidFill>
                  <a:schemeClr val="accent5">
                    <a:lumMod val="75000"/>
                  </a:schemeClr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OUTLINE</a:t>
            </a:r>
            <a:r>
              <a:rPr lang="en-GB" sz="4400" b="1" u="sng" dirty="0" smtClean="0">
                <a:solidFill>
                  <a:schemeClr val="accent5">
                    <a:lumMod val="75000"/>
                  </a:schemeClr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...(based on guidelines)</a:t>
            </a:r>
            <a:endParaRPr lang="en-GB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 and Entry Points for Application,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Decision-making Context and Political Willingness,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Existing initiatives with potential alignment,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readiness / existence and accessibility,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capacity. </a:t>
            </a:r>
            <a:endParaRPr lang="en-GB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538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8069" y="186328"/>
            <a:ext cx="9500151" cy="924475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5">
                    <a:lumMod val="75000"/>
                  </a:schemeClr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Opportunities and entry points for application</a:t>
            </a:r>
            <a:r>
              <a:rPr lang="en-GB" sz="2400" b="1" dirty="0" smtClean="0">
                <a:solidFill>
                  <a:srgbClr val="448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smtClean="0">
                <a:solidFill>
                  <a:srgbClr val="448444"/>
                </a:solidFill>
              </a:rPr>
              <a:t> 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427" y="1339403"/>
            <a:ext cx="11011437" cy="5370490"/>
          </a:xfrm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20000"/>
          </a:bodyPr>
          <a:lstStyle/>
          <a:p>
            <a:pPr marL="0" indent="0" algn="just">
              <a:buNone/>
            </a:pPr>
            <a:endParaRPr lang="en-GB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itchFamily="2" charset="2"/>
              <a:buChar char="v"/>
            </a:pPr>
            <a:r>
              <a:rPr lang="en-GB" sz="3200" dirty="0" smtClean="0">
                <a:latin typeface="Showcard Gothic" pitchFamily="82" charset="0"/>
                <a:cs typeface="Times New Roman" panose="02020603050405020304" pitchFamily="18" charset="0"/>
              </a:rPr>
              <a:t>Cameroon has long history of UPDATING WITH new initiatives: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1992 Rio led to 1994 Forestry and Wildlife Law and 1996 Framework Law on Environmental Management,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Cameroon is brain child behind COMIFAC Treaty; also leader in FLEGT and REDD and REDD+(+)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year 2000s came with MDGs and adoption of GESP,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2003 Law on EIA later modified in 2013 as ESIA,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of MDGs not met, so alignment with SDGs,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 National BES Assessment under IPBES Framework...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Post-2020 fever – ND4NP – 2030-2030 targets and 2035 National Policy</a:t>
            </a:r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813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3197" y="173449"/>
            <a:ext cx="9500151" cy="924475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Decision-making context and political willingness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8650" y="1097924"/>
            <a:ext cx="10051879" cy="5186967"/>
          </a:xfrm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n-GB" sz="2400" dirty="0" smtClean="0">
                <a:latin typeface="Showcard Gothic" pitchFamily="82" charset="0"/>
                <a:cs typeface="Times New Roman" panose="02020603050405020304" pitchFamily="18" charset="0"/>
              </a:rPr>
              <a:t> </a:t>
            </a:r>
            <a:r>
              <a:rPr lang="en-GB" sz="2800" dirty="0" smtClean="0">
                <a:latin typeface="Showcard Gothic" pitchFamily="82" charset="0"/>
                <a:cs typeface="Times New Roman" panose="02020603050405020304" pitchFamily="18" charset="0"/>
              </a:rPr>
              <a:t>A Constitutional Tradition...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Article 45 of the 1996 Constitution (as amended in 2008) consecrates domestication by monism...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Policy and decision makers thus become very ready and willing to domesticate in so far as there is no clash with Constitution and National Policy,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Decision and policymakers rely on recommendations of stakeholders and experts – BES Assessment supported by government and UN WCMC, and this takes us to the next point...</a:t>
            </a:r>
            <a:endParaRPr lang="en-GB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3774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6026" y="147691"/>
            <a:ext cx="9500151" cy="924475"/>
          </a:xfrm>
        </p:spPr>
        <p:txBody>
          <a:bodyPr/>
          <a:lstStyle/>
          <a:p>
            <a:pPr algn="ctr"/>
            <a:r>
              <a:rPr lang="en-GB" sz="4000" b="1" dirty="0" smtClean="0">
                <a:solidFill>
                  <a:schemeClr val="accent5">
                    <a:lumMod val="75000"/>
                  </a:schemeClr>
                </a:solidFill>
                <a:latin typeface="Algerian" panose="04020705040A02060702" pitchFamily="82" charset="0"/>
              </a:rPr>
              <a:t>Existing initiatives with </a:t>
            </a:r>
            <a:r>
              <a:rPr lang="en-GB" sz="4000" b="1" dirty="0" err="1" smtClean="0">
                <a:solidFill>
                  <a:schemeClr val="accent5">
                    <a:lumMod val="75000"/>
                  </a:schemeClr>
                </a:solidFill>
                <a:latin typeface="Algerian" panose="04020705040A02060702" pitchFamily="82" charset="0"/>
              </a:rPr>
              <a:t>potoential</a:t>
            </a:r>
            <a:r>
              <a:rPr lang="en-GB" sz="4000" b="1" dirty="0" smtClean="0">
                <a:solidFill>
                  <a:schemeClr val="accent5">
                    <a:lumMod val="75000"/>
                  </a:schemeClr>
                </a:solidFill>
                <a:latin typeface="Algerian" panose="04020705040A02060702" pitchFamily="82" charset="0"/>
              </a:rPr>
              <a:t> alignment</a:t>
            </a:r>
            <a:endParaRPr lang="en-GB" b="1" dirty="0">
              <a:solidFill>
                <a:schemeClr val="accent5">
                  <a:lumMod val="75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3646" y="1268761"/>
            <a:ext cx="9684912" cy="4951735"/>
          </a:xfrm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BES Assessment is demonstration of reliance of policymakers on evidence of experts through the National Platform,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Assessment is the first of its kind with the aim to close up the science – policy gap,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Assessment will end with a Report, narrowed down to SPMs and Key Questions...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Mapping of biodiversity priorities will be a necessary and colourful but equally eloquent complement for the SPMs</a:t>
            </a:r>
          </a:p>
        </p:txBody>
      </p:sp>
    </p:spTree>
    <p:extLst>
      <p:ext uri="{BB962C8B-B14F-4D97-AF65-F5344CB8AC3E}">
        <p14:creationId xmlns:p14="http://schemas.microsoft.com/office/powerpoint/2010/main" xmlns="" val="13163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6372" y="160570"/>
            <a:ext cx="9500151" cy="924475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5">
                    <a:lumMod val="75000"/>
                  </a:schemeClr>
                </a:solidFill>
                <a:latin typeface="Algerian" panose="04020705040A02060702" pitchFamily="82" charset="0"/>
              </a:rPr>
              <a:t>Data readiness/existence and accessibility</a:t>
            </a:r>
            <a:endParaRPr lang="en-GB" b="1" dirty="0">
              <a:solidFill>
                <a:schemeClr val="accent5">
                  <a:lumMod val="75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3157" y="965915"/>
            <a:ext cx="9826580" cy="5396249"/>
          </a:xfrm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Data existence and accessibility, not readiness, can be guaranteed by: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The quality of participants in the Assessment:</a:t>
            </a:r>
          </a:p>
          <a:p>
            <a:pPr lvl="1" algn="just">
              <a:buFont typeface="Wingdings" pitchFamily="2" charset="2"/>
              <a:buChar char="ü"/>
            </a:pPr>
            <a:r>
              <a:rPr lang="en-GB" sz="3000" dirty="0" smtClean="0">
                <a:latin typeface="Times New Roman" pitchFamily="18" charset="0"/>
                <a:cs typeface="Times New Roman" pitchFamily="18" charset="0"/>
              </a:rPr>
              <a:t>Research institutions,</a:t>
            </a:r>
          </a:p>
          <a:p>
            <a:pPr lvl="1" algn="just">
              <a:buFont typeface="Wingdings" pitchFamily="2" charset="2"/>
              <a:buChar char="ü"/>
            </a:pPr>
            <a:r>
              <a:rPr lang="en-GB" sz="3000" dirty="0" smtClean="0">
                <a:latin typeface="Times New Roman" pitchFamily="18" charset="0"/>
                <a:cs typeface="Times New Roman" pitchFamily="18" charset="0"/>
              </a:rPr>
              <a:t>Civil society organisations,</a:t>
            </a:r>
          </a:p>
          <a:p>
            <a:pPr lvl="1" algn="just">
              <a:buFont typeface="Wingdings" pitchFamily="2" charset="2"/>
              <a:buChar char="ü"/>
            </a:pPr>
            <a:r>
              <a:rPr lang="en-GB" sz="3000" dirty="0" smtClean="0">
                <a:latin typeface="Times New Roman" pitchFamily="18" charset="0"/>
                <a:cs typeface="Times New Roman" pitchFamily="18" charset="0"/>
              </a:rPr>
              <a:t>Diversity of scientists from different fields,</a:t>
            </a:r>
          </a:p>
          <a:p>
            <a:pPr lvl="1" algn="just">
              <a:buFont typeface="Wingdings" pitchFamily="2" charset="2"/>
              <a:buChar char="ü"/>
            </a:pPr>
            <a:r>
              <a:rPr lang="en-GB" sz="3000" dirty="0" smtClean="0">
                <a:latin typeface="Times New Roman" pitchFamily="18" charset="0"/>
                <a:cs typeface="Times New Roman" pitchFamily="18" charset="0"/>
              </a:rPr>
              <a:t>In short, fine mixture of bureaucrats and technocrats all looking in same direction.</a:t>
            </a:r>
          </a:p>
        </p:txBody>
      </p:sp>
    </p:spTree>
    <p:extLst>
      <p:ext uri="{BB962C8B-B14F-4D97-AF65-F5344CB8AC3E}">
        <p14:creationId xmlns:p14="http://schemas.microsoft.com/office/powerpoint/2010/main" xmlns="" val="29808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0013" y="289359"/>
            <a:ext cx="9500151" cy="924475"/>
          </a:xfrm>
        </p:spPr>
        <p:txBody>
          <a:bodyPr/>
          <a:lstStyle/>
          <a:p>
            <a:pPr algn="ctr"/>
            <a:r>
              <a:rPr lang="en-GB" sz="4000" b="1" dirty="0" smtClean="0">
                <a:solidFill>
                  <a:schemeClr val="accent5">
                    <a:lumMod val="75000"/>
                  </a:schemeClr>
                </a:solidFill>
                <a:latin typeface="Algerian" panose="04020705040A02060702" pitchFamily="82" charset="0"/>
              </a:rPr>
              <a:t>Technical capacity...</a:t>
            </a:r>
            <a:endParaRPr lang="en-GB" sz="4000" b="1" dirty="0">
              <a:solidFill>
                <a:schemeClr val="accent5">
                  <a:lumMod val="75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4553" y="1182255"/>
            <a:ext cx="10277340" cy="5403272"/>
          </a:xfrm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lvl="1" algn="ctr">
              <a:buNone/>
            </a:pPr>
            <a:r>
              <a:rPr lang="en-GB" sz="4000" b="1" u="sng" dirty="0" smtClean="0">
                <a:solidFill>
                  <a:srgbClr val="7030A0"/>
                </a:solidFill>
                <a:latin typeface="Showcard Gothic" pitchFamily="82" charset="0"/>
                <a:cs typeface="Times New Roman" panose="02020603050405020304" pitchFamily="18" charset="0"/>
              </a:rPr>
              <a:t>Modesty...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is some technical capacity in terms of know-how and equipment...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novelty of the priority mapping approach however compels us to rely on exchanges and experience sharing and general technical assistance considering that this  is also a learning process...</a:t>
            </a:r>
          </a:p>
        </p:txBody>
      </p:sp>
    </p:spTree>
    <p:extLst>
      <p:ext uri="{BB962C8B-B14F-4D97-AF65-F5344CB8AC3E}">
        <p14:creationId xmlns:p14="http://schemas.microsoft.com/office/powerpoint/2010/main" xmlns="" val="219707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0013" y="-109886"/>
            <a:ext cx="9500151" cy="924475"/>
          </a:xfrm>
        </p:spPr>
        <p:txBody>
          <a:bodyPr/>
          <a:lstStyle/>
          <a:p>
            <a:pPr algn="ctr"/>
            <a:r>
              <a:rPr lang="en-GB" sz="5400" b="1" dirty="0" smtClean="0">
                <a:solidFill>
                  <a:schemeClr val="accent5">
                    <a:lumMod val="75000"/>
                  </a:schemeClr>
                </a:solidFill>
                <a:latin typeface="Algerian" panose="04020705040A02060702" pitchFamily="82" charset="0"/>
              </a:rPr>
              <a:t>The end....</a:t>
            </a:r>
            <a:endParaRPr lang="en-GB" sz="4400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4553" y="814589"/>
            <a:ext cx="10277340" cy="5457422"/>
          </a:xfrm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GB" sz="7200" b="1" dirty="0" err="1" smtClean="0">
                <a:solidFill>
                  <a:srgbClr val="00B0F0"/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Siyabonga</a:t>
            </a:r>
            <a:r>
              <a:rPr lang="en-GB" sz="7200" b="1" dirty="0" smtClean="0">
                <a:solidFill>
                  <a:srgbClr val="00B0F0"/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 </a:t>
            </a:r>
            <a:r>
              <a:rPr lang="en-GB" sz="7200" b="1" dirty="0" err="1" smtClean="0">
                <a:solidFill>
                  <a:srgbClr val="00B0F0"/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kakhulu</a:t>
            </a:r>
            <a:r>
              <a:rPr lang="en-GB" sz="7200" b="1" dirty="0" smtClean="0">
                <a:solidFill>
                  <a:srgbClr val="00B0F0"/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 </a:t>
            </a:r>
            <a:endParaRPr lang="en-GB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531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TM02455596[[fn=Spring]]</Template>
  <TotalTime>525</TotalTime>
  <Words>339</Words>
  <Application>Microsoft Office PowerPoint</Application>
  <PresentationFormat>Custom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Spring</vt:lpstr>
      <vt:lpstr>MAPPING BIODIVERSITY PRIORITIES 16th NATIONAL BIODIVERSITY PLANNING FORUM SANBI </vt:lpstr>
      <vt:lpstr>Slide 2</vt:lpstr>
      <vt:lpstr>Opportunities and entry points for application  </vt:lpstr>
      <vt:lpstr>Decision-making context and political willingness</vt:lpstr>
      <vt:lpstr>Existing initiatives with potoential alignment</vt:lpstr>
      <vt:lpstr>Data readiness/existence and accessibility</vt:lpstr>
      <vt:lpstr>Technical capacity...</vt:lpstr>
      <vt:lpstr>The end....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on the Launching and Scoping of the National Biodiversity and Ecosystem Services Assessment</dc:title>
  <dc:creator>AFM TCHOFFO</dc:creator>
  <cp:lastModifiedBy>ios50</cp:lastModifiedBy>
  <cp:revision>46</cp:revision>
  <dcterms:created xsi:type="dcterms:W3CDTF">2017-09-16T10:53:55Z</dcterms:created>
  <dcterms:modified xsi:type="dcterms:W3CDTF">2019-06-04T12:46:24Z</dcterms:modified>
</cp:coreProperties>
</file>