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2" r:id="rId5"/>
    <p:sldId id="259" r:id="rId6"/>
    <p:sldId id="260" r:id="rId7"/>
    <p:sldId id="265" r:id="rId8"/>
    <p:sldId id="267" r:id="rId9"/>
    <p:sldId id="268" r:id="rId10"/>
    <p:sldId id="261" r:id="rId11"/>
    <p:sldId id="269" r:id="rId12"/>
    <p:sldId id="266" r:id="rId13"/>
    <p:sldId id="263" r:id="rId14"/>
    <p:sldId id="264"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50" d="100"/>
          <a:sy n="50" d="100"/>
        </p:scale>
        <p:origin x="-510" y="12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ACBA0A3B-9AC7-4AD8-8C9E-75A90DA5F8E8}" type="datetimeFigureOut">
              <a:rPr lang="en-US" smtClean="0"/>
              <a:pPr/>
              <a:t>7/14/2020</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73D2AF4F-B915-4658-A40D-BCC4D660AE2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CBA0A3B-9AC7-4AD8-8C9E-75A90DA5F8E8}" type="datetimeFigureOut">
              <a:rPr lang="en-US" smtClean="0"/>
              <a:pPr/>
              <a:t>7/14/2020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D2AF4F-B915-4658-A40D-BCC4D660AE2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CBA0A3B-9AC7-4AD8-8C9E-75A90DA5F8E8}" type="datetimeFigureOut">
              <a:rPr lang="en-US" smtClean="0"/>
              <a:pPr/>
              <a:t>7/14/2020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D2AF4F-B915-4658-A40D-BCC4D660AE2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CBA0A3B-9AC7-4AD8-8C9E-75A90DA5F8E8}" type="datetimeFigureOut">
              <a:rPr lang="en-US" smtClean="0"/>
              <a:pPr/>
              <a:t>7/14/2020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D2AF4F-B915-4658-A40D-BCC4D660AE2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ACBA0A3B-9AC7-4AD8-8C9E-75A90DA5F8E8}" type="datetimeFigureOut">
              <a:rPr lang="en-US" smtClean="0"/>
              <a:pPr/>
              <a:t>7/14/2020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D2AF4F-B915-4658-A40D-BCC4D660AE2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CBA0A3B-9AC7-4AD8-8C9E-75A90DA5F8E8}" type="datetimeFigureOut">
              <a:rPr lang="en-US" smtClean="0"/>
              <a:pPr/>
              <a:t>7/14/2020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3D2AF4F-B915-4658-A40D-BCC4D660AE2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ACBA0A3B-9AC7-4AD8-8C9E-75A90DA5F8E8}" type="datetimeFigureOut">
              <a:rPr lang="en-US" smtClean="0"/>
              <a:pPr/>
              <a:t>7/14/2020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3D2AF4F-B915-4658-A40D-BCC4D660AE2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CBA0A3B-9AC7-4AD8-8C9E-75A90DA5F8E8}" type="datetimeFigureOut">
              <a:rPr lang="en-US" smtClean="0"/>
              <a:pPr/>
              <a:t>7/14/2020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3D2AF4F-B915-4658-A40D-BCC4D660AE2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CBA0A3B-9AC7-4AD8-8C9E-75A90DA5F8E8}" type="datetimeFigureOut">
              <a:rPr lang="en-US" smtClean="0"/>
              <a:pPr/>
              <a:t>7/14/2020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3D2AF4F-B915-4658-A40D-BCC4D660AE2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CBA0A3B-9AC7-4AD8-8C9E-75A90DA5F8E8}" type="datetimeFigureOut">
              <a:rPr lang="en-US" smtClean="0"/>
              <a:pPr/>
              <a:t>7/14/2020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3D2AF4F-B915-4658-A40D-BCC4D660AE2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ACBA0A3B-9AC7-4AD8-8C9E-75A90DA5F8E8}" type="datetimeFigureOut">
              <a:rPr lang="en-US" smtClean="0"/>
              <a:pPr/>
              <a:t>7/14/2020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73D2AF4F-B915-4658-A40D-BCC4D660AE20}"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CBA0A3B-9AC7-4AD8-8C9E-75A90DA5F8E8}" type="datetimeFigureOut">
              <a:rPr lang="en-US" smtClean="0"/>
              <a:pPr/>
              <a:t>7/14/2020</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73D2AF4F-B915-4658-A40D-BCC4D660AE20}"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133600"/>
            <a:ext cx="7927848" cy="1905000"/>
          </a:xfrm>
        </p:spPr>
        <p:txBody>
          <a:bodyPr>
            <a:noAutofit/>
          </a:bodyPr>
          <a:lstStyle/>
          <a:p>
            <a:pPr algn="l"/>
            <a:r>
              <a:rPr lang="en-US" sz="3200" dirty="0" smtClean="0">
                <a:solidFill>
                  <a:schemeClr val="tx1"/>
                </a:solidFill>
              </a:rPr>
              <a:t/>
            </a:r>
            <a:br>
              <a:rPr lang="en-US" sz="3200" dirty="0" smtClean="0">
                <a:solidFill>
                  <a:schemeClr val="tx1"/>
                </a:solidFill>
              </a:rPr>
            </a:br>
            <a:r>
              <a:rPr lang="en-US" sz="3200" dirty="0" smtClean="0">
                <a:solidFill>
                  <a:schemeClr val="tx1"/>
                </a:solidFill>
              </a:rPr>
              <a:t/>
            </a:r>
            <a:br>
              <a:rPr lang="en-US" sz="3200" dirty="0" smtClean="0">
                <a:solidFill>
                  <a:schemeClr val="tx1"/>
                </a:solidFill>
              </a:rPr>
            </a:br>
            <a:r>
              <a:rPr lang="en-US" sz="3200" dirty="0" smtClean="0"/>
              <a:t/>
            </a:r>
            <a:br>
              <a:rPr lang="en-US" sz="3200" dirty="0" smtClean="0"/>
            </a:br>
            <a:endParaRPr lang="en-US" sz="3200" dirty="0"/>
          </a:p>
        </p:txBody>
      </p:sp>
      <p:sp>
        <p:nvSpPr>
          <p:cNvPr id="3" name="Subtitle 2"/>
          <p:cNvSpPr>
            <a:spLocks noGrp="1"/>
          </p:cNvSpPr>
          <p:nvPr>
            <p:ph type="subTitle" idx="1"/>
          </p:nvPr>
        </p:nvSpPr>
        <p:spPr>
          <a:xfrm>
            <a:off x="609600" y="4038600"/>
            <a:ext cx="8077200" cy="2286000"/>
          </a:xfrm>
          <a:solidFill>
            <a:schemeClr val="tx1"/>
          </a:solidFill>
        </p:spPr>
        <p:txBody>
          <a:bodyPr>
            <a:normAutofit/>
          </a:bodyPr>
          <a:lstStyle/>
          <a:p>
            <a:pPr algn="ctr"/>
            <a:r>
              <a:rPr lang="en-US" sz="1800" dirty="0" smtClean="0">
                <a:solidFill>
                  <a:schemeClr val="bg1"/>
                </a:solidFill>
                <a:latin typeface="Arial" pitchFamily="34" charset="0"/>
                <a:cs typeface="Arial" pitchFamily="34" charset="0"/>
              </a:rPr>
              <a:t>NAMISI MWANAIDI MAUWA</a:t>
            </a:r>
          </a:p>
          <a:p>
            <a:pPr algn="ctr"/>
            <a:r>
              <a:rPr lang="en-US" sz="1800" dirty="0" smtClean="0">
                <a:solidFill>
                  <a:schemeClr val="bg1"/>
                </a:solidFill>
                <a:latin typeface="Arial" pitchFamily="34" charset="0"/>
                <a:cs typeface="Arial" pitchFamily="34" charset="0"/>
              </a:rPr>
              <a:t>I20/5382/2017.</a:t>
            </a:r>
          </a:p>
          <a:p>
            <a:pPr algn="ctr"/>
            <a:endParaRPr lang="en-US" sz="1800" dirty="0" smtClean="0">
              <a:solidFill>
                <a:schemeClr val="bg1"/>
              </a:solidFill>
              <a:latin typeface="Arial" pitchFamily="34" charset="0"/>
              <a:cs typeface="Arial" pitchFamily="34" charset="0"/>
            </a:endParaRPr>
          </a:p>
          <a:p>
            <a:pPr algn="ctr"/>
            <a:r>
              <a:rPr lang="en-US" sz="1800" dirty="0" smtClean="0">
                <a:solidFill>
                  <a:schemeClr val="bg1"/>
                </a:solidFill>
                <a:latin typeface="Arial" pitchFamily="34" charset="0"/>
                <a:cs typeface="Arial" pitchFamily="34" charset="0"/>
              </a:rPr>
              <a:t>SUPERVISOR:</a:t>
            </a:r>
          </a:p>
          <a:p>
            <a:pPr algn="ctr"/>
            <a:r>
              <a:rPr lang="en-US" sz="1800" dirty="0" smtClean="0">
                <a:solidFill>
                  <a:schemeClr val="bg1"/>
                </a:solidFill>
                <a:latin typeface="Arial" pitchFamily="34" charset="0"/>
                <a:cs typeface="Arial" pitchFamily="34" charset="0"/>
              </a:rPr>
              <a:t>PROF. ROBINSON MUSEMBI.</a:t>
            </a:r>
            <a:endParaRPr lang="en-US" sz="1800" dirty="0">
              <a:solidFill>
                <a:schemeClr val="bg1"/>
              </a:solidFill>
              <a:latin typeface="Arial" pitchFamily="34" charset="0"/>
              <a:cs typeface="Arial" pitchFamily="34" charset="0"/>
            </a:endParaRPr>
          </a:p>
        </p:txBody>
      </p:sp>
      <p:pic>
        <p:nvPicPr>
          <p:cNvPr id="8" name="Picture 7" descr="download (1).jpg"/>
          <p:cNvPicPr>
            <a:picLocks noChangeAspect="1"/>
          </p:cNvPicPr>
          <p:nvPr/>
        </p:nvPicPr>
        <p:blipFill>
          <a:blip r:embed="rId2" cstate="print"/>
          <a:stretch>
            <a:fillRect/>
          </a:stretch>
        </p:blipFill>
        <p:spPr>
          <a:xfrm>
            <a:off x="3276600" y="381000"/>
            <a:ext cx="1828800" cy="1741021"/>
          </a:xfrm>
          <a:prstGeom prst="rect">
            <a:avLst/>
          </a:prstGeom>
        </p:spPr>
      </p:pic>
      <p:sp>
        <p:nvSpPr>
          <p:cNvPr id="9" name="TextBox 8"/>
          <p:cNvSpPr txBox="1"/>
          <p:nvPr/>
        </p:nvSpPr>
        <p:spPr>
          <a:xfrm>
            <a:off x="533400" y="2286000"/>
            <a:ext cx="8153400" cy="1384995"/>
          </a:xfrm>
          <a:prstGeom prst="rect">
            <a:avLst/>
          </a:prstGeom>
          <a:solidFill>
            <a:schemeClr val="tx1"/>
          </a:solidFill>
        </p:spPr>
        <p:txBody>
          <a:bodyPr wrap="square" rtlCol="0">
            <a:spAutoFit/>
          </a:bodyPr>
          <a:lstStyle/>
          <a:p>
            <a:r>
              <a:rPr lang="en-US" sz="2800" dirty="0" smtClean="0">
                <a:solidFill>
                  <a:schemeClr val="bg1"/>
                </a:solidFill>
                <a:latin typeface="Arial" pitchFamily="34" charset="0"/>
                <a:cs typeface="Arial" pitchFamily="34" charset="0"/>
              </a:rPr>
              <a:t>RELATIONSHIP BETWEEN THICKNESS AND PRECURSOR TEMPERATURE FOR DIP COATED TiO</a:t>
            </a:r>
            <a:r>
              <a:rPr lang="en-US" sz="2800" baseline="-25000" dirty="0" smtClean="0">
                <a:solidFill>
                  <a:schemeClr val="bg1"/>
                </a:solidFill>
                <a:latin typeface="Arial" pitchFamily="34" charset="0"/>
                <a:cs typeface="Arial" pitchFamily="34" charset="0"/>
              </a:rPr>
              <a:t>2</a:t>
            </a:r>
            <a:r>
              <a:rPr lang="en-US" sz="2800" dirty="0" smtClean="0">
                <a:solidFill>
                  <a:schemeClr val="bg1"/>
                </a:solidFill>
                <a:latin typeface="Arial" pitchFamily="34" charset="0"/>
                <a:cs typeface="Arial" pitchFamily="34" charset="0"/>
              </a:rPr>
              <a:t> THIN FILMS.</a:t>
            </a:r>
            <a:endParaRPr lang="en-US" sz="2800" dirty="0">
              <a:solidFill>
                <a:schemeClr val="bg1"/>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457200"/>
            <a:ext cx="8305800" cy="685800"/>
          </a:xfrm>
        </p:spPr>
        <p:txBody>
          <a:bodyPr>
            <a:normAutofit/>
          </a:bodyPr>
          <a:lstStyle/>
          <a:p>
            <a:r>
              <a:rPr lang="en-US" sz="3600" dirty="0" smtClean="0">
                <a:latin typeface="Arial" pitchFamily="34" charset="0"/>
                <a:cs typeface="Arial" pitchFamily="34" charset="0"/>
              </a:rPr>
              <a:t>3:RESULTS AND DISCUSSIONS.</a:t>
            </a:r>
            <a:endParaRPr lang="en-US" sz="3600" dirty="0">
              <a:latin typeface="Arial" pitchFamily="34" charset="0"/>
              <a:cs typeface="Arial" pitchFamily="34" charset="0"/>
            </a:endParaRPr>
          </a:p>
        </p:txBody>
      </p:sp>
      <p:sp>
        <p:nvSpPr>
          <p:cNvPr id="3" name="Content Placeholder 2"/>
          <p:cNvSpPr>
            <a:spLocks noGrp="1"/>
          </p:cNvSpPr>
          <p:nvPr>
            <p:ph idx="1"/>
          </p:nvPr>
        </p:nvSpPr>
        <p:spPr>
          <a:xfrm>
            <a:off x="0" y="1219200"/>
            <a:ext cx="9144000" cy="5410200"/>
          </a:xfrm>
        </p:spPr>
        <p:txBody>
          <a:bodyPr/>
          <a:lstStyle/>
          <a:p>
            <a:pPr algn="ctr">
              <a:buNone/>
            </a:pPr>
            <a:r>
              <a:rPr lang="en-US" sz="2000" dirty="0" smtClean="0">
                <a:latin typeface="Arial" pitchFamily="34" charset="0"/>
                <a:cs typeface="Arial" pitchFamily="34" charset="0"/>
              </a:rPr>
              <a:t>3.1:    Transmittance values.</a:t>
            </a:r>
          </a:p>
          <a:p>
            <a:r>
              <a:rPr lang="en-US" sz="1800" dirty="0" smtClean="0">
                <a:latin typeface="Arial" pitchFamily="34" charset="0"/>
                <a:cs typeface="Arial" pitchFamily="34" charset="0"/>
              </a:rPr>
              <a:t>Values were recorded in excel and a graph of transmittance against  wavelength plotted</a:t>
            </a:r>
            <a:r>
              <a:rPr lang="en-US" dirty="0" smtClean="0">
                <a:latin typeface="Arial" pitchFamily="34" charset="0"/>
                <a:cs typeface="Arial" pitchFamily="34" charset="0"/>
              </a:rPr>
              <a:t>.</a:t>
            </a:r>
          </a:p>
          <a:p>
            <a:pPr>
              <a:buNone/>
            </a:pPr>
            <a:endParaRPr lang="en-US" dirty="0"/>
          </a:p>
        </p:txBody>
      </p:sp>
      <p:pic>
        <p:nvPicPr>
          <p:cNvPr id="1026" name="Picture 2" descr="C:\Users\Houston\Downloads\image.png"/>
          <p:cNvPicPr>
            <a:picLocks noChangeAspect="1" noChangeArrowheads="1"/>
          </p:cNvPicPr>
          <p:nvPr/>
        </p:nvPicPr>
        <p:blipFill>
          <a:blip r:embed="rId2" cstate="print"/>
          <a:srcRect/>
          <a:stretch>
            <a:fillRect/>
          </a:stretch>
        </p:blipFill>
        <p:spPr bwMode="auto">
          <a:xfrm>
            <a:off x="762000" y="2362200"/>
            <a:ext cx="4800600" cy="2884073"/>
          </a:xfrm>
          <a:prstGeom prst="rect">
            <a:avLst/>
          </a:prstGeom>
          <a:noFill/>
        </p:spPr>
      </p:pic>
      <p:sp>
        <p:nvSpPr>
          <p:cNvPr id="7" name="TextBox 6"/>
          <p:cNvSpPr txBox="1"/>
          <p:nvPr/>
        </p:nvSpPr>
        <p:spPr>
          <a:xfrm>
            <a:off x="304800" y="5715000"/>
            <a:ext cx="7696200" cy="923330"/>
          </a:xfrm>
          <a:prstGeom prst="rect">
            <a:avLst/>
          </a:prstGeom>
          <a:noFill/>
        </p:spPr>
        <p:txBody>
          <a:bodyPr wrap="square" rtlCol="0">
            <a:spAutoFit/>
          </a:bodyPr>
          <a:lstStyle/>
          <a:p>
            <a:r>
              <a:rPr lang="en-US" dirty="0" smtClean="0">
                <a:latin typeface="Arial" pitchFamily="34" charset="0"/>
                <a:cs typeface="Arial" pitchFamily="34" charset="0"/>
              </a:rPr>
              <a:t>There is no transmittance in the UV region . In the visible region, there is transmittance which steadily increases at first. Z3, which we found to have the lowest thickness value, also has the lowest transmittance values </a:t>
            </a:r>
            <a:endParaRPr lang="en-US" dirty="0">
              <a:latin typeface="Arial" pitchFamily="34" charset="0"/>
              <a:cs typeface="Arial" pitchFamily="34" charset="0"/>
            </a:endParaRPr>
          </a:p>
        </p:txBody>
      </p:sp>
      <p:sp>
        <p:nvSpPr>
          <p:cNvPr id="9" name="TextBox 8"/>
          <p:cNvSpPr txBox="1"/>
          <p:nvPr/>
        </p:nvSpPr>
        <p:spPr>
          <a:xfrm flipH="1">
            <a:off x="6019800" y="2514600"/>
            <a:ext cx="2362200" cy="2585323"/>
          </a:xfrm>
          <a:prstGeom prst="rect">
            <a:avLst/>
          </a:prstGeom>
          <a:solidFill>
            <a:schemeClr val="bg2">
              <a:lumMod val="90000"/>
            </a:schemeClr>
          </a:solidFill>
        </p:spPr>
        <p:txBody>
          <a:bodyPr wrap="square" rtlCol="0">
            <a:spAutoFit/>
          </a:bodyPr>
          <a:lstStyle/>
          <a:p>
            <a:pPr>
              <a:buFont typeface="Wingdings" pitchFamily="2" charset="2"/>
              <a:buChar char="ü"/>
            </a:pPr>
            <a:r>
              <a:rPr lang="en-US" dirty="0" smtClean="0">
                <a:solidFill>
                  <a:schemeClr val="accent6"/>
                </a:solidFill>
                <a:latin typeface="Arial" pitchFamily="34" charset="0"/>
                <a:cs typeface="Arial" pitchFamily="34" charset="0"/>
              </a:rPr>
              <a:t> </a:t>
            </a:r>
            <a:r>
              <a:rPr lang="en-US" dirty="0" smtClean="0">
                <a:latin typeface="Arial" pitchFamily="34" charset="0"/>
                <a:cs typeface="Arial" pitchFamily="34" charset="0"/>
              </a:rPr>
              <a:t> Transmittance is low for low temperatures and vice versa.</a:t>
            </a:r>
          </a:p>
          <a:p>
            <a:pPr>
              <a:buFont typeface="Wingdings" pitchFamily="2" charset="2"/>
              <a:buChar char="ü"/>
            </a:pPr>
            <a:r>
              <a:rPr lang="en-US" dirty="0" smtClean="0">
                <a:solidFill>
                  <a:schemeClr val="accent6"/>
                </a:solidFill>
                <a:latin typeface="Arial" pitchFamily="34" charset="0"/>
                <a:cs typeface="Arial" pitchFamily="34" charset="0"/>
              </a:rPr>
              <a:t> </a:t>
            </a:r>
            <a:r>
              <a:rPr lang="en-US" dirty="0" smtClean="0">
                <a:latin typeface="Arial" pitchFamily="34" charset="0"/>
                <a:cs typeface="Arial" pitchFamily="34" charset="0"/>
              </a:rPr>
              <a:t> The higher the dipping speed the low the transmittance and vice versa.</a:t>
            </a:r>
            <a:endParaRPr lang="en-US" dirty="0" smtClean="0">
              <a:solidFill>
                <a:schemeClr val="accent6"/>
              </a:solidFill>
              <a:latin typeface="Arial" pitchFamily="34" charset="0"/>
              <a:cs typeface="Arial" pitchFamily="34" charset="0"/>
            </a:endParaRPr>
          </a:p>
          <a:p>
            <a:pPr>
              <a:buFont typeface="Wingdings" pitchFamily="2" charset="2"/>
              <a:buChar char="ü"/>
            </a:pPr>
            <a:endParaRPr lang="en-US" dirty="0">
              <a:solidFill>
                <a:schemeClr val="accent6"/>
              </a:solidFill>
            </a:endParaRPr>
          </a:p>
        </p:txBody>
      </p:sp>
      <p:sp>
        <p:nvSpPr>
          <p:cNvPr id="8" name="TextBox 7"/>
          <p:cNvSpPr txBox="1"/>
          <p:nvPr/>
        </p:nvSpPr>
        <p:spPr>
          <a:xfrm>
            <a:off x="533400" y="5181600"/>
            <a:ext cx="7010400" cy="307777"/>
          </a:xfrm>
          <a:prstGeom prst="rect">
            <a:avLst/>
          </a:prstGeom>
          <a:noFill/>
        </p:spPr>
        <p:txBody>
          <a:bodyPr wrap="square" rtlCol="0">
            <a:spAutoFit/>
          </a:bodyPr>
          <a:lstStyle/>
          <a:p>
            <a:r>
              <a:rPr lang="en-US" sz="1400" dirty="0" smtClean="0">
                <a:latin typeface="Arial" pitchFamily="34" charset="0"/>
                <a:cs typeface="Arial" pitchFamily="34" charset="0"/>
              </a:rPr>
              <a:t>Graph 1: Graph  of  transmittance against wavelength.</a:t>
            </a:r>
            <a:endParaRPr lang="en-US" sz="14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305800" cy="914400"/>
          </a:xfrm>
        </p:spPr>
        <p:txBody>
          <a:bodyPr>
            <a:normAutofit/>
          </a:bodyPr>
          <a:lstStyle/>
          <a:p>
            <a:r>
              <a:rPr lang="en-US" dirty="0" smtClean="0"/>
              <a:t>…</a:t>
            </a:r>
            <a:r>
              <a:rPr lang="en-US" dirty="0" smtClean="0">
                <a:latin typeface="Arial" pitchFamily="34" charset="0"/>
                <a:cs typeface="Arial" pitchFamily="34" charset="0"/>
              </a:rPr>
              <a:t>Cotd</a:t>
            </a:r>
            <a:endParaRPr lang="en-US" dirty="0">
              <a:latin typeface="Arial" pitchFamily="34" charset="0"/>
              <a:cs typeface="Arial" pitchFamily="34" charset="0"/>
            </a:endParaRPr>
          </a:p>
        </p:txBody>
      </p:sp>
      <p:sp>
        <p:nvSpPr>
          <p:cNvPr id="3" name="Content Placeholder 2"/>
          <p:cNvSpPr>
            <a:spLocks noGrp="1"/>
          </p:cNvSpPr>
          <p:nvPr>
            <p:ph idx="1"/>
          </p:nvPr>
        </p:nvSpPr>
        <p:spPr>
          <a:xfrm>
            <a:off x="304800" y="990600"/>
            <a:ext cx="8382000" cy="5334000"/>
          </a:xfrm>
        </p:spPr>
        <p:txBody>
          <a:bodyPr/>
          <a:lstStyle/>
          <a:p>
            <a:pPr>
              <a:buNone/>
            </a:pPr>
            <a:r>
              <a:rPr lang="en-US" dirty="0" smtClean="0"/>
              <a:t>			</a:t>
            </a:r>
            <a:r>
              <a:rPr lang="en-US" sz="2000" dirty="0" smtClean="0">
                <a:latin typeface="Arial" pitchFamily="34" charset="0"/>
                <a:cs typeface="Arial" pitchFamily="34" charset="0"/>
              </a:rPr>
              <a:t>3.2: Thickness values.</a:t>
            </a:r>
          </a:p>
          <a:p>
            <a:pPr>
              <a:buNone/>
            </a:pPr>
            <a:endParaRPr lang="en-US" dirty="0"/>
          </a:p>
        </p:txBody>
      </p:sp>
      <p:pic>
        <p:nvPicPr>
          <p:cNvPr id="4" name="Picture 3" descr="C:\Users\Houston\Documents\IMG_20200309_095223.jpg"/>
          <p:cNvPicPr/>
          <p:nvPr/>
        </p:nvPicPr>
        <p:blipFill>
          <a:blip r:embed="rId2" cstate="print"/>
          <a:srcRect t="23678" r="2491" b="11068"/>
          <a:stretch>
            <a:fillRect/>
          </a:stretch>
        </p:blipFill>
        <p:spPr bwMode="auto">
          <a:xfrm>
            <a:off x="304800" y="1600201"/>
            <a:ext cx="1752600" cy="1600200"/>
          </a:xfrm>
          <a:prstGeom prst="rect">
            <a:avLst/>
          </a:prstGeom>
          <a:noFill/>
          <a:ln w="9525">
            <a:noFill/>
            <a:miter lim="800000"/>
            <a:headEnd/>
            <a:tailEnd/>
          </a:ln>
        </p:spPr>
      </p:pic>
      <p:sp>
        <p:nvSpPr>
          <p:cNvPr id="5" name="Left Arrow Callout 4"/>
          <p:cNvSpPr/>
          <p:nvPr/>
        </p:nvSpPr>
        <p:spPr>
          <a:xfrm>
            <a:off x="2133600" y="1752600"/>
            <a:ext cx="2514600" cy="1143000"/>
          </a:xfrm>
          <a:prstGeom prst="leftArrowCallou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3200400" y="1905000"/>
            <a:ext cx="1447800" cy="923330"/>
          </a:xfrm>
          <a:prstGeom prst="rect">
            <a:avLst/>
          </a:prstGeom>
          <a:noFill/>
        </p:spPr>
        <p:txBody>
          <a:bodyPr wrap="square" rtlCol="0">
            <a:spAutoFit/>
          </a:bodyPr>
          <a:lstStyle/>
          <a:p>
            <a:r>
              <a:rPr lang="en-US" dirty="0" smtClean="0"/>
              <a:t>Fig 6:Sample Thickness values.</a:t>
            </a:r>
            <a:endParaRPr lang="en-US" dirty="0"/>
          </a:p>
        </p:txBody>
      </p:sp>
      <p:graphicFrame>
        <p:nvGraphicFramePr>
          <p:cNvPr id="8" name="Table 7"/>
          <p:cNvGraphicFramePr>
            <a:graphicFrameLocks noGrp="1"/>
          </p:cNvGraphicFramePr>
          <p:nvPr/>
        </p:nvGraphicFramePr>
        <p:xfrm>
          <a:off x="381000" y="3298123"/>
          <a:ext cx="8458200" cy="3331276"/>
        </p:xfrm>
        <a:graphic>
          <a:graphicData uri="http://schemas.openxmlformats.org/drawingml/2006/table">
            <a:tbl>
              <a:tblPr firstRow="1" bandRow="1">
                <a:tableStyleId>{5DA37D80-6434-44D0-A028-1B22A696006F}</a:tableStyleId>
              </a:tblPr>
              <a:tblGrid>
                <a:gridCol w="845820"/>
                <a:gridCol w="845820"/>
                <a:gridCol w="845820"/>
                <a:gridCol w="845820"/>
                <a:gridCol w="845820"/>
                <a:gridCol w="845820"/>
                <a:gridCol w="845820"/>
                <a:gridCol w="845820"/>
                <a:gridCol w="845820"/>
                <a:gridCol w="845820"/>
              </a:tblGrid>
              <a:tr h="710126">
                <a:tc>
                  <a:txBody>
                    <a:bodyPr/>
                    <a:lstStyle/>
                    <a:p>
                      <a:r>
                        <a:rPr lang="en-US" sz="1200" dirty="0" smtClean="0">
                          <a:latin typeface="Arial" pitchFamily="34" charset="0"/>
                          <a:cs typeface="Arial" pitchFamily="34" charset="0"/>
                        </a:rPr>
                        <a:t>Films</a:t>
                      </a:r>
                      <a:endParaRPr lang="en-US" sz="1200" dirty="0">
                        <a:latin typeface="Arial" pitchFamily="34" charset="0"/>
                        <a:cs typeface="Arial" pitchFamily="34" charset="0"/>
                      </a:endParaRPr>
                    </a:p>
                  </a:txBody>
                  <a:tcPr/>
                </a:tc>
                <a:tc>
                  <a:txBody>
                    <a:bodyPr/>
                    <a:lstStyle/>
                    <a:p>
                      <a:pPr marL="0" marR="0">
                        <a:lnSpc>
                          <a:spcPct val="107000"/>
                        </a:lnSpc>
                        <a:spcBef>
                          <a:spcPts val="0"/>
                        </a:spcBef>
                        <a:spcAft>
                          <a:spcPts val="0"/>
                        </a:spcAft>
                      </a:pPr>
                      <a:r>
                        <a:rPr lang="en-US" sz="1200" dirty="0">
                          <a:latin typeface="Arial" pitchFamily="34" charset="0"/>
                          <a:ea typeface="Calibri"/>
                          <a:cs typeface="Arial" pitchFamily="34" charset="0"/>
                        </a:rPr>
                        <a:t>Z1</a:t>
                      </a:r>
                    </a:p>
                    <a:p>
                      <a:pPr marL="0" marR="0">
                        <a:lnSpc>
                          <a:spcPct val="107000"/>
                        </a:lnSpc>
                        <a:spcBef>
                          <a:spcPts val="0"/>
                        </a:spcBef>
                        <a:spcAft>
                          <a:spcPts val="0"/>
                        </a:spcAft>
                      </a:pPr>
                      <a:r>
                        <a:rPr lang="en-US" sz="1200" dirty="0">
                          <a:latin typeface="Arial" pitchFamily="34" charset="0"/>
                          <a:ea typeface="Calibri"/>
                          <a:cs typeface="Arial" pitchFamily="34" charset="0"/>
                        </a:rPr>
                        <a:t>25</a:t>
                      </a:r>
                      <a:r>
                        <a:rPr lang="en-US" sz="1200" baseline="30000" dirty="0">
                          <a:latin typeface="Arial" pitchFamily="34" charset="0"/>
                          <a:ea typeface="Calibri"/>
                          <a:cs typeface="Arial" pitchFamily="34" charset="0"/>
                        </a:rPr>
                        <a:t>0</a:t>
                      </a:r>
                      <a:r>
                        <a:rPr lang="en-US" sz="1200" dirty="0">
                          <a:latin typeface="Arial" pitchFamily="34" charset="0"/>
                          <a:ea typeface="Calibri"/>
                          <a:cs typeface="Arial" pitchFamily="34" charset="0"/>
                        </a:rPr>
                        <a:t>C,0.5mms</a:t>
                      </a:r>
                      <a:r>
                        <a:rPr lang="en-US" sz="1200" baseline="30000" dirty="0">
                          <a:latin typeface="Arial" pitchFamily="34" charset="0"/>
                          <a:ea typeface="Calibri"/>
                          <a:cs typeface="Arial" pitchFamily="34" charset="0"/>
                        </a:rPr>
                        <a:t>-1</a:t>
                      </a:r>
                      <a:endParaRPr lang="en-US" sz="1200" dirty="0">
                        <a:latin typeface="Arial" pitchFamily="34" charset="0"/>
                        <a:ea typeface="Calibri"/>
                        <a:cs typeface="Arial" pitchFamily="34" charset="0"/>
                      </a:endParaRPr>
                    </a:p>
                  </a:txBody>
                  <a:tcPr marL="68580" marR="68580" marT="0" marB="0"/>
                </a:tc>
                <a:tc>
                  <a:txBody>
                    <a:bodyPr/>
                    <a:lstStyle/>
                    <a:p>
                      <a:pPr marL="0" marR="0">
                        <a:lnSpc>
                          <a:spcPct val="107000"/>
                        </a:lnSpc>
                        <a:spcBef>
                          <a:spcPts val="0"/>
                        </a:spcBef>
                        <a:spcAft>
                          <a:spcPts val="0"/>
                        </a:spcAft>
                      </a:pPr>
                      <a:r>
                        <a:rPr lang="en-US" sz="1200" dirty="0">
                          <a:latin typeface="Arial" pitchFamily="34" charset="0"/>
                          <a:ea typeface="Calibri"/>
                          <a:cs typeface="Arial" pitchFamily="34" charset="0"/>
                        </a:rPr>
                        <a:t>Z2</a:t>
                      </a:r>
                    </a:p>
                    <a:p>
                      <a:pPr marL="0" marR="0">
                        <a:lnSpc>
                          <a:spcPct val="107000"/>
                        </a:lnSpc>
                        <a:spcBef>
                          <a:spcPts val="0"/>
                        </a:spcBef>
                        <a:spcAft>
                          <a:spcPts val="0"/>
                        </a:spcAft>
                      </a:pPr>
                      <a:r>
                        <a:rPr lang="en-US" sz="1200" dirty="0">
                          <a:latin typeface="Arial" pitchFamily="34" charset="0"/>
                          <a:ea typeface="Calibri"/>
                          <a:cs typeface="Arial" pitchFamily="34" charset="0"/>
                        </a:rPr>
                        <a:t>25</a:t>
                      </a:r>
                      <a:r>
                        <a:rPr lang="en-US" sz="1200" baseline="30000" dirty="0">
                          <a:latin typeface="Arial" pitchFamily="34" charset="0"/>
                          <a:ea typeface="Calibri"/>
                          <a:cs typeface="Arial" pitchFamily="34" charset="0"/>
                        </a:rPr>
                        <a:t>0</a:t>
                      </a:r>
                      <a:r>
                        <a:rPr lang="en-US" sz="1200" dirty="0">
                          <a:latin typeface="Arial" pitchFamily="34" charset="0"/>
                          <a:ea typeface="Calibri"/>
                          <a:cs typeface="Arial" pitchFamily="34" charset="0"/>
                        </a:rPr>
                        <a:t>C,1mms</a:t>
                      </a:r>
                      <a:r>
                        <a:rPr lang="en-US" sz="1200" baseline="30000" dirty="0">
                          <a:latin typeface="Arial" pitchFamily="34" charset="0"/>
                          <a:ea typeface="Calibri"/>
                          <a:cs typeface="Arial" pitchFamily="34" charset="0"/>
                        </a:rPr>
                        <a:t>-1</a:t>
                      </a:r>
                      <a:endParaRPr lang="en-US" sz="1200" dirty="0">
                        <a:latin typeface="Arial" pitchFamily="34" charset="0"/>
                        <a:ea typeface="Calibri"/>
                        <a:cs typeface="Arial" pitchFamily="34" charset="0"/>
                      </a:endParaRPr>
                    </a:p>
                  </a:txBody>
                  <a:tcPr marL="68580" marR="68580" marT="0" marB="0"/>
                </a:tc>
                <a:tc>
                  <a:txBody>
                    <a:bodyPr/>
                    <a:lstStyle/>
                    <a:p>
                      <a:pPr marL="0" marR="0">
                        <a:lnSpc>
                          <a:spcPct val="107000"/>
                        </a:lnSpc>
                        <a:spcBef>
                          <a:spcPts val="0"/>
                        </a:spcBef>
                        <a:spcAft>
                          <a:spcPts val="0"/>
                        </a:spcAft>
                      </a:pPr>
                      <a:r>
                        <a:rPr lang="en-US" sz="1200" dirty="0">
                          <a:latin typeface="Arial" pitchFamily="34" charset="0"/>
                          <a:ea typeface="Calibri"/>
                          <a:cs typeface="Arial" pitchFamily="34" charset="0"/>
                        </a:rPr>
                        <a:t>Z3</a:t>
                      </a:r>
                    </a:p>
                    <a:p>
                      <a:pPr marL="0" marR="0">
                        <a:lnSpc>
                          <a:spcPct val="107000"/>
                        </a:lnSpc>
                        <a:spcBef>
                          <a:spcPts val="0"/>
                        </a:spcBef>
                        <a:spcAft>
                          <a:spcPts val="0"/>
                        </a:spcAft>
                      </a:pPr>
                      <a:r>
                        <a:rPr lang="en-US" sz="1200" dirty="0">
                          <a:latin typeface="Arial" pitchFamily="34" charset="0"/>
                          <a:ea typeface="Calibri"/>
                          <a:cs typeface="Arial" pitchFamily="34" charset="0"/>
                        </a:rPr>
                        <a:t>25</a:t>
                      </a:r>
                      <a:r>
                        <a:rPr lang="en-US" sz="1200" baseline="30000" dirty="0">
                          <a:latin typeface="Arial" pitchFamily="34" charset="0"/>
                          <a:ea typeface="Calibri"/>
                          <a:cs typeface="Arial" pitchFamily="34" charset="0"/>
                        </a:rPr>
                        <a:t>0</a:t>
                      </a:r>
                      <a:r>
                        <a:rPr lang="en-US" sz="1200" dirty="0">
                          <a:latin typeface="Arial" pitchFamily="34" charset="0"/>
                          <a:ea typeface="Calibri"/>
                          <a:cs typeface="Arial" pitchFamily="34" charset="0"/>
                        </a:rPr>
                        <a:t>C,3mms</a:t>
                      </a:r>
                      <a:r>
                        <a:rPr lang="en-US" sz="1200" baseline="30000" dirty="0">
                          <a:latin typeface="Arial" pitchFamily="34" charset="0"/>
                          <a:ea typeface="Calibri"/>
                          <a:cs typeface="Arial" pitchFamily="34" charset="0"/>
                        </a:rPr>
                        <a:t>-1</a:t>
                      </a:r>
                      <a:endParaRPr lang="en-US" sz="1200" dirty="0">
                        <a:latin typeface="Arial" pitchFamily="34" charset="0"/>
                        <a:ea typeface="Calibri"/>
                        <a:cs typeface="Arial" pitchFamily="34" charset="0"/>
                      </a:endParaRPr>
                    </a:p>
                  </a:txBody>
                  <a:tcPr marL="68580" marR="68580" marT="0" marB="0"/>
                </a:tc>
                <a:tc>
                  <a:txBody>
                    <a:bodyPr/>
                    <a:lstStyle/>
                    <a:p>
                      <a:pPr marL="0" marR="0">
                        <a:lnSpc>
                          <a:spcPct val="107000"/>
                        </a:lnSpc>
                        <a:spcBef>
                          <a:spcPts val="0"/>
                        </a:spcBef>
                        <a:spcAft>
                          <a:spcPts val="0"/>
                        </a:spcAft>
                      </a:pPr>
                      <a:r>
                        <a:rPr lang="en-US" sz="1200" dirty="0">
                          <a:latin typeface="Arial" pitchFamily="34" charset="0"/>
                          <a:ea typeface="Calibri"/>
                          <a:cs typeface="Arial" pitchFamily="34" charset="0"/>
                        </a:rPr>
                        <a:t>Z4</a:t>
                      </a:r>
                    </a:p>
                    <a:p>
                      <a:pPr marL="0" marR="0">
                        <a:lnSpc>
                          <a:spcPct val="107000"/>
                        </a:lnSpc>
                        <a:spcBef>
                          <a:spcPts val="0"/>
                        </a:spcBef>
                        <a:spcAft>
                          <a:spcPts val="0"/>
                        </a:spcAft>
                      </a:pPr>
                      <a:r>
                        <a:rPr lang="en-US" sz="1200" dirty="0">
                          <a:latin typeface="Arial" pitchFamily="34" charset="0"/>
                          <a:ea typeface="Calibri"/>
                          <a:cs typeface="Arial" pitchFamily="34" charset="0"/>
                        </a:rPr>
                        <a:t>37.5</a:t>
                      </a:r>
                      <a:r>
                        <a:rPr lang="en-US" sz="1200" baseline="30000" dirty="0">
                          <a:latin typeface="Arial" pitchFamily="34" charset="0"/>
                          <a:ea typeface="Calibri"/>
                          <a:cs typeface="Arial" pitchFamily="34" charset="0"/>
                        </a:rPr>
                        <a:t>0</a:t>
                      </a:r>
                      <a:r>
                        <a:rPr lang="en-US" sz="1200" dirty="0">
                          <a:latin typeface="Arial" pitchFamily="34" charset="0"/>
                          <a:ea typeface="Calibri"/>
                          <a:cs typeface="Arial" pitchFamily="34" charset="0"/>
                        </a:rPr>
                        <a:t>C,0.5mms</a:t>
                      </a:r>
                      <a:r>
                        <a:rPr lang="en-US" sz="1200" baseline="30000" dirty="0">
                          <a:latin typeface="Arial" pitchFamily="34" charset="0"/>
                          <a:ea typeface="Calibri"/>
                          <a:cs typeface="Arial" pitchFamily="34" charset="0"/>
                        </a:rPr>
                        <a:t>-1</a:t>
                      </a:r>
                      <a:endParaRPr lang="en-US" sz="1200" dirty="0">
                        <a:latin typeface="Arial" pitchFamily="34" charset="0"/>
                        <a:ea typeface="Calibri"/>
                        <a:cs typeface="Arial" pitchFamily="34" charset="0"/>
                      </a:endParaRPr>
                    </a:p>
                  </a:txBody>
                  <a:tcPr marL="68580" marR="68580" marT="0" marB="0"/>
                </a:tc>
                <a:tc>
                  <a:txBody>
                    <a:bodyPr/>
                    <a:lstStyle/>
                    <a:p>
                      <a:pPr marL="0" marR="0">
                        <a:lnSpc>
                          <a:spcPct val="107000"/>
                        </a:lnSpc>
                        <a:spcBef>
                          <a:spcPts val="0"/>
                        </a:spcBef>
                        <a:spcAft>
                          <a:spcPts val="0"/>
                        </a:spcAft>
                      </a:pPr>
                      <a:r>
                        <a:rPr lang="en-US" sz="1200" dirty="0">
                          <a:latin typeface="Arial" pitchFamily="34" charset="0"/>
                          <a:ea typeface="Calibri"/>
                          <a:cs typeface="Arial" pitchFamily="34" charset="0"/>
                        </a:rPr>
                        <a:t>Z5</a:t>
                      </a:r>
                    </a:p>
                    <a:p>
                      <a:pPr marL="0" marR="0">
                        <a:lnSpc>
                          <a:spcPct val="107000"/>
                        </a:lnSpc>
                        <a:spcBef>
                          <a:spcPts val="0"/>
                        </a:spcBef>
                        <a:spcAft>
                          <a:spcPts val="0"/>
                        </a:spcAft>
                      </a:pPr>
                      <a:r>
                        <a:rPr lang="en-US" sz="1200" dirty="0">
                          <a:latin typeface="Arial" pitchFamily="34" charset="0"/>
                          <a:ea typeface="Calibri"/>
                          <a:cs typeface="Arial" pitchFamily="34" charset="0"/>
                        </a:rPr>
                        <a:t>37.5</a:t>
                      </a:r>
                      <a:r>
                        <a:rPr lang="en-US" sz="1200" baseline="30000" dirty="0">
                          <a:latin typeface="Arial" pitchFamily="34" charset="0"/>
                          <a:ea typeface="Calibri"/>
                          <a:cs typeface="Arial" pitchFamily="34" charset="0"/>
                        </a:rPr>
                        <a:t>0</a:t>
                      </a:r>
                      <a:r>
                        <a:rPr lang="en-US" sz="1200" dirty="0">
                          <a:latin typeface="Arial" pitchFamily="34" charset="0"/>
                          <a:ea typeface="Calibri"/>
                          <a:cs typeface="Arial" pitchFamily="34" charset="0"/>
                        </a:rPr>
                        <a:t>C,1mms</a:t>
                      </a:r>
                      <a:r>
                        <a:rPr lang="en-US" sz="1200" baseline="30000" dirty="0">
                          <a:latin typeface="Arial" pitchFamily="34" charset="0"/>
                          <a:ea typeface="Calibri"/>
                          <a:cs typeface="Arial" pitchFamily="34" charset="0"/>
                        </a:rPr>
                        <a:t>-1</a:t>
                      </a:r>
                      <a:endParaRPr lang="en-US" sz="1200" dirty="0">
                        <a:latin typeface="Arial" pitchFamily="34" charset="0"/>
                        <a:ea typeface="Calibri"/>
                        <a:cs typeface="Arial" pitchFamily="34" charset="0"/>
                      </a:endParaRPr>
                    </a:p>
                  </a:txBody>
                  <a:tcPr marL="68580" marR="68580" marT="0" marB="0"/>
                </a:tc>
                <a:tc>
                  <a:txBody>
                    <a:bodyPr/>
                    <a:lstStyle/>
                    <a:p>
                      <a:pPr marL="0" marR="0">
                        <a:lnSpc>
                          <a:spcPct val="107000"/>
                        </a:lnSpc>
                        <a:spcBef>
                          <a:spcPts val="0"/>
                        </a:spcBef>
                        <a:spcAft>
                          <a:spcPts val="0"/>
                        </a:spcAft>
                      </a:pPr>
                      <a:r>
                        <a:rPr lang="en-US" sz="1200" dirty="0">
                          <a:latin typeface="Arial" pitchFamily="34" charset="0"/>
                          <a:ea typeface="Calibri"/>
                          <a:cs typeface="Arial" pitchFamily="34" charset="0"/>
                        </a:rPr>
                        <a:t>Z6</a:t>
                      </a:r>
                    </a:p>
                    <a:p>
                      <a:pPr marL="0" marR="0">
                        <a:lnSpc>
                          <a:spcPct val="107000"/>
                        </a:lnSpc>
                        <a:spcBef>
                          <a:spcPts val="0"/>
                        </a:spcBef>
                        <a:spcAft>
                          <a:spcPts val="0"/>
                        </a:spcAft>
                      </a:pPr>
                      <a:r>
                        <a:rPr lang="en-US" sz="1200" dirty="0">
                          <a:latin typeface="Arial" pitchFamily="34" charset="0"/>
                          <a:ea typeface="Calibri"/>
                          <a:cs typeface="Arial" pitchFamily="34" charset="0"/>
                        </a:rPr>
                        <a:t>37.5</a:t>
                      </a:r>
                      <a:r>
                        <a:rPr lang="en-US" sz="1200" baseline="30000" dirty="0">
                          <a:latin typeface="Arial" pitchFamily="34" charset="0"/>
                          <a:ea typeface="Calibri"/>
                          <a:cs typeface="Arial" pitchFamily="34" charset="0"/>
                        </a:rPr>
                        <a:t>0</a:t>
                      </a:r>
                      <a:r>
                        <a:rPr lang="en-US" sz="1200" dirty="0">
                          <a:latin typeface="Arial" pitchFamily="34" charset="0"/>
                          <a:ea typeface="Calibri"/>
                          <a:cs typeface="Arial" pitchFamily="34" charset="0"/>
                        </a:rPr>
                        <a:t>C,3mms</a:t>
                      </a:r>
                      <a:r>
                        <a:rPr lang="en-US" sz="1200" baseline="30000" dirty="0">
                          <a:latin typeface="Arial" pitchFamily="34" charset="0"/>
                          <a:ea typeface="Calibri"/>
                          <a:cs typeface="Arial" pitchFamily="34" charset="0"/>
                        </a:rPr>
                        <a:t>-1</a:t>
                      </a:r>
                      <a:endParaRPr lang="en-US" sz="1200" dirty="0">
                        <a:latin typeface="Arial" pitchFamily="34" charset="0"/>
                        <a:ea typeface="Calibri"/>
                        <a:cs typeface="Arial" pitchFamily="34" charset="0"/>
                      </a:endParaRPr>
                    </a:p>
                  </a:txBody>
                  <a:tcPr marL="68580" marR="68580" marT="0" marB="0"/>
                </a:tc>
                <a:tc>
                  <a:txBody>
                    <a:bodyPr/>
                    <a:lstStyle/>
                    <a:p>
                      <a:pPr marL="0" marR="0">
                        <a:lnSpc>
                          <a:spcPct val="107000"/>
                        </a:lnSpc>
                        <a:spcBef>
                          <a:spcPts val="0"/>
                        </a:spcBef>
                        <a:spcAft>
                          <a:spcPts val="0"/>
                        </a:spcAft>
                      </a:pPr>
                      <a:r>
                        <a:rPr lang="en-US" sz="1200" dirty="0">
                          <a:latin typeface="Arial" pitchFamily="34" charset="0"/>
                          <a:ea typeface="Calibri"/>
                          <a:cs typeface="Arial" pitchFamily="34" charset="0"/>
                        </a:rPr>
                        <a:t>Z7</a:t>
                      </a:r>
                    </a:p>
                    <a:p>
                      <a:pPr marL="0" marR="0">
                        <a:lnSpc>
                          <a:spcPct val="107000"/>
                        </a:lnSpc>
                        <a:spcBef>
                          <a:spcPts val="0"/>
                        </a:spcBef>
                        <a:spcAft>
                          <a:spcPts val="0"/>
                        </a:spcAft>
                      </a:pPr>
                      <a:r>
                        <a:rPr lang="en-US" sz="1200" dirty="0">
                          <a:latin typeface="Arial" pitchFamily="34" charset="0"/>
                          <a:ea typeface="Calibri"/>
                          <a:cs typeface="Arial" pitchFamily="34" charset="0"/>
                        </a:rPr>
                        <a:t>50</a:t>
                      </a:r>
                      <a:r>
                        <a:rPr lang="en-US" sz="1200" baseline="30000" dirty="0">
                          <a:latin typeface="Arial" pitchFamily="34" charset="0"/>
                          <a:ea typeface="Calibri"/>
                          <a:cs typeface="Arial" pitchFamily="34" charset="0"/>
                        </a:rPr>
                        <a:t>0</a:t>
                      </a:r>
                      <a:r>
                        <a:rPr lang="en-US" sz="1200" dirty="0">
                          <a:latin typeface="Arial" pitchFamily="34" charset="0"/>
                          <a:ea typeface="Calibri"/>
                          <a:cs typeface="Arial" pitchFamily="34" charset="0"/>
                        </a:rPr>
                        <a:t>C,0.5mms</a:t>
                      </a:r>
                      <a:r>
                        <a:rPr lang="en-US" sz="1200" baseline="30000" dirty="0">
                          <a:latin typeface="Arial" pitchFamily="34" charset="0"/>
                          <a:ea typeface="Calibri"/>
                          <a:cs typeface="Arial" pitchFamily="34" charset="0"/>
                        </a:rPr>
                        <a:t>-1</a:t>
                      </a:r>
                      <a:endParaRPr lang="en-US" sz="1200" dirty="0">
                        <a:latin typeface="Arial" pitchFamily="34" charset="0"/>
                        <a:ea typeface="Calibri"/>
                        <a:cs typeface="Arial" pitchFamily="34" charset="0"/>
                      </a:endParaRPr>
                    </a:p>
                  </a:txBody>
                  <a:tcPr marL="68580" marR="68580" marT="0" marB="0"/>
                </a:tc>
                <a:tc>
                  <a:txBody>
                    <a:bodyPr/>
                    <a:lstStyle/>
                    <a:p>
                      <a:pPr marL="0" marR="0">
                        <a:lnSpc>
                          <a:spcPct val="107000"/>
                        </a:lnSpc>
                        <a:spcBef>
                          <a:spcPts val="0"/>
                        </a:spcBef>
                        <a:spcAft>
                          <a:spcPts val="0"/>
                        </a:spcAft>
                      </a:pPr>
                      <a:r>
                        <a:rPr lang="en-US" sz="1200" dirty="0">
                          <a:latin typeface="Arial" pitchFamily="34" charset="0"/>
                          <a:ea typeface="Calibri"/>
                          <a:cs typeface="Arial" pitchFamily="34" charset="0"/>
                        </a:rPr>
                        <a:t>Z8</a:t>
                      </a:r>
                    </a:p>
                    <a:p>
                      <a:pPr marL="0" marR="0">
                        <a:lnSpc>
                          <a:spcPct val="107000"/>
                        </a:lnSpc>
                        <a:spcBef>
                          <a:spcPts val="0"/>
                        </a:spcBef>
                        <a:spcAft>
                          <a:spcPts val="0"/>
                        </a:spcAft>
                      </a:pPr>
                      <a:r>
                        <a:rPr lang="en-US" sz="1200" dirty="0">
                          <a:latin typeface="Arial" pitchFamily="34" charset="0"/>
                          <a:ea typeface="Calibri"/>
                          <a:cs typeface="Arial" pitchFamily="34" charset="0"/>
                        </a:rPr>
                        <a:t>50</a:t>
                      </a:r>
                      <a:r>
                        <a:rPr lang="en-US" sz="1200" baseline="30000" dirty="0">
                          <a:latin typeface="Arial" pitchFamily="34" charset="0"/>
                          <a:ea typeface="Calibri"/>
                          <a:cs typeface="Arial" pitchFamily="34" charset="0"/>
                        </a:rPr>
                        <a:t>0</a:t>
                      </a:r>
                      <a:r>
                        <a:rPr lang="en-US" sz="1200" dirty="0">
                          <a:latin typeface="Arial" pitchFamily="34" charset="0"/>
                          <a:ea typeface="Calibri"/>
                          <a:cs typeface="Arial" pitchFamily="34" charset="0"/>
                        </a:rPr>
                        <a:t>C,1mms</a:t>
                      </a:r>
                      <a:r>
                        <a:rPr lang="en-US" sz="1200" baseline="30000" dirty="0">
                          <a:latin typeface="Arial" pitchFamily="34" charset="0"/>
                          <a:ea typeface="Calibri"/>
                          <a:cs typeface="Arial" pitchFamily="34" charset="0"/>
                        </a:rPr>
                        <a:t>-1</a:t>
                      </a:r>
                      <a:endParaRPr lang="en-US" sz="1200" dirty="0">
                        <a:latin typeface="Arial" pitchFamily="34" charset="0"/>
                        <a:ea typeface="Calibri"/>
                        <a:cs typeface="Arial" pitchFamily="34" charset="0"/>
                      </a:endParaRPr>
                    </a:p>
                  </a:txBody>
                  <a:tcPr marL="68580" marR="68580" marT="0" marB="0"/>
                </a:tc>
                <a:tc>
                  <a:txBody>
                    <a:bodyPr/>
                    <a:lstStyle/>
                    <a:p>
                      <a:pPr marL="0" marR="0">
                        <a:lnSpc>
                          <a:spcPct val="107000"/>
                        </a:lnSpc>
                        <a:spcBef>
                          <a:spcPts val="0"/>
                        </a:spcBef>
                        <a:spcAft>
                          <a:spcPts val="0"/>
                        </a:spcAft>
                      </a:pPr>
                      <a:r>
                        <a:rPr lang="en-US" sz="1200" dirty="0">
                          <a:latin typeface="Arial" pitchFamily="34" charset="0"/>
                          <a:ea typeface="Calibri"/>
                          <a:cs typeface="Arial" pitchFamily="34" charset="0"/>
                        </a:rPr>
                        <a:t>Z9</a:t>
                      </a:r>
                    </a:p>
                    <a:p>
                      <a:pPr marL="0" marR="0">
                        <a:lnSpc>
                          <a:spcPct val="107000"/>
                        </a:lnSpc>
                        <a:spcBef>
                          <a:spcPts val="0"/>
                        </a:spcBef>
                        <a:spcAft>
                          <a:spcPts val="0"/>
                        </a:spcAft>
                      </a:pPr>
                      <a:r>
                        <a:rPr lang="en-US" sz="1200" dirty="0">
                          <a:latin typeface="Arial" pitchFamily="34" charset="0"/>
                          <a:ea typeface="Calibri"/>
                          <a:cs typeface="Arial" pitchFamily="34" charset="0"/>
                        </a:rPr>
                        <a:t>50</a:t>
                      </a:r>
                      <a:r>
                        <a:rPr lang="en-US" sz="1200" baseline="30000" dirty="0">
                          <a:latin typeface="Arial" pitchFamily="34" charset="0"/>
                          <a:ea typeface="Calibri"/>
                          <a:cs typeface="Arial" pitchFamily="34" charset="0"/>
                        </a:rPr>
                        <a:t>0</a:t>
                      </a:r>
                      <a:r>
                        <a:rPr lang="en-US" sz="1200" dirty="0">
                          <a:latin typeface="Arial" pitchFamily="34" charset="0"/>
                          <a:ea typeface="Calibri"/>
                          <a:cs typeface="Arial" pitchFamily="34" charset="0"/>
                        </a:rPr>
                        <a:t>C,3mms</a:t>
                      </a:r>
                      <a:r>
                        <a:rPr lang="en-US" sz="1200" baseline="30000" dirty="0">
                          <a:latin typeface="Arial" pitchFamily="34" charset="0"/>
                          <a:ea typeface="Calibri"/>
                          <a:cs typeface="Arial" pitchFamily="34" charset="0"/>
                        </a:rPr>
                        <a:t>-1</a:t>
                      </a:r>
                      <a:endParaRPr lang="en-US" sz="1200" dirty="0">
                        <a:latin typeface="Arial" pitchFamily="34" charset="0"/>
                        <a:ea typeface="Calibri"/>
                        <a:cs typeface="Arial" pitchFamily="34" charset="0"/>
                      </a:endParaRPr>
                    </a:p>
                  </a:txBody>
                  <a:tcPr marL="68580" marR="68580" marT="0" marB="0"/>
                </a:tc>
              </a:tr>
              <a:tr h="411421">
                <a:tc rowSpan="3">
                  <a:txBody>
                    <a:bodyPr/>
                    <a:lstStyle/>
                    <a:p>
                      <a:r>
                        <a:rPr lang="en-US" sz="1200" dirty="0" smtClean="0">
                          <a:latin typeface="Arial" pitchFamily="34" charset="0"/>
                          <a:cs typeface="Arial" pitchFamily="34" charset="0"/>
                        </a:rPr>
                        <a:t>Thickness(nm)</a:t>
                      </a:r>
                      <a:endParaRPr lang="en-US" sz="1200" dirty="0">
                        <a:latin typeface="Arial" pitchFamily="34" charset="0"/>
                        <a:cs typeface="Arial" pitchFamily="34" charset="0"/>
                      </a:endParaRPr>
                    </a:p>
                  </a:txBody>
                  <a:tcPr/>
                </a:tc>
                <a:tc>
                  <a:txBody>
                    <a:bodyPr/>
                    <a:lstStyle/>
                    <a:p>
                      <a:pPr marL="0" marR="0">
                        <a:lnSpc>
                          <a:spcPct val="107000"/>
                        </a:lnSpc>
                        <a:spcBef>
                          <a:spcPts val="0"/>
                        </a:spcBef>
                        <a:spcAft>
                          <a:spcPts val="0"/>
                        </a:spcAft>
                      </a:pPr>
                      <a:r>
                        <a:rPr lang="en-US" sz="1200" dirty="0">
                          <a:latin typeface="Arial" pitchFamily="34" charset="0"/>
                          <a:ea typeface="Calibri"/>
                          <a:cs typeface="Arial" pitchFamily="34" charset="0"/>
                        </a:rPr>
                        <a:t>105</a:t>
                      </a:r>
                    </a:p>
                  </a:txBody>
                  <a:tcPr marL="68580" marR="68580" marT="0" marB="0"/>
                </a:tc>
                <a:tc>
                  <a:txBody>
                    <a:bodyPr/>
                    <a:lstStyle/>
                    <a:p>
                      <a:pPr marL="0" marR="0">
                        <a:lnSpc>
                          <a:spcPct val="107000"/>
                        </a:lnSpc>
                        <a:spcBef>
                          <a:spcPts val="0"/>
                        </a:spcBef>
                        <a:spcAft>
                          <a:spcPts val="0"/>
                        </a:spcAft>
                      </a:pPr>
                      <a:r>
                        <a:rPr lang="en-US" sz="1200">
                          <a:latin typeface="Arial" pitchFamily="34" charset="0"/>
                          <a:ea typeface="Calibri"/>
                          <a:cs typeface="Arial" pitchFamily="34" charset="0"/>
                        </a:rPr>
                        <a:t>82.3</a:t>
                      </a:r>
                    </a:p>
                  </a:txBody>
                  <a:tcPr marL="68580" marR="68580" marT="0" marB="0"/>
                </a:tc>
                <a:tc>
                  <a:txBody>
                    <a:bodyPr/>
                    <a:lstStyle/>
                    <a:p>
                      <a:pPr marL="0" marR="0">
                        <a:lnSpc>
                          <a:spcPct val="107000"/>
                        </a:lnSpc>
                        <a:spcBef>
                          <a:spcPts val="0"/>
                        </a:spcBef>
                        <a:spcAft>
                          <a:spcPts val="0"/>
                        </a:spcAft>
                      </a:pPr>
                      <a:r>
                        <a:rPr lang="en-US" sz="1200">
                          <a:latin typeface="Arial" pitchFamily="34" charset="0"/>
                          <a:ea typeface="Calibri"/>
                          <a:cs typeface="Arial" pitchFamily="34" charset="0"/>
                        </a:rPr>
                        <a:t>63.7</a:t>
                      </a:r>
                    </a:p>
                  </a:txBody>
                  <a:tcPr marL="68580" marR="68580" marT="0" marB="0"/>
                </a:tc>
                <a:tc>
                  <a:txBody>
                    <a:bodyPr/>
                    <a:lstStyle/>
                    <a:p>
                      <a:pPr marL="0" marR="0">
                        <a:lnSpc>
                          <a:spcPct val="107000"/>
                        </a:lnSpc>
                        <a:spcBef>
                          <a:spcPts val="0"/>
                        </a:spcBef>
                        <a:spcAft>
                          <a:spcPts val="0"/>
                        </a:spcAft>
                      </a:pPr>
                      <a:r>
                        <a:rPr lang="en-US" sz="1200">
                          <a:latin typeface="Arial" pitchFamily="34" charset="0"/>
                          <a:ea typeface="Calibri"/>
                          <a:cs typeface="Arial" pitchFamily="34" charset="0"/>
                        </a:rPr>
                        <a:t>183.6</a:t>
                      </a:r>
                    </a:p>
                  </a:txBody>
                  <a:tcPr marL="68580" marR="68580" marT="0" marB="0"/>
                </a:tc>
                <a:tc>
                  <a:txBody>
                    <a:bodyPr/>
                    <a:lstStyle/>
                    <a:p>
                      <a:pPr marL="0" marR="0">
                        <a:lnSpc>
                          <a:spcPct val="107000"/>
                        </a:lnSpc>
                        <a:spcBef>
                          <a:spcPts val="0"/>
                        </a:spcBef>
                        <a:spcAft>
                          <a:spcPts val="0"/>
                        </a:spcAft>
                      </a:pPr>
                      <a:r>
                        <a:rPr lang="en-US" sz="1200">
                          <a:latin typeface="Arial" pitchFamily="34" charset="0"/>
                          <a:ea typeface="Calibri"/>
                          <a:cs typeface="Arial" pitchFamily="34" charset="0"/>
                        </a:rPr>
                        <a:t>112</a:t>
                      </a:r>
                    </a:p>
                  </a:txBody>
                  <a:tcPr marL="68580" marR="68580" marT="0" marB="0"/>
                </a:tc>
                <a:tc>
                  <a:txBody>
                    <a:bodyPr/>
                    <a:lstStyle/>
                    <a:p>
                      <a:pPr marL="0" marR="0">
                        <a:lnSpc>
                          <a:spcPct val="107000"/>
                        </a:lnSpc>
                        <a:spcBef>
                          <a:spcPts val="0"/>
                        </a:spcBef>
                        <a:spcAft>
                          <a:spcPts val="0"/>
                        </a:spcAft>
                      </a:pPr>
                      <a:r>
                        <a:rPr lang="en-US" sz="1200">
                          <a:latin typeface="Arial" pitchFamily="34" charset="0"/>
                          <a:ea typeface="Calibri"/>
                          <a:cs typeface="Arial" pitchFamily="34" charset="0"/>
                        </a:rPr>
                        <a:t>70.3</a:t>
                      </a:r>
                    </a:p>
                  </a:txBody>
                  <a:tcPr marL="68580" marR="68580" marT="0" marB="0"/>
                </a:tc>
                <a:tc>
                  <a:txBody>
                    <a:bodyPr/>
                    <a:lstStyle/>
                    <a:p>
                      <a:pPr marL="0" marR="0">
                        <a:lnSpc>
                          <a:spcPct val="107000"/>
                        </a:lnSpc>
                        <a:spcBef>
                          <a:spcPts val="0"/>
                        </a:spcBef>
                        <a:spcAft>
                          <a:spcPts val="0"/>
                        </a:spcAft>
                      </a:pPr>
                      <a:r>
                        <a:rPr lang="en-US" sz="1200">
                          <a:latin typeface="Arial" pitchFamily="34" charset="0"/>
                          <a:ea typeface="Calibri"/>
                          <a:cs typeface="Arial" pitchFamily="34" charset="0"/>
                        </a:rPr>
                        <a:t>185</a:t>
                      </a:r>
                    </a:p>
                  </a:txBody>
                  <a:tcPr marL="68580" marR="68580" marT="0" marB="0"/>
                </a:tc>
                <a:tc>
                  <a:txBody>
                    <a:bodyPr/>
                    <a:lstStyle/>
                    <a:p>
                      <a:pPr marL="0" marR="0">
                        <a:lnSpc>
                          <a:spcPct val="107000"/>
                        </a:lnSpc>
                        <a:spcBef>
                          <a:spcPts val="0"/>
                        </a:spcBef>
                        <a:spcAft>
                          <a:spcPts val="0"/>
                        </a:spcAft>
                      </a:pPr>
                      <a:r>
                        <a:rPr lang="en-US" sz="1200">
                          <a:latin typeface="Arial" pitchFamily="34" charset="0"/>
                          <a:ea typeface="Calibri"/>
                          <a:cs typeface="Arial" pitchFamily="34" charset="0"/>
                        </a:rPr>
                        <a:t>115.375</a:t>
                      </a:r>
                    </a:p>
                  </a:txBody>
                  <a:tcPr marL="68580" marR="68580" marT="0" marB="0"/>
                </a:tc>
                <a:tc>
                  <a:txBody>
                    <a:bodyPr/>
                    <a:lstStyle/>
                    <a:p>
                      <a:pPr marL="0" marR="0">
                        <a:lnSpc>
                          <a:spcPct val="107000"/>
                        </a:lnSpc>
                        <a:spcBef>
                          <a:spcPts val="0"/>
                        </a:spcBef>
                        <a:spcAft>
                          <a:spcPts val="0"/>
                        </a:spcAft>
                      </a:pPr>
                      <a:r>
                        <a:rPr lang="en-US" sz="1200" dirty="0">
                          <a:latin typeface="Arial" pitchFamily="34" charset="0"/>
                          <a:ea typeface="Calibri"/>
                          <a:cs typeface="Arial" pitchFamily="34" charset="0"/>
                        </a:rPr>
                        <a:t>151</a:t>
                      </a:r>
                    </a:p>
                  </a:txBody>
                  <a:tcPr marL="68580" marR="68580" marT="0" marB="0"/>
                </a:tc>
              </a:tr>
              <a:tr h="411421">
                <a:tc vMerge="1">
                  <a:txBody>
                    <a:bodyPr/>
                    <a:lstStyle/>
                    <a:p>
                      <a:endParaRPr lang="en-US"/>
                    </a:p>
                  </a:txBody>
                  <a:tcPr/>
                </a:tc>
                <a:tc>
                  <a:txBody>
                    <a:bodyPr/>
                    <a:lstStyle/>
                    <a:p>
                      <a:pPr marL="0" marR="0">
                        <a:lnSpc>
                          <a:spcPct val="107000"/>
                        </a:lnSpc>
                        <a:spcBef>
                          <a:spcPts val="0"/>
                        </a:spcBef>
                        <a:spcAft>
                          <a:spcPts val="0"/>
                        </a:spcAft>
                      </a:pPr>
                      <a:r>
                        <a:rPr lang="en-US" sz="1200" dirty="0">
                          <a:latin typeface="Arial" pitchFamily="34" charset="0"/>
                          <a:ea typeface="Calibri"/>
                          <a:cs typeface="Arial" pitchFamily="34" charset="0"/>
                        </a:rPr>
                        <a:t>119</a:t>
                      </a:r>
                    </a:p>
                  </a:txBody>
                  <a:tcPr marL="68580" marR="68580" marT="0" marB="0"/>
                </a:tc>
                <a:tc>
                  <a:txBody>
                    <a:bodyPr/>
                    <a:lstStyle/>
                    <a:p>
                      <a:pPr marL="0" marR="0">
                        <a:lnSpc>
                          <a:spcPct val="107000"/>
                        </a:lnSpc>
                        <a:spcBef>
                          <a:spcPts val="0"/>
                        </a:spcBef>
                        <a:spcAft>
                          <a:spcPts val="0"/>
                        </a:spcAft>
                      </a:pPr>
                      <a:r>
                        <a:rPr lang="en-US" sz="1200">
                          <a:latin typeface="Arial" pitchFamily="34" charset="0"/>
                          <a:ea typeface="Calibri"/>
                          <a:cs typeface="Arial" pitchFamily="34" charset="0"/>
                        </a:rPr>
                        <a:t>82.4</a:t>
                      </a:r>
                    </a:p>
                  </a:txBody>
                  <a:tcPr marL="68580" marR="68580" marT="0" marB="0"/>
                </a:tc>
                <a:tc>
                  <a:txBody>
                    <a:bodyPr/>
                    <a:lstStyle/>
                    <a:p>
                      <a:pPr marL="0" marR="0">
                        <a:lnSpc>
                          <a:spcPct val="107000"/>
                        </a:lnSpc>
                        <a:spcBef>
                          <a:spcPts val="0"/>
                        </a:spcBef>
                        <a:spcAft>
                          <a:spcPts val="0"/>
                        </a:spcAft>
                      </a:pPr>
                      <a:r>
                        <a:rPr lang="en-US" sz="1200">
                          <a:latin typeface="Arial" pitchFamily="34" charset="0"/>
                          <a:ea typeface="Calibri"/>
                          <a:cs typeface="Arial" pitchFamily="34" charset="0"/>
                        </a:rPr>
                        <a:t>65.8</a:t>
                      </a:r>
                    </a:p>
                  </a:txBody>
                  <a:tcPr marL="68580" marR="68580" marT="0" marB="0"/>
                </a:tc>
                <a:tc>
                  <a:txBody>
                    <a:bodyPr/>
                    <a:lstStyle/>
                    <a:p>
                      <a:pPr marL="0" marR="0">
                        <a:lnSpc>
                          <a:spcPct val="107000"/>
                        </a:lnSpc>
                        <a:spcBef>
                          <a:spcPts val="0"/>
                        </a:spcBef>
                        <a:spcAft>
                          <a:spcPts val="0"/>
                        </a:spcAft>
                      </a:pPr>
                      <a:r>
                        <a:rPr lang="en-US" sz="1200">
                          <a:latin typeface="Arial" pitchFamily="34" charset="0"/>
                          <a:ea typeface="Calibri"/>
                          <a:cs typeface="Arial" pitchFamily="34" charset="0"/>
                        </a:rPr>
                        <a:t>179.59</a:t>
                      </a:r>
                    </a:p>
                  </a:txBody>
                  <a:tcPr marL="68580" marR="68580" marT="0" marB="0"/>
                </a:tc>
                <a:tc>
                  <a:txBody>
                    <a:bodyPr/>
                    <a:lstStyle/>
                    <a:p>
                      <a:pPr marL="0" marR="0">
                        <a:lnSpc>
                          <a:spcPct val="107000"/>
                        </a:lnSpc>
                        <a:spcBef>
                          <a:spcPts val="0"/>
                        </a:spcBef>
                        <a:spcAft>
                          <a:spcPts val="0"/>
                        </a:spcAft>
                      </a:pPr>
                      <a:r>
                        <a:rPr lang="en-US" sz="1200">
                          <a:latin typeface="Arial" pitchFamily="34" charset="0"/>
                          <a:ea typeface="Calibri"/>
                          <a:cs typeface="Arial" pitchFamily="34" charset="0"/>
                        </a:rPr>
                        <a:t>99.16</a:t>
                      </a:r>
                    </a:p>
                  </a:txBody>
                  <a:tcPr marL="68580" marR="68580" marT="0" marB="0"/>
                </a:tc>
                <a:tc>
                  <a:txBody>
                    <a:bodyPr/>
                    <a:lstStyle/>
                    <a:p>
                      <a:pPr marL="0" marR="0">
                        <a:lnSpc>
                          <a:spcPct val="107000"/>
                        </a:lnSpc>
                        <a:spcBef>
                          <a:spcPts val="0"/>
                        </a:spcBef>
                        <a:spcAft>
                          <a:spcPts val="0"/>
                        </a:spcAft>
                      </a:pPr>
                      <a:r>
                        <a:rPr lang="en-US" sz="1200">
                          <a:latin typeface="Arial" pitchFamily="34" charset="0"/>
                          <a:ea typeface="Calibri"/>
                          <a:cs typeface="Arial" pitchFamily="34" charset="0"/>
                        </a:rPr>
                        <a:t>88.8</a:t>
                      </a:r>
                    </a:p>
                  </a:txBody>
                  <a:tcPr marL="68580" marR="68580" marT="0" marB="0"/>
                </a:tc>
                <a:tc>
                  <a:txBody>
                    <a:bodyPr/>
                    <a:lstStyle/>
                    <a:p>
                      <a:pPr marL="0" marR="0">
                        <a:lnSpc>
                          <a:spcPct val="107000"/>
                        </a:lnSpc>
                        <a:spcBef>
                          <a:spcPts val="0"/>
                        </a:spcBef>
                        <a:spcAft>
                          <a:spcPts val="0"/>
                        </a:spcAft>
                      </a:pPr>
                      <a:r>
                        <a:rPr lang="en-US" sz="1200">
                          <a:latin typeface="Arial" pitchFamily="34" charset="0"/>
                          <a:ea typeface="Calibri"/>
                          <a:cs typeface="Arial" pitchFamily="34" charset="0"/>
                        </a:rPr>
                        <a:t>174</a:t>
                      </a:r>
                    </a:p>
                  </a:txBody>
                  <a:tcPr marL="68580" marR="68580" marT="0" marB="0"/>
                </a:tc>
                <a:tc>
                  <a:txBody>
                    <a:bodyPr/>
                    <a:lstStyle/>
                    <a:p>
                      <a:pPr marL="0" marR="0">
                        <a:lnSpc>
                          <a:spcPct val="107000"/>
                        </a:lnSpc>
                        <a:spcBef>
                          <a:spcPts val="0"/>
                        </a:spcBef>
                        <a:spcAft>
                          <a:spcPts val="0"/>
                        </a:spcAft>
                      </a:pPr>
                      <a:r>
                        <a:rPr lang="en-US" sz="1200">
                          <a:latin typeface="Arial" pitchFamily="34" charset="0"/>
                          <a:ea typeface="Calibri"/>
                          <a:cs typeface="Arial" pitchFamily="34" charset="0"/>
                        </a:rPr>
                        <a:t>101.59</a:t>
                      </a:r>
                    </a:p>
                  </a:txBody>
                  <a:tcPr marL="68580" marR="68580" marT="0" marB="0"/>
                </a:tc>
                <a:tc>
                  <a:txBody>
                    <a:bodyPr/>
                    <a:lstStyle/>
                    <a:p>
                      <a:pPr marL="0" marR="0">
                        <a:lnSpc>
                          <a:spcPct val="107000"/>
                        </a:lnSpc>
                        <a:spcBef>
                          <a:spcPts val="0"/>
                        </a:spcBef>
                        <a:spcAft>
                          <a:spcPts val="0"/>
                        </a:spcAft>
                      </a:pPr>
                      <a:r>
                        <a:rPr lang="en-US" sz="1200" dirty="0">
                          <a:latin typeface="Arial" pitchFamily="34" charset="0"/>
                          <a:ea typeface="Calibri"/>
                          <a:cs typeface="Arial" pitchFamily="34" charset="0"/>
                        </a:rPr>
                        <a:t>149</a:t>
                      </a:r>
                    </a:p>
                  </a:txBody>
                  <a:tcPr marL="68580" marR="68580" marT="0" marB="0"/>
                </a:tc>
              </a:tr>
              <a:tr h="412994">
                <a:tc vMerge="1">
                  <a:txBody>
                    <a:bodyPr/>
                    <a:lstStyle/>
                    <a:p>
                      <a:endParaRPr lang="en-US" dirty="0"/>
                    </a:p>
                  </a:txBody>
                  <a:tcPr/>
                </a:tc>
                <a:tc>
                  <a:txBody>
                    <a:bodyPr/>
                    <a:lstStyle/>
                    <a:p>
                      <a:pPr marL="0" marR="0">
                        <a:lnSpc>
                          <a:spcPct val="107000"/>
                        </a:lnSpc>
                        <a:spcBef>
                          <a:spcPts val="0"/>
                        </a:spcBef>
                        <a:spcAft>
                          <a:spcPts val="0"/>
                        </a:spcAft>
                      </a:pPr>
                      <a:r>
                        <a:rPr lang="en-US" sz="1200" dirty="0">
                          <a:latin typeface="Arial" pitchFamily="34" charset="0"/>
                          <a:ea typeface="Calibri"/>
                          <a:cs typeface="Arial" pitchFamily="34" charset="0"/>
                        </a:rPr>
                        <a:t>152</a:t>
                      </a:r>
                    </a:p>
                  </a:txBody>
                  <a:tcPr marL="68580" marR="68580" marT="0" marB="0"/>
                </a:tc>
                <a:tc>
                  <a:txBody>
                    <a:bodyPr/>
                    <a:lstStyle/>
                    <a:p>
                      <a:pPr marL="0" marR="0">
                        <a:lnSpc>
                          <a:spcPct val="107000"/>
                        </a:lnSpc>
                        <a:spcBef>
                          <a:spcPts val="0"/>
                        </a:spcBef>
                        <a:spcAft>
                          <a:spcPts val="0"/>
                        </a:spcAft>
                      </a:pPr>
                      <a:r>
                        <a:rPr lang="en-US" sz="1200">
                          <a:latin typeface="Arial" pitchFamily="34" charset="0"/>
                          <a:ea typeface="Calibri"/>
                          <a:cs typeface="Arial" pitchFamily="34" charset="0"/>
                        </a:rPr>
                        <a:t>86.6</a:t>
                      </a:r>
                    </a:p>
                  </a:txBody>
                  <a:tcPr marL="68580" marR="68580" marT="0" marB="0"/>
                </a:tc>
                <a:tc>
                  <a:txBody>
                    <a:bodyPr/>
                    <a:lstStyle/>
                    <a:p>
                      <a:pPr marL="0" marR="0">
                        <a:lnSpc>
                          <a:spcPct val="107000"/>
                        </a:lnSpc>
                        <a:spcBef>
                          <a:spcPts val="0"/>
                        </a:spcBef>
                        <a:spcAft>
                          <a:spcPts val="0"/>
                        </a:spcAft>
                      </a:pPr>
                      <a:r>
                        <a:rPr lang="en-US" sz="1200">
                          <a:latin typeface="Arial" pitchFamily="34" charset="0"/>
                          <a:ea typeface="Calibri"/>
                          <a:cs typeface="Arial" pitchFamily="34" charset="0"/>
                        </a:rPr>
                        <a:t>34.5</a:t>
                      </a:r>
                    </a:p>
                  </a:txBody>
                  <a:tcPr marL="68580" marR="68580" marT="0" marB="0"/>
                </a:tc>
                <a:tc>
                  <a:txBody>
                    <a:bodyPr/>
                    <a:lstStyle/>
                    <a:p>
                      <a:pPr marL="0" marR="0">
                        <a:lnSpc>
                          <a:spcPct val="107000"/>
                        </a:lnSpc>
                        <a:spcBef>
                          <a:spcPts val="0"/>
                        </a:spcBef>
                        <a:spcAft>
                          <a:spcPts val="0"/>
                        </a:spcAft>
                      </a:pPr>
                      <a:r>
                        <a:rPr lang="en-US" sz="1200">
                          <a:latin typeface="Arial" pitchFamily="34" charset="0"/>
                          <a:ea typeface="Calibri"/>
                          <a:cs typeface="Arial" pitchFamily="34" charset="0"/>
                        </a:rPr>
                        <a:t>167.14</a:t>
                      </a:r>
                    </a:p>
                  </a:txBody>
                  <a:tcPr marL="68580" marR="68580" marT="0" marB="0"/>
                </a:tc>
                <a:tc>
                  <a:txBody>
                    <a:bodyPr/>
                    <a:lstStyle/>
                    <a:p>
                      <a:pPr marL="0" marR="0">
                        <a:lnSpc>
                          <a:spcPct val="107000"/>
                        </a:lnSpc>
                        <a:spcBef>
                          <a:spcPts val="0"/>
                        </a:spcBef>
                        <a:spcAft>
                          <a:spcPts val="0"/>
                        </a:spcAft>
                      </a:pPr>
                      <a:r>
                        <a:rPr lang="en-US" sz="1200">
                          <a:latin typeface="Arial" pitchFamily="34" charset="0"/>
                          <a:ea typeface="Calibri"/>
                          <a:cs typeface="Arial" pitchFamily="34" charset="0"/>
                        </a:rPr>
                        <a:t>110.29</a:t>
                      </a:r>
                    </a:p>
                  </a:txBody>
                  <a:tcPr marL="68580" marR="68580" marT="0" marB="0"/>
                </a:tc>
                <a:tc>
                  <a:txBody>
                    <a:bodyPr/>
                    <a:lstStyle/>
                    <a:p>
                      <a:pPr marL="0" marR="0">
                        <a:lnSpc>
                          <a:spcPct val="107000"/>
                        </a:lnSpc>
                        <a:spcBef>
                          <a:spcPts val="0"/>
                        </a:spcBef>
                        <a:spcAft>
                          <a:spcPts val="0"/>
                        </a:spcAft>
                      </a:pPr>
                      <a:r>
                        <a:rPr lang="en-US" sz="1200">
                          <a:latin typeface="Arial" pitchFamily="34" charset="0"/>
                          <a:ea typeface="Calibri"/>
                          <a:cs typeface="Arial" pitchFamily="34" charset="0"/>
                        </a:rPr>
                        <a:t>94.3</a:t>
                      </a:r>
                    </a:p>
                  </a:txBody>
                  <a:tcPr marL="68580" marR="68580" marT="0" marB="0"/>
                </a:tc>
                <a:tc>
                  <a:txBody>
                    <a:bodyPr/>
                    <a:lstStyle/>
                    <a:p>
                      <a:pPr marL="0" marR="0">
                        <a:lnSpc>
                          <a:spcPct val="107000"/>
                        </a:lnSpc>
                        <a:spcBef>
                          <a:spcPts val="0"/>
                        </a:spcBef>
                        <a:spcAft>
                          <a:spcPts val="0"/>
                        </a:spcAft>
                      </a:pPr>
                      <a:r>
                        <a:rPr lang="en-US" sz="1200">
                          <a:latin typeface="Arial" pitchFamily="34" charset="0"/>
                          <a:ea typeface="Calibri"/>
                          <a:cs typeface="Arial" pitchFamily="34" charset="0"/>
                        </a:rPr>
                        <a:t>173</a:t>
                      </a:r>
                    </a:p>
                  </a:txBody>
                  <a:tcPr marL="68580" marR="68580" marT="0" marB="0"/>
                </a:tc>
                <a:tc>
                  <a:txBody>
                    <a:bodyPr/>
                    <a:lstStyle/>
                    <a:p>
                      <a:pPr marL="0" marR="0">
                        <a:lnSpc>
                          <a:spcPct val="107000"/>
                        </a:lnSpc>
                        <a:spcBef>
                          <a:spcPts val="0"/>
                        </a:spcBef>
                        <a:spcAft>
                          <a:spcPts val="0"/>
                        </a:spcAft>
                      </a:pPr>
                      <a:r>
                        <a:rPr lang="en-US" sz="1200">
                          <a:latin typeface="Arial" pitchFamily="34" charset="0"/>
                          <a:ea typeface="Calibri"/>
                          <a:cs typeface="Arial" pitchFamily="34" charset="0"/>
                        </a:rPr>
                        <a:t>118.044</a:t>
                      </a:r>
                    </a:p>
                  </a:txBody>
                  <a:tcPr marL="68580" marR="68580" marT="0" marB="0"/>
                </a:tc>
                <a:tc>
                  <a:txBody>
                    <a:bodyPr/>
                    <a:lstStyle/>
                    <a:p>
                      <a:pPr marL="0" marR="0">
                        <a:lnSpc>
                          <a:spcPct val="107000"/>
                        </a:lnSpc>
                        <a:spcBef>
                          <a:spcPts val="0"/>
                        </a:spcBef>
                        <a:spcAft>
                          <a:spcPts val="0"/>
                        </a:spcAft>
                      </a:pPr>
                      <a:r>
                        <a:rPr lang="en-US" sz="1200">
                          <a:latin typeface="Arial" pitchFamily="34" charset="0"/>
                          <a:ea typeface="Calibri"/>
                          <a:cs typeface="Arial" pitchFamily="34" charset="0"/>
                        </a:rPr>
                        <a:t>152</a:t>
                      </a:r>
                    </a:p>
                  </a:txBody>
                  <a:tcPr marL="68580" marR="68580" marT="0" marB="0"/>
                </a:tc>
              </a:tr>
              <a:tr h="662573">
                <a:tc>
                  <a:txBody>
                    <a:bodyPr/>
                    <a:lstStyle/>
                    <a:p>
                      <a:endParaRPr lang="en-US" sz="1200" dirty="0">
                        <a:latin typeface="Arial" pitchFamily="34" charset="0"/>
                        <a:cs typeface="Arial" pitchFamily="34" charset="0"/>
                      </a:endParaRPr>
                    </a:p>
                  </a:txBody>
                  <a:tcPr/>
                </a:tc>
                <a:tc>
                  <a:txBody>
                    <a:bodyPr/>
                    <a:lstStyle/>
                    <a:p>
                      <a:pPr marL="0" marR="0">
                        <a:lnSpc>
                          <a:spcPct val="107000"/>
                        </a:lnSpc>
                        <a:spcBef>
                          <a:spcPts val="0"/>
                        </a:spcBef>
                        <a:spcAft>
                          <a:spcPts val="0"/>
                        </a:spcAft>
                      </a:pPr>
                      <a:r>
                        <a:rPr lang="en-US" sz="1200" dirty="0">
                          <a:latin typeface="Arial" pitchFamily="34" charset="0"/>
                          <a:ea typeface="Calibri"/>
                          <a:cs typeface="Arial" pitchFamily="34" charset="0"/>
                        </a:rPr>
                        <a:t>125</a:t>
                      </a:r>
                    </a:p>
                  </a:txBody>
                  <a:tcPr marL="68580" marR="68580" marT="0" marB="0"/>
                </a:tc>
                <a:tc>
                  <a:txBody>
                    <a:bodyPr/>
                    <a:lstStyle/>
                    <a:p>
                      <a:pPr marL="0" marR="0">
                        <a:lnSpc>
                          <a:spcPct val="107000"/>
                        </a:lnSpc>
                        <a:spcBef>
                          <a:spcPts val="0"/>
                        </a:spcBef>
                        <a:spcAft>
                          <a:spcPts val="0"/>
                        </a:spcAft>
                      </a:pPr>
                      <a:r>
                        <a:rPr lang="en-US" sz="1200" dirty="0">
                          <a:latin typeface="Arial" pitchFamily="34" charset="0"/>
                          <a:ea typeface="Calibri"/>
                          <a:cs typeface="Arial" pitchFamily="34" charset="0"/>
                        </a:rPr>
                        <a:t>118.5</a:t>
                      </a:r>
                    </a:p>
                  </a:txBody>
                  <a:tcPr marL="68580" marR="68580" marT="0" marB="0"/>
                </a:tc>
                <a:tc>
                  <a:txBody>
                    <a:bodyPr/>
                    <a:lstStyle/>
                    <a:p>
                      <a:pPr marL="0" marR="0">
                        <a:lnSpc>
                          <a:spcPct val="107000"/>
                        </a:lnSpc>
                        <a:spcBef>
                          <a:spcPts val="0"/>
                        </a:spcBef>
                        <a:spcAft>
                          <a:spcPts val="0"/>
                        </a:spcAft>
                      </a:pPr>
                      <a:r>
                        <a:rPr lang="en-US" sz="1200">
                          <a:latin typeface="Arial" pitchFamily="34" charset="0"/>
                          <a:ea typeface="Calibri"/>
                          <a:cs typeface="Arial" pitchFamily="34" charset="0"/>
                        </a:rPr>
                        <a:t>50.3</a:t>
                      </a:r>
                    </a:p>
                  </a:txBody>
                  <a:tcPr marL="68580" marR="68580" marT="0" marB="0"/>
                </a:tc>
                <a:tc>
                  <a:txBody>
                    <a:bodyPr/>
                    <a:lstStyle/>
                    <a:p>
                      <a:pPr marL="0" marR="0">
                        <a:lnSpc>
                          <a:spcPct val="107000"/>
                        </a:lnSpc>
                        <a:spcBef>
                          <a:spcPts val="0"/>
                        </a:spcBef>
                        <a:spcAft>
                          <a:spcPts val="0"/>
                        </a:spcAft>
                      </a:pPr>
                      <a:r>
                        <a:rPr lang="en-US" sz="1200">
                          <a:latin typeface="Arial" pitchFamily="34" charset="0"/>
                          <a:ea typeface="Calibri"/>
                          <a:cs typeface="Arial" pitchFamily="34" charset="0"/>
                        </a:rPr>
                        <a:t>160.63</a:t>
                      </a:r>
                    </a:p>
                  </a:txBody>
                  <a:tcPr marL="68580" marR="68580" marT="0" marB="0"/>
                </a:tc>
                <a:tc>
                  <a:txBody>
                    <a:bodyPr/>
                    <a:lstStyle/>
                    <a:p>
                      <a:pPr marL="0" marR="0">
                        <a:lnSpc>
                          <a:spcPct val="107000"/>
                        </a:lnSpc>
                        <a:spcBef>
                          <a:spcPts val="0"/>
                        </a:spcBef>
                        <a:spcAft>
                          <a:spcPts val="0"/>
                        </a:spcAft>
                      </a:pPr>
                      <a:r>
                        <a:rPr lang="en-US" sz="1200">
                          <a:latin typeface="Arial" pitchFamily="34" charset="0"/>
                          <a:ea typeface="Calibri"/>
                          <a:cs typeface="Arial" pitchFamily="34" charset="0"/>
                        </a:rPr>
                        <a:t>124</a:t>
                      </a:r>
                    </a:p>
                  </a:txBody>
                  <a:tcPr marL="68580" marR="68580" marT="0" marB="0"/>
                </a:tc>
                <a:tc>
                  <a:txBody>
                    <a:bodyPr/>
                    <a:lstStyle/>
                    <a:p>
                      <a:pPr marL="0" marR="0">
                        <a:lnSpc>
                          <a:spcPct val="107000"/>
                        </a:lnSpc>
                        <a:spcBef>
                          <a:spcPts val="0"/>
                        </a:spcBef>
                        <a:spcAft>
                          <a:spcPts val="0"/>
                        </a:spcAft>
                      </a:pPr>
                      <a:r>
                        <a:rPr lang="en-US" sz="1200">
                          <a:latin typeface="Arial" pitchFamily="34" charset="0"/>
                          <a:ea typeface="Calibri"/>
                          <a:cs typeface="Arial" pitchFamily="34" charset="0"/>
                        </a:rPr>
                        <a:t>92.6</a:t>
                      </a:r>
                    </a:p>
                  </a:txBody>
                  <a:tcPr marL="68580" marR="68580" marT="0" marB="0"/>
                </a:tc>
                <a:tc>
                  <a:txBody>
                    <a:bodyPr/>
                    <a:lstStyle/>
                    <a:p>
                      <a:pPr marL="0" marR="0">
                        <a:lnSpc>
                          <a:spcPct val="107000"/>
                        </a:lnSpc>
                        <a:spcBef>
                          <a:spcPts val="0"/>
                        </a:spcBef>
                        <a:spcAft>
                          <a:spcPts val="0"/>
                        </a:spcAft>
                      </a:pPr>
                      <a:r>
                        <a:rPr lang="en-US" sz="1200">
                          <a:latin typeface="Arial" pitchFamily="34" charset="0"/>
                          <a:ea typeface="Calibri"/>
                          <a:cs typeface="Arial" pitchFamily="34" charset="0"/>
                        </a:rPr>
                        <a:t>179</a:t>
                      </a:r>
                    </a:p>
                  </a:txBody>
                  <a:tcPr marL="68580" marR="68580" marT="0" marB="0"/>
                </a:tc>
                <a:tc>
                  <a:txBody>
                    <a:bodyPr/>
                    <a:lstStyle/>
                    <a:p>
                      <a:pPr marL="0" marR="0">
                        <a:lnSpc>
                          <a:spcPct val="107000"/>
                        </a:lnSpc>
                        <a:spcBef>
                          <a:spcPts val="0"/>
                        </a:spcBef>
                        <a:spcAft>
                          <a:spcPts val="0"/>
                        </a:spcAft>
                      </a:pPr>
                      <a:r>
                        <a:rPr lang="en-US" sz="1200">
                          <a:latin typeface="Arial" pitchFamily="34" charset="0"/>
                          <a:ea typeface="Calibri"/>
                          <a:cs typeface="Arial" pitchFamily="34" charset="0"/>
                        </a:rPr>
                        <a:t>129</a:t>
                      </a:r>
                    </a:p>
                  </a:txBody>
                  <a:tcPr marL="68580" marR="68580" marT="0" marB="0"/>
                </a:tc>
                <a:tc>
                  <a:txBody>
                    <a:bodyPr/>
                    <a:lstStyle/>
                    <a:p>
                      <a:pPr marL="0" marR="0">
                        <a:lnSpc>
                          <a:spcPct val="107000"/>
                        </a:lnSpc>
                        <a:spcBef>
                          <a:spcPts val="0"/>
                        </a:spcBef>
                        <a:spcAft>
                          <a:spcPts val="0"/>
                        </a:spcAft>
                      </a:pPr>
                      <a:r>
                        <a:rPr lang="en-US" sz="1200" dirty="0">
                          <a:latin typeface="Arial" pitchFamily="34" charset="0"/>
                          <a:ea typeface="Calibri"/>
                          <a:cs typeface="Arial" pitchFamily="34" charset="0"/>
                        </a:rPr>
                        <a:t>140</a:t>
                      </a:r>
                    </a:p>
                  </a:txBody>
                  <a:tcPr marL="68580" marR="68580" marT="0" marB="0"/>
                </a:tc>
              </a:tr>
              <a:tr h="722741">
                <a:tc>
                  <a:txBody>
                    <a:bodyPr/>
                    <a:lstStyle/>
                    <a:p>
                      <a:r>
                        <a:rPr lang="en-US" sz="1200" dirty="0" smtClean="0">
                          <a:latin typeface="Arial" pitchFamily="34" charset="0"/>
                          <a:cs typeface="Arial" pitchFamily="34" charset="0"/>
                        </a:rPr>
                        <a:t>Average</a:t>
                      </a:r>
                      <a:endParaRPr lang="en-US" sz="1200" dirty="0">
                        <a:latin typeface="Arial" pitchFamily="34" charset="0"/>
                        <a:cs typeface="Arial" pitchFamily="34" charset="0"/>
                      </a:endParaRPr>
                    </a:p>
                  </a:txBody>
                  <a:tcPr/>
                </a:tc>
                <a:tc>
                  <a:txBody>
                    <a:bodyPr/>
                    <a:lstStyle/>
                    <a:p>
                      <a:pPr marL="0" marR="0">
                        <a:lnSpc>
                          <a:spcPct val="107000"/>
                        </a:lnSpc>
                        <a:spcBef>
                          <a:spcPts val="0"/>
                        </a:spcBef>
                        <a:spcAft>
                          <a:spcPts val="0"/>
                        </a:spcAft>
                      </a:pPr>
                      <a:r>
                        <a:rPr lang="en-US" sz="1200" dirty="0">
                          <a:latin typeface="Arial" pitchFamily="34" charset="0"/>
                          <a:ea typeface="Calibri"/>
                          <a:cs typeface="Arial" pitchFamily="34" charset="0"/>
                        </a:rPr>
                        <a:t>125.25</a:t>
                      </a:r>
                    </a:p>
                  </a:txBody>
                  <a:tcPr marL="68580" marR="68580" marT="0" marB="0"/>
                </a:tc>
                <a:tc>
                  <a:txBody>
                    <a:bodyPr/>
                    <a:lstStyle/>
                    <a:p>
                      <a:pPr marL="0" marR="0">
                        <a:lnSpc>
                          <a:spcPct val="107000"/>
                        </a:lnSpc>
                        <a:spcBef>
                          <a:spcPts val="0"/>
                        </a:spcBef>
                        <a:spcAft>
                          <a:spcPts val="0"/>
                        </a:spcAft>
                      </a:pPr>
                      <a:r>
                        <a:rPr lang="en-US" sz="1200" dirty="0">
                          <a:latin typeface="Arial" pitchFamily="34" charset="0"/>
                          <a:ea typeface="Calibri"/>
                          <a:cs typeface="Arial" pitchFamily="34" charset="0"/>
                        </a:rPr>
                        <a:t>92.45</a:t>
                      </a:r>
                    </a:p>
                  </a:txBody>
                  <a:tcPr marL="68580" marR="68580" marT="0" marB="0"/>
                </a:tc>
                <a:tc>
                  <a:txBody>
                    <a:bodyPr/>
                    <a:lstStyle/>
                    <a:p>
                      <a:pPr marL="0" marR="0">
                        <a:lnSpc>
                          <a:spcPct val="107000"/>
                        </a:lnSpc>
                        <a:spcBef>
                          <a:spcPts val="0"/>
                        </a:spcBef>
                        <a:spcAft>
                          <a:spcPts val="0"/>
                        </a:spcAft>
                      </a:pPr>
                      <a:r>
                        <a:rPr lang="en-US" sz="1200" dirty="0">
                          <a:latin typeface="Arial" pitchFamily="34" charset="0"/>
                          <a:ea typeface="Calibri"/>
                          <a:cs typeface="Arial" pitchFamily="34" charset="0"/>
                        </a:rPr>
                        <a:t>53.575</a:t>
                      </a:r>
                    </a:p>
                  </a:txBody>
                  <a:tcPr marL="68580" marR="68580" marT="0" marB="0"/>
                </a:tc>
                <a:tc>
                  <a:txBody>
                    <a:bodyPr/>
                    <a:lstStyle/>
                    <a:p>
                      <a:pPr marL="0" marR="0">
                        <a:lnSpc>
                          <a:spcPct val="107000"/>
                        </a:lnSpc>
                        <a:spcBef>
                          <a:spcPts val="0"/>
                        </a:spcBef>
                        <a:spcAft>
                          <a:spcPts val="0"/>
                        </a:spcAft>
                      </a:pPr>
                      <a:r>
                        <a:rPr lang="en-US" sz="1200" dirty="0">
                          <a:latin typeface="Arial" pitchFamily="34" charset="0"/>
                          <a:ea typeface="Calibri"/>
                          <a:cs typeface="Arial" pitchFamily="34" charset="0"/>
                        </a:rPr>
                        <a:t>172.74</a:t>
                      </a:r>
                    </a:p>
                  </a:txBody>
                  <a:tcPr marL="68580" marR="68580" marT="0" marB="0"/>
                </a:tc>
                <a:tc>
                  <a:txBody>
                    <a:bodyPr/>
                    <a:lstStyle/>
                    <a:p>
                      <a:pPr marL="0" marR="0">
                        <a:lnSpc>
                          <a:spcPct val="107000"/>
                        </a:lnSpc>
                        <a:spcBef>
                          <a:spcPts val="0"/>
                        </a:spcBef>
                        <a:spcAft>
                          <a:spcPts val="0"/>
                        </a:spcAft>
                      </a:pPr>
                      <a:r>
                        <a:rPr lang="en-US" sz="1200" dirty="0">
                          <a:latin typeface="Arial" pitchFamily="34" charset="0"/>
                          <a:ea typeface="Calibri"/>
                          <a:cs typeface="Arial" pitchFamily="34" charset="0"/>
                        </a:rPr>
                        <a:t>111.363</a:t>
                      </a:r>
                    </a:p>
                  </a:txBody>
                  <a:tcPr marL="68580" marR="68580" marT="0" marB="0"/>
                </a:tc>
                <a:tc>
                  <a:txBody>
                    <a:bodyPr/>
                    <a:lstStyle/>
                    <a:p>
                      <a:pPr marL="0" marR="0">
                        <a:lnSpc>
                          <a:spcPct val="107000"/>
                        </a:lnSpc>
                        <a:spcBef>
                          <a:spcPts val="0"/>
                        </a:spcBef>
                        <a:spcAft>
                          <a:spcPts val="0"/>
                        </a:spcAft>
                      </a:pPr>
                      <a:r>
                        <a:rPr lang="en-US" sz="1200" dirty="0">
                          <a:latin typeface="Arial" pitchFamily="34" charset="0"/>
                          <a:ea typeface="Calibri"/>
                          <a:cs typeface="Arial" pitchFamily="34" charset="0"/>
                        </a:rPr>
                        <a:t>86.5</a:t>
                      </a:r>
                    </a:p>
                  </a:txBody>
                  <a:tcPr marL="68580" marR="68580" marT="0" marB="0"/>
                </a:tc>
                <a:tc>
                  <a:txBody>
                    <a:bodyPr/>
                    <a:lstStyle/>
                    <a:p>
                      <a:pPr marL="0" marR="0">
                        <a:lnSpc>
                          <a:spcPct val="107000"/>
                        </a:lnSpc>
                        <a:spcBef>
                          <a:spcPts val="0"/>
                        </a:spcBef>
                        <a:spcAft>
                          <a:spcPts val="0"/>
                        </a:spcAft>
                      </a:pPr>
                      <a:r>
                        <a:rPr lang="en-US" sz="1200" dirty="0">
                          <a:latin typeface="Arial" pitchFamily="34" charset="0"/>
                          <a:ea typeface="Calibri"/>
                          <a:cs typeface="Arial" pitchFamily="34" charset="0"/>
                        </a:rPr>
                        <a:t>177.75</a:t>
                      </a:r>
                    </a:p>
                  </a:txBody>
                  <a:tcPr marL="68580" marR="68580" marT="0" marB="0"/>
                </a:tc>
                <a:tc>
                  <a:txBody>
                    <a:bodyPr/>
                    <a:lstStyle/>
                    <a:p>
                      <a:pPr marL="0" marR="0">
                        <a:lnSpc>
                          <a:spcPct val="107000"/>
                        </a:lnSpc>
                        <a:spcBef>
                          <a:spcPts val="0"/>
                        </a:spcBef>
                        <a:spcAft>
                          <a:spcPts val="0"/>
                        </a:spcAft>
                      </a:pPr>
                      <a:r>
                        <a:rPr lang="en-US" sz="1200" dirty="0">
                          <a:latin typeface="Arial" pitchFamily="34" charset="0"/>
                          <a:ea typeface="Calibri"/>
                          <a:cs typeface="Arial" pitchFamily="34" charset="0"/>
                        </a:rPr>
                        <a:t>116.002</a:t>
                      </a:r>
                    </a:p>
                  </a:txBody>
                  <a:tcPr marL="68580" marR="68580" marT="0" marB="0"/>
                </a:tc>
                <a:tc>
                  <a:txBody>
                    <a:bodyPr/>
                    <a:lstStyle/>
                    <a:p>
                      <a:pPr marL="0" marR="0">
                        <a:lnSpc>
                          <a:spcPct val="107000"/>
                        </a:lnSpc>
                        <a:spcBef>
                          <a:spcPts val="0"/>
                        </a:spcBef>
                        <a:spcAft>
                          <a:spcPts val="0"/>
                        </a:spcAft>
                      </a:pPr>
                      <a:r>
                        <a:rPr lang="en-US" sz="1200" dirty="0">
                          <a:latin typeface="Arial" pitchFamily="34" charset="0"/>
                          <a:ea typeface="Calibri"/>
                          <a:cs typeface="Arial" pitchFamily="34" charset="0"/>
                        </a:rPr>
                        <a:t>148</a:t>
                      </a:r>
                    </a:p>
                  </a:txBody>
                  <a:tcPr marL="68580" marR="68580" marT="0" marB="0"/>
                </a:tc>
              </a:tr>
            </a:tbl>
          </a:graphicData>
        </a:graphic>
      </p:graphicFrame>
      <p:sp>
        <p:nvSpPr>
          <p:cNvPr id="10" name="TextBox 9"/>
          <p:cNvSpPr txBox="1"/>
          <p:nvPr/>
        </p:nvSpPr>
        <p:spPr>
          <a:xfrm>
            <a:off x="5562600" y="1600200"/>
            <a:ext cx="2971800" cy="1477328"/>
          </a:xfrm>
          <a:prstGeom prst="rect">
            <a:avLst/>
          </a:prstGeom>
          <a:solidFill>
            <a:schemeClr val="bg2">
              <a:lumMod val="75000"/>
            </a:schemeClr>
          </a:solidFill>
        </p:spPr>
        <p:txBody>
          <a:bodyPr wrap="square" rtlCol="0">
            <a:spAutoFit/>
          </a:bodyPr>
          <a:lstStyle/>
          <a:p>
            <a:pPr>
              <a:buFont typeface="Wingdings" pitchFamily="2" charset="2"/>
              <a:buChar char="ü"/>
            </a:pPr>
            <a:r>
              <a:rPr lang="en-US" dirty="0" smtClean="0">
                <a:solidFill>
                  <a:schemeClr val="accent6"/>
                </a:solidFill>
              </a:rPr>
              <a:t>  </a:t>
            </a:r>
            <a:r>
              <a:rPr lang="en-US" dirty="0" smtClean="0"/>
              <a:t>Three values were taken at three different regions , tabulated and their average taken. </a:t>
            </a:r>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p:cNvGraphicFramePr>
            <a:graphicFrameLocks noGrp="1"/>
          </p:cNvGraphicFramePr>
          <p:nvPr/>
        </p:nvGraphicFramePr>
        <p:xfrm>
          <a:off x="228600" y="990600"/>
          <a:ext cx="6096000" cy="1854200"/>
        </p:xfrm>
        <a:graphic>
          <a:graphicData uri="http://schemas.openxmlformats.org/drawingml/2006/table">
            <a:tbl>
              <a:tblPr firstRow="1" bandRow="1">
                <a:tableStyleId>{8799B23B-EC83-4686-B30A-512413B5E67A}</a:tableStyleId>
              </a:tblPr>
              <a:tblGrid>
                <a:gridCol w="3048000"/>
                <a:gridCol w="3048000"/>
              </a:tblGrid>
              <a:tr h="370840">
                <a:tc gridSpan="2">
                  <a:txBody>
                    <a:bodyPr/>
                    <a:lstStyle/>
                    <a:p>
                      <a:r>
                        <a:rPr lang="en-US" dirty="0" smtClean="0"/>
                        <a:t>Speed of 3mm/s</a:t>
                      </a:r>
                      <a:endParaRPr lang="en-US" dirty="0"/>
                    </a:p>
                  </a:txBody>
                  <a:tcPr/>
                </a:tc>
                <a:tc hMerge="1">
                  <a:txBody>
                    <a:bodyPr/>
                    <a:lstStyle/>
                    <a:p>
                      <a:endParaRPr lang="en-US"/>
                    </a:p>
                  </a:txBody>
                  <a:tcPr/>
                </a:tc>
              </a:tr>
              <a:tr h="370840">
                <a:tc>
                  <a:txBody>
                    <a:bodyPr/>
                    <a:lstStyle/>
                    <a:p>
                      <a:pPr marL="0" marR="0">
                        <a:lnSpc>
                          <a:spcPct val="107000"/>
                        </a:lnSpc>
                        <a:spcBef>
                          <a:spcPts val="0"/>
                        </a:spcBef>
                        <a:spcAft>
                          <a:spcPts val="0"/>
                        </a:spcAft>
                      </a:pPr>
                      <a:r>
                        <a:rPr lang="en-US" sz="1200" dirty="0">
                          <a:latin typeface="Times New Roman"/>
                          <a:ea typeface="Calibri"/>
                          <a:cs typeface="Times New Roman"/>
                        </a:rPr>
                        <a:t>Temperature (</a:t>
                      </a:r>
                      <a:r>
                        <a:rPr lang="en-US" sz="1200" baseline="30000" dirty="0">
                          <a:latin typeface="Times New Roman"/>
                          <a:ea typeface="Calibri"/>
                          <a:cs typeface="Times New Roman"/>
                        </a:rPr>
                        <a:t>0</a:t>
                      </a:r>
                      <a:r>
                        <a:rPr lang="en-US" sz="1200" dirty="0">
                          <a:latin typeface="Times New Roman"/>
                          <a:ea typeface="Calibri"/>
                          <a:cs typeface="Times New Roman"/>
                        </a:rPr>
                        <a:t>C)</a:t>
                      </a:r>
                      <a:endParaRPr lang="en-US" sz="1100" dirty="0">
                        <a:latin typeface="Calibri"/>
                        <a:ea typeface="Calibri"/>
                        <a:cs typeface="Times New Roman"/>
                      </a:endParaRPr>
                    </a:p>
                  </a:txBody>
                  <a:tcPr marL="68580" marR="68580" marT="0" marB="0"/>
                </a:tc>
                <a:tc>
                  <a:txBody>
                    <a:bodyPr/>
                    <a:lstStyle/>
                    <a:p>
                      <a:pPr marL="0" marR="0">
                        <a:lnSpc>
                          <a:spcPct val="107000"/>
                        </a:lnSpc>
                        <a:spcBef>
                          <a:spcPts val="0"/>
                        </a:spcBef>
                        <a:spcAft>
                          <a:spcPts val="0"/>
                        </a:spcAft>
                      </a:pPr>
                      <a:r>
                        <a:rPr lang="en-US" sz="1200">
                          <a:latin typeface="Times New Roman"/>
                          <a:ea typeface="Calibri"/>
                          <a:cs typeface="Times New Roman"/>
                        </a:rPr>
                        <a:t>Thickness (nm)</a:t>
                      </a:r>
                      <a:endParaRPr lang="en-US" sz="1100">
                        <a:latin typeface="Calibri"/>
                        <a:ea typeface="Calibri"/>
                        <a:cs typeface="Times New Roman"/>
                      </a:endParaRPr>
                    </a:p>
                  </a:txBody>
                  <a:tcPr marL="68580" marR="68580" marT="0" marB="0"/>
                </a:tc>
              </a:tr>
              <a:tr h="370840">
                <a:tc>
                  <a:txBody>
                    <a:bodyPr/>
                    <a:lstStyle/>
                    <a:p>
                      <a:pPr marL="0" marR="0">
                        <a:lnSpc>
                          <a:spcPct val="107000"/>
                        </a:lnSpc>
                        <a:spcBef>
                          <a:spcPts val="0"/>
                        </a:spcBef>
                        <a:spcAft>
                          <a:spcPts val="0"/>
                        </a:spcAft>
                      </a:pPr>
                      <a:r>
                        <a:rPr lang="en-US" sz="1200">
                          <a:latin typeface="Times New Roman"/>
                          <a:ea typeface="Calibri"/>
                          <a:cs typeface="Times New Roman"/>
                        </a:rPr>
                        <a:t>25</a:t>
                      </a:r>
                      <a:endParaRPr lang="en-US" sz="1100">
                        <a:latin typeface="Calibri"/>
                        <a:ea typeface="Calibri"/>
                        <a:cs typeface="Times New Roman"/>
                      </a:endParaRPr>
                    </a:p>
                  </a:txBody>
                  <a:tcPr marL="68580" marR="68580" marT="0" marB="0"/>
                </a:tc>
                <a:tc>
                  <a:txBody>
                    <a:bodyPr/>
                    <a:lstStyle/>
                    <a:p>
                      <a:pPr marL="0" marR="0">
                        <a:lnSpc>
                          <a:spcPct val="107000"/>
                        </a:lnSpc>
                        <a:spcBef>
                          <a:spcPts val="0"/>
                        </a:spcBef>
                        <a:spcAft>
                          <a:spcPts val="0"/>
                        </a:spcAft>
                      </a:pPr>
                      <a:r>
                        <a:rPr lang="en-US" sz="1200">
                          <a:latin typeface="Times New Roman"/>
                          <a:ea typeface="Calibri"/>
                          <a:cs typeface="Times New Roman"/>
                        </a:rPr>
                        <a:t>53.575</a:t>
                      </a:r>
                      <a:endParaRPr lang="en-US" sz="1100">
                        <a:latin typeface="Calibri"/>
                        <a:ea typeface="Calibri"/>
                        <a:cs typeface="Times New Roman"/>
                      </a:endParaRPr>
                    </a:p>
                  </a:txBody>
                  <a:tcPr marL="68580" marR="68580" marT="0" marB="0"/>
                </a:tc>
              </a:tr>
              <a:tr h="370840">
                <a:tc>
                  <a:txBody>
                    <a:bodyPr/>
                    <a:lstStyle/>
                    <a:p>
                      <a:pPr marL="0" marR="0">
                        <a:lnSpc>
                          <a:spcPct val="107000"/>
                        </a:lnSpc>
                        <a:spcBef>
                          <a:spcPts val="0"/>
                        </a:spcBef>
                        <a:spcAft>
                          <a:spcPts val="0"/>
                        </a:spcAft>
                      </a:pPr>
                      <a:r>
                        <a:rPr lang="en-US" sz="1200">
                          <a:latin typeface="Times New Roman"/>
                          <a:ea typeface="Calibri"/>
                          <a:cs typeface="Times New Roman"/>
                        </a:rPr>
                        <a:t>37.5</a:t>
                      </a:r>
                      <a:endParaRPr lang="en-US" sz="1100">
                        <a:latin typeface="Calibri"/>
                        <a:ea typeface="Calibri"/>
                        <a:cs typeface="Times New Roman"/>
                      </a:endParaRPr>
                    </a:p>
                  </a:txBody>
                  <a:tcPr marL="68580" marR="68580" marT="0" marB="0"/>
                </a:tc>
                <a:tc>
                  <a:txBody>
                    <a:bodyPr/>
                    <a:lstStyle/>
                    <a:p>
                      <a:pPr marL="0" marR="0">
                        <a:lnSpc>
                          <a:spcPct val="107000"/>
                        </a:lnSpc>
                        <a:spcBef>
                          <a:spcPts val="0"/>
                        </a:spcBef>
                        <a:spcAft>
                          <a:spcPts val="0"/>
                        </a:spcAft>
                      </a:pPr>
                      <a:r>
                        <a:rPr lang="en-US" sz="1200">
                          <a:latin typeface="Times New Roman"/>
                          <a:ea typeface="Calibri"/>
                          <a:cs typeface="Times New Roman"/>
                        </a:rPr>
                        <a:t>86.5</a:t>
                      </a:r>
                      <a:endParaRPr lang="en-US" sz="1100">
                        <a:latin typeface="Calibri"/>
                        <a:ea typeface="Calibri"/>
                        <a:cs typeface="Times New Roman"/>
                      </a:endParaRPr>
                    </a:p>
                  </a:txBody>
                  <a:tcPr marL="68580" marR="68580" marT="0" marB="0"/>
                </a:tc>
              </a:tr>
              <a:tr h="370840">
                <a:tc>
                  <a:txBody>
                    <a:bodyPr/>
                    <a:lstStyle/>
                    <a:p>
                      <a:pPr marL="0" marR="0">
                        <a:lnSpc>
                          <a:spcPct val="107000"/>
                        </a:lnSpc>
                        <a:spcBef>
                          <a:spcPts val="0"/>
                        </a:spcBef>
                        <a:spcAft>
                          <a:spcPts val="0"/>
                        </a:spcAft>
                      </a:pPr>
                      <a:r>
                        <a:rPr lang="en-US" sz="1200">
                          <a:latin typeface="Times New Roman"/>
                          <a:ea typeface="Calibri"/>
                          <a:cs typeface="Times New Roman"/>
                        </a:rPr>
                        <a:t>50</a:t>
                      </a:r>
                      <a:endParaRPr lang="en-US" sz="1100">
                        <a:latin typeface="Calibri"/>
                        <a:ea typeface="Calibri"/>
                        <a:cs typeface="Times New Roman"/>
                      </a:endParaRPr>
                    </a:p>
                  </a:txBody>
                  <a:tcPr marL="68580" marR="68580" marT="0" marB="0"/>
                </a:tc>
                <a:tc>
                  <a:txBody>
                    <a:bodyPr/>
                    <a:lstStyle/>
                    <a:p>
                      <a:pPr marL="0" marR="0">
                        <a:lnSpc>
                          <a:spcPct val="107000"/>
                        </a:lnSpc>
                        <a:spcBef>
                          <a:spcPts val="0"/>
                        </a:spcBef>
                        <a:spcAft>
                          <a:spcPts val="0"/>
                        </a:spcAft>
                      </a:pPr>
                      <a:r>
                        <a:rPr lang="en-US" sz="1200" dirty="0">
                          <a:latin typeface="Times New Roman"/>
                          <a:ea typeface="Calibri"/>
                          <a:cs typeface="Times New Roman"/>
                        </a:rPr>
                        <a:t>148</a:t>
                      </a:r>
                      <a:endParaRPr lang="en-US" sz="1100" dirty="0">
                        <a:latin typeface="Calibri"/>
                        <a:ea typeface="Calibri"/>
                        <a:cs typeface="Times New Roman"/>
                      </a:endParaRPr>
                    </a:p>
                  </a:txBody>
                  <a:tcPr marL="68580" marR="68580" marT="0" marB="0"/>
                </a:tc>
              </a:tr>
            </a:tbl>
          </a:graphicData>
        </a:graphic>
      </p:graphicFrame>
      <p:graphicFrame>
        <p:nvGraphicFramePr>
          <p:cNvPr id="13" name="Table 12"/>
          <p:cNvGraphicFramePr>
            <a:graphicFrameLocks noGrp="1"/>
          </p:cNvGraphicFramePr>
          <p:nvPr/>
        </p:nvGraphicFramePr>
        <p:xfrm>
          <a:off x="304800" y="3124200"/>
          <a:ext cx="6096000" cy="1854200"/>
        </p:xfrm>
        <a:graphic>
          <a:graphicData uri="http://schemas.openxmlformats.org/drawingml/2006/table">
            <a:tbl>
              <a:tblPr firstRow="1" bandRow="1">
                <a:tableStyleId>{5DA37D80-6434-44D0-A028-1B22A696006F}</a:tableStyleId>
              </a:tblPr>
              <a:tblGrid>
                <a:gridCol w="3048000"/>
                <a:gridCol w="3048000"/>
              </a:tblGrid>
              <a:tr h="370840">
                <a:tc>
                  <a:txBody>
                    <a:bodyPr/>
                    <a:lstStyle/>
                    <a:p>
                      <a:r>
                        <a:rPr lang="en-US" dirty="0" smtClean="0"/>
                        <a:t>Temperature</a:t>
                      </a:r>
                      <a:r>
                        <a:rPr lang="en-US" baseline="0" dirty="0" smtClean="0"/>
                        <a:t> of 25(0C)</a:t>
                      </a:r>
                      <a:endParaRPr lang="en-US" dirty="0"/>
                    </a:p>
                  </a:txBody>
                  <a:tcPr/>
                </a:tc>
                <a:tc>
                  <a:txBody>
                    <a:bodyPr/>
                    <a:lstStyle/>
                    <a:p>
                      <a:endParaRPr lang="en-US"/>
                    </a:p>
                  </a:txBody>
                  <a:tcPr/>
                </a:tc>
              </a:tr>
              <a:tr h="370840">
                <a:tc>
                  <a:txBody>
                    <a:bodyPr/>
                    <a:lstStyle/>
                    <a:p>
                      <a:pPr marL="0" marR="0">
                        <a:lnSpc>
                          <a:spcPct val="107000"/>
                        </a:lnSpc>
                        <a:spcBef>
                          <a:spcPts val="0"/>
                        </a:spcBef>
                        <a:spcAft>
                          <a:spcPts val="0"/>
                        </a:spcAft>
                      </a:pPr>
                      <a:r>
                        <a:rPr lang="en-US" sz="1200" dirty="0">
                          <a:latin typeface="Times New Roman"/>
                          <a:ea typeface="Calibri"/>
                          <a:cs typeface="Times New Roman"/>
                        </a:rPr>
                        <a:t>Dipping speed (mms</a:t>
                      </a:r>
                      <a:r>
                        <a:rPr lang="en-US" sz="1200" baseline="30000" dirty="0">
                          <a:latin typeface="Times New Roman"/>
                          <a:ea typeface="Calibri"/>
                          <a:cs typeface="Times New Roman"/>
                        </a:rPr>
                        <a:t>-1</a:t>
                      </a:r>
                      <a:r>
                        <a:rPr lang="en-US" sz="1200" dirty="0">
                          <a:latin typeface="Times New Roman"/>
                          <a:ea typeface="Calibri"/>
                          <a:cs typeface="Times New Roman"/>
                        </a:rPr>
                        <a:t>)</a:t>
                      </a:r>
                      <a:endParaRPr lang="en-US" sz="1100" dirty="0">
                        <a:latin typeface="Calibri"/>
                        <a:ea typeface="Calibri"/>
                        <a:cs typeface="Times New Roman"/>
                      </a:endParaRPr>
                    </a:p>
                  </a:txBody>
                  <a:tcPr marL="68580" marR="68580" marT="0" marB="0"/>
                </a:tc>
                <a:tc>
                  <a:txBody>
                    <a:bodyPr/>
                    <a:lstStyle/>
                    <a:p>
                      <a:pPr marL="0" marR="0">
                        <a:lnSpc>
                          <a:spcPct val="107000"/>
                        </a:lnSpc>
                        <a:spcBef>
                          <a:spcPts val="0"/>
                        </a:spcBef>
                        <a:spcAft>
                          <a:spcPts val="0"/>
                        </a:spcAft>
                      </a:pPr>
                      <a:r>
                        <a:rPr lang="en-US" sz="1200" dirty="0">
                          <a:latin typeface="Times New Roman"/>
                          <a:ea typeface="Calibri"/>
                          <a:cs typeface="Times New Roman"/>
                        </a:rPr>
                        <a:t>Thickness (nm)</a:t>
                      </a:r>
                      <a:endParaRPr lang="en-US" sz="1100" dirty="0">
                        <a:latin typeface="Calibri"/>
                        <a:ea typeface="Calibri"/>
                        <a:cs typeface="Times New Roman"/>
                      </a:endParaRPr>
                    </a:p>
                  </a:txBody>
                  <a:tcPr marL="68580" marR="68580" marT="0" marB="0"/>
                </a:tc>
              </a:tr>
              <a:tr h="370840">
                <a:tc>
                  <a:txBody>
                    <a:bodyPr/>
                    <a:lstStyle/>
                    <a:p>
                      <a:pPr marL="0" marR="0">
                        <a:lnSpc>
                          <a:spcPct val="107000"/>
                        </a:lnSpc>
                        <a:spcBef>
                          <a:spcPts val="0"/>
                        </a:spcBef>
                        <a:spcAft>
                          <a:spcPts val="0"/>
                        </a:spcAft>
                      </a:pPr>
                      <a:r>
                        <a:rPr lang="en-US" sz="1200" dirty="0">
                          <a:latin typeface="Times New Roman"/>
                          <a:ea typeface="Calibri"/>
                          <a:cs typeface="Times New Roman"/>
                        </a:rPr>
                        <a:t>0.5</a:t>
                      </a:r>
                      <a:endParaRPr lang="en-US" sz="1100" dirty="0">
                        <a:latin typeface="Calibri"/>
                        <a:ea typeface="Calibri"/>
                        <a:cs typeface="Times New Roman"/>
                      </a:endParaRPr>
                    </a:p>
                  </a:txBody>
                  <a:tcPr marL="68580" marR="68580" marT="0" marB="0"/>
                </a:tc>
                <a:tc>
                  <a:txBody>
                    <a:bodyPr/>
                    <a:lstStyle/>
                    <a:p>
                      <a:pPr marL="0" marR="0">
                        <a:lnSpc>
                          <a:spcPct val="107000"/>
                        </a:lnSpc>
                        <a:spcBef>
                          <a:spcPts val="0"/>
                        </a:spcBef>
                        <a:spcAft>
                          <a:spcPts val="0"/>
                        </a:spcAft>
                      </a:pPr>
                      <a:r>
                        <a:rPr lang="en-US" sz="1200" dirty="0">
                          <a:latin typeface="Times New Roman"/>
                          <a:ea typeface="Calibri"/>
                          <a:cs typeface="Times New Roman"/>
                        </a:rPr>
                        <a:t>125.250</a:t>
                      </a:r>
                      <a:endParaRPr lang="en-US" sz="1100" dirty="0">
                        <a:latin typeface="Calibri"/>
                        <a:ea typeface="Calibri"/>
                        <a:cs typeface="Times New Roman"/>
                      </a:endParaRPr>
                    </a:p>
                  </a:txBody>
                  <a:tcPr marL="68580" marR="68580" marT="0" marB="0"/>
                </a:tc>
              </a:tr>
              <a:tr h="370840">
                <a:tc>
                  <a:txBody>
                    <a:bodyPr/>
                    <a:lstStyle/>
                    <a:p>
                      <a:pPr marL="0" marR="0">
                        <a:lnSpc>
                          <a:spcPct val="107000"/>
                        </a:lnSpc>
                        <a:spcBef>
                          <a:spcPts val="0"/>
                        </a:spcBef>
                        <a:spcAft>
                          <a:spcPts val="0"/>
                        </a:spcAft>
                      </a:pPr>
                      <a:r>
                        <a:rPr lang="en-US" sz="1200" dirty="0">
                          <a:latin typeface="Times New Roman"/>
                          <a:ea typeface="Calibri"/>
                          <a:cs typeface="Times New Roman"/>
                        </a:rPr>
                        <a:t>1.0</a:t>
                      </a:r>
                      <a:endParaRPr lang="en-US" sz="1100" dirty="0">
                        <a:latin typeface="Calibri"/>
                        <a:ea typeface="Calibri"/>
                        <a:cs typeface="Times New Roman"/>
                      </a:endParaRPr>
                    </a:p>
                  </a:txBody>
                  <a:tcPr marL="68580" marR="68580" marT="0" marB="0"/>
                </a:tc>
                <a:tc>
                  <a:txBody>
                    <a:bodyPr/>
                    <a:lstStyle/>
                    <a:p>
                      <a:pPr marL="0" marR="0">
                        <a:lnSpc>
                          <a:spcPct val="107000"/>
                        </a:lnSpc>
                        <a:spcBef>
                          <a:spcPts val="0"/>
                        </a:spcBef>
                        <a:spcAft>
                          <a:spcPts val="0"/>
                        </a:spcAft>
                      </a:pPr>
                      <a:r>
                        <a:rPr lang="en-US" sz="1200" dirty="0">
                          <a:latin typeface="Times New Roman"/>
                          <a:ea typeface="Calibri"/>
                          <a:cs typeface="Times New Roman"/>
                        </a:rPr>
                        <a:t>92.45</a:t>
                      </a:r>
                      <a:endParaRPr lang="en-US" sz="1100" dirty="0">
                        <a:latin typeface="Calibri"/>
                        <a:ea typeface="Calibri"/>
                        <a:cs typeface="Times New Roman"/>
                      </a:endParaRPr>
                    </a:p>
                  </a:txBody>
                  <a:tcPr marL="68580" marR="68580" marT="0" marB="0"/>
                </a:tc>
              </a:tr>
              <a:tr h="370840">
                <a:tc>
                  <a:txBody>
                    <a:bodyPr/>
                    <a:lstStyle/>
                    <a:p>
                      <a:pPr marL="0" marR="0">
                        <a:lnSpc>
                          <a:spcPct val="107000"/>
                        </a:lnSpc>
                        <a:spcBef>
                          <a:spcPts val="0"/>
                        </a:spcBef>
                        <a:spcAft>
                          <a:spcPts val="0"/>
                        </a:spcAft>
                      </a:pPr>
                      <a:r>
                        <a:rPr lang="en-US" sz="1200" dirty="0">
                          <a:latin typeface="Times New Roman"/>
                          <a:ea typeface="Calibri"/>
                          <a:cs typeface="Times New Roman"/>
                        </a:rPr>
                        <a:t>3.0</a:t>
                      </a:r>
                      <a:endParaRPr lang="en-US" sz="1100" dirty="0">
                        <a:latin typeface="Calibri"/>
                        <a:ea typeface="Calibri"/>
                        <a:cs typeface="Times New Roman"/>
                      </a:endParaRPr>
                    </a:p>
                  </a:txBody>
                  <a:tcPr marL="68580" marR="68580" marT="0" marB="0"/>
                </a:tc>
                <a:tc>
                  <a:txBody>
                    <a:bodyPr/>
                    <a:lstStyle/>
                    <a:p>
                      <a:pPr marL="0" marR="0">
                        <a:lnSpc>
                          <a:spcPct val="107000"/>
                        </a:lnSpc>
                        <a:spcBef>
                          <a:spcPts val="0"/>
                        </a:spcBef>
                        <a:spcAft>
                          <a:spcPts val="0"/>
                        </a:spcAft>
                      </a:pPr>
                      <a:r>
                        <a:rPr lang="en-US" sz="1200" dirty="0">
                          <a:latin typeface="Times New Roman"/>
                          <a:ea typeface="Calibri"/>
                          <a:cs typeface="Times New Roman"/>
                        </a:rPr>
                        <a:t>53.575</a:t>
                      </a:r>
                      <a:endParaRPr lang="en-US" sz="1100" dirty="0">
                        <a:latin typeface="Calibri"/>
                        <a:ea typeface="Calibri"/>
                        <a:cs typeface="Times New Roman"/>
                      </a:endParaRPr>
                    </a:p>
                  </a:txBody>
                  <a:tcPr marL="68580" marR="68580" marT="0" marB="0"/>
                </a:tc>
              </a:tr>
            </a:tbl>
          </a:graphicData>
        </a:graphic>
      </p:graphicFrame>
      <p:sp>
        <p:nvSpPr>
          <p:cNvPr id="14" name="Left Arrow Callout 13"/>
          <p:cNvSpPr/>
          <p:nvPr/>
        </p:nvSpPr>
        <p:spPr>
          <a:xfrm>
            <a:off x="6553200" y="3048000"/>
            <a:ext cx="2590800" cy="1676400"/>
          </a:xfrm>
          <a:prstGeom prst="leftArrowCallou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Left Arrow Callout 14"/>
          <p:cNvSpPr/>
          <p:nvPr/>
        </p:nvSpPr>
        <p:spPr>
          <a:xfrm>
            <a:off x="6629400" y="1143000"/>
            <a:ext cx="2514600" cy="1752600"/>
          </a:xfrm>
          <a:prstGeom prst="leftArrowCallou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p:cNvSpPr txBox="1"/>
          <p:nvPr/>
        </p:nvSpPr>
        <p:spPr>
          <a:xfrm>
            <a:off x="7543800" y="1219201"/>
            <a:ext cx="1600200" cy="1200329"/>
          </a:xfrm>
          <a:prstGeom prst="rect">
            <a:avLst/>
          </a:prstGeom>
          <a:noFill/>
        </p:spPr>
        <p:txBody>
          <a:bodyPr wrap="square" rtlCol="0">
            <a:spAutoFit/>
          </a:bodyPr>
          <a:lstStyle/>
          <a:p>
            <a:r>
              <a:rPr lang="en-US" dirty="0" smtClean="0"/>
              <a:t>Relationship  between same dipping speed films </a:t>
            </a:r>
            <a:endParaRPr lang="en-US" dirty="0"/>
          </a:p>
        </p:txBody>
      </p:sp>
      <p:sp>
        <p:nvSpPr>
          <p:cNvPr id="17" name="TextBox 16"/>
          <p:cNvSpPr txBox="1"/>
          <p:nvPr/>
        </p:nvSpPr>
        <p:spPr>
          <a:xfrm>
            <a:off x="7620000" y="3048000"/>
            <a:ext cx="1524000" cy="1477328"/>
          </a:xfrm>
          <a:prstGeom prst="rect">
            <a:avLst/>
          </a:prstGeom>
          <a:noFill/>
        </p:spPr>
        <p:txBody>
          <a:bodyPr wrap="square" rtlCol="0">
            <a:spAutoFit/>
          </a:bodyPr>
          <a:lstStyle/>
          <a:p>
            <a:r>
              <a:rPr lang="en-US" dirty="0" smtClean="0"/>
              <a:t>Relationship between same temperature films</a:t>
            </a:r>
            <a:endParaRPr lang="en-US" dirty="0"/>
          </a:p>
        </p:txBody>
      </p:sp>
      <p:sp>
        <p:nvSpPr>
          <p:cNvPr id="18" name="TextBox 17"/>
          <p:cNvSpPr txBox="1"/>
          <p:nvPr/>
        </p:nvSpPr>
        <p:spPr>
          <a:xfrm>
            <a:off x="685800" y="5410200"/>
            <a:ext cx="8153400" cy="923330"/>
          </a:xfrm>
          <a:prstGeom prst="rect">
            <a:avLst/>
          </a:prstGeom>
          <a:noFill/>
        </p:spPr>
        <p:txBody>
          <a:bodyPr wrap="square" rtlCol="0">
            <a:spAutoFit/>
          </a:bodyPr>
          <a:lstStyle/>
          <a:p>
            <a:pPr>
              <a:buFont typeface="Arial" pitchFamily="34" charset="0"/>
              <a:buChar char="•"/>
            </a:pPr>
            <a:r>
              <a:rPr lang="en-US" dirty="0" smtClean="0">
                <a:solidFill>
                  <a:schemeClr val="bg2">
                    <a:lumMod val="75000"/>
                  </a:schemeClr>
                </a:solidFill>
              </a:rPr>
              <a:t>   </a:t>
            </a:r>
            <a:r>
              <a:rPr lang="en-US" dirty="0" smtClean="0">
                <a:latin typeface="Arial" pitchFamily="34" charset="0"/>
                <a:cs typeface="Arial" pitchFamily="34" charset="0"/>
              </a:rPr>
              <a:t>For the same dipping speed, the higher the temperature the higher the thickness.</a:t>
            </a:r>
            <a:r>
              <a:rPr lang="en-US" dirty="0" smtClean="0">
                <a:solidFill>
                  <a:schemeClr val="bg2">
                    <a:lumMod val="75000"/>
                  </a:schemeClr>
                </a:solidFill>
                <a:latin typeface="Arial" pitchFamily="34" charset="0"/>
                <a:cs typeface="Arial" pitchFamily="34" charset="0"/>
              </a:rPr>
              <a:t> </a:t>
            </a:r>
          </a:p>
          <a:p>
            <a:pPr>
              <a:buFont typeface="Arial" pitchFamily="34" charset="0"/>
              <a:buChar char="•"/>
            </a:pPr>
            <a:r>
              <a:rPr lang="en-US" dirty="0" smtClean="0">
                <a:solidFill>
                  <a:schemeClr val="bg2">
                    <a:lumMod val="75000"/>
                  </a:schemeClr>
                </a:solidFill>
                <a:latin typeface="Arial" pitchFamily="34" charset="0"/>
                <a:cs typeface="Arial" pitchFamily="34" charset="0"/>
              </a:rPr>
              <a:t>   </a:t>
            </a:r>
            <a:r>
              <a:rPr lang="en-US" dirty="0" smtClean="0">
                <a:latin typeface="Arial" pitchFamily="34" charset="0"/>
                <a:cs typeface="Arial" pitchFamily="34" charset="0"/>
              </a:rPr>
              <a:t>For the same temperature, the higher the speed the lower the thickness.</a:t>
            </a:r>
            <a:endParaRPr lang="en-US" dirty="0">
              <a:solidFill>
                <a:schemeClr val="bg2">
                  <a:lumMod val="75000"/>
                </a:schemeClr>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latin typeface="Arial" pitchFamily="34" charset="0"/>
                <a:cs typeface="Arial" pitchFamily="34" charset="0"/>
              </a:rPr>
              <a:t>4:CONCLUSIONS</a:t>
            </a:r>
            <a:r>
              <a:rPr lang="en-US" dirty="0" smtClean="0"/>
              <a:t>.</a:t>
            </a:r>
            <a:endParaRPr lang="en-US" dirty="0"/>
          </a:p>
        </p:txBody>
      </p:sp>
      <p:sp>
        <p:nvSpPr>
          <p:cNvPr id="4" name="TextBox 3"/>
          <p:cNvSpPr txBox="1"/>
          <p:nvPr/>
        </p:nvSpPr>
        <p:spPr>
          <a:xfrm>
            <a:off x="914400" y="2590800"/>
            <a:ext cx="7162800" cy="1477328"/>
          </a:xfrm>
          <a:prstGeom prst="rect">
            <a:avLst/>
          </a:prstGeom>
          <a:noFill/>
        </p:spPr>
        <p:txBody>
          <a:bodyPr wrap="square" rtlCol="0">
            <a:spAutoFit/>
          </a:bodyPr>
          <a:lstStyle/>
          <a:p>
            <a:pPr>
              <a:buFont typeface="Arial" pitchFamily="34" charset="0"/>
              <a:buChar char="•"/>
            </a:pPr>
            <a:r>
              <a:rPr lang="en-US" dirty="0" smtClean="0">
                <a:solidFill>
                  <a:schemeClr val="bg2">
                    <a:lumMod val="75000"/>
                  </a:schemeClr>
                </a:solidFill>
                <a:latin typeface="Arial" pitchFamily="34" charset="0"/>
                <a:cs typeface="Arial" pitchFamily="34" charset="0"/>
              </a:rPr>
              <a:t>  </a:t>
            </a:r>
            <a:r>
              <a:rPr lang="en-US" dirty="0" smtClean="0">
                <a:latin typeface="Arial" pitchFamily="34" charset="0"/>
                <a:cs typeface="Arial" pitchFamily="34" charset="0"/>
              </a:rPr>
              <a:t>Temperature increases with increase in thickness </a:t>
            </a:r>
          </a:p>
          <a:p>
            <a:r>
              <a:rPr lang="en-US" dirty="0" smtClean="0">
                <a:latin typeface="Arial" pitchFamily="34" charset="0"/>
                <a:cs typeface="Arial" pitchFamily="34" charset="0"/>
              </a:rPr>
              <a:t>.</a:t>
            </a:r>
          </a:p>
          <a:p>
            <a:pPr>
              <a:buFont typeface="Arial" pitchFamily="34" charset="0"/>
              <a:buChar char="•"/>
            </a:pPr>
            <a:r>
              <a:rPr lang="en-US" dirty="0" smtClean="0">
                <a:solidFill>
                  <a:schemeClr val="bg2">
                    <a:lumMod val="75000"/>
                  </a:schemeClr>
                </a:solidFill>
                <a:latin typeface="Arial" pitchFamily="34" charset="0"/>
                <a:cs typeface="Arial" pitchFamily="34" charset="0"/>
              </a:rPr>
              <a:t>   </a:t>
            </a:r>
            <a:r>
              <a:rPr lang="en-US" dirty="0" smtClean="0">
                <a:latin typeface="Arial" pitchFamily="34" charset="0"/>
                <a:cs typeface="Arial" pitchFamily="34" charset="0"/>
              </a:rPr>
              <a:t>The higher the speed the lower the thickness.</a:t>
            </a:r>
          </a:p>
          <a:p>
            <a:endParaRPr lang="en-US" dirty="0" smtClean="0">
              <a:latin typeface="Arial" pitchFamily="34" charset="0"/>
              <a:cs typeface="Arial" pitchFamily="34" charset="0"/>
            </a:endParaRPr>
          </a:p>
          <a:p>
            <a:pPr>
              <a:buFont typeface="Arial" pitchFamily="34" charset="0"/>
              <a:buChar char="•"/>
            </a:pPr>
            <a:r>
              <a:rPr lang="en-US" dirty="0" smtClean="0">
                <a:solidFill>
                  <a:schemeClr val="bg2">
                    <a:lumMod val="75000"/>
                  </a:schemeClr>
                </a:solidFill>
                <a:latin typeface="Arial" pitchFamily="34" charset="0"/>
                <a:cs typeface="Arial" pitchFamily="34" charset="0"/>
              </a:rPr>
              <a:t>   </a:t>
            </a:r>
            <a:r>
              <a:rPr lang="en-US" dirty="0" smtClean="0">
                <a:latin typeface="Arial" pitchFamily="34" charset="0"/>
                <a:cs typeface="Arial" pitchFamily="34" charset="0"/>
              </a:rPr>
              <a:t>Films with higher precursor temperatures have high transmittance.</a:t>
            </a:r>
            <a:endParaRPr lang="en-US" dirty="0" smtClean="0">
              <a:solidFill>
                <a:schemeClr val="bg2">
                  <a:lumMod val="75000"/>
                </a:schemeClr>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352800" y="3276600"/>
            <a:ext cx="2971800" cy="1754326"/>
          </a:xfrm>
          <a:prstGeom prst="rect">
            <a:avLst/>
          </a:prstGeom>
          <a:solidFill>
            <a:schemeClr val="tx2">
              <a:lumMod val="60000"/>
              <a:lumOff val="40000"/>
            </a:schemeClr>
          </a:solidFill>
        </p:spPr>
        <p:txBody>
          <a:bodyPr wrap="square" rtlCol="0">
            <a:spAutoFit/>
          </a:bodyPr>
          <a:lstStyle/>
          <a:p>
            <a:r>
              <a:rPr lang="en-US" sz="5400" dirty="0" smtClean="0">
                <a:latin typeface="Arial" pitchFamily="34" charset="0"/>
                <a:cs typeface="Arial" pitchFamily="34" charset="0"/>
              </a:rPr>
              <a:t>THE END!</a:t>
            </a:r>
            <a:endParaRPr lang="en-US" sz="54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8382000" cy="838200"/>
          </a:xfrm>
        </p:spPr>
        <p:txBody>
          <a:bodyPr>
            <a:normAutofit/>
          </a:bodyPr>
          <a:lstStyle/>
          <a:p>
            <a:r>
              <a:rPr lang="en-US" dirty="0" smtClean="0">
                <a:latin typeface="Arial" pitchFamily="34" charset="0"/>
                <a:cs typeface="Arial" pitchFamily="34" charset="0"/>
              </a:rPr>
              <a:t>1. INTRODUCTION</a:t>
            </a:r>
            <a:endParaRPr lang="en-US" dirty="0">
              <a:latin typeface="Arial" pitchFamily="34" charset="0"/>
              <a:cs typeface="Arial" pitchFamily="34" charset="0"/>
            </a:endParaRPr>
          </a:p>
        </p:txBody>
      </p:sp>
      <p:sp>
        <p:nvSpPr>
          <p:cNvPr id="3" name="Content Placeholder 2"/>
          <p:cNvSpPr>
            <a:spLocks noGrp="1"/>
          </p:cNvSpPr>
          <p:nvPr>
            <p:ph idx="1"/>
          </p:nvPr>
        </p:nvSpPr>
        <p:spPr>
          <a:xfrm>
            <a:off x="533400" y="1295400"/>
            <a:ext cx="8153400" cy="5029200"/>
          </a:xfrm>
        </p:spPr>
        <p:txBody>
          <a:bodyPr>
            <a:normAutofit/>
          </a:bodyPr>
          <a:lstStyle/>
          <a:p>
            <a:r>
              <a:rPr lang="en-US" sz="2000" dirty="0" smtClean="0">
                <a:latin typeface="Arial" pitchFamily="34" charset="0"/>
                <a:cs typeface="Arial" pitchFamily="34" charset="0"/>
              </a:rPr>
              <a:t>Thin  films are materials with extremely low thickness (in nm).</a:t>
            </a:r>
          </a:p>
          <a:p>
            <a:r>
              <a:rPr lang="en-US" sz="2000" dirty="0" smtClean="0">
                <a:latin typeface="Arial" pitchFamily="34" charset="0"/>
                <a:cs typeface="Arial" pitchFamily="34" charset="0"/>
              </a:rPr>
              <a:t> They are deposited on substrates using various methods, both chemical and physical.</a:t>
            </a:r>
          </a:p>
          <a:p>
            <a:r>
              <a:rPr lang="en-US" sz="2000" dirty="0" smtClean="0">
                <a:latin typeface="Arial" pitchFamily="34" charset="0"/>
                <a:cs typeface="Arial" pitchFamily="34" charset="0"/>
              </a:rPr>
              <a:t>Dip coating is one of the simplest and accurate deposition methods .</a:t>
            </a:r>
          </a:p>
          <a:p>
            <a:r>
              <a:rPr lang="en-US" sz="2000" dirty="0" smtClean="0">
                <a:latin typeface="Arial" pitchFamily="34" charset="0"/>
                <a:cs typeface="Arial" pitchFamily="34" charset="0"/>
              </a:rPr>
              <a:t>Here, a precursor solution with different temperatures was used. </a:t>
            </a:r>
          </a:p>
          <a:p>
            <a:r>
              <a:rPr lang="en-US" sz="2000" dirty="0" smtClean="0">
                <a:latin typeface="Arial" pitchFamily="34" charset="0"/>
                <a:cs typeface="Arial" pitchFamily="34" charset="0"/>
              </a:rPr>
              <a:t>To obtain TiO</a:t>
            </a:r>
            <a:r>
              <a:rPr lang="en-US" sz="2000" baseline="-25000" dirty="0" smtClean="0">
                <a:latin typeface="Arial" pitchFamily="34" charset="0"/>
                <a:cs typeface="Arial" pitchFamily="34" charset="0"/>
              </a:rPr>
              <a:t>2</a:t>
            </a:r>
            <a:r>
              <a:rPr lang="en-US" sz="2000" dirty="0" smtClean="0">
                <a:latin typeface="Arial" pitchFamily="34" charset="0"/>
                <a:cs typeface="Arial" pitchFamily="34" charset="0"/>
              </a:rPr>
              <a:t> , titanium alkoxide precursors are dip coated. </a:t>
            </a:r>
          </a:p>
          <a:p>
            <a:pPr>
              <a:buNone/>
            </a:pPr>
            <a:r>
              <a:rPr lang="en-US" sz="2000" dirty="0" smtClean="0">
                <a:latin typeface="Arial" pitchFamily="34" charset="0"/>
                <a:cs typeface="Arial" pitchFamily="34" charset="0"/>
              </a:rPr>
              <a:t>    Titanium Isopropoxide(TTIP) was used in this case.</a:t>
            </a:r>
          </a:p>
          <a:p>
            <a:r>
              <a:rPr lang="en-US" sz="2000" dirty="0" smtClean="0">
                <a:latin typeface="Arial" pitchFamily="34" charset="0"/>
                <a:cs typeface="Arial" pitchFamily="34" charset="0"/>
              </a:rPr>
              <a:t> After deposition, the relationship between TiO2 film thickness and TTIP precursor solution temperature was found.</a:t>
            </a:r>
            <a:endParaRPr lang="en-US" sz="2000" dirty="0">
              <a:latin typeface="Arial" pitchFamily="34" charset="0"/>
              <a:cs typeface="Arial" pitchFamily="34" charset="0"/>
            </a:endParaRPr>
          </a:p>
        </p:txBody>
      </p:sp>
      <p:sp>
        <p:nvSpPr>
          <p:cNvPr id="4" name="Up Arrow Callout 3"/>
          <p:cNvSpPr/>
          <p:nvPr/>
        </p:nvSpPr>
        <p:spPr>
          <a:xfrm>
            <a:off x="1828800" y="4419600"/>
            <a:ext cx="3657600" cy="1752600"/>
          </a:xfrm>
          <a:prstGeom prst="upArrowCallout">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1828800" y="5105400"/>
            <a:ext cx="3733800" cy="923330"/>
          </a:xfrm>
          <a:prstGeom prst="rect">
            <a:avLst/>
          </a:prstGeom>
          <a:noFill/>
        </p:spPr>
        <p:txBody>
          <a:bodyPr wrap="square" rtlCol="0">
            <a:spAutoFit/>
          </a:bodyPr>
          <a:lstStyle/>
          <a:p>
            <a:pPr>
              <a:buFont typeface="Wingdings" pitchFamily="2" charset="2"/>
              <a:buChar char="ü"/>
            </a:pPr>
            <a:r>
              <a:rPr lang="en-US" dirty="0" smtClean="0">
                <a:solidFill>
                  <a:schemeClr val="accent6"/>
                </a:solidFill>
              </a:rPr>
              <a:t>  </a:t>
            </a:r>
            <a:r>
              <a:rPr lang="en-US" dirty="0" smtClean="0">
                <a:latin typeface="Arial" pitchFamily="34" charset="0"/>
                <a:cs typeface="Arial" pitchFamily="34" charset="0"/>
              </a:rPr>
              <a:t>Alkoxides are thermally stable hence form oxides at low temperature.</a:t>
            </a:r>
            <a:endParaRPr lang="en-US" dirty="0">
              <a:solidFill>
                <a:schemeClr val="accent6"/>
              </a:solidFill>
              <a:latin typeface="Arial" pitchFamily="34" charset="0"/>
              <a:cs typeface="Arial" pitchFamily="34" charset="0"/>
            </a:endParaRPr>
          </a:p>
        </p:txBody>
      </p:sp>
      <p:sp>
        <p:nvSpPr>
          <p:cNvPr id="6" name="TextBox 5"/>
          <p:cNvSpPr txBox="1"/>
          <p:nvPr/>
        </p:nvSpPr>
        <p:spPr>
          <a:xfrm>
            <a:off x="304800" y="6553200"/>
            <a:ext cx="6705600" cy="338554"/>
          </a:xfrm>
          <a:prstGeom prst="rect">
            <a:avLst/>
          </a:prstGeom>
          <a:noFill/>
        </p:spPr>
        <p:txBody>
          <a:bodyPr wrap="square" rtlCol="0">
            <a:spAutoFit/>
          </a:bodyPr>
          <a:lstStyle/>
          <a:p>
            <a:r>
              <a:rPr lang="en-US" sz="800" dirty="0" smtClean="0">
                <a:latin typeface="Arial" pitchFamily="34" charset="0"/>
                <a:cs typeface="Arial" pitchFamily="34" charset="0"/>
              </a:rPr>
              <a:t>TiO</a:t>
            </a:r>
            <a:r>
              <a:rPr lang="en-US" sz="800" baseline="-25000" dirty="0" smtClean="0">
                <a:latin typeface="Arial" pitchFamily="34" charset="0"/>
                <a:cs typeface="Arial" pitchFamily="34" charset="0"/>
              </a:rPr>
              <a:t>2- Titanium Dioxide</a:t>
            </a:r>
          </a:p>
          <a:p>
            <a:r>
              <a:rPr lang="en-US" sz="800" baseline="-25000" dirty="0" smtClean="0">
                <a:latin typeface="Arial" pitchFamily="34" charset="0"/>
                <a:cs typeface="Arial" pitchFamily="34" charset="0"/>
              </a:rPr>
              <a:t>TTIP-  </a:t>
            </a:r>
            <a:r>
              <a:rPr lang="en-US" sz="800" baseline="-25000" smtClean="0">
                <a:latin typeface="Arial" pitchFamily="34" charset="0"/>
                <a:cs typeface="Arial" pitchFamily="34" charset="0"/>
              </a:rPr>
              <a:t>Titanium Isopropoxide.</a:t>
            </a:r>
            <a:endParaRPr lang="en-US" sz="800"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305800" cy="1143000"/>
          </a:xfrm>
        </p:spPr>
        <p:txBody>
          <a:bodyPr/>
          <a:lstStyle/>
          <a:p>
            <a:r>
              <a:rPr lang="en-US" dirty="0" smtClean="0">
                <a:latin typeface="Arial" pitchFamily="34" charset="0"/>
                <a:cs typeface="Arial" pitchFamily="34" charset="0"/>
              </a:rPr>
              <a:t>1.1:</a:t>
            </a:r>
            <a:r>
              <a:rPr lang="en-US" sz="5400" dirty="0" smtClean="0">
                <a:solidFill>
                  <a:schemeClr val="bg1"/>
                </a:solidFill>
                <a:latin typeface="Arial" pitchFamily="34" charset="0"/>
                <a:cs typeface="Arial" pitchFamily="34" charset="0"/>
              </a:rPr>
              <a:t> </a:t>
            </a:r>
            <a:r>
              <a:rPr lang="en-US" sz="5400" dirty="0" smtClean="0">
                <a:latin typeface="Arial" pitchFamily="34" charset="0"/>
                <a:cs typeface="Arial" pitchFamily="34" charset="0"/>
              </a:rPr>
              <a:t>TiO</a:t>
            </a:r>
            <a:r>
              <a:rPr lang="en-US" sz="5400" baseline="-25000" dirty="0" smtClean="0">
                <a:latin typeface="Arial" pitchFamily="34" charset="0"/>
                <a:cs typeface="Arial" pitchFamily="34" charset="0"/>
              </a:rPr>
              <a:t>2</a:t>
            </a:r>
            <a:r>
              <a:rPr lang="en-US" dirty="0" smtClean="0">
                <a:latin typeface="Arial" pitchFamily="34" charset="0"/>
                <a:cs typeface="Arial" pitchFamily="34" charset="0"/>
              </a:rPr>
              <a:t>  </a:t>
            </a:r>
            <a:endParaRPr lang="en-US" dirty="0">
              <a:latin typeface="Arial" pitchFamily="34" charset="0"/>
              <a:cs typeface="Arial" pitchFamily="34" charset="0"/>
            </a:endParaRPr>
          </a:p>
        </p:txBody>
      </p:sp>
      <p:sp>
        <p:nvSpPr>
          <p:cNvPr id="3" name="Content Placeholder 2"/>
          <p:cNvSpPr>
            <a:spLocks noGrp="1"/>
          </p:cNvSpPr>
          <p:nvPr>
            <p:ph idx="1"/>
          </p:nvPr>
        </p:nvSpPr>
        <p:spPr>
          <a:xfrm>
            <a:off x="0" y="1295400"/>
            <a:ext cx="8686800" cy="5257800"/>
          </a:xfrm>
        </p:spPr>
        <p:txBody>
          <a:bodyPr/>
          <a:lstStyle/>
          <a:p>
            <a:r>
              <a:rPr lang="en-US" sz="2000" dirty="0" smtClean="0">
                <a:latin typeface="Arial" pitchFamily="34" charset="0"/>
                <a:cs typeface="Arial" pitchFamily="34" charset="0"/>
              </a:rPr>
              <a:t>TiO</a:t>
            </a:r>
            <a:r>
              <a:rPr lang="en-US" sz="2000" baseline="-25000" dirty="0" smtClean="0">
                <a:latin typeface="Arial" pitchFamily="34" charset="0"/>
                <a:cs typeface="Arial" pitchFamily="34" charset="0"/>
              </a:rPr>
              <a:t>2 </a:t>
            </a:r>
            <a:r>
              <a:rPr lang="en-US" sz="2000" dirty="0" smtClean="0">
                <a:latin typeface="Arial" pitchFamily="34" charset="0"/>
                <a:cs typeface="Arial" pitchFamily="34" charset="0"/>
              </a:rPr>
              <a:t>is one of the most studied materials in thin film technology due to its attractive properties and wide applications. </a:t>
            </a:r>
          </a:p>
          <a:p>
            <a:pPr>
              <a:buNone/>
            </a:pPr>
            <a:endParaRPr lang="en-US" dirty="0" smtClean="0"/>
          </a:p>
          <a:p>
            <a:pPr>
              <a:buNone/>
            </a:pPr>
            <a:endParaRPr lang="en-US" dirty="0" smtClean="0"/>
          </a:p>
          <a:p>
            <a:pPr>
              <a:buNone/>
            </a:pPr>
            <a:endParaRPr lang="en-US" dirty="0" smtClean="0"/>
          </a:p>
          <a:p>
            <a:pPr>
              <a:buNone/>
            </a:pPr>
            <a:endParaRPr lang="en-US" dirty="0" smtClean="0"/>
          </a:p>
          <a:p>
            <a:r>
              <a:rPr lang="en-US" sz="2000" dirty="0" smtClean="0">
                <a:latin typeface="Arial" pitchFamily="34" charset="0"/>
                <a:cs typeface="Arial" pitchFamily="34" charset="0"/>
              </a:rPr>
              <a:t>It occurs in three phases: anatase (a), rutile (b) and brookite (c)</a:t>
            </a:r>
          </a:p>
          <a:p>
            <a:endParaRPr lang="en-US" dirty="0" smtClean="0">
              <a:latin typeface="Arial" pitchFamily="34" charset="0"/>
              <a:cs typeface="Arial" pitchFamily="34" charset="0"/>
            </a:endParaRPr>
          </a:p>
          <a:p>
            <a:pPr>
              <a:buNone/>
            </a:pPr>
            <a:endParaRPr lang="en-US" sz="2000" dirty="0" smtClean="0">
              <a:latin typeface="Arial" pitchFamily="34" charset="0"/>
              <a:cs typeface="Arial" pitchFamily="34" charset="0"/>
            </a:endParaRPr>
          </a:p>
          <a:p>
            <a:pPr>
              <a:buNone/>
            </a:pPr>
            <a:endParaRPr lang="en-US" sz="2000" dirty="0" smtClean="0">
              <a:latin typeface="Arial" pitchFamily="34" charset="0"/>
              <a:cs typeface="Arial" pitchFamily="34" charset="0"/>
            </a:endParaRPr>
          </a:p>
          <a:p>
            <a:pPr>
              <a:buNone/>
            </a:pPr>
            <a:endParaRPr lang="en-US" sz="2000" dirty="0" smtClean="0">
              <a:latin typeface="Arial" pitchFamily="34" charset="0"/>
              <a:cs typeface="Arial" pitchFamily="34" charset="0"/>
            </a:endParaRPr>
          </a:p>
          <a:p>
            <a:r>
              <a:rPr lang="en-US" sz="2000" dirty="0" smtClean="0">
                <a:latin typeface="Arial" pitchFamily="34" charset="0"/>
                <a:cs typeface="Arial" pitchFamily="34" charset="0"/>
              </a:rPr>
              <a:t>  It is applied in  opto- electronic devices, DSCC, optical coatings, gas sensing,  ceramics, protective layers and cosmetics.</a:t>
            </a:r>
          </a:p>
        </p:txBody>
      </p:sp>
      <p:sp>
        <p:nvSpPr>
          <p:cNvPr id="7" name="TextBox 6"/>
          <p:cNvSpPr txBox="1"/>
          <p:nvPr/>
        </p:nvSpPr>
        <p:spPr>
          <a:xfrm>
            <a:off x="1905000" y="1981200"/>
            <a:ext cx="5105400" cy="1477328"/>
          </a:xfrm>
          <a:prstGeom prst="rect">
            <a:avLst/>
          </a:prstGeom>
          <a:solidFill>
            <a:schemeClr val="bg2">
              <a:lumMod val="90000"/>
            </a:schemeClr>
          </a:solidFill>
        </p:spPr>
        <p:txBody>
          <a:bodyPr wrap="square" rtlCol="0">
            <a:spAutoFit/>
          </a:bodyPr>
          <a:lstStyle/>
          <a:p>
            <a:pPr>
              <a:buFont typeface="Wingdings" pitchFamily="2" charset="2"/>
              <a:buChar char="ü"/>
            </a:pPr>
            <a:r>
              <a:rPr lang="en-US" dirty="0" smtClean="0">
                <a:solidFill>
                  <a:schemeClr val="accent4"/>
                </a:solidFill>
              </a:rPr>
              <a:t>   </a:t>
            </a:r>
            <a:r>
              <a:rPr lang="en-US" dirty="0" smtClean="0">
                <a:latin typeface="Arial" pitchFamily="34" charset="0"/>
                <a:cs typeface="Arial" pitchFamily="34" charset="0"/>
              </a:rPr>
              <a:t>Excellent photocatalytic properties.</a:t>
            </a:r>
          </a:p>
          <a:p>
            <a:pPr>
              <a:buFont typeface="Wingdings" pitchFamily="2" charset="2"/>
              <a:buChar char="ü"/>
            </a:pPr>
            <a:r>
              <a:rPr lang="en-US" dirty="0" smtClean="0">
                <a:solidFill>
                  <a:schemeClr val="accent4"/>
                </a:solidFill>
                <a:latin typeface="Arial" pitchFamily="34" charset="0"/>
                <a:cs typeface="Arial" pitchFamily="34" charset="0"/>
              </a:rPr>
              <a:t>  </a:t>
            </a:r>
            <a:r>
              <a:rPr lang="en-US" dirty="0" smtClean="0">
                <a:latin typeface="Arial" pitchFamily="34" charset="0"/>
                <a:cs typeface="Arial" pitchFamily="34" charset="0"/>
              </a:rPr>
              <a:t>Transparency.</a:t>
            </a:r>
          </a:p>
          <a:p>
            <a:pPr>
              <a:buFont typeface="Wingdings" pitchFamily="2" charset="2"/>
              <a:buChar char="ü"/>
            </a:pPr>
            <a:r>
              <a:rPr lang="en-US" dirty="0" smtClean="0">
                <a:solidFill>
                  <a:schemeClr val="accent4"/>
                </a:solidFill>
                <a:latin typeface="Arial" pitchFamily="34" charset="0"/>
                <a:cs typeface="Arial" pitchFamily="34" charset="0"/>
              </a:rPr>
              <a:t>  </a:t>
            </a:r>
            <a:r>
              <a:rPr lang="en-US" dirty="0" smtClean="0">
                <a:latin typeface="Arial" pitchFamily="34" charset="0"/>
                <a:cs typeface="Arial" pitchFamily="34" charset="0"/>
              </a:rPr>
              <a:t>Non toxity.</a:t>
            </a:r>
          </a:p>
          <a:p>
            <a:pPr>
              <a:buFont typeface="Wingdings" pitchFamily="2" charset="2"/>
              <a:buChar char="ü"/>
            </a:pPr>
            <a:r>
              <a:rPr lang="en-US" dirty="0" smtClean="0">
                <a:solidFill>
                  <a:schemeClr val="accent4"/>
                </a:solidFill>
                <a:latin typeface="Arial" pitchFamily="34" charset="0"/>
                <a:cs typeface="Arial" pitchFamily="34" charset="0"/>
              </a:rPr>
              <a:t>  </a:t>
            </a:r>
            <a:r>
              <a:rPr lang="en-US" dirty="0" smtClean="0">
                <a:latin typeface="Arial" pitchFamily="34" charset="0"/>
                <a:cs typeface="Arial" pitchFamily="34" charset="0"/>
              </a:rPr>
              <a:t>Self cleaning properties.</a:t>
            </a:r>
          </a:p>
          <a:p>
            <a:pPr>
              <a:buFont typeface="Wingdings" pitchFamily="2" charset="2"/>
              <a:buChar char="ü"/>
            </a:pPr>
            <a:r>
              <a:rPr lang="en-US" dirty="0" smtClean="0">
                <a:solidFill>
                  <a:schemeClr val="accent4"/>
                </a:solidFill>
                <a:latin typeface="Arial" pitchFamily="34" charset="0"/>
                <a:cs typeface="Arial" pitchFamily="34" charset="0"/>
              </a:rPr>
              <a:t>  </a:t>
            </a:r>
            <a:r>
              <a:rPr lang="en-US" dirty="0" smtClean="0">
                <a:latin typeface="Arial" pitchFamily="34" charset="0"/>
                <a:cs typeface="Arial" pitchFamily="34" charset="0"/>
              </a:rPr>
              <a:t>High transmittance in the visible region.</a:t>
            </a:r>
            <a:endParaRPr lang="en-US" dirty="0">
              <a:solidFill>
                <a:schemeClr val="accent4"/>
              </a:solidFill>
              <a:latin typeface="Arial" pitchFamily="34" charset="0"/>
              <a:cs typeface="Arial" pitchFamily="34" charset="0"/>
            </a:endParaRPr>
          </a:p>
        </p:txBody>
      </p:sp>
      <p:pic>
        <p:nvPicPr>
          <p:cNvPr id="8" name="Picture 7" descr="1 Three different polymorphs of titanium dioxide. (a) anatase, (b) rutile and (c) brookite. The small red spheres represent the oxygen atoms, the big grey ones are the titanium atoms, while the blue polyhedral shapes show the orientation in space of the TiO 6 octahedra. The figures were taken from ref. [11]. "/>
          <p:cNvPicPr/>
          <p:nvPr/>
        </p:nvPicPr>
        <p:blipFill>
          <a:blip r:embed="rId2" cstate="print"/>
          <a:srcRect r="2564" b="16667"/>
          <a:stretch>
            <a:fillRect/>
          </a:stretch>
        </p:blipFill>
        <p:spPr bwMode="auto">
          <a:xfrm>
            <a:off x="1676400" y="4191000"/>
            <a:ext cx="2895600" cy="1143000"/>
          </a:xfrm>
          <a:prstGeom prst="rect">
            <a:avLst/>
          </a:prstGeom>
          <a:noFill/>
          <a:ln w="9525">
            <a:noFill/>
            <a:miter lim="800000"/>
            <a:headEnd/>
            <a:tailEnd/>
          </a:ln>
        </p:spPr>
      </p:pic>
      <p:sp>
        <p:nvSpPr>
          <p:cNvPr id="6" name="TextBox 5"/>
          <p:cNvSpPr txBox="1"/>
          <p:nvPr/>
        </p:nvSpPr>
        <p:spPr>
          <a:xfrm>
            <a:off x="1905000" y="5257800"/>
            <a:ext cx="4876800" cy="307777"/>
          </a:xfrm>
          <a:prstGeom prst="rect">
            <a:avLst/>
          </a:prstGeom>
          <a:noFill/>
        </p:spPr>
        <p:txBody>
          <a:bodyPr wrap="square" rtlCol="0">
            <a:spAutoFit/>
          </a:bodyPr>
          <a:lstStyle/>
          <a:p>
            <a:r>
              <a:rPr lang="en-US" sz="1400" dirty="0" smtClean="0"/>
              <a:t>Fig 1: TiO2 phases</a:t>
            </a:r>
            <a:endParaRPr lang="en-US" sz="14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8305800" cy="838200"/>
          </a:xfrm>
        </p:spPr>
        <p:txBody>
          <a:bodyPr/>
          <a:lstStyle/>
          <a:p>
            <a:r>
              <a:rPr lang="en-US" dirty="0" smtClean="0">
                <a:latin typeface="Arial" pitchFamily="34" charset="0"/>
                <a:cs typeface="Arial" pitchFamily="34" charset="0"/>
              </a:rPr>
              <a:t>1.2. OBJECTIVES</a:t>
            </a:r>
            <a:endParaRPr lang="en-US" dirty="0">
              <a:latin typeface="Arial" pitchFamily="34" charset="0"/>
              <a:cs typeface="Arial" pitchFamily="34" charset="0"/>
            </a:endParaRPr>
          </a:p>
        </p:txBody>
      </p:sp>
      <p:sp>
        <p:nvSpPr>
          <p:cNvPr id="3" name="Content Placeholder 2"/>
          <p:cNvSpPr>
            <a:spLocks noGrp="1"/>
          </p:cNvSpPr>
          <p:nvPr>
            <p:ph idx="1"/>
          </p:nvPr>
        </p:nvSpPr>
        <p:spPr>
          <a:xfrm>
            <a:off x="457200" y="1447800"/>
            <a:ext cx="8229600" cy="4876800"/>
          </a:xfrm>
        </p:spPr>
        <p:txBody>
          <a:bodyPr>
            <a:normAutofit/>
          </a:bodyPr>
          <a:lstStyle/>
          <a:p>
            <a:pPr>
              <a:buNone/>
            </a:pPr>
            <a:r>
              <a:rPr lang="en-US" dirty="0" smtClean="0"/>
              <a:t>			</a:t>
            </a:r>
            <a:r>
              <a:rPr lang="en-US" b="1" dirty="0" smtClean="0">
                <a:latin typeface="Arial" pitchFamily="34" charset="0"/>
                <a:cs typeface="Arial" pitchFamily="34" charset="0"/>
              </a:rPr>
              <a:t>Main Objectives.</a:t>
            </a:r>
          </a:p>
          <a:p>
            <a:r>
              <a:rPr lang="en-US" sz="2000" dirty="0" smtClean="0">
                <a:latin typeface="Arial" pitchFamily="34" charset="0"/>
                <a:cs typeface="Arial" pitchFamily="34" charset="0"/>
              </a:rPr>
              <a:t>To find the relationship between thickness and precursor temperature</a:t>
            </a:r>
            <a:r>
              <a:rPr lang="en-US" dirty="0" smtClean="0">
                <a:latin typeface="Arial" pitchFamily="34" charset="0"/>
                <a:cs typeface="Arial" pitchFamily="34" charset="0"/>
              </a:rPr>
              <a:t>. </a:t>
            </a:r>
          </a:p>
          <a:p>
            <a:pPr>
              <a:buNone/>
            </a:pPr>
            <a:endParaRPr lang="en-US" dirty="0" smtClean="0">
              <a:latin typeface="Arial" pitchFamily="34" charset="0"/>
              <a:cs typeface="Arial" pitchFamily="34" charset="0"/>
            </a:endParaRPr>
          </a:p>
          <a:p>
            <a:pPr>
              <a:buNone/>
            </a:pPr>
            <a:r>
              <a:rPr lang="en-US" dirty="0" smtClean="0">
                <a:latin typeface="Arial" pitchFamily="34" charset="0"/>
                <a:cs typeface="Arial" pitchFamily="34" charset="0"/>
              </a:rPr>
              <a:t>			</a:t>
            </a:r>
            <a:r>
              <a:rPr lang="en-US" b="1" dirty="0" smtClean="0">
                <a:latin typeface="Arial" pitchFamily="34" charset="0"/>
                <a:cs typeface="Arial" pitchFamily="34" charset="0"/>
              </a:rPr>
              <a:t>Specific Objectives.</a:t>
            </a:r>
          </a:p>
          <a:p>
            <a:r>
              <a:rPr lang="en-US" sz="2000" dirty="0" smtClean="0">
                <a:latin typeface="Arial" pitchFamily="34" charset="0"/>
                <a:cs typeface="Arial" pitchFamily="34" charset="0"/>
              </a:rPr>
              <a:t>To deposit precursor solution of TTIP by dip coating.</a:t>
            </a:r>
          </a:p>
          <a:p>
            <a:r>
              <a:rPr lang="en-US" sz="2000" dirty="0" smtClean="0">
                <a:latin typeface="Arial" pitchFamily="34" charset="0"/>
                <a:cs typeface="Arial" pitchFamily="34" charset="0"/>
              </a:rPr>
              <a:t>To anneal thin films using a furnace</a:t>
            </a:r>
          </a:p>
          <a:p>
            <a:r>
              <a:rPr lang="en-US" sz="2000" dirty="0" smtClean="0">
                <a:latin typeface="Arial" pitchFamily="34" charset="0"/>
                <a:cs typeface="Arial" pitchFamily="34" charset="0"/>
              </a:rPr>
              <a:t>To measure thickness using a surface profiler. </a:t>
            </a:r>
          </a:p>
          <a:p>
            <a:r>
              <a:rPr lang="en-US" sz="2000" dirty="0" smtClean="0">
                <a:latin typeface="Arial" pitchFamily="34" charset="0"/>
                <a:cs typeface="Arial" pitchFamily="34" charset="0"/>
              </a:rPr>
              <a:t>To measure the transmittance using a spectrophotometer.</a:t>
            </a:r>
            <a:endParaRPr lang="en-US" sz="20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8305800" cy="838200"/>
          </a:xfrm>
        </p:spPr>
        <p:txBody>
          <a:bodyPr>
            <a:normAutofit/>
          </a:bodyPr>
          <a:lstStyle/>
          <a:p>
            <a:r>
              <a:rPr lang="en-US" sz="3600" dirty="0" smtClean="0">
                <a:latin typeface="Arial" pitchFamily="34" charset="0"/>
                <a:cs typeface="Arial" pitchFamily="34" charset="0"/>
              </a:rPr>
              <a:t>1.3:SIGNIFICANCE OF THE STUDY.</a:t>
            </a:r>
            <a:endParaRPr lang="en-US" sz="3600" dirty="0">
              <a:latin typeface="Arial" pitchFamily="34" charset="0"/>
              <a:cs typeface="Arial" pitchFamily="34" charset="0"/>
            </a:endParaRPr>
          </a:p>
        </p:txBody>
      </p:sp>
      <p:sp>
        <p:nvSpPr>
          <p:cNvPr id="3" name="Content Placeholder 2"/>
          <p:cNvSpPr>
            <a:spLocks noGrp="1"/>
          </p:cNvSpPr>
          <p:nvPr>
            <p:ph idx="1"/>
          </p:nvPr>
        </p:nvSpPr>
        <p:spPr/>
        <p:txBody>
          <a:bodyPr>
            <a:normAutofit/>
          </a:bodyPr>
          <a:lstStyle/>
          <a:p>
            <a:r>
              <a:rPr lang="en-US" sz="2000" dirty="0" smtClean="0">
                <a:latin typeface="Arial" pitchFamily="34" charset="0"/>
                <a:cs typeface="Arial" pitchFamily="34" charset="0"/>
              </a:rPr>
              <a:t>To find out how thickness varies with the precursor temperature. This is crucial in industrial applications of TiO</a:t>
            </a:r>
            <a:r>
              <a:rPr lang="en-US" sz="2000" baseline="-25000" dirty="0" smtClean="0">
                <a:latin typeface="Arial" pitchFamily="34" charset="0"/>
                <a:cs typeface="Arial" pitchFamily="34" charset="0"/>
              </a:rPr>
              <a:t>2</a:t>
            </a:r>
            <a:r>
              <a:rPr lang="en-US" sz="2000" dirty="0" smtClean="0">
                <a:latin typeface="Arial" pitchFamily="34" charset="0"/>
                <a:cs typeface="Arial" pitchFamily="34" charset="0"/>
              </a:rPr>
              <a:t> to determine the optimum thickness values to be used in different applications.</a:t>
            </a:r>
            <a:endParaRPr lang="en-US" sz="20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762000"/>
          </a:xfrm>
        </p:spPr>
        <p:txBody>
          <a:bodyPr>
            <a:normAutofit fontScale="90000"/>
          </a:bodyPr>
          <a:lstStyle/>
          <a:p>
            <a:r>
              <a:rPr lang="en-US" dirty="0" smtClean="0">
                <a:latin typeface="Arial" pitchFamily="34" charset="0"/>
                <a:cs typeface="Arial" pitchFamily="34" charset="0"/>
              </a:rPr>
              <a:t>2.MATERIALS AND METHODS.</a:t>
            </a:r>
            <a:endParaRPr lang="en-US" dirty="0">
              <a:latin typeface="Arial" pitchFamily="34" charset="0"/>
              <a:cs typeface="Arial" pitchFamily="34" charset="0"/>
            </a:endParaRPr>
          </a:p>
        </p:txBody>
      </p:sp>
      <p:sp>
        <p:nvSpPr>
          <p:cNvPr id="3" name="Content Placeholder 2"/>
          <p:cNvSpPr>
            <a:spLocks noGrp="1"/>
          </p:cNvSpPr>
          <p:nvPr>
            <p:ph idx="1"/>
          </p:nvPr>
        </p:nvSpPr>
        <p:spPr>
          <a:xfrm>
            <a:off x="228600" y="1371600"/>
            <a:ext cx="8458200" cy="5029200"/>
          </a:xfrm>
        </p:spPr>
        <p:txBody>
          <a:bodyPr>
            <a:normAutofit/>
          </a:bodyPr>
          <a:lstStyle/>
          <a:p>
            <a:r>
              <a:rPr lang="en-US" sz="2000" dirty="0" smtClean="0">
                <a:latin typeface="Arial" pitchFamily="34" charset="0"/>
                <a:cs typeface="Arial" pitchFamily="34" charset="0"/>
              </a:rPr>
              <a:t>TTIP was prepared and used as the pre cursor solution. Deposition was done on normal glass slides.</a:t>
            </a:r>
          </a:p>
          <a:p>
            <a:pPr>
              <a:buNone/>
            </a:pPr>
            <a:r>
              <a:rPr lang="en-US" dirty="0" smtClean="0">
                <a:latin typeface="Arial" pitchFamily="34" charset="0"/>
                <a:cs typeface="Arial" pitchFamily="34" charset="0"/>
              </a:rPr>
              <a:t>		</a:t>
            </a:r>
            <a:r>
              <a:rPr lang="en-US" sz="2000" b="1" dirty="0" smtClean="0">
                <a:latin typeface="Arial" pitchFamily="34" charset="0"/>
                <a:cs typeface="Arial" pitchFamily="34" charset="0"/>
              </a:rPr>
              <a:t>Preparation of the precursor solution and glass slides. </a:t>
            </a:r>
          </a:p>
          <a:p>
            <a:pPr marL="457200" indent="-457200">
              <a:buFont typeface="Wingdings" pitchFamily="2" charset="2"/>
              <a:buChar char="ü"/>
            </a:pPr>
            <a:r>
              <a:rPr lang="en-US" sz="2000" dirty="0" smtClean="0">
                <a:latin typeface="Arial" pitchFamily="34" charset="0"/>
                <a:cs typeface="Arial" pitchFamily="34" charset="0"/>
              </a:rPr>
              <a:t>15ml of ethanol was added to a 5ml TTIP solution. Nitric acid of 5ml was then added in small amounts while stirring using a magnetic stirrer.  </a:t>
            </a:r>
          </a:p>
          <a:p>
            <a:pPr marL="457200" indent="-457200">
              <a:buFont typeface="+mj-lt"/>
              <a:buAutoNum type="arabicPeriod"/>
            </a:pPr>
            <a:endParaRPr lang="en-US" sz="2000" dirty="0" smtClean="0">
              <a:latin typeface="Arial" pitchFamily="34" charset="0"/>
              <a:cs typeface="Arial" pitchFamily="34" charset="0"/>
            </a:endParaRPr>
          </a:p>
          <a:p>
            <a:pPr marL="457200" indent="-457200">
              <a:buFont typeface="Wingdings" pitchFamily="2" charset="2"/>
              <a:buChar char="ü"/>
            </a:pPr>
            <a:r>
              <a:rPr lang="en-US" sz="2000" dirty="0" smtClean="0">
                <a:latin typeface="Arial" pitchFamily="34" charset="0"/>
                <a:cs typeface="Arial" pitchFamily="34" charset="0"/>
              </a:rPr>
              <a:t>A beaker containing sodium hydroxide, liquid detergent and distilled water in the ratio of 1:2:3 respectively was prepared. The glass slides were then scrubbed using cotton ear buds to etch dirt from the surfaces. They were then rinsed in alcohol, acetone and distilled water in that order. After this, they were ultra sonicated in distilled water, ethanol, acetone and distilled water respectively in 15 minutes intervals. They were then air dried and ready for deposition.</a:t>
            </a:r>
          </a:p>
          <a:p>
            <a:pPr marL="457200" indent="-457200">
              <a:buFont typeface="+mj-lt"/>
              <a:buAutoNum type="arabicPeriod"/>
            </a:pPr>
            <a:endParaRPr lang="en-US" sz="2000" dirty="0" smtClean="0">
              <a:latin typeface="Arial" pitchFamily="34" charset="0"/>
              <a:cs typeface="Arial" pitchFamily="34" charset="0"/>
            </a:endParaRPr>
          </a:p>
          <a:p>
            <a:pPr marL="457200" indent="-457200">
              <a:buFont typeface="+mj-lt"/>
              <a:buAutoNum type="arabicPeriod"/>
            </a:pPr>
            <a:endParaRPr lang="en-US" sz="2000" dirty="0" smtClean="0">
              <a:latin typeface="Arial" pitchFamily="34" charset="0"/>
              <a:cs typeface="Arial" pitchFamily="34" charset="0"/>
            </a:endParaRPr>
          </a:p>
          <a:p>
            <a:pPr>
              <a:buNone/>
            </a:pPr>
            <a:endParaRPr lang="en-US" sz="2000" dirty="0" smtClean="0">
              <a:latin typeface="Arial" pitchFamily="34" charset="0"/>
              <a:cs typeface="Arial" pitchFamily="34" charset="0"/>
            </a:endParaRPr>
          </a:p>
          <a:p>
            <a:pPr>
              <a:buNone/>
            </a:pPr>
            <a:endParaRPr lang="en-US" b="1" dirty="0"/>
          </a:p>
        </p:txBody>
      </p:sp>
      <p:sp>
        <p:nvSpPr>
          <p:cNvPr id="4" name="TextBox 3"/>
          <p:cNvSpPr txBox="1"/>
          <p:nvPr/>
        </p:nvSpPr>
        <p:spPr>
          <a:xfrm>
            <a:off x="609600" y="6477000"/>
            <a:ext cx="7086600" cy="276999"/>
          </a:xfrm>
          <a:prstGeom prst="rect">
            <a:avLst/>
          </a:prstGeom>
          <a:noFill/>
        </p:spPr>
        <p:txBody>
          <a:bodyPr wrap="square" rtlCol="0">
            <a:spAutoFit/>
          </a:bodyPr>
          <a:lstStyle/>
          <a:p>
            <a:r>
              <a:rPr lang="en-US" sz="1200" dirty="0" smtClean="0">
                <a:latin typeface="Arial" pitchFamily="34" charset="0"/>
                <a:cs typeface="Arial" pitchFamily="34" charset="0"/>
              </a:rPr>
              <a:t>TTIP: Titanium Isopropoxide.</a:t>
            </a:r>
            <a:endParaRPr lang="en-US" sz="12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458200" cy="990600"/>
          </a:xfrm>
        </p:spPr>
        <p:txBody>
          <a:bodyPr>
            <a:normAutofit/>
          </a:bodyPr>
          <a:lstStyle/>
          <a:p>
            <a:r>
              <a:rPr lang="en-US" sz="3600" dirty="0" smtClean="0">
                <a:latin typeface="Arial" pitchFamily="34" charset="0"/>
                <a:cs typeface="Arial" pitchFamily="34" charset="0"/>
              </a:rPr>
              <a:t>2.1:DEPOSITION BY DIP COATING .</a:t>
            </a:r>
            <a:endParaRPr lang="en-US" sz="3600" dirty="0">
              <a:latin typeface="Arial" pitchFamily="34" charset="0"/>
              <a:cs typeface="Arial" pitchFamily="34" charset="0"/>
            </a:endParaRPr>
          </a:p>
        </p:txBody>
      </p:sp>
      <p:sp>
        <p:nvSpPr>
          <p:cNvPr id="5" name="TextBox 4"/>
          <p:cNvSpPr txBox="1"/>
          <p:nvPr/>
        </p:nvSpPr>
        <p:spPr>
          <a:xfrm>
            <a:off x="533400" y="1752600"/>
            <a:ext cx="7772400" cy="369332"/>
          </a:xfrm>
          <a:prstGeom prst="rect">
            <a:avLst/>
          </a:prstGeom>
          <a:noFill/>
        </p:spPr>
        <p:txBody>
          <a:bodyPr wrap="square" rtlCol="0">
            <a:spAutoFit/>
          </a:bodyPr>
          <a:lstStyle/>
          <a:p>
            <a:endParaRPr lang="en-US" dirty="0"/>
          </a:p>
        </p:txBody>
      </p:sp>
      <p:sp>
        <p:nvSpPr>
          <p:cNvPr id="10" name="TextBox 9"/>
          <p:cNvSpPr txBox="1"/>
          <p:nvPr/>
        </p:nvSpPr>
        <p:spPr>
          <a:xfrm>
            <a:off x="304800" y="990600"/>
            <a:ext cx="8382000" cy="4985980"/>
          </a:xfrm>
          <a:prstGeom prst="rect">
            <a:avLst/>
          </a:prstGeom>
          <a:noFill/>
        </p:spPr>
        <p:txBody>
          <a:bodyPr wrap="square" rtlCol="0">
            <a:spAutoFit/>
          </a:bodyPr>
          <a:lstStyle/>
          <a:p>
            <a:endParaRPr lang="en-US" sz="2000" dirty="0" smtClean="0">
              <a:latin typeface="Arial" pitchFamily="34" charset="0"/>
              <a:cs typeface="Arial" pitchFamily="34" charset="0"/>
            </a:endParaRPr>
          </a:p>
          <a:p>
            <a:endParaRPr lang="en-US" sz="2000" dirty="0" smtClean="0">
              <a:latin typeface="Arial" pitchFamily="34" charset="0"/>
              <a:cs typeface="Arial" pitchFamily="34" charset="0"/>
            </a:endParaRPr>
          </a:p>
          <a:p>
            <a:endParaRPr lang="en-US" sz="2000" dirty="0" smtClean="0">
              <a:solidFill>
                <a:schemeClr val="tx2">
                  <a:lumMod val="40000"/>
                  <a:lumOff val="60000"/>
                </a:schemeClr>
              </a:solidFill>
              <a:latin typeface="Arial" pitchFamily="34" charset="0"/>
              <a:cs typeface="Arial" pitchFamily="34" charset="0"/>
            </a:endParaRPr>
          </a:p>
          <a:p>
            <a:endParaRPr lang="en-US" sz="2000" dirty="0" smtClean="0">
              <a:latin typeface="Arial" pitchFamily="34" charset="0"/>
              <a:cs typeface="Arial" pitchFamily="34" charset="0"/>
            </a:endParaRPr>
          </a:p>
          <a:p>
            <a:endParaRPr lang="en-US" sz="2000" dirty="0" smtClean="0">
              <a:latin typeface="Arial" pitchFamily="34" charset="0"/>
              <a:cs typeface="Arial" pitchFamily="34" charset="0"/>
            </a:endParaRPr>
          </a:p>
          <a:p>
            <a:endParaRPr lang="en-US" sz="2000" dirty="0" smtClean="0">
              <a:latin typeface="Arial" pitchFamily="34" charset="0"/>
              <a:cs typeface="Arial" pitchFamily="34" charset="0"/>
            </a:endParaRPr>
          </a:p>
          <a:p>
            <a:endParaRPr lang="en-US" sz="2000" dirty="0" smtClean="0">
              <a:latin typeface="Arial" pitchFamily="34" charset="0"/>
              <a:cs typeface="Arial" pitchFamily="34" charset="0"/>
            </a:endParaRPr>
          </a:p>
          <a:p>
            <a:endParaRPr lang="en-US" sz="2000" dirty="0" smtClean="0">
              <a:latin typeface="Arial" pitchFamily="34" charset="0"/>
              <a:cs typeface="Arial" pitchFamily="34" charset="0"/>
            </a:endParaRPr>
          </a:p>
          <a:p>
            <a:endParaRPr lang="en-US" sz="2000" dirty="0" smtClean="0">
              <a:latin typeface="Arial" pitchFamily="34" charset="0"/>
              <a:cs typeface="Arial" pitchFamily="34" charset="0"/>
            </a:endParaRPr>
          </a:p>
          <a:p>
            <a:endParaRPr lang="en-US" sz="2000" dirty="0" smtClean="0">
              <a:latin typeface="Arial" pitchFamily="34" charset="0"/>
              <a:cs typeface="Arial" pitchFamily="34" charset="0"/>
            </a:endParaRPr>
          </a:p>
          <a:p>
            <a:endParaRPr lang="en-US" sz="2000" dirty="0" smtClean="0">
              <a:latin typeface="Arial" pitchFamily="34" charset="0"/>
              <a:cs typeface="Arial" pitchFamily="34" charset="0"/>
            </a:endParaRPr>
          </a:p>
          <a:p>
            <a:endParaRPr lang="en-US" sz="2000" dirty="0" smtClean="0">
              <a:latin typeface="Arial" pitchFamily="34" charset="0"/>
              <a:cs typeface="Arial" pitchFamily="34" charset="0"/>
            </a:endParaRPr>
          </a:p>
          <a:p>
            <a:endParaRPr lang="en-US" sz="2000" dirty="0" smtClean="0">
              <a:latin typeface="Arial" pitchFamily="34" charset="0"/>
              <a:cs typeface="Arial" pitchFamily="34" charset="0"/>
            </a:endParaRPr>
          </a:p>
          <a:p>
            <a:endParaRPr lang="en-US" sz="2000" dirty="0" smtClean="0">
              <a:latin typeface="Arial" pitchFamily="34" charset="0"/>
              <a:cs typeface="Arial" pitchFamily="34" charset="0"/>
            </a:endParaRPr>
          </a:p>
          <a:p>
            <a:r>
              <a:rPr lang="en-US" sz="2000" dirty="0" smtClean="0">
                <a:latin typeface="Arial" pitchFamily="34" charset="0"/>
                <a:cs typeface="Arial" pitchFamily="34" charset="0"/>
              </a:rPr>
              <a:t> </a:t>
            </a:r>
          </a:p>
          <a:p>
            <a:endParaRPr lang="en-US" dirty="0"/>
          </a:p>
        </p:txBody>
      </p:sp>
      <p:graphicFrame>
        <p:nvGraphicFramePr>
          <p:cNvPr id="12" name="Table 11"/>
          <p:cNvGraphicFramePr>
            <a:graphicFrameLocks noGrp="1"/>
          </p:cNvGraphicFramePr>
          <p:nvPr/>
        </p:nvGraphicFramePr>
        <p:xfrm>
          <a:off x="381000" y="2971800"/>
          <a:ext cx="5334000" cy="2226976"/>
        </p:xfrm>
        <a:graphic>
          <a:graphicData uri="http://schemas.openxmlformats.org/drawingml/2006/table">
            <a:tbl>
              <a:tblPr firstRow="1" bandRow="1">
                <a:tableStyleId>{8799B23B-EC83-4686-B30A-512413B5E67A}</a:tableStyleId>
              </a:tblPr>
              <a:tblGrid>
                <a:gridCol w="1416844"/>
                <a:gridCol w="946532"/>
                <a:gridCol w="1145875"/>
                <a:gridCol w="1824749"/>
              </a:tblGrid>
              <a:tr h="602101">
                <a:tc>
                  <a:txBody>
                    <a:bodyPr/>
                    <a:lstStyle/>
                    <a:p>
                      <a:r>
                        <a:rPr lang="en-US" sz="1600" dirty="0" smtClean="0">
                          <a:latin typeface="Arial" pitchFamily="34" charset="0"/>
                          <a:cs typeface="Arial" pitchFamily="34" charset="0"/>
                        </a:rPr>
                        <a:t>Temperature (0C)</a:t>
                      </a:r>
                      <a:endParaRPr lang="en-US" sz="1600" dirty="0">
                        <a:latin typeface="Arial" pitchFamily="34" charset="0"/>
                        <a:cs typeface="Arial" pitchFamily="34" charset="0"/>
                      </a:endParaRPr>
                    </a:p>
                  </a:txBody>
                  <a:tcPr/>
                </a:tc>
                <a:tc gridSpan="3">
                  <a:txBody>
                    <a:bodyPr/>
                    <a:lstStyle/>
                    <a:p>
                      <a:r>
                        <a:rPr lang="en-US" sz="1600" dirty="0" smtClean="0">
                          <a:latin typeface="Arial" pitchFamily="34" charset="0"/>
                          <a:cs typeface="Arial" pitchFamily="34" charset="0"/>
                        </a:rPr>
                        <a:t>SPEED</a:t>
                      </a:r>
                      <a:endParaRPr lang="en-US" sz="1600" dirty="0">
                        <a:latin typeface="Arial" pitchFamily="34" charset="0"/>
                        <a:cs typeface="Arial" pitchFamily="34" charset="0"/>
                      </a:endParaRPr>
                    </a:p>
                  </a:txBody>
                  <a:tcPr/>
                </a:tc>
                <a:tc hMerge="1">
                  <a:txBody>
                    <a:bodyPr/>
                    <a:lstStyle/>
                    <a:p>
                      <a:endParaRPr lang="en-US"/>
                    </a:p>
                  </a:txBody>
                  <a:tcPr/>
                </a:tc>
                <a:tc hMerge="1">
                  <a:txBody>
                    <a:bodyPr/>
                    <a:lstStyle/>
                    <a:p>
                      <a:endParaRPr lang="en-US" dirty="0"/>
                    </a:p>
                  </a:txBody>
                  <a:tcPr/>
                </a:tc>
              </a:tr>
              <a:tr h="348585">
                <a:tc>
                  <a:txBody>
                    <a:bodyPr/>
                    <a:lstStyle/>
                    <a:p>
                      <a:endParaRPr lang="en-US" sz="1600" dirty="0">
                        <a:latin typeface="Arial" pitchFamily="34" charset="0"/>
                        <a:cs typeface="Arial" pitchFamily="34" charset="0"/>
                      </a:endParaRPr>
                    </a:p>
                  </a:txBody>
                  <a:tcPr/>
                </a:tc>
                <a:tc>
                  <a:txBody>
                    <a:bodyPr/>
                    <a:lstStyle/>
                    <a:p>
                      <a:r>
                        <a:rPr lang="en-US" sz="1600" dirty="0" smtClean="0">
                          <a:latin typeface="Arial" pitchFamily="34" charset="0"/>
                          <a:cs typeface="Arial" pitchFamily="34" charset="0"/>
                        </a:rPr>
                        <a:t>0.5mm/s</a:t>
                      </a:r>
                      <a:endParaRPr lang="en-US" sz="1600" dirty="0">
                        <a:latin typeface="Arial" pitchFamily="34" charset="0"/>
                        <a:cs typeface="Arial" pitchFamily="34" charset="0"/>
                      </a:endParaRPr>
                    </a:p>
                  </a:txBody>
                  <a:tcPr/>
                </a:tc>
                <a:tc>
                  <a:txBody>
                    <a:bodyPr/>
                    <a:lstStyle/>
                    <a:p>
                      <a:r>
                        <a:rPr lang="en-US" sz="1600" dirty="0" smtClean="0">
                          <a:latin typeface="Arial" pitchFamily="34" charset="0"/>
                          <a:cs typeface="Arial" pitchFamily="34" charset="0"/>
                        </a:rPr>
                        <a:t>1mm/s</a:t>
                      </a:r>
                      <a:endParaRPr lang="en-US" sz="1600" dirty="0">
                        <a:latin typeface="Arial" pitchFamily="34" charset="0"/>
                        <a:cs typeface="Arial" pitchFamily="34" charset="0"/>
                      </a:endParaRPr>
                    </a:p>
                  </a:txBody>
                  <a:tcPr/>
                </a:tc>
                <a:tc>
                  <a:txBody>
                    <a:bodyPr/>
                    <a:lstStyle/>
                    <a:p>
                      <a:r>
                        <a:rPr lang="en-US" sz="1600" dirty="0" smtClean="0">
                          <a:latin typeface="Arial" pitchFamily="34" charset="0"/>
                          <a:cs typeface="Arial" pitchFamily="34" charset="0"/>
                        </a:rPr>
                        <a:t>3mm/s</a:t>
                      </a:r>
                      <a:endParaRPr lang="en-US" sz="1600" dirty="0">
                        <a:latin typeface="Arial" pitchFamily="34" charset="0"/>
                        <a:cs typeface="Arial" pitchFamily="34" charset="0"/>
                      </a:endParaRPr>
                    </a:p>
                  </a:txBody>
                  <a:tcPr/>
                </a:tc>
              </a:tr>
              <a:tr h="348585">
                <a:tc>
                  <a:txBody>
                    <a:bodyPr/>
                    <a:lstStyle/>
                    <a:p>
                      <a:r>
                        <a:rPr kumimoji="0" lang="en-US" sz="1600" kern="1200" baseline="0" dirty="0" smtClean="0">
                          <a:solidFill>
                            <a:schemeClr val="tx1"/>
                          </a:solidFill>
                          <a:effectLst/>
                          <a:latin typeface="Arial" pitchFamily="34" charset="0"/>
                          <a:ea typeface="+mn-ea"/>
                          <a:cs typeface="Arial" pitchFamily="34" charset="0"/>
                        </a:rPr>
                        <a:t>25 (0C)</a:t>
                      </a:r>
                      <a:endParaRPr lang="en-US" sz="1600" dirty="0">
                        <a:effectLst/>
                        <a:latin typeface="Arial" pitchFamily="34" charset="0"/>
                        <a:cs typeface="Arial" pitchFamily="34" charset="0"/>
                      </a:endParaRPr>
                    </a:p>
                  </a:txBody>
                  <a:tcPr/>
                </a:tc>
                <a:tc>
                  <a:txBody>
                    <a:bodyPr/>
                    <a:lstStyle/>
                    <a:p>
                      <a:r>
                        <a:rPr lang="en-US" sz="1600" dirty="0" smtClean="0">
                          <a:effectLst/>
                          <a:latin typeface="Arial" pitchFamily="34" charset="0"/>
                          <a:cs typeface="Arial" pitchFamily="34" charset="0"/>
                        </a:rPr>
                        <a:t>Z1</a:t>
                      </a:r>
                      <a:endParaRPr lang="en-US" sz="1600" dirty="0">
                        <a:effectLst/>
                        <a:latin typeface="Arial" pitchFamily="34" charset="0"/>
                        <a:cs typeface="Arial" pitchFamily="34" charset="0"/>
                      </a:endParaRPr>
                    </a:p>
                  </a:txBody>
                  <a:tcPr/>
                </a:tc>
                <a:tc>
                  <a:txBody>
                    <a:bodyPr/>
                    <a:lstStyle/>
                    <a:p>
                      <a:r>
                        <a:rPr lang="en-US" sz="1600" dirty="0" smtClean="0">
                          <a:effectLst/>
                          <a:latin typeface="Arial" pitchFamily="34" charset="0"/>
                          <a:cs typeface="Arial" pitchFamily="34" charset="0"/>
                        </a:rPr>
                        <a:t>Z2</a:t>
                      </a:r>
                      <a:endParaRPr lang="en-US" sz="1600" dirty="0">
                        <a:effectLst/>
                        <a:latin typeface="Arial" pitchFamily="34" charset="0"/>
                        <a:cs typeface="Arial" pitchFamily="34" charset="0"/>
                      </a:endParaRPr>
                    </a:p>
                  </a:txBody>
                  <a:tcPr/>
                </a:tc>
                <a:tc>
                  <a:txBody>
                    <a:bodyPr/>
                    <a:lstStyle/>
                    <a:p>
                      <a:r>
                        <a:rPr lang="en-US" sz="1600" dirty="0" smtClean="0">
                          <a:effectLst/>
                          <a:latin typeface="Arial" pitchFamily="34" charset="0"/>
                          <a:cs typeface="Arial" pitchFamily="34" charset="0"/>
                        </a:rPr>
                        <a:t>Z3</a:t>
                      </a:r>
                      <a:endParaRPr lang="en-US" sz="1600" dirty="0">
                        <a:effectLst/>
                        <a:latin typeface="Arial" pitchFamily="34" charset="0"/>
                        <a:cs typeface="Arial" pitchFamily="34" charset="0"/>
                      </a:endParaRPr>
                    </a:p>
                  </a:txBody>
                  <a:tcPr/>
                </a:tc>
              </a:tr>
              <a:tr h="348585">
                <a:tc>
                  <a:txBody>
                    <a:bodyPr/>
                    <a:lstStyle/>
                    <a:p>
                      <a:r>
                        <a:rPr lang="en-US" sz="1600" dirty="0" smtClean="0">
                          <a:latin typeface="Arial" pitchFamily="34" charset="0"/>
                          <a:cs typeface="Arial" pitchFamily="34" charset="0"/>
                        </a:rPr>
                        <a:t>37.5</a:t>
                      </a:r>
                      <a:endParaRPr lang="en-US" sz="1600" dirty="0">
                        <a:latin typeface="Arial" pitchFamily="34" charset="0"/>
                        <a:cs typeface="Arial" pitchFamily="34" charset="0"/>
                      </a:endParaRPr>
                    </a:p>
                  </a:txBody>
                  <a:tcPr/>
                </a:tc>
                <a:tc>
                  <a:txBody>
                    <a:bodyPr/>
                    <a:lstStyle/>
                    <a:p>
                      <a:r>
                        <a:rPr lang="en-US" sz="1600" dirty="0" smtClean="0">
                          <a:latin typeface="Arial" pitchFamily="34" charset="0"/>
                          <a:cs typeface="Arial" pitchFamily="34" charset="0"/>
                        </a:rPr>
                        <a:t>Z4</a:t>
                      </a:r>
                      <a:endParaRPr lang="en-US" sz="1600" dirty="0">
                        <a:latin typeface="Arial" pitchFamily="34" charset="0"/>
                        <a:cs typeface="Arial" pitchFamily="34" charset="0"/>
                      </a:endParaRPr>
                    </a:p>
                  </a:txBody>
                  <a:tcPr/>
                </a:tc>
                <a:tc>
                  <a:txBody>
                    <a:bodyPr/>
                    <a:lstStyle/>
                    <a:p>
                      <a:r>
                        <a:rPr lang="en-US" sz="1600" dirty="0" smtClean="0">
                          <a:latin typeface="Arial" pitchFamily="34" charset="0"/>
                          <a:cs typeface="Arial" pitchFamily="34" charset="0"/>
                        </a:rPr>
                        <a:t>Z5</a:t>
                      </a:r>
                      <a:endParaRPr lang="en-US" sz="1600" dirty="0">
                        <a:latin typeface="Arial" pitchFamily="34" charset="0"/>
                        <a:cs typeface="Arial" pitchFamily="34" charset="0"/>
                      </a:endParaRPr>
                    </a:p>
                  </a:txBody>
                  <a:tcPr/>
                </a:tc>
                <a:tc>
                  <a:txBody>
                    <a:bodyPr/>
                    <a:lstStyle/>
                    <a:p>
                      <a:r>
                        <a:rPr lang="en-US" sz="1600" dirty="0" smtClean="0">
                          <a:latin typeface="Arial" pitchFamily="34" charset="0"/>
                          <a:cs typeface="Arial" pitchFamily="34" charset="0"/>
                        </a:rPr>
                        <a:t>Z6</a:t>
                      </a:r>
                      <a:endParaRPr lang="en-US" sz="1600" dirty="0">
                        <a:latin typeface="Arial" pitchFamily="34" charset="0"/>
                        <a:cs typeface="Arial" pitchFamily="34" charset="0"/>
                      </a:endParaRPr>
                    </a:p>
                  </a:txBody>
                  <a:tcPr/>
                </a:tc>
              </a:tr>
              <a:tr h="348585">
                <a:tc>
                  <a:txBody>
                    <a:bodyPr/>
                    <a:lstStyle/>
                    <a:p>
                      <a:r>
                        <a:rPr lang="en-US" sz="1600" dirty="0" smtClean="0">
                          <a:latin typeface="Arial" pitchFamily="34" charset="0"/>
                          <a:cs typeface="Arial" pitchFamily="34" charset="0"/>
                        </a:rPr>
                        <a:t>50 </a:t>
                      </a:r>
                      <a:endParaRPr lang="en-US" sz="1600" dirty="0">
                        <a:latin typeface="Arial" pitchFamily="34" charset="0"/>
                        <a:cs typeface="Arial" pitchFamily="34" charset="0"/>
                      </a:endParaRPr>
                    </a:p>
                  </a:txBody>
                  <a:tcPr/>
                </a:tc>
                <a:tc>
                  <a:txBody>
                    <a:bodyPr/>
                    <a:lstStyle/>
                    <a:p>
                      <a:r>
                        <a:rPr lang="en-US" sz="1600" dirty="0" smtClean="0">
                          <a:latin typeface="Arial" pitchFamily="34" charset="0"/>
                          <a:cs typeface="Arial" pitchFamily="34" charset="0"/>
                        </a:rPr>
                        <a:t>Z7</a:t>
                      </a:r>
                      <a:endParaRPr lang="en-US" sz="1600" dirty="0">
                        <a:latin typeface="Arial" pitchFamily="34" charset="0"/>
                        <a:cs typeface="Arial" pitchFamily="34" charset="0"/>
                      </a:endParaRPr>
                    </a:p>
                  </a:txBody>
                  <a:tcPr/>
                </a:tc>
                <a:tc>
                  <a:txBody>
                    <a:bodyPr/>
                    <a:lstStyle/>
                    <a:p>
                      <a:r>
                        <a:rPr lang="en-US" sz="1600" dirty="0" smtClean="0">
                          <a:latin typeface="Arial" pitchFamily="34" charset="0"/>
                          <a:cs typeface="Arial" pitchFamily="34" charset="0"/>
                        </a:rPr>
                        <a:t>Z8</a:t>
                      </a:r>
                      <a:endParaRPr lang="en-US" sz="1600" dirty="0">
                        <a:latin typeface="Arial" pitchFamily="34" charset="0"/>
                        <a:cs typeface="Arial" pitchFamily="34" charset="0"/>
                      </a:endParaRPr>
                    </a:p>
                  </a:txBody>
                  <a:tcPr/>
                </a:tc>
                <a:tc>
                  <a:txBody>
                    <a:bodyPr/>
                    <a:lstStyle/>
                    <a:p>
                      <a:r>
                        <a:rPr lang="en-US" sz="1600" dirty="0" smtClean="0">
                          <a:latin typeface="Arial" pitchFamily="34" charset="0"/>
                          <a:cs typeface="Arial" pitchFamily="34" charset="0"/>
                        </a:rPr>
                        <a:t>Z9</a:t>
                      </a:r>
                      <a:endParaRPr lang="en-US" sz="1600" dirty="0">
                        <a:latin typeface="Arial" pitchFamily="34" charset="0"/>
                        <a:cs typeface="Arial" pitchFamily="34" charset="0"/>
                      </a:endParaRPr>
                    </a:p>
                  </a:txBody>
                  <a:tcPr/>
                </a:tc>
              </a:tr>
            </a:tbl>
          </a:graphicData>
        </a:graphic>
      </p:graphicFrame>
      <p:pic>
        <p:nvPicPr>
          <p:cNvPr id="1027" name="Picture 3"/>
          <p:cNvPicPr>
            <a:picLocks noChangeAspect="1" noChangeArrowheads="1"/>
          </p:cNvPicPr>
          <p:nvPr/>
        </p:nvPicPr>
        <p:blipFill>
          <a:blip r:embed="rId2" cstate="print"/>
          <a:srcRect b="11966"/>
          <a:stretch>
            <a:fillRect/>
          </a:stretch>
        </p:blipFill>
        <p:spPr bwMode="auto">
          <a:xfrm>
            <a:off x="1295400" y="1143000"/>
            <a:ext cx="2438400" cy="1143000"/>
          </a:xfrm>
          <a:prstGeom prst="rect">
            <a:avLst/>
          </a:prstGeom>
          <a:noFill/>
          <a:ln w="9525">
            <a:noFill/>
            <a:miter lim="800000"/>
            <a:headEnd/>
            <a:tailEnd/>
          </a:ln>
        </p:spPr>
      </p:pic>
      <p:sp>
        <p:nvSpPr>
          <p:cNvPr id="15" name="Left Arrow Callout 14"/>
          <p:cNvSpPr/>
          <p:nvPr/>
        </p:nvSpPr>
        <p:spPr>
          <a:xfrm>
            <a:off x="3733800" y="1143000"/>
            <a:ext cx="2209800" cy="1066800"/>
          </a:xfrm>
          <a:prstGeom prst="leftArrowCallou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p:cNvSpPr txBox="1"/>
          <p:nvPr/>
        </p:nvSpPr>
        <p:spPr>
          <a:xfrm>
            <a:off x="4572000" y="1219200"/>
            <a:ext cx="1371600" cy="923330"/>
          </a:xfrm>
          <a:prstGeom prst="rect">
            <a:avLst/>
          </a:prstGeom>
          <a:noFill/>
        </p:spPr>
        <p:txBody>
          <a:bodyPr wrap="square" rtlCol="0">
            <a:spAutoFit/>
          </a:bodyPr>
          <a:lstStyle/>
          <a:p>
            <a:r>
              <a:rPr lang="en-US" dirty="0" smtClean="0"/>
              <a:t>Fig 2:</a:t>
            </a:r>
          </a:p>
          <a:p>
            <a:r>
              <a:rPr lang="en-US" dirty="0" smtClean="0"/>
              <a:t>3 steps in dip coating.</a:t>
            </a:r>
            <a:endParaRPr lang="en-US" dirty="0"/>
          </a:p>
        </p:txBody>
      </p:sp>
      <p:sp>
        <p:nvSpPr>
          <p:cNvPr id="9" name="TextBox 8"/>
          <p:cNvSpPr txBox="1"/>
          <p:nvPr/>
        </p:nvSpPr>
        <p:spPr>
          <a:xfrm>
            <a:off x="762000" y="2286000"/>
            <a:ext cx="7239000" cy="646331"/>
          </a:xfrm>
          <a:prstGeom prst="rect">
            <a:avLst/>
          </a:prstGeom>
          <a:noFill/>
        </p:spPr>
        <p:txBody>
          <a:bodyPr wrap="square" rtlCol="0">
            <a:spAutoFit/>
          </a:bodyPr>
          <a:lstStyle/>
          <a:p>
            <a:r>
              <a:rPr lang="en-US" dirty="0" smtClean="0">
                <a:latin typeface="Arial" pitchFamily="34" charset="0"/>
                <a:cs typeface="Arial" pitchFamily="34" charset="0"/>
              </a:rPr>
              <a:t>Dip  coating was done on 9 slides using a dip coater as shown below:  coating was done only once. </a:t>
            </a:r>
            <a:endParaRPr lang="en-US" dirty="0">
              <a:latin typeface="Arial" pitchFamily="34" charset="0"/>
              <a:cs typeface="Arial" pitchFamily="34" charset="0"/>
            </a:endParaRPr>
          </a:p>
        </p:txBody>
      </p:sp>
      <p:sp>
        <p:nvSpPr>
          <p:cNvPr id="13" name="TextBox 12"/>
          <p:cNvSpPr txBox="1"/>
          <p:nvPr/>
        </p:nvSpPr>
        <p:spPr>
          <a:xfrm>
            <a:off x="457200" y="5334000"/>
            <a:ext cx="7696200" cy="923330"/>
          </a:xfrm>
          <a:prstGeom prst="rect">
            <a:avLst/>
          </a:prstGeom>
          <a:noFill/>
        </p:spPr>
        <p:txBody>
          <a:bodyPr wrap="square" rtlCol="0">
            <a:spAutoFit/>
          </a:bodyPr>
          <a:lstStyle/>
          <a:p>
            <a:r>
              <a:rPr lang="en-US" dirty="0" smtClean="0">
                <a:latin typeface="Arial" pitchFamily="34" charset="0"/>
                <a:cs typeface="Arial" pitchFamily="34" charset="0"/>
              </a:rPr>
              <a:t>After deposition, the films were  annealed in a muffle furnace at 400(0C) for 8 hours and cooled. Annealing is done to ensure uniformity of the thin films</a:t>
            </a:r>
            <a:r>
              <a:rPr lang="en-US" dirty="0" smtClean="0"/>
              <a:t>.</a:t>
            </a:r>
          </a:p>
        </p:txBody>
      </p:sp>
      <p:sp>
        <p:nvSpPr>
          <p:cNvPr id="17" name="TextBox 16"/>
          <p:cNvSpPr txBox="1"/>
          <p:nvPr/>
        </p:nvSpPr>
        <p:spPr>
          <a:xfrm>
            <a:off x="6324600" y="3200400"/>
            <a:ext cx="2133600" cy="369332"/>
          </a:xfrm>
          <a:prstGeom prst="rect">
            <a:avLst/>
          </a:prstGeom>
          <a:noFill/>
        </p:spPr>
        <p:txBody>
          <a:bodyPr wrap="square" rtlCol="0">
            <a:spAutoFit/>
          </a:bodyPr>
          <a:lstStyle/>
          <a:p>
            <a:endParaRPr lang="en-US" dirty="0"/>
          </a:p>
        </p:txBody>
      </p:sp>
      <p:pic>
        <p:nvPicPr>
          <p:cNvPr id="18" name="Picture 17" descr="C:\Users\Houston\Documents\dip coating images\IMG_20200302_125730.jpg"/>
          <p:cNvPicPr/>
          <p:nvPr/>
        </p:nvPicPr>
        <p:blipFill>
          <a:blip r:embed="rId3" cstate="print"/>
          <a:srcRect/>
          <a:stretch>
            <a:fillRect/>
          </a:stretch>
        </p:blipFill>
        <p:spPr bwMode="auto">
          <a:xfrm>
            <a:off x="6248400" y="2667000"/>
            <a:ext cx="1485900" cy="1981199"/>
          </a:xfrm>
          <a:prstGeom prst="rect">
            <a:avLst/>
          </a:prstGeom>
          <a:noFill/>
          <a:ln w="9525">
            <a:noFill/>
            <a:miter lim="800000"/>
            <a:headEnd/>
            <a:tailEnd/>
          </a:ln>
        </p:spPr>
      </p:pic>
      <p:sp>
        <p:nvSpPr>
          <p:cNvPr id="20" name="TextBox 19"/>
          <p:cNvSpPr txBox="1"/>
          <p:nvPr/>
        </p:nvSpPr>
        <p:spPr>
          <a:xfrm>
            <a:off x="6019800" y="4724400"/>
            <a:ext cx="2667000" cy="307777"/>
          </a:xfrm>
          <a:prstGeom prst="rect">
            <a:avLst/>
          </a:prstGeom>
          <a:noFill/>
        </p:spPr>
        <p:txBody>
          <a:bodyPr wrap="square" rtlCol="0">
            <a:spAutoFit/>
          </a:bodyPr>
          <a:lstStyle/>
          <a:p>
            <a:r>
              <a:rPr lang="en-US" sz="1400" dirty="0" smtClean="0">
                <a:latin typeface="Arial" pitchFamily="34" charset="0"/>
                <a:cs typeface="Arial" pitchFamily="34" charset="0"/>
              </a:rPr>
              <a:t>Fig 3: Dip coater.</a:t>
            </a:r>
            <a:endParaRPr lang="en-US" sz="14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latin typeface="Arial" pitchFamily="34" charset="0"/>
                <a:cs typeface="Arial" pitchFamily="34" charset="0"/>
              </a:rPr>
              <a:t>2.2:UV-VIS-NIR SPECTROPHOTOMETER</a:t>
            </a:r>
            <a:endParaRPr lang="en-US" sz="3600" dirty="0">
              <a:latin typeface="Arial" pitchFamily="34" charset="0"/>
              <a:cs typeface="Arial" pitchFamily="34" charset="0"/>
            </a:endParaRPr>
          </a:p>
        </p:txBody>
      </p:sp>
      <p:sp>
        <p:nvSpPr>
          <p:cNvPr id="3" name="Content Placeholder 2"/>
          <p:cNvSpPr>
            <a:spLocks noGrp="1"/>
          </p:cNvSpPr>
          <p:nvPr>
            <p:ph idx="1"/>
          </p:nvPr>
        </p:nvSpPr>
        <p:spPr/>
        <p:txBody>
          <a:bodyPr/>
          <a:lstStyle/>
          <a:p>
            <a:r>
              <a:rPr lang="en-US" sz="2000" dirty="0" smtClean="0">
                <a:latin typeface="Arial" pitchFamily="34" charset="0"/>
                <a:cs typeface="Arial" pitchFamily="34" charset="0"/>
              </a:rPr>
              <a:t>Finds transmittance of materials in the UV-VIS-NIR regions(0-3200nm) by measuring light intensity and absorbency.</a:t>
            </a:r>
          </a:p>
          <a:p>
            <a:r>
              <a:rPr lang="en-US" sz="2000" dirty="0" smtClean="0">
                <a:latin typeface="Arial" pitchFamily="34" charset="0"/>
                <a:cs typeface="Arial" pitchFamily="34" charset="0"/>
              </a:rPr>
              <a:t>The one used measured up to 800nm (UV, VIS).</a:t>
            </a:r>
          </a:p>
          <a:p>
            <a:pPr>
              <a:buNone/>
            </a:pPr>
            <a:endParaRPr lang="en-US" dirty="0" smtClean="0"/>
          </a:p>
          <a:p>
            <a:pPr>
              <a:buNone/>
            </a:pPr>
            <a:endParaRPr lang="en-US" dirty="0"/>
          </a:p>
        </p:txBody>
      </p:sp>
      <p:pic>
        <p:nvPicPr>
          <p:cNvPr id="1031" name="Picture 7"/>
          <p:cNvPicPr>
            <a:picLocks noChangeAspect="1" noChangeArrowheads="1"/>
          </p:cNvPicPr>
          <p:nvPr/>
        </p:nvPicPr>
        <p:blipFill>
          <a:blip r:embed="rId2" cstate="print"/>
          <a:srcRect/>
          <a:stretch>
            <a:fillRect/>
          </a:stretch>
        </p:blipFill>
        <p:spPr bwMode="auto">
          <a:xfrm>
            <a:off x="914400" y="3200400"/>
            <a:ext cx="1905000" cy="2239211"/>
          </a:xfrm>
          <a:prstGeom prst="rect">
            <a:avLst/>
          </a:prstGeom>
          <a:noFill/>
          <a:ln w="9525">
            <a:noFill/>
            <a:miter lim="800000"/>
            <a:headEnd/>
            <a:tailEnd/>
          </a:ln>
        </p:spPr>
      </p:pic>
      <p:cxnSp>
        <p:nvCxnSpPr>
          <p:cNvPr id="12" name="Straight Connector 11"/>
          <p:cNvCxnSpPr/>
          <p:nvPr/>
        </p:nvCxnSpPr>
        <p:spPr>
          <a:xfrm flipV="1">
            <a:off x="1828800" y="4114800"/>
            <a:ext cx="1752600" cy="76200"/>
          </a:xfrm>
          <a:prstGeom prst="line">
            <a:avLst/>
          </a:prstGeom>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3505200" y="3886200"/>
            <a:ext cx="1295400" cy="646331"/>
          </a:xfrm>
          <a:prstGeom prst="rect">
            <a:avLst/>
          </a:prstGeom>
          <a:noFill/>
        </p:spPr>
        <p:txBody>
          <a:bodyPr wrap="square" rtlCol="0">
            <a:spAutoFit/>
          </a:bodyPr>
          <a:lstStyle/>
          <a:p>
            <a:r>
              <a:rPr lang="en-US" dirty="0" smtClean="0">
                <a:latin typeface="Arial" pitchFamily="34" charset="0"/>
                <a:cs typeface="Arial" pitchFamily="34" charset="0"/>
              </a:rPr>
              <a:t>Sample Thin film</a:t>
            </a:r>
            <a:endParaRPr lang="en-US" dirty="0">
              <a:latin typeface="Arial" pitchFamily="34" charset="0"/>
              <a:cs typeface="Arial" pitchFamily="34" charset="0"/>
            </a:endParaRPr>
          </a:p>
        </p:txBody>
      </p:sp>
      <p:sp>
        <p:nvSpPr>
          <p:cNvPr id="9" name="Up Arrow Callout 8"/>
          <p:cNvSpPr/>
          <p:nvPr/>
        </p:nvSpPr>
        <p:spPr>
          <a:xfrm>
            <a:off x="914400" y="5410200"/>
            <a:ext cx="2438400" cy="1143000"/>
          </a:xfrm>
          <a:prstGeom prst="upArrowCallout">
            <a:avLst>
              <a:gd name="adj1" fmla="val 25000"/>
              <a:gd name="adj2" fmla="val 25000"/>
              <a:gd name="adj3" fmla="val 35000"/>
              <a:gd name="adj4" fmla="val 64977"/>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Fig 4: Inside a spectrophotometer</a:t>
            </a:r>
            <a:endParaRPr lang="en-US" dirty="0">
              <a:solidFill>
                <a:schemeClr val="tx1"/>
              </a:solidFill>
            </a:endParaRPr>
          </a:p>
        </p:txBody>
      </p:sp>
      <p:sp>
        <p:nvSpPr>
          <p:cNvPr id="11" name="TextBox 10"/>
          <p:cNvSpPr txBox="1"/>
          <p:nvPr/>
        </p:nvSpPr>
        <p:spPr>
          <a:xfrm>
            <a:off x="5257800" y="3657600"/>
            <a:ext cx="2362200" cy="369332"/>
          </a:xfrm>
          <a:prstGeom prst="rect">
            <a:avLst/>
          </a:prstGeom>
          <a:noFill/>
        </p:spPr>
        <p:txBody>
          <a:bodyPr wrap="square" rtlCol="0">
            <a:spAutoFit/>
          </a:bodyPr>
          <a:lstStyle/>
          <a:p>
            <a:pPr>
              <a:buFont typeface="Wingdings" pitchFamily="2" charset="2"/>
              <a:buChar char="q"/>
            </a:pPr>
            <a:endParaRPr lang="en-US" b="1" dirty="0">
              <a:solidFill>
                <a:schemeClr val="accent6"/>
              </a:solidFill>
              <a:latin typeface="Arial" pitchFamily="34" charset="0"/>
              <a:cs typeface="Arial" pitchFamily="34" charset="0"/>
            </a:endParaRPr>
          </a:p>
        </p:txBody>
      </p:sp>
      <p:sp>
        <p:nvSpPr>
          <p:cNvPr id="13" name="TextBox 12"/>
          <p:cNvSpPr txBox="1"/>
          <p:nvPr/>
        </p:nvSpPr>
        <p:spPr>
          <a:xfrm>
            <a:off x="5105400" y="3429000"/>
            <a:ext cx="3733800" cy="1754326"/>
          </a:xfrm>
          <a:prstGeom prst="rect">
            <a:avLst/>
          </a:prstGeom>
          <a:solidFill>
            <a:schemeClr val="bg2"/>
          </a:solidFill>
        </p:spPr>
        <p:style>
          <a:lnRef idx="2">
            <a:schemeClr val="accent3"/>
          </a:lnRef>
          <a:fillRef idx="1">
            <a:schemeClr val="lt1"/>
          </a:fillRef>
          <a:effectRef idx="0">
            <a:schemeClr val="accent3"/>
          </a:effectRef>
          <a:fontRef idx="minor">
            <a:schemeClr val="dk1"/>
          </a:fontRef>
        </p:style>
        <p:txBody>
          <a:bodyPr wrap="square" rtlCol="0">
            <a:spAutoFit/>
          </a:bodyPr>
          <a:lstStyle/>
          <a:p>
            <a:pPr>
              <a:buFont typeface="Wingdings" pitchFamily="2" charset="2"/>
              <a:buChar char="q"/>
            </a:pPr>
            <a:r>
              <a:rPr lang="en-US" dirty="0" smtClean="0">
                <a:solidFill>
                  <a:schemeClr val="accent6"/>
                </a:solidFill>
                <a:latin typeface="Arial" pitchFamily="34" charset="0"/>
                <a:cs typeface="Arial" pitchFamily="34" charset="0"/>
              </a:rPr>
              <a:t>  </a:t>
            </a:r>
            <a:r>
              <a:rPr lang="en-US" b="1" dirty="0" smtClean="0">
                <a:latin typeface="Arial" pitchFamily="34" charset="0"/>
                <a:cs typeface="Arial" pitchFamily="34" charset="0"/>
              </a:rPr>
              <a:t>Working Principle.</a:t>
            </a:r>
          </a:p>
          <a:p>
            <a:pPr>
              <a:buFont typeface="Wingdings" pitchFamily="2" charset="2"/>
              <a:buChar char="ü"/>
            </a:pPr>
            <a:r>
              <a:rPr lang="en-US" b="1" dirty="0" smtClean="0">
                <a:solidFill>
                  <a:schemeClr val="accent6"/>
                </a:solidFill>
                <a:latin typeface="Arial" pitchFamily="34" charset="0"/>
                <a:cs typeface="Arial" pitchFamily="34" charset="0"/>
              </a:rPr>
              <a:t>  </a:t>
            </a:r>
            <a:r>
              <a:rPr lang="en-US" dirty="0" smtClean="0">
                <a:latin typeface="Arial" pitchFamily="34" charset="0"/>
                <a:cs typeface="Arial" pitchFamily="34" charset="0"/>
              </a:rPr>
              <a:t>It measures how light passing through a sample is absorbed.</a:t>
            </a:r>
          </a:p>
          <a:p>
            <a:pPr>
              <a:buFont typeface="Wingdings" pitchFamily="2" charset="2"/>
              <a:buChar char="ü"/>
            </a:pPr>
            <a:r>
              <a:rPr lang="en-US" dirty="0" smtClean="0">
                <a:solidFill>
                  <a:schemeClr val="accent6"/>
                </a:solidFill>
                <a:latin typeface="Arial" pitchFamily="34" charset="0"/>
                <a:cs typeface="Arial" pitchFamily="34" charset="0"/>
              </a:rPr>
              <a:t>  </a:t>
            </a:r>
            <a:r>
              <a:rPr lang="en-US" dirty="0" smtClean="0">
                <a:latin typeface="Arial" pitchFamily="34" charset="0"/>
                <a:cs typeface="Arial" pitchFamily="34" charset="0"/>
              </a:rPr>
              <a:t>A wavelength range is selected and the instrument scans over it forming a graph  as an output.</a:t>
            </a:r>
            <a:endParaRPr lang="en-US" dirty="0">
              <a:solidFill>
                <a:schemeClr val="accent6"/>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457200"/>
            <a:ext cx="8153400" cy="743712"/>
          </a:xfrm>
        </p:spPr>
        <p:txBody>
          <a:bodyPr>
            <a:normAutofit fontScale="90000"/>
          </a:bodyPr>
          <a:lstStyle/>
          <a:p>
            <a:r>
              <a:rPr lang="en-US" dirty="0" smtClean="0"/>
              <a:t>2.3:SURFACE PROFILER.</a:t>
            </a:r>
            <a:endParaRPr lang="en-US" dirty="0"/>
          </a:p>
        </p:txBody>
      </p:sp>
      <p:sp>
        <p:nvSpPr>
          <p:cNvPr id="3" name="Content Placeholder 2"/>
          <p:cNvSpPr>
            <a:spLocks noGrp="1"/>
          </p:cNvSpPr>
          <p:nvPr>
            <p:ph idx="1"/>
          </p:nvPr>
        </p:nvSpPr>
        <p:spPr>
          <a:xfrm>
            <a:off x="0" y="1447800"/>
            <a:ext cx="8686800" cy="4876800"/>
          </a:xfrm>
        </p:spPr>
        <p:txBody>
          <a:bodyPr/>
          <a:lstStyle/>
          <a:p>
            <a:r>
              <a:rPr lang="en-US" sz="1800" dirty="0" smtClean="0">
                <a:latin typeface="Arial" pitchFamily="34" charset="0"/>
                <a:cs typeface="Arial" pitchFamily="34" charset="0"/>
              </a:rPr>
              <a:t>Is used to obtain the thickness  and  roughness of  very thin materials(nm to several mm thick.</a:t>
            </a:r>
          </a:p>
          <a:p>
            <a:pPr>
              <a:buNone/>
            </a:pPr>
            <a:endParaRPr lang="en-US" dirty="0"/>
          </a:p>
        </p:txBody>
      </p:sp>
      <p:pic>
        <p:nvPicPr>
          <p:cNvPr id="8" name="Picture 4"/>
          <p:cNvPicPr>
            <a:picLocks noChangeAspect="1" noChangeArrowheads="1"/>
          </p:cNvPicPr>
          <p:nvPr/>
        </p:nvPicPr>
        <p:blipFill>
          <a:blip r:embed="rId2" cstate="print"/>
          <a:srcRect/>
          <a:stretch>
            <a:fillRect/>
          </a:stretch>
        </p:blipFill>
        <p:spPr bwMode="auto">
          <a:xfrm>
            <a:off x="381000" y="4572000"/>
            <a:ext cx="1652795" cy="1981200"/>
          </a:xfrm>
          <a:prstGeom prst="rect">
            <a:avLst/>
          </a:prstGeom>
          <a:noFill/>
          <a:ln w="9525">
            <a:noFill/>
            <a:miter lim="800000"/>
            <a:headEnd/>
            <a:tailEnd/>
          </a:ln>
        </p:spPr>
      </p:pic>
      <p:sp>
        <p:nvSpPr>
          <p:cNvPr id="12" name="TextBox 11"/>
          <p:cNvSpPr txBox="1"/>
          <p:nvPr/>
        </p:nvSpPr>
        <p:spPr>
          <a:xfrm>
            <a:off x="4876800" y="2514600"/>
            <a:ext cx="3581400" cy="3416320"/>
          </a:xfrm>
          <a:prstGeom prst="rect">
            <a:avLst/>
          </a:prstGeom>
        </p:spPr>
        <p:style>
          <a:lnRef idx="1">
            <a:schemeClr val="accent3"/>
          </a:lnRef>
          <a:fillRef idx="3">
            <a:schemeClr val="accent3"/>
          </a:fillRef>
          <a:effectRef idx="2">
            <a:schemeClr val="accent3"/>
          </a:effectRef>
          <a:fontRef idx="minor">
            <a:schemeClr val="lt1"/>
          </a:fontRef>
        </p:style>
        <p:txBody>
          <a:bodyPr wrap="square" rtlCol="0">
            <a:spAutoFit/>
          </a:bodyPr>
          <a:lstStyle/>
          <a:p>
            <a:pPr>
              <a:buFont typeface="Wingdings" pitchFamily="2" charset="2"/>
              <a:buChar char="q"/>
            </a:pPr>
            <a:r>
              <a:rPr lang="en-US" b="1" dirty="0" smtClean="0">
                <a:solidFill>
                  <a:schemeClr val="accent6"/>
                </a:solidFill>
              </a:rPr>
              <a:t> </a:t>
            </a:r>
            <a:r>
              <a:rPr lang="en-US" b="1" dirty="0" smtClean="0">
                <a:solidFill>
                  <a:schemeClr val="tx1"/>
                </a:solidFill>
                <a:latin typeface="Arial" pitchFamily="34" charset="0"/>
                <a:cs typeface="Arial" pitchFamily="34" charset="0"/>
              </a:rPr>
              <a:t>Working principle.</a:t>
            </a:r>
          </a:p>
          <a:p>
            <a:endParaRPr lang="en-US" dirty="0" smtClean="0">
              <a:solidFill>
                <a:schemeClr val="accent6"/>
              </a:solidFill>
              <a:latin typeface="Arial" pitchFamily="34" charset="0"/>
              <a:cs typeface="Arial" pitchFamily="34" charset="0"/>
            </a:endParaRPr>
          </a:p>
          <a:p>
            <a:pPr>
              <a:buFont typeface="Wingdings" pitchFamily="2" charset="2"/>
              <a:buChar char="ü"/>
            </a:pPr>
            <a:r>
              <a:rPr lang="en-US" dirty="0" smtClean="0">
                <a:solidFill>
                  <a:schemeClr val="accent6"/>
                </a:solidFill>
                <a:latin typeface="Arial" pitchFamily="34" charset="0"/>
                <a:cs typeface="Arial" pitchFamily="34" charset="0"/>
              </a:rPr>
              <a:t>  </a:t>
            </a:r>
            <a:r>
              <a:rPr lang="en-US" dirty="0" smtClean="0">
                <a:solidFill>
                  <a:schemeClr val="tx1"/>
                </a:solidFill>
                <a:latin typeface="Arial" pitchFamily="34" charset="0"/>
                <a:cs typeface="Arial" pitchFamily="34" charset="0"/>
              </a:rPr>
              <a:t>Sample is placed on the rotating centre stage and positioned.</a:t>
            </a:r>
            <a:endParaRPr lang="en-US" dirty="0" smtClean="0">
              <a:solidFill>
                <a:schemeClr val="accent6"/>
              </a:solidFill>
              <a:latin typeface="Arial" pitchFamily="34" charset="0"/>
              <a:cs typeface="Arial" pitchFamily="34" charset="0"/>
            </a:endParaRPr>
          </a:p>
          <a:p>
            <a:pPr>
              <a:buFont typeface="Wingdings" pitchFamily="2" charset="2"/>
              <a:buChar char="ü"/>
            </a:pPr>
            <a:r>
              <a:rPr lang="en-US" dirty="0" smtClean="0">
                <a:solidFill>
                  <a:schemeClr val="accent6"/>
                </a:solidFill>
                <a:latin typeface="Arial" pitchFamily="34" charset="0"/>
                <a:cs typeface="Arial" pitchFamily="34" charset="0"/>
              </a:rPr>
              <a:t>  </a:t>
            </a:r>
            <a:r>
              <a:rPr lang="en-US" dirty="0" smtClean="0">
                <a:solidFill>
                  <a:schemeClr val="tx1"/>
                </a:solidFill>
                <a:latin typeface="Arial" pitchFamily="34" charset="0"/>
                <a:cs typeface="Arial" pitchFamily="34" charset="0"/>
              </a:rPr>
              <a:t>It has a diamond stylus which  touches the surface  and scans along the  sample surface acquiring the measurements as it goes. </a:t>
            </a:r>
          </a:p>
          <a:p>
            <a:pPr>
              <a:buFont typeface="Wingdings" pitchFamily="2" charset="2"/>
              <a:buChar char="ü"/>
            </a:pPr>
            <a:r>
              <a:rPr lang="en-US" dirty="0" smtClean="0">
                <a:solidFill>
                  <a:schemeClr val="accent6"/>
                </a:solidFill>
                <a:latin typeface="Arial" pitchFamily="34" charset="0"/>
                <a:cs typeface="Arial" pitchFamily="34" charset="0"/>
              </a:rPr>
              <a:t> </a:t>
            </a:r>
            <a:r>
              <a:rPr lang="en-US" dirty="0" smtClean="0">
                <a:solidFill>
                  <a:schemeClr val="tx1"/>
                </a:solidFill>
                <a:latin typeface="Arial" pitchFamily="34" charset="0"/>
                <a:cs typeface="Arial" pitchFamily="34" charset="0"/>
              </a:rPr>
              <a:t> The data is then captured and recorded.</a:t>
            </a:r>
            <a:endParaRPr lang="en-US" dirty="0" smtClean="0">
              <a:solidFill>
                <a:schemeClr val="accent6"/>
              </a:solidFill>
              <a:latin typeface="Arial" pitchFamily="34" charset="0"/>
              <a:cs typeface="Arial" pitchFamily="34" charset="0"/>
            </a:endParaRPr>
          </a:p>
        </p:txBody>
      </p:sp>
      <p:pic>
        <p:nvPicPr>
          <p:cNvPr id="13" name="Picture 12" descr="https://upload.wikimedia.org/wikipedia/commons/thumb/5/56/Contact_profilometer_at_LAAS_0419.jpg/250px-Contact_profilometer_at_LAAS_0419.jpg"/>
          <p:cNvPicPr/>
          <p:nvPr/>
        </p:nvPicPr>
        <p:blipFill>
          <a:blip r:embed="rId3" cstate="print"/>
          <a:srcRect b="18929"/>
          <a:stretch>
            <a:fillRect/>
          </a:stretch>
        </p:blipFill>
        <p:spPr bwMode="auto">
          <a:xfrm>
            <a:off x="381000" y="2209800"/>
            <a:ext cx="1568450" cy="1903947"/>
          </a:xfrm>
          <a:prstGeom prst="rect">
            <a:avLst/>
          </a:prstGeom>
          <a:noFill/>
          <a:ln w="9525">
            <a:noFill/>
            <a:miter lim="800000"/>
            <a:headEnd/>
            <a:tailEnd/>
          </a:ln>
        </p:spPr>
      </p:pic>
      <p:sp>
        <p:nvSpPr>
          <p:cNvPr id="16" name="Left Arrow Callout 15"/>
          <p:cNvSpPr/>
          <p:nvPr/>
        </p:nvSpPr>
        <p:spPr>
          <a:xfrm>
            <a:off x="1981200" y="2057400"/>
            <a:ext cx="1981200" cy="1371600"/>
          </a:xfrm>
          <a:prstGeom prst="leftArrowCallou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p:cNvSpPr txBox="1"/>
          <p:nvPr/>
        </p:nvSpPr>
        <p:spPr>
          <a:xfrm>
            <a:off x="2743200" y="2362200"/>
            <a:ext cx="1143000" cy="923330"/>
          </a:xfrm>
          <a:prstGeom prst="rect">
            <a:avLst/>
          </a:prstGeom>
          <a:noFill/>
        </p:spPr>
        <p:txBody>
          <a:bodyPr wrap="square" rtlCol="0">
            <a:spAutoFit/>
          </a:bodyPr>
          <a:lstStyle/>
          <a:p>
            <a:r>
              <a:rPr lang="en-US" dirty="0" smtClean="0">
                <a:latin typeface="Arial" pitchFamily="34" charset="0"/>
                <a:cs typeface="Arial" pitchFamily="34" charset="0"/>
              </a:rPr>
              <a:t>Fig 5: Surface Profiler</a:t>
            </a:r>
            <a:endParaRPr lang="en-US" dirty="0">
              <a:latin typeface="Arial" pitchFamily="34" charset="0"/>
              <a:cs typeface="Arial" pitchFamily="34" charset="0"/>
            </a:endParaRPr>
          </a:p>
        </p:txBody>
      </p:sp>
      <p:sp>
        <p:nvSpPr>
          <p:cNvPr id="18" name="Left Arrow Callout 17"/>
          <p:cNvSpPr/>
          <p:nvPr/>
        </p:nvSpPr>
        <p:spPr>
          <a:xfrm>
            <a:off x="1981200" y="4572000"/>
            <a:ext cx="1981200" cy="1600200"/>
          </a:xfrm>
          <a:prstGeom prst="leftArrowCallout">
            <a:avLst>
              <a:gd name="adj1" fmla="val 20652"/>
              <a:gd name="adj2" fmla="val 22826"/>
              <a:gd name="adj3" fmla="val 25000"/>
              <a:gd name="adj4" fmla="val 64977"/>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latin typeface="Arial" pitchFamily="34" charset="0"/>
                <a:cs typeface="Arial" pitchFamily="34" charset="0"/>
              </a:rPr>
              <a:t>Fig 6: Films to be deposited.</a:t>
            </a:r>
            <a:endParaRPr lang="en-US" dirty="0">
              <a:solidFill>
                <a:schemeClr val="tx1"/>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714</TotalTime>
  <Words>851</Words>
  <Application>Microsoft Office PowerPoint</Application>
  <PresentationFormat>On-screen Show (4:3)</PresentationFormat>
  <Paragraphs>217</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Flow</vt:lpstr>
      <vt:lpstr>   </vt:lpstr>
      <vt:lpstr>1. INTRODUCTION</vt:lpstr>
      <vt:lpstr>1.1: TiO2  </vt:lpstr>
      <vt:lpstr>1.2. OBJECTIVES</vt:lpstr>
      <vt:lpstr>1.3:SIGNIFICANCE OF THE STUDY.</vt:lpstr>
      <vt:lpstr>2.MATERIALS AND METHODS.</vt:lpstr>
      <vt:lpstr>2.1:DEPOSITION BY DIP COATING .</vt:lpstr>
      <vt:lpstr>2.2:UV-VIS-NIR SPECTROPHOTOMETER</vt:lpstr>
      <vt:lpstr>2.3:SURFACE PROFILER.</vt:lpstr>
      <vt:lpstr>3:RESULTS AND DISCUSSIONS.</vt:lpstr>
      <vt:lpstr>…Cotd</vt:lpstr>
      <vt:lpstr>Slide 12</vt:lpstr>
      <vt:lpstr>4:CONCLUSIONS.</vt:lpstr>
      <vt:lpstr>Slide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RELATIONSHIP BETWEEN THICKNESS AND PRECURSOR TEMPERATURE FOR DIP COATED TiO2 THIN FILMS.</dc:title>
  <dc:creator>Houston</dc:creator>
  <cp:lastModifiedBy>Houston</cp:lastModifiedBy>
  <cp:revision>100</cp:revision>
  <dcterms:created xsi:type="dcterms:W3CDTF">2020-06-29T14:31:03Z</dcterms:created>
  <dcterms:modified xsi:type="dcterms:W3CDTF">2020-07-14T08:28:25Z</dcterms:modified>
</cp:coreProperties>
</file>