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1" r:id="rId9"/>
    <p:sldId id="262" r:id="rId10"/>
    <p:sldId id="273" r:id="rId11"/>
    <p:sldId id="268" r:id="rId12"/>
    <p:sldId id="270" r:id="rId13"/>
    <p:sldId id="274" r:id="rId14"/>
    <p:sldId id="276" r:id="rId15"/>
    <p:sldId id="278" r:id="rId16"/>
    <p:sldId id="280" r:id="rId17"/>
    <p:sldId id="282" r:id="rId18"/>
    <p:sldId id="284" r:id="rId19"/>
    <p:sldId id="286" r:id="rId20"/>
    <p:sldId id="288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935483870967737"/>
          <c:y val="6.0772677805518455E-2"/>
          <c:w val="0.74104210763977219"/>
          <c:h val="0.80113917162793657"/>
        </c:manualLayout>
      </c:layout>
      <c:lineChart>
        <c:grouping val="standard"/>
        <c:ser>
          <c:idx val="0"/>
          <c:order val="0"/>
          <c:tx>
            <c:strRef>
              <c:f>Sheet1!$F$6</c:f>
              <c:strCache>
                <c:ptCount val="1"/>
                <c:pt idx="0">
                  <c:v>Ondo yam (mm)</c:v>
                </c:pt>
              </c:strCache>
            </c:strRef>
          </c:tx>
          <c:val>
            <c:numRef>
              <c:f>Sheet1!$F$7:$F$9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Sheet1!$G$6</c:f>
              <c:strCache>
                <c:ptCount val="1"/>
                <c:pt idx="0">
                  <c:v>Edo yam (mm)</c:v>
                </c:pt>
              </c:strCache>
            </c:strRef>
          </c:tx>
          <c:val>
            <c:numRef>
              <c:f>Sheet1!$G$7:$G$9</c:f>
              <c:numCache>
                <c:formatCode>General</c:formatCode>
                <c:ptCount val="3"/>
                <c:pt idx="0">
                  <c:v>7.5</c:v>
                </c:pt>
                <c:pt idx="1">
                  <c:v>19.5</c:v>
                </c:pt>
                <c:pt idx="2">
                  <c:v>51.5</c:v>
                </c:pt>
              </c:numCache>
            </c:numRef>
          </c:val>
        </c:ser>
        <c:marker val="1"/>
        <c:axId val="68462080"/>
        <c:axId val="68579328"/>
      </c:lineChart>
      <c:catAx>
        <c:axId val="68462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Time</a:t>
                </a:r>
                <a:r>
                  <a:rPr lang="en-US" sz="1600" baseline="0" dirty="0">
                    <a:latin typeface="Times New Roman" pitchFamily="18" charset="0"/>
                    <a:cs typeface="Times New Roman" pitchFamily="18" charset="0"/>
                  </a:rPr>
                  <a:t> (Days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4220119662461571"/>
              <c:y val="0.90304477946354333"/>
            </c:manualLayout>
          </c:layout>
        </c:title>
        <c:tickLblPos val="nextTo"/>
        <c:crossAx val="68579328"/>
        <c:crosses val="autoZero"/>
        <c:auto val="1"/>
        <c:lblAlgn val="ctr"/>
        <c:lblOffset val="100"/>
      </c:catAx>
      <c:valAx>
        <c:axId val="685793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percentage</a:t>
                </a:r>
                <a:r>
                  <a:rPr lang="en-US" sz="1600" baseline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aseline="0" dirty="0" smtClean="0">
                    <a:latin typeface="Times New Roman" pitchFamily="18" charset="0"/>
                    <a:cs typeface="Times New Roman" pitchFamily="18" charset="0"/>
                  </a:rPr>
                  <a:t>increase </a:t>
                </a:r>
                <a:r>
                  <a:rPr lang="en-US" sz="1600" baseline="0" dirty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US" sz="1600" baseline="0" dirty="0" smtClean="0">
                    <a:latin typeface="Times New Roman" pitchFamily="18" charset="0"/>
                    <a:cs typeface="Times New Roman" pitchFamily="18" charset="0"/>
                  </a:rPr>
                  <a:t>length </a:t>
                </a:r>
                <a:r>
                  <a:rPr lang="en-US" sz="1600" baseline="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1600" baseline="0" dirty="0" err="1">
                    <a:latin typeface="Times New Roman" pitchFamily="18" charset="0"/>
                    <a:cs typeface="Times New Roman" pitchFamily="18" charset="0"/>
                  </a:rPr>
                  <a:t>mycelial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6846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67025089605735"/>
          <c:y val="3.8449363036937481E-2"/>
          <c:w val="0.17252688172043046"/>
          <c:h val="7.3507777991165868E-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7E97-CE96-437C-9755-C343D7C08BE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77AC-5721-438A-814D-4702F178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yinyechi.akomah@uniport.edu.ng" TargetMode="External"/><Relationship Id="rId2" Type="http://schemas.openxmlformats.org/officeDocument/2006/relationships/hyperlink" Target="mailto:onyinyechi.akomah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NIGERIA ACADEMY OF SCIENCE                    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 ANNUAL SCIENTIFIC CONFERENCE  UNIVERSITY OF LAGOS, AKOKA, 2020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8991600" cy="518160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100" dirty="0" smtClean="0">
                <a:solidFill>
                  <a:schemeClr val="tx2"/>
                </a:solidFill>
              </a:rPr>
              <a:t>Development of Biological </a:t>
            </a:r>
            <a:r>
              <a:rPr lang="en-US" sz="4100" dirty="0">
                <a:solidFill>
                  <a:schemeClr val="tx2"/>
                </a:solidFill>
              </a:rPr>
              <a:t>A</a:t>
            </a:r>
            <a:r>
              <a:rPr lang="en-US" sz="4100" dirty="0" smtClean="0">
                <a:solidFill>
                  <a:schemeClr val="tx2"/>
                </a:solidFill>
              </a:rPr>
              <a:t>gent for </a:t>
            </a:r>
            <a:r>
              <a:rPr lang="en-US" sz="4100" dirty="0">
                <a:solidFill>
                  <a:schemeClr val="tx2"/>
                </a:solidFill>
              </a:rPr>
              <a:t>P</a:t>
            </a:r>
            <a:r>
              <a:rPr lang="en-US" sz="4100" dirty="0" smtClean="0">
                <a:solidFill>
                  <a:schemeClr val="tx2"/>
                </a:solidFill>
              </a:rPr>
              <a:t>ost </a:t>
            </a:r>
            <a:r>
              <a:rPr lang="en-US" sz="4100" dirty="0">
                <a:solidFill>
                  <a:schemeClr val="tx2"/>
                </a:solidFill>
              </a:rPr>
              <a:t>H</a:t>
            </a:r>
            <a:r>
              <a:rPr lang="en-US" sz="4100" dirty="0" smtClean="0">
                <a:solidFill>
                  <a:schemeClr val="tx2"/>
                </a:solidFill>
              </a:rPr>
              <a:t>arvest </a:t>
            </a:r>
            <a:r>
              <a:rPr lang="en-US" sz="4100" dirty="0">
                <a:solidFill>
                  <a:schemeClr val="tx2"/>
                </a:solidFill>
              </a:rPr>
              <a:t>Y</a:t>
            </a:r>
            <a:r>
              <a:rPr lang="en-US" sz="4100" dirty="0" smtClean="0">
                <a:solidFill>
                  <a:schemeClr val="tx2"/>
                </a:solidFill>
              </a:rPr>
              <a:t>am </a:t>
            </a:r>
            <a:r>
              <a:rPr lang="en-US" sz="4100" dirty="0">
                <a:solidFill>
                  <a:schemeClr val="tx2"/>
                </a:solidFill>
              </a:rPr>
              <a:t>T</a:t>
            </a:r>
            <a:r>
              <a:rPr lang="en-US" sz="4100" dirty="0" smtClean="0">
                <a:solidFill>
                  <a:schemeClr val="tx2"/>
                </a:solidFill>
              </a:rPr>
              <a:t>uber rot – </a:t>
            </a:r>
            <a:r>
              <a:rPr lang="en-US" sz="41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4100" i="1" dirty="0" smtClean="0">
                <a:solidFill>
                  <a:schemeClr val="tx2"/>
                </a:solidFill>
              </a:rPr>
              <a:t> </a:t>
            </a:r>
            <a:r>
              <a:rPr lang="en-US" sz="4100" dirty="0" smtClean="0">
                <a:solidFill>
                  <a:schemeClr val="tx2"/>
                </a:solidFill>
              </a:rPr>
              <a:t>sp.</a:t>
            </a:r>
          </a:p>
          <a:p>
            <a:r>
              <a:rPr lang="en-US" dirty="0" smtClean="0"/>
              <a:t>BY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  O. N.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Akomah-Abadaike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Microbiology Technology, School of Science Laboratory Technology, University of Port Harcourt, PMB 5323 Port Harcourt, Nigeria.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onyinyechi.akomah@yahoo.com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onyinyechi.akomah@uniport.edu.ng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Treatment Setup (sterile water/broth suspension)</a:t>
            </a:r>
          </a:p>
          <a:p>
            <a:r>
              <a:rPr lang="en-US" i="1" dirty="0" err="1" smtClean="0"/>
              <a:t>Trichoderma</a:t>
            </a:r>
            <a:r>
              <a:rPr lang="en-US" dirty="0" smtClean="0"/>
              <a:t> sp. alone</a:t>
            </a:r>
          </a:p>
          <a:p>
            <a:r>
              <a:rPr lang="en-US" dirty="0" smtClean="0"/>
              <a:t>Pathogen alone</a:t>
            </a:r>
          </a:p>
          <a:p>
            <a:r>
              <a:rPr lang="en-US" dirty="0" smtClean="0"/>
              <a:t>Pathogen + </a:t>
            </a:r>
            <a:r>
              <a:rPr lang="en-US" i="1" dirty="0" err="1" smtClean="0"/>
              <a:t>Trichoderma</a:t>
            </a:r>
            <a:r>
              <a:rPr lang="en-US" dirty="0" smtClean="0"/>
              <a:t> simultaneously</a:t>
            </a:r>
          </a:p>
          <a:p>
            <a:r>
              <a:rPr lang="en-US" dirty="0" smtClean="0"/>
              <a:t>Pathogen + </a:t>
            </a:r>
            <a:r>
              <a:rPr lang="en-US" i="1" dirty="0" err="1" smtClean="0"/>
              <a:t>Trichoderma</a:t>
            </a:r>
            <a:r>
              <a:rPr lang="en-US" dirty="0" smtClean="0"/>
              <a:t> 1 day later</a:t>
            </a:r>
          </a:p>
          <a:p>
            <a:r>
              <a:rPr lang="en-US" dirty="0" smtClean="0"/>
              <a:t>Pathogen + </a:t>
            </a:r>
            <a:r>
              <a:rPr lang="en-US" i="1" dirty="0" err="1" smtClean="0"/>
              <a:t>Trichoderma</a:t>
            </a:r>
            <a:r>
              <a:rPr lang="en-US" dirty="0" smtClean="0"/>
              <a:t> 2 day later</a:t>
            </a:r>
          </a:p>
          <a:p>
            <a:r>
              <a:rPr lang="en-US" dirty="0" smtClean="0"/>
              <a:t>Pathogen + </a:t>
            </a:r>
            <a:r>
              <a:rPr lang="en-US" i="1" dirty="0" err="1" smtClean="0"/>
              <a:t>Trichoderma</a:t>
            </a:r>
            <a:r>
              <a:rPr lang="en-US" dirty="0" smtClean="0"/>
              <a:t> 3 day later</a:t>
            </a:r>
          </a:p>
          <a:p>
            <a:r>
              <a:rPr lang="en-US" dirty="0" err="1" smtClean="0"/>
              <a:t>Pathogenicity</a:t>
            </a:r>
            <a:r>
              <a:rPr lang="en-US" dirty="0" smtClean="0"/>
              <a:t> of B </a:t>
            </a:r>
            <a:r>
              <a:rPr lang="en-US" dirty="0" err="1" smtClean="0"/>
              <a:t>theobromae</a:t>
            </a:r>
            <a:r>
              <a:rPr lang="en-US" dirty="0" smtClean="0"/>
              <a:t> on different cultivars of water yam.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yinyechi Akoma\Pictures\Camera\IMG_20151102_105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46156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791200"/>
            <a:ext cx="751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1: </a:t>
            </a:r>
            <a:r>
              <a:rPr lang="en-US" dirty="0" err="1" smtClean="0"/>
              <a:t>Ondo</a:t>
            </a:r>
            <a:r>
              <a:rPr lang="en-US" dirty="0" smtClean="0"/>
              <a:t> and Edo yam inoculated with pathogen alone / with </a:t>
            </a:r>
            <a:r>
              <a:rPr lang="en-US" dirty="0" err="1" smtClean="0"/>
              <a:t>Trichoderma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simultaneously or days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nyinyechi Akoma\Pictures\Camera\IMG_20151102_11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046156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6096000"/>
            <a:ext cx="671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2: Fungi associated with rot of yam-tuber and </a:t>
            </a:r>
            <a:r>
              <a:rPr lang="en-US" dirty="0" err="1" smtClean="0"/>
              <a:t>Trichoderma</a:t>
            </a:r>
            <a:r>
              <a:rPr lang="en-US" dirty="0" smtClean="0"/>
              <a:t> sp. 	`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11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6477000"/>
            <a:ext cx="611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1= </a:t>
            </a:r>
            <a:r>
              <a:rPr lang="en-US" i="1" dirty="0" err="1" smtClean="0"/>
              <a:t>Trichoderma</a:t>
            </a:r>
            <a:r>
              <a:rPr lang="en-US" dirty="0" smtClean="0"/>
              <a:t> sp. 2= </a:t>
            </a:r>
            <a:r>
              <a:rPr lang="en-US" i="1" dirty="0" smtClean="0"/>
              <a:t>B </a:t>
            </a:r>
            <a:r>
              <a:rPr lang="en-US" i="1" dirty="0" err="1" smtClean="0"/>
              <a:t>theobromea</a:t>
            </a:r>
            <a:r>
              <a:rPr lang="en-US" dirty="0" smtClean="0"/>
              <a:t>, 3= </a:t>
            </a:r>
            <a:r>
              <a:rPr lang="en-US" i="1" dirty="0" smtClean="0"/>
              <a:t>P </a:t>
            </a:r>
            <a:r>
              <a:rPr lang="en-US" i="1" dirty="0" err="1" smtClean="0"/>
              <a:t>oxalicum</a:t>
            </a:r>
            <a:r>
              <a:rPr lang="en-US" dirty="0" smtClean="0"/>
              <a:t>, 4=</a:t>
            </a:r>
            <a:r>
              <a:rPr lang="en-US" i="1" dirty="0" smtClean="0"/>
              <a:t> A </a:t>
            </a:r>
            <a:r>
              <a:rPr lang="en-US" i="1" dirty="0" err="1" smtClean="0"/>
              <a:t>niger</a:t>
            </a:r>
            <a:endParaRPr lang="en-US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1066800"/>
          <a:ext cx="9144001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257904"/>
                <a:gridCol w="1306286"/>
                <a:gridCol w="1306286"/>
                <a:gridCol w="1306286"/>
                <a:gridCol w="1306286"/>
                <a:gridCol w="1306286"/>
              </a:tblGrid>
              <a:tr h="779632">
                <a:tc>
                  <a:txBody>
                    <a:bodyPr/>
                    <a:lstStyle/>
                    <a:p>
                      <a:r>
                        <a:rPr lang="en-US" dirty="0" smtClean="0"/>
                        <a:t>TIME(DAY)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– b = (x)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x/a    x 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 (%)</a:t>
                      </a:r>
                      <a:endParaRPr lang="en-US" dirty="0"/>
                    </a:p>
                  </a:txBody>
                  <a:tcPr/>
                </a:tc>
              </a:tr>
              <a:tr h="61256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96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/>
                </a:tc>
              </a:tr>
              <a:tr h="5568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96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6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Sensitivity of rot pathogens to </a:t>
            </a:r>
            <a:r>
              <a:rPr lang="en-US" sz="2400" i="1" dirty="0" err="1" smtClean="0"/>
              <a:t>Trichoderma</a:t>
            </a:r>
            <a:r>
              <a:rPr lang="en-US" sz="2400" dirty="0" smtClean="0"/>
              <a:t> sp. Antagonism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Table 1: </a:t>
            </a:r>
            <a:r>
              <a:rPr lang="en-US" sz="2400" i="1" dirty="0" err="1" smtClean="0"/>
              <a:t>Botrydioplodia</a:t>
            </a:r>
            <a:r>
              <a:rPr lang="en-US" sz="2400" dirty="0" smtClean="0"/>
              <a:t> sp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Trichoderma</a:t>
            </a:r>
            <a:r>
              <a:rPr lang="en-US" sz="2400" dirty="0" smtClean="0"/>
              <a:t> sp.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638800"/>
            <a:ext cx="876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*Since the magnitude of inhibition for</a:t>
            </a:r>
            <a:r>
              <a:rPr lang="en-US" i="1" dirty="0" smtClean="0"/>
              <a:t> </a:t>
            </a:r>
            <a:r>
              <a:rPr lang="en-US" i="1" dirty="0" err="1" smtClean="0"/>
              <a:t>Botrydioplodia</a:t>
            </a:r>
            <a:r>
              <a:rPr lang="en-US" dirty="0" smtClean="0"/>
              <a:t> sp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err="1" smtClean="0"/>
              <a:t>Trichoderma</a:t>
            </a:r>
            <a:r>
              <a:rPr lang="en-US" dirty="0" smtClean="0"/>
              <a:t> </a:t>
            </a:r>
            <a:r>
              <a:rPr lang="en-US" dirty="0" err="1" smtClean="0"/>
              <a:t>sp.is</a:t>
            </a:r>
            <a:r>
              <a:rPr lang="en-US" dirty="0" smtClean="0"/>
              <a:t> &gt; 50 therefore, the inhibitory effect of the species of </a:t>
            </a:r>
            <a:r>
              <a:rPr lang="en-US" i="1" dirty="0" err="1" smtClean="0"/>
              <a:t>Trichoderma</a:t>
            </a:r>
            <a:r>
              <a:rPr lang="en-US" dirty="0" smtClean="0"/>
              <a:t> is effective  using </a:t>
            </a:r>
            <a:r>
              <a:rPr lang="en-US" dirty="0" err="1" smtClean="0"/>
              <a:t>Sangoyomi</a:t>
            </a:r>
            <a:r>
              <a:rPr lang="en-US" dirty="0" smtClean="0"/>
              <a:t> (2004) scale.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59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32114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TIME(DAY)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– b = (x)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x/a    x 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57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Table 2: </a:t>
            </a:r>
            <a:r>
              <a:rPr lang="en-US" sz="2800" i="1" dirty="0" err="1" smtClean="0"/>
              <a:t>Aspergillus</a:t>
            </a:r>
            <a:r>
              <a:rPr lang="en-US" sz="2800" dirty="0" smtClean="0"/>
              <a:t> sp.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Trichoderma</a:t>
            </a:r>
            <a:r>
              <a:rPr lang="en-US" sz="2800" dirty="0" smtClean="0"/>
              <a:t> sp.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943600"/>
            <a:ext cx="7564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Magnitude of inhibition &gt; 0 – 20 slightly effective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32114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TIME(DAY)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– b = (x)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x/a    x 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990600"/>
            <a:ext cx="617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Table 3: </a:t>
            </a:r>
            <a:r>
              <a:rPr lang="en-US" sz="2800" i="1" dirty="0" err="1" smtClean="0"/>
              <a:t>Pencillium</a:t>
            </a:r>
            <a:r>
              <a:rPr lang="en-US" sz="2800" dirty="0" smtClean="0"/>
              <a:t> sp.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Trichoderma</a:t>
            </a:r>
            <a:r>
              <a:rPr lang="en-US" sz="2800" dirty="0" smtClean="0"/>
              <a:t> sp.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0"/>
            <a:ext cx="848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Magnitude of inhibition &gt; 20 -  50 moderately effective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ONDO YAM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INOCULUM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BROTH INOCULUM (mm)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dirty="0" err="1" smtClean="0"/>
                        <a:t>niger</a:t>
                      </a:r>
                      <a:r>
                        <a:rPr lang="en-US" dirty="0" smtClean="0"/>
                        <a:t>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dirty="0" err="1" smtClean="0"/>
                        <a:t>niger</a:t>
                      </a:r>
                      <a:r>
                        <a:rPr lang="en-US" dirty="0" smtClean="0"/>
                        <a:t> x </a:t>
                      </a:r>
                      <a:r>
                        <a:rPr lang="en-US" dirty="0" err="1" smtClean="0"/>
                        <a:t>Trichoderma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simutaneously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dirty="0" err="1" smtClean="0"/>
                        <a:t>niger</a:t>
                      </a:r>
                      <a:r>
                        <a:rPr lang="en-US" dirty="0" smtClean="0"/>
                        <a:t> x </a:t>
                      </a:r>
                      <a:r>
                        <a:rPr lang="en-US" dirty="0" err="1" smtClean="0"/>
                        <a:t>Trichoderma</a:t>
                      </a:r>
                      <a:r>
                        <a:rPr lang="en-US" dirty="0" smtClean="0"/>
                        <a:t> 1 day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dirty="0" err="1" smtClean="0"/>
                        <a:t>niger</a:t>
                      </a:r>
                      <a:r>
                        <a:rPr lang="en-US" dirty="0" smtClean="0"/>
                        <a:t> x </a:t>
                      </a:r>
                      <a:r>
                        <a:rPr lang="en-US" dirty="0" err="1" smtClean="0"/>
                        <a:t>Trichoderma</a:t>
                      </a:r>
                      <a:r>
                        <a:rPr lang="en-US" dirty="0" smtClean="0"/>
                        <a:t> 2 days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dirty="0" err="1" smtClean="0"/>
                        <a:t>niger</a:t>
                      </a:r>
                      <a:r>
                        <a:rPr lang="en-US" dirty="0" smtClean="0"/>
                        <a:t> x </a:t>
                      </a:r>
                      <a:r>
                        <a:rPr lang="en-US" dirty="0" err="1" smtClean="0"/>
                        <a:t>Trichoderma</a:t>
                      </a:r>
                      <a:r>
                        <a:rPr lang="en-US" dirty="0" smtClean="0"/>
                        <a:t> 3 days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066800"/>
            <a:ext cx="679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4: Rot of yam tuber by A </a:t>
            </a:r>
            <a:r>
              <a:rPr lang="en-US" dirty="0" err="1" smtClean="0"/>
              <a:t>niger</a:t>
            </a:r>
            <a:r>
              <a:rPr lang="en-US" dirty="0" smtClean="0"/>
              <a:t> in the presence of </a:t>
            </a:r>
            <a:r>
              <a:rPr lang="en-US" dirty="0" err="1" smtClean="0"/>
              <a:t>Trichoderma</a:t>
            </a:r>
            <a:r>
              <a:rPr lang="en-US" dirty="0" smtClean="0"/>
              <a:t> sp.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403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*Rot inhibition not statistically significant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5146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ONDO YAM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INOCULUM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BROTH INOCULUM (mm)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B </a:t>
                      </a:r>
                      <a:r>
                        <a:rPr lang="en-US" i="1" dirty="0" err="1" smtClean="0"/>
                        <a:t>thoebromae</a:t>
                      </a:r>
                      <a:r>
                        <a:rPr lang="en-US" i="1" dirty="0" smtClean="0"/>
                        <a:t>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B </a:t>
                      </a:r>
                      <a:r>
                        <a:rPr lang="en-US" i="1" dirty="0" err="1" smtClean="0"/>
                        <a:t>thoebromae</a:t>
                      </a:r>
                      <a:r>
                        <a:rPr lang="en-US" i="1" dirty="0" smtClean="0"/>
                        <a:t> x </a:t>
                      </a:r>
                      <a:r>
                        <a:rPr lang="en-US" i="1" dirty="0" err="1" smtClean="0"/>
                        <a:t>Trichoderma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simutaneously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B </a:t>
                      </a:r>
                      <a:r>
                        <a:rPr lang="en-US" i="1" dirty="0" err="1" smtClean="0"/>
                        <a:t>thoebromae</a:t>
                      </a:r>
                      <a:r>
                        <a:rPr lang="en-US" i="1" dirty="0" smtClean="0"/>
                        <a:t> x </a:t>
                      </a:r>
                      <a:r>
                        <a:rPr lang="en-US" i="1" dirty="0" err="1" smtClean="0"/>
                        <a:t>Trichoderma</a:t>
                      </a:r>
                      <a:r>
                        <a:rPr lang="en-US" i="1" dirty="0" smtClean="0"/>
                        <a:t>  1 day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B </a:t>
                      </a:r>
                      <a:r>
                        <a:rPr lang="en-US" i="1" dirty="0" err="1" smtClean="0"/>
                        <a:t>thoebromae</a:t>
                      </a:r>
                      <a:r>
                        <a:rPr lang="en-US" i="1" dirty="0" smtClean="0"/>
                        <a:t> x </a:t>
                      </a:r>
                      <a:r>
                        <a:rPr lang="en-US" i="1" dirty="0" err="1" smtClean="0"/>
                        <a:t>Trichoderma</a:t>
                      </a:r>
                      <a:r>
                        <a:rPr lang="en-US" i="1" dirty="0" smtClean="0"/>
                        <a:t>  2 days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B </a:t>
                      </a:r>
                      <a:r>
                        <a:rPr lang="en-US" i="1" dirty="0" err="1" smtClean="0"/>
                        <a:t>thoebromae</a:t>
                      </a:r>
                      <a:r>
                        <a:rPr lang="en-US" i="1" dirty="0" smtClean="0"/>
                        <a:t> x </a:t>
                      </a:r>
                      <a:r>
                        <a:rPr lang="en-US" i="1" dirty="0" err="1" smtClean="0"/>
                        <a:t>Trichoderma</a:t>
                      </a:r>
                      <a:r>
                        <a:rPr lang="en-US" i="1" dirty="0" smtClean="0"/>
                        <a:t>  3 days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53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Table 5: Rot of yam tuber by </a:t>
            </a:r>
            <a:r>
              <a:rPr lang="en-US" i="1" dirty="0" smtClean="0"/>
              <a:t>B </a:t>
            </a:r>
            <a:r>
              <a:rPr lang="en-US" i="1" dirty="0" err="1" smtClean="0"/>
              <a:t>thoebromae</a:t>
            </a:r>
            <a:r>
              <a:rPr lang="en-US" dirty="0" smtClean="0"/>
              <a:t> in the presence of </a:t>
            </a:r>
            <a:r>
              <a:rPr lang="en-US" i="1" dirty="0" err="1" smtClean="0"/>
              <a:t>Trichoderma</a:t>
            </a:r>
            <a:r>
              <a:rPr lang="en-US" dirty="0" smtClean="0"/>
              <a:t> sp.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867400"/>
            <a:ext cx="401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*Rot inhibition not </a:t>
            </a:r>
            <a:r>
              <a:rPr lang="en-US" dirty="0" err="1" smtClean="0"/>
              <a:t>ststistically</a:t>
            </a:r>
            <a:r>
              <a:rPr lang="en-US" dirty="0" smtClean="0"/>
              <a:t> significant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2"/>
          <a:ext cx="8458200" cy="510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711247">
                <a:tc>
                  <a:txBody>
                    <a:bodyPr/>
                    <a:lstStyle/>
                    <a:p>
                      <a:r>
                        <a:rPr lang="en-US" dirty="0" smtClean="0"/>
                        <a:t>EDO</a:t>
                      </a:r>
                      <a:r>
                        <a:rPr lang="en-US" baseline="0" dirty="0" smtClean="0"/>
                        <a:t> YAM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BROTH INOCULUM (mm)</a:t>
                      </a:r>
                      <a:endParaRPr lang="en-US" dirty="0"/>
                    </a:p>
                  </a:txBody>
                  <a:tcPr/>
                </a:tc>
              </a:tr>
              <a:tr h="711247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 </a:t>
                      </a:r>
                      <a:r>
                        <a:rPr lang="en-US" i="1" dirty="0" err="1" smtClean="0"/>
                        <a:t>oxalicum</a:t>
                      </a:r>
                      <a:r>
                        <a:rPr lang="en-US" dirty="0" smtClean="0"/>
                        <a:t>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55.7</a:t>
                      </a:r>
                      <a:endParaRPr lang="en-US" dirty="0"/>
                    </a:p>
                  </a:txBody>
                  <a:tcPr/>
                </a:tc>
              </a:tr>
              <a:tr h="1227634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 </a:t>
                      </a:r>
                      <a:r>
                        <a:rPr lang="en-US" i="1" dirty="0" err="1" smtClean="0"/>
                        <a:t>oxalicum</a:t>
                      </a:r>
                      <a:r>
                        <a:rPr lang="en-US" dirty="0" smtClean="0"/>
                        <a:t>  x </a:t>
                      </a:r>
                      <a:r>
                        <a:rPr lang="en-US" i="1" dirty="0" err="1" smtClean="0"/>
                        <a:t>Trichoderma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simutaneously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25.7</a:t>
                      </a:r>
                      <a:endParaRPr lang="en-US" dirty="0"/>
                    </a:p>
                  </a:txBody>
                  <a:tcPr/>
                </a:tc>
              </a:tr>
              <a:tr h="1227634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 </a:t>
                      </a:r>
                      <a:r>
                        <a:rPr lang="en-US" i="1" dirty="0" err="1" smtClean="0"/>
                        <a:t>oxalicum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 x </a:t>
                      </a:r>
                      <a:r>
                        <a:rPr lang="en-US" i="1" dirty="0" err="1" smtClean="0"/>
                        <a:t>Trichoderma</a:t>
                      </a:r>
                      <a:r>
                        <a:rPr lang="en-US" dirty="0" smtClean="0"/>
                        <a:t>  1 day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</a:t>
                      </a:r>
                      <a:endParaRPr lang="en-US" dirty="0"/>
                    </a:p>
                  </a:txBody>
                  <a:tcPr/>
                </a:tc>
              </a:tr>
              <a:tr h="1227634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 </a:t>
                      </a:r>
                      <a:r>
                        <a:rPr lang="en-US" i="1" dirty="0" err="1" smtClean="0"/>
                        <a:t>oxalicum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 x </a:t>
                      </a:r>
                      <a:r>
                        <a:rPr lang="en-US" i="1" dirty="0" err="1" smtClean="0"/>
                        <a:t>Trichoderma</a:t>
                      </a:r>
                      <a:r>
                        <a:rPr lang="en-US" dirty="0" smtClean="0"/>
                        <a:t>  2 days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609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Table 6: Rot of yam tuber by </a:t>
            </a:r>
            <a:r>
              <a:rPr lang="en-US" sz="2400" i="1" dirty="0" smtClean="0"/>
              <a:t>P </a:t>
            </a:r>
            <a:r>
              <a:rPr lang="en-US" sz="2400" i="1" dirty="0" err="1" smtClean="0"/>
              <a:t>oxalicum</a:t>
            </a:r>
            <a:r>
              <a:rPr lang="en-US" sz="2400" dirty="0" smtClean="0"/>
              <a:t> in the presence of </a:t>
            </a:r>
            <a:r>
              <a:rPr lang="en-US" sz="2400" i="1" dirty="0" err="1" smtClean="0"/>
              <a:t>Trichoderma</a:t>
            </a:r>
            <a:r>
              <a:rPr lang="en-US" sz="2400" dirty="0" smtClean="0"/>
              <a:t> sp.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324600"/>
            <a:ext cx="558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*Rot inhibition statistically significant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382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639" y="6096000"/>
            <a:ext cx="8763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 3: </a:t>
            </a:r>
            <a:r>
              <a:rPr lang="en-US" sz="1600" dirty="0" err="1" smtClean="0"/>
              <a:t>Mycelial</a:t>
            </a:r>
            <a:r>
              <a:rPr lang="en-US" sz="1600" dirty="0" smtClean="0"/>
              <a:t> extension of </a:t>
            </a:r>
            <a:r>
              <a:rPr lang="en-US" sz="1600" i="1" dirty="0" smtClean="0"/>
              <a:t>B </a:t>
            </a:r>
            <a:r>
              <a:rPr lang="en-US" sz="1600" i="1" dirty="0" err="1" smtClean="0"/>
              <a:t>theobromae</a:t>
            </a:r>
            <a:r>
              <a:rPr lang="en-US" sz="1600" i="1" dirty="0" smtClean="0"/>
              <a:t> </a:t>
            </a:r>
            <a:r>
              <a:rPr lang="en-US" sz="1600" dirty="0" smtClean="0"/>
              <a:t>on tissue disc of two cultivars of white yam</a:t>
            </a:r>
          </a:p>
          <a:p>
            <a:r>
              <a:rPr lang="en-US" sz="1600" dirty="0" smtClean="0"/>
              <a:t>*Different cultivars of yam vary in their susceptibility to the same pathogen, this is reported</a:t>
            </a:r>
          </a:p>
          <a:p>
            <a:r>
              <a:rPr lang="en-US" sz="1600" dirty="0" smtClean="0"/>
              <a:t> by other researchers (</a:t>
            </a:r>
            <a:r>
              <a:rPr lang="en-US" sz="1600" dirty="0" err="1" smtClean="0"/>
              <a:t>Okigbo</a:t>
            </a:r>
            <a:r>
              <a:rPr lang="en-US" sz="1600" dirty="0" smtClean="0"/>
              <a:t> and </a:t>
            </a:r>
            <a:r>
              <a:rPr lang="en-US" sz="1600" dirty="0" err="1" smtClean="0"/>
              <a:t>Ikediugwu</a:t>
            </a:r>
            <a:r>
              <a:rPr lang="en-US" sz="1600" dirty="0" smtClean="0"/>
              <a:t> (2000)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Yam belongs to the family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Dioscoreaceae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genus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Discorea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West Africa, there are at least seven species; Forest yam, Bitter yam, Chinese yam, Yellow yam, White yam, Guinea yam, Water yam.</a:t>
            </a:r>
          </a:p>
          <a:p>
            <a:pPr algn="just"/>
            <a:r>
              <a:rPr lang="en-US" dirty="0" smtClean="0"/>
              <a:t>The genus </a:t>
            </a:r>
            <a:r>
              <a:rPr lang="en-US" i="1" dirty="0" err="1" smtClean="0"/>
              <a:t>Trichoderma</a:t>
            </a:r>
            <a:r>
              <a:rPr lang="en-US" dirty="0" smtClean="0"/>
              <a:t> sp. belong to the family of </a:t>
            </a:r>
            <a:r>
              <a:rPr lang="en-US" i="1" dirty="0" err="1" smtClean="0"/>
              <a:t>hypocreacea</a:t>
            </a:r>
            <a:r>
              <a:rPr lang="en-US" dirty="0" smtClean="0"/>
              <a:t>, is  the most abundant fungi found in climatic zones.  </a:t>
            </a:r>
          </a:p>
          <a:p>
            <a:pPr algn="just"/>
            <a:r>
              <a:rPr lang="en-US" dirty="0" smtClean="0"/>
              <a:t>One of the most unique characteristics of this fungi compared to others, is their ability to parasitize other  parasitic fungi in plants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nyinyechi Akoma\Pictures\Camera\IMG_20151102_105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8680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5638800"/>
            <a:ext cx="599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Fig. 4: Pathogenic effect of various fungi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447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72200"/>
            <a:ext cx="822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1= P </a:t>
            </a:r>
            <a:r>
              <a:rPr lang="en-US" sz="2400" dirty="0" err="1" smtClean="0"/>
              <a:t>oxalicum</a:t>
            </a:r>
            <a:r>
              <a:rPr lang="en-US" sz="2400" dirty="0" smtClean="0"/>
              <a:t>, 2= </a:t>
            </a:r>
            <a:r>
              <a:rPr lang="en-US" sz="2400" dirty="0" err="1" smtClean="0"/>
              <a:t>Trichoderma</a:t>
            </a:r>
            <a:r>
              <a:rPr lang="en-US" sz="2400" dirty="0" smtClean="0"/>
              <a:t> sp., 3=B. </a:t>
            </a:r>
            <a:r>
              <a:rPr lang="en-US" sz="2400" dirty="0" err="1" smtClean="0"/>
              <a:t>theobromea</a:t>
            </a:r>
            <a:r>
              <a:rPr lang="en-US" sz="2400" dirty="0" smtClean="0"/>
              <a:t>,  4= A </a:t>
            </a:r>
            <a:r>
              <a:rPr lang="en-US" sz="2400" dirty="0" err="1" smtClean="0"/>
              <a:t>niger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Trichoderma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sp. have a suppressive effect on the rot incited 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theobromae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niger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oxalicum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cultivars of white yam have varying level of susceptibility to rot pathogens.</a:t>
            </a: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Trichoderma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 have the capacity to control on going rot of tubers.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recommended that individuals spray their yam tubers with spore suspension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Trichoderma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outputs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Expanded understanding of the </a:t>
            </a:r>
            <a:r>
              <a:rPr lang="en-US" dirty="0" err="1" smtClean="0"/>
              <a:t>phylogenetic</a:t>
            </a:r>
            <a:r>
              <a:rPr lang="en-US" dirty="0" smtClean="0"/>
              <a:t> of </a:t>
            </a:r>
            <a:r>
              <a:rPr lang="en-US" i="1" dirty="0" err="1" smtClean="0"/>
              <a:t>Trichoderma</a:t>
            </a:r>
            <a:r>
              <a:rPr lang="en-US" dirty="0" smtClean="0"/>
              <a:t> sp. In Africa.</a:t>
            </a:r>
          </a:p>
          <a:p>
            <a:endParaRPr lang="en-US" dirty="0" smtClean="0"/>
          </a:p>
          <a:p>
            <a:r>
              <a:rPr lang="en-US" dirty="0" smtClean="0"/>
              <a:t>Enhanced innovativeness</a:t>
            </a:r>
          </a:p>
          <a:p>
            <a:endParaRPr lang="en-US" dirty="0" smtClean="0"/>
          </a:p>
          <a:p>
            <a:r>
              <a:rPr lang="en-US" dirty="0" smtClean="0"/>
              <a:t>Freeze- drying (</a:t>
            </a:r>
            <a:r>
              <a:rPr lang="en-US" dirty="0" err="1" smtClean="0"/>
              <a:t>lyophilization</a:t>
            </a:r>
            <a:r>
              <a:rPr lang="en-US" dirty="0" smtClean="0"/>
              <a:t>) of </a:t>
            </a:r>
            <a:r>
              <a:rPr lang="en-US" i="1" dirty="0" err="1" smtClean="0"/>
              <a:t>Trichoderma</a:t>
            </a:r>
            <a:r>
              <a:rPr lang="en-US" i="1" dirty="0" smtClean="0"/>
              <a:t> </a:t>
            </a:r>
            <a:r>
              <a:rPr lang="en-US" dirty="0" smtClean="0"/>
              <a:t>sp.</a:t>
            </a:r>
          </a:p>
          <a:p>
            <a:endParaRPr lang="en-US" dirty="0" smtClean="0"/>
          </a:p>
          <a:p>
            <a:r>
              <a:rPr lang="en-US" dirty="0" smtClean="0"/>
              <a:t>Products commercially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outcomes and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US" dirty="0" smtClean="0"/>
              <a:t>Increase income for local farmer and yam dealers</a:t>
            </a:r>
          </a:p>
          <a:p>
            <a:endParaRPr lang="en-US" dirty="0" smtClean="0"/>
          </a:p>
          <a:p>
            <a:r>
              <a:rPr lang="en-US" dirty="0" smtClean="0"/>
              <a:t>Increase foreign exchange.</a:t>
            </a:r>
          </a:p>
          <a:p>
            <a:endParaRPr lang="en-US" dirty="0" smtClean="0"/>
          </a:p>
          <a:p>
            <a:r>
              <a:rPr lang="en-US" dirty="0" smtClean="0"/>
              <a:t>Women empowerment.</a:t>
            </a:r>
          </a:p>
          <a:p>
            <a:endParaRPr lang="en-US" dirty="0" smtClean="0"/>
          </a:p>
          <a:p>
            <a:r>
              <a:rPr lang="en-US" dirty="0" smtClean="0"/>
              <a:t>More food, better health. Reduction in poverty and hunger, improved national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Amusa</a:t>
            </a:r>
            <a:r>
              <a:rPr lang="en-US" dirty="0" smtClean="0"/>
              <a:t>, N.A., </a:t>
            </a:r>
            <a:r>
              <a:rPr lang="en-US" dirty="0" err="1" smtClean="0"/>
              <a:t>Adegbite</a:t>
            </a:r>
            <a:r>
              <a:rPr lang="en-US" dirty="0" smtClean="0"/>
              <a:t>, A.A., </a:t>
            </a:r>
            <a:r>
              <a:rPr lang="en-US" dirty="0" err="1" smtClean="0"/>
              <a:t>Muhammed</a:t>
            </a:r>
            <a:r>
              <a:rPr lang="en-US" dirty="0" smtClean="0"/>
              <a:t>, S and </a:t>
            </a:r>
            <a:r>
              <a:rPr lang="en-US" dirty="0" err="1" smtClean="0"/>
              <a:t>Balyewu</a:t>
            </a:r>
            <a:r>
              <a:rPr lang="en-US" dirty="0" smtClean="0"/>
              <a:t>, R.A (2003). Yam diseases and its Management in Nigeria, </a:t>
            </a:r>
            <a:r>
              <a:rPr lang="en-US" i="1" dirty="0" smtClean="0"/>
              <a:t>African Journal of Biotechnology </a:t>
            </a:r>
            <a:r>
              <a:rPr lang="en-US" dirty="0" smtClean="0"/>
              <a:t>2 : 497 – 503.</a:t>
            </a:r>
            <a:endParaRPr lang="en-US" dirty="0" smtClean="0"/>
          </a:p>
          <a:p>
            <a:r>
              <a:rPr lang="en-US" dirty="0" err="1" smtClean="0"/>
              <a:t>Okigbo</a:t>
            </a:r>
            <a:r>
              <a:rPr lang="en-US" dirty="0" smtClean="0"/>
              <a:t>, R. N (2005). Biological Control of post harvest  fungal rot of yam (</a:t>
            </a:r>
            <a:r>
              <a:rPr lang="en-US" i="1" dirty="0" err="1" smtClean="0"/>
              <a:t>Dioscorea</a:t>
            </a:r>
            <a:r>
              <a:rPr lang="en-US" i="1" dirty="0" smtClean="0"/>
              <a:t> Spp.</a:t>
            </a:r>
            <a:r>
              <a:rPr lang="en-US" dirty="0" smtClean="0"/>
              <a:t>) with Bacillus </a:t>
            </a:r>
            <a:r>
              <a:rPr lang="en-US" dirty="0" err="1" smtClean="0"/>
              <a:t>subtillis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Mycopathologia</a:t>
            </a:r>
            <a:r>
              <a:rPr lang="en-US" i="1" dirty="0" smtClean="0"/>
              <a:t>,</a:t>
            </a:r>
            <a:r>
              <a:rPr lang="en-US" dirty="0" smtClean="0"/>
              <a:t> 159: 307-314.</a:t>
            </a:r>
          </a:p>
          <a:p>
            <a:r>
              <a:rPr lang="en-US" dirty="0" smtClean="0"/>
              <a:t>FAO </a:t>
            </a:r>
            <a:r>
              <a:rPr lang="en-US" dirty="0" smtClean="0"/>
              <a:t>(1998). </a:t>
            </a:r>
            <a:r>
              <a:rPr lang="en-US" i="1" dirty="0" smtClean="0"/>
              <a:t>Food and Agriculture Organization production </a:t>
            </a:r>
            <a:r>
              <a:rPr lang="en-US" dirty="0" smtClean="0"/>
              <a:t>year book, FAO Rome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Gwa</a:t>
            </a:r>
            <a:r>
              <a:rPr lang="en-US" dirty="0" smtClean="0"/>
              <a:t>, V.I., </a:t>
            </a:r>
            <a:r>
              <a:rPr lang="en-US" dirty="0" err="1" smtClean="0"/>
              <a:t>Nwankiti</a:t>
            </a:r>
            <a:r>
              <a:rPr lang="en-US" dirty="0" smtClean="0"/>
              <a:t> and </a:t>
            </a:r>
            <a:r>
              <a:rPr lang="en-US" dirty="0" err="1" smtClean="0"/>
              <a:t>Ekefan</a:t>
            </a:r>
            <a:r>
              <a:rPr lang="en-US" dirty="0" smtClean="0"/>
              <a:t> (3019). In vitro Study of Antagonistic capacity of </a:t>
            </a:r>
            <a:r>
              <a:rPr lang="en-US" dirty="0" err="1" smtClean="0"/>
              <a:t>Trichoderma</a:t>
            </a:r>
            <a:r>
              <a:rPr lang="en-US" dirty="0" smtClean="0"/>
              <a:t> </a:t>
            </a:r>
            <a:r>
              <a:rPr lang="en-US" dirty="0" err="1" smtClean="0"/>
              <a:t>harziamum</a:t>
            </a:r>
            <a:r>
              <a:rPr lang="en-US" dirty="0" smtClean="0"/>
              <a:t> against </a:t>
            </a:r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err="1" smtClean="0"/>
              <a:t>niger</a:t>
            </a:r>
            <a:r>
              <a:rPr lang="en-US" dirty="0" smtClean="0"/>
              <a:t> isolated from rotten white yam (</a:t>
            </a:r>
            <a:r>
              <a:rPr lang="en-US" dirty="0" err="1" smtClean="0"/>
              <a:t>Dioscorea</a:t>
            </a:r>
            <a:r>
              <a:rPr lang="en-US" dirty="0" smtClean="0"/>
              <a:t> </a:t>
            </a:r>
            <a:r>
              <a:rPr lang="en-US" dirty="0" err="1" smtClean="0"/>
              <a:t>rotundata</a:t>
            </a:r>
            <a:r>
              <a:rPr lang="en-US" dirty="0" smtClean="0"/>
              <a:t>) tuber, </a:t>
            </a:r>
            <a:r>
              <a:rPr lang="en-US" i="1" dirty="0" smtClean="0"/>
              <a:t>Journal of Advances in Biology and Biotechnology</a:t>
            </a:r>
            <a:r>
              <a:rPr lang="en-US" dirty="0" smtClean="0"/>
              <a:t>, 21 ; 1 – 10.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OF STUDY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813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962400"/>
                <a:gridCol w="1524000"/>
              </a:tblGrid>
              <a:tr h="3202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PROBLEM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</a:tr>
              <a:tr h="8325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About 0.5 – 18 % losses due to yam rot at harvesting.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FAO, Food and Agriculture Organization production year book, FAO , Rome.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1998</a:t>
                      </a:r>
                      <a:endParaRPr lang="en-US" sz="2400" dirty="0"/>
                    </a:p>
                  </a:txBody>
                  <a:tcPr/>
                </a:tc>
              </a:tr>
              <a:tr h="1088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About 50 % reduction</a:t>
                      </a:r>
                      <a:r>
                        <a:rPr lang="en-US" sz="2400" baseline="0" dirty="0" smtClean="0"/>
                        <a:t> of the total stored tuber within the first six months of storage.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Arinze</a:t>
                      </a:r>
                      <a:r>
                        <a:rPr lang="en-US" sz="2400" dirty="0" smtClean="0"/>
                        <a:t>, A.E; Plant Pathology and Post harvest Food loss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</a:t>
                      </a:r>
                      <a:endParaRPr lang="en-US" sz="2400" dirty="0"/>
                    </a:p>
                  </a:txBody>
                  <a:tcPr/>
                </a:tc>
              </a:tr>
              <a:tr h="16010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Losses affecting farmers</a:t>
                      </a:r>
                      <a:r>
                        <a:rPr lang="en-US" sz="2400" baseline="0" dirty="0" smtClean="0"/>
                        <a:t> and trader income, food security seed yams stored for planting.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Gwa,et</a:t>
                      </a:r>
                      <a:r>
                        <a:rPr lang="en-US" sz="2400" dirty="0" smtClean="0"/>
                        <a:t> al;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 vitro Study of Antagonistic capacity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baseline="0" dirty="0" err="1" smtClean="0"/>
                        <a:t>Trichoderma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harzianum</a:t>
                      </a:r>
                      <a:r>
                        <a:rPr lang="en-US" sz="2400" baseline="0" dirty="0" smtClean="0"/>
                        <a:t> against </a:t>
                      </a:r>
                      <a:r>
                        <a:rPr lang="en-US" sz="2400" baseline="0" dirty="0" err="1" smtClean="0"/>
                        <a:t>Apergillus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niger</a:t>
                      </a:r>
                      <a:r>
                        <a:rPr lang="en-US" sz="2400" baseline="0" dirty="0" smtClean="0"/>
                        <a:t> from rotten white yam (</a:t>
                      </a:r>
                      <a:r>
                        <a:rPr lang="en-US" sz="2400" baseline="0" dirty="0" err="1" smtClean="0"/>
                        <a:t>dioscorea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rotundata</a:t>
                      </a:r>
                      <a:r>
                        <a:rPr lang="en-US" sz="2400" baseline="0" dirty="0" smtClean="0"/>
                        <a:t>).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2019</a:t>
                      </a:r>
                      <a:endParaRPr lang="en-US" sz="2400" dirty="0"/>
                    </a:p>
                  </a:txBody>
                  <a:tcPr/>
                </a:tc>
              </a:tr>
              <a:tr h="18572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use of Synthetic chemicals to reduced yam rot but it has some challenges</a:t>
                      </a:r>
                      <a:r>
                        <a:rPr lang="en-US" sz="2400" baseline="0" dirty="0" smtClean="0"/>
                        <a:t> ; expensive, lack of expertise by the farmers, environmental pollution and pathogen resistance.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Amusa</a:t>
                      </a:r>
                      <a:r>
                        <a:rPr lang="en-US" sz="2400" dirty="0" smtClean="0"/>
                        <a:t> et al:</a:t>
                      </a:r>
                      <a:r>
                        <a:rPr lang="en-US" sz="2400" baseline="0" dirty="0" smtClean="0"/>
                        <a:t> The effect of </a:t>
                      </a:r>
                      <a:r>
                        <a:rPr lang="en-US" sz="2400" baseline="0" dirty="0" err="1" smtClean="0"/>
                        <a:t>Tecto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Thiobendazole</a:t>
                      </a:r>
                      <a:r>
                        <a:rPr lang="en-US" sz="2400" baseline="0" dirty="0" smtClean="0"/>
                        <a:t>) on the activities of yam rot causing fungi and on sprouting of yam set.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OF STUDY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4488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191000"/>
                <a:gridCol w="1600200"/>
              </a:tblGrid>
              <a:tr h="2557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PROBLEM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</a:tr>
              <a:tr h="1911927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Tecto</a:t>
                      </a:r>
                      <a:r>
                        <a:rPr lang="en-US" sz="2400" dirty="0" smtClean="0"/>
                        <a:t> significantly reducing yam</a:t>
                      </a:r>
                      <a:r>
                        <a:rPr lang="en-US" sz="2400" baseline="0" dirty="0" smtClean="0"/>
                        <a:t> tuber weight and stimulating sprouting in yam </a:t>
                      </a:r>
                      <a:r>
                        <a:rPr lang="en-US" sz="2400" baseline="0" dirty="0" err="1" smtClean="0"/>
                        <a:t>minisetts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Amusa</a:t>
                      </a:r>
                      <a:r>
                        <a:rPr lang="en-US" sz="2400" dirty="0" smtClean="0"/>
                        <a:t> et al:</a:t>
                      </a:r>
                      <a:r>
                        <a:rPr lang="en-US" sz="2400" baseline="0" dirty="0" smtClean="0"/>
                        <a:t> The effect of </a:t>
                      </a:r>
                      <a:r>
                        <a:rPr lang="en-US" sz="2400" baseline="0" dirty="0" err="1" smtClean="0"/>
                        <a:t>Tecto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Thiobendazole</a:t>
                      </a:r>
                      <a:r>
                        <a:rPr lang="en-US" sz="2400" baseline="0" dirty="0" smtClean="0"/>
                        <a:t>) on the activities of yam rot causing fungi and on sprouting of yam set.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2003</a:t>
                      </a:r>
                      <a:endParaRPr lang="en-US" sz="2400" dirty="0"/>
                    </a:p>
                  </a:txBody>
                  <a:tcPr/>
                </a:tc>
              </a:tr>
              <a:tr h="19119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application of antagonistic </a:t>
                      </a:r>
                      <a:r>
                        <a:rPr lang="en-US" sz="2400" dirty="0" err="1" smtClean="0"/>
                        <a:t>microoganisms</a:t>
                      </a:r>
                      <a:r>
                        <a:rPr lang="en-US" sz="2400" dirty="0" smtClean="0"/>
                        <a:t> such as </a:t>
                      </a:r>
                      <a:r>
                        <a:rPr lang="en-US" sz="2400" i="1" dirty="0" err="1" smtClean="0"/>
                        <a:t>Trichoderma</a:t>
                      </a:r>
                      <a:r>
                        <a:rPr lang="en-US" sz="2400" dirty="0" smtClean="0"/>
                        <a:t> sp.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Adebola</a:t>
                      </a:r>
                      <a:r>
                        <a:rPr lang="en-US" sz="2400" dirty="0" smtClean="0"/>
                        <a:t> and </a:t>
                      </a:r>
                      <a:r>
                        <a:rPr lang="en-US" sz="2400" dirty="0" err="1" smtClean="0"/>
                        <a:t>Amadi</a:t>
                      </a:r>
                      <a:r>
                        <a:rPr lang="en-US" sz="2400" dirty="0" smtClean="0"/>
                        <a:t>;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baseline="0" dirty="0" err="1" smtClean="0"/>
                        <a:t>Sreening</a:t>
                      </a:r>
                      <a:r>
                        <a:rPr lang="en-US" sz="2400" baseline="0" dirty="0" smtClean="0"/>
                        <a:t> three </a:t>
                      </a:r>
                      <a:r>
                        <a:rPr lang="en-US" sz="2400" i="1" baseline="0" dirty="0" err="1" smtClean="0"/>
                        <a:t>Aspergillus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spp</a:t>
                      </a:r>
                      <a:r>
                        <a:rPr lang="en-US" sz="2400" baseline="0" dirty="0" smtClean="0"/>
                        <a:t> for antagonistic activities against the cocoa black pod organism (</a:t>
                      </a:r>
                      <a:r>
                        <a:rPr lang="en-US" sz="2400" i="1" baseline="0" dirty="0" err="1" smtClean="0"/>
                        <a:t>phytophlhora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palmivora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</a:tr>
              <a:tr h="16100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Biological</a:t>
                      </a:r>
                      <a:r>
                        <a:rPr lang="en-US" sz="2400" baseline="0" dirty="0" smtClean="0"/>
                        <a:t> control in post harvest has advantage over biological control in field, hence, a combination of both.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Okigbo</a:t>
                      </a:r>
                      <a:r>
                        <a:rPr lang="en-US" sz="2400" dirty="0" smtClean="0"/>
                        <a:t>; Biological control of post harvest fungal rot of yam (</a:t>
                      </a:r>
                      <a:r>
                        <a:rPr lang="en-US" sz="2400" i="1" dirty="0" err="1" smtClean="0"/>
                        <a:t>Dioscorea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dirty="0" smtClean="0"/>
                        <a:t>spp.) with </a:t>
                      </a:r>
                      <a:r>
                        <a:rPr lang="en-US" sz="2400" i="1" dirty="0" smtClean="0"/>
                        <a:t>Bacillus </a:t>
                      </a:r>
                      <a:r>
                        <a:rPr lang="en-US" sz="2400" i="1" dirty="0" err="1" smtClean="0"/>
                        <a:t>subtillis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To molecularly characterize </a:t>
            </a:r>
            <a:r>
              <a:rPr lang="en-US" i="1" dirty="0" err="1" smtClean="0"/>
              <a:t>Trichoderma</a:t>
            </a:r>
            <a:r>
              <a:rPr lang="en-US" dirty="0" smtClean="0"/>
              <a:t> species from the six (6) geopolitical zones of Nigeria</a:t>
            </a:r>
          </a:p>
          <a:p>
            <a:endParaRPr lang="en-US" dirty="0" smtClean="0"/>
          </a:p>
          <a:p>
            <a:r>
              <a:rPr lang="en-US" dirty="0" smtClean="0"/>
              <a:t>To develop freeze dry (lyophilize) </a:t>
            </a:r>
            <a:r>
              <a:rPr lang="en-US" i="1" dirty="0" err="1" smtClean="0"/>
              <a:t>Trichoderma</a:t>
            </a:r>
            <a:r>
              <a:rPr lang="en-US" dirty="0" smtClean="0"/>
              <a:t> sp.</a:t>
            </a:r>
          </a:p>
          <a:p>
            <a:endParaRPr lang="en-US" dirty="0" smtClean="0"/>
          </a:p>
          <a:p>
            <a:r>
              <a:rPr lang="en-US" dirty="0" smtClean="0"/>
              <a:t>To evaluate the antagonistic capacity of </a:t>
            </a:r>
            <a:r>
              <a:rPr lang="en-US" i="1" dirty="0" err="1" smtClean="0"/>
              <a:t>Trichoderma</a:t>
            </a:r>
            <a:r>
              <a:rPr lang="en-US" dirty="0" smtClean="0"/>
              <a:t> sp. On yam seedling and post harvest yam.</a:t>
            </a:r>
          </a:p>
          <a:p>
            <a:r>
              <a:rPr lang="en-US" dirty="0" smtClean="0"/>
              <a:t>To evaluate the concentration of salts and organic matter of yam farmlands (soil).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OF ANTAGONISM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Mycoparasitism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Antibiosis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Hyperparasitism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90600"/>
            <a:ext cx="5791200" cy="24384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8686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FACTORS INFLUENCING BIOCONTROL AGENT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Rhizoshere</a:t>
            </a:r>
            <a:r>
              <a:rPr lang="en-US" dirty="0" smtClean="0"/>
              <a:t> competence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Moisture</a:t>
            </a:r>
          </a:p>
          <a:p>
            <a:r>
              <a:rPr lang="en-US" dirty="0" smtClean="0"/>
              <a:t>Nutrient</a:t>
            </a:r>
          </a:p>
          <a:p>
            <a:r>
              <a:rPr lang="en-US" dirty="0" smtClean="0"/>
              <a:t>Mechanism of diseases suppression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METHODS  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Sample (yam tuber)</a:t>
            </a:r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SS          SE             SW              NC            NE             NW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Healthy tubers and unhealthy tubers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sz="1800" dirty="0" smtClean="0"/>
              <a:t>rot yam tissues (3 mm)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81500" y="1562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828800"/>
            <a:ext cx="891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91294" y="2170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486694" y="22471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163094" y="22471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915694" y="2170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668294" y="2170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8420894" y="2170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048000"/>
            <a:ext cx="883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191000" y="3352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191794" y="4495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4876800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982494" y="5218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591594" y="5180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5486400"/>
            <a:ext cx="395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Isolation of </a:t>
            </a:r>
            <a:r>
              <a:rPr lang="en-US" dirty="0" err="1" smtClean="0"/>
              <a:t>Trichoderma</a:t>
            </a:r>
            <a:r>
              <a:rPr lang="en-US" dirty="0" smtClean="0"/>
              <a:t> sp (PDA media)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114800" y="5562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Isolation of Rot causing Microorganisms (PDA &amp;NA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6325394" y="6019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1219994" y="6019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38200" y="6172200"/>
            <a:ext cx="175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yam peels (back)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             Identification of microorganisms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Microscopically(LPCB)     Macroscopically          Genetically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Pathogenicity</a:t>
            </a:r>
            <a:r>
              <a:rPr lang="en-US" dirty="0" smtClean="0"/>
              <a:t> of rot causing organisms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Antagonistic Testing (PDA plates and yam tubers)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Lypholization</a:t>
            </a:r>
            <a:r>
              <a:rPr lang="en-US" dirty="0" smtClean="0"/>
              <a:t> of</a:t>
            </a:r>
            <a:r>
              <a:rPr lang="en-US" i="1" dirty="0" smtClean="0"/>
              <a:t> </a:t>
            </a:r>
            <a:r>
              <a:rPr lang="en-US" i="1" dirty="0" err="1" smtClean="0"/>
              <a:t>Tricoderma</a:t>
            </a:r>
            <a:r>
              <a:rPr lang="en-US" i="1" dirty="0" smtClean="0"/>
              <a:t> </a:t>
            </a:r>
            <a:r>
              <a:rPr lang="en-US" dirty="0" smtClean="0"/>
              <a:t>sp.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KEY: SS=South </a:t>
            </a:r>
            <a:r>
              <a:rPr lang="en-US" dirty="0" err="1" smtClean="0"/>
              <a:t>south</a:t>
            </a:r>
            <a:r>
              <a:rPr lang="en-US" dirty="0" smtClean="0"/>
              <a:t>, SE= South East, SW= South West, NC= North Central, NE= North East, NW= North West. LPCB= Lacto-phenol cotton blue, PDA= Potato dextrose Agar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06094" y="1256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524000"/>
            <a:ext cx="830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66700" y="1866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229894" y="1789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8420894" y="1789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82294" y="2475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7494" y="2628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533400" y="2743200"/>
            <a:ext cx="4191000" cy="76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943894" y="3085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943894" y="3694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5486400" y="2362200"/>
            <a:ext cx="3276600" cy="2057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1569</Words>
  <Application>Microsoft Office PowerPoint</Application>
  <PresentationFormat>On-screen Show (4:3)</PresentationFormat>
  <Paragraphs>363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NIGERIA ACADEMY OF SCIENCE                     1st  ANNUAL SCIENTIFIC CONFERENCE  UNIVERSITY OF LAGOS, AKOKA, 2020</vt:lpstr>
      <vt:lpstr>INTRODUCTION</vt:lpstr>
      <vt:lpstr>SIGNIFICANT OF STUDY</vt:lpstr>
      <vt:lpstr>SIGNIFICANT OF STUDY</vt:lpstr>
      <vt:lpstr>OBJECTIVES</vt:lpstr>
      <vt:lpstr>MECHANISM OF ANTAGONISM</vt:lpstr>
      <vt:lpstr>FACTORS INFLUENCING BIOCONTROL AGENT</vt:lpstr>
      <vt:lpstr>METHODS  Experimental Design</vt:lpstr>
      <vt:lpstr>Slide 9</vt:lpstr>
      <vt:lpstr>Methods cont.</vt:lpstr>
      <vt:lpstr>Slide 11</vt:lpstr>
      <vt:lpstr>RESULTS AND DISCUSSION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CONCLUSION/RECOMMENDATION</vt:lpstr>
      <vt:lpstr>Expected outputs of Research</vt:lpstr>
      <vt:lpstr>Expected outcomes and contribution</vt:lpstr>
      <vt:lpstr>REFRENCES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ONYIIABAS</dc:creator>
  <cp:lastModifiedBy>ONYIIABAS</cp:lastModifiedBy>
  <cp:revision>51</cp:revision>
  <dcterms:created xsi:type="dcterms:W3CDTF">2020-01-20T17:52:52Z</dcterms:created>
  <dcterms:modified xsi:type="dcterms:W3CDTF">2020-01-26T21:31:14Z</dcterms:modified>
</cp:coreProperties>
</file>