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6"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1" d="100"/>
          <a:sy n="71" d="100"/>
        </p:scale>
        <p:origin x="6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B62387E-764E-42CB-945C-5438F0028161}" type="datetimeFigureOut">
              <a:rPr lang="en-IN" smtClean="0"/>
              <a:t>10-08-2015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3677751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B62387E-764E-42CB-945C-5438F0028161}" type="datetimeFigureOut">
              <a:rPr lang="en-IN" smtClean="0"/>
              <a:t>10-08-2015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115762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B62387E-764E-42CB-945C-5438F0028161}" type="datetimeFigureOut">
              <a:rPr lang="en-IN" smtClean="0"/>
              <a:t>10-08-2015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1399656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B62387E-764E-42CB-945C-5438F0028161}" type="datetimeFigureOut">
              <a:rPr lang="en-IN" smtClean="0"/>
              <a:t>10-08-2015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2493490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62387E-764E-42CB-945C-5438F0028161}" type="datetimeFigureOut">
              <a:rPr lang="en-IN" smtClean="0"/>
              <a:t>10-08-2015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1558864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B62387E-764E-42CB-945C-5438F0028161}" type="datetimeFigureOut">
              <a:rPr lang="en-IN" smtClean="0"/>
              <a:t>10-08-2015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1925685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B62387E-764E-42CB-945C-5438F0028161}" type="datetimeFigureOut">
              <a:rPr lang="en-IN" smtClean="0"/>
              <a:t>10-08-2015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2467419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B62387E-764E-42CB-945C-5438F0028161}" type="datetimeFigureOut">
              <a:rPr lang="en-IN" smtClean="0"/>
              <a:t>10-08-2015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3588928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62387E-764E-42CB-945C-5438F0028161}" type="datetimeFigureOut">
              <a:rPr lang="en-IN" smtClean="0"/>
              <a:t>10-08-2015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1461201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2387E-764E-42CB-945C-5438F0028161}" type="datetimeFigureOut">
              <a:rPr lang="en-IN" smtClean="0"/>
              <a:t>10-08-2015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439565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2387E-764E-42CB-945C-5438F0028161}" type="datetimeFigureOut">
              <a:rPr lang="en-IN" smtClean="0"/>
              <a:t>10-08-2015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37D152-4515-4A97-B5C2-EA9DF2C392C7}" type="slidenum">
              <a:rPr lang="en-IN" smtClean="0"/>
              <a:t>‹#›</a:t>
            </a:fld>
            <a:endParaRPr lang="en-IN"/>
          </a:p>
        </p:txBody>
      </p:sp>
    </p:spTree>
    <p:extLst>
      <p:ext uri="{BB962C8B-B14F-4D97-AF65-F5344CB8AC3E}">
        <p14:creationId xmlns:p14="http://schemas.microsoft.com/office/powerpoint/2010/main" val="41635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2387E-764E-42CB-945C-5438F0028161}" type="datetimeFigureOut">
              <a:rPr lang="en-IN" smtClean="0"/>
              <a:t>10-08-2015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37D152-4515-4A97-B5C2-EA9DF2C392C7}" type="slidenum">
              <a:rPr lang="en-IN" smtClean="0"/>
              <a:t>‹#›</a:t>
            </a:fld>
            <a:endParaRPr lang="en-IN"/>
          </a:p>
        </p:txBody>
      </p:sp>
    </p:spTree>
    <p:extLst>
      <p:ext uri="{BB962C8B-B14F-4D97-AF65-F5344CB8AC3E}">
        <p14:creationId xmlns:p14="http://schemas.microsoft.com/office/powerpoint/2010/main" val="4193253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18" Type="http://schemas.openxmlformats.org/officeDocument/2006/relationships/image" Target="../media/image10.wmf"/><Relationship Id="rId26" Type="http://schemas.openxmlformats.org/officeDocument/2006/relationships/image" Target="../media/image14.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7.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7.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6.wmf"/><Relationship Id="rId19" Type="http://schemas.openxmlformats.org/officeDocument/2006/relationships/oleObject" Target="../embeddings/oleObject9.bin"/><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494" y="665163"/>
            <a:ext cx="11712388" cy="2387600"/>
          </a:xfrm>
        </p:spPr>
        <p:txBody>
          <a:bodyPr>
            <a:normAutofit fontScale="90000"/>
          </a:bodyPr>
          <a:lstStyle/>
          <a:p>
            <a:r>
              <a:rPr lang="en-IN" b="1" dirty="0">
                <a:solidFill>
                  <a:srgbClr val="FF0000"/>
                </a:solidFill>
              </a:rPr>
              <a:t>Numerical Study of Pulsatile flow in Stenosed Carotid artery bifurcation</a:t>
            </a:r>
            <a:r>
              <a:rPr lang="en-IN" dirty="0">
                <a:solidFill>
                  <a:srgbClr val="FF0000"/>
                </a:solidFill>
              </a:rPr>
              <a:t/>
            </a:r>
            <a:br>
              <a:rPr lang="en-IN" dirty="0">
                <a:solidFill>
                  <a:srgbClr val="FF0000"/>
                </a:solidFill>
              </a:rPr>
            </a:br>
            <a:endParaRPr lang="en-IN" dirty="0">
              <a:solidFill>
                <a:srgbClr val="FF0000"/>
              </a:solidFill>
            </a:endParaRPr>
          </a:p>
        </p:txBody>
      </p:sp>
      <p:sp>
        <p:nvSpPr>
          <p:cNvPr id="3" name="Subtitle 2"/>
          <p:cNvSpPr>
            <a:spLocks noGrp="1"/>
          </p:cNvSpPr>
          <p:nvPr>
            <p:ph type="subTitle" idx="1"/>
          </p:nvPr>
        </p:nvSpPr>
        <p:spPr>
          <a:xfrm>
            <a:off x="1523999" y="3602038"/>
            <a:ext cx="10269071" cy="1655762"/>
          </a:xfrm>
        </p:spPr>
        <p:txBody>
          <a:bodyPr>
            <a:noAutofit/>
          </a:bodyPr>
          <a:lstStyle/>
          <a:p>
            <a:pPr algn="r"/>
            <a:r>
              <a:rPr lang="en-IN" b="1" dirty="0" smtClean="0">
                <a:solidFill>
                  <a:schemeClr val="accent6"/>
                </a:solidFill>
                <a:latin typeface="Segoe Script" panose="020B0504020000000003" pitchFamily="34" charset="0"/>
              </a:rPr>
              <a:t>Presented by</a:t>
            </a:r>
          </a:p>
          <a:p>
            <a:pPr algn="r"/>
            <a:r>
              <a:rPr lang="en-IN" b="1" dirty="0" err="1" smtClean="0">
                <a:solidFill>
                  <a:schemeClr val="accent6"/>
                </a:solidFill>
                <a:latin typeface="Segoe Script" panose="020B0504020000000003" pitchFamily="34" charset="0"/>
              </a:rPr>
              <a:t>Dr.</a:t>
            </a:r>
            <a:r>
              <a:rPr lang="en-IN" b="1" dirty="0" smtClean="0">
                <a:solidFill>
                  <a:schemeClr val="accent6"/>
                </a:solidFill>
                <a:latin typeface="Segoe Script" panose="020B0504020000000003" pitchFamily="34" charset="0"/>
              </a:rPr>
              <a:t> </a:t>
            </a:r>
            <a:r>
              <a:rPr lang="en-IN" b="1" dirty="0" err="1" smtClean="0">
                <a:solidFill>
                  <a:schemeClr val="accent6"/>
                </a:solidFill>
                <a:latin typeface="Segoe Script" panose="020B0504020000000003" pitchFamily="34" charset="0"/>
              </a:rPr>
              <a:t>Sarita</a:t>
            </a:r>
            <a:r>
              <a:rPr lang="en-IN" b="1" dirty="0" smtClean="0">
                <a:solidFill>
                  <a:schemeClr val="accent6"/>
                </a:solidFill>
                <a:latin typeface="Segoe Script" panose="020B0504020000000003" pitchFamily="34" charset="0"/>
              </a:rPr>
              <a:t> Singh</a:t>
            </a:r>
          </a:p>
          <a:p>
            <a:pPr algn="r"/>
            <a:r>
              <a:rPr lang="en-IN" b="1" dirty="0" smtClean="0">
                <a:solidFill>
                  <a:schemeClr val="accent6"/>
                </a:solidFill>
                <a:latin typeface="Segoe Script" panose="020B0504020000000003" pitchFamily="34" charset="0"/>
              </a:rPr>
              <a:t>School of Physical Science, </a:t>
            </a:r>
          </a:p>
          <a:p>
            <a:pPr algn="r"/>
            <a:r>
              <a:rPr lang="en-IN" b="1" dirty="0" smtClean="0">
                <a:solidFill>
                  <a:schemeClr val="accent6"/>
                </a:solidFill>
                <a:latin typeface="Segoe Script" panose="020B0504020000000003" pitchFamily="34" charset="0"/>
              </a:rPr>
              <a:t>Department of Mathematics</a:t>
            </a:r>
          </a:p>
          <a:p>
            <a:pPr algn="r"/>
            <a:r>
              <a:rPr lang="en-IN" b="1" dirty="0" smtClean="0">
                <a:solidFill>
                  <a:schemeClr val="accent6"/>
                </a:solidFill>
                <a:latin typeface="Segoe Script" panose="020B0504020000000003" pitchFamily="34" charset="0"/>
              </a:rPr>
              <a:t>Doon University Dehradun, India</a:t>
            </a:r>
            <a:endParaRPr lang="en-IN" b="1" dirty="0">
              <a:solidFill>
                <a:schemeClr val="accent6"/>
              </a:solidFill>
              <a:latin typeface="Segoe Script" panose="020B0504020000000003" pitchFamily="34" charset="0"/>
            </a:endParaRPr>
          </a:p>
        </p:txBody>
      </p:sp>
    </p:spTree>
    <p:extLst>
      <p:ext uri="{BB962C8B-B14F-4D97-AF65-F5344CB8AC3E}">
        <p14:creationId xmlns:p14="http://schemas.microsoft.com/office/powerpoint/2010/main" val="21559199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653988" y="995081"/>
            <a:ext cx="8229600" cy="4276165"/>
          </a:xfrm>
          <a:prstGeom prst="rect">
            <a:avLst/>
          </a:prstGeom>
          <a:noFill/>
          <a:ln>
            <a:noFill/>
          </a:ln>
        </p:spPr>
      </p:pic>
      <p:sp>
        <p:nvSpPr>
          <p:cNvPr id="3" name="Rectangle 2"/>
          <p:cNvSpPr/>
          <p:nvPr/>
        </p:nvSpPr>
        <p:spPr>
          <a:xfrm>
            <a:off x="2819400" y="5157318"/>
            <a:ext cx="6096000" cy="685059"/>
          </a:xfrm>
          <a:prstGeom prst="rect">
            <a:avLst/>
          </a:prstGeom>
        </p:spPr>
        <p:txBody>
          <a:bodyPr>
            <a:spAutoFit/>
          </a:bodyPr>
          <a:lstStyle/>
          <a:p>
            <a:pPr algn="ctr">
              <a:lnSpc>
                <a:spcPct val="107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Fig.1. Geometry of two-dimensional model of carotid artery bifurcation.</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2430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990165" y="927847"/>
            <a:ext cx="7570694" cy="4464424"/>
          </a:xfrm>
          <a:prstGeom prst="rect">
            <a:avLst/>
          </a:prstGeom>
          <a:noFill/>
          <a:ln>
            <a:noFill/>
          </a:ln>
        </p:spPr>
      </p:pic>
      <p:sp>
        <p:nvSpPr>
          <p:cNvPr id="3" name="Rectangle 2"/>
          <p:cNvSpPr/>
          <p:nvPr/>
        </p:nvSpPr>
        <p:spPr>
          <a:xfrm>
            <a:off x="2590800" y="5392271"/>
            <a:ext cx="6096000" cy="646331"/>
          </a:xfrm>
          <a:prstGeom prst="rect">
            <a:avLst/>
          </a:prstGeom>
        </p:spPr>
        <p:txBody>
          <a:bodyPr>
            <a:spAutoFit/>
          </a:bodyPr>
          <a:lstStyle/>
          <a:p>
            <a:pPr algn="ctr">
              <a:spcAft>
                <a:spcPts val="0"/>
              </a:spcAft>
            </a:pPr>
            <a:r>
              <a:rPr lang="en-US" dirty="0">
                <a:latin typeface="Times New Roman" panose="02020603050405020304" pitchFamily="18" charset="0"/>
                <a:ea typeface="Times New Roman" panose="02020603050405020304" pitchFamily="18" charset="0"/>
              </a:rPr>
              <a:t>Fig. 2. Mesh generation of two-dimensional model of carotid artery bifurcation.</a:t>
            </a:r>
            <a:endParaRPr lang="en-IN"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2218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828799" y="766482"/>
            <a:ext cx="7678271" cy="4491318"/>
          </a:xfrm>
          <a:prstGeom prst="rect">
            <a:avLst/>
          </a:prstGeom>
          <a:noFill/>
          <a:ln>
            <a:noFill/>
          </a:ln>
        </p:spPr>
      </p:pic>
      <p:sp>
        <p:nvSpPr>
          <p:cNvPr id="3" name="Rectangle 2"/>
          <p:cNvSpPr/>
          <p:nvPr/>
        </p:nvSpPr>
        <p:spPr>
          <a:xfrm>
            <a:off x="2619934" y="5660777"/>
            <a:ext cx="6096000" cy="646331"/>
          </a:xfrm>
          <a:prstGeom prst="rect">
            <a:avLst/>
          </a:prstGeom>
        </p:spPr>
        <p:txBody>
          <a:bodyPr>
            <a:spAutoFit/>
          </a:bodyPr>
          <a:lstStyle/>
          <a:p>
            <a:r>
              <a:rPr lang="en-IN" dirty="0">
                <a:latin typeface="Times New Roman" panose="02020603050405020304" pitchFamily="18" charset="0"/>
                <a:ea typeface="Calibri" panose="020F0502020204030204" pitchFamily="34" charset="0"/>
              </a:rPr>
              <a:t>Fig. 3. The vector plot of velocity field in carotid artery over one cardiac cycle</a:t>
            </a:r>
            <a:endParaRPr lang="en-IN" dirty="0"/>
          </a:p>
        </p:txBody>
      </p:sp>
    </p:spTree>
    <p:extLst>
      <p:ext uri="{BB962C8B-B14F-4D97-AF65-F5344CB8AC3E}">
        <p14:creationId xmlns:p14="http://schemas.microsoft.com/office/powerpoint/2010/main" val="194445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82389"/>
            <a:ext cx="8458200" cy="4477870"/>
          </a:xfrm>
          <a:prstGeom prst="rect">
            <a:avLst/>
          </a:prstGeom>
          <a:noFill/>
          <a:ln>
            <a:noFill/>
          </a:ln>
        </p:spPr>
      </p:pic>
      <p:sp>
        <p:nvSpPr>
          <p:cNvPr id="3" name="Rectangle 2"/>
          <p:cNvSpPr/>
          <p:nvPr/>
        </p:nvSpPr>
        <p:spPr>
          <a:xfrm>
            <a:off x="3088341" y="5049742"/>
            <a:ext cx="6096000" cy="685059"/>
          </a:xfrm>
          <a:prstGeom prst="rect">
            <a:avLst/>
          </a:prstGeom>
        </p:spPr>
        <p:txBody>
          <a:bodyPr>
            <a:spAutoFit/>
          </a:bodyPr>
          <a:lstStyle/>
          <a:p>
            <a:pPr algn="ctr">
              <a:lnSpc>
                <a:spcPct val="107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Fig. 4. The </a:t>
            </a:r>
            <a:r>
              <a:rPr lang="en-IN" dirty="0" err="1">
                <a:latin typeface="Times New Roman" panose="02020603050405020304" pitchFamily="18" charset="0"/>
                <a:ea typeface="Calibri" panose="020F0502020204030204" pitchFamily="34" charset="0"/>
                <a:cs typeface="Times New Roman" panose="02020603050405020304" pitchFamily="18" charset="0"/>
              </a:rPr>
              <a:t>color</a:t>
            </a:r>
            <a:r>
              <a:rPr lang="en-IN" dirty="0">
                <a:latin typeface="Times New Roman" panose="02020603050405020304" pitchFamily="18" charset="0"/>
                <a:ea typeface="Calibri" panose="020F0502020204030204" pitchFamily="34" charset="0"/>
                <a:cs typeface="Times New Roman" panose="02020603050405020304" pitchFamily="18" charset="0"/>
              </a:rPr>
              <a:t> contours describing the velocity distribution over one cardiac cycle.</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0240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116107"/>
            <a:ext cx="8310282" cy="4101352"/>
          </a:xfrm>
          <a:prstGeom prst="rect">
            <a:avLst/>
          </a:prstGeom>
          <a:noFill/>
          <a:ln>
            <a:noFill/>
          </a:ln>
        </p:spPr>
      </p:pic>
      <p:sp>
        <p:nvSpPr>
          <p:cNvPr id="3" name="Rectangle 2"/>
          <p:cNvSpPr/>
          <p:nvPr/>
        </p:nvSpPr>
        <p:spPr>
          <a:xfrm>
            <a:off x="2707341" y="5539752"/>
            <a:ext cx="6096000" cy="646331"/>
          </a:xfrm>
          <a:prstGeom prst="rect">
            <a:avLst/>
          </a:prstGeom>
        </p:spPr>
        <p:txBody>
          <a:bodyPr>
            <a:spAutoFit/>
          </a:bodyPr>
          <a:lstStyle/>
          <a:p>
            <a:pPr algn="ctr">
              <a:spcAft>
                <a:spcPts val="0"/>
              </a:spcAft>
            </a:pPr>
            <a:r>
              <a:rPr lang="en-US" dirty="0">
                <a:latin typeface="Times New Roman" panose="02020603050405020304" pitchFamily="18" charset="0"/>
                <a:ea typeface="Times New Roman" panose="02020603050405020304" pitchFamily="18" charset="0"/>
              </a:rPr>
              <a:t>Fig. 5. Distribution of total stagnation pressure over one cardiac cycle in carotid artery.</a:t>
            </a:r>
            <a:endParaRPr lang="en-IN"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10096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74059" y="1849722"/>
            <a:ext cx="10044953" cy="2568780"/>
          </a:xfrm>
          <a:prstGeom prst="rect">
            <a:avLst/>
          </a:prstGeom>
        </p:spPr>
        <p:txBody>
          <a:bodyPr wrap="square">
            <a:spAutoFit/>
          </a:bodyPr>
          <a:lstStyle/>
          <a:p>
            <a:pPr algn="just">
              <a:lnSpc>
                <a:spcPct val="107000"/>
              </a:lnSpc>
              <a:spcAft>
                <a:spcPts val="800"/>
              </a:spcAft>
            </a:pPr>
            <a:r>
              <a:rPr lang="en-IN" b="1" cap="all"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Results and Discussions</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At first calculation flow rate at the inlet of common carotid artery was selected 275 ml/min and the Reynolds number Re=250. Fig. 3 and 4 shows the velocity vector and contour field in the branching plane at the time of systolic acceleration. The flow separation occurs near the outer wall of the ICA in sinus. In this region flow recirculation occurred and pressure decreases. Fig. 5 shows the total stagnation pressure in carotid artery at systolic acceleration. The pressure decreases near the outer wall of carotid sinus.</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1246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1671" y="367906"/>
            <a:ext cx="10219764" cy="5061770"/>
          </a:xfrm>
          <a:prstGeom prst="rect">
            <a:avLst/>
          </a:prstGeom>
        </p:spPr>
        <p:txBody>
          <a:bodyPr wrap="square">
            <a:spAutoFit/>
          </a:bodyPr>
          <a:lstStyle/>
          <a:p>
            <a:pPr algn="just">
              <a:lnSpc>
                <a:spcPct val="107000"/>
              </a:lnSpc>
              <a:spcAft>
                <a:spcPts val="800"/>
              </a:spcAft>
            </a:pPr>
            <a:r>
              <a:rPr lang="en-IN"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Velocity profile</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The axial velocity profiles were determined for t = 0.00sec (end diastole t = 0.08sec</a:t>
            </a:r>
            <a:r>
              <a:rPr lang="en-IN" i="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(peak systole), t = 0.16 sec (halfway systolic deceleration) and t=0.32 sec (end systole) respectively. These axial velocities were calculated at four different cross-sections, i.e., at inlet, near bifurcation, in carotid sinus and at outlet of ICA. During inlet (fig. 6) the axial velocity profile is almost parabolic at the end of diastolic phase t = 0.00sec. Then the velocity rapidly increases during systolic acceleration t = 0.08sec</a:t>
            </a:r>
            <a:r>
              <a:rPr lang="en-IN" i="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resulting in a slight flattening of the profile. During the systolic deceleration (t=0.16s) the profile show a tendency to flow reversal at both walls and finally develops a parabolic shape at the end of the systolic phase (t=0.32s) sec of the flow. Axial velocity profile near the bifurcation (Fig. 7) during the end diastole (t=0.00s) is almost parabolic similar to the profile at inlet. But during the peak systole (t= 0.08s) the velocity profile becomes blunt shaped as the flow separation occurs at the apex. Again during the systolic deceleration (t=0.16s) and end systole (t=0.32s) the velocity profile retains the parabolic shape due to flow reversal at both walls.</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5997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250576" y="833718"/>
            <a:ext cx="3186953" cy="2918011"/>
          </a:xfrm>
          <a:prstGeom prst="rect">
            <a:avLst/>
          </a:prstGeom>
          <a:noFill/>
          <a:ln>
            <a:noFill/>
          </a:ln>
        </p:spPr>
      </p:pic>
      <p:sp>
        <p:nvSpPr>
          <p:cNvPr id="3" name="Rectangle 2"/>
          <p:cNvSpPr/>
          <p:nvPr/>
        </p:nvSpPr>
        <p:spPr>
          <a:xfrm>
            <a:off x="1057835" y="3751729"/>
            <a:ext cx="3151094" cy="561564"/>
          </a:xfrm>
          <a:prstGeom prst="rect">
            <a:avLst/>
          </a:prstGeom>
        </p:spPr>
        <p:txBody>
          <a:bodyPr wrap="square">
            <a:spAutoFit/>
          </a:bodyPr>
          <a:lstStyle/>
          <a:p>
            <a:pPr algn="ctr">
              <a:lnSpc>
                <a:spcPct val="107000"/>
              </a:lnSpc>
              <a:spcAft>
                <a:spcPts val="800"/>
              </a:spcAft>
            </a:pPr>
            <a:r>
              <a:rPr lang="en-IN" sz="1050" dirty="0">
                <a:latin typeface="Times New Roman" panose="02020603050405020304" pitchFamily="18" charset="0"/>
                <a:ea typeface="Calibri" panose="020F0502020204030204" pitchFamily="34" charset="0"/>
                <a:cs typeface="Times New Roman" panose="02020603050405020304" pitchFamily="18" charset="0"/>
              </a:rPr>
              <a:t>Fig. 6. Velocity profile at the inlet in CCA for different values of time</a:t>
            </a:r>
            <a:r>
              <a:rPr lang="en-IN" dirty="0">
                <a:latin typeface="Times New Roman" panose="02020603050405020304" pitchFamily="18" charset="0"/>
                <a:ea typeface="Calibri" panose="020F0502020204030204" pitchFamily="34" charset="0"/>
                <a:cs typeface="Times New Roman" panose="02020603050405020304" pitchFamily="18" charset="0"/>
              </a:rPr>
              <a:t>.</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839635" y="1129554"/>
            <a:ext cx="3319183" cy="2407022"/>
          </a:xfrm>
          <a:prstGeom prst="rect">
            <a:avLst/>
          </a:prstGeom>
          <a:noFill/>
          <a:ln>
            <a:noFill/>
          </a:ln>
        </p:spPr>
      </p:pic>
      <p:sp>
        <p:nvSpPr>
          <p:cNvPr id="5" name="Rectangle 4"/>
          <p:cNvSpPr/>
          <p:nvPr/>
        </p:nvSpPr>
        <p:spPr>
          <a:xfrm>
            <a:off x="7839635" y="3817740"/>
            <a:ext cx="3845859" cy="429541"/>
          </a:xfrm>
          <a:prstGeom prst="rect">
            <a:avLst/>
          </a:prstGeom>
        </p:spPr>
        <p:txBody>
          <a:bodyPr wrap="square">
            <a:spAutoFit/>
          </a:bodyPr>
          <a:lstStyle/>
          <a:p>
            <a:pPr algn="ctr">
              <a:lnSpc>
                <a:spcPct val="107000"/>
              </a:lnSpc>
              <a:spcAft>
                <a:spcPts val="800"/>
              </a:spcAft>
            </a:pPr>
            <a:r>
              <a:rPr lang="en-IN" sz="1050" dirty="0">
                <a:latin typeface="Times New Roman" panose="02020603050405020304" pitchFamily="18" charset="0"/>
                <a:ea typeface="Calibri" panose="020F0502020204030204" pitchFamily="34" charset="0"/>
                <a:cs typeface="Times New Roman" panose="02020603050405020304" pitchFamily="18" charset="0"/>
              </a:rPr>
              <a:t>Fig.7. Velocity profile near the bifurcation in CCA for different values of times.</a:t>
            </a:r>
            <a:endParaRPr lang="en-IN"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2261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2693" y="419202"/>
            <a:ext cx="10986247" cy="4618380"/>
          </a:xfrm>
          <a:prstGeom prst="rect">
            <a:avLst/>
          </a:prstGeom>
        </p:spPr>
        <p:txBody>
          <a:bodyPr wrap="square">
            <a:spAutoFit/>
          </a:bodyPr>
          <a:lstStyle/>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A small local maximum is observed in the most distal part of the sinus where the walls converge maximally and develop into the parallel wall section of the internal carotid artery. During systolic deceleration (t=0.16s) large differences in the axial velocities are found in the carotid sinus (Fig. 8). Relatively large negative velocities are found at the non-divider side wall downstream the apex. The region of reversed flow occupies up to 30% of the local diameter and is associated with high positive velocities at the divider side wall where a large peak is found. Downstream of the carotid sinus the profile gradually recovers a parabolic shape. Near the end of the systolic deceleration phase (t=0.32s), the axial velocity profile in the carotid sinus becomes more complicated. At the mid-sinus, the axial velocity profile is characterized by a relatively large region with small negative velocities at the non-divider side wall, similar to the pattern at end diastolic flow (t=0.00s). During peak systole (</a:t>
            </a:r>
            <a:r>
              <a:rPr lang="en-IN" i="1" dirty="0">
                <a:latin typeface="Times New Roman" panose="02020603050405020304" pitchFamily="18" charset="0"/>
                <a:ea typeface="Calibri" panose="020F0502020204030204" pitchFamily="34" charset="0"/>
                <a:cs typeface="Times New Roman" panose="02020603050405020304" pitchFamily="18" charset="0"/>
              </a:rPr>
              <a:t>t=0.08s</a:t>
            </a:r>
            <a:r>
              <a:rPr lang="en-IN" dirty="0">
                <a:latin typeface="Times New Roman" panose="02020603050405020304" pitchFamily="18" charset="0"/>
                <a:ea typeface="Calibri" panose="020F0502020204030204" pitchFamily="34" charset="0"/>
                <a:cs typeface="Times New Roman" panose="02020603050405020304" pitchFamily="18" charset="0"/>
              </a:rPr>
              <a:t>) the profile has very small negative velocities for a relatively small region. The axial velocity profiles at the outlet of internal carotid artery are similar to the pattern at the inlet of common carotid artery (Fig. 9) but have small values of velocity.</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3579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739588" y="645459"/>
            <a:ext cx="3171265" cy="2467255"/>
          </a:xfrm>
          <a:prstGeom prst="rect">
            <a:avLst/>
          </a:prstGeom>
          <a:noFill/>
          <a:ln>
            <a:noFill/>
          </a:ln>
        </p:spPr>
      </p:pic>
      <p:sp>
        <p:nvSpPr>
          <p:cNvPr id="3" name="Rectangle 2"/>
          <p:cNvSpPr/>
          <p:nvPr/>
        </p:nvSpPr>
        <p:spPr>
          <a:xfrm>
            <a:off x="197224" y="3119156"/>
            <a:ext cx="3713629" cy="415498"/>
          </a:xfrm>
          <a:prstGeom prst="rect">
            <a:avLst/>
          </a:prstGeom>
        </p:spPr>
        <p:txBody>
          <a:bodyPr wrap="square">
            <a:spAutoFit/>
          </a:bodyPr>
          <a:lstStyle/>
          <a:p>
            <a:pPr algn="ctr">
              <a:spcAft>
                <a:spcPts val="0"/>
              </a:spcAft>
            </a:pPr>
            <a:r>
              <a:rPr lang="en-US" sz="1050" dirty="0">
                <a:latin typeface="Times New Roman" panose="02020603050405020304" pitchFamily="18" charset="0"/>
                <a:ea typeface="Times New Roman" panose="02020603050405020304" pitchFamily="18" charset="0"/>
              </a:rPr>
              <a:t>Fig. 8. Velocity profile in the carotid artery sinus for different values of time.</a:t>
            </a:r>
            <a:endParaRPr lang="en-IN" sz="1050" dirty="0">
              <a:effectLst/>
              <a:latin typeface="Times New Roman" panose="02020603050405020304" pitchFamily="18" charset="0"/>
              <a:ea typeface="Times New Roman" panose="02020603050405020304" pitchFamily="18" charset="0"/>
            </a:endParaRP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6385111" y="760039"/>
            <a:ext cx="3175748" cy="2487705"/>
          </a:xfrm>
          <a:prstGeom prst="rect">
            <a:avLst/>
          </a:prstGeom>
          <a:noFill/>
          <a:ln>
            <a:noFill/>
          </a:ln>
        </p:spPr>
      </p:pic>
      <p:sp>
        <p:nvSpPr>
          <p:cNvPr id="5" name="Rectangle 4"/>
          <p:cNvSpPr/>
          <p:nvPr/>
        </p:nvSpPr>
        <p:spPr>
          <a:xfrm>
            <a:off x="6777317" y="3519284"/>
            <a:ext cx="3361765" cy="438069"/>
          </a:xfrm>
          <a:prstGeom prst="rect">
            <a:avLst/>
          </a:prstGeom>
        </p:spPr>
        <p:txBody>
          <a:bodyPr wrap="square">
            <a:spAutoFit/>
          </a:bodyPr>
          <a:lstStyle/>
          <a:p>
            <a:pPr algn="ctr">
              <a:lnSpc>
                <a:spcPct val="107000"/>
              </a:lnSpc>
              <a:spcAft>
                <a:spcPts val="800"/>
              </a:spcAft>
            </a:pPr>
            <a:r>
              <a:rPr lang="en-IN" sz="1050" dirty="0">
                <a:latin typeface="Times New Roman" panose="02020603050405020304" pitchFamily="18" charset="0"/>
                <a:ea typeface="Calibri" panose="020F0502020204030204" pitchFamily="34" charset="0"/>
                <a:cs typeface="Times New Roman" panose="02020603050405020304" pitchFamily="18" charset="0"/>
              </a:rPr>
              <a:t>Fig. 9. Velocity profile at the outlet in ICA for different values of time.</a:t>
            </a:r>
            <a:endParaRPr lang="en-IN"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3750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12694" y="1098915"/>
            <a:ext cx="10811435" cy="3439468"/>
          </a:xfrm>
          <a:prstGeom prst="rect">
            <a:avLst/>
          </a:prstGeom>
        </p:spPr>
        <p:txBody>
          <a:bodyPr wrap="square">
            <a:spAutoFit/>
          </a:bodyPr>
          <a:lstStyle/>
          <a:p>
            <a:pPr algn="just">
              <a:lnSpc>
                <a:spcPct val="107000"/>
              </a:lnSpc>
              <a:spcAft>
                <a:spcPts val="800"/>
              </a:spcAft>
            </a:pPr>
            <a:r>
              <a:rPr lang="en-IN" sz="24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Abstract</a:t>
            </a:r>
            <a:endParaRPr lang="en-IN" sz="24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Human carotid arteries are elastic and perfused with a non-Newtonian fluid. The blood flow dynamics of a </a:t>
            </a:r>
            <a:r>
              <a:rPr lang="en-IN" sz="2400"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stenosed</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subject specific carotid bifurcation were numerically simulated using finite element method computationally. A coupling effect between elastic deformation of </a:t>
            </a:r>
            <a:r>
              <a:rPr lang="en-IN" sz="2400"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stenosed</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carotid artery wall and fluid. A flow rate at various location in </a:t>
            </a:r>
            <a:r>
              <a:rPr lang="en-IN" sz="2400"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stenosed</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carotid artery (CCA &amp; ICA) for different-different frequencies 0, 60, 90,120 pulse/min with 600 Reynolds number by FLUIENT.</a:t>
            </a:r>
            <a:endParaRPr lang="en-IN" sz="2400" dirty="0" smtClean="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b="1" i="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Keywords:</a:t>
            </a:r>
            <a:r>
              <a:rPr lang="en-IN" sz="2400" i="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carotid arteries, elastic, ICA, CCA, pulsatile, </a:t>
            </a:r>
            <a:r>
              <a:rPr lang="en-IN" sz="2400" i="1"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stenosed</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etc.</a:t>
            </a:r>
            <a:endPar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48865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32011" y="718965"/>
            <a:ext cx="10865224" cy="5876224"/>
          </a:xfrm>
          <a:prstGeom prst="rect">
            <a:avLst/>
          </a:prstGeom>
        </p:spPr>
        <p:txBody>
          <a:bodyPr wrap="square">
            <a:spAutoFit/>
          </a:bodyPr>
          <a:lstStyle/>
          <a:p>
            <a:pPr algn="just">
              <a:lnSpc>
                <a:spcPct val="107000"/>
              </a:lnSpc>
              <a:spcAft>
                <a:spcPts val="800"/>
              </a:spcAft>
            </a:pPr>
            <a:r>
              <a:rPr lang="en-IN"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Flow and pressure curves</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With the aim of examining the consistency of the model, flow and pressure curves are </a:t>
            </a:r>
            <a:r>
              <a:rPr lang="en-IN" dirty="0" err="1">
                <a:latin typeface="Times New Roman" panose="02020603050405020304" pitchFamily="18" charset="0"/>
                <a:ea typeface="Calibri" panose="020F0502020204030204" pitchFamily="34" charset="0"/>
                <a:cs typeface="Times New Roman" panose="02020603050405020304" pitchFamily="18" charset="0"/>
              </a:rPr>
              <a:t>analyzed</a:t>
            </a:r>
            <a:r>
              <a:rPr lang="en-IN" dirty="0">
                <a:latin typeface="Times New Roman" panose="02020603050405020304" pitchFamily="18" charset="0"/>
                <a:ea typeface="Calibri" panose="020F0502020204030204" pitchFamily="34" charset="0"/>
                <a:cs typeface="Times New Roman" panose="02020603050405020304" pitchFamily="18" charset="0"/>
              </a:rPr>
              <a:t>. The results are plotted at the inlet of common carotid artery and outlet of internal carotid artery during whole cardiac cycle of 1s. On analysis of the pressure generated we saw that the pattern of calculated pressure curve (Fig. 10 and 11) is of the form of the normal pressure curve </a:t>
            </a:r>
            <a:r>
              <a:rPr lang="en-IN" dirty="0" err="1">
                <a:latin typeface="Times New Roman" panose="02020603050405020304" pitchFamily="18" charset="0"/>
                <a:ea typeface="Calibri" panose="020F0502020204030204" pitchFamily="34" charset="0"/>
                <a:cs typeface="Times New Roman" panose="02020603050405020304" pitchFamily="18" charset="0"/>
              </a:rPr>
              <a:t>Clementel</a:t>
            </a:r>
            <a:r>
              <a:rPr lang="en-IN" dirty="0">
                <a:latin typeface="Times New Roman" panose="02020603050405020304" pitchFamily="18" charset="0"/>
                <a:ea typeface="Calibri" panose="020F0502020204030204" pitchFamily="34" charset="0"/>
                <a:cs typeface="Times New Roman" panose="02020603050405020304" pitchFamily="18" charset="0"/>
              </a:rPr>
              <a:t> </a:t>
            </a:r>
            <a:r>
              <a:rPr lang="en-IN" i="1" dirty="0">
                <a:latin typeface="Times New Roman" panose="02020603050405020304" pitchFamily="18" charset="0"/>
                <a:ea typeface="Calibri" panose="020F0502020204030204" pitchFamily="34" charset="0"/>
                <a:cs typeface="Times New Roman" panose="02020603050405020304" pitchFamily="18" charset="0"/>
              </a:rPr>
              <a:t>et al</a:t>
            </a:r>
            <a:r>
              <a:rPr lang="en-IN" dirty="0">
                <a:latin typeface="Times New Roman" panose="02020603050405020304" pitchFamily="18" charset="0"/>
                <a:ea typeface="Calibri" panose="020F0502020204030204" pitchFamily="34" charset="0"/>
                <a:cs typeface="Times New Roman" panose="02020603050405020304" pitchFamily="18" charset="0"/>
              </a:rPr>
              <a:t>. (2006) and </a:t>
            </a:r>
            <a:r>
              <a:rPr lang="en-IN" dirty="0" err="1">
                <a:latin typeface="Times New Roman" panose="02020603050405020304" pitchFamily="18" charset="0"/>
                <a:ea typeface="Calibri" panose="020F0502020204030204" pitchFamily="34" charset="0"/>
                <a:cs typeface="Times New Roman" panose="02020603050405020304" pitchFamily="18" charset="0"/>
              </a:rPr>
              <a:t>Urquiza</a:t>
            </a:r>
            <a:r>
              <a:rPr lang="en-IN" dirty="0">
                <a:latin typeface="Times New Roman" panose="02020603050405020304" pitchFamily="18" charset="0"/>
                <a:ea typeface="Calibri" panose="020F0502020204030204" pitchFamily="34" charset="0"/>
                <a:cs typeface="Times New Roman" panose="02020603050405020304" pitchFamily="18" charset="0"/>
              </a:rPr>
              <a:t> </a:t>
            </a:r>
            <a:r>
              <a:rPr lang="en-IN" i="1" dirty="0">
                <a:latin typeface="Times New Roman" panose="02020603050405020304" pitchFamily="18" charset="0"/>
                <a:ea typeface="Calibri" panose="020F0502020204030204" pitchFamily="34" charset="0"/>
                <a:cs typeface="Times New Roman" panose="02020603050405020304" pitchFamily="18" charset="0"/>
              </a:rPr>
              <a:t>et al</a:t>
            </a:r>
            <a:r>
              <a:rPr lang="en-IN" dirty="0">
                <a:latin typeface="Times New Roman" panose="02020603050405020304" pitchFamily="18" charset="0"/>
                <a:ea typeface="Calibri" panose="020F0502020204030204" pitchFamily="34" charset="0"/>
                <a:cs typeface="Times New Roman" panose="02020603050405020304" pitchFamily="18" charset="0"/>
              </a:rPr>
              <a:t>. (2006). There is not so much difference in the inlet and outlet pressure curves. The peak value of pressure at inlet is 110mm Hg and outlet is109.5mmHg during t=0.2s. The pressure distribution (Fig. 5) illustrated that in the common carotid artery, the pressure along axis in common carotid first decreases according to a straight line. When the non-divider wall of artery changes from a straight to a curved line (carotid sinus), the pressure reaches its minimum. After this minimum, the pressure increases slightly in the ICA. The flow rate curve (Fig. 10 and 11), during inlet and outlet are of same pattern but at inlet the pressure lags the inflow rate. The peak flow during inlet is 35ml/s and during outlet is 19ml/s at t=0.1s. The negative values of flow are due to the existence of reversal flow. The minimum value at inlet is12 ml/s and outlet is 7ml/s. Thus, the flow rate is maximum during the inlet.</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9525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008530" y="1385048"/>
            <a:ext cx="3880597" cy="2612091"/>
          </a:xfrm>
          <a:prstGeom prst="rect">
            <a:avLst/>
          </a:prstGeom>
          <a:noFill/>
          <a:ln>
            <a:noFill/>
          </a:ln>
        </p:spPr>
      </p:pic>
      <p:sp>
        <p:nvSpPr>
          <p:cNvPr id="3" name="Rectangle 2"/>
          <p:cNvSpPr/>
          <p:nvPr/>
        </p:nvSpPr>
        <p:spPr>
          <a:xfrm>
            <a:off x="439271" y="4356847"/>
            <a:ext cx="4213412" cy="265201"/>
          </a:xfrm>
          <a:prstGeom prst="rect">
            <a:avLst/>
          </a:prstGeom>
        </p:spPr>
        <p:txBody>
          <a:bodyPr wrap="square">
            <a:spAutoFit/>
          </a:bodyPr>
          <a:lstStyle/>
          <a:p>
            <a:pPr algn="ctr">
              <a:lnSpc>
                <a:spcPct val="107000"/>
              </a:lnSpc>
              <a:spcAft>
                <a:spcPts val="800"/>
              </a:spcAft>
            </a:pPr>
            <a:r>
              <a:rPr lang="en-IN" sz="1050" dirty="0">
                <a:latin typeface="Times New Roman" panose="02020603050405020304" pitchFamily="18" charset="0"/>
                <a:ea typeface="Calibri" panose="020F0502020204030204" pitchFamily="34" charset="0"/>
                <a:cs typeface="Times New Roman" panose="02020603050405020304" pitchFamily="18" charset="0"/>
              </a:rPr>
              <a:t>Fig. 10. Flow rate and pressure curves at the inlet of carotid artery.</a:t>
            </a:r>
            <a:endParaRPr lang="en-IN" sz="105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312959" y="1204631"/>
            <a:ext cx="3471582" cy="2792507"/>
          </a:xfrm>
          <a:prstGeom prst="rect">
            <a:avLst/>
          </a:prstGeom>
          <a:noFill/>
          <a:ln>
            <a:noFill/>
          </a:ln>
        </p:spPr>
      </p:pic>
      <p:sp>
        <p:nvSpPr>
          <p:cNvPr id="5" name="Rectangle 4"/>
          <p:cNvSpPr/>
          <p:nvPr/>
        </p:nvSpPr>
        <p:spPr>
          <a:xfrm>
            <a:off x="7312959" y="4356847"/>
            <a:ext cx="3807759" cy="415498"/>
          </a:xfrm>
          <a:prstGeom prst="rect">
            <a:avLst/>
          </a:prstGeom>
        </p:spPr>
        <p:txBody>
          <a:bodyPr wrap="square">
            <a:spAutoFit/>
          </a:bodyPr>
          <a:lstStyle/>
          <a:p>
            <a:r>
              <a:rPr lang="en-IN" sz="1050" dirty="0">
                <a:latin typeface="Times New Roman" panose="02020603050405020304" pitchFamily="18" charset="0"/>
                <a:ea typeface="Calibri" panose="020F0502020204030204" pitchFamily="34" charset="0"/>
              </a:rPr>
              <a:t>Fig. 12. </a:t>
            </a:r>
            <a:r>
              <a:rPr lang="en-IN" sz="1050" dirty="0" err="1">
                <a:latin typeface="Times New Roman" panose="02020603050405020304" pitchFamily="18" charset="0"/>
                <a:ea typeface="Calibri" panose="020F0502020204030204" pitchFamily="34" charset="0"/>
              </a:rPr>
              <a:t>Scattergram</a:t>
            </a:r>
            <a:r>
              <a:rPr lang="en-IN" sz="1050" dirty="0">
                <a:latin typeface="Times New Roman" panose="02020603050405020304" pitchFamily="18" charset="0"/>
                <a:ea typeface="Calibri" panose="020F0502020204030204" pitchFamily="34" charset="0"/>
              </a:rPr>
              <a:t> of cardiac output and total blood flow showing lack of correlation</a:t>
            </a:r>
            <a:endParaRPr lang="en-IN" sz="1050" dirty="0"/>
          </a:p>
        </p:txBody>
      </p:sp>
    </p:spTree>
    <p:extLst>
      <p:ext uri="{BB962C8B-B14F-4D97-AF65-F5344CB8AC3E}">
        <p14:creationId xmlns:p14="http://schemas.microsoft.com/office/powerpoint/2010/main" val="687275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176" y="740482"/>
            <a:ext cx="11322424" cy="5995359"/>
          </a:xfrm>
          <a:prstGeom prst="rect">
            <a:avLst/>
          </a:prstGeom>
        </p:spPr>
        <p:txBody>
          <a:bodyPr wrap="square">
            <a:spAutoFit/>
          </a:bodyPr>
          <a:lstStyle/>
          <a:p>
            <a:pPr algn="just">
              <a:lnSpc>
                <a:spcPct val="107000"/>
              </a:lnSpc>
              <a:spcAft>
                <a:spcPts val="800"/>
              </a:spcAft>
            </a:pPr>
            <a:r>
              <a:rPr lang="en-IN" b="1" cap="all"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Conclusion</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In our paper, we have numerically discussed velocity profile, pressure and flow waveforms and influence of cardiac output. The study was carried out in 2-D model of carotid artery assuming the flow to be unsteady. Based on our analysis the following can be concluded:</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tabLst>
                <a:tab pos="2286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The velocity profile shows major changes near bifurcation (at apex) and at the non-divider wall. Large negative velocities are found in the sinus region giving the largest recirculation zone.</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tabLst>
                <a:tab pos="2286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The height of pressure peaks decreases with increase in time. The pressure is very low in the recirculation zone.</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tabLst>
                <a:tab pos="2286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The flow is influenced by the flow divider and widening &amp; tapering of the sinus. This widening features flow reversal at the end diastolic flow rate.</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tabLst>
                <a:tab pos="228600" algn="l"/>
              </a:tabLst>
            </a:pPr>
            <a:r>
              <a:rPr lang="en-IN" dirty="0">
                <a:latin typeface="Times New Roman" panose="02020603050405020304" pitchFamily="18" charset="0"/>
                <a:ea typeface="Calibri" panose="020F0502020204030204" pitchFamily="34" charset="0"/>
                <a:cs typeface="Times New Roman" panose="02020603050405020304" pitchFamily="18" charset="0"/>
              </a:rPr>
              <a:t>The impact of cardiac output on cerebral perfusion is controversial. Increase in blood flow does not increase cardiac output whereas a drop in cardiac output decreases the blood flow in carotid artery.</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dirty="0">
                <a:latin typeface="Times New Roman" panose="02020603050405020304" pitchFamily="18" charset="0"/>
                <a:ea typeface="Times New Roman" panose="02020603050405020304" pitchFamily="18" charset="0"/>
              </a:rPr>
              <a:t> </a:t>
            </a:r>
            <a:endParaRPr lang="en-IN" sz="1400" dirty="0">
              <a:latin typeface="Times New Roman" panose="02020603050405020304" pitchFamily="18" charset="0"/>
              <a:ea typeface="Times New Roman" panose="02020603050405020304" pitchFamily="18" charset="0"/>
            </a:endParaRPr>
          </a:p>
          <a:p>
            <a:pPr algn="just">
              <a:lnSpc>
                <a:spcPct val="150000"/>
              </a:lnSpc>
              <a:spcAft>
                <a:spcPts val="0"/>
              </a:spcAft>
            </a:pPr>
            <a:r>
              <a:rPr lang="en-US" dirty="0">
                <a:latin typeface="Times New Roman" panose="02020603050405020304" pitchFamily="18" charset="0"/>
                <a:ea typeface="Times New Roman" panose="02020603050405020304" pitchFamily="18" charset="0"/>
              </a:rPr>
              <a:t>The results we obtained numerically shows close resemblance with the experimental data available. By using the more realistic conditions in the computations we believe that the measurements of the parameters can be improved.</a:t>
            </a:r>
            <a:endParaRPr lang="en-IN"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5825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0305" y="500265"/>
            <a:ext cx="10461813" cy="5529462"/>
          </a:xfrm>
          <a:prstGeom prst="rect">
            <a:avLst/>
          </a:prstGeom>
        </p:spPr>
        <p:txBody>
          <a:bodyPr wrap="square">
            <a:spAutoFit/>
          </a:bodyPr>
          <a:lstStyle/>
          <a:p>
            <a:pPr algn="just">
              <a:lnSpc>
                <a:spcPct val="107000"/>
              </a:lnSpc>
              <a:spcAft>
                <a:spcPts val="800"/>
              </a:spcAft>
            </a:pPr>
            <a:r>
              <a:rPr lang="en-IN"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References</a:t>
            </a:r>
            <a:endParaRPr lang="en-IN"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Quarteroni</a:t>
            </a:r>
            <a:r>
              <a:rPr lang="en-IN" dirty="0">
                <a:latin typeface="Times New Roman" panose="02020603050405020304" pitchFamily="18" charset="0"/>
                <a:ea typeface="Calibri" panose="020F0502020204030204" pitchFamily="34" charset="0"/>
                <a:cs typeface="Times New Roman" panose="02020603050405020304" pitchFamily="18" charset="0"/>
              </a:rPr>
              <a:t>, M. </a:t>
            </a:r>
            <a:r>
              <a:rPr lang="en-IN" dirty="0" err="1">
                <a:latin typeface="Times New Roman" panose="02020603050405020304" pitchFamily="18" charset="0"/>
                <a:ea typeface="Calibri" panose="020F0502020204030204" pitchFamily="34" charset="0"/>
                <a:cs typeface="Times New Roman" panose="02020603050405020304" pitchFamily="18" charset="0"/>
              </a:rPr>
              <a:t>Tuveri</a:t>
            </a:r>
            <a:r>
              <a:rPr lang="en-IN" dirty="0">
                <a:latin typeface="Times New Roman" panose="02020603050405020304" pitchFamily="18" charset="0"/>
                <a:ea typeface="Calibri" panose="020F0502020204030204" pitchFamily="34" charset="0"/>
                <a:cs typeface="Times New Roman" panose="02020603050405020304" pitchFamily="18" charset="0"/>
              </a:rPr>
              <a:t>, A. </a:t>
            </a:r>
            <a:r>
              <a:rPr lang="en-IN" dirty="0" err="1">
                <a:latin typeface="Times New Roman" panose="02020603050405020304" pitchFamily="18" charset="0"/>
                <a:ea typeface="Calibri" panose="020F0502020204030204" pitchFamily="34" charset="0"/>
                <a:cs typeface="Times New Roman" panose="02020603050405020304" pitchFamily="18" charset="0"/>
              </a:rPr>
              <a:t>Vencziani</a:t>
            </a:r>
            <a:r>
              <a:rPr lang="en-IN" dirty="0">
                <a:latin typeface="Times New Roman" panose="02020603050405020304" pitchFamily="18" charset="0"/>
                <a:ea typeface="Calibri" panose="020F0502020204030204" pitchFamily="34" charset="0"/>
                <a:cs typeface="Times New Roman" panose="02020603050405020304" pitchFamily="18" charset="0"/>
              </a:rPr>
              <a:t>, Comp. Visual. Sci. 2 (2000) 163–197.</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B.K. </a:t>
            </a:r>
            <a:r>
              <a:rPr lang="en-IN" dirty="0" err="1">
                <a:latin typeface="Times New Roman" panose="02020603050405020304" pitchFamily="18" charset="0"/>
                <a:ea typeface="Calibri" panose="020F0502020204030204" pitchFamily="34" charset="0"/>
                <a:cs typeface="Times New Roman" panose="02020603050405020304" pitchFamily="18" charset="0"/>
              </a:rPr>
              <a:t>Bharadvaj</a:t>
            </a:r>
            <a:r>
              <a:rPr lang="en-IN" dirty="0">
                <a:latin typeface="Times New Roman" panose="02020603050405020304" pitchFamily="18" charset="0"/>
                <a:ea typeface="Calibri" panose="020F0502020204030204" pitchFamily="34" charset="0"/>
                <a:cs typeface="Times New Roman" panose="02020603050405020304" pitchFamily="18" charset="0"/>
              </a:rPr>
              <a:t>, R.F. Mabon, D.P. Giddens,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15 (1982) 349–362.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B.K. </a:t>
            </a:r>
            <a:r>
              <a:rPr lang="en-IN" dirty="0" err="1">
                <a:latin typeface="Times New Roman" panose="02020603050405020304" pitchFamily="18" charset="0"/>
                <a:ea typeface="Calibri" panose="020F0502020204030204" pitchFamily="34" charset="0"/>
                <a:cs typeface="Times New Roman" panose="02020603050405020304" pitchFamily="18" charset="0"/>
              </a:rPr>
              <a:t>Bharadvaj</a:t>
            </a:r>
            <a:r>
              <a:rPr lang="en-IN" dirty="0">
                <a:latin typeface="Times New Roman" panose="02020603050405020304" pitchFamily="18" charset="0"/>
                <a:ea typeface="Calibri" panose="020F0502020204030204" pitchFamily="34" charset="0"/>
                <a:cs typeface="Times New Roman" panose="02020603050405020304" pitchFamily="18" charset="0"/>
              </a:rPr>
              <a:t>, R.F. Mabon, D.P. Giddens,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15 (1982) 363–378.</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Tu</a:t>
            </a:r>
            <a:r>
              <a:rPr lang="en-IN" dirty="0">
                <a:latin typeface="Times New Roman" panose="02020603050405020304" pitchFamily="18" charset="0"/>
                <a:ea typeface="Calibri" panose="020F0502020204030204" pitchFamily="34" charset="0"/>
                <a:cs typeface="Times New Roman" panose="02020603050405020304" pitchFamily="18" charset="0"/>
              </a:rPr>
              <a:t>, M. Deville,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29 (1996) 899–908.</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Liepsch</a:t>
            </a:r>
            <a:r>
              <a:rPr lang="en-IN" dirty="0">
                <a:latin typeface="Times New Roman" panose="02020603050405020304" pitchFamily="18" charset="0"/>
                <a:ea typeface="Calibri" panose="020F0502020204030204" pitchFamily="34" charset="0"/>
                <a:cs typeface="Times New Roman" panose="02020603050405020304" pitchFamily="18" charset="0"/>
              </a:rPr>
              <a:t> et al, </a:t>
            </a:r>
            <a:r>
              <a:rPr lang="en-IN" dirty="0" err="1">
                <a:latin typeface="Times New Roman" panose="02020603050405020304" pitchFamily="18" charset="0"/>
                <a:ea typeface="Calibri" panose="020F0502020204030204" pitchFamily="34" charset="0"/>
                <a:cs typeface="Times New Roman" panose="02020603050405020304" pitchFamily="18" charset="0"/>
              </a:rPr>
              <a:t>Biorheology</a:t>
            </a:r>
            <a:r>
              <a:rPr lang="en-IN" dirty="0">
                <a:latin typeface="Times New Roman" panose="02020603050405020304" pitchFamily="18" charset="0"/>
                <a:ea typeface="Calibri" panose="020F0502020204030204" pitchFamily="34" charset="0"/>
                <a:cs typeface="Times New Roman" panose="02020603050405020304" pitchFamily="18" charset="0"/>
              </a:rPr>
              <a:t> 29 (1992) 563–580.</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Liepsch</a:t>
            </a:r>
            <a:r>
              <a:rPr lang="en-IN" dirty="0">
                <a:latin typeface="Times New Roman" panose="02020603050405020304" pitchFamily="18" charset="0"/>
                <a:ea typeface="Calibri" panose="020F0502020204030204" pitchFamily="34" charset="0"/>
                <a:cs typeface="Times New Roman" panose="02020603050405020304" pitchFamily="18" charset="0"/>
              </a:rPr>
              <a:t>, R. Zimmer, Technol. Health Care 3 (1995) 185–199.</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Liepsch</a:t>
            </a:r>
            <a:r>
              <a:rPr lang="en-IN" dirty="0">
                <a:latin typeface="Times New Roman" panose="02020603050405020304" pitchFamily="18" charset="0"/>
                <a:ea typeface="Calibri" panose="020F0502020204030204" pitchFamily="34" charset="0"/>
                <a:cs typeface="Times New Roman" panose="02020603050405020304" pitchFamily="18" charset="0"/>
              </a:rPr>
              <a:t>, S. </a:t>
            </a:r>
            <a:r>
              <a:rPr lang="en-IN" dirty="0" err="1">
                <a:latin typeface="Times New Roman" panose="02020603050405020304" pitchFamily="18" charset="0"/>
                <a:ea typeface="Calibri" panose="020F0502020204030204" pitchFamily="34" charset="0"/>
                <a:cs typeface="Times New Roman" panose="02020603050405020304" pitchFamily="18" charset="0"/>
              </a:rPr>
              <a:t>Moravee</a:t>
            </a:r>
            <a:r>
              <a:rPr lang="en-IN" dirty="0">
                <a:latin typeface="Times New Roman" panose="02020603050405020304" pitchFamily="18" charset="0"/>
                <a:ea typeface="Calibri" panose="020F0502020204030204" pitchFamily="34" charset="0"/>
                <a:cs typeface="Times New Roman" panose="02020603050405020304" pitchFamily="18" charset="0"/>
              </a:rPr>
              <a:t>, </a:t>
            </a:r>
            <a:r>
              <a:rPr lang="en-IN" dirty="0" err="1">
                <a:latin typeface="Times New Roman" panose="02020603050405020304" pitchFamily="18" charset="0"/>
                <a:ea typeface="Calibri" panose="020F0502020204030204" pitchFamily="34" charset="0"/>
                <a:cs typeface="Times New Roman" panose="02020603050405020304" pitchFamily="18" charset="0"/>
              </a:rPr>
              <a:t>Biorheology</a:t>
            </a:r>
            <a:r>
              <a:rPr lang="en-IN" dirty="0">
                <a:latin typeface="Times New Roman" panose="02020603050405020304" pitchFamily="18" charset="0"/>
                <a:ea typeface="Calibri" panose="020F0502020204030204" pitchFamily="34" charset="0"/>
                <a:cs typeface="Times New Roman" panose="02020603050405020304" pitchFamily="18" charset="0"/>
              </a:rPr>
              <a:t> 21 (1984) 571–586.</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D.N. Ku, D.P. Giddens, C.K. </a:t>
            </a:r>
            <a:r>
              <a:rPr lang="en-IN" dirty="0" err="1">
                <a:latin typeface="Times New Roman" panose="02020603050405020304" pitchFamily="18" charset="0"/>
                <a:ea typeface="Calibri" panose="020F0502020204030204" pitchFamily="34" charset="0"/>
                <a:cs typeface="Times New Roman" panose="02020603050405020304" pitchFamily="18" charset="0"/>
              </a:rPr>
              <a:t>Zarins</a:t>
            </a:r>
            <a:r>
              <a:rPr lang="en-IN" dirty="0">
                <a:latin typeface="Times New Roman" panose="02020603050405020304" pitchFamily="18" charset="0"/>
                <a:ea typeface="Calibri" panose="020F0502020204030204" pitchFamily="34" charset="0"/>
                <a:cs typeface="Times New Roman" panose="02020603050405020304" pitchFamily="18" charset="0"/>
              </a:rPr>
              <a:t>, S. </a:t>
            </a:r>
            <a:r>
              <a:rPr lang="en-IN" dirty="0" err="1">
                <a:latin typeface="Times New Roman" panose="02020603050405020304" pitchFamily="18" charset="0"/>
                <a:ea typeface="Calibri" panose="020F0502020204030204" pitchFamily="34" charset="0"/>
                <a:cs typeface="Times New Roman" panose="02020603050405020304" pitchFamily="18" charset="0"/>
              </a:rPr>
              <a:t>Glagov</a:t>
            </a:r>
            <a:r>
              <a:rPr lang="en-IN" dirty="0">
                <a:latin typeface="Times New Roman" panose="02020603050405020304" pitchFamily="18" charset="0"/>
                <a:ea typeface="Calibri" panose="020F0502020204030204" pitchFamily="34" charset="0"/>
                <a:cs typeface="Times New Roman" panose="02020603050405020304" pitchFamily="18" charset="0"/>
              </a:rPr>
              <a:t>, Atherosclerosis 5 (3) (1985) 293–302.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F.N. Van de </a:t>
            </a:r>
            <a:r>
              <a:rPr lang="en-IN" dirty="0" err="1">
                <a:latin typeface="Times New Roman" panose="02020603050405020304" pitchFamily="18" charset="0"/>
                <a:ea typeface="Calibri" panose="020F0502020204030204" pitchFamily="34" charset="0"/>
                <a:cs typeface="Times New Roman" panose="02020603050405020304" pitchFamily="18" charset="0"/>
              </a:rPr>
              <a:t>Vosse</a:t>
            </a:r>
            <a:r>
              <a:rPr lang="en-IN" dirty="0">
                <a:latin typeface="Times New Roman" panose="02020603050405020304" pitchFamily="18" charset="0"/>
                <a:ea typeface="Calibri" panose="020F0502020204030204" pitchFamily="34" charset="0"/>
                <a:cs typeface="Times New Roman" panose="02020603050405020304" pitchFamily="18" charset="0"/>
              </a:rPr>
              <a:t>, A.A. Van </a:t>
            </a:r>
            <a:r>
              <a:rPr lang="en-IN" dirty="0" err="1">
                <a:latin typeface="Times New Roman" panose="02020603050405020304" pitchFamily="18" charset="0"/>
                <a:ea typeface="Calibri" panose="020F0502020204030204" pitchFamily="34" charset="0"/>
                <a:cs typeface="Times New Roman" panose="02020603050405020304" pitchFamily="18" charset="0"/>
              </a:rPr>
              <a:t>Steehoven</a:t>
            </a:r>
            <a:r>
              <a:rPr lang="en-IN" dirty="0">
                <a:latin typeface="Times New Roman" panose="02020603050405020304" pitchFamily="18" charset="0"/>
                <a:ea typeface="Calibri" panose="020F0502020204030204" pitchFamily="34" charset="0"/>
                <a:cs typeface="Times New Roman" panose="02020603050405020304" pitchFamily="18" charset="0"/>
              </a:rPr>
              <a:t>, J.D. Janssen, R.S. </a:t>
            </a:r>
            <a:r>
              <a:rPr lang="en-IN" dirty="0" err="1">
                <a:latin typeface="Times New Roman" panose="02020603050405020304" pitchFamily="18" charset="0"/>
                <a:ea typeface="Calibri" panose="020F0502020204030204" pitchFamily="34" charset="0"/>
                <a:cs typeface="Times New Roman" panose="02020603050405020304" pitchFamily="18" charset="0"/>
              </a:rPr>
              <a:t>Reneman</a:t>
            </a:r>
            <a:r>
              <a:rPr lang="en-IN" dirty="0">
                <a:latin typeface="Times New Roman" panose="02020603050405020304" pitchFamily="18" charset="0"/>
                <a:ea typeface="Calibri" panose="020F0502020204030204" pitchFamily="34" charset="0"/>
                <a:cs typeface="Times New Roman" panose="02020603050405020304" pitchFamily="18" charset="0"/>
              </a:rPr>
              <a:t>, </a:t>
            </a:r>
            <a:r>
              <a:rPr lang="en-IN" dirty="0" err="1">
                <a:latin typeface="Times New Roman" panose="02020603050405020304" pitchFamily="18" charset="0"/>
                <a:ea typeface="Calibri" panose="020F0502020204030204" pitchFamily="34" charset="0"/>
                <a:cs typeface="Times New Roman" panose="02020603050405020304" pitchFamily="18" charset="0"/>
              </a:rPr>
              <a:t>Biorheology</a:t>
            </a:r>
            <a:r>
              <a:rPr lang="en-IN" dirty="0">
                <a:latin typeface="Times New Roman" panose="02020603050405020304" pitchFamily="18" charset="0"/>
                <a:ea typeface="Calibri" panose="020F0502020204030204" pitchFamily="34" charset="0"/>
                <a:cs typeface="Times New Roman" panose="02020603050405020304" pitchFamily="18" charset="0"/>
              </a:rPr>
              <a:t> 27 (1990) 163–189.</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G.R. </a:t>
            </a:r>
            <a:r>
              <a:rPr lang="en-IN" dirty="0" err="1">
                <a:latin typeface="Times New Roman" panose="02020603050405020304" pitchFamily="18" charset="0"/>
                <a:ea typeface="Calibri" panose="020F0502020204030204" pitchFamily="34" charset="0"/>
                <a:cs typeface="Times New Roman" panose="02020603050405020304" pitchFamily="18" charset="0"/>
              </a:rPr>
              <a:t>Zendehbudi</a:t>
            </a:r>
            <a:r>
              <a:rPr lang="en-IN" dirty="0">
                <a:latin typeface="Times New Roman" panose="02020603050405020304" pitchFamily="18" charset="0"/>
                <a:ea typeface="Calibri" panose="020F0502020204030204" pitchFamily="34" charset="0"/>
                <a:cs typeface="Times New Roman" panose="02020603050405020304" pitchFamily="18" charset="0"/>
              </a:rPr>
              <a:t>, M.S. </a:t>
            </a:r>
            <a:r>
              <a:rPr lang="en-IN" dirty="0" err="1">
                <a:latin typeface="Times New Roman" panose="02020603050405020304" pitchFamily="18" charset="0"/>
                <a:ea typeface="Calibri" panose="020F0502020204030204" pitchFamily="34" charset="0"/>
                <a:cs typeface="Times New Roman" panose="02020603050405020304" pitchFamily="18" charset="0"/>
              </a:rPr>
              <a:t>Moayeri</a:t>
            </a:r>
            <a:r>
              <a:rPr lang="en-IN" dirty="0">
                <a:latin typeface="Times New Roman" panose="02020603050405020304" pitchFamily="18" charset="0"/>
                <a:ea typeface="Calibri" panose="020F0502020204030204" pitchFamily="34" charset="0"/>
                <a:cs typeface="Times New Roman" panose="02020603050405020304" pitchFamily="18" charset="0"/>
              </a:rPr>
              <a:t>,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32 (1999) 959–965.</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.E.V. </a:t>
            </a:r>
            <a:r>
              <a:rPr lang="en-IN" dirty="0" err="1">
                <a:latin typeface="Times New Roman" panose="02020603050405020304" pitchFamily="18" charset="0"/>
                <a:ea typeface="Calibri" panose="020F0502020204030204" pitchFamily="34" charset="0"/>
                <a:cs typeface="Times New Roman" panose="02020603050405020304" pitchFamily="18" charset="0"/>
              </a:rPr>
              <a:t>Clementel</a:t>
            </a:r>
            <a:r>
              <a:rPr lang="en-IN" dirty="0">
                <a:latin typeface="Times New Roman" panose="02020603050405020304" pitchFamily="18" charset="0"/>
                <a:ea typeface="Calibri" panose="020F0502020204030204" pitchFamily="34" charset="0"/>
                <a:cs typeface="Times New Roman" panose="02020603050405020304" pitchFamily="18" charset="0"/>
              </a:rPr>
              <a:t>, C.A. Figueroa, K.E. Jansen, C.A. Taylor, Comp. Met. App. Mech. Eng. 195 (2006) 3776–3796. </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Marshall, S.Z. Zhao, P. </a:t>
            </a:r>
            <a:r>
              <a:rPr lang="en-IN" dirty="0" err="1">
                <a:latin typeface="Times New Roman" panose="02020603050405020304" pitchFamily="18" charset="0"/>
                <a:ea typeface="Calibri" panose="020F0502020204030204" pitchFamily="34" charset="0"/>
                <a:cs typeface="Times New Roman" panose="02020603050405020304" pitchFamily="18" charset="0"/>
              </a:rPr>
              <a:t>Papathanasopoulou</a:t>
            </a:r>
            <a:r>
              <a:rPr lang="en-IN" dirty="0">
                <a:latin typeface="Times New Roman" panose="02020603050405020304" pitchFamily="18" charset="0"/>
                <a:ea typeface="Calibri" panose="020F0502020204030204" pitchFamily="34" charset="0"/>
                <a:cs typeface="Times New Roman" panose="02020603050405020304" pitchFamily="18" charset="0"/>
              </a:rPr>
              <a:t>, P. Hoskins, X.Y. Xu,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37 (2004) 679–687.</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J. Chen, X.Y. Lu,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39 (2006) 818–832.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J.N. </a:t>
            </a:r>
            <a:r>
              <a:rPr lang="en-IN" dirty="0" err="1">
                <a:latin typeface="Times New Roman" panose="02020603050405020304" pitchFamily="18" charset="0"/>
                <a:ea typeface="Calibri" panose="020F0502020204030204" pitchFamily="34" charset="0"/>
                <a:cs typeface="Times New Roman" panose="02020603050405020304" pitchFamily="18" charset="0"/>
              </a:rPr>
              <a:t>Kapur</a:t>
            </a:r>
            <a:r>
              <a:rPr lang="en-IN" dirty="0">
                <a:latin typeface="Times New Roman" panose="02020603050405020304" pitchFamily="18" charset="0"/>
                <a:ea typeface="Calibri" panose="020F0502020204030204" pitchFamily="34" charset="0"/>
                <a:cs typeface="Times New Roman" panose="02020603050405020304" pitchFamily="18" charset="0"/>
              </a:rPr>
              <a:t>, Mathematical Models in Biology and Medicine, East-West Press, 2000.</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J.N. </a:t>
            </a:r>
            <a:r>
              <a:rPr lang="en-IN" dirty="0" err="1">
                <a:latin typeface="Times New Roman" panose="02020603050405020304" pitchFamily="18" charset="0"/>
                <a:ea typeface="Calibri" panose="020F0502020204030204" pitchFamily="34" charset="0"/>
                <a:cs typeface="Times New Roman" panose="02020603050405020304" pitchFamily="18" charset="0"/>
              </a:rPr>
              <a:t>Mazumdar</a:t>
            </a:r>
            <a:r>
              <a:rPr lang="en-IN" dirty="0">
                <a:latin typeface="Times New Roman" panose="02020603050405020304" pitchFamily="18" charset="0"/>
                <a:ea typeface="Calibri" panose="020F0502020204030204" pitchFamily="34" charset="0"/>
                <a:cs typeface="Times New Roman" panose="02020603050405020304" pitchFamily="18" charset="0"/>
              </a:rPr>
              <a:t>, </a:t>
            </a:r>
            <a:r>
              <a:rPr lang="en-IN" dirty="0" err="1">
                <a:latin typeface="Times New Roman" panose="02020603050405020304" pitchFamily="18" charset="0"/>
                <a:ea typeface="Calibri" panose="020F0502020204030204" pitchFamily="34" charset="0"/>
                <a:cs typeface="Times New Roman" panose="02020603050405020304" pitchFamily="18" charset="0"/>
              </a:rPr>
              <a:t>Biofluid</a:t>
            </a:r>
            <a:r>
              <a:rPr lang="en-IN" dirty="0">
                <a:latin typeface="Times New Roman" panose="02020603050405020304" pitchFamily="18" charset="0"/>
                <a:ea typeface="Calibri" panose="020F0502020204030204" pitchFamily="34" charset="0"/>
                <a:cs typeface="Times New Roman" panose="02020603050405020304" pitchFamily="18" charset="0"/>
              </a:rPr>
              <a:t> Mechanics, Cambridge University Press, 1992.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K. </a:t>
            </a:r>
            <a:r>
              <a:rPr lang="en-IN" dirty="0" err="1">
                <a:latin typeface="Times New Roman" panose="02020603050405020304" pitchFamily="18" charset="0"/>
                <a:ea typeface="Calibri" panose="020F0502020204030204" pitchFamily="34" charset="0"/>
                <a:cs typeface="Times New Roman" panose="02020603050405020304" pitchFamily="18" charset="0"/>
              </a:rPr>
              <a:t>Perktold</a:t>
            </a:r>
            <a:r>
              <a:rPr lang="en-IN" dirty="0">
                <a:latin typeface="Times New Roman" panose="02020603050405020304" pitchFamily="18" charset="0"/>
                <a:ea typeface="Calibri" panose="020F0502020204030204" pitchFamily="34" charset="0"/>
                <a:cs typeface="Times New Roman" panose="02020603050405020304" pitchFamily="18" charset="0"/>
              </a:rPr>
              <a:t>, G. </a:t>
            </a:r>
            <a:r>
              <a:rPr lang="en-IN" dirty="0" err="1">
                <a:latin typeface="Times New Roman" panose="02020603050405020304" pitchFamily="18" charset="0"/>
                <a:ea typeface="Calibri" panose="020F0502020204030204" pitchFamily="34" charset="0"/>
                <a:cs typeface="Times New Roman" panose="02020603050405020304" pitchFamily="18" charset="0"/>
              </a:rPr>
              <a:t>Rappitsch</a:t>
            </a:r>
            <a:r>
              <a:rPr lang="en-IN" dirty="0">
                <a:latin typeface="Times New Roman" panose="02020603050405020304" pitchFamily="18" charset="0"/>
                <a:ea typeface="Calibri" panose="020F0502020204030204" pitchFamily="34" charset="0"/>
                <a:cs typeface="Times New Roman" panose="02020603050405020304" pitchFamily="18" charset="0"/>
              </a:rPr>
              <a:t>,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28 (1995) 845–856.</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5540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4775" y="277463"/>
            <a:ext cx="10703859" cy="5811591"/>
          </a:xfrm>
          <a:prstGeom prst="rect">
            <a:avLst/>
          </a:prstGeom>
        </p:spPr>
        <p:txBody>
          <a:bodyPr wrap="square">
            <a:spAutoFit/>
          </a:bodyPr>
          <a:lstStyle/>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K. </a:t>
            </a:r>
            <a:r>
              <a:rPr lang="en-IN" dirty="0" err="1">
                <a:latin typeface="Times New Roman" panose="02020603050405020304" pitchFamily="18" charset="0"/>
                <a:ea typeface="Calibri" panose="020F0502020204030204" pitchFamily="34" charset="0"/>
                <a:cs typeface="Times New Roman" panose="02020603050405020304" pitchFamily="18" charset="0"/>
              </a:rPr>
              <a:t>Perktold</a:t>
            </a:r>
            <a:r>
              <a:rPr lang="en-IN" dirty="0">
                <a:latin typeface="Times New Roman" panose="02020603050405020304" pitchFamily="18" charset="0"/>
                <a:ea typeface="Calibri" panose="020F0502020204030204" pitchFamily="34" charset="0"/>
                <a:cs typeface="Times New Roman" panose="02020603050405020304" pitchFamily="18" charset="0"/>
              </a:rPr>
              <a:t>, M. </a:t>
            </a:r>
            <a:r>
              <a:rPr lang="en-IN" dirty="0" err="1">
                <a:latin typeface="Times New Roman" panose="02020603050405020304" pitchFamily="18" charset="0"/>
                <a:ea typeface="Calibri" panose="020F0502020204030204" pitchFamily="34" charset="0"/>
                <a:cs typeface="Times New Roman" panose="02020603050405020304" pitchFamily="18" charset="0"/>
              </a:rPr>
              <a:t>Resch</a:t>
            </a:r>
            <a:r>
              <a:rPr lang="en-IN" dirty="0">
                <a:latin typeface="Times New Roman" panose="02020603050405020304" pitchFamily="18" charset="0"/>
                <a:ea typeface="Calibri" panose="020F0502020204030204" pitchFamily="34" charset="0"/>
                <a:cs typeface="Times New Roman" panose="02020603050405020304" pitchFamily="18" charset="0"/>
              </a:rPr>
              <a:t>, H. </a:t>
            </a:r>
            <a:r>
              <a:rPr lang="en-IN" dirty="0" err="1">
                <a:latin typeface="Times New Roman" panose="02020603050405020304" pitchFamily="18" charset="0"/>
                <a:ea typeface="Calibri" panose="020F0502020204030204" pitchFamily="34" charset="0"/>
                <a:cs typeface="Times New Roman" panose="02020603050405020304" pitchFamily="18" charset="0"/>
              </a:rPr>
              <a:t>Florain</a:t>
            </a:r>
            <a:r>
              <a:rPr lang="en-IN" dirty="0">
                <a:latin typeface="Times New Roman" panose="02020603050405020304" pitchFamily="18" charset="0"/>
                <a:ea typeface="Calibri" panose="020F0502020204030204" pitchFamily="34" charset="0"/>
                <a:cs typeface="Times New Roman" panose="02020603050405020304" pitchFamily="18" charset="0"/>
              </a:rPr>
              <a:t>, J. </a:t>
            </a:r>
            <a:r>
              <a:rPr lang="en-IN" dirty="0" err="1">
                <a:latin typeface="Times New Roman" panose="02020603050405020304" pitchFamily="18" charset="0"/>
                <a:ea typeface="Calibri" panose="020F0502020204030204" pitchFamily="34" charset="0"/>
                <a:cs typeface="Times New Roman" panose="02020603050405020304" pitchFamily="18" charset="0"/>
              </a:rPr>
              <a:t>Biomech</a:t>
            </a:r>
            <a:r>
              <a:rPr lang="en-IN" dirty="0">
                <a:latin typeface="Times New Roman" panose="02020603050405020304" pitchFamily="18" charset="0"/>
                <a:ea typeface="Calibri" panose="020F0502020204030204" pitchFamily="34" charset="0"/>
                <a:cs typeface="Times New Roman" panose="02020603050405020304" pitchFamily="18" charset="0"/>
              </a:rPr>
              <a:t>. Eng., Trans. ASME 113 (1999) 464–475.</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L. </a:t>
            </a:r>
            <a:r>
              <a:rPr lang="en-IN" dirty="0" err="1">
                <a:latin typeface="Times New Roman" panose="02020603050405020304" pitchFamily="18" charset="0"/>
                <a:ea typeface="Calibri" panose="020F0502020204030204" pitchFamily="34" charset="0"/>
                <a:cs typeface="Times New Roman" panose="02020603050405020304" pitchFamily="18" charset="0"/>
              </a:rPr>
              <a:t>Formaggia</a:t>
            </a:r>
            <a:r>
              <a:rPr lang="en-IN" dirty="0">
                <a:latin typeface="Times New Roman" panose="02020603050405020304" pitchFamily="18" charset="0"/>
                <a:ea typeface="Calibri" panose="020F0502020204030204" pitchFamily="34" charset="0"/>
                <a:cs typeface="Times New Roman" panose="02020603050405020304" pitchFamily="18" charset="0"/>
              </a:rPr>
              <a:t>, J.F. </a:t>
            </a:r>
            <a:r>
              <a:rPr lang="en-IN" dirty="0" err="1">
                <a:latin typeface="Times New Roman" panose="02020603050405020304" pitchFamily="18" charset="0"/>
                <a:ea typeface="Calibri" panose="020F0502020204030204" pitchFamily="34" charset="0"/>
                <a:cs typeface="Times New Roman" panose="02020603050405020304" pitchFamily="18" charset="0"/>
              </a:rPr>
              <a:t>Gerbeau</a:t>
            </a:r>
            <a:r>
              <a:rPr lang="en-IN" dirty="0">
                <a:latin typeface="Times New Roman" panose="02020603050405020304" pitchFamily="18" charset="0"/>
                <a:ea typeface="Calibri" panose="020F0502020204030204" pitchFamily="34" charset="0"/>
                <a:cs typeface="Times New Roman" panose="02020603050405020304" pitchFamily="18" charset="0"/>
              </a:rPr>
              <a:t>, F. Nobile, A. </a:t>
            </a:r>
            <a:r>
              <a:rPr lang="en-IN" dirty="0" err="1">
                <a:latin typeface="Times New Roman" panose="02020603050405020304" pitchFamily="18" charset="0"/>
                <a:ea typeface="Calibri" panose="020F0502020204030204" pitchFamily="34" charset="0"/>
                <a:cs typeface="Times New Roman" panose="02020603050405020304" pitchFamily="18" charset="0"/>
              </a:rPr>
              <a:t>Quarteroni</a:t>
            </a:r>
            <a:r>
              <a:rPr lang="en-IN" dirty="0">
                <a:latin typeface="Times New Roman" panose="02020603050405020304" pitchFamily="18" charset="0"/>
                <a:ea typeface="Calibri" panose="020F0502020204030204" pitchFamily="34" charset="0"/>
                <a:cs typeface="Times New Roman" panose="02020603050405020304" pitchFamily="18" charset="0"/>
              </a:rPr>
              <a:t>, Comp. Met. App. Mech. Eng. 191 (2001) 561–582.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n-IN" dirty="0">
                <a:latin typeface="Times New Roman" panose="02020603050405020304" pitchFamily="18" charset="0"/>
                <a:ea typeface="Calibri" panose="020F0502020204030204" pitchFamily="34" charset="0"/>
                <a:cs typeface="Times New Roman" panose="02020603050405020304" pitchFamily="18" charset="0"/>
              </a:rPr>
              <a:t>M. </a:t>
            </a:r>
            <a:r>
              <a:rPr lang="en-IN" dirty="0" err="1">
                <a:latin typeface="Times New Roman" panose="02020603050405020304" pitchFamily="18" charset="0"/>
                <a:ea typeface="Calibri" panose="020F0502020204030204" pitchFamily="34" charset="0"/>
                <a:cs typeface="Times New Roman" panose="02020603050405020304" pitchFamily="18" charset="0"/>
              </a:rPr>
              <a:t>Anand</a:t>
            </a:r>
            <a:r>
              <a:rPr lang="en-IN" dirty="0">
                <a:latin typeface="Times New Roman" panose="02020603050405020304" pitchFamily="18" charset="0"/>
                <a:ea typeface="Calibri" panose="020F0502020204030204" pitchFamily="34" charset="0"/>
                <a:cs typeface="Times New Roman" panose="02020603050405020304" pitchFamily="18" charset="0"/>
              </a:rPr>
              <a:t>, K.R. </a:t>
            </a:r>
            <a:r>
              <a:rPr lang="en-IN" dirty="0" err="1">
                <a:latin typeface="Times New Roman" panose="02020603050405020304" pitchFamily="18" charset="0"/>
                <a:ea typeface="Calibri" panose="020F0502020204030204" pitchFamily="34" charset="0"/>
                <a:cs typeface="Times New Roman" panose="02020603050405020304" pitchFamily="18" charset="0"/>
              </a:rPr>
              <a:t>Rajagopal</a:t>
            </a:r>
            <a:r>
              <a:rPr lang="en-IN" dirty="0">
                <a:latin typeface="Times New Roman" panose="02020603050405020304" pitchFamily="18" charset="0"/>
                <a:ea typeface="Calibri" panose="020F0502020204030204" pitchFamily="34" charset="0"/>
                <a:cs typeface="Times New Roman" panose="02020603050405020304" pitchFamily="18" charset="0"/>
              </a:rPr>
              <a:t>, C.R. </a:t>
            </a:r>
            <a:r>
              <a:rPr lang="en-IN" dirty="0" err="1">
                <a:latin typeface="Times New Roman" panose="02020603050405020304" pitchFamily="18" charset="0"/>
                <a:ea typeface="Calibri" panose="020F0502020204030204" pitchFamily="34" charset="0"/>
                <a:cs typeface="Times New Roman" panose="02020603050405020304" pitchFamily="18" charset="0"/>
              </a:rPr>
              <a:t>Mecanique</a:t>
            </a:r>
            <a:r>
              <a:rPr lang="en-IN" dirty="0">
                <a:latin typeface="Times New Roman" panose="02020603050405020304" pitchFamily="18" charset="0"/>
                <a:ea typeface="Calibri" panose="020F0502020204030204" pitchFamily="34" charset="0"/>
                <a:cs typeface="Times New Roman" panose="02020603050405020304" pitchFamily="18" charset="0"/>
              </a:rPr>
              <a:t> 330 (2002) 557–562.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a:latin typeface="Times New Roman" panose="02020603050405020304" pitchFamily="18" charset="0"/>
                <a:ea typeface="Calibri" panose="020F0502020204030204" pitchFamily="34" charset="0"/>
                <a:cs typeface="Times New Roman" panose="02020603050405020304" pitchFamily="18" charset="0"/>
              </a:rPr>
              <a:t>Agarwal, R., </a:t>
            </a:r>
            <a:r>
              <a:rPr lang="en-IN" dirty="0" err="1">
                <a:latin typeface="Times New Roman" panose="02020603050405020304" pitchFamily="18" charset="0"/>
                <a:ea typeface="Calibri" panose="020F0502020204030204" pitchFamily="34" charset="0"/>
                <a:cs typeface="Times New Roman" panose="02020603050405020304" pitchFamily="18" charset="0"/>
              </a:rPr>
              <a:t>Katiyar</a:t>
            </a:r>
            <a:r>
              <a:rPr lang="en-IN" dirty="0">
                <a:latin typeface="Times New Roman" panose="02020603050405020304" pitchFamily="18" charset="0"/>
                <a:ea typeface="Calibri" panose="020F0502020204030204" pitchFamily="34" charset="0"/>
                <a:cs typeface="Times New Roman" panose="02020603050405020304" pitchFamily="18" charset="0"/>
              </a:rPr>
              <a:t>, VK. and Pradhan, P. 2006. Pulsatile flow in carotid artery bifurcation. Journal of Biomechanics. 39( supplement 1): S321.</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Augst</a:t>
            </a:r>
            <a:r>
              <a:rPr lang="en-IN" dirty="0">
                <a:latin typeface="Times New Roman" panose="02020603050405020304" pitchFamily="18" charset="0"/>
                <a:ea typeface="Calibri" panose="020F0502020204030204" pitchFamily="34" charset="0"/>
                <a:cs typeface="Times New Roman" panose="02020603050405020304" pitchFamily="18" charset="0"/>
              </a:rPr>
              <a:t>, AD., </a:t>
            </a:r>
            <a:r>
              <a:rPr lang="en-IN" dirty="0" err="1">
                <a:latin typeface="Times New Roman" panose="02020603050405020304" pitchFamily="18" charset="0"/>
                <a:ea typeface="Calibri" panose="020F0502020204030204" pitchFamily="34" charset="0"/>
                <a:cs typeface="Times New Roman" panose="02020603050405020304" pitchFamily="18" charset="0"/>
              </a:rPr>
              <a:t>Barrat</a:t>
            </a:r>
            <a:r>
              <a:rPr lang="en-IN" dirty="0">
                <a:latin typeface="Times New Roman" panose="02020603050405020304" pitchFamily="18" charset="0"/>
                <a:ea typeface="Calibri" panose="020F0502020204030204" pitchFamily="34" charset="0"/>
                <a:cs typeface="Times New Roman" panose="02020603050405020304" pitchFamily="18" charset="0"/>
              </a:rPr>
              <a:t>, DC., Hughes, AD., Thom, SAM. and Xu, XY. 2003. Various issues relating to computational fluid dynamics simulations of carotid bifurcation flow based on model reconstructed from three-dimensional ultrasound images. Proceedings of The Institution of Mechanical Engineers Part H-Journal of Engineering in Medicine. 217: 393-403.</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Baaijens</a:t>
            </a:r>
            <a:r>
              <a:rPr lang="en-IN" dirty="0">
                <a:latin typeface="Times New Roman" panose="02020603050405020304" pitchFamily="18" charset="0"/>
                <a:ea typeface="Calibri" panose="020F0502020204030204" pitchFamily="34" charset="0"/>
                <a:cs typeface="Times New Roman" panose="02020603050405020304" pitchFamily="18" charset="0"/>
              </a:rPr>
              <a:t>, JPW., </a:t>
            </a:r>
            <a:r>
              <a:rPr lang="en-IN" dirty="0" err="1">
                <a:latin typeface="Times New Roman" panose="02020603050405020304" pitchFamily="18" charset="0"/>
                <a:ea typeface="Calibri" panose="020F0502020204030204" pitchFamily="34" charset="0"/>
                <a:cs typeface="Times New Roman" panose="02020603050405020304" pitchFamily="18" charset="0"/>
              </a:rPr>
              <a:t>Steenhoven</a:t>
            </a:r>
            <a:r>
              <a:rPr lang="en-IN" dirty="0">
                <a:latin typeface="Times New Roman" panose="02020603050405020304" pitchFamily="18" charset="0"/>
                <a:ea typeface="Calibri" panose="020F0502020204030204" pitchFamily="34" charset="0"/>
                <a:cs typeface="Times New Roman" panose="02020603050405020304" pitchFamily="18" charset="0"/>
              </a:rPr>
              <a:t>, AAV. and Janssen, JD. 1993. Numerical Analysis of Steady Generalized Newtonian Blood flow in a 2D-Model of the Carotid Artery Bifurcation. </a:t>
            </a:r>
            <a:r>
              <a:rPr lang="en-IN" dirty="0" err="1">
                <a:latin typeface="Times New Roman" panose="02020603050405020304" pitchFamily="18" charset="0"/>
                <a:ea typeface="Calibri" panose="020F0502020204030204" pitchFamily="34" charset="0"/>
                <a:cs typeface="Times New Roman" panose="02020603050405020304" pitchFamily="18" charset="0"/>
              </a:rPr>
              <a:t>Biorheology</a:t>
            </a:r>
            <a:r>
              <a:rPr lang="en-IN" dirty="0">
                <a:latin typeface="Times New Roman" panose="02020603050405020304" pitchFamily="18" charset="0"/>
                <a:ea typeface="Calibri" panose="020F0502020204030204" pitchFamily="34" charset="0"/>
                <a:cs typeface="Times New Roman" panose="02020603050405020304" pitchFamily="18" charset="0"/>
              </a:rPr>
              <a:t>. 30: 63-74.</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Bharadvaj</a:t>
            </a:r>
            <a:r>
              <a:rPr lang="en-IN" dirty="0">
                <a:latin typeface="Times New Roman" panose="02020603050405020304" pitchFamily="18" charset="0"/>
                <a:ea typeface="Calibri" panose="020F0502020204030204" pitchFamily="34" charset="0"/>
                <a:cs typeface="Times New Roman" panose="02020603050405020304" pitchFamily="18" charset="0"/>
              </a:rPr>
              <a:t>, BK., Mabon, RF. and Giddens, DP. 1982. Steady flow in a model of the human carotid bifurcation. Part I – Flow visualization. Journal of Biomechanics.</a:t>
            </a:r>
            <a:r>
              <a:rPr lang="en-IN" i="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15</a:t>
            </a:r>
            <a:r>
              <a:rPr lang="en-IN" b="1" dirty="0">
                <a:latin typeface="Times New Roman" panose="02020603050405020304" pitchFamily="18" charset="0"/>
                <a:ea typeface="Calibri" panose="020F0502020204030204" pitchFamily="34" charset="0"/>
                <a:cs typeface="Times New Roman" panose="02020603050405020304" pitchFamily="18" charset="0"/>
              </a:rPr>
              <a:t>:</a:t>
            </a:r>
            <a:r>
              <a:rPr lang="en-IN" dirty="0">
                <a:latin typeface="Times New Roman" panose="02020603050405020304" pitchFamily="18" charset="0"/>
                <a:ea typeface="Calibri" panose="020F0502020204030204" pitchFamily="34" charset="0"/>
                <a:cs typeface="Times New Roman" panose="02020603050405020304" pitchFamily="18" charset="0"/>
              </a:rPr>
              <a:t> 349-362.</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Bharadvaj</a:t>
            </a:r>
            <a:r>
              <a:rPr lang="en-IN" dirty="0">
                <a:latin typeface="Times New Roman" panose="02020603050405020304" pitchFamily="18" charset="0"/>
                <a:ea typeface="Calibri" panose="020F0502020204030204" pitchFamily="34" charset="0"/>
                <a:cs typeface="Times New Roman" panose="02020603050405020304" pitchFamily="18" charset="0"/>
              </a:rPr>
              <a:t>, BK., Mabon, RF. and Giddens, DP. 1982. Steady flow in a model of the human carotid bifurcation. Part II – Laser-Doppler anemometer measurements. Journal of Biomechanics.</a:t>
            </a:r>
            <a:r>
              <a:rPr lang="en-IN" i="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15</a:t>
            </a:r>
            <a:r>
              <a:rPr lang="en-IN" b="1" dirty="0">
                <a:latin typeface="Times New Roman" panose="02020603050405020304" pitchFamily="18" charset="0"/>
                <a:ea typeface="Calibri" panose="020F0502020204030204" pitchFamily="34" charset="0"/>
                <a:cs typeface="Times New Roman" panose="02020603050405020304" pitchFamily="18" charset="0"/>
              </a:rPr>
              <a:t>:</a:t>
            </a:r>
            <a:r>
              <a:rPr lang="en-IN" dirty="0">
                <a:latin typeface="Times New Roman" panose="02020603050405020304" pitchFamily="18" charset="0"/>
                <a:ea typeface="Calibri" panose="020F0502020204030204" pitchFamily="34" charset="0"/>
                <a:cs typeface="Times New Roman" panose="02020603050405020304" pitchFamily="18" charset="0"/>
              </a:rPr>
              <a:t> 363-378.</a:t>
            </a:r>
            <a:endParaRPr lang="en-IN"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600"/>
              </a:spcAft>
            </a:pPr>
            <a:r>
              <a:rPr lang="en-IN" dirty="0" err="1">
                <a:latin typeface="Times New Roman" panose="02020603050405020304" pitchFamily="18" charset="0"/>
                <a:ea typeface="Calibri" panose="020F0502020204030204" pitchFamily="34" charset="0"/>
                <a:cs typeface="Times New Roman" panose="02020603050405020304" pitchFamily="18" charset="0"/>
              </a:rPr>
              <a:t>Castello</a:t>
            </a:r>
            <a:r>
              <a:rPr lang="en-IN" dirty="0">
                <a:latin typeface="Times New Roman" panose="02020603050405020304" pitchFamily="18" charset="0"/>
                <a:ea typeface="Calibri" panose="020F0502020204030204" pitchFamily="34" charset="0"/>
                <a:cs typeface="Times New Roman" panose="02020603050405020304" pitchFamily="18" charset="0"/>
              </a:rPr>
              <a:t>, R., Vaughn, M., Dressier, FA., McBride, LR., </a:t>
            </a:r>
            <a:r>
              <a:rPr lang="en-IN" dirty="0" err="1">
                <a:latin typeface="Times New Roman" panose="02020603050405020304" pitchFamily="18" charset="0"/>
                <a:ea typeface="Calibri" panose="020F0502020204030204" pitchFamily="34" charset="0"/>
                <a:cs typeface="Times New Roman" panose="02020603050405020304" pitchFamily="18" charset="0"/>
              </a:rPr>
              <a:t>Willman</a:t>
            </a:r>
            <a:r>
              <a:rPr lang="en-IN" dirty="0">
                <a:latin typeface="Times New Roman" panose="02020603050405020304" pitchFamily="18" charset="0"/>
                <a:ea typeface="Calibri" panose="020F0502020204030204" pitchFamily="34" charset="0"/>
                <a:cs typeface="Times New Roman" panose="02020603050405020304" pitchFamily="18" charset="0"/>
              </a:rPr>
              <a:t>, VL., Kaiser, G C., </a:t>
            </a:r>
            <a:r>
              <a:rPr lang="en-IN" dirty="0" err="1">
                <a:latin typeface="Times New Roman" panose="02020603050405020304" pitchFamily="18" charset="0"/>
                <a:ea typeface="Calibri" panose="020F0502020204030204" pitchFamily="34" charset="0"/>
                <a:cs typeface="Times New Roman" panose="02020603050405020304" pitchFamily="18" charset="0"/>
              </a:rPr>
              <a:t>Schweiss</a:t>
            </a:r>
            <a:r>
              <a:rPr lang="en-IN" dirty="0">
                <a:latin typeface="Times New Roman" panose="02020603050405020304" pitchFamily="18" charset="0"/>
                <a:ea typeface="Calibri" panose="020F0502020204030204" pitchFamily="34" charset="0"/>
                <a:cs typeface="Times New Roman" panose="02020603050405020304" pitchFamily="18" charset="0"/>
              </a:rPr>
              <a:t>, JF., </a:t>
            </a:r>
            <a:r>
              <a:rPr lang="en-IN" dirty="0" err="1">
                <a:latin typeface="Times New Roman" panose="02020603050405020304" pitchFamily="18" charset="0"/>
                <a:ea typeface="Calibri" panose="020F0502020204030204" pitchFamily="34" charset="0"/>
                <a:cs typeface="Times New Roman" panose="02020603050405020304" pitchFamily="18" charset="0"/>
              </a:rPr>
              <a:t>Oflli</a:t>
            </a:r>
            <a:r>
              <a:rPr lang="en-IN" dirty="0">
                <a:latin typeface="Times New Roman" panose="02020603050405020304" pitchFamily="18" charset="0"/>
                <a:ea typeface="Calibri" panose="020F0502020204030204" pitchFamily="34" charset="0"/>
                <a:cs typeface="Times New Roman" panose="02020603050405020304" pitchFamily="18" charset="0"/>
              </a:rPr>
              <a:t>, EO. and </a:t>
            </a:r>
            <a:r>
              <a:rPr lang="en-IN" dirty="0" err="1">
                <a:latin typeface="Times New Roman" panose="02020603050405020304" pitchFamily="18" charset="0"/>
                <a:ea typeface="Calibri" panose="020F0502020204030204" pitchFamily="34" charset="0"/>
                <a:cs typeface="Times New Roman" panose="02020603050405020304" pitchFamily="18" charset="0"/>
              </a:rPr>
              <a:t>Labovitz</a:t>
            </a:r>
            <a:r>
              <a:rPr lang="en-IN" dirty="0">
                <a:latin typeface="Times New Roman" panose="02020603050405020304" pitchFamily="18" charset="0"/>
                <a:ea typeface="Calibri" panose="020F0502020204030204" pitchFamily="34" charset="0"/>
                <a:cs typeface="Times New Roman" panose="02020603050405020304" pitchFamily="18" charset="0"/>
              </a:rPr>
              <a:t>, AJ. 1995. Relation between pulmonary venous flow and pulmonary wedge pressure: Influence of cardiac output. American Heart Journal.130 (1): 127-134.</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0057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706" y="373535"/>
            <a:ext cx="11766176" cy="5998373"/>
          </a:xfrm>
          <a:prstGeom prst="rect">
            <a:avLst/>
          </a:prstGeom>
        </p:spPr>
        <p:txBody>
          <a:bodyPr wrap="square">
            <a:spAutoFit/>
          </a:bodyPr>
          <a:lstStyle/>
          <a:p>
            <a:pPr algn="just">
              <a:lnSpc>
                <a:spcPct val="107000"/>
              </a:lnSpc>
              <a:spcAft>
                <a:spcPts val="800"/>
              </a:spcAft>
            </a:pPr>
            <a:r>
              <a:rPr lang="en-IN" sz="28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Introduction</a:t>
            </a:r>
          </a:p>
          <a:p>
            <a:pPr algn="just">
              <a:lnSpc>
                <a:spcPct val="107000"/>
              </a:lnSpc>
              <a:spcAft>
                <a:spcPts val="800"/>
              </a:spcAft>
            </a:pP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The flow patterns in arteries at bifurcation is of a great medical research of interest. This bifurcation of carotid artery where the CCA is divided into ICA and ECA. Generally the latter artery which shows a widening part, called as carotid sinus. At the bifurcation wall low shear are found [1].Thus it is mandatory to know the detailed flow behaviour.</a:t>
            </a:r>
            <a:endParaRPr lang="en-IN" sz="2400" dirty="0" smtClean="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 considerable reduction in shear stress is found in elastic models. A computer simulation of blood flow and vessel mechanics has been done in a carotid artery bifurcation model. By considering vessel wall elasticity the result are obtained [2]. Thus a qualitative flow investigations on bifurcation under pulsatile flow condition are increasing.</a:t>
            </a:r>
            <a:endParaRPr lang="en-IN" sz="2400" dirty="0" smtClean="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 pulsatile flow of non-Newtonian fluid has been studied in distensible models of arteries. By the various authors this study related to the pulsatile flow in human carotid artery has been done [3,4, 5]. To investigate the complexity of the blood flow pattern during pulsatile flow in healthy and </a:t>
            </a:r>
            <a:r>
              <a:rPr lang="en-IN" sz="2400"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stenoesd</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carotid artery bifurcation by MRI techniques. For the study of the impedance function of position not time using deformation of walls [10-17].</a:t>
            </a:r>
            <a:endParaRPr lang="en-IN" sz="2400" dirty="0" smtClean="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3240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4436" y="1283509"/>
            <a:ext cx="10932458" cy="1673022"/>
          </a:xfrm>
          <a:prstGeom prst="rect">
            <a:avLst/>
          </a:prstGeom>
        </p:spPr>
        <p:txBody>
          <a:bodyPr wrap="square">
            <a:spAutoFit/>
          </a:bodyPr>
          <a:lstStyle/>
          <a:p>
            <a:pPr algn="just">
              <a:lnSpc>
                <a:spcPct val="107000"/>
              </a:lnSpc>
              <a:spcAft>
                <a:spcPts val="800"/>
              </a:spcAft>
            </a:pP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In our own study, we solved numerically </a:t>
            </a:r>
            <a:r>
              <a:rPr lang="en-IN" sz="2400" dirty="0" err="1"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Navier</a:t>
            </a:r>
            <a:r>
              <a:rPr lang="en-IN" sz="2400" dirty="0" smtClean="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-Stokes equations and deformation equations with suitable inlet, outlet and boundary conditions. A qualitative and quantitative analysis is performed at the end of study graphically. Here we found a good agreement between the literature available practically and ours numerically.</a:t>
            </a:r>
            <a:endPar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3464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658906" y="316610"/>
                <a:ext cx="10838328" cy="6205673"/>
              </a:xfrm>
              <a:prstGeom prst="rect">
                <a:avLst/>
              </a:prstGeom>
            </p:spPr>
            <p:txBody>
              <a:bodyPr wrap="square">
                <a:spAutoFit/>
              </a:bodyPr>
              <a:lstStyle/>
              <a:p>
                <a:pPr algn="just">
                  <a:lnSpc>
                    <a:spcPct val="107000"/>
                  </a:lnSpc>
                  <a:spcAft>
                    <a:spcPts val="800"/>
                  </a:spcAft>
                </a:pPr>
                <a:r>
                  <a:rPr lang="en-IN" sz="24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Mathematical Model </a:t>
                </a:r>
                <a:endParaRPr lang="en-IN"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 the aqueous solution (plasma) blood consists of a suspension of cells composed about 7% protein and 90% water. Neither blood is homogenous nor Newtonian rather the flow of blood in large arteries considered to be Newtonian. Therefore the velocity profiles for the non-Newtonian cases were observed with the kinematics viscosity </a:t>
                </a:r>
                <a14:m>
                  <m:oMath xmlns:m="http://schemas.openxmlformats.org/officeDocument/2006/math">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𝜗</m:t>
                    </m:r>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=4×</m:t>
                    </m:r>
                    <m:sSup>
                      <m:sSupPr>
                        <m:ctrlP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10</m:t>
                        </m:r>
                      </m:e>
                      <m:sup>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−6</m:t>
                        </m:r>
                      </m:sup>
                    </m:sSup>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𝑚</m:t>
                    </m:r>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𝑠</m:t>
                        </m:r>
                      </m:e>
                      <m:sup>
                        <m:r>
                          <a:rPr lang="en-IN" sz="24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2</m:t>
                        </m:r>
                      </m:sup>
                    </m:sSup>
                  </m:oMath>
                </a14:m>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and density</a:t>
                </a:r>
                <a14:m>
                  <m:oMath xmlns:m="http://schemas.openxmlformats.org/officeDocument/2006/math">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𝜌</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=1050</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𝑘𝑔</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3</m:t>
                        </m:r>
                      </m:sup>
                    </m:sSup>
                  </m:oMath>
                </a14:m>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 the isolation plasma is considered to be Newtonian with viscosity about 1.2 times of the water. To hold a good strain rates between 5 and 200per second the power-law equation is quite good.</a:t>
                </a:r>
                <a:endParaRPr lang="en-IN"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model of the carotid artery bifurcation is described by fig1 and the deformation of wall described by fig2. At the inlet </a:t>
                </a:r>
                <a14:m>
                  <m:oMath xmlns:m="http://schemas.openxmlformats.org/officeDocument/2006/math">
                    <m:sSub>
                      <m:sSubPr>
                        <m:ctrlP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𝑟</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sub>
                    </m:s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𝜃</m:t>
                        </m:r>
                      </m:sub>
                    </m:s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𝑎𝑛𝑑</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𝑧</m:t>
                        </m:r>
                      </m:sub>
                    </m:sSub>
                  </m:oMath>
                </a14:m>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are the radial, cylindrical and axial velocities. All these velocities are the functions of r, z, &amp; t. The radial velocity </a:t>
                </a:r>
                <a14:m>
                  <m:oMath xmlns:m="http://schemas.openxmlformats.org/officeDocument/2006/math">
                    <m:sSub>
                      <m:sSubPr>
                        <m:ctrlP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𝑟</m:t>
                        </m:r>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sub>
                    </m:sSub>
                  </m:oMath>
                </a14:m>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 zero at the inlet. At the wall of carotid artery pressure p is to be considered as a function of r, z, &amp; t due to three dimensional movement [ ]. For the </a:t>
                </a:r>
                <a:r>
                  <a:rPr lang="en-IN" sz="2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symmetricity</a:t>
                </a:r>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of the structure of carotid artery the flow is independent of </a:t>
                </a:r>
                <a14:m>
                  <m:oMath xmlns:m="http://schemas.openxmlformats.org/officeDocument/2006/math">
                    <m:r>
                      <a:rPr lang="en-IN"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𝜃</m:t>
                    </m:r>
                  </m:oMath>
                </a14:m>
                <a:r>
                  <a:rPr lang="en-IN"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i.e. at the inlet radial velocity is zero, therefore </a:t>
                </a:r>
                <a:endParaRPr lang="en-IN"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 name="Rectangle 1"/>
              <p:cNvSpPr>
                <a:spLocks noRot="1" noChangeAspect="1" noMove="1" noResize="1" noEditPoints="1" noAdjustHandles="1" noChangeArrowheads="1" noChangeShapeType="1" noTextEdit="1"/>
              </p:cNvSpPr>
              <p:nvPr/>
            </p:nvSpPr>
            <p:spPr>
              <a:xfrm>
                <a:off x="658906" y="316610"/>
                <a:ext cx="10838328" cy="6205673"/>
              </a:xfrm>
              <a:prstGeom prst="rect">
                <a:avLst/>
              </a:prstGeom>
              <a:blipFill rotWithShape="0">
                <a:blip r:embed="rId2"/>
                <a:stretch>
                  <a:fillRect l="-844" t="-786" r="-900" b="-1179"/>
                </a:stretch>
              </a:blipFill>
            </p:spPr>
            <p:txBody>
              <a:bodyPr/>
              <a:lstStyle/>
              <a:p>
                <a:r>
                  <a:rPr lang="en-IN">
                    <a:noFill/>
                  </a:rPr>
                  <a:t> </a:t>
                </a:r>
              </a:p>
            </p:txBody>
          </p:sp>
        </mc:Fallback>
      </mc:AlternateContent>
    </p:spTree>
    <p:extLst>
      <p:ext uri="{BB962C8B-B14F-4D97-AF65-F5344CB8AC3E}">
        <p14:creationId xmlns:p14="http://schemas.microsoft.com/office/powerpoint/2010/main" val="251783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609599" y="1221907"/>
                <a:ext cx="11129683" cy="5004081"/>
              </a:xfrm>
            </p:spPr>
            <p:txBody>
              <a:bodyPr>
                <a:normAutofit/>
              </a:bodyPr>
              <a:lstStyle/>
              <a:p>
                <a:pPr/>
                <a14:m>
                  <m:oMathPara xmlns:m="http://schemas.openxmlformats.org/officeDocument/2006/math">
                    <m:oMathParaPr>
                      <m:jc m:val="left"/>
                    </m:oMathParaPr>
                    <m:oMath xmlns:m="http://schemas.openxmlformats.org/officeDocument/2006/math">
                      <m:sSub>
                        <m:sSubPr>
                          <m:ctrlPr>
                            <a:rPr lang="en-IN" sz="2000" i="1" smtClean="0">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𝑟</m:t>
                          </m:r>
                          <m:r>
                            <a:rPr lang="en-IN" sz="2000" i="1">
                              <a:latin typeface="Cambria Math" panose="02040503050406030204" pitchFamily="18" charset="0"/>
                            </a:rPr>
                            <m:t> </m:t>
                          </m:r>
                        </m:sub>
                      </m:sSub>
                      <m:r>
                        <a:rPr lang="en-IN" sz="2000" i="1">
                          <a:latin typeface="Cambria Math" panose="02040503050406030204" pitchFamily="18" charset="0"/>
                        </a:rPr>
                        <m:t>=</m:t>
                      </m:r>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𝑟</m:t>
                          </m:r>
                        </m:sub>
                      </m:sSub>
                      <m:d>
                        <m:dPr>
                          <m:ctrlPr>
                            <a:rPr lang="en-IN" sz="2000" i="1">
                              <a:latin typeface="Cambria Math" panose="02040503050406030204" pitchFamily="18" charset="0"/>
                            </a:rPr>
                          </m:ctrlPr>
                        </m:dPr>
                        <m:e>
                          <m:r>
                            <a:rPr lang="en-IN" sz="2000" i="1">
                              <a:latin typeface="Cambria Math" panose="02040503050406030204" pitchFamily="18" charset="0"/>
                            </a:rPr>
                            <m:t>𝑟</m:t>
                          </m:r>
                          <m:r>
                            <a:rPr lang="en-IN" sz="2000" i="1">
                              <a:latin typeface="Cambria Math" panose="02040503050406030204" pitchFamily="18" charset="0"/>
                            </a:rPr>
                            <m:t>, </m:t>
                          </m:r>
                          <m:r>
                            <a:rPr lang="en-IN" sz="2000" i="1">
                              <a:latin typeface="Cambria Math" panose="02040503050406030204" pitchFamily="18" charset="0"/>
                            </a:rPr>
                            <m:t>𝑧</m:t>
                          </m:r>
                          <m:r>
                            <a:rPr lang="en-IN" sz="2000" i="1">
                              <a:latin typeface="Cambria Math" panose="02040503050406030204" pitchFamily="18" charset="0"/>
                            </a:rPr>
                            <m:t>, </m:t>
                          </m:r>
                          <m:r>
                            <a:rPr lang="en-IN" sz="2000" i="1">
                              <a:latin typeface="Cambria Math" panose="02040503050406030204" pitchFamily="18" charset="0"/>
                            </a:rPr>
                            <m:t>𝑡</m:t>
                          </m:r>
                        </m:e>
                      </m:d>
                      <m:r>
                        <a:rPr lang="en-IN" sz="2000" i="1">
                          <a:latin typeface="Cambria Math" panose="02040503050406030204" pitchFamily="18" charset="0"/>
                        </a:rPr>
                        <m:t>, </m:t>
                      </m:r>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𝜃</m:t>
                          </m:r>
                        </m:sub>
                      </m:sSub>
                      <m:r>
                        <a:rPr lang="en-IN" sz="2000" i="1">
                          <a:latin typeface="Cambria Math" panose="02040503050406030204" pitchFamily="18" charset="0"/>
                        </a:rPr>
                        <m:t>=0 </m:t>
                      </m:r>
                      <m:r>
                        <a:rPr lang="en-IN" sz="2000" i="1">
                          <a:latin typeface="Cambria Math" panose="02040503050406030204" pitchFamily="18" charset="0"/>
                        </a:rPr>
                        <m:t>𝑎𝑛𝑑</m:t>
                      </m:r>
                      <m:r>
                        <a:rPr lang="en-IN" sz="2000" i="1">
                          <a:latin typeface="Cambria Math" panose="02040503050406030204" pitchFamily="18" charset="0"/>
                        </a:rPr>
                        <m:t> </m:t>
                      </m:r>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𝑧</m:t>
                          </m:r>
                        </m:sub>
                      </m:sSub>
                      <m:r>
                        <a:rPr lang="en-IN" sz="2000" i="1">
                          <a:latin typeface="Cambria Math" panose="02040503050406030204" pitchFamily="18" charset="0"/>
                        </a:rPr>
                        <m:t>=</m:t>
                      </m:r>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𝑧</m:t>
                          </m:r>
                        </m:sub>
                      </m:sSub>
                      <m:d>
                        <m:dPr>
                          <m:ctrlPr>
                            <a:rPr lang="en-IN" sz="2000" i="1">
                              <a:latin typeface="Cambria Math" panose="02040503050406030204" pitchFamily="18" charset="0"/>
                            </a:rPr>
                          </m:ctrlPr>
                        </m:dPr>
                        <m:e>
                          <m:r>
                            <a:rPr lang="en-IN" sz="2000" i="1">
                              <a:latin typeface="Cambria Math" panose="02040503050406030204" pitchFamily="18" charset="0"/>
                            </a:rPr>
                            <m:t>𝑟</m:t>
                          </m:r>
                          <m:r>
                            <a:rPr lang="en-IN" sz="2000" i="1">
                              <a:latin typeface="Cambria Math" panose="02040503050406030204" pitchFamily="18" charset="0"/>
                            </a:rPr>
                            <m:t>, </m:t>
                          </m:r>
                          <m:r>
                            <a:rPr lang="en-IN" sz="2000" i="1">
                              <a:latin typeface="Cambria Math" panose="02040503050406030204" pitchFamily="18" charset="0"/>
                            </a:rPr>
                            <m:t>𝑧</m:t>
                          </m:r>
                          <m:r>
                            <a:rPr lang="en-IN" sz="2000" i="1">
                              <a:latin typeface="Cambria Math" panose="02040503050406030204" pitchFamily="18" charset="0"/>
                            </a:rPr>
                            <m:t>, </m:t>
                          </m:r>
                          <m:r>
                            <a:rPr lang="en-IN" sz="2000" i="1">
                              <a:latin typeface="Cambria Math" panose="02040503050406030204" pitchFamily="18" charset="0"/>
                            </a:rPr>
                            <m:t>𝑡</m:t>
                          </m:r>
                        </m:e>
                      </m:d>
                      <m:r>
                        <a:rPr lang="en-IN" sz="2000" i="1">
                          <a:latin typeface="Cambria Math" panose="02040503050406030204" pitchFamily="18" charset="0"/>
                        </a:rPr>
                        <m:t>, </m:t>
                      </m:r>
                      <m:r>
                        <a:rPr lang="en-IN" sz="2000" i="1">
                          <a:latin typeface="Cambria Math" panose="02040503050406030204" pitchFamily="18" charset="0"/>
                        </a:rPr>
                        <m:t>𝑝</m:t>
                      </m:r>
                      <m:r>
                        <a:rPr lang="en-IN" sz="2000" i="1">
                          <a:latin typeface="Cambria Math" panose="02040503050406030204" pitchFamily="18" charset="0"/>
                        </a:rPr>
                        <m:t>=</m:t>
                      </m:r>
                      <m:r>
                        <a:rPr lang="en-IN" sz="2000" i="1">
                          <a:latin typeface="Cambria Math" panose="02040503050406030204" pitchFamily="18" charset="0"/>
                        </a:rPr>
                        <m:t>𝑝</m:t>
                      </m:r>
                      <m:r>
                        <a:rPr lang="en-IN" sz="2000" i="1">
                          <a:latin typeface="Cambria Math" panose="02040503050406030204" pitchFamily="18" charset="0"/>
                        </a:rPr>
                        <m:t>(</m:t>
                      </m:r>
                      <m:r>
                        <a:rPr lang="en-IN" sz="2000" i="1">
                          <a:latin typeface="Cambria Math" panose="02040503050406030204" pitchFamily="18" charset="0"/>
                        </a:rPr>
                        <m:t>𝑟</m:t>
                      </m:r>
                      <m:r>
                        <a:rPr lang="en-IN" sz="2000" i="1">
                          <a:latin typeface="Cambria Math" panose="02040503050406030204" pitchFamily="18" charset="0"/>
                        </a:rPr>
                        <m:t>, </m:t>
                      </m:r>
                      <m:r>
                        <a:rPr lang="en-IN" sz="2000" i="1">
                          <a:latin typeface="Cambria Math" panose="02040503050406030204" pitchFamily="18" charset="0"/>
                        </a:rPr>
                        <m:t>𝑧</m:t>
                      </m:r>
                      <m:r>
                        <a:rPr lang="en-IN" sz="2000" i="1">
                          <a:latin typeface="Cambria Math" panose="02040503050406030204" pitchFamily="18" charset="0"/>
                        </a:rPr>
                        <m:t>, </m:t>
                      </m:r>
                      <m:r>
                        <a:rPr lang="en-IN" sz="2000" i="1">
                          <a:latin typeface="Cambria Math" panose="02040503050406030204" pitchFamily="18" charset="0"/>
                        </a:rPr>
                        <m:t>𝑡</m:t>
                      </m:r>
                      <m:r>
                        <a:rPr lang="en-IN" sz="2000" i="1">
                          <a:latin typeface="Cambria Math" panose="02040503050406030204" pitchFamily="18" charset="0"/>
                        </a:rPr>
                        <m:t>)</m:t>
                      </m:r>
                    </m:oMath>
                  </m:oMathPara>
                </a14:m>
                <a:endParaRPr lang="en-IN" sz="2000" dirty="0" smtClean="0">
                  <a:latin typeface="Times New Roman" panose="02020603050405020304" pitchFamily="18" charset="0"/>
                  <a:cs typeface="Times New Roman" panose="02020603050405020304" pitchFamily="18" charset="0"/>
                </a:endParaRPr>
              </a:p>
              <a:p>
                <a:pPr algn="just">
                  <a:lnSpc>
                    <a:spcPct val="150000"/>
                  </a:lnSpc>
                </a:pPr>
                <a:r>
                  <a:rPr lang="en-IN" sz="2000" dirty="0">
                    <a:latin typeface="Times New Roman" panose="02020603050405020304" pitchFamily="18" charset="0"/>
                    <a:cs typeface="Times New Roman" panose="02020603050405020304" pitchFamily="18" charset="0"/>
                  </a:rPr>
                  <a:t>It is known that essential variations occur in the anatomy of the human carotid artery bifurcation. Based on data from literature, a 2-D model of the carotid artery bifurcation is considered. The geometry of the normal carotid artery bifurcation was derived from the available literature </a:t>
                </a:r>
                <a:r>
                  <a:rPr lang="en-IN" sz="2000" dirty="0" err="1">
                    <a:latin typeface="Times New Roman" panose="02020603050405020304" pitchFamily="18" charset="0"/>
                    <a:cs typeface="Times New Roman" panose="02020603050405020304" pitchFamily="18" charset="0"/>
                  </a:rPr>
                  <a:t>Bharadvaj</a:t>
                </a:r>
                <a:r>
                  <a:rPr lang="en-IN" sz="2000" dirty="0">
                    <a:latin typeface="Times New Roman" panose="02020603050405020304" pitchFamily="18" charset="0"/>
                    <a:cs typeface="Times New Roman" panose="02020603050405020304" pitchFamily="18" charset="0"/>
                  </a:rPr>
                  <a:t> </a:t>
                </a:r>
                <a:r>
                  <a:rPr lang="en-IN" sz="2000" i="1" dirty="0">
                    <a:latin typeface="Times New Roman" panose="02020603050405020304" pitchFamily="18" charset="0"/>
                    <a:cs typeface="Times New Roman" panose="02020603050405020304" pitchFamily="18" charset="0"/>
                  </a:rPr>
                  <a:t>et al</a:t>
                </a:r>
                <a:r>
                  <a:rPr lang="en-IN" sz="2000" dirty="0">
                    <a:latin typeface="Times New Roman" panose="02020603050405020304" pitchFamily="18" charset="0"/>
                    <a:cs typeface="Times New Roman" panose="02020603050405020304" pitchFamily="18" charset="0"/>
                  </a:rPr>
                  <a:t>. (1982). The bifurcation model of carotid artery and </a:t>
                </a:r>
                <a:endParaRPr lang="en-IN" sz="2000" dirty="0" smtClean="0">
                  <a:latin typeface="Times New Roman" panose="02020603050405020304" pitchFamily="18" charset="0"/>
                  <a:cs typeface="Times New Roman" panose="02020603050405020304" pitchFamily="18" charset="0"/>
                </a:endParaRPr>
              </a:p>
              <a:p>
                <a:pPr algn="just"/>
                <a:endParaRPr lang="en-IN" sz="2000" dirty="0" smtClean="0">
                  <a:latin typeface="Times New Roman" panose="02020603050405020304" pitchFamily="18" charset="0"/>
                  <a:cs typeface="Times New Roman" panose="02020603050405020304" pitchFamily="18" charset="0"/>
                </a:endParaRPr>
              </a:p>
              <a:p>
                <a:pPr algn="just"/>
                <a:endParaRPr lang="en-IN" sz="2000" dirty="0">
                  <a:latin typeface="Times New Roman" panose="02020603050405020304" pitchFamily="18" charset="0"/>
                  <a:cs typeface="Times New Roman" panose="02020603050405020304" pitchFamily="18" charset="0"/>
                </a:endParaRPr>
              </a:p>
              <a:p>
                <a:pPr algn="just"/>
                <a:r>
                  <a:rPr lang="en-IN" sz="2000" dirty="0" smtClean="0">
                    <a:latin typeface="Times New Roman" panose="02020603050405020304" pitchFamily="18" charset="0"/>
                    <a:cs typeface="Times New Roman" panose="02020603050405020304" pitchFamily="18" charset="0"/>
                  </a:rPr>
                  <a:t>The </a:t>
                </a:r>
                <a:r>
                  <a:rPr lang="en-IN" sz="2000" dirty="0" smtClean="0">
                    <a:latin typeface="Times New Roman" panose="02020603050405020304" pitchFamily="18" charset="0"/>
                    <a:cs typeface="Times New Roman" panose="02020603050405020304" pitchFamily="18" charset="0"/>
                  </a:rPr>
                  <a:t>cylindrical  form are </a:t>
                </a:r>
                <a:r>
                  <a:rPr lang="en-IN" sz="2000" dirty="0" smtClean="0">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a:p>
                <a:pPr algn="just"/>
                <a:endParaRPr lang="en-IN" sz="2000" dirty="0">
                  <a:latin typeface="Times New Roman" panose="02020603050405020304" pitchFamily="18" charset="0"/>
                  <a:cs typeface="Times New Roman" panose="02020603050405020304" pitchFamily="18" charset="0"/>
                </a:endParaRPr>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609599" y="1221907"/>
                <a:ext cx="11129683" cy="5004081"/>
              </a:xfrm>
              <a:blipFill rotWithShape="0">
                <a:blip r:embed="rId2"/>
                <a:stretch>
                  <a:fillRect l="-548" r="-548"/>
                </a:stretch>
              </a:blipFill>
            </p:spPr>
            <p:txBody>
              <a:bodyPr/>
              <a:lstStyle/>
              <a:p>
                <a:r>
                  <a:rPr lang="en-IN">
                    <a:noFill/>
                  </a:rPr>
                  <a:t> </a:t>
                </a:r>
              </a:p>
            </p:txBody>
          </p:sp>
        </mc:Fallback>
      </mc:AlternateContent>
    </p:spTree>
    <p:extLst>
      <p:ext uri="{BB962C8B-B14F-4D97-AF65-F5344CB8AC3E}">
        <p14:creationId xmlns:p14="http://schemas.microsoft.com/office/powerpoint/2010/main" val="295926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2" name="Rectangle 2"/>
          <p:cNvSpPr>
            <a:spLocks noChangeArrowheads="1"/>
          </p:cNvSpPr>
          <p:nvPr/>
        </p:nvSpPr>
        <p:spPr bwMode="auto">
          <a:xfrm>
            <a:off x="1524001" y="303954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0" name="Object 3"/>
          <p:cNvGraphicFramePr>
            <a:graphicFrameLocks noChangeAspect="1"/>
          </p:cNvGraphicFramePr>
          <p:nvPr/>
        </p:nvGraphicFramePr>
        <p:xfrm>
          <a:off x="2895600" y="533401"/>
          <a:ext cx="1524000" cy="523875"/>
        </p:xfrm>
        <a:graphic>
          <a:graphicData uri="http://schemas.openxmlformats.org/presentationml/2006/ole">
            <mc:AlternateContent xmlns:mc="http://schemas.openxmlformats.org/markup-compatibility/2006">
              <mc:Choice xmlns:v="urn:schemas-microsoft-com:vml" Requires="v">
                <p:oleObj spid="_x0000_s5133" name="Equation" r:id="rId3" imgW="1193282" imgH="406224" progId="Equation.3">
                  <p:embed/>
                </p:oleObj>
              </mc:Choice>
              <mc:Fallback>
                <p:oleObj name="Equation" r:id="rId3" imgW="1193282"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533401"/>
                        <a:ext cx="1524000"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4"/>
          <p:cNvGraphicFramePr>
            <a:graphicFrameLocks noChangeAspect="1"/>
          </p:cNvGraphicFramePr>
          <p:nvPr/>
        </p:nvGraphicFramePr>
        <p:xfrm>
          <a:off x="2667000" y="1350964"/>
          <a:ext cx="4648200" cy="554037"/>
        </p:xfrm>
        <a:graphic>
          <a:graphicData uri="http://schemas.openxmlformats.org/presentationml/2006/ole">
            <mc:AlternateContent xmlns:mc="http://schemas.openxmlformats.org/markup-compatibility/2006">
              <mc:Choice xmlns:v="urn:schemas-microsoft-com:vml" Requires="v">
                <p:oleObj spid="_x0000_s5134" name="Equation" r:id="rId5" imgW="3898800" imgH="482400" progId="Equation.3">
                  <p:embed/>
                </p:oleObj>
              </mc:Choice>
              <mc:Fallback>
                <p:oleObj name="Equation" r:id="rId5" imgW="3898800" imgH="482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1350964"/>
                        <a:ext cx="46482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63" name="Rectangle 5"/>
          <p:cNvSpPr>
            <a:spLocks noChangeArrowheads="1"/>
          </p:cNvSpPr>
          <p:nvPr/>
        </p:nvSpPr>
        <p:spPr bwMode="auto">
          <a:xfrm>
            <a:off x="1524001" y="300144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2" name="Object 6"/>
          <p:cNvGraphicFramePr>
            <a:graphicFrameLocks noChangeAspect="1"/>
          </p:cNvGraphicFramePr>
          <p:nvPr/>
        </p:nvGraphicFramePr>
        <p:xfrm>
          <a:off x="2667000" y="2365375"/>
          <a:ext cx="4343400" cy="558800"/>
        </p:xfrm>
        <a:graphic>
          <a:graphicData uri="http://schemas.openxmlformats.org/presentationml/2006/ole">
            <mc:AlternateContent xmlns:mc="http://schemas.openxmlformats.org/markup-compatibility/2006">
              <mc:Choice xmlns:v="urn:schemas-microsoft-com:vml" Requires="v">
                <p:oleObj spid="_x0000_s5135" name="Equation" r:id="rId7" imgW="3771900" imgH="482600" progId="Equation.3">
                  <p:embed/>
                </p:oleObj>
              </mc:Choice>
              <mc:Fallback>
                <p:oleObj name="Equation" r:id="rId7" imgW="3771900" imgH="482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2365375"/>
                        <a:ext cx="4343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4" name="Rectangle 7"/>
          <p:cNvSpPr>
            <a:spLocks noChangeArrowheads="1"/>
          </p:cNvSpPr>
          <p:nvPr/>
        </p:nvSpPr>
        <p:spPr bwMode="auto">
          <a:xfrm>
            <a:off x="2209801" y="3200400"/>
            <a:ext cx="6492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eaLnBrk="1" hangingPunct="1"/>
            <a:r>
              <a:rPr lang="en-US" altLang="en-US" sz="2400">
                <a:solidFill>
                  <a:srgbClr val="006666"/>
                </a:solidFill>
                <a:latin typeface="Times New Roman" panose="02020603050405020304" pitchFamily="18" charset="0"/>
              </a:rPr>
              <a:t>The following non dimensional variables were used</a:t>
            </a:r>
          </a:p>
        </p:txBody>
      </p:sp>
      <p:sp>
        <p:nvSpPr>
          <p:cNvPr id="2065" name="Rectangle 8"/>
          <p:cNvSpPr>
            <a:spLocks noChangeArrowheads="1"/>
          </p:cNvSpPr>
          <p:nvPr/>
        </p:nvSpPr>
        <p:spPr bwMode="auto">
          <a:xfrm>
            <a:off x="1524001" y="30109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3" name="Object 9"/>
          <p:cNvGraphicFramePr>
            <a:graphicFrameLocks noChangeAspect="1"/>
          </p:cNvGraphicFramePr>
          <p:nvPr/>
        </p:nvGraphicFramePr>
        <p:xfrm>
          <a:off x="2362200" y="3741739"/>
          <a:ext cx="685800" cy="611187"/>
        </p:xfrm>
        <a:graphic>
          <a:graphicData uri="http://schemas.openxmlformats.org/presentationml/2006/ole">
            <mc:AlternateContent xmlns:mc="http://schemas.openxmlformats.org/markup-compatibility/2006">
              <mc:Choice xmlns:v="urn:schemas-microsoft-com:vml" Requires="v">
                <p:oleObj spid="_x0000_s5136" name="Equation" r:id="rId9" imgW="520474" imgH="469696" progId="Equation.3">
                  <p:embed/>
                </p:oleObj>
              </mc:Choice>
              <mc:Fallback>
                <p:oleObj name="Equation" r:id="rId9" imgW="520474" imgH="469696"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3741739"/>
                        <a:ext cx="685800" cy="61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6" name="Rectangle 10"/>
          <p:cNvSpPr>
            <a:spLocks noChangeArrowheads="1"/>
          </p:cNvSpPr>
          <p:nvPr/>
        </p:nvSpPr>
        <p:spPr bwMode="auto">
          <a:xfrm>
            <a:off x="1524001" y="30109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4" name="Object 11"/>
          <p:cNvGraphicFramePr>
            <a:graphicFrameLocks noChangeAspect="1"/>
          </p:cNvGraphicFramePr>
          <p:nvPr/>
        </p:nvGraphicFramePr>
        <p:xfrm>
          <a:off x="3200400" y="3778251"/>
          <a:ext cx="609600" cy="574675"/>
        </p:xfrm>
        <a:graphic>
          <a:graphicData uri="http://schemas.openxmlformats.org/presentationml/2006/ole">
            <mc:AlternateContent xmlns:mc="http://schemas.openxmlformats.org/markup-compatibility/2006">
              <mc:Choice xmlns:v="urn:schemas-microsoft-com:vml" Requires="v">
                <p:oleObj spid="_x0000_s5137" name="Equation" r:id="rId11" imgW="495085" imgH="469696" progId="Equation.3">
                  <p:embed/>
                </p:oleObj>
              </mc:Choice>
              <mc:Fallback>
                <p:oleObj name="Equation" r:id="rId11" imgW="495085" imgH="469696"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3778251"/>
                        <a:ext cx="609600" cy="574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7" name="Rectangle 12"/>
          <p:cNvSpPr>
            <a:spLocks noChangeArrowheads="1"/>
          </p:cNvSpPr>
          <p:nvPr/>
        </p:nvSpPr>
        <p:spPr bwMode="auto">
          <a:xfrm>
            <a:off x="1524001" y="30109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5" name="Object 13"/>
          <p:cNvGraphicFramePr>
            <a:graphicFrameLocks noChangeAspect="1"/>
          </p:cNvGraphicFramePr>
          <p:nvPr/>
        </p:nvGraphicFramePr>
        <p:xfrm>
          <a:off x="3886200" y="3792539"/>
          <a:ext cx="685800" cy="560387"/>
        </p:xfrm>
        <a:graphic>
          <a:graphicData uri="http://schemas.openxmlformats.org/presentationml/2006/ole">
            <mc:AlternateContent xmlns:mc="http://schemas.openxmlformats.org/markup-compatibility/2006">
              <mc:Choice xmlns:v="urn:schemas-microsoft-com:vml" Requires="v">
                <p:oleObj spid="_x0000_s5138" name="Equation" r:id="rId13" imgW="571252" imgH="469696" progId="Equation.3">
                  <p:embed/>
                </p:oleObj>
              </mc:Choice>
              <mc:Fallback>
                <p:oleObj name="Equation" r:id="rId13" imgW="571252" imgH="469696"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86200" y="3792539"/>
                        <a:ext cx="685800" cy="560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8" name="Rectangle 14"/>
          <p:cNvSpPr>
            <a:spLocks noChangeArrowheads="1"/>
          </p:cNvSpPr>
          <p:nvPr/>
        </p:nvSpPr>
        <p:spPr bwMode="auto">
          <a:xfrm>
            <a:off x="1524001" y="30157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6" name="Object 15"/>
          <p:cNvGraphicFramePr>
            <a:graphicFrameLocks noChangeAspect="1"/>
          </p:cNvGraphicFramePr>
          <p:nvPr/>
        </p:nvGraphicFramePr>
        <p:xfrm>
          <a:off x="4648200" y="3821114"/>
          <a:ext cx="533400" cy="522287"/>
        </p:xfrm>
        <a:graphic>
          <a:graphicData uri="http://schemas.openxmlformats.org/presentationml/2006/ole">
            <mc:AlternateContent xmlns:mc="http://schemas.openxmlformats.org/markup-compatibility/2006">
              <mc:Choice xmlns:v="urn:schemas-microsoft-com:vml" Requires="v">
                <p:oleObj spid="_x0000_s5139" name="Equation" r:id="rId15" imgW="469900" imgH="457200" progId="Equation.3">
                  <p:embed/>
                </p:oleObj>
              </mc:Choice>
              <mc:Fallback>
                <p:oleObj name="Equation" r:id="rId15" imgW="469900" imgH="45720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48200" y="3821114"/>
                        <a:ext cx="533400"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9" name="Rectangle 16"/>
          <p:cNvSpPr>
            <a:spLocks noChangeArrowheads="1"/>
          </p:cNvSpPr>
          <p:nvPr/>
        </p:nvSpPr>
        <p:spPr bwMode="auto">
          <a:xfrm>
            <a:off x="1524001" y="30157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7" name="Object 17"/>
          <p:cNvGraphicFramePr>
            <a:graphicFrameLocks noChangeAspect="1"/>
          </p:cNvGraphicFramePr>
          <p:nvPr/>
        </p:nvGraphicFramePr>
        <p:xfrm>
          <a:off x="5334000" y="3821114"/>
          <a:ext cx="533400" cy="522287"/>
        </p:xfrm>
        <a:graphic>
          <a:graphicData uri="http://schemas.openxmlformats.org/presentationml/2006/ole">
            <mc:AlternateContent xmlns:mc="http://schemas.openxmlformats.org/markup-compatibility/2006">
              <mc:Choice xmlns:v="urn:schemas-microsoft-com:vml" Requires="v">
                <p:oleObj spid="_x0000_s5140" name="Equation" r:id="rId17" imgW="469900" imgH="457200" progId="Equation.3">
                  <p:embed/>
                </p:oleObj>
              </mc:Choice>
              <mc:Fallback>
                <p:oleObj name="Equation" r:id="rId17" imgW="469900" imgH="4572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0" y="3821114"/>
                        <a:ext cx="533400"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70" name="Rectangle 18"/>
          <p:cNvSpPr>
            <a:spLocks noChangeArrowheads="1"/>
          </p:cNvSpPr>
          <p:nvPr/>
        </p:nvSpPr>
        <p:spPr bwMode="auto">
          <a:xfrm>
            <a:off x="1524001" y="298239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2058" name="Object 19"/>
          <p:cNvGraphicFramePr>
            <a:graphicFrameLocks noChangeAspect="1"/>
          </p:cNvGraphicFramePr>
          <p:nvPr/>
        </p:nvGraphicFramePr>
        <p:xfrm>
          <a:off x="6096000" y="3668713"/>
          <a:ext cx="762000" cy="665162"/>
        </p:xfrm>
        <a:graphic>
          <a:graphicData uri="http://schemas.openxmlformats.org/presentationml/2006/ole">
            <mc:AlternateContent xmlns:mc="http://schemas.openxmlformats.org/markup-compatibility/2006">
              <mc:Choice xmlns:v="urn:schemas-microsoft-com:vml" Requires="v">
                <p:oleObj spid="_x0000_s5141" name="Equation" r:id="rId19" imgW="596900" imgH="520700" progId="Equation.3">
                  <p:embed/>
                </p:oleObj>
              </mc:Choice>
              <mc:Fallback>
                <p:oleObj name="Equation" r:id="rId19" imgW="596900" imgH="5207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96000" y="3668713"/>
                        <a:ext cx="762000" cy="665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9" name="Object 20"/>
          <p:cNvGraphicFramePr>
            <a:graphicFrameLocks noChangeAspect="1"/>
          </p:cNvGraphicFramePr>
          <p:nvPr/>
        </p:nvGraphicFramePr>
        <p:xfrm>
          <a:off x="1905000" y="4953001"/>
          <a:ext cx="223838" cy="238125"/>
        </p:xfrm>
        <a:graphic>
          <a:graphicData uri="http://schemas.openxmlformats.org/presentationml/2006/ole">
            <mc:AlternateContent xmlns:mc="http://schemas.openxmlformats.org/markup-compatibility/2006">
              <mc:Choice xmlns:v="urn:schemas-microsoft-com:vml" Requires="v">
                <p:oleObj spid="_x0000_s5142" name="Equation" r:id="rId21" imgW="152280" imgH="164880" progId="Equation.3">
                  <p:embed/>
                </p:oleObj>
              </mc:Choice>
              <mc:Fallback>
                <p:oleObj name="Equation" r:id="rId21" imgW="152280" imgH="16488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905000" y="4953001"/>
                        <a:ext cx="223838"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0" name="Object 21"/>
          <p:cNvGraphicFramePr>
            <a:graphicFrameLocks noChangeAspect="1"/>
          </p:cNvGraphicFramePr>
          <p:nvPr/>
        </p:nvGraphicFramePr>
        <p:xfrm>
          <a:off x="1905000" y="5486401"/>
          <a:ext cx="223838" cy="238125"/>
        </p:xfrm>
        <a:graphic>
          <a:graphicData uri="http://schemas.openxmlformats.org/presentationml/2006/ole">
            <mc:AlternateContent xmlns:mc="http://schemas.openxmlformats.org/markup-compatibility/2006">
              <mc:Choice xmlns:v="urn:schemas-microsoft-com:vml" Requires="v">
                <p:oleObj spid="_x0000_s5143" name="Equation" r:id="rId23" imgW="152280" imgH="164880" progId="Equation.3">
                  <p:embed/>
                </p:oleObj>
              </mc:Choice>
              <mc:Fallback>
                <p:oleObj name="Equation" r:id="rId23" imgW="152280" imgH="164880" progId="Equation.3">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905000" y="5486401"/>
                        <a:ext cx="223838"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1" name="Object 22"/>
          <p:cNvGraphicFramePr>
            <a:graphicFrameLocks noChangeAspect="1"/>
          </p:cNvGraphicFramePr>
          <p:nvPr/>
        </p:nvGraphicFramePr>
        <p:xfrm>
          <a:off x="1905000" y="6096000"/>
          <a:ext cx="241300" cy="304800"/>
        </p:xfrm>
        <a:graphic>
          <a:graphicData uri="http://schemas.openxmlformats.org/presentationml/2006/ole">
            <mc:AlternateContent xmlns:mc="http://schemas.openxmlformats.org/markup-compatibility/2006">
              <mc:Choice xmlns:v="urn:schemas-microsoft-com:vml" Requires="v">
                <p:oleObj spid="_x0000_s5144" name="Equation" r:id="rId25" imgW="177646" imgH="228402" progId="Equation.3">
                  <p:embed/>
                </p:oleObj>
              </mc:Choice>
              <mc:Fallback>
                <p:oleObj name="Equation" r:id="rId25" imgW="177646" imgH="228402" progId="Equation.3">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05000" y="6096000"/>
                        <a:ext cx="241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71" name="Rectangle 23"/>
          <p:cNvSpPr>
            <a:spLocks noChangeArrowheads="1"/>
          </p:cNvSpPr>
          <p:nvPr/>
        </p:nvSpPr>
        <p:spPr bwMode="auto">
          <a:xfrm>
            <a:off x="1752600" y="4465638"/>
            <a:ext cx="22050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eaLnBrk="1" hangingPunct="1"/>
            <a:r>
              <a:rPr lang="en-US" altLang="en-US" sz="1600">
                <a:solidFill>
                  <a:srgbClr val="006666"/>
                </a:solidFill>
                <a:latin typeface="Times New Roman" panose="02020603050405020304" pitchFamily="18" charset="0"/>
                <a:cs typeface="Times New Roman" panose="02020603050405020304" pitchFamily="18" charset="0"/>
              </a:rPr>
              <a:t>Where p is the pressure,</a:t>
            </a:r>
            <a:r>
              <a:rPr lang="en-US" altLang="en-US" sz="1600">
                <a:solidFill>
                  <a:srgbClr val="006666"/>
                </a:solidFill>
                <a:latin typeface="Arial" panose="020B0604020202020204" pitchFamily="34" charset="0"/>
                <a:cs typeface="Times New Roman" panose="02020603050405020304" pitchFamily="18" charset="0"/>
              </a:rPr>
              <a:t> </a:t>
            </a:r>
            <a:endParaRPr lang="en-US" altLang="en-US" sz="1600">
              <a:solidFill>
                <a:srgbClr val="006666"/>
              </a:solidFill>
              <a:latin typeface="Arial" panose="020B0604020202020204" pitchFamily="34" charset="0"/>
            </a:endParaRPr>
          </a:p>
        </p:txBody>
      </p:sp>
      <p:sp>
        <p:nvSpPr>
          <p:cNvPr id="2072" name="Rectangle 24"/>
          <p:cNvSpPr>
            <a:spLocks noChangeArrowheads="1"/>
          </p:cNvSpPr>
          <p:nvPr/>
        </p:nvSpPr>
        <p:spPr bwMode="auto">
          <a:xfrm>
            <a:off x="2362201" y="4922838"/>
            <a:ext cx="12811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eaLnBrk="1" hangingPunct="1"/>
            <a:r>
              <a:rPr lang="en-US" altLang="en-US" sz="1600">
                <a:solidFill>
                  <a:srgbClr val="006666"/>
                </a:solidFill>
                <a:latin typeface="Arial" panose="020B0604020202020204" pitchFamily="34" charset="0"/>
                <a:cs typeface="Times New Roman" panose="02020603050405020304" pitchFamily="18" charset="0"/>
              </a:rPr>
              <a:t>the density, </a:t>
            </a:r>
            <a:endParaRPr lang="en-US" altLang="en-US" sz="1600">
              <a:solidFill>
                <a:srgbClr val="006666"/>
              </a:solidFill>
              <a:latin typeface="Arial" panose="020B0604020202020204" pitchFamily="34" charset="0"/>
            </a:endParaRPr>
          </a:p>
        </p:txBody>
      </p:sp>
      <p:sp>
        <p:nvSpPr>
          <p:cNvPr id="2073" name="Rectangle 25"/>
          <p:cNvSpPr>
            <a:spLocks noChangeArrowheads="1"/>
          </p:cNvSpPr>
          <p:nvPr/>
        </p:nvSpPr>
        <p:spPr bwMode="auto">
          <a:xfrm>
            <a:off x="2286000" y="5456238"/>
            <a:ext cx="4387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eaLnBrk="1" hangingPunct="1"/>
            <a:r>
              <a:rPr lang="en-US" altLang="en-US" sz="1600">
                <a:solidFill>
                  <a:srgbClr val="006666"/>
                </a:solidFill>
                <a:latin typeface="Arial" panose="020B0604020202020204" pitchFamily="34" charset="0"/>
                <a:cs typeface="Times New Roman" panose="02020603050405020304" pitchFamily="18" charset="0"/>
              </a:rPr>
              <a:t> the viscosity of the fluid (like air) in lungs, and </a:t>
            </a:r>
            <a:endParaRPr lang="en-US" altLang="en-US" sz="1600">
              <a:solidFill>
                <a:srgbClr val="006666"/>
              </a:solidFill>
              <a:latin typeface="Arial" panose="020B0604020202020204" pitchFamily="34" charset="0"/>
            </a:endParaRPr>
          </a:p>
        </p:txBody>
      </p:sp>
      <p:sp>
        <p:nvSpPr>
          <p:cNvPr id="2074" name="Rectangle 26"/>
          <p:cNvSpPr>
            <a:spLocks noChangeArrowheads="1"/>
          </p:cNvSpPr>
          <p:nvPr/>
        </p:nvSpPr>
        <p:spPr bwMode="auto">
          <a:xfrm>
            <a:off x="2438401" y="6065838"/>
            <a:ext cx="4657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eaLnBrk="1" hangingPunct="1"/>
            <a:r>
              <a:rPr lang="en-US" altLang="en-US" sz="1600">
                <a:solidFill>
                  <a:srgbClr val="006666"/>
                </a:solidFill>
                <a:latin typeface="Arial" panose="020B0604020202020204" pitchFamily="34" charset="0"/>
                <a:cs typeface="Times New Roman" panose="02020603050405020304" pitchFamily="18" charset="0"/>
              </a:rPr>
              <a:t>is the time-average velocity at inlet (nose/mouth).</a:t>
            </a:r>
            <a:r>
              <a:rPr lang="en-US" altLang="en-US" sz="1200">
                <a:solidFill>
                  <a:srgbClr val="006666"/>
                </a:solidFill>
                <a:latin typeface="Arial" panose="020B0604020202020204" pitchFamily="34" charset="0"/>
                <a:cs typeface="Times New Roman" panose="02020603050405020304" pitchFamily="18" charset="0"/>
              </a:rPr>
              <a:t> </a:t>
            </a:r>
            <a:endParaRPr lang="en-US" altLang="en-US">
              <a:solidFill>
                <a:srgbClr val="006666"/>
              </a:solidFill>
              <a:latin typeface="Arial" panose="020B0604020202020204" pitchFamily="34" charset="0"/>
            </a:endParaRPr>
          </a:p>
        </p:txBody>
      </p:sp>
      <p:sp>
        <p:nvSpPr>
          <p:cNvPr id="2075" name="Rectangle 27"/>
          <p:cNvSpPr>
            <a:spLocks noChangeArrowheads="1"/>
          </p:cNvSpPr>
          <p:nvPr/>
        </p:nvSpPr>
        <p:spPr bwMode="auto">
          <a:xfrm>
            <a:off x="1752600" y="5562600"/>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n-US" altLang="en-US" sz="1400">
              <a:latin typeface="Times New Roman" panose="02020603050405020304" pitchFamily="18" charset="0"/>
            </a:endParaRPr>
          </a:p>
        </p:txBody>
      </p:sp>
      <p:sp>
        <p:nvSpPr>
          <p:cNvPr id="2076" name="Rectangle 28"/>
          <p:cNvSpPr>
            <a:spLocks noChangeArrowheads="1"/>
          </p:cNvSpPr>
          <p:nvPr/>
        </p:nvSpPr>
        <p:spPr bwMode="auto">
          <a:xfrm>
            <a:off x="1828800" y="182563"/>
            <a:ext cx="1530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2400" b="1" i="1">
                <a:solidFill>
                  <a:srgbClr val="FF0000"/>
                </a:solidFill>
                <a:latin typeface="Monotype Corsiva" panose="03010101010201010101" pitchFamily="66" charset="0"/>
              </a:rPr>
              <a:t>Continue….</a:t>
            </a:r>
          </a:p>
        </p:txBody>
      </p:sp>
    </p:spTree>
    <p:extLst>
      <p:ext uri="{BB962C8B-B14F-4D97-AF65-F5344CB8AC3E}">
        <p14:creationId xmlns:p14="http://schemas.microsoft.com/office/powerpoint/2010/main" val="301606638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ChangeArrowheads="1"/>
          </p:cNvSpPr>
          <p:nvPr/>
        </p:nvSpPr>
        <p:spPr bwMode="auto">
          <a:xfrm>
            <a:off x="1752600" y="1288962"/>
            <a:ext cx="8458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just"/>
            <a:r>
              <a:rPr lang="en-US" altLang="en-US" sz="2400" dirty="0">
                <a:latin typeface="Times New Roman" panose="02020603050405020304" pitchFamily="18" charset="0"/>
              </a:rPr>
              <a:t>The velocities of the lung airways are always small than the speed of sound so the effects of compressibility is negligible. At the inflow boundary fully developed time velocity profiles are applied </a:t>
            </a:r>
          </a:p>
        </p:txBody>
      </p:sp>
      <p:sp>
        <p:nvSpPr>
          <p:cNvPr id="4101" name="Rectangle 3"/>
          <p:cNvSpPr>
            <a:spLocks noChangeArrowheads="1"/>
          </p:cNvSpPr>
          <p:nvPr/>
        </p:nvSpPr>
        <p:spPr bwMode="auto">
          <a:xfrm>
            <a:off x="1524001" y="29776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graphicFrame>
        <p:nvGraphicFramePr>
          <p:cNvPr id="4098" name="Object 4"/>
          <p:cNvGraphicFramePr>
            <a:graphicFrameLocks noChangeAspect="1"/>
          </p:cNvGraphicFramePr>
          <p:nvPr/>
        </p:nvGraphicFramePr>
        <p:xfrm>
          <a:off x="4038601" y="2819400"/>
          <a:ext cx="2841625" cy="825500"/>
        </p:xfrm>
        <a:graphic>
          <a:graphicData uri="http://schemas.openxmlformats.org/presentationml/2006/ole">
            <mc:AlternateContent xmlns:mc="http://schemas.openxmlformats.org/markup-compatibility/2006">
              <mc:Choice xmlns:v="urn:schemas-microsoft-com:vml" Requires="v">
                <p:oleObj spid="_x0000_s4099" name="Equation" r:id="rId3" imgW="1841500" imgH="533400" progId="Equation.3">
                  <p:embed/>
                </p:oleObj>
              </mc:Choice>
              <mc:Fallback>
                <p:oleObj name="Equation" r:id="rId3" imgW="1841500" imgH="533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1" y="2819400"/>
                        <a:ext cx="2841625"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2" name="Rectangle 5"/>
          <p:cNvSpPr>
            <a:spLocks noChangeArrowheads="1"/>
          </p:cNvSpPr>
          <p:nvPr/>
        </p:nvSpPr>
        <p:spPr bwMode="auto">
          <a:xfrm>
            <a:off x="1905000" y="3886200"/>
            <a:ext cx="434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n-US" altLang="en-US" sz="2400" dirty="0">
                <a:latin typeface="Times New Roman" panose="02020603050405020304" pitchFamily="18" charset="0"/>
                <a:cs typeface="Times New Roman" panose="02020603050405020304" pitchFamily="18" charset="0"/>
              </a:rPr>
              <a:t>At the walls no-slip condition </a:t>
            </a:r>
            <a:endParaRPr lang="en-US" altLang="en-US" sz="2400" dirty="0">
              <a:latin typeface="Times New Roman" panose="02020603050405020304" pitchFamily="18" charset="0"/>
            </a:endParaRPr>
          </a:p>
        </p:txBody>
      </p:sp>
      <p:graphicFrame>
        <p:nvGraphicFramePr>
          <p:cNvPr id="4099" name="Object 6"/>
          <p:cNvGraphicFramePr>
            <a:graphicFrameLocks noChangeAspect="1"/>
          </p:cNvGraphicFramePr>
          <p:nvPr/>
        </p:nvGraphicFramePr>
        <p:xfrm>
          <a:off x="6661151" y="3962401"/>
          <a:ext cx="1406525" cy="371475"/>
        </p:xfrm>
        <a:graphic>
          <a:graphicData uri="http://schemas.openxmlformats.org/presentationml/2006/ole">
            <mc:AlternateContent xmlns:mc="http://schemas.openxmlformats.org/markup-compatibility/2006">
              <mc:Choice xmlns:v="urn:schemas-microsoft-com:vml" Requires="v">
                <p:oleObj spid="_x0000_s4100" name="Equation" r:id="rId5" imgW="825480" imgH="215640" progId="Equation.3">
                  <p:embed/>
                </p:oleObj>
              </mc:Choice>
              <mc:Fallback>
                <p:oleObj name="Equation" r:id="rId5" imgW="825480" imgH="215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1151" y="3962401"/>
                        <a:ext cx="1406525"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3" name="Rectangle 7"/>
          <p:cNvSpPr>
            <a:spLocks noChangeArrowheads="1"/>
          </p:cNvSpPr>
          <p:nvPr/>
        </p:nvSpPr>
        <p:spPr bwMode="auto">
          <a:xfrm>
            <a:off x="1981200" y="533400"/>
            <a:ext cx="1530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2400" b="1" i="1">
                <a:solidFill>
                  <a:srgbClr val="FF0000"/>
                </a:solidFill>
                <a:latin typeface="Monotype Corsiva" panose="03010101010201010101" pitchFamily="66" charset="0"/>
              </a:rPr>
              <a:t>Continue….</a:t>
            </a:r>
          </a:p>
        </p:txBody>
      </p:sp>
    </p:spTree>
    <p:extLst>
      <p:ext uri="{BB962C8B-B14F-4D97-AF65-F5344CB8AC3E}">
        <p14:creationId xmlns:p14="http://schemas.microsoft.com/office/powerpoint/2010/main" val="197941480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02763"/>
            <a:ext cx="11739281" cy="5551969"/>
          </a:xfrm>
          <a:prstGeom prst="rect">
            <a:avLst/>
          </a:prstGeom>
        </p:spPr>
        <p:txBody>
          <a:bodyPr wrap="square">
            <a:spAutoFit/>
          </a:bodyPr>
          <a:lstStyle/>
          <a:p>
            <a:pPr algn="just">
              <a:lnSpc>
                <a:spcPct val="150000"/>
              </a:lnSpc>
              <a:spcAft>
                <a:spcPts val="800"/>
              </a:spcAft>
            </a:pPr>
            <a:r>
              <a:rPr lang="en-IN"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Numerical approach</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IN" dirty="0">
                <a:latin typeface="Times New Roman" panose="02020603050405020304" pitchFamily="18" charset="0"/>
                <a:ea typeface="Calibri" panose="020F0502020204030204" pitchFamily="34" charset="0"/>
                <a:cs typeface="Times New Roman" panose="02020603050405020304" pitchFamily="18" charset="0"/>
              </a:rPr>
              <a:t>Equation (1)-(3) with the proper boundary conditions stated above were solved by means of the Finite Element Method (FEM) using ANSYS </a:t>
            </a:r>
            <a:r>
              <a:rPr lang="en-IN" dirty="0" err="1">
                <a:latin typeface="Times New Roman" panose="02020603050405020304" pitchFamily="18" charset="0"/>
                <a:ea typeface="Calibri" panose="020F0502020204030204" pitchFamily="34" charset="0"/>
                <a:cs typeface="Times New Roman" panose="02020603050405020304" pitchFamily="18" charset="0"/>
              </a:rPr>
              <a:t>Multiphysics</a:t>
            </a:r>
            <a:r>
              <a:rPr lang="en-IN" dirty="0">
                <a:latin typeface="Times New Roman" panose="02020603050405020304" pitchFamily="18" charset="0"/>
                <a:ea typeface="Calibri" panose="020F0502020204030204" pitchFamily="34" charset="0"/>
                <a:cs typeface="Times New Roman" panose="02020603050405020304" pitchFamily="18" charset="0"/>
              </a:rPr>
              <a:t> Version 14.5, finite element solver package the 3-D cylindrical geometry of carotid artery is </a:t>
            </a:r>
            <a:r>
              <a:rPr lang="en-IN" dirty="0" err="1">
                <a:latin typeface="Times New Roman" panose="02020603050405020304" pitchFamily="18" charset="0"/>
                <a:ea typeface="Calibri" panose="020F0502020204030204" pitchFamily="34" charset="0"/>
                <a:cs typeface="Times New Roman" panose="02020603050405020304" pitchFamily="18" charset="0"/>
              </a:rPr>
              <a:t>modeled</a:t>
            </a:r>
            <a:r>
              <a:rPr lang="en-IN" dirty="0">
                <a:latin typeface="Times New Roman" panose="02020603050405020304" pitchFamily="18" charset="0"/>
                <a:ea typeface="Calibri" panose="020F0502020204030204" pitchFamily="34" charset="0"/>
                <a:cs typeface="Times New Roman" panose="02020603050405020304" pitchFamily="18" charset="0"/>
              </a:rPr>
              <a:t> as a 2-D geometry. The model was created in the software and was meshed with its mesh generator with FLUID141 element. The model is meshed automatically using ANSYS ‘mesh tool’. The mesh is created using ‘mapped meshing’ instead of ‘free meshing’ (Fig. 2). Mapped meshing is used when only quadrilateral (or triangular) elements are required. The meshing is specified as mapped when the command MSHKEY is set to 1. Smart sizing cannot be used for mapped meshing. For an area to accept a mapped mesh, the area must be bounded by either 3 or 4 lines (with or without concatenation). In order to achieve this in case near bifurcation, which is bounded by 6 lines in the model, the lines L15, L16, L19, L24, L25 and L26 (fig.1) were concatenated to form a single line. The grid had maximum 1660 elements with 1801 corner nodes. The loads (boundary conditions) are then applied. One pulse cycle was discretized into 100 time steps. The solution was obtained by a finite element method, and SIMPLEF was chosen for solution algorithm with desecrates the momentum equations with a Streamline Upwind/</a:t>
            </a:r>
            <a:r>
              <a:rPr lang="en-IN" dirty="0" err="1">
                <a:latin typeface="Times New Roman" panose="02020603050405020304" pitchFamily="18" charset="0"/>
                <a:ea typeface="Calibri" panose="020F0502020204030204" pitchFamily="34" charset="0"/>
                <a:cs typeface="Times New Roman" panose="02020603050405020304" pitchFamily="18" charset="0"/>
              </a:rPr>
              <a:t>Petrov-Galerkin</a:t>
            </a:r>
            <a:r>
              <a:rPr lang="en-IN" dirty="0">
                <a:latin typeface="Times New Roman" panose="02020603050405020304" pitchFamily="18" charset="0"/>
                <a:ea typeface="Calibri" panose="020F0502020204030204" pitchFamily="34" charset="0"/>
                <a:cs typeface="Times New Roman" panose="02020603050405020304" pitchFamily="18" charset="0"/>
              </a:rPr>
              <a:t> (SUPG) approach.</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2127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2371</Words>
  <Application>Microsoft Office PowerPoint</Application>
  <PresentationFormat>Widescreen</PresentationFormat>
  <Paragraphs>86</Paragraphs>
  <Slides>24</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5" baseType="lpstr">
      <vt:lpstr>Arial</vt:lpstr>
      <vt:lpstr>Calibri</vt:lpstr>
      <vt:lpstr>Calibri Light</vt:lpstr>
      <vt:lpstr>Cambria Math</vt:lpstr>
      <vt:lpstr>Monotype Corsiva</vt:lpstr>
      <vt:lpstr>Segoe Script</vt:lpstr>
      <vt:lpstr>Times New Roman</vt:lpstr>
      <vt:lpstr>Verdana</vt:lpstr>
      <vt:lpstr>Wingdings</vt:lpstr>
      <vt:lpstr>Office Theme</vt:lpstr>
      <vt:lpstr>Microsoft Equation 3.0</vt:lpstr>
      <vt:lpstr>Numerical Study of Pulsatile flow in Stenosed Carotid artery bifurcation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Numerical Study of Pulsatile flow in Stenosed Carotid artery bifurcation</dc:title>
  <dc:creator>Deepu</dc:creator>
  <cp:lastModifiedBy>Deepu</cp:lastModifiedBy>
  <cp:revision>9</cp:revision>
  <dcterms:created xsi:type="dcterms:W3CDTF">2015-08-06T08:00:23Z</dcterms:created>
  <dcterms:modified xsi:type="dcterms:W3CDTF">2015-08-10T15:15:19Z</dcterms:modified>
</cp:coreProperties>
</file>