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434" autoAdjust="0"/>
  </p:normalViewPr>
  <p:slideViewPr>
    <p:cSldViewPr snapToGrid="0">
      <p:cViewPr varScale="1">
        <p:scale>
          <a:sx n="70" d="100"/>
          <a:sy n="70" d="100"/>
        </p:scale>
        <p:origin x="714" y="72"/>
      </p:cViewPr>
      <p:guideLst/>
    </p:cSldViewPr>
  </p:slideViewPr>
  <p:outlineViewPr>
    <p:cViewPr>
      <p:scale>
        <a:sx n="33" d="100"/>
        <a:sy n="33" d="100"/>
      </p:scale>
      <p:origin x="0" y="-1600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LABAKE\Desktop\Air%20Pollution\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LABAKE\Desktop\Air%20Pollution\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LABAKE\Desktop\Air%20Pollution\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LABAKE\Desktop\Air%20Pollution\data.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LABAKE\Desktop\Air%20Pollution\data.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RWC</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spPr>
            <a:solidFill>
              <a:schemeClr val="accent1"/>
            </a:solidFill>
            <a:ln>
              <a:noFill/>
            </a:ln>
            <a:effectLst/>
          </c:spPr>
          <c:invertIfNegative val="0"/>
          <c:cat>
            <c:multiLvlStrRef>
              <c:f>Sheet2!$B$3:$D$21</c:f>
              <c:multiLvlStrCache>
                <c:ptCount val="19"/>
                <c:lvl>
                  <c:pt idx="0">
                    <c:v>L1</c:v>
                  </c:pt>
                  <c:pt idx="1">
                    <c:v>L2</c:v>
                  </c:pt>
                  <c:pt idx="2">
                    <c:v>L3</c:v>
                  </c:pt>
                  <c:pt idx="4">
                    <c:v>L1</c:v>
                  </c:pt>
                  <c:pt idx="5">
                    <c:v>L2</c:v>
                  </c:pt>
                  <c:pt idx="6">
                    <c:v>L3</c:v>
                  </c:pt>
                  <c:pt idx="8">
                    <c:v>L1</c:v>
                  </c:pt>
                  <c:pt idx="9">
                    <c:v>L2</c:v>
                  </c:pt>
                  <c:pt idx="10">
                    <c:v>L3</c:v>
                  </c:pt>
                  <c:pt idx="12">
                    <c:v>L1</c:v>
                  </c:pt>
                  <c:pt idx="13">
                    <c:v>L2</c:v>
                  </c:pt>
                  <c:pt idx="14">
                    <c:v>L3</c:v>
                  </c:pt>
                  <c:pt idx="16">
                    <c:v>L1</c:v>
                  </c:pt>
                  <c:pt idx="17">
                    <c:v>L2</c:v>
                  </c:pt>
                  <c:pt idx="18">
                    <c:v>L3</c:v>
                  </c:pt>
                </c:lvl>
                <c:lvl>
                  <c:pt idx="0">
                    <c:v>Anacardium occidentale L.</c:v>
                  </c:pt>
                  <c:pt idx="4">
                    <c:v>Magnifera Indica</c:v>
                  </c:pt>
                  <c:pt idx="8">
                    <c:v>Polyalthia longifolia</c:v>
                  </c:pt>
                  <c:pt idx="12">
                    <c:v>Tectona grandis</c:v>
                  </c:pt>
                  <c:pt idx="16">
                    <c:v>Gmelina arborea Roxb</c:v>
                  </c:pt>
                </c:lvl>
              </c:multiLvlStrCache>
            </c:multiLvlStrRef>
          </c:cat>
          <c:val>
            <c:numRef>
              <c:f>Sheet2!$E$3:$E$21</c:f>
              <c:numCache>
                <c:formatCode>General</c:formatCode>
                <c:ptCount val="19"/>
                <c:pt idx="0">
                  <c:v>84.56</c:v>
                </c:pt>
                <c:pt idx="1">
                  <c:v>96.86</c:v>
                </c:pt>
                <c:pt idx="2">
                  <c:v>94.55</c:v>
                </c:pt>
                <c:pt idx="4">
                  <c:v>92.99</c:v>
                </c:pt>
                <c:pt idx="5">
                  <c:v>97.05</c:v>
                </c:pt>
                <c:pt idx="6">
                  <c:v>99.7</c:v>
                </c:pt>
                <c:pt idx="8">
                  <c:v>83.5</c:v>
                </c:pt>
                <c:pt idx="9">
                  <c:v>91.84</c:v>
                </c:pt>
                <c:pt idx="10">
                  <c:v>92.12</c:v>
                </c:pt>
                <c:pt idx="12">
                  <c:v>93.75</c:v>
                </c:pt>
                <c:pt idx="13">
                  <c:v>84.34</c:v>
                </c:pt>
                <c:pt idx="14">
                  <c:v>99.53</c:v>
                </c:pt>
                <c:pt idx="16">
                  <c:v>82.4</c:v>
                </c:pt>
                <c:pt idx="17">
                  <c:v>95.26</c:v>
                </c:pt>
                <c:pt idx="18">
                  <c:v>94.6</c:v>
                </c:pt>
              </c:numCache>
            </c:numRef>
          </c:val>
        </c:ser>
        <c:dLbls>
          <c:showLegendKey val="0"/>
          <c:showVal val="0"/>
          <c:showCatName val="0"/>
          <c:showSerName val="0"/>
          <c:showPercent val="0"/>
          <c:showBubbleSize val="0"/>
        </c:dLbls>
        <c:gapWidth val="150"/>
        <c:overlap val="100"/>
        <c:axId val="-1776704592"/>
        <c:axId val="-1776704048"/>
      </c:barChart>
      <c:catAx>
        <c:axId val="-1776704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6704048"/>
        <c:crosses val="autoZero"/>
        <c:auto val="1"/>
        <c:lblAlgn val="ctr"/>
        <c:lblOffset val="100"/>
        <c:noMultiLvlLbl val="0"/>
      </c:catAx>
      <c:valAx>
        <c:axId val="-177670404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67045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Leaf pH</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cat>
            <c:multiLvlStrRef>
              <c:f>Sheet3!$B$3:$D$21</c:f>
              <c:multiLvlStrCache>
                <c:ptCount val="19"/>
                <c:lvl>
                  <c:pt idx="0">
                    <c:v>L1</c:v>
                  </c:pt>
                  <c:pt idx="1">
                    <c:v>L2</c:v>
                  </c:pt>
                  <c:pt idx="2">
                    <c:v>L3</c:v>
                  </c:pt>
                  <c:pt idx="4">
                    <c:v>L1</c:v>
                  </c:pt>
                  <c:pt idx="5">
                    <c:v>L2</c:v>
                  </c:pt>
                  <c:pt idx="6">
                    <c:v>L3</c:v>
                  </c:pt>
                  <c:pt idx="8">
                    <c:v>L1</c:v>
                  </c:pt>
                  <c:pt idx="9">
                    <c:v>L2</c:v>
                  </c:pt>
                  <c:pt idx="10">
                    <c:v>L3</c:v>
                  </c:pt>
                  <c:pt idx="12">
                    <c:v>L1</c:v>
                  </c:pt>
                  <c:pt idx="13">
                    <c:v>L2</c:v>
                  </c:pt>
                  <c:pt idx="14">
                    <c:v>L3</c:v>
                  </c:pt>
                  <c:pt idx="16">
                    <c:v>L1</c:v>
                  </c:pt>
                  <c:pt idx="17">
                    <c:v>L2</c:v>
                  </c:pt>
                  <c:pt idx="18">
                    <c:v>L3</c:v>
                  </c:pt>
                </c:lvl>
                <c:lvl>
                  <c:pt idx="0">
                    <c:v>Anacardium occidentale L.</c:v>
                  </c:pt>
                  <c:pt idx="4">
                    <c:v>Magnifera Indica</c:v>
                  </c:pt>
                  <c:pt idx="8">
                    <c:v>Polyalthialongifolia</c:v>
                  </c:pt>
                  <c:pt idx="12">
                    <c:v>Tectona grandis</c:v>
                  </c:pt>
                  <c:pt idx="16">
                    <c:v>Gmelina arborea Roxb</c:v>
                  </c:pt>
                </c:lvl>
              </c:multiLvlStrCache>
            </c:multiLvlStrRef>
          </c:cat>
          <c:val>
            <c:numRef>
              <c:f>Sheet3!$E$3:$E$21</c:f>
              <c:numCache>
                <c:formatCode>General</c:formatCode>
                <c:ptCount val="19"/>
                <c:pt idx="0">
                  <c:v>4.5999999999999996</c:v>
                </c:pt>
                <c:pt idx="1">
                  <c:v>4.25</c:v>
                </c:pt>
                <c:pt idx="2">
                  <c:v>4.2</c:v>
                </c:pt>
                <c:pt idx="4">
                  <c:v>5</c:v>
                </c:pt>
                <c:pt idx="5">
                  <c:v>4.92</c:v>
                </c:pt>
                <c:pt idx="6">
                  <c:v>4.8</c:v>
                </c:pt>
                <c:pt idx="8">
                  <c:v>4.3499999999999996</c:v>
                </c:pt>
                <c:pt idx="9">
                  <c:v>4.49</c:v>
                </c:pt>
                <c:pt idx="10">
                  <c:v>4.0999999999999996</c:v>
                </c:pt>
                <c:pt idx="12">
                  <c:v>5.13</c:v>
                </c:pt>
                <c:pt idx="13">
                  <c:v>5</c:v>
                </c:pt>
                <c:pt idx="14">
                  <c:v>5.0199999999999996</c:v>
                </c:pt>
                <c:pt idx="16">
                  <c:v>6.02</c:v>
                </c:pt>
                <c:pt idx="17">
                  <c:v>5.82</c:v>
                </c:pt>
                <c:pt idx="18">
                  <c:v>5.74</c:v>
                </c:pt>
              </c:numCache>
            </c:numRef>
          </c:val>
        </c:ser>
        <c:dLbls>
          <c:showLegendKey val="0"/>
          <c:showVal val="0"/>
          <c:showCatName val="0"/>
          <c:showSerName val="0"/>
          <c:showPercent val="0"/>
          <c:showBubbleSize val="0"/>
        </c:dLbls>
        <c:gapWidth val="150"/>
        <c:shape val="box"/>
        <c:axId val="-1776695888"/>
        <c:axId val="-1776705680"/>
        <c:axId val="0"/>
      </c:bar3DChart>
      <c:catAx>
        <c:axId val="-177669588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6705680"/>
        <c:crosses val="autoZero"/>
        <c:auto val="1"/>
        <c:lblAlgn val="ctr"/>
        <c:lblOffset val="100"/>
        <c:noMultiLvlLbl val="0"/>
      </c:catAx>
      <c:valAx>
        <c:axId val="-177670568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66958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cap="all" baseline="0">
                <a:solidFill>
                  <a:schemeClr val="lt1"/>
                </a:solidFill>
                <a:latin typeface="+mn-lt"/>
                <a:ea typeface="+mn-ea"/>
                <a:cs typeface="+mn-cs"/>
              </a:defRPr>
            </a:pPr>
            <a:r>
              <a:rPr lang="en-US"/>
              <a:t>Ascorbic Acid content</a:t>
            </a:r>
          </a:p>
        </c:rich>
      </c:tx>
      <c:layout/>
      <c:overlay val="0"/>
      <c:spPr>
        <a:noFill/>
        <a:ln>
          <a:noFill/>
        </a:ln>
        <a:effectLst/>
      </c:spPr>
      <c:txPr>
        <a:bodyPr rot="0" spcFirstLastPara="1" vertOverflow="ellipsis" vert="horz" wrap="square" anchor="ctr" anchorCtr="1"/>
        <a:lstStyle/>
        <a:p>
          <a:pPr>
            <a:defRPr sz="1800" b="0" i="0" u="none" strike="noStrike" kern="1200" cap="all" baseline="0">
              <a:solidFill>
                <a:schemeClr val="lt1"/>
              </a:solidFill>
              <a:latin typeface="+mn-lt"/>
              <a:ea typeface="+mn-ea"/>
              <a:cs typeface="+mn-cs"/>
            </a:defRPr>
          </a:pPr>
          <a:endParaRPr lang="en-US"/>
        </a:p>
      </c:txPr>
    </c:title>
    <c:autoTitleDeleted val="0"/>
    <c:view3D>
      <c:rotX val="15"/>
      <c:rotY val="20"/>
      <c:depthPercent val="100"/>
      <c:rAngAx val="1"/>
    </c:view3D>
    <c:floor>
      <c:thickness val="0"/>
      <c:spPr>
        <a:solidFill>
          <a:schemeClr val="bg2">
            <a:lumMod val="75000"/>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alpha val="88000"/>
              </a:schemeClr>
            </a:solidFill>
            <a:ln>
              <a:solidFill>
                <a:schemeClr val="accent1">
                  <a:lumMod val="50000"/>
                </a:schemeClr>
              </a:solidFill>
            </a:ln>
            <a:effectLst/>
            <a:scene3d>
              <a:camera prst="orthographicFront"/>
              <a:lightRig rig="threePt" dir="t"/>
            </a:scene3d>
            <a:sp3d prstMaterial="flat">
              <a:contourClr>
                <a:schemeClr val="accent1">
                  <a:lumMod val="50000"/>
                </a:schemeClr>
              </a:contourClr>
            </a:sp3d>
          </c:spPr>
          <c:invertIfNegative val="0"/>
          <c:dLbls>
            <c:spPr>
              <a:solidFill>
                <a:schemeClr val="accent1">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50000"/>
                        </a:schemeClr>
                      </a:solidFill>
                      <a:round/>
                    </a:ln>
                    <a:effectLst/>
                  </c:spPr>
                </c15:leaderLines>
              </c:ext>
            </c:extLst>
          </c:dLbls>
          <c:cat>
            <c:multiLvlStrRef>
              <c:f>Sheet4!$B$3:$C$21</c:f>
              <c:multiLvlStrCache>
                <c:ptCount val="19"/>
                <c:lvl>
                  <c:pt idx="0">
                    <c:v>L1</c:v>
                  </c:pt>
                  <c:pt idx="1">
                    <c:v>L2</c:v>
                  </c:pt>
                  <c:pt idx="2">
                    <c:v>L3</c:v>
                  </c:pt>
                  <c:pt idx="4">
                    <c:v>L1</c:v>
                  </c:pt>
                  <c:pt idx="5">
                    <c:v>L2</c:v>
                  </c:pt>
                  <c:pt idx="6">
                    <c:v>L3</c:v>
                  </c:pt>
                  <c:pt idx="8">
                    <c:v>L1</c:v>
                  </c:pt>
                  <c:pt idx="9">
                    <c:v>L2</c:v>
                  </c:pt>
                  <c:pt idx="10">
                    <c:v>L3</c:v>
                  </c:pt>
                  <c:pt idx="12">
                    <c:v>L1</c:v>
                  </c:pt>
                  <c:pt idx="13">
                    <c:v>L2</c:v>
                  </c:pt>
                  <c:pt idx="14">
                    <c:v>L3</c:v>
                  </c:pt>
                  <c:pt idx="16">
                    <c:v>L1</c:v>
                  </c:pt>
                  <c:pt idx="17">
                    <c:v>L2</c:v>
                  </c:pt>
                  <c:pt idx="18">
                    <c:v>L3</c:v>
                  </c:pt>
                </c:lvl>
                <c:lvl>
                  <c:pt idx="0">
                    <c:v>Anacardium occidentale L.</c:v>
                  </c:pt>
                  <c:pt idx="4">
                    <c:v>Magnifera Indica</c:v>
                  </c:pt>
                  <c:pt idx="8">
                    <c:v>Polyalthia longifolia</c:v>
                  </c:pt>
                  <c:pt idx="12">
                    <c:v>Tectona grandis</c:v>
                  </c:pt>
                  <c:pt idx="16">
                    <c:v>Gmelina arborea Roxb</c:v>
                  </c:pt>
                </c:lvl>
              </c:multiLvlStrCache>
            </c:multiLvlStrRef>
          </c:cat>
          <c:val>
            <c:numRef>
              <c:f>Sheet4!$D$3:$D$21</c:f>
              <c:numCache>
                <c:formatCode>General</c:formatCode>
                <c:ptCount val="19"/>
                <c:pt idx="0">
                  <c:v>9.06</c:v>
                </c:pt>
                <c:pt idx="1">
                  <c:v>9.02</c:v>
                </c:pt>
                <c:pt idx="2">
                  <c:v>9.1</c:v>
                </c:pt>
                <c:pt idx="4">
                  <c:v>7.56</c:v>
                </c:pt>
                <c:pt idx="5">
                  <c:v>7.21</c:v>
                </c:pt>
                <c:pt idx="6">
                  <c:v>7.81</c:v>
                </c:pt>
                <c:pt idx="8">
                  <c:v>8.5299999999999994</c:v>
                </c:pt>
                <c:pt idx="9">
                  <c:v>8.17</c:v>
                </c:pt>
                <c:pt idx="10">
                  <c:v>8.76</c:v>
                </c:pt>
                <c:pt idx="12">
                  <c:v>8.35</c:v>
                </c:pt>
                <c:pt idx="13">
                  <c:v>8.74</c:v>
                </c:pt>
                <c:pt idx="14">
                  <c:v>8.91</c:v>
                </c:pt>
                <c:pt idx="16">
                  <c:v>8.9</c:v>
                </c:pt>
                <c:pt idx="17">
                  <c:v>8.4499999999999993</c:v>
                </c:pt>
                <c:pt idx="18">
                  <c:v>8.94</c:v>
                </c:pt>
              </c:numCache>
            </c:numRef>
          </c:val>
        </c:ser>
        <c:dLbls>
          <c:showLegendKey val="0"/>
          <c:showVal val="1"/>
          <c:showCatName val="0"/>
          <c:showSerName val="0"/>
          <c:showPercent val="0"/>
          <c:showBubbleSize val="0"/>
        </c:dLbls>
        <c:gapWidth val="84"/>
        <c:gapDepth val="53"/>
        <c:shape val="box"/>
        <c:axId val="-1776710032"/>
        <c:axId val="-1776710576"/>
        <c:axId val="0"/>
      </c:bar3DChart>
      <c:catAx>
        <c:axId val="-177671003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en-US"/>
          </a:p>
        </c:txPr>
        <c:crossAx val="-1776710576"/>
        <c:crosses val="autoZero"/>
        <c:auto val="1"/>
        <c:lblAlgn val="ctr"/>
        <c:lblOffset val="100"/>
        <c:noMultiLvlLbl val="0"/>
      </c:catAx>
      <c:valAx>
        <c:axId val="-1776710576"/>
        <c:scaling>
          <c:orientation val="minMax"/>
        </c:scaling>
        <c:delete val="1"/>
        <c:axPos val="l"/>
        <c:numFmt formatCode="General" sourceLinked="1"/>
        <c:majorTickMark val="out"/>
        <c:minorTickMark val="none"/>
        <c:tickLblPos val="nextTo"/>
        <c:crossAx val="-1776710032"/>
        <c:crosses val="autoZero"/>
        <c:crossBetween val="between"/>
      </c:valAx>
      <c:spPr>
        <a:noFill/>
        <a:ln>
          <a:noFill/>
        </a:ln>
        <a:effectLst/>
      </c:spPr>
    </c:plotArea>
    <c:plotVisOnly val="1"/>
    <c:dispBlanksAs val="gap"/>
    <c:showDLblsOverMax val="0"/>
  </c:chart>
  <c:spPr>
    <a:solidFill>
      <a:schemeClr val="dk1">
        <a:lumMod val="75000"/>
        <a:lumOff val="25000"/>
      </a:schemeClr>
    </a:solidFill>
    <a:ln w="6350" cap="flat" cmpd="sng" algn="ctr">
      <a:solidFill>
        <a:schemeClr val="dk1">
          <a:tint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Total leaf chlorophyll</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spPr>
            <a:solidFill>
              <a:schemeClr val="accent1"/>
            </a:solidFill>
            <a:ln>
              <a:noFill/>
            </a:ln>
            <a:effectLst/>
            <a:sp3d/>
          </c:spPr>
          <c:invertIfNegative val="0"/>
          <c:cat>
            <c:multiLvlStrRef>
              <c:f>Sheet5!$B$3:$C$21</c:f>
              <c:multiLvlStrCache>
                <c:ptCount val="19"/>
                <c:lvl>
                  <c:pt idx="0">
                    <c:v>L1</c:v>
                  </c:pt>
                  <c:pt idx="1">
                    <c:v>L2</c:v>
                  </c:pt>
                  <c:pt idx="2">
                    <c:v>L3</c:v>
                  </c:pt>
                  <c:pt idx="4">
                    <c:v>L1</c:v>
                  </c:pt>
                  <c:pt idx="5">
                    <c:v>L2</c:v>
                  </c:pt>
                  <c:pt idx="6">
                    <c:v>L3</c:v>
                  </c:pt>
                  <c:pt idx="8">
                    <c:v>L1</c:v>
                  </c:pt>
                  <c:pt idx="9">
                    <c:v>L2</c:v>
                  </c:pt>
                  <c:pt idx="10">
                    <c:v>L3</c:v>
                  </c:pt>
                  <c:pt idx="12">
                    <c:v>L1</c:v>
                  </c:pt>
                  <c:pt idx="13">
                    <c:v>L2</c:v>
                  </c:pt>
                  <c:pt idx="14">
                    <c:v>L3</c:v>
                  </c:pt>
                  <c:pt idx="16">
                    <c:v>L1</c:v>
                  </c:pt>
                  <c:pt idx="17">
                    <c:v>L2</c:v>
                  </c:pt>
                  <c:pt idx="18">
                    <c:v>L3</c:v>
                  </c:pt>
                </c:lvl>
                <c:lvl>
                  <c:pt idx="0">
                    <c:v>Anacardium occidentale L.</c:v>
                  </c:pt>
                  <c:pt idx="4">
                    <c:v>Magnifera Indica</c:v>
                  </c:pt>
                  <c:pt idx="8">
                    <c:v>Polyalthia longifolia</c:v>
                  </c:pt>
                  <c:pt idx="12">
                    <c:v>Tectona grandis</c:v>
                  </c:pt>
                  <c:pt idx="16">
                    <c:v>Gmelina arborea Roxb</c:v>
                  </c:pt>
                </c:lvl>
              </c:multiLvlStrCache>
            </c:multiLvlStrRef>
          </c:cat>
          <c:val>
            <c:numRef>
              <c:f>Sheet5!$D$3:$D$21</c:f>
              <c:numCache>
                <c:formatCode>General</c:formatCode>
                <c:ptCount val="19"/>
                <c:pt idx="0">
                  <c:v>13.26</c:v>
                </c:pt>
                <c:pt idx="1">
                  <c:v>12.92</c:v>
                </c:pt>
                <c:pt idx="2">
                  <c:v>12.1</c:v>
                </c:pt>
                <c:pt idx="4">
                  <c:v>13.36</c:v>
                </c:pt>
                <c:pt idx="5">
                  <c:v>12.1</c:v>
                </c:pt>
                <c:pt idx="6">
                  <c:v>12.01</c:v>
                </c:pt>
                <c:pt idx="8">
                  <c:v>11.31</c:v>
                </c:pt>
                <c:pt idx="9">
                  <c:v>11.17</c:v>
                </c:pt>
                <c:pt idx="10">
                  <c:v>11.06</c:v>
                </c:pt>
                <c:pt idx="12">
                  <c:v>11.52</c:v>
                </c:pt>
                <c:pt idx="13">
                  <c:v>10.84</c:v>
                </c:pt>
                <c:pt idx="14">
                  <c:v>10.210000000000001</c:v>
                </c:pt>
                <c:pt idx="16">
                  <c:v>12.4</c:v>
                </c:pt>
                <c:pt idx="17">
                  <c:v>12.45</c:v>
                </c:pt>
                <c:pt idx="18">
                  <c:v>12.24</c:v>
                </c:pt>
              </c:numCache>
            </c:numRef>
          </c:val>
        </c:ser>
        <c:dLbls>
          <c:showLegendKey val="0"/>
          <c:showVal val="0"/>
          <c:showCatName val="0"/>
          <c:showSerName val="0"/>
          <c:showPercent val="0"/>
          <c:showBubbleSize val="0"/>
        </c:dLbls>
        <c:gapWidth val="150"/>
        <c:shape val="box"/>
        <c:axId val="-1776699152"/>
        <c:axId val="-1776699696"/>
        <c:axId val="0"/>
      </c:bar3DChart>
      <c:catAx>
        <c:axId val="-17766991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6699696"/>
        <c:crosses val="autoZero"/>
        <c:auto val="1"/>
        <c:lblAlgn val="ctr"/>
        <c:lblOffset val="100"/>
        <c:noMultiLvlLbl val="0"/>
      </c:catAx>
      <c:valAx>
        <c:axId val="-1776699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66991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APTI</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cat>
            <c:multiLvlStrRef>
              <c:f>Sheet6!$B$3:$C$21</c:f>
              <c:multiLvlStrCache>
                <c:ptCount val="19"/>
                <c:lvl>
                  <c:pt idx="0">
                    <c:v>L1</c:v>
                  </c:pt>
                  <c:pt idx="1">
                    <c:v>L2</c:v>
                  </c:pt>
                  <c:pt idx="2">
                    <c:v>L3</c:v>
                  </c:pt>
                  <c:pt idx="4">
                    <c:v>L1</c:v>
                  </c:pt>
                  <c:pt idx="5">
                    <c:v>L2</c:v>
                  </c:pt>
                  <c:pt idx="6">
                    <c:v>L3</c:v>
                  </c:pt>
                  <c:pt idx="8">
                    <c:v>L1</c:v>
                  </c:pt>
                  <c:pt idx="9">
                    <c:v>L2</c:v>
                  </c:pt>
                  <c:pt idx="10">
                    <c:v>L3</c:v>
                  </c:pt>
                  <c:pt idx="12">
                    <c:v>L1</c:v>
                  </c:pt>
                  <c:pt idx="13">
                    <c:v>L2</c:v>
                  </c:pt>
                  <c:pt idx="14">
                    <c:v>L3</c:v>
                  </c:pt>
                  <c:pt idx="16">
                    <c:v>L1</c:v>
                  </c:pt>
                  <c:pt idx="17">
                    <c:v>L2</c:v>
                  </c:pt>
                  <c:pt idx="18">
                    <c:v>L3</c:v>
                  </c:pt>
                </c:lvl>
                <c:lvl>
                  <c:pt idx="0">
                    <c:v>Anacardium occidentale L.</c:v>
                  </c:pt>
                  <c:pt idx="4">
                    <c:v>Magnifera Indica</c:v>
                  </c:pt>
                  <c:pt idx="8">
                    <c:v>Polyalthia longifolia</c:v>
                  </c:pt>
                  <c:pt idx="12">
                    <c:v>Tectona grandis</c:v>
                  </c:pt>
                  <c:pt idx="16">
                    <c:v>Gmelina arborea Roxb</c:v>
                  </c:pt>
                </c:lvl>
              </c:multiLvlStrCache>
            </c:multiLvlStrRef>
          </c:cat>
          <c:val>
            <c:numRef>
              <c:f>Sheet6!$D$3:$D$21</c:f>
              <c:numCache>
                <c:formatCode>General</c:formatCode>
                <c:ptCount val="19"/>
                <c:pt idx="0">
                  <c:v>24.57</c:v>
                </c:pt>
                <c:pt idx="1">
                  <c:v>25.47</c:v>
                </c:pt>
                <c:pt idx="2">
                  <c:v>24.28</c:v>
                </c:pt>
                <c:pt idx="4">
                  <c:v>23.17</c:v>
                </c:pt>
                <c:pt idx="5">
                  <c:v>21.9</c:v>
                </c:pt>
                <c:pt idx="6">
                  <c:v>23.3</c:v>
                </c:pt>
                <c:pt idx="8">
                  <c:v>21.61</c:v>
                </c:pt>
                <c:pt idx="9">
                  <c:v>21.92</c:v>
                </c:pt>
                <c:pt idx="10">
                  <c:v>22.4</c:v>
                </c:pt>
                <c:pt idx="12">
                  <c:v>23.26</c:v>
                </c:pt>
                <c:pt idx="13">
                  <c:v>22.25</c:v>
                </c:pt>
                <c:pt idx="14">
                  <c:v>23.53</c:v>
                </c:pt>
                <c:pt idx="16">
                  <c:v>24.62</c:v>
                </c:pt>
                <c:pt idx="17">
                  <c:v>24.9</c:v>
                </c:pt>
                <c:pt idx="18">
                  <c:v>25.42</c:v>
                </c:pt>
              </c:numCache>
            </c:numRef>
          </c:val>
        </c:ser>
        <c:dLbls>
          <c:showLegendKey val="0"/>
          <c:showVal val="0"/>
          <c:showCatName val="0"/>
          <c:showSerName val="0"/>
          <c:showPercent val="0"/>
          <c:showBubbleSize val="0"/>
        </c:dLbls>
        <c:gapWidth val="150"/>
        <c:shape val="box"/>
        <c:axId val="-1776708944"/>
        <c:axId val="-1776702960"/>
        <c:axId val="0"/>
      </c:bar3DChart>
      <c:catAx>
        <c:axId val="-177670894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6702960"/>
        <c:crosses val="autoZero"/>
        <c:auto val="1"/>
        <c:lblAlgn val="ctr"/>
        <c:lblOffset val="100"/>
        <c:noMultiLvlLbl val="0"/>
      </c:catAx>
      <c:valAx>
        <c:axId val="-17767029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67089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1">
  <cs:axisTitle>
    <cs:lnRef idx="0"/>
    <cs:fillRef idx="0"/>
    <cs:effectRef idx="0"/>
    <cs:fontRef idx="minor">
      <a:schemeClr val="lt1">
        <a:lumMod val="75000"/>
      </a:schemeClr>
    </cs:fontRef>
    <cs:defRPr sz="900"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lt1"/>
    </cs:fontRef>
    <cs:spPr>
      <a:solidFill>
        <a:schemeClr val="dk1">
          <a:lumMod val="75000"/>
          <a:lumOff val="25000"/>
        </a:schemeClr>
      </a:solidFill>
      <a:ln w="6350" cap="flat" cmpd="sng" algn="ctr">
        <a:solidFill>
          <a:schemeClr val="dk1">
            <a:tint val="75000"/>
          </a:schemeClr>
        </a:solidFill>
        <a:round/>
      </a:ln>
    </cs:spPr>
    <cs:defRPr sz="1000" kern="1200"/>
  </cs:chartArea>
  <cs:dataLabel>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dataLabel>
  <cs:dataLabelCallout>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cs:spPr>
  </cs:dataPoint>
  <cs:dataPoint3D>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a:scene3d>
        <a:camera prst="orthographicFront"/>
        <a:lightRig rig="threePt" dir="t"/>
      </a:scene3d>
      <a:sp3d prstMaterial="flat"/>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dk1">
            <a:lumMod val="75000"/>
            <a:lumOff val="2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tx1"/>
    </cs:fontRef>
    <cs:spPr>
      <a:solidFill>
        <a:schemeClr val="bg2">
          <a:lumMod val="75000"/>
          <a:alpha val="27000"/>
        </a:schemeClr>
      </a:solidFill>
      <a:sp3d/>
    </cs:spPr>
  </cs:floor>
  <cs:gridlineMajor>
    <cs:lnRef idx="0"/>
    <cs:fillRef idx="0"/>
    <cs:effectRef idx="0"/>
    <cs:fontRef idx="minor">
      <a:schemeClr val="tx1"/>
    </cs:fontRef>
    <cs:spPr>
      <a:ln w="9525">
        <a:solidFill>
          <a:schemeClr val="lt1">
            <a:lumMod val="50000"/>
          </a:schemeClr>
        </a:solidFill>
      </a:ln>
    </cs:spPr>
  </cs:gridlineMajor>
  <cs:gridlineMinor>
    <cs:lnRef idx="0"/>
    <cs:fillRef idx="0"/>
    <cs:effectRef idx="0"/>
    <cs:fontRef idx="minor">
      <a:schemeClr val="tx1"/>
    </cs:fontRef>
    <cs:spPr>
      <a:ln w="9525">
        <a:solidFill>
          <a:schemeClr val="lt1">
            <a:lumMod val="40000"/>
          </a:schemeClr>
        </a:solidFill>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cs:fontRef>
    <cs:defRPr sz="1800" b="0" kern="1200" cap="all" baseline="0"/>
  </cs:title>
  <cs:trendline>
    <cs:lnRef idx="0">
      <cs:styleClr val="auto"/>
    </cs:lnRef>
    <cs:fillRef idx="0"/>
    <cs:effectRef idx="0"/>
    <cs:fontRef idx="minor">
      <a:schemeClr val="dk1"/>
    </cs:fontRef>
    <cs:spPr>
      <a:ln w="9525"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900" kern="1200"/>
  </cs:valueAxis>
  <cs:wall>
    <cs:lnRef idx="0"/>
    <cs:fillRef idx="0"/>
    <cs:effectRef idx="0"/>
    <cs:fontRef idx="minor">
      <a:schemeClr val="tx1"/>
    </cs:fontRef>
    <cs:spPr>
      <a:sp3d/>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338CEF-DB74-434D-B745-EC02788D6B4A}" type="datetimeFigureOut">
              <a:rPr lang="en-US" smtClean="0"/>
              <a:t>7/2/2021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EB6CA-339B-4A29-8CDA-59A99B5EF1BC}" type="slidenum">
              <a:rPr lang="en-US" smtClean="0"/>
              <a:t>‹#›</a:t>
            </a:fld>
            <a:endParaRPr lang="en-US"/>
          </a:p>
        </p:txBody>
      </p:sp>
    </p:spTree>
    <p:extLst>
      <p:ext uri="{BB962C8B-B14F-4D97-AF65-F5344CB8AC3E}">
        <p14:creationId xmlns:p14="http://schemas.microsoft.com/office/powerpoint/2010/main" val="674269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EEB6CA-339B-4A29-8CDA-59A99B5EF1BC}" type="slidenum">
              <a:rPr lang="en-US" smtClean="0"/>
              <a:t>1</a:t>
            </a:fld>
            <a:endParaRPr lang="en-US"/>
          </a:p>
        </p:txBody>
      </p:sp>
    </p:spTree>
    <p:extLst>
      <p:ext uri="{BB962C8B-B14F-4D97-AF65-F5344CB8AC3E}">
        <p14:creationId xmlns:p14="http://schemas.microsoft.com/office/powerpoint/2010/main" val="720619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7567B2B-5410-46D8-BF9A-03D925CC0DD9}" type="datetime1">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2672790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3E85AE-907B-4E8B-B9A0-D190EBFEDBE2}" type="datetime1">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3657622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DC5086-A638-4C09-B2FB-3F816F4C7BB3}" type="datetime1">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5357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35086F-CFAC-483F-92D4-68856E0FA53F}" type="datetime1">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1181624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7E2E82-4838-4579-88DA-4FAA12B350B5}" type="datetime1">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333112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0BFA56-9CED-4568-987D-2AEE3257F6EB}" type="datetime1">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3436157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894966-6182-42D1-B1B6-394735079F75}" type="datetime1">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36740013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1A7756-E973-4C30-B986-C8DE5BA2252D}" type="datetime1">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3392535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093C84-8DF5-4CEA-A1CC-ADB57B7C4754}" type="datetime1">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1112805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5A1F4A-C12D-4475-AA30-100811C6A72F}" type="datetime1">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2061094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A3B4F3D-5085-4F09-B79A-1EC5C2857D35}" type="datetime1">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4157649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8248E75-862A-4C9A-810C-77D3F7B35BF5}" type="datetime1">
              <a:rPr lang="en-US" smtClean="0"/>
              <a:t>7/2/2021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2529583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D3AB662-B647-4221-A4C5-94137902ADDB}" type="datetime1">
              <a:rPr lang="en-US" smtClean="0"/>
              <a:t>7/2/2021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2458735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3B686B-3CBD-4DD3-A814-B775CF1B5672}" type="datetime1">
              <a:rPr lang="en-US" smtClean="0"/>
              <a:t>7/2/2021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2263096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69952A-A95E-4DC4-93A3-FCA9C021942C}" type="datetime1">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1406376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3E430-14EB-433B-957C-47720D032F6A}" type="datetime1">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3252287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7A2152B-A469-4EA5-AAB7-5282500676C5}" type="datetime1">
              <a:rPr lang="en-US" smtClean="0"/>
              <a:t>7/2/2021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B7FA430-3DE4-4818-B4D4-6A3A804DDFB6}" type="slidenum">
              <a:rPr lang="en-US" smtClean="0"/>
              <a:t>‹#›</a:t>
            </a:fld>
            <a:endParaRPr lang="en-US"/>
          </a:p>
        </p:txBody>
      </p:sp>
    </p:spTree>
    <p:extLst>
      <p:ext uri="{BB962C8B-B14F-4D97-AF65-F5344CB8AC3E}">
        <p14:creationId xmlns:p14="http://schemas.microsoft.com/office/powerpoint/2010/main" val="1295759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chart" Target="../charts/char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chart" Target="../charts/chart4.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chart" Target="../charts/chart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jp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chart" Target="../charts/chart2.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000" b="1" dirty="0"/>
              <a:t>ASSESSMENT OF AIR POLLUTION TOLERANCE INDEX ON SOME SELECTED TREE </a:t>
            </a:r>
            <a:r>
              <a:rPr lang="en-US" sz="4000" b="1" dirty="0" smtClean="0"/>
              <a:t>SPECIES IN </a:t>
            </a:r>
            <a:r>
              <a:rPr lang="en-US" sz="4000" dirty="0" smtClean="0"/>
              <a:t>SOUTHWEST NIGERIA</a:t>
            </a:r>
            <a:br>
              <a:rPr lang="en-US" sz="4000" dirty="0" smtClean="0"/>
            </a:br>
            <a:endParaRPr lang="en-US" sz="4000" dirty="0"/>
          </a:p>
        </p:txBody>
      </p:sp>
      <p:sp>
        <p:nvSpPr>
          <p:cNvPr id="3" name="Subtitle 2"/>
          <p:cNvSpPr>
            <a:spLocks noGrp="1"/>
          </p:cNvSpPr>
          <p:nvPr>
            <p:ph type="subTitle" idx="1"/>
          </p:nvPr>
        </p:nvSpPr>
        <p:spPr>
          <a:xfrm>
            <a:off x="1507067" y="4050833"/>
            <a:ext cx="7766936" cy="2807167"/>
          </a:xfrm>
        </p:spPr>
        <p:txBody>
          <a:bodyPr/>
          <a:lstStyle/>
          <a:p>
            <a:r>
              <a:rPr lang="en-US" dirty="0" smtClean="0"/>
              <a:t>BY</a:t>
            </a:r>
          </a:p>
          <a:p>
            <a:r>
              <a:rPr lang="en-US" sz="3200" dirty="0" smtClean="0">
                <a:solidFill>
                  <a:schemeClr val="tx1"/>
                </a:solidFill>
              </a:rPr>
              <a:t>OKON-AKAN OMOLABAKE</a:t>
            </a:r>
          </a:p>
          <a:p>
            <a:r>
              <a:rPr lang="en-US" sz="3200" dirty="0">
                <a:solidFill>
                  <a:schemeClr val="tx1"/>
                </a:solidFill>
              </a:rPr>
              <a:t>1 </a:t>
            </a:r>
            <a:r>
              <a:rPr lang="en-US" sz="3200" dirty="0" err="1">
                <a:solidFill>
                  <a:schemeClr val="tx1"/>
                </a:solidFill>
              </a:rPr>
              <a:t>st</a:t>
            </a:r>
            <a:r>
              <a:rPr lang="en-US" sz="3200" dirty="0">
                <a:solidFill>
                  <a:schemeClr val="tx1"/>
                </a:solidFill>
              </a:rPr>
              <a:t> AFRICA FORUM ON URBAN FORESTS 05-09 July 2021, Accra, </a:t>
            </a:r>
            <a:r>
              <a:rPr lang="en-US" sz="3200" dirty="0" smtClean="0">
                <a:solidFill>
                  <a:schemeClr val="tx1"/>
                </a:solidFill>
              </a:rPr>
              <a:t>Ghana.</a:t>
            </a:r>
            <a:endParaRPr lang="en-US" sz="3200" dirty="0">
              <a:solidFill>
                <a:schemeClr val="tx1"/>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10625" y="-95925"/>
            <a:ext cx="3381375" cy="135255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0235"/>
            <a:ext cx="2124075" cy="215265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5697135"/>
            <a:ext cx="3480179" cy="1200150"/>
          </a:xfrm>
          <a:prstGeom prst="rect">
            <a:avLst/>
          </a:prstGeom>
        </p:spPr>
      </p:pic>
      <p:sp>
        <p:nvSpPr>
          <p:cNvPr id="4" name="Slide Number Placeholder 3"/>
          <p:cNvSpPr>
            <a:spLocks noGrp="1"/>
          </p:cNvSpPr>
          <p:nvPr>
            <p:ph type="sldNum" sz="quarter" idx="12"/>
          </p:nvPr>
        </p:nvSpPr>
        <p:spPr/>
        <p:txBody>
          <a:bodyPr/>
          <a:lstStyle/>
          <a:p>
            <a:fld id="{9B7FA430-3DE4-4818-B4D4-6A3A804DDFB6}" type="slidenum">
              <a:rPr lang="en-US" smtClean="0"/>
              <a:t>1</a:t>
            </a:fld>
            <a:endParaRPr lang="en-US"/>
          </a:p>
        </p:txBody>
      </p:sp>
    </p:spTree>
    <p:extLst>
      <p:ext uri="{BB962C8B-B14F-4D97-AF65-F5344CB8AC3E}">
        <p14:creationId xmlns:p14="http://schemas.microsoft.com/office/powerpoint/2010/main" val="37211473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3774"/>
            <a:ext cx="8596668" cy="783896"/>
          </a:xfrm>
        </p:spPr>
        <p:txBody>
          <a:bodyPr>
            <a:normAutofit/>
          </a:bodyPr>
          <a:lstStyle/>
          <a:p>
            <a:pPr algn="ctr"/>
            <a:r>
              <a:rPr lang="en-US" sz="2800" dirty="0" smtClean="0"/>
              <a:t>   RESULTS </a:t>
            </a:r>
            <a:r>
              <a:rPr lang="en-US" sz="2800" dirty="0"/>
              <a:t>AND DISCUSSION CONT’D</a:t>
            </a:r>
          </a:p>
        </p:txBody>
      </p:sp>
      <p:sp>
        <p:nvSpPr>
          <p:cNvPr id="3" name="Content Placeholder 2"/>
          <p:cNvSpPr>
            <a:spLocks noGrp="1"/>
          </p:cNvSpPr>
          <p:nvPr>
            <p:ph idx="1"/>
          </p:nvPr>
        </p:nvSpPr>
        <p:spPr>
          <a:xfrm>
            <a:off x="235630" y="947669"/>
            <a:ext cx="5131558" cy="5405366"/>
          </a:xfrm>
        </p:spPr>
        <p:txBody>
          <a:bodyPr/>
          <a:lstStyle/>
          <a:p>
            <a:r>
              <a:rPr lang="en-US" dirty="0"/>
              <a:t>Ascorbic acid being a reducing agent activates quite a lot of physiological and defense mechanism</a:t>
            </a:r>
            <a:r>
              <a:rPr lang="en-US" dirty="0" smtClean="0"/>
              <a:t>.</a:t>
            </a:r>
          </a:p>
          <a:p>
            <a:r>
              <a:rPr lang="en-US" dirty="0"/>
              <a:t>(</a:t>
            </a:r>
            <a:r>
              <a:rPr lang="en-US" dirty="0" err="1"/>
              <a:t>Raza</a:t>
            </a:r>
            <a:r>
              <a:rPr lang="en-US" dirty="0"/>
              <a:t> and Murthy, (1988): </a:t>
            </a:r>
            <a:r>
              <a:rPr lang="en-US" dirty="0" err="1" smtClean="0"/>
              <a:t>Agbaire</a:t>
            </a:r>
            <a:r>
              <a:rPr lang="en-US" dirty="0" smtClean="0"/>
              <a:t> and </a:t>
            </a:r>
            <a:r>
              <a:rPr lang="en-US" dirty="0" err="1" smtClean="0"/>
              <a:t>Esiefarienrhe</a:t>
            </a:r>
            <a:r>
              <a:rPr lang="en-US" dirty="0" smtClean="0"/>
              <a:t>, 2009) </a:t>
            </a:r>
            <a:r>
              <a:rPr lang="en-US" dirty="0"/>
              <a:t>confirms according to their findings that the reducing power of Ascorbic Acid is directly proportional to its concentration</a:t>
            </a:r>
            <a:r>
              <a:rPr lang="en-US" dirty="0" smtClean="0"/>
              <a:t>.</a:t>
            </a:r>
          </a:p>
          <a:p>
            <a:r>
              <a:rPr lang="en-US" dirty="0"/>
              <a:t>However it’s reducing activity is pH </a:t>
            </a:r>
            <a:r>
              <a:rPr lang="en-US" dirty="0" smtClean="0"/>
              <a:t>dependent meaning </a:t>
            </a:r>
            <a:r>
              <a:rPr lang="en-US" dirty="0"/>
              <a:t>lower ascorbic acid contents were associated with lower pH of the leaf. </a:t>
            </a:r>
            <a:endParaRPr lang="en-US" dirty="0" smtClean="0"/>
          </a:p>
          <a:p>
            <a:r>
              <a:rPr lang="en-US" dirty="0"/>
              <a:t>A shift in cell sap pH towards the acid zone in the presence of an acidic pollutant might decrease the efficiency of conversion of hexose sugar to ascorbic acid </a:t>
            </a:r>
            <a:r>
              <a:rPr lang="en-US" dirty="0" smtClean="0"/>
              <a:t>(</a:t>
            </a:r>
            <a:r>
              <a:rPr lang="en-US" dirty="0" err="1" smtClean="0"/>
              <a:t>Agbaire</a:t>
            </a:r>
            <a:r>
              <a:rPr lang="en-US" dirty="0" smtClean="0"/>
              <a:t> </a:t>
            </a:r>
            <a:r>
              <a:rPr lang="en-US" dirty="0"/>
              <a:t>and </a:t>
            </a:r>
            <a:r>
              <a:rPr lang="en-US" dirty="0" err="1"/>
              <a:t>Esiefarienrhe</a:t>
            </a:r>
            <a:r>
              <a:rPr lang="en-US" dirty="0"/>
              <a:t>, 2009</a:t>
            </a:r>
            <a:r>
              <a:rPr lang="en-US" dirty="0" smtClean="0"/>
              <a:t>).</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522869198"/>
              </p:ext>
            </p:extLst>
          </p:nvPr>
        </p:nvGraphicFramePr>
        <p:xfrm>
          <a:off x="5638800" y="1443249"/>
          <a:ext cx="4572000" cy="4643651"/>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73254"/>
            <a:ext cx="3810000" cy="78474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10625" y="-27721"/>
            <a:ext cx="3381375" cy="135255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27721"/>
            <a:ext cx="2124075" cy="975390"/>
          </a:xfrm>
          <a:prstGeom prst="rect">
            <a:avLst/>
          </a:prstGeom>
        </p:spPr>
      </p:pic>
      <p:sp>
        <p:nvSpPr>
          <p:cNvPr id="8" name="Slide Number Placeholder 7"/>
          <p:cNvSpPr>
            <a:spLocks noGrp="1"/>
          </p:cNvSpPr>
          <p:nvPr>
            <p:ph type="sldNum" sz="quarter" idx="12"/>
          </p:nvPr>
        </p:nvSpPr>
        <p:spPr/>
        <p:txBody>
          <a:bodyPr/>
          <a:lstStyle/>
          <a:p>
            <a:fld id="{9B7FA430-3DE4-4818-B4D4-6A3A804DDFB6}" type="slidenum">
              <a:rPr lang="en-US" smtClean="0"/>
              <a:t>10</a:t>
            </a:fld>
            <a:endParaRPr lang="en-US"/>
          </a:p>
        </p:txBody>
      </p:sp>
    </p:spTree>
    <p:extLst>
      <p:ext uri="{BB962C8B-B14F-4D97-AF65-F5344CB8AC3E}">
        <p14:creationId xmlns:p14="http://schemas.microsoft.com/office/powerpoint/2010/main" val="8647809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3014" y="0"/>
            <a:ext cx="8228889" cy="805218"/>
          </a:xfrm>
        </p:spPr>
        <p:txBody>
          <a:bodyPr>
            <a:normAutofit/>
          </a:bodyPr>
          <a:lstStyle/>
          <a:p>
            <a:pPr algn="ctr"/>
            <a:r>
              <a:rPr lang="en-US" sz="2800" dirty="0"/>
              <a:t>RESULTS AND DISCUSSION CONT’D</a:t>
            </a:r>
          </a:p>
        </p:txBody>
      </p:sp>
      <p:sp>
        <p:nvSpPr>
          <p:cNvPr id="3" name="Content Placeholder 2"/>
          <p:cNvSpPr>
            <a:spLocks noGrp="1"/>
          </p:cNvSpPr>
          <p:nvPr>
            <p:ph idx="1"/>
          </p:nvPr>
        </p:nvSpPr>
        <p:spPr>
          <a:xfrm>
            <a:off x="95534" y="1310185"/>
            <a:ext cx="5268036" cy="5377218"/>
          </a:xfrm>
        </p:spPr>
        <p:txBody>
          <a:bodyPr/>
          <a:lstStyle/>
          <a:p>
            <a:r>
              <a:rPr lang="en-US" dirty="0"/>
              <a:t>Chlorophyll is an index of productivity in plants and tree species and also the principal photoreceptor in </a:t>
            </a:r>
            <a:r>
              <a:rPr lang="en-US" dirty="0" smtClean="0"/>
              <a:t>photosynthesis.</a:t>
            </a:r>
          </a:p>
          <a:p>
            <a:r>
              <a:rPr lang="en-US" dirty="0"/>
              <a:t>chlorophyll content varies from species to species, age of leaf and also the pollution level as well as with other biotic and abiotic conditions (</a:t>
            </a:r>
            <a:r>
              <a:rPr lang="en-US" dirty="0" err="1"/>
              <a:t>Katiyar</a:t>
            </a:r>
            <a:r>
              <a:rPr lang="en-US" dirty="0"/>
              <a:t> and </a:t>
            </a:r>
            <a:r>
              <a:rPr lang="en-US" dirty="0" err="1"/>
              <a:t>Dubey</a:t>
            </a:r>
            <a:r>
              <a:rPr lang="en-US" dirty="0"/>
              <a:t>, 2001</a:t>
            </a:r>
            <a:r>
              <a:rPr lang="en-US" dirty="0" smtClean="0"/>
              <a:t>).</a:t>
            </a:r>
          </a:p>
          <a:p>
            <a:r>
              <a:rPr lang="en-US" dirty="0"/>
              <a:t>Certain air pollutants have been reported to reduce chlorophyll content (Tiwari et al., 2006; Joshi and Swami, 2007 and 2009, Joshi et al., 2009) while others increase it (</a:t>
            </a:r>
            <a:r>
              <a:rPr lang="en-US" dirty="0" err="1"/>
              <a:t>Tripathi</a:t>
            </a:r>
            <a:r>
              <a:rPr lang="en-US" dirty="0"/>
              <a:t> and </a:t>
            </a:r>
            <a:r>
              <a:rPr lang="en-US" dirty="0" err="1"/>
              <a:t>Gautam</a:t>
            </a:r>
            <a:r>
              <a:rPr lang="en-US" dirty="0"/>
              <a:t>, 2007, </a:t>
            </a:r>
            <a:r>
              <a:rPr lang="en-US" dirty="0" err="1"/>
              <a:t>Agbaire</a:t>
            </a:r>
            <a:r>
              <a:rPr lang="en-US" dirty="0"/>
              <a:t> and </a:t>
            </a:r>
            <a:r>
              <a:rPr lang="en-US" dirty="0" err="1"/>
              <a:t>Esiefarienrhe</a:t>
            </a:r>
            <a:r>
              <a:rPr lang="en-US" dirty="0"/>
              <a:t>, 2009</a:t>
            </a:r>
            <a:r>
              <a:rPr lang="en-US" dirty="0" smtClean="0"/>
              <a:t>).</a:t>
            </a:r>
          </a:p>
          <a:p>
            <a:r>
              <a:rPr lang="en-US" dirty="0"/>
              <a:t>This reduction in total chlorophyll may be due to the effect on the degradation of chlorophyll synthesis. </a:t>
            </a:r>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835980218"/>
              </p:ext>
            </p:extLst>
          </p:nvPr>
        </p:nvGraphicFramePr>
        <p:xfrm>
          <a:off x="5363569" y="1201003"/>
          <a:ext cx="4954137" cy="5145206"/>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00548"/>
            <a:ext cx="3810000" cy="858957"/>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10625" y="-27721"/>
            <a:ext cx="3381375" cy="135255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27721"/>
            <a:ext cx="2124075" cy="1337906"/>
          </a:xfrm>
          <a:prstGeom prst="rect">
            <a:avLst/>
          </a:prstGeom>
        </p:spPr>
      </p:pic>
      <p:sp>
        <p:nvSpPr>
          <p:cNvPr id="8" name="Slide Number Placeholder 7"/>
          <p:cNvSpPr>
            <a:spLocks noGrp="1"/>
          </p:cNvSpPr>
          <p:nvPr>
            <p:ph type="sldNum" sz="quarter" idx="12"/>
          </p:nvPr>
        </p:nvSpPr>
        <p:spPr/>
        <p:txBody>
          <a:bodyPr/>
          <a:lstStyle/>
          <a:p>
            <a:fld id="{9B7FA430-3DE4-4818-B4D4-6A3A804DDFB6}" type="slidenum">
              <a:rPr lang="en-US" smtClean="0"/>
              <a:t>11</a:t>
            </a:fld>
            <a:endParaRPr lang="en-US"/>
          </a:p>
        </p:txBody>
      </p:sp>
    </p:spTree>
    <p:extLst>
      <p:ext uri="{BB962C8B-B14F-4D97-AF65-F5344CB8AC3E}">
        <p14:creationId xmlns:p14="http://schemas.microsoft.com/office/powerpoint/2010/main" val="15209427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2037" y="-65205"/>
            <a:ext cx="8596668" cy="1320800"/>
          </a:xfrm>
        </p:spPr>
        <p:txBody>
          <a:bodyPr>
            <a:normAutofit/>
          </a:bodyPr>
          <a:lstStyle/>
          <a:p>
            <a:pPr algn="ctr"/>
            <a:r>
              <a:rPr lang="en-US" sz="3200" dirty="0"/>
              <a:t>RESULTS AND DISCUSSION CONT’D</a:t>
            </a:r>
          </a:p>
        </p:txBody>
      </p:sp>
      <p:sp>
        <p:nvSpPr>
          <p:cNvPr id="3" name="Content Placeholder 2"/>
          <p:cNvSpPr>
            <a:spLocks noGrp="1"/>
          </p:cNvSpPr>
          <p:nvPr>
            <p:ph idx="1"/>
          </p:nvPr>
        </p:nvSpPr>
        <p:spPr>
          <a:xfrm>
            <a:off x="146216" y="998802"/>
            <a:ext cx="9512489" cy="5445456"/>
          </a:xfrm>
        </p:spPr>
        <p:txBody>
          <a:bodyPr/>
          <a:lstStyle/>
          <a:p>
            <a:r>
              <a:rPr lang="en-US" dirty="0"/>
              <a:t>Joshi and Swami (2007) and </a:t>
            </a:r>
            <a:r>
              <a:rPr lang="en-US" dirty="0" err="1"/>
              <a:t>Agbaire</a:t>
            </a:r>
            <a:r>
              <a:rPr lang="en-US" dirty="0"/>
              <a:t> (2009)findings who reported that one of the most common impacts of air pollution is gradual disappearance of chlorophyll and concomitant leaf </a:t>
            </a:r>
            <a:r>
              <a:rPr lang="en-US" dirty="0" err="1"/>
              <a:t>chlorosis</a:t>
            </a:r>
            <a:r>
              <a:rPr lang="en-US" dirty="0"/>
              <a:t> which may be associated with a consequent decrease in photosynthetic carbon fixation. </a:t>
            </a:r>
            <a:endParaRPr lang="en-US" dirty="0" smtClean="0"/>
          </a:p>
          <a:p>
            <a:endParaRPr lang="en-US" dirty="0"/>
          </a:p>
          <a:p>
            <a:endParaRPr lang="en-US" dirty="0" smtClean="0"/>
          </a:p>
          <a:p>
            <a:pPr algn="ctr"/>
            <a:r>
              <a:rPr lang="en-US" dirty="0"/>
              <a:t>APTI Value: Response</a:t>
            </a:r>
          </a:p>
          <a:p>
            <a:pPr marL="0" indent="0" algn="ctr">
              <a:buNone/>
            </a:pPr>
            <a:r>
              <a:rPr lang="en-US" dirty="0"/>
              <a:t> 30 to 100: Tolerant </a:t>
            </a:r>
          </a:p>
          <a:p>
            <a:pPr marL="0" indent="0" algn="ctr">
              <a:buNone/>
            </a:pPr>
            <a:r>
              <a:rPr lang="en-US" dirty="0"/>
              <a:t>29 to 17: Intermediate </a:t>
            </a:r>
          </a:p>
          <a:p>
            <a:pPr marL="0" indent="0" algn="ctr">
              <a:buNone/>
            </a:pPr>
            <a:r>
              <a:rPr lang="en-US" dirty="0"/>
              <a:t>16 to 1: Sensitive</a:t>
            </a:r>
          </a:p>
          <a:p>
            <a:pPr marL="0" indent="0" algn="ctr">
              <a:buNone/>
            </a:pPr>
            <a:r>
              <a:rPr lang="en-US" dirty="0" smtClean="0"/>
              <a:t>&lt;</a:t>
            </a:r>
            <a:r>
              <a:rPr lang="en-US" dirty="0"/>
              <a:t>1: Very sensitive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57850"/>
            <a:ext cx="3810000" cy="120015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21"/>
            <a:ext cx="2124075" cy="97539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10625" y="-27721"/>
            <a:ext cx="3381375" cy="1064951"/>
          </a:xfrm>
          <a:prstGeom prst="rect">
            <a:avLst/>
          </a:prstGeom>
        </p:spPr>
      </p:pic>
      <p:sp>
        <p:nvSpPr>
          <p:cNvPr id="7" name="Slide Number Placeholder 6"/>
          <p:cNvSpPr>
            <a:spLocks noGrp="1"/>
          </p:cNvSpPr>
          <p:nvPr>
            <p:ph type="sldNum" sz="quarter" idx="12"/>
          </p:nvPr>
        </p:nvSpPr>
        <p:spPr/>
        <p:txBody>
          <a:bodyPr/>
          <a:lstStyle/>
          <a:p>
            <a:fld id="{9B7FA430-3DE4-4818-B4D4-6A3A804DDFB6}" type="slidenum">
              <a:rPr lang="en-US" smtClean="0"/>
              <a:t>12</a:t>
            </a:fld>
            <a:endParaRPr lang="en-US"/>
          </a:p>
        </p:txBody>
      </p:sp>
    </p:spTree>
    <p:extLst>
      <p:ext uri="{BB962C8B-B14F-4D97-AF65-F5344CB8AC3E}">
        <p14:creationId xmlns:p14="http://schemas.microsoft.com/office/powerpoint/2010/main" val="3026606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1754" y="0"/>
            <a:ext cx="7390611" cy="645995"/>
          </a:xfrm>
        </p:spPr>
        <p:txBody>
          <a:bodyPr/>
          <a:lstStyle/>
          <a:p>
            <a:pPr algn="ctr"/>
            <a:r>
              <a:rPr lang="en-US" dirty="0"/>
              <a:t>RESULTS AND DISCUSSION CONT’D</a:t>
            </a:r>
          </a:p>
        </p:txBody>
      </p:sp>
      <p:sp>
        <p:nvSpPr>
          <p:cNvPr id="3" name="Content Placeholder 2"/>
          <p:cNvSpPr>
            <a:spLocks noGrp="1"/>
          </p:cNvSpPr>
          <p:nvPr>
            <p:ph idx="1"/>
          </p:nvPr>
        </p:nvSpPr>
        <p:spPr>
          <a:xfrm>
            <a:off x="204716" y="1255595"/>
            <a:ext cx="5950425" cy="5431808"/>
          </a:xfrm>
        </p:spPr>
        <p:txBody>
          <a:bodyPr/>
          <a:lstStyle/>
          <a:p>
            <a:r>
              <a:rPr lang="en-US" dirty="0"/>
              <a:t>T</a:t>
            </a:r>
            <a:r>
              <a:rPr lang="en-US" dirty="0" smtClean="0"/>
              <a:t>he </a:t>
            </a:r>
            <a:r>
              <a:rPr lang="en-US" dirty="0"/>
              <a:t>five species showed APTI values of 21.6 to 25.47 which fall within the classification range of 17 to 29 and are designated as intermediate. </a:t>
            </a:r>
            <a:endParaRPr lang="en-US" dirty="0" smtClean="0"/>
          </a:p>
          <a:p>
            <a:r>
              <a:rPr lang="en-US" dirty="0" smtClean="0"/>
              <a:t>These </a:t>
            </a:r>
            <a:r>
              <a:rPr lang="en-US" dirty="0"/>
              <a:t>trees are recommended for pollution abatement in heavy traffic urban areas, for aesthetic improvement or for microclimate modification and have the potential to serve as excellent quantitative and qualitative indices </a:t>
            </a:r>
            <a:r>
              <a:rPr lang="en-US" dirty="0" smtClean="0"/>
              <a:t>for controlling air </a:t>
            </a:r>
            <a:r>
              <a:rPr lang="en-US" dirty="0"/>
              <a:t>pollution.</a:t>
            </a:r>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4213955970"/>
              </p:ext>
            </p:extLst>
          </p:nvPr>
        </p:nvGraphicFramePr>
        <p:xfrm>
          <a:off x="6155141" y="1378424"/>
          <a:ext cx="4572000" cy="4913194"/>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57850"/>
            <a:ext cx="3810000" cy="12001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21421" y="-27721"/>
            <a:ext cx="2870579" cy="1037655"/>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27721"/>
            <a:ext cx="2124075" cy="1283316"/>
          </a:xfrm>
          <a:prstGeom prst="rect">
            <a:avLst/>
          </a:prstGeom>
        </p:spPr>
      </p:pic>
      <p:sp>
        <p:nvSpPr>
          <p:cNvPr id="8" name="Slide Number Placeholder 7"/>
          <p:cNvSpPr>
            <a:spLocks noGrp="1"/>
          </p:cNvSpPr>
          <p:nvPr>
            <p:ph type="sldNum" sz="quarter" idx="12"/>
          </p:nvPr>
        </p:nvSpPr>
        <p:spPr/>
        <p:txBody>
          <a:bodyPr/>
          <a:lstStyle/>
          <a:p>
            <a:fld id="{9B7FA430-3DE4-4818-B4D4-6A3A804DDFB6}" type="slidenum">
              <a:rPr lang="en-US" smtClean="0"/>
              <a:t>13</a:t>
            </a:fld>
            <a:endParaRPr lang="en-US"/>
          </a:p>
        </p:txBody>
      </p:sp>
    </p:spTree>
    <p:extLst>
      <p:ext uri="{BB962C8B-B14F-4D97-AF65-F5344CB8AC3E}">
        <p14:creationId xmlns:p14="http://schemas.microsoft.com/office/powerpoint/2010/main" val="17394371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a:xfrm>
            <a:off x="300251" y="1583140"/>
            <a:ext cx="9976513" cy="5049671"/>
          </a:xfrm>
        </p:spPr>
        <p:txBody>
          <a:bodyPr/>
          <a:lstStyle/>
          <a:p>
            <a:r>
              <a:rPr lang="en-US" dirty="0"/>
              <a:t>Air pollution tolerance index (A.P.T.I.) study proves significant in determining the tolerant and sensitive </a:t>
            </a:r>
            <a:r>
              <a:rPr lang="en-US" dirty="0" smtClean="0"/>
              <a:t>nature </a:t>
            </a:r>
            <a:r>
              <a:rPr lang="en-US" dirty="0"/>
              <a:t>of tree species in environment</a:t>
            </a:r>
            <a:r>
              <a:rPr lang="en-US" dirty="0" smtClean="0"/>
              <a:t>.</a:t>
            </a:r>
          </a:p>
          <a:p>
            <a:r>
              <a:rPr lang="en-US" dirty="0" smtClean="0"/>
              <a:t>Among </a:t>
            </a:r>
            <a:r>
              <a:rPr lang="en-US" dirty="0"/>
              <a:t>the five (5) tree species considered for the experimental study, the order of trees tolerant to air pollution </a:t>
            </a:r>
            <a:r>
              <a:rPr lang="en-US" dirty="0" smtClean="0"/>
              <a:t>are</a:t>
            </a:r>
          </a:p>
          <a:p>
            <a:pPr marL="0" indent="0" algn="ctr">
              <a:buNone/>
            </a:pPr>
            <a:r>
              <a:rPr lang="en-US" dirty="0" smtClean="0"/>
              <a:t> </a:t>
            </a:r>
            <a:r>
              <a:rPr lang="en-US" i="1" dirty="0"/>
              <a:t>Gmelina arborea </a:t>
            </a:r>
            <a:r>
              <a:rPr lang="en-US" i="1" dirty="0" err="1"/>
              <a:t>Roxb</a:t>
            </a:r>
            <a:r>
              <a:rPr lang="en-US" dirty="0"/>
              <a:t> &gt; </a:t>
            </a:r>
            <a:r>
              <a:rPr lang="en-US" i="1" dirty="0" err="1"/>
              <a:t>Anacardium</a:t>
            </a:r>
            <a:r>
              <a:rPr lang="en-US" i="1" dirty="0"/>
              <a:t> </a:t>
            </a:r>
            <a:r>
              <a:rPr lang="en-US" i="1" dirty="0" err="1"/>
              <a:t>occidentale</a:t>
            </a:r>
            <a:r>
              <a:rPr lang="en-US" i="1" dirty="0"/>
              <a:t> L.&gt; Tectona grandis</a:t>
            </a:r>
            <a:r>
              <a:rPr lang="en-US" dirty="0"/>
              <a:t> &gt; </a:t>
            </a:r>
            <a:r>
              <a:rPr lang="en-US" i="1" dirty="0" err="1"/>
              <a:t>Magnifera</a:t>
            </a:r>
            <a:r>
              <a:rPr lang="en-US" i="1" dirty="0"/>
              <a:t> </a:t>
            </a:r>
            <a:r>
              <a:rPr lang="en-US" i="1" dirty="0" err="1"/>
              <a:t>Indica</a:t>
            </a:r>
            <a:r>
              <a:rPr lang="en-US" dirty="0"/>
              <a:t> &gt; </a:t>
            </a:r>
            <a:r>
              <a:rPr lang="en-US" i="1" dirty="0" err="1"/>
              <a:t>Polyalthia</a:t>
            </a:r>
            <a:r>
              <a:rPr lang="en-US" i="1" dirty="0"/>
              <a:t> </a:t>
            </a:r>
            <a:r>
              <a:rPr lang="en-US" i="1" dirty="0" err="1"/>
              <a:t>longifolia</a:t>
            </a:r>
            <a:r>
              <a:rPr lang="en-US" dirty="0"/>
              <a:t>. </a:t>
            </a:r>
            <a:endParaRPr lang="en-US" dirty="0" smtClean="0"/>
          </a:p>
          <a:p>
            <a:r>
              <a:rPr lang="en-US" dirty="0" smtClean="0"/>
              <a:t>The </a:t>
            </a:r>
            <a:r>
              <a:rPr lang="en-US" dirty="0"/>
              <a:t>order of sites because </a:t>
            </a:r>
            <a:r>
              <a:rPr lang="en-US" dirty="0" smtClean="0"/>
              <a:t>in terms of vehicular </a:t>
            </a:r>
            <a:r>
              <a:rPr lang="en-US" dirty="0"/>
              <a:t>population, urbanization, and industrialization and the tolerance of tree species to APTI </a:t>
            </a:r>
            <a:r>
              <a:rPr lang="en-US" dirty="0" smtClean="0"/>
              <a:t>are </a:t>
            </a:r>
          </a:p>
          <a:p>
            <a:pPr marL="0" indent="0" algn="ctr">
              <a:buNone/>
            </a:pPr>
            <a:r>
              <a:rPr lang="en-US" dirty="0" smtClean="0"/>
              <a:t>L3&gt;L1&gt;L2</a:t>
            </a:r>
            <a:r>
              <a:rPr lang="en-US" dirty="0"/>
              <a:t>. </a:t>
            </a:r>
            <a:endParaRPr lang="en-US" dirty="0" smtClean="0"/>
          </a:p>
          <a:p>
            <a:pPr marL="0" indent="0">
              <a:buNone/>
            </a:pPr>
            <a:r>
              <a:rPr lang="en-US" dirty="0" smtClean="0"/>
              <a:t>These </a:t>
            </a:r>
            <a:r>
              <a:rPr lang="en-US" dirty="0"/>
              <a:t>results provides useful information in selecting tolerant species capable of reducing air particulates and adversely reduces air pollution.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57850"/>
            <a:ext cx="3810000" cy="120015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21"/>
            <a:ext cx="2124075" cy="125602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21421" y="-27721"/>
            <a:ext cx="2870579" cy="1037655"/>
          </a:xfrm>
          <a:prstGeom prst="rect">
            <a:avLst/>
          </a:prstGeom>
        </p:spPr>
      </p:pic>
      <p:sp>
        <p:nvSpPr>
          <p:cNvPr id="7" name="Slide Number Placeholder 6"/>
          <p:cNvSpPr>
            <a:spLocks noGrp="1"/>
          </p:cNvSpPr>
          <p:nvPr>
            <p:ph type="sldNum" sz="quarter" idx="12"/>
          </p:nvPr>
        </p:nvSpPr>
        <p:spPr/>
        <p:txBody>
          <a:bodyPr/>
          <a:lstStyle/>
          <a:p>
            <a:fld id="{9B7FA430-3DE4-4818-B4D4-6A3A804DDFB6}" type="slidenum">
              <a:rPr lang="en-US" smtClean="0"/>
              <a:t>14</a:t>
            </a:fld>
            <a:endParaRPr lang="en-US"/>
          </a:p>
        </p:txBody>
      </p:sp>
    </p:spTree>
    <p:extLst>
      <p:ext uri="{BB962C8B-B14F-4D97-AF65-F5344CB8AC3E}">
        <p14:creationId xmlns:p14="http://schemas.microsoft.com/office/powerpoint/2010/main" val="12278034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5719"/>
          </a:xfrm>
        </p:spPr>
        <p:txBody>
          <a:bodyPr>
            <a:normAutofit fontScale="90000"/>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2137" y="163773"/>
            <a:ext cx="9335069" cy="6694227"/>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21"/>
            <a:ext cx="2124075" cy="125602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21421" y="-27721"/>
            <a:ext cx="2870579" cy="1037655"/>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5657850"/>
            <a:ext cx="3810000" cy="1200150"/>
          </a:xfrm>
          <a:prstGeom prst="rect">
            <a:avLst/>
          </a:prstGeom>
        </p:spPr>
      </p:pic>
      <p:sp>
        <p:nvSpPr>
          <p:cNvPr id="3" name="Slide Number Placeholder 2"/>
          <p:cNvSpPr>
            <a:spLocks noGrp="1"/>
          </p:cNvSpPr>
          <p:nvPr>
            <p:ph type="sldNum" sz="quarter" idx="12"/>
          </p:nvPr>
        </p:nvSpPr>
        <p:spPr/>
        <p:txBody>
          <a:bodyPr/>
          <a:lstStyle/>
          <a:p>
            <a:fld id="{9B7FA430-3DE4-4818-B4D4-6A3A804DDFB6}" type="slidenum">
              <a:rPr lang="en-US" smtClean="0"/>
              <a:t>15</a:t>
            </a:fld>
            <a:endParaRPr lang="en-US"/>
          </a:p>
        </p:txBody>
      </p:sp>
    </p:spTree>
    <p:extLst>
      <p:ext uri="{BB962C8B-B14F-4D97-AF65-F5344CB8AC3E}">
        <p14:creationId xmlns:p14="http://schemas.microsoft.com/office/powerpoint/2010/main" val="701186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930400"/>
          </a:xfrm>
        </p:spPr>
        <p:txBody>
          <a:bodyPr/>
          <a:lstStyle/>
          <a:p>
            <a:pPr algn="ctr"/>
            <a:r>
              <a:rPr lang="en-US" dirty="0" smtClean="0"/>
              <a:t>INTRODUCTION</a:t>
            </a:r>
            <a:endParaRPr lang="en-US" dirty="0"/>
          </a:p>
        </p:txBody>
      </p:sp>
      <p:sp>
        <p:nvSpPr>
          <p:cNvPr id="3" name="Content Placeholder 2"/>
          <p:cNvSpPr>
            <a:spLocks noGrp="1"/>
          </p:cNvSpPr>
          <p:nvPr>
            <p:ph idx="1"/>
          </p:nvPr>
        </p:nvSpPr>
        <p:spPr>
          <a:xfrm>
            <a:off x="0" y="1325881"/>
            <a:ext cx="4658849" cy="4715482"/>
          </a:xfrm>
        </p:spPr>
        <p:txBody>
          <a:bodyPr>
            <a:normAutofit/>
          </a:bodyPr>
          <a:lstStyle/>
          <a:p>
            <a:r>
              <a:rPr lang="en-US" dirty="0"/>
              <a:t>Human lives, plant and animal have been endangered due to toxic environment from anthropogenic </a:t>
            </a:r>
            <a:r>
              <a:rPr lang="en-US" dirty="0" smtClean="0"/>
              <a:t>activities.</a:t>
            </a:r>
          </a:p>
          <a:p>
            <a:r>
              <a:rPr lang="en-US" dirty="0"/>
              <a:t>The principal pollutants emitted from gasoline-fuelled vehicles </a:t>
            </a:r>
            <a:r>
              <a:rPr lang="en-US" dirty="0" smtClean="0"/>
              <a:t>are CO</a:t>
            </a:r>
            <a:r>
              <a:rPr lang="en-US" dirty="0"/>
              <a:t>, hydrocarbons (HC), and </a:t>
            </a:r>
            <a:r>
              <a:rPr lang="en-US" dirty="0" err="1"/>
              <a:t>NO</a:t>
            </a:r>
            <a:r>
              <a:rPr lang="en-US" baseline="-25000" dirty="0" err="1"/>
              <a:t>x</a:t>
            </a:r>
            <a:r>
              <a:rPr lang="en-US" dirty="0"/>
              <a:t> while particulate matter, </a:t>
            </a:r>
            <a:r>
              <a:rPr lang="en-US" dirty="0" err="1"/>
              <a:t>NO</a:t>
            </a:r>
            <a:r>
              <a:rPr lang="en-US" baseline="-25000" dirty="0" err="1"/>
              <a:t>x</a:t>
            </a:r>
            <a:r>
              <a:rPr lang="en-US" dirty="0"/>
              <a:t>, SO</a:t>
            </a:r>
            <a:r>
              <a:rPr lang="en-US" baseline="-25000" dirty="0"/>
              <a:t>2</a:t>
            </a:r>
            <a:r>
              <a:rPr lang="en-US" dirty="0"/>
              <a:t> and polyaromatic hydrocarbons (PAH) are emitted by diesel-fuelled vehicles (</a:t>
            </a:r>
            <a:r>
              <a:rPr lang="en-US" dirty="0" err="1"/>
              <a:t>Bhandarkar</a:t>
            </a:r>
            <a:r>
              <a:rPr lang="en-US" dirty="0"/>
              <a:t> 2013).</a:t>
            </a:r>
            <a:endParaRPr lang="en-US"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8849" y="1120140"/>
            <a:ext cx="7533151" cy="5737860"/>
          </a:xfrm>
          <a:prstGeom prst="rect">
            <a:avLst/>
          </a:prstGeom>
          <a:effectLst>
            <a:glow rad="63500">
              <a:schemeClr val="accent5">
                <a:satMod val="175000"/>
                <a:alpha val="62000"/>
              </a:schemeClr>
            </a:glow>
          </a:effectLst>
          <a:scene3d>
            <a:camera prst="orthographicFront"/>
            <a:lightRig rig="threePt" dir="t"/>
          </a:scene3d>
          <a:sp3d prstMaterial="dkEdge"/>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49607"/>
            <a:ext cx="3810000" cy="12001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0235"/>
            <a:ext cx="2124075" cy="1416116"/>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10625" y="-95925"/>
            <a:ext cx="3381375" cy="1216065"/>
          </a:xfrm>
          <a:prstGeom prst="rect">
            <a:avLst/>
          </a:prstGeom>
        </p:spPr>
      </p:pic>
      <p:sp>
        <p:nvSpPr>
          <p:cNvPr id="8" name="Slide Number Placeholder 7"/>
          <p:cNvSpPr>
            <a:spLocks noGrp="1"/>
          </p:cNvSpPr>
          <p:nvPr>
            <p:ph type="sldNum" sz="quarter" idx="12"/>
          </p:nvPr>
        </p:nvSpPr>
        <p:spPr/>
        <p:txBody>
          <a:bodyPr/>
          <a:lstStyle/>
          <a:p>
            <a:fld id="{9B7FA430-3DE4-4818-B4D4-6A3A804DDFB6}" type="slidenum">
              <a:rPr lang="en-US" smtClean="0"/>
              <a:t>2</a:t>
            </a:fld>
            <a:endParaRPr lang="en-US"/>
          </a:p>
        </p:txBody>
      </p:sp>
    </p:spTree>
    <p:extLst>
      <p:ext uri="{BB962C8B-B14F-4D97-AF65-F5344CB8AC3E}">
        <p14:creationId xmlns:p14="http://schemas.microsoft.com/office/powerpoint/2010/main" val="2145189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4075" y="65894"/>
            <a:ext cx="8596668" cy="1320800"/>
          </a:xfrm>
        </p:spPr>
        <p:txBody>
          <a:bodyPr/>
          <a:lstStyle/>
          <a:p>
            <a:pPr algn="ctr"/>
            <a:r>
              <a:rPr lang="en-US" dirty="0" smtClean="0"/>
              <a:t>INTRODUCTION CONT’D</a:t>
            </a:r>
            <a:endParaRPr lang="en-US" dirty="0"/>
          </a:p>
        </p:txBody>
      </p:sp>
      <p:sp>
        <p:nvSpPr>
          <p:cNvPr id="3" name="Content Placeholder 2"/>
          <p:cNvSpPr>
            <a:spLocks noGrp="1"/>
          </p:cNvSpPr>
          <p:nvPr>
            <p:ph idx="1"/>
          </p:nvPr>
        </p:nvSpPr>
        <p:spPr>
          <a:xfrm>
            <a:off x="72423" y="1420837"/>
            <a:ext cx="7256844" cy="5289452"/>
          </a:xfrm>
        </p:spPr>
        <p:txBody>
          <a:bodyPr>
            <a:normAutofit/>
          </a:bodyPr>
          <a:lstStyle/>
          <a:p>
            <a:r>
              <a:rPr lang="en-US" dirty="0"/>
              <a:t>Urban forests and trees in the urban environment can improve air quality through filtering and uptake of gases and particles (Beckett </a:t>
            </a:r>
            <a:r>
              <a:rPr lang="en-US" i="1" dirty="0"/>
              <a:t>et al. </a:t>
            </a:r>
            <a:r>
              <a:rPr lang="en-US" dirty="0"/>
              <a:t>2000). </a:t>
            </a:r>
            <a:endParaRPr lang="en-US" dirty="0" smtClean="0"/>
          </a:p>
          <a:p>
            <a:r>
              <a:rPr lang="en-US" dirty="0" smtClean="0"/>
              <a:t>Air </a:t>
            </a:r>
            <a:r>
              <a:rPr lang="en-US" dirty="0"/>
              <a:t>pollutants on entering the plants through the stomata undergo complex interactions within the cells leading to series of reactions, some of which enhances the capacity of the plant to adapt to the stress (</a:t>
            </a:r>
            <a:r>
              <a:rPr lang="en-US" dirty="0" err="1"/>
              <a:t>Mittler</a:t>
            </a:r>
            <a:r>
              <a:rPr lang="en-US" dirty="0"/>
              <a:t> 2002), and invariably show diverse morphological, biochemical, anatomical and physiological responses</a:t>
            </a:r>
            <a:r>
              <a:rPr lang="en-US" dirty="0" smtClean="0"/>
              <a:t>.</a:t>
            </a:r>
          </a:p>
          <a:p>
            <a:r>
              <a:rPr lang="en-US" dirty="0" smtClean="0"/>
              <a:t>These responses aids both trees and plant </a:t>
            </a:r>
            <a:r>
              <a:rPr lang="en-US" dirty="0"/>
              <a:t>species in pollution tolerance development against air </a:t>
            </a:r>
            <a:r>
              <a:rPr lang="en-US" dirty="0" smtClean="0"/>
              <a:t>pollution</a:t>
            </a:r>
            <a:r>
              <a:rPr lang="en-US" dirty="0"/>
              <a:t> </a:t>
            </a:r>
            <a:r>
              <a:rPr lang="en-US" dirty="0" smtClean="0"/>
              <a:t>which can be </a:t>
            </a:r>
            <a:r>
              <a:rPr lang="en-US" dirty="0"/>
              <a:t>hypothetically measured using air pollution tolerance index </a:t>
            </a:r>
            <a:r>
              <a:rPr lang="en-US" dirty="0" smtClean="0"/>
              <a:t>(</a:t>
            </a:r>
            <a:r>
              <a:rPr lang="en-US" dirty="0" err="1" smtClean="0"/>
              <a:t>Enete</a:t>
            </a:r>
            <a:r>
              <a:rPr lang="en-US" dirty="0" smtClean="0"/>
              <a:t> et al., 2012). </a:t>
            </a:r>
            <a:r>
              <a:rPr lang="en-US" dirty="0"/>
              <a:t>This index is related to plant leaves ascorbic acid, relative water content, leaf pH and total chlorophyll. The change of these parameters reveals the sensitivity and </a:t>
            </a:r>
            <a:r>
              <a:rPr lang="en-US" dirty="0" smtClean="0"/>
              <a:t>trees </a:t>
            </a:r>
            <a:r>
              <a:rPr lang="en-US" dirty="0"/>
              <a:t>tolerance to air contamination.</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82486" y="1420837"/>
            <a:ext cx="4501661" cy="528945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23" y="6141492"/>
            <a:ext cx="3810000" cy="716507"/>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2124075" cy="142083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10625" y="0"/>
            <a:ext cx="3381375" cy="1352550"/>
          </a:xfrm>
          <a:prstGeom prst="rect">
            <a:avLst/>
          </a:prstGeom>
        </p:spPr>
      </p:pic>
      <p:sp>
        <p:nvSpPr>
          <p:cNvPr id="8" name="Slide Number Placeholder 7"/>
          <p:cNvSpPr>
            <a:spLocks noGrp="1"/>
          </p:cNvSpPr>
          <p:nvPr>
            <p:ph type="sldNum" sz="quarter" idx="12"/>
          </p:nvPr>
        </p:nvSpPr>
        <p:spPr/>
        <p:txBody>
          <a:bodyPr/>
          <a:lstStyle/>
          <a:p>
            <a:fld id="{9B7FA430-3DE4-4818-B4D4-6A3A804DDFB6}" type="slidenum">
              <a:rPr lang="en-US" smtClean="0"/>
              <a:t>3</a:t>
            </a:fld>
            <a:endParaRPr lang="en-US"/>
          </a:p>
        </p:txBody>
      </p:sp>
    </p:spTree>
    <p:extLst>
      <p:ext uri="{BB962C8B-B14F-4D97-AF65-F5344CB8AC3E}">
        <p14:creationId xmlns:p14="http://schemas.microsoft.com/office/powerpoint/2010/main" val="3915790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MATERIALS AND METHOD</a:t>
            </a:r>
            <a:endParaRPr lang="en-US" dirty="0"/>
          </a:p>
        </p:txBody>
      </p:sp>
      <p:sp>
        <p:nvSpPr>
          <p:cNvPr id="3" name="Content Placeholder 2"/>
          <p:cNvSpPr>
            <a:spLocks noGrp="1"/>
          </p:cNvSpPr>
          <p:nvPr>
            <p:ph idx="1"/>
          </p:nvPr>
        </p:nvSpPr>
        <p:spPr>
          <a:xfrm>
            <a:off x="677334" y="1487607"/>
            <a:ext cx="8596668" cy="5199796"/>
          </a:xfrm>
        </p:spPr>
        <p:txBody>
          <a:bodyPr/>
          <a:lstStyle/>
          <a:p>
            <a:r>
              <a:rPr lang="en-US" dirty="0" smtClean="0"/>
              <a:t>Description of study site</a:t>
            </a:r>
          </a:p>
          <a:p>
            <a:r>
              <a:rPr lang="en-US" dirty="0" smtClean="0"/>
              <a:t>Sample collection</a:t>
            </a:r>
          </a:p>
          <a:p>
            <a:r>
              <a:rPr lang="en-US" dirty="0" smtClean="0"/>
              <a:t>Analysis of samples</a:t>
            </a:r>
          </a:p>
          <a:p>
            <a:pPr marL="0" indent="0" algn="ctr">
              <a:buNone/>
            </a:pPr>
            <a:r>
              <a:rPr lang="en-US" dirty="0"/>
              <a:t>The following physiological and biochemical parameters were analyzed: </a:t>
            </a:r>
          </a:p>
          <a:p>
            <a:pPr marL="0" lvl="0" indent="0">
              <a:buNone/>
            </a:pPr>
            <a:r>
              <a:rPr lang="en-US" dirty="0" smtClean="0"/>
              <a:t> 											</a:t>
            </a:r>
            <a:endParaRPr lang="en-US" dirty="0"/>
          </a:p>
          <a:p>
            <a:pPr marL="0" indent="0">
              <a:buNone/>
            </a:pPr>
            <a:r>
              <a:rPr lang="en-US" dirty="0" smtClean="0"/>
              <a:t>								APTI</a:t>
            </a:r>
            <a:endParaRPr lang="en-US" dirty="0" smtClean="0"/>
          </a:p>
          <a:p>
            <a:pPr marL="0" indent="0">
              <a:buNone/>
            </a:pPr>
            <a:endParaRPr lang="en-US" dirty="0"/>
          </a:p>
        </p:txBody>
      </p:sp>
      <p:cxnSp>
        <p:nvCxnSpPr>
          <p:cNvPr id="5" name="Straight Connector 4"/>
          <p:cNvCxnSpPr/>
          <p:nvPr/>
        </p:nvCxnSpPr>
        <p:spPr>
          <a:xfrm>
            <a:off x="4790364" y="3725839"/>
            <a:ext cx="13648" cy="709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661313" y="4449170"/>
            <a:ext cx="5554639"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2674961" y="4435522"/>
            <a:ext cx="13648" cy="7779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985146" y="4449170"/>
            <a:ext cx="0" cy="7096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6400800" y="4449170"/>
            <a:ext cx="13648" cy="764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8202304" y="4449170"/>
            <a:ext cx="0" cy="7233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647388" y="5213445"/>
            <a:ext cx="1697562" cy="923330"/>
          </a:xfrm>
          <a:prstGeom prst="rect">
            <a:avLst/>
          </a:prstGeom>
          <a:noFill/>
        </p:spPr>
        <p:txBody>
          <a:bodyPr wrap="square" rtlCol="0">
            <a:spAutoFit/>
          </a:bodyPr>
          <a:lstStyle/>
          <a:p>
            <a:r>
              <a:rPr lang="en-US" dirty="0" smtClean="0"/>
              <a:t>Leaf relative </a:t>
            </a:r>
            <a:r>
              <a:rPr lang="en-US" dirty="0"/>
              <a:t>water content (RWC)</a:t>
            </a:r>
          </a:p>
        </p:txBody>
      </p:sp>
      <p:sp>
        <p:nvSpPr>
          <p:cNvPr id="20" name="TextBox 19"/>
          <p:cNvSpPr txBox="1"/>
          <p:nvPr/>
        </p:nvSpPr>
        <p:spPr>
          <a:xfrm>
            <a:off x="3291753" y="5172502"/>
            <a:ext cx="1697562" cy="646331"/>
          </a:xfrm>
          <a:prstGeom prst="rect">
            <a:avLst/>
          </a:prstGeom>
          <a:noFill/>
        </p:spPr>
        <p:txBody>
          <a:bodyPr wrap="square" rtlCol="0">
            <a:spAutoFit/>
          </a:bodyPr>
          <a:lstStyle/>
          <a:p>
            <a:r>
              <a:rPr lang="en-US" dirty="0" smtClean="0"/>
              <a:t>Ascorbic acid content (AAC)</a:t>
            </a:r>
            <a:endParaRPr lang="en-US" dirty="0"/>
          </a:p>
        </p:txBody>
      </p:sp>
      <p:sp>
        <p:nvSpPr>
          <p:cNvPr id="21" name="TextBox 20"/>
          <p:cNvSpPr txBox="1"/>
          <p:nvPr/>
        </p:nvSpPr>
        <p:spPr>
          <a:xfrm>
            <a:off x="5623472" y="5158854"/>
            <a:ext cx="1697562" cy="923330"/>
          </a:xfrm>
          <a:prstGeom prst="rect">
            <a:avLst/>
          </a:prstGeom>
          <a:noFill/>
        </p:spPr>
        <p:txBody>
          <a:bodyPr wrap="square" rtlCol="0">
            <a:spAutoFit/>
          </a:bodyPr>
          <a:lstStyle/>
          <a:p>
            <a:r>
              <a:rPr lang="en-US" dirty="0" smtClean="0"/>
              <a:t>Total leaf chlorophyll {TC}</a:t>
            </a:r>
            <a:endParaRPr lang="en-US" dirty="0"/>
          </a:p>
        </p:txBody>
      </p:sp>
      <p:sp>
        <p:nvSpPr>
          <p:cNvPr id="22" name="TextBox 21"/>
          <p:cNvSpPr txBox="1"/>
          <p:nvPr/>
        </p:nvSpPr>
        <p:spPr>
          <a:xfrm>
            <a:off x="7576440" y="5145267"/>
            <a:ext cx="1697562" cy="646331"/>
          </a:xfrm>
          <a:prstGeom prst="rect">
            <a:avLst/>
          </a:prstGeom>
          <a:noFill/>
        </p:spPr>
        <p:txBody>
          <a:bodyPr wrap="square" rtlCol="0">
            <a:spAutoFit/>
          </a:bodyPr>
          <a:lstStyle/>
          <a:p>
            <a:r>
              <a:rPr lang="en-US" dirty="0" smtClean="0"/>
              <a:t>pH of leaf extract</a:t>
            </a:r>
            <a:endParaRPr lang="en-US" dirty="0"/>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82184"/>
            <a:ext cx="3810000" cy="77581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21"/>
            <a:ext cx="2124075" cy="1515328"/>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10625" y="-27721"/>
            <a:ext cx="3381375" cy="1352550"/>
          </a:xfrm>
          <a:prstGeom prst="rect">
            <a:avLst/>
          </a:prstGeom>
        </p:spPr>
      </p:pic>
      <p:sp>
        <p:nvSpPr>
          <p:cNvPr id="8" name="Slide Number Placeholder 7"/>
          <p:cNvSpPr>
            <a:spLocks noGrp="1"/>
          </p:cNvSpPr>
          <p:nvPr>
            <p:ph type="sldNum" sz="quarter" idx="12"/>
          </p:nvPr>
        </p:nvSpPr>
        <p:spPr/>
        <p:txBody>
          <a:bodyPr/>
          <a:lstStyle/>
          <a:p>
            <a:fld id="{9B7FA430-3DE4-4818-B4D4-6A3A804DDFB6}" type="slidenum">
              <a:rPr lang="en-US" smtClean="0"/>
              <a:t>4</a:t>
            </a:fld>
            <a:endParaRPr lang="en-US"/>
          </a:p>
        </p:txBody>
      </p:sp>
    </p:spTree>
    <p:extLst>
      <p:ext uri="{BB962C8B-B14F-4D97-AF65-F5344CB8AC3E}">
        <p14:creationId xmlns:p14="http://schemas.microsoft.com/office/powerpoint/2010/main" val="600404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MATERIALS AND METHOD CONT’D</a:t>
            </a:r>
            <a:endParaRPr lang="en-US" sz="28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77334" y="1501255"/>
                <a:ext cx="8596668" cy="5199796"/>
              </a:xfrm>
            </p:spPr>
            <p:txBody>
              <a:bodyPr/>
              <a:lstStyle/>
              <a:p>
                <a:r>
                  <a:rPr lang="en-US" dirty="0" smtClean="0"/>
                  <a:t>The </a:t>
                </a:r>
                <a:r>
                  <a:rPr lang="en-US" dirty="0"/>
                  <a:t>relative leaf water content (RWC) was calculated using the formula as described by Singh (1997) below</a:t>
                </a:r>
                <a:r>
                  <a:rPr lang="en-US" dirty="0" smtClean="0"/>
                  <a:t>:</a:t>
                </a:r>
              </a:p>
              <a:p>
                <a:pPr marL="0" indent="0">
                  <a:buNone/>
                </a:pPr>
                <a14:m>
                  <m:oMath xmlns:m="http://schemas.openxmlformats.org/officeDocument/2006/math">
                    <m:r>
                      <a:rPr lang="en-US" sz="1400" b="1" i="1">
                        <a:latin typeface="Cambria Math" panose="02040503050406030204" pitchFamily="18" charset="0"/>
                      </a:rPr>
                      <m:t>𝑹𝑾𝑪</m:t>
                    </m:r>
                    <m:r>
                      <a:rPr lang="en-US" sz="1400" b="1" i="1">
                        <a:latin typeface="Cambria Math" panose="02040503050406030204" pitchFamily="18" charset="0"/>
                      </a:rPr>
                      <m:t>=</m:t>
                    </m:r>
                    <m:f>
                      <m:fPr>
                        <m:ctrlPr>
                          <a:rPr lang="en-US" sz="1400" b="1" i="1">
                            <a:latin typeface="Cambria Math" panose="02040503050406030204" pitchFamily="18" charset="0"/>
                          </a:rPr>
                        </m:ctrlPr>
                      </m:fPr>
                      <m:num>
                        <m:r>
                          <a:rPr lang="en-US" sz="1400" b="1" i="1">
                            <a:latin typeface="Cambria Math" panose="02040503050406030204" pitchFamily="18" charset="0"/>
                          </a:rPr>
                          <m:t>𝑭𝑹𝑬𝑺𝑯</m:t>
                        </m:r>
                        <m:r>
                          <a:rPr lang="en-US" sz="1400" b="1" i="1">
                            <a:latin typeface="Cambria Math" panose="02040503050406030204" pitchFamily="18" charset="0"/>
                          </a:rPr>
                          <m:t> </m:t>
                        </m:r>
                        <m:r>
                          <a:rPr lang="en-US" sz="1400" b="1" i="1">
                            <a:latin typeface="Cambria Math" panose="02040503050406030204" pitchFamily="18" charset="0"/>
                          </a:rPr>
                          <m:t>𝑾𝑬𝑰𝑮𝑯𝑻</m:t>
                        </m:r>
                        <m:r>
                          <a:rPr lang="en-US" sz="1400" b="1" i="1">
                            <a:latin typeface="Cambria Math" panose="02040503050406030204" pitchFamily="18" charset="0"/>
                          </a:rPr>
                          <m:t> </m:t>
                        </m:r>
                        <m:d>
                          <m:dPr>
                            <m:ctrlPr>
                              <a:rPr lang="en-US" sz="1400" b="1" i="1">
                                <a:latin typeface="Cambria Math" panose="02040503050406030204" pitchFamily="18" charset="0"/>
                              </a:rPr>
                            </m:ctrlPr>
                          </m:dPr>
                          <m:e>
                            <m:r>
                              <a:rPr lang="en-US" sz="1400" b="1" i="1">
                                <a:latin typeface="Cambria Math" panose="02040503050406030204" pitchFamily="18" charset="0"/>
                              </a:rPr>
                              <m:t>𝑭𝑾</m:t>
                            </m:r>
                          </m:e>
                        </m:d>
                        <m:r>
                          <a:rPr lang="en-US" sz="1400" b="1" i="1">
                            <a:latin typeface="Cambria Math" panose="02040503050406030204" pitchFamily="18" charset="0"/>
                          </a:rPr>
                          <m:t>−</m:t>
                        </m:r>
                        <m:r>
                          <a:rPr lang="en-US" sz="1400" b="1" i="1">
                            <a:latin typeface="Cambria Math" panose="02040503050406030204" pitchFamily="18" charset="0"/>
                          </a:rPr>
                          <m:t>𝑫𝑹𝒀</m:t>
                        </m:r>
                        <m:r>
                          <a:rPr lang="en-US" sz="1400" b="1" i="1">
                            <a:latin typeface="Cambria Math" panose="02040503050406030204" pitchFamily="18" charset="0"/>
                          </a:rPr>
                          <m:t> </m:t>
                        </m:r>
                        <m:r>
                          <a:rPr lang="en-US" sz="1400" b="1" i="1">
                            <a:latin typeface="Cambria Math" panose="02040503050406030204" pitchFamily="18" charset="0"/>
                          </a:rPr>
                          <m:t>𝑾𝑬𝑰𝑮𝑯𝑻</m:t>
                        </m:r>
                        <m:r>
                          <a:rPr lang="en-US" sz="1400" b="1" i="1">
                            <a:latin typeface="Cambria Math" panose="02040503050406030204" pitchFamily="18" charset="0"/>
                          </a:rPr>
                          <m:t> (</m:t>
                        </m:r>
                        <m:r>
                          <a:rPr lang="en-US" sz="1400" b="1" i="1">
                            <a:latin typeface="Cambria Math" panose="02040503050406030204" pitchFamily="18" charset="0"/>
                          </a:rPr>
                          <m:t>𝑫𝑾</m:t>
                        </m:r>
                        <m:r>
                          <a:rPr lang="en-US" sz="1400" b="1" i="1">
                            <a:latin typeface="Cambria Math" panose="02040503050406030204" pitchFamily="18" charset="0"/>
                          </a:rPr>
                          <m:t>)</m:t>
                        </m:r>
                      </m:num>
                      <m:den>
                        <m:r>
                          <a:rPr lang="en-US" sz="1400" b="1" i="1">
                            <a:latin typeface="Cambria Math" panose="02040503050406030204" pitchFamily="18" charset="0"/>
                          </a:rPr>
                          <m:t>𝑻𝑼𝑹𝑮𝑰𝑫</m:t>
                        </m:r>
                        <m:r>
                          <a:rPr lang="en-US" sz="1400" b="1" i="1">
                            <a:latin typeface="Cambria Math" panose="02040503050406030204" pitchFamily="18" charset="0"/>
                          </a:rPr>
                          <m:t> </m:t>
                        </m:r>
                        <m:r>
                          <a:rPr lang="en-US" sz="1400" b="1" i="1">
                            <a:latin typeface="Cambria Math" panose="02040503050406030204" pitchFamily="18" charset="0"/>
                          </a:rPr>
                          <m:t>𝑾𝑬𝑰𝑮𝑯𝑻</m:t>
                        </m:r>
                        <m:r>
                          <a:rPr lang="en-US" sz="1400" b="1" i="1">
                            <a:latin typeface="Cambria Math" panose="02040503050406030204" pitchFamily="18" charset="0"/>
                          </a:rPr>
                          <m:t> </m:t>
                        </m:r>
                        <m:d>
                          <m:dPr>
                            <m:ctrlPr>
                              <a:rPr lang="en-US" sz="1400" b="1" i="1">
                                <a:latin typeface="Cambria Math" panose="02040503050406030204" pitchFamily="18" charset="0"/>
                              </a:rPr>
                            </m:ctrlPr>
                          </m:dPr>
                          <m:e>
                            <m:r>
                              <a:rPr lang="en-US" sz="1400" b="1" i="1">
                                <a:latin typeface="Cambria Math" panose="02040503050406030204" pitchFamily="18" charset="0"/>
                              </a:rPr>
                              <m:t>𝑻𝑾</m:t>
                            </m:r>
                          </m:e>
                        </m:d>
                        <m:r>
                          <a:rPr lang="en-US" sz="1400" b="1" i="1">
                            <a:latin typeface="Cambria Math" panose="02040503050406030204" pitchFamily="18" charset="0"/>
                          </a:rPr>
                          <m:t>−</m:t>
                        </m:r>
                        <m:r>
                          <a:rPr lang="en-US" sz="1400" b="1" i="1">
                            <a:latin typeface="Cambria Math" panose="02040503050406030204" pitchFamily="18" charset="0"/>
                          </a:rPr>
                          <m:t>𝑫𝑹𝒀</m:t>
                        </m:r>
                        <m:r>
                          <a:rPr lang="en-US" sz="1400" b="1" i="1">
                            <a:latin typeface="Cambria Math" panose="02040503050406030204" pitchFamily="18" charset="0"/>
                          </a:rPr>
                          <m:t> </m:t>
                        </m:r>
                        <m:r>
                          <a:rPr lang="en-US" sz="1400" b="1" i="1">
                            <a:latin typeface="Cambria Math" panose="02040503050406030204" pitchFamily="18" charset="0"/>
                          </a:rPr>
                          <m:t>𝑾𝑬𝑰𝑮𝑯𝑻</m:t>
                        </m:r>
                        <m:r>
                          <a:rPr lang="en-US" sz="1400" b="1" i="1">
                            <a:latin typeface="Cambria Math" panose="02040503050406030204" pitchFamily="18" charset="0"/>
                          </a:rPr>
                          <m:t> (</m:t>
                        </m:r>
                        <m:r>
                          <a:rPr lang="en-US" sz="1400" b="1" i="1">
                            <a:latin typeface="Cambria Math" panose="02040503050406030204" pitchFamily="18" charset="0"/>
                          </a:rPr>
                          <m:t>𝑫𝑾</m:t>
                        </m:r>
                        <m:r>
                          <a:rPr lang="en-US" sz="1400" b="1" i="1">
                            <a:latin typeface="Cambria Math" panose="02040503050406030204" pitchFamily="18" charset="0"/>
                          </a:rPr>
                          <m:t>)</m:t>
                        </m:r>
                      </m:den>
                    </m:f>
                    <m:r>
                      <a:rPr lang="en-US" sz="1400" b="1" i="1">
                        <a:latin typeface="Cambria Math" panose="02040503050406030204" pitchFamily="18" charset="0"/>
                      </a:rPr>
                      <m:t> </m:t>
                    </m:r>
                    <m:r>
                      <a:rPr lang="en-US" sz="1400" b="1" i="1">
                        <a:latin typeface="Cambria Math" panose="02040503050406030204" pitchFamily="18" charset="0"/>
                      </a:rPr>
                      <m:t>𝑿</m:t>
                    </m:r>
                    <m:r>
                      <a:rPr lang="en-US" sz="1400" b="1" i="1">
                        <a:latin typeface="Cambria Math" panose="02040503050406030204" pitchFamily="18" charset="0"/>
                      </a:rPr>
                      <m:t> </m:t>
                    </m:r>
                    <m:r>
                      <a:rPr lang="en-US" sz="1400" b="1" i="1">
                        <a:latin typeface="Cambria Math" panose="02040503050406030204" pitchFamily="18" charset="0"/>
                      </a:rPr>
                      <m:t>𝟏𝟎𝟎</m:t>
                    </m:r>
                  </m:oMath>
                </a14:m>
                <a:r>
                  <a:rPr lang="en-US" sz="1400" dirty="0" smtClean="0"/>
                  <a:t> ……………………………  (1)</a:t>
                </a:r>
                <a:endParaRPr lang="en-US" sz="1400" dirty="0"/>
              </a:p>
              <a:p>
                <a:r>
                  <a:rPr lang="en-US" dirty="0"/>
                  <a:t>Adopting </a:t>
                </a:r>
                <a:r>
                  <a:rPr lang="en-US" dirty="0" err="1"/>
                  <a:t>Agbaire</a:t>
                </a:r>
                <a:r>
                  <a:rPr lang="en-US" dirty="0"/>
                  <a:t> and </a:t>
                </a:r>
                <a:r>
                  <a:rPr lang="en-US" dirty="0" err="1"/>
                  <a:t>Esiefarienrhe</a:t>
                </a:r>
                <a:r>
                  <a:rPr lang="en-US" dirty="0"/>
                  <a:t> (2009) method, </a:t>
                </a:r>
                <a:r>
                  <a:rPr lang="en-US" i="1" dirty="0" err="1"/>
                  <a:t>TCh</a:t>
                </a:r>
                <a:r>
                  <a:rPr lang="en-US" dirty="0"/>
                  <a:t> analysis was obtained as follows: 0.5g fresh leaves material was grounded and diluted to 10ml in distilled water. A subsample of 2.5 ml was mixed with 10ml acetone and filtered. Optical density was read at 645 nm (D645) and 663nm (D663). Optical density of </a:t>
                </a:r>
                <a:r>
                  <a:rPr lang="en-US" i="1" dirty="0" err="1"/>
                  <a:t>TCh</a:t>
                </a:r>
                <a:r>
                  <a:rPr lang="en-US" dirty="0"/>
                  <a:t> (CT) is the sum of chlorophyll at(D645) and (D663) density as follows:</a:t>
                </a:r>
              </a:p>
              <a:p>
                <a14:m>
                  <m:oMath xmlns:m="http://schemas.openxmlformats.org/officeDocument/2006/math">
                    <m:sSub>
                      <m:sSubPr>
                        <m:ctrlPr>
                          <a:rPr lang="en-US" sz="1400" i="1">
                            <a:latin typeface="Cambria Math" panose="02040503050406030204" pitchFamily="18" charset="0"/>
                          </a:rPr>
                        </m:ctrlPr>
                      </m:sSubPr>
                      <m:e>
                        <m:r>
                          <a:rPr lang="en-US" sz="1400" i="1">
                            <a:latin typeface="Cambria Math" panose="02040503050406030204" pitchFamily="18" charset="0"/>
                          </a:rPr>
                          <m:t>𝐶</m:t>
                        </m:r>
                      </m:e>
                      <m:sub>
                        <m:r>
                          <a:rPr lang="en-US" sz="1400" i="1">
                            <a:latin typeface="Cambria Math" panose="02040503050406030204" pitchFamily="18" charset="0"/>
                          </a:rPr>
                          <m:t>𝑇</m:t>
                        </m:r>
                      </m:sub>
                    </m:sSub>
                    <m:r>
                      <a:rPr lang="en-US" sz="1400" i="1">
                        <a:latin typeface="Cambria Math" panose="02040503050406030204" pitchFamily="18" charset="0"/>
                      </a:rPr>
                      <m:t>=20.2</m:t>
                    </m:r>
                    <m:d>
                      <m:dPr>
                        <m:ctrlPr>
                          <a:rPr lang="en-US" sz="1400" i="1">
                            <a:latin typeface="Cambria Math" panose="02040503050406030204" pitchFamily="18" charset="0"/>
                          </a:rPr>
                        </m:ctrlPr>
                      </m:dPr>
                      <m:e>
                        <m:r>
                          <a:rPr lang="en-US" sz="1400" i="1">
                            <a:latin typeface="Cambria Math" panose="02040503050406030204" pitchFamily="18" charset="0"/>
                          </a:rPr>
                          <m:t>𝐷</m:t>
                        </m:r>
                        <m:r>
                          <a:rPr lang="en-US" sz="1400" i="1">
                            <a:latin typeface="Cambria Math" panose="02040503050406030204" pitchFamily="18" charset="0"/>
                          </a:rPr>
                          <m:t>645</m:t>
                        </m:r>
                      </m:e>
                    </m:d>
                    <m:r>
                      <a:rPr lang="en-US" sz="1400" i="1">
                        <a:latin typeface="Cambria Math" panose="02040503050406030204" pitchFamily="18" charset="0"/>
                      </a:rPr>
                      <m:t>+8.02 (</m:t>
                    </m:r>
                    <m:r>
                      <a:rPr lang="en-US" sz="1400" i="1">
                        <a:latin typeface="Cambria Math" panose="02040503050406030204" pitchFamily="18" charset="0"/>
                      </a:rPr>
                      <m:t>𝐷</m:t>
                    </m:r>
                    <m:r>
                      <a:rPr lang="en-US" sz="1400" i="1">
                        <a:latin typeface="Cambria Math" panose="02040503050406030204" pitchFamily="18" charset="0"/>
                      </a:rPr>
                      <m:t>663)</m:t>
                    </m:r>
                  </m:oMath>
                </a14:m>
                <a:r>
                  <a:rPr lang="en-US" sz="1400" dirty="0"/>
                  <a:t>…………………………………</a:t>
                </a:r>
                <a:r>
                  <a:rPr lang="en-US" sz="1400" dirty="0" smtClean="0"/>
                  <a:t> (2)</a:t>
                </a:r>
                <a:endParaRPr lang="en-US" sz="1400" dirty="0"/>
              </a:p>
              <a:p>
                <a:r>
                  <a:rPr lang="en-US" sz="1400" dirty="0" err="1"/>
                  <a:t>TCh</a:t>
                </a:r>
                <a:r>
                  <a:rPr lang="en-US" sz="1400" dirty="0"/>
                  <a:t> = (mg/g DW) was calculated as follows </a:t>
                </a:r>
              </a:p>
              <a:p>
                <a14:m>
                  <m:oMath xmlns:m="http://schemas.openxmlformats.org/officeDocument/2006/math">
                    <m:r>
                      <a:rPr lang="en-US" sz="1400" i="1">
                        <a:latin typeface="Cambria Math" panose="02040503050406030204" pitchFamily="18" charset="0"/>
                      </a:rPr>
                      <m:t>𝑇𝐶h</m:t>
                    </m:r>
                    <m:r>
                      <a:rPr lang="en-US" sz="1400" i="1">
                        <a:latin typeface="Cambria Math" panose="02040503050406030204" pitchFamily="18" charset="0"/>
                      </a:rPr>
                      <m:t>=0.1</m:t>
                    </m:r>
                    <m:sSub>
                      <m:sSubPr>
                        <m:ctrlPr>
                          <a:rPr lang="en-US" sz="1400" i="1">
                            <a:latin typeface="Cambria Math" panose="02040503050406030204" pitchFamily="18" charset="0"/>
                          </a:rPr>
                        </m:ctrlPr>
                      </m:sSubPr>
                      <m:e>
                        <m:r>
                          <a:rPr lang="en-US" sz="1400" i="1">
                            <a:latin typeface="Cambria Math" panose="02040503050406030204" pitchFamily="18" charset="0"/>
                          </a:rPr>
                          <m:t>𝐶</m:t>
                        </m:r>
                      </m:e>
                      <m:sub>
                        <m:r>
                          <a:rPr lang="en-US" sz="1400" i="1">
                            <a:latin typeface="Cambria Math" panose="02040503050406030204" pitchFamily="18" charset="0"/>
                          </a:rPr>
                          <m:t>𝑇</m:t>
                        </m:r>
                      </m:sub>
                    </m:sSub>
                    <m:r>
                      <a:rPr lang="en-US" sz="1400" i="1">
                        <a:latin typeface="Cambria Math" panose="02040503050406030204" pitchFamily="18" charset="0"/>
                      </a:rPr>
                      <m:t> </m:t>
                    </m:r>
                    <m:r>
                      <a:rPr lang="en-US" sz="1400" i="1">
                        <a:latin typeface="Cambria Math" panose="02040503050406030204" pitchFamily="18" charset="0"/>
                      </a:rPr>
                      <m:t>𝑋</m:t>
                    </m:r>
                    <m:r>
                      <a:rPr lang="en-US" sz="1400" i="1">
                        <a:latin typeface="Cambria Math" panose="02040503050406030204" pitchFamily="18" charset="0"/>
                      </a:rPr>
                      <m:t> (</m:t>
                    </m:r>
                    <m:f>
                      <m:fPr>
                        <m:ctrlPr>
                          <a:rPr lang="en-US" sz="1400" i="1">
                            <a:latin typeface="Cambria Math" panose="02040503050406030204" pitchFamily="18" charset="0"/>
                          </a:rPr>
                        </m:ctrlPr>
                      </m:fPr>
                      <m:num>
                        <m:r>
                          <a:rPr lang="en-US" sz="1400" i="1">
                            <a:latin typeface="Cambria Math" panose="02040503050406030204" pitchFamily="18" charset="0"/>
                          </a:rPr>
                          <m:t>𝑙𝑒𝑎𝑓𝐷𝑊</m:t>
                        </m:r>
                      </m:num>
                      <m:den>
                        <m:r>
                          <a:rPr lang="en-US" sz="1400" i="1">
                            <a:latin typeface="Cambria Math" panose="02040503050406030204" pitchFamily="18" charset="0"/>
                          </a:rPr>
                          <m:t>𝑙𝑒𝑎𝑓𝐹𝑊</m:t>
                        </m:r>
                      </m:den>
                    </m:f>
                    <m:r>
                      <a:rPr lang="en-US" sz="1400" i="1">
                        <a:latin typeface="Cambria Math" panose="02040503050406030204" pitchFamily="18" charset="0"/>
                      </a:rPr>
                      <m:t>)</m:t>
                    </m:r>
                  </m:oMath>
                </a14:m>
                <a:r>
                  <a:rPr lang="en-US" sz="1400" dirty="0"/>
                  <a:t>……………………………………………     (</a:t>
                </a:r>
                <a:r>
                  <a:rPr lang="en-US" sz="1400" dirty="0" smtClean="0"/>
                  <a:t>3)</a:t>
                </a:r>
                <a:endParaRPr lang="en-US" sz="1400" dirty="0"/>
              </a:p>
              <a:p>
                <a:endParaRPr lang="en-US" sz="1400" b="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77334" y="1501255"/>
                <a:ext cx="8596668" cy="5199796"/>
              </a:xfrm>
              <a:blipFill rotWithShape="0">
                <a:blip r:embed="rId2"/>
                <a:stretch>
                  <a:fillRect l="-142" t="-703" r="-638"/>
                </a:stretch>
              </a:blipFill>
            </p:spPr>
            <p:txBody>
              <a:bodyPr/>
              <a:lstStyle/>
              <a:p>
                <a:r>
                  <a:rPr lang="en-US">
                    <a:noFill/>
                  </a:rPr>
                  <a:t> </a:t>
                </a:r>
              </a:p>
            </p:txBody>
          </p:sp>
        </mc:Fallback>
      </mc:AlternateContent>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27594"/>
            <a:ext cx="3810000" cy="120015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7721"/>
            <a:ext cx="2124075" cy="1515328"/>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10625" y="-27721"/>
            <a:ext cx="3381375" cy="1352550"/>
          </a:xfrm>
          <a:prstGeom prst="rect">
            <a:avLst/>
          </a:prstGeom>
        </p:spPr>
      </p:pic>
      <p:sp>
        <p:nvSpPr>
          <p:cNvPr id="7" name="Slide Number Placeholder 6"/>
          <p:cNvSpPr>
            <a:spLocks noGrp="1"/>
          </p:cNvSpPr>
          <p:nvPr>
            <p:ph type="sldNum" sz="quarter" idx="12"/>
          </p:nvPr>
        </p:nvSpPr>
        <p:spPr/>
        <p:txBody>
          <a:bodyPr/>
          <a:lstStyle/>
          <a:p>
            <a:fld id="{9B7FA430-3DE4-4818-B4D4-6A3A804DDFB6}" type="slidenum">
              <a:rPr lang="en-US" smtClean="0"/>
              <a:t>5</a:t>
            </a:fld>
            <a:endParaRPr lang="en-US"/>
          </a:p>
        </p:txBody>
      </p:sp>
    </p:spTree>
    <p:extLst>
      <p:ext uri="{BB962C8B-B14F-4D97-AF65-F5344CB8AC3E}">
        <p14:creationId xmlns:p14="http://schemas.microsoft.com/office/powerpoint/2010/main" val="18747379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t>MATERIALS AND METHOD CONT’D</a:t>
            </a:r>
          </a:p>
        </p:txBody>
      </p:sp>
      <p:sp>
        <p:nvSpPr>
          <p:cNvPr id="3" name="Content Placeholder 2"/>
          <p:cNvSpPr>
            <a:spLocks noGrp="1"/>
          </p:cNvSpPr>
          <p:nvPr>
            <p:ph idx="1"/>
          </p:nvPr>
        </p:nvSpPr>
        <p:spPr>
          <a:xfrm>
            <a:off x="677334" y="1487607"/>
            <a:ext cx="8596668" cy="4553755"/>
          </a:xfrm>
        </p:spPr>
        <p:txBody>
          <a:bodyPr>
            <a:normAutofit/>
          </a:bodyPr>
          <a:lstStyle/>
          <a:p>
            <a:r>
              <a:rPr lang="en-US" b="1" dirty="0"/>
              <a:t>The leaf extract pH</a:t>
            </a:r>
            <a:endParaRPr lang="en-US" dirty="0"/>
          </a:p>
          <a:p>
            <a:pPr marL="0" indent="0">
              <a:buNone/>
            </a:pPr>
            <a:r>
              <a:rPr lang="en-US" dirty="0"/>
              <a:t>5g of the fresh leaves was homogenized in 10ml distilled water. This was filtered and the pH of the leaf extract determined after the pH meter has been calibrated with buffer solution of pH 4 and 9</a:t>
            </a:r>
            <a:r>
              <a:rPr lang="en-US" dirty="0" smtClean="0"/>
              <a:t>.</a:t>
            </a:r>
          </a:p>
          <a:p>
            <a:r>
              <a:rPr lang="en-US" b="1" dirty="0"/>
              <a:t>Ascorbic Acid (AA) Content Analysis</a:t>
            </a:r>
            <a:endParaRPr lang="en-US" dirty="0"/>
          </a:p>
          <a:p>
            <a:pPr marL="0" indent="0">
              <a:buNone/>
            </a:pPr>
            <a:r>
              <a:rPr lang="en-US" dirty="0"/>
              <a:t> Ascorbic Acid (AA) Content (expressed in Mg/g) was measured using spectrophotometric method (Bajaj and Kaur, </a:t>
            </a:r>
            <a:r>
              <a:rPr lang="en-US" dirty="0" smtClean="0"/>
              <a:t>1981; </a:t>
            </a:r>
            <a:r>
              <a:rPr lang="en-US" dirty="0" err="1" smtClean="0"/>
              <a:t>Enete</a:t>
            </a:r>
            <a:r>
              <a:rPr lang="en-US" dirty="0" smtClean="0"/>
              <a:t> </a:t>
            </a:r>
            <a:r>
              <a:rPr lang="en-US" i="1" dirty="0" smtClean="0"/>
              <a:t>et al</a:t>
            </a:r>
            <a:r>
              <a:rPr lang="en-US" dirty="0" smtClean="0"/>
              <a:t>., 2012). </a:t>
            </a:r>
            <a:r>
              <a:rPr lang="en-US" dirty="0" err="1"/>
              <a:t>Ig</a:t>
            </a:r>
            <a:r>
              <a:rPr lang="en-US" dirty="0"/>
              <a:t> of the fresh foliage was put in a text-tube, 4 ml oxalic acid EDTA extracting solution was added, them 1 ml of </a:t>
            </a:r>
            <a:r>
              <a:rPr lang="en-US" dirty="0" smtClean="0"/>
              <a:t>Orthophosphoric </a:t>
            </a:r>
            <a:r>
              <a:rPr lang="en-US" dirty="0"/>
              <a:t>acid and then 1 ml 5% </a:t>
            </a:r>
            <a:r>
              <a:rPr lang="en-US" dirty="0" err="1"/>
              <a:t>tetraoxosulphate</a:t>
            </a:r>
            <a:r>
              <a:rPr lang="en-US" dirty="0"/>
              <a:t> (vi) acid added to this mixture, 2 ml of ammonium </a:t>
            </a:r>
            <a:r>
              <a:rPr lang="en-US" dirty="0" err="1"/>
              <a:t>molybdate</a:t>
            </a:r>
            <a:r>
              <a:rPr lang="en-US" dirty="0"/>
              <a:t> was added and then 3ml of water. The solution was then allowed to stand for 15 minutes after which the absorbance at 760nm was measured with a spectrophotometer. The concentrations of ascorbic acid in the sample was then extrapolated from a standard ascorbic.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41361"/>
            <a:ext cx="3810000" cy="987993"/>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10625" y="-27721"/>
            <a:ext cx="3381375" cy="135255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7721"/>
            <a:ext cx="2124075" cy="1515328"/>
          </a:xfrm>
          <a:prstGeom prst="rect">
            <a:avLst/>
          </a:prstGeom>
        </p:spPr>
      </p:pic>
      <p:sp>
        <p:nvSpPr>
          <p:cNvPr id="5" name="Slide Number Placeholder 4"/>
          <p:cNvSpPr>
            <a:spLocks noGrp="1"/>
          </p:cNvSpPr>
          <p:nvPr>
            <p:ph type="sldNum" sz="quarter" idx="12"/>
          </p:nvPr>
        </p:nvSpPr>
        <p:spPr/>
        <p:txBody>
          <a:bodyPr/>
          <a:lstStyle/>
          <a:p>
            <a:fld id="{9B7FA430-3DE4-4818-B4D4-6A3A804DDFB6}" type="slidenum">
              <a:rPr lang="en-US" smtClean="0"/>
              <a:t>6</a:t>
            </a:fld>
            <a:endParaRPr lang="en-US"/>
          </a:p>
        </p:txBody>
      </p:sp>
    </p:spTree>
    <p:extLst>
      <p:ext uri="{BB962C8B-B14F-4D97-AF65-F5344CB8AC3E}">
        <p14:creationId xmlns:p14="http://schemas.microsoft.com/office/powerpoint/2010/main" val="25158664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MATERIALS AND METHOD CONT’D</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The </a:t>
                </a:r>
                <a:r>
                  <a:rPr lang="en-US" dirty="0" smtClean="0"/>
                  <a:t>formulae used </a:t>
                </a:r>
                <a:r>
                  <a:rPr lang="en-US" dirty="0"/>
                  <a:t>in the </a:t>
                </a:r>
                <a:r>
                  <a:rPr lang="en-US" dirty="0" smtClean="0"/>
                  <a:t>computing APTI; </a:t>
                </a:r>
                <a:endParaRPr lang="en-US" dirty="0"/>
              </a:p>
              <a:p>
                <a:pPr marL="0" indent="0" algn="ctr">
                  <a:buNone/>
                </a:pPr>
                <a14:m>
                  <m:oMath xmlns:m="http://schemas.openxmlformats.org/officeDocument/2006/math">
                    <m:r>
                      <a:rPr lang="en-US" i="1">
                        <a:latin typeface="Cambria Math" panose="02040503050406030204" pitchFamily="18" charset="0"/>
                      </a:rPr>
                      <m:t>𝐴𝑃𝑇𝐼</m:t>
                    </m:r>
                    <m:r>
                      <a:rPr lang="en-US" i="1">
                        <a:latin typeface="Cambria Math" panose="02040503050406030204" pitchFamily="18" charset="0"/>
                      </a:rPr>
                      <m:t>= </m:t>
                    </m:r>
                    <m:f>
                      <m:fPr>
                        <m:ctrlPr>
                          <a:rPr lang="en-US" i="1">
                            <a:latin typeface="Cambria Math" panose="02040503050406030204" pitchFamily="18" charset="0"/>
                          </a:rPr>
                        </m:ctrlPr>
                      </m:fPr>
                      <m:num>
                        <m:r>
                          <a:rPr lang="en-US" i="1">
                            <a:latin typeface="Cambria Math" panose="02040503050406030204" pitchFamily="18" charset="0"/>
                          </a:rPr>
                          <m:t>𝐴</m:t>
                        </m:r>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𝑇</m:t>
                            </m:r>
                            <m:r>
                              <a:rPr lang="en-US" i="1">
                                <a:latin typeface="Cambria Math" panose="02040503050406030204" pitchFamily="18" charset="0"/>
                              </a:rPr>
                              <m:t>+</m:t>
                            </m:r>
                            <m:r>
                              <a:rPr lang="en-US" i="1">
                                <a:latin typeface="Cambria Math" panose="02040503050406030204" pitchFamily="18" charset="0"/>
                              </a:rPr>
                              <m:t>𝑃</m:t>
                            </m:r>
                          </m:e>
                        </m:d>
                        <m:r>
                          <a:rPr lang="en-US" i="1">
                            <a:latin typeface="Cambria Math" panose="02040503050406030204" pitchFamily="18" charset="0"/>
                          </a:rPr>
                          <m:t>+</m:t>
                        </m:r>
                        <m:r>
                          <a:rPr lang="en-US" i="1">
                            <a:latin typeface="Cambria Math" panose="02040503050406030204" pitchFamily="18" charset="0"/>
                          </a:rPr>
                          <m:t>𝑅</m:t>
                        </m:r>
                      </m:num>
                      <m:den>
                        <m:r>
                          <a:rPr lang="en-US" i="1">
                            <a:latin typeface="Cambria Math" panose="02040503050406030204" pitchFamily="18" charset="0"/>
                          </a:rPr>
                          <m:t>10</m:t>
                        </m:r>
                      </m:den>
                    </m:f>
                  </m:oMath>
                </a14:m>
                <a:r>
                  <a:rPr lang="en-US" dirty="0" smtClean="0"/>
                  <a:t>………………………………………………………….</a:t>
                </a:r>
                <a:r>
                  <a:rPr lang="en-US" dirty="0"/>
                  <a:t> </a:t>
                </a:r>
                <a:r>
                  <a:rPr lang="en-US" dirty="0" smtClean="0"/>
                  <a:t>(4)</a:t>
                </a:r>
                <a:endParaRPr lang="en-US" dirty="0"/>
              </a:p>
              <a:p>
                <a:pPr marL="0" indent="0">
                  <a:buNone/>
                </a:pPr>
                <a:r>
                  <a:rPr lang="en-US" dirty="0"/>
                  <a:t>Where, A = ascorbic acid content (mg/g); </a:t>
                </a:r>
              </a:p>
              <a:p>
                <a:pPr marL="0" indent="0">
                  <a:buNone/>
                </a:pPr>
                <a:r>
                  <a:rPr lang="en-US" dirty="0"/>
                  <a:t>T = total chlorophyll content (mg/g): </a:t>
                </a:r>
              </a:p>
              <a:p>
                <a:pPr marL="0" indent="0">
                  <a:buNone/>
                </a:pPr>
                <a:r>
                  <a:rPr lang="en-US" dirty="0"/>
                  <a:t>P = pH of leaf extract and; </a:t>
                </a:r>
              </a:p>
              <a:p>
                <a:pPr marL="0" indent="0">
                  <a:buNone/>
                </a:pPr>
                <a:r>
                  <a:rPr lang="en-US" dirty="0"/>
                  <a:t>R= relative leaf water content (%). </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567" t="-942"/>
                </a:stretch>
              </a:blipFill>
            </p:spPr>
            <p:txBody>
              <a:bodyPr/>
              <a:lstStyle/>
              <a:p>
                <a:r>
                  <a:rPr lang="en-US">
                    <a:noFill/>
                  </a:rPr>
                  <a:t> </a:t>
                </a:r>
              </a:p>
            </p:txBody>
          </p:sp>
        </mc:Fallback>
      </mc:AlternateContent>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57850"/>
            <a:ext cx="3810000" cy="120015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7721"/>
            <a:ext cx="2124075" cy="1515328"/>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10625" y="-27721"/>
            <a:ext cx="3381375" cy="1352550"/>
          </a:xfrm>
          <a:prstGeom prst="rect">
            <a:avLst/>
          </a:prstGeom>
        </p:spPr>
      </p:pic>
      <p:sp>
        <p:nvSpPr>
          <p:cNvPr id="7" name="Slide Number Placeholder 6"/>
          <p:cNvSpPr>
            <a:spLocks noGrp="1"/>
          </p:cNvSpPr>
          <p:nvPr>
            <p:ph type="sldNum" sz="quarter" idx="12"/>
          </p:nvPr>
        </p:nvSpPr>
        <p:spPr/>
        <p:txBody>
          <a:bodyPr/>
          <a:lstStyle/>
          <a:p>
            <a:fld id="{9B7FA430-3DE4-4818-B4D4-6A3A804DDFB6}" type="slidenum">
              <a:rPr lang="en-US" smtClean="0"/>
              <a:t>7</a:t>
            </a:fld>
            <a:endParaRPr lang="en-US"/>
          </a:p>
        </p:txBody>
      </p:sp>
    </p:spTree>
    <p:extLst>
      <p:ext uri="{BB962C8B-B14F-4D97-AF65-F5344CB8AC3E}">
        <p14:creationId xmlns:p14="http://schemas.microsoft.com/office/powerpoint/2010/main" val="17541663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AND DISCUSSION</a:t>
            </a:r>
            <a:endParaRPr lang="en-US" dirty="0"/>
          </a:p>
        </p:txBody>
      </p:sp>
      <p:sp>
        <p:nvSpPr>
          <p:cNvPr id="3" name="Content Placeholder 2"/>
          <p:cNvSpPr>
            <a:spLocks noGrp="1"/>
          </p:cNvSpPr>
          <p:nvPr>
            <p:ph idx="1"/>
          </p:nvPr>
        </p:nvSpPr>
        <p:spPr>
          <a:xfrm>
            <a:off x="677334" y="1433015"/>
            <a:ext cx="4863657" cy="5295331"/>
          </a:xfrm>
        </p:spPr>
        <p:txBody>
          <a:bodyPr/>
          <a:lstStyle/>
          <a:p>
            <a:r>
              <a:rPr lang="en-US" dirty="0"/>
              <a:t>RWC of a leaf is associated with protoplasmic permeability in the cells</a:t>
            </a:r>
            <a:r>
              <a:rPr lang="en-US" dirty="0" smtClean="0"/>
              <a:t>.</a:t>
            </a:r>
          </a:p>
          <a:p>
            <a:r>
              <a:rPr lang="en-US" dirty="0"/>
              <a:t>This suggested that trees at polluted site because of heavy traffic around the area </a:t>
            </a:r>
            <a:r>
              <a:rPr lang="en-US" dirty="0" smtClean="0"/>
              <a:t>retains </a:t>
            </a:r>
            <a:r>
              <a:rPr lang="en-US" dirty="0"/>
              <a:t>more water than those at less polluted site (</a:t>
            </a:r>
            <a:r>
              <a:rPr lang="en-US" dirty="0" err="1"/>
              <a:t>Tanee</a:t>
            </a:r>
            <a:r>
              <a:rPr lang="en-US" dirty="0"/>
              <a:t> and Albert, 2013). </a:t>
            </a:r>
            <a:endParaRPr lang="en-US" dirty="0" smtClean="0"/>
          </a:p>
          <a:p>
            <a:r>
              <a:rPr lang="en-US" dirty="0"/>
              <a:t>T</a:t>
            </a:r>
            <a:r>
              <a:rPr lang="en-US" dirty="0" smtClean="0"/>
              <a:t>rees </a:t>
            </a:r>
            <a:r>
              <a:rPr lang="en-US" dirty="0"/>
              <a:t>at polluted site absorbed more water as an adaptive feature that helps in maintaining its physiological balance against pollution stress. </a:t>
            </a:r>
            <a:endParaRPr lang="en-US" dirty="0" smtClean="0"/>
          </a:p>
          <a:p>
            <a:r>
              <a:rPr lang="en-US" dirty="0"/>
              <a:t>It also suggests that the absorbed pollutants are hydrophilic which enables the trees to retain water and be tolerant to pollution stress</a:t>
            </a:r>
          </a:p>
          <a:p>
            <a:endParaRPr lang="en-US" dirty="0"/>
          </a:p>
        </p:txBody>
      </p:sp>
      <p:graphicFrame>
        <p:nvGraphicFramePr>
          <p:cNvPr id="7" name="Chart 6"/>
          <p:cNvGraphicFramePr>
            <a:graphicFrameLocks/>
          </p:cNvGraphicFramePr>
          <p:nvPr>
            <p:extLst>
              <p:ext uri="{D42A27DB-BD31-4B8C-83A1-F6EECF244321}">
                <p14:modId xmlns:p14="http://schemas.microsoft.com/office/powerpoint/2010/main" val="96784627"/>
              </p:ext>
            </p:extLst>
          </p:nvPr>
        </p:nvGraphicFramePr>
        <p:xfrm>
          <a:off x="5645811" y="1433014"/>
          <a:ext cx="4530681" cy="394420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57850"/>
            <a:ext cx="3810000" cy="12001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10625" y="-27721"/>
            <a:ext cx="3381375" cy="135255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27721"/>
            <a:ext cx="2124075" cy="1515328"/>
          </a:xfrm>
          <a:prstGeom prst="rect">
            <a:avLst/>
          </a:prstGeom>
        </p:spPr>
      </p:pic>
      <p:sp>
        <p:nvSpPr>
          <p:cNvPr id="4" name="Slide Number Placeholder 3"/>
          <p:cNvSpPr>
            <a:spLocks noGrp="1"/>
          </p:cNvSpPr>
          <p:nvPr>
            <p:ph type="sldNum" sz="quarter" idx="12"/>
          </p:nvPr>
        </p:nvSpPr>
        <p:spPr/>
        <p:txBody>
          <a:bodyPr/>
          <a:lstStyle/>
          <a:p>
            <a:fld id="{9B7FA430-3DE4-4818-B4D4-6A3A804DDFB6}" type="slidenum">
              <a:rPr lang="en-US" smtClean="0"/>
              <a:t>8</a:t>
            </a:fld>
            <a:endParaRPr lang="en-US"/>
          </a:p>
        </p:txBody>
      </p:sp>
    </p:spTree>
    <p:extLst>
      <p:ext uri="{BB962C8B-B14F-4D97-AF65-F5344CB8AC3E}">
        <p14:creationId xmlns:p14="http://schemas.microsoft.com/office/powerpoint/2010/main" val="2054890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403" y="69543"/>
            <a:ext cx="8596668" cy="762970"/>
          </a:xfrm>
        </p:spPr>
        <p:txBody>
          <a:bodyPr>
            <a:normAutofit/>
          </a:bodyPr>
          <a:lstStyle/>
          <a:p>
            <a:pPr algn="ctr"/>
            <a:r>
              <a:rPr lang="en-US" sz="2800" dirty="0"/>
              <a:t>RESULTS AND </a:t>
            </a:r>
            <a:r>
              <a:rPr lang="en-US" sz="2800" dirty="0" smtClean="0"/>
              <a:t>DISCUSSION CONT’D</a:t>
            </a:r>
            <a:endParaRPr lang="en-US" sz="2800" dirty="0"/>
          </a:p>
        </p:txBody>
      </p:sp>
      <p:sp>
        <p:nvSpPr>
          <p:cNvPr id="3" name="Content Placeholder 2"/>
          <p:cNvSpPr>
            <a:spLocks noGrp="1"/>
          </p:cNvSpPr>
          <p:nvPr>
            <p:ph idx="1"/>
          </p:nvPr>
        </p:nvSpPr>
        <p:spPr>
          <a:xfrm>
            <a:off x="218364" y="1269242"/>
            <a:ext cx="5431809" cy="5390865"/>
          </a:xfrm>
        </p:spPr>
        <p:txBody>
          <a:bodyPr/>
          <a:lstStyle/>
          <a:p>
            <a:r>
              <a:rPr lang="en-US" dirty="0"/>
              <a:t>The pH of leaf extract examined revealed the basicity of tree species across the three sites</a:t>
            </a:r>
            <a:r>
              <a:rPr lang="en-US" dirty="0" smtClean="0"/>
              <a:t>.</a:t>
            </a:r>
          </a:p>
          <a:p>
            <a:r>
              <a:rPr lang="en-US" dirty="0" smtClean="0"/>
              <a:t>Because  of the low pH concentrations, it implies </a:t>
            </a:r>
            <a:r>
              <a:rPr lang="en-US" dirty="0" smtClean="0"/>
              <a:t>there’s </a:t>
            </a:r>
            <a:r>
              <a:rPr lang="en-US" dirty="0" smtClean="0"/>
              <a:t>high concentration of hydrogen ion (H</a:t>
            </a:r>
            <a:r>
              <a:rPr lang="en-US" baseline="30000" dirty="0" smtClean="0"/>
              <a:t>+</a:t>
            </a:r>
            <a:r>
              <a:rPr lang="en-US" dirty="0" smtClean="0"/>
              <a:t>).</a:t>
            </a:r>
          </a:p>
          <a:p>
            <a:r>
              <a:rPr lang="en-US" dirty="0" smtClean="0"/>
              <a:t>It shows </a:t>
            </a:r>
            <a:r>
              <a:rPr lang="en-US" dirty="0" smtClean="0"/>
              <a:t>there’s </a:t>
            </a:r>
            <a:r>
              <a:rPr lang="en-US" dirty="0" smtClean="0"/>
              <a:t>a shift in the pH of cell sap towards the acid side in the presence of an acidic pollutant which decreases the efficiency of conversion of hexose sugar to ascorbic acid.</a:t>
            </a:r>
          </a:p>
          <a:p>
            <a:r>
              <a:rPr lang="en-US" dirty="0" smtClean="0"/>
              <a:t>However, the reducing activity of ascorbic gives tolerance to trees against air pollution.</a:t>
            </a:r>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3114078054"/>
              </p:ext>
            </p:extLst>
          </p:nvPr>
        </p:nvGraphicFramePr>
        <p:xfrm>
          <a:off x="5813946" y="1579728"/>
          <a:ext cx="4531057" cy="4384344"/>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55232"/>
            <a:ext cx="3810000" cy="12001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7721"/>
            <a:ext cx="2124075" cy="1296963"/>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10625" y="-27721"/>
            <a:ext cx="3381375" cy="1352550"/>
          </a:xfrm>
          <a:prstGeom prst="rect">
            <a:avLst/>
          </a:prstGeom>
        </p:spPr>
      </p:pic>
      <p:sp>
        <p:nvSpPr>
          <p:cNvPr id="8" name="Slide Number Placeholder 7"/>
          <p:cNvSpPr>
            <a:spLocks noGrp="1"/>
          </p:cNvSpPr>
          <p:nvPr>
            <p:ph type="sldNum" sz="quarter" idx="12"/>
          </p:nvPr>
        </p:nvSpPr>
        <p:spPr/>
        <p:txBody>
          <a:bodyPr/>
          <a:lstStyle/>
          <a:p>
            <a:fld id="{9B7FA430-3DE4-4818-B4D4-6A3A804DDFB6}" type="slidenum">
              <a:rPr lang="en-US" smtClean="0"/>
              <a:t>9</a:t>
            </a:fld>
            <a:endParaRPr lang="en-US"/>
          </a:p>
        </p:txBody>
      </p:sp>
    </p:spTree>
    <p:extLst>
      <p:ext uri="{BB962C8B-B14F-4D97-AF65-F5344CB8AC3E}">
        <p14:creationId xmlns:p14="http://schemas.microsoft.com/office/powerpoint/2010/main" val="160148756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704</TotalTime>
  <Words>1192</Words>
  <Application>Microsoft Office PowerPoint</Application>
  <PresentationFormat>Widescreen</PresentationFormat>
  <Paragraphs>101</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Cambria Math</vt:lpstr>
      <vt:lpstr>Trebuchet MS</vt:lpstr>
      <vt:lpstr>Wingdings 3</vt:lpstr>
      <vt:lpstr>Facet</vt:lpstr>
      <vt:lpstr>ASSESSMENT OF AIR POLLUTION TOLERANCE INDEX ON SOME SELECTED TREE SPECIES IN SOUTHWEST NIGERIA </vt:lpstr>
      <vt:lpstr>INTRODUCTION</vt:lpstr>
      <vt:lpstr>INTRODUCTION CONT’D</vt:lpstr>
      <vt:lpstr>MATERIALS AND METHOD</vt:lpstr>
      <vt:lpstr>MATERIALS AND METHOD CONT’D</vt:lpstr>
      <vt:lpstr>MATERIALS AND METHOD CONT’D</vt:lpstr>
      <vt:lpstr>MATERIALS AND METHOD CONT’D</vt:lpstr>
      <vt:lpstr>RESULTS AND DISCUSSION</vt:lpstr>
      <vt:lpstr>RESULTS AND DISCUSSION CONT’D</vt:lpstr>
      <vt:lpstr>   RESULTS AND DISCUSSION CONT’D</vt:lpstr>
      <vt:lpstr>RESULTS AND DISCUSSION CONT’D</vt:lpstr>
      <vt:lpstr>RESULTS AND DISCUSSION CONT’D</vt:lpstr>
      <vt:lpstr>RESULTS AND DISCUSSION CONT’D</vt:lpstr>
      <vt:lpstr>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AIR POLLUTION TOLERANCE INDEX ON SOME SELECTED TREE SPECIES IN IBADAN, METROPOLIS </dc:title>
  <dc:creator>LABAKE</dc:creator>
  <cp:lastModifiedBy>LABAKE</cp:lastModifiedBy>
  <cp:revision>51</cp:revision>
  <dcterms:created xsi:type="dcterms:W3CDTF">2021-06-16T07:47:58Z</dcterms:created>
  <dcterms:modified xsi:type="dcterms:W3CDTF">2021-07-02T10:59:08Z</dcterms:modified>
</cp:coreProperties>
</file>