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</p:sldMasterIdLst>
  <p:sldIdLst>
    <p:sldId id="256" r:id="rId3"/>
    <p:sldId id="257" r:id="rId4"/>
    <p:sldId id="259" r:id="rId5"/>
    <p:sldId id="260" r:id="rId6"/>
    <p:sldId id="262" r:id="rId7"/>
    <p:sldId id="261" r:id="rId8"/>
    <p:sldId id="267" r:id="rId9"/>
    <p:sldId id="270" r:id="rId10"/>
    <p:sldId id="265" r:id="rId11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0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/>
          <p:cNvPicPr/>
          <p:nvPr/>
        </p:nvPicPr>
        <p:blipFill>
          <a:blip r:embed="rId15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>
            <a:noFill/>
          </a:ln>
        </p:spPr>
      </p:pic>
      <p:sp>
        <p:nvSpPr>
          <p:cNvPr id="45" name="Line 1"/>
          <p:cNvSpPr/>
          <p:nvPr/>
        </p:nvSpPr>
        <p:spPr>
          <a:xfrm>
            <a:off x="1396080" y="2421360"/>
            <a:ext cx="9407160" cy="36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6" name="PlaceHolder 2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latin typeface="Garamond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/>
          <a:lstStyle/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D9B247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D9B247"/>
              </a:buClr>
              <a:buSzPct val="115000"/>
              <a:buFont typeface="Arial"/>
              <a:buChar char="•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Second level</a:t>
            </a:r>
          </a:p>
          <a:p>
            <a:pPr marL="1200240" lvl="2" indent="-2854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D9B247"/>
              </a:buClr>
              <a:buSzPct val="115000"/>
              <a:buFont typeface="Arial"/>
              <a:buChar char="•"/>
            </a:pPr>
            <a:r>
              <a:rPr lang="en-US" sz="1800" b="0" strike="noStrike" spc="-1">
                <a:solidFill>
                  <a:srgbClr val="262626"/>
                </a:solidFill>
                <a:latin typeface="Garamond"/>
              </a:rPr>
              <a:t>Third level</a:t>
            </a:r>
          </a:p>
          <a:p>
            <a:pPr marL="1542960" lvl="3" indent="-1710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D9B247"/>
              </a:buClr>
              <a:buSzPct val="115000"/>
              <a:buFont typeface="Arial"/>
              <a:buChar char="•"/>
            </a:pPr>
            <a:r>
              <a:rPr lang="en-US" sz="1600" b="0" strike="noStrike" spc="-1">
                <a:solidFill>
                  <a:srgbClr val="262626"/>
                </a:solidFill>
                <a:latin typeface="Garamond"/>
              </a:rPr>
              <a:t>Fourth level</a:t>
            </a:r>
          </a:p>
          <a:p>
            <a:pPr marL="2000160" lvl="4" indent="-1710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D9B247"/>
              </a:buClr>
              <a:buSzPct val="115000"/>
              <a:buFont typeface="Arial"/>
              <a:buChar char="•"/>
            </a:pPr>
            <a:r>
              <a:rPr lang="en-US" sz="1400" b="0" strike="noStrike" spc="-1">
                <a:solidFill>
                  <a:srgbClr val="262626"/>
                </a:solidFill>
                <a:latin typeface="Garamond"/>
              </a:rPr>
              <a:t>Fifth level</a:t>
            </a:r>
          </a:p>
        </p:txBody>
      </p:sp>
      <p:sp>
        <p:nvSpPr>
          <p:cNvPr id="48" name="PlaceHolder 4"/>
          <p:cNvSpPr>
            <a:spLocks noGrp="1"/>
          </p:cNvSpPr>
          <p:nvPr>
            <p:ph type="dt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392FF928-B537-409C-9D85-8E6E898EC839}" type="datetime">
              <a:rPr lang="en-US" sz="1000" b="0" strike="noStrike" spc="-1">
                <a:solidFill>
                  <a:srgbClr val="000000"/>
                </a:solidFill>
                <a:latin typeface="Garamond"/>
              </a:rPr>
              <a:t>23-Apr-19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ftr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sldNum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8B8805C-78D6-4B1B-9AAD-11200398F2A9}" type="slidenum">
              <a:rPr lang="en-US" sz="1000" b="0" strike="noStrike" spc="-1">
                <a:solidFill>
                  <a:srgbClr val="000000"/>
                </a:solidFill>
                <a:latin typeface="Garamond"/>
              </a:rPr>
              <a:t>‹#›</a:t>
            </a:fld>
            <a:endParaRPr lang="en-US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6"/>
          <p:cNvPicPr/>
          <p:nvPr/>
        </p:nvPicPr>
        <p:blipFill>
          <a:blip r:embed="rId15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>
            <a:noFill/>
          </a:ln>
        </p:spPr>
      </p:pic>
      <p:sp>
        <p:nvSpPr>
          <p:cNvPr id="88" name="PlaceHolder 1"/>
          <p:cNvSpPr>
            <a:spLocks noGrp="1"/>
          </p:cNvSpPr>
          <p:nvPr>
            <p:ph type="dt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E550565-42C8-4166-992F-C2CDA51BC3FE}" type="datetime">
              <a:rPr lang="en-US" sz="1000" b="0" strike="noStrike" spc="-1">
                <a:solidFill>
                  <a:srgbClr val="000000"/>
                </a:solidFill>
                <a:latin typeface="Garamond"/>
              </a:rPr>
              <a:t>23-Apr-19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ftr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sldNum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0E627EA-5A02-4F2B-AAA9-6D31CA6E5C6C}" type="slidenum">
              <a:rPr lang="en-US" sz="1000" b="0" strike="noStrike" spc="-1">
                <a:solidFill>
                  <a:srgbClr val="000000"/>
                </a:solidFill>
                <a:latin typeface="Garamond"/>
              </a:rPr>
              <a:t>‹#›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Garamond"/>
              </a:rPr>
              <a:t>Click to edit the title text format</a:t>
            </a: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262626"/>
                </a:solidFill>
                <a:latin typeface="Garamond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262626"/>
                </a:solidFill>
                <a:latin typeface="Garamond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262626"/>
                </a:solidFill>
                <a:latin typeface="Garamond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1357401" y="2391070"/>
            <a:ext cx="9416616" cy="3311151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77500" lnSpcReduction="20000"/>
          </a:bodyPr>
          <a:lstStyle/>
          <a:p>
            <a:endParaRPr lang="en-US" sz="4000" dirty="0"/>
          </a:p>
          <a:p>
            <a:pPr algn="ctr"/>
            <a:r>
              <a:rPr lang="en-US" sz="4000" dirty="0"/>
              <a:t> </a:t>
            </a:r>
            <a:r>
              <a:rPr lang="en-US" sz="4000" b="1" dirty="0">
                <a:latin typeface="Garamond" panose="02020404030301010803" pitchFamily="18" charset="0"/>
              </a:rPr>
              <a:t>Integrated Quality Measurement Framework for Maternal, Neonatal and Child Health Services in Tanzania. 	</a:t>
            </a:r>
          </a:p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n-US" sz="3600" b="0" strike="noStrike" spc="-1" dirty="0">
                <a:solidFill>
                  <a:srgbClr val="262626"/>
                </a:solidFill>
                <a:latin typeface="Garamond"/>
                <a:ea typeface="Noto Sans CJK SC Regular"/>
              </a:rPr>
              <a:t>Sarah Nyanjara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n-US" sz="2200" strike="noStrike" spc="-1" dirty="0">
                <a:solidFill>
                  <a:srgbClr val="000000"/>
                </a:solidFill>
                <a:latin typeface="Garamond"/>
              </a:rPr>
              <a:t>Programme: PhD-ICSE</a:t>
            </a:r>
            <a:r>
              <a:rPr sz="2200" dirty="0"/>
              <a:t/>
            </a:r>
            <a:br>
              <a:rPr sz="2200" dirty="0"/>
            </a:br>
            <a:r>
              <a:rPr dirty="0"/>
              <a:t/>
            </a:r>
            <a:br>
              <a:rPr dirty="0"/>
            </a:br>
            <a:endParaRPr lang="en-US" sz="3600" b="0" strike="noStrike" spc="-1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911559" y="5622709"/>
            <a:ext cx="10399171" cy="107626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</a:pPr>
            <a:r>
              <a:rPr lang="en-US" sz="2100" b="1" strike="noStrike" spc="-1" dirty="0" smtClean="0">
                <a:solidFill>
                  <a:srgbClr val="000000"/>
                </a:solidFill>
                <a:latin typeface="Garamond"/>
              </a:rPr>
              <a:t>Supervisors</a:t>
            </a:r>
            <a:r>
              <a:rPr lang="en-US" sz="2100" b="1" strike="noStrike" spc="-1" dirty="0">
                <a:solidFill>
                  <a:srgbClr val="000000"/>
                </a:solidFill>
                <a:latin typeface="Garamond"/>
              </a:rPr>
              <a:t>: </a:t>
            </a:r>
            <a:r>
              <a:rPr lang="en-US" sz="2000" strike="noStrike" spc="-1" dirty="0">
                <a:solidFill>
                  <a:srgbClr val="000000"/>
                </a:solidFill>
                <a:latin typeface="Garamond"/>
              </a:rPr>
              <a:t>Dr. Dina Machuve (NM-AIST)						</a:t>
            </a:r>
            <a:r>
              <a:rPr lang="en-US" sz="2000" spc="-1" dirty="0">
                <a:solidFill>
                  <a:srgbClr val="000000"/>
                </a:solidFill>
                <a:latin typeface="Garamond"/>
              </a:rPr>
              <a:t> </a:t>
            </a:r>
            <a:r>
              <a:rPr lang="en-US" sz="2000" spc="-1" dirty="0" smtClean="0">
                <a:solidFill>
                  <a:srgbClr val="000000"/>
                </a:solidFill>
                <a:latin typeface="Garamond"/>
              </a:rPr>
              <a:t>    </a:t>
            </a:r>
            <a:r>
              <a:rPr lang="en-US" sz="2000" strike="noStrike" spc="-1" dirty="0" smtClean="0">
                <a:solidFill>
                  <a:srgbClr val="000000"/>
                </a:solidFill>
                <a:latin typeface="Garamond"/>
              </a:rPr>
              <a:t> 	             	         Prof</a:t>
            </a:r>
            <a:r>
              <a:rPr lang="en-US" sz="2000" strike="noStrike" spc="-1" dirty="0">
                <a:solidFill>
                  <a:srgbClr val="000000"/>
                </a:solidFill>
                <a:latin typeface="Garamond"/>
              </a:rPr>
              <a:t>. Pirkko </a:t>
            </a:r>
            <a:r>
              <a:rPr lang="en-US" sz="2000" dirty="0">
                <a:latin typeface="Garamond" panose="02020404030301010803" pitchFamily="18" charset="0"/>
              </a:rPr>
              <a:t>Nykanen</a:t>
            </a:r>
            <a:r>
              <a:rPr lang="en-US" sz="2000" strike="noStrike" spc="-1" dirty="0" smtClean="0">
                <a:solidFill>
                  <a:srgbClr val="000000"/>
                </a:solidFill>
                <a:latin typeface="Garamond"/>
              </a:rPr>
              <a:t> (</a:t>
            </a:r>
            <a:r>
              <a:rPr lang="en-US" sz="2000" strike="noStrike" spc="-1" dirty="0">
                <a:solidFill>
                  <a:srgbClr val="000000"/>
                </a:solidFill>
                <a:latin typeface="Garamond"/>
              </a:rPr>
              <a:t>Tampere University)</a:t>
            </a:r>
            <a:endParaRPr lang="en-US" sz="2000" strike="noStrike" spc="-1" dirty="0">
              <a:latin typeface="Arial"/>
            </a:endParaRPr>
          </a:p>
        </p:txBody>
      </p:sp>
      <p:pic>
        <p:nvPicPr>
          <p:cNvPr id="131" name="Picture 3"/>
          <p:cNvPicPr/>
          <p:nvPr/>
        </p:nvPicPr>
        <p:blipFill>
          <a:blip r:embed="rId2"/>
          <a:stretch/>
        </p:blipFill>
        <p:spPr>
          <a:xfrm>
            <a:off x="5227710" y="662005"/>
            <a:ext cx="1536840" cy="135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2901600" y="1453953"/>
            <a:ext cx="6152040" cy="839607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250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19200" b="0" strike="noStrike" spc="-1" dirty="0">
                <a:solidFill>
                  <a:srgbClr val="262626"/>
                </a:solidFill>
                <a:latin typeface="Garamond"/>
              </a:rPr>
              <a:t>Background</a:t>
            </a:r>
            <a:r>
              <a:rPr sz="19200" dirty="0"/>
              <a:t/>
            </a:r>
            <a:br>
              <a:rPr sz="19200" dirty="0"/>
            </a:br>
            <a:r>
              <a:rPr lang="en-US" sz="4400" b="0" strike="noStrike" spc="-1" dirty="0">
                <a:solidFill>
                  <a:srgbClr val="262626"/>
                </a:solidFill>
                <a:latin typeface="Garamond"/>
              </a:rPr>
              <a:t> </a:t>
            </a:r>
            <a:endParaRPr lang="en-US" sz="4400" b="0" strike="noStrike" spc="-1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684948" y="2447866"/>
            <a:ext cx="10969392" cy="389613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 algn="just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D9B247"/>
              </a:buClr>
              <a:buSzPct val="115000"/>
              <a:buFont typeface="Arial"/>
              <a:buChar char="•"/>
            </a:pPr>
            <a:r>
              <a:rPr lang="en-US" sz="2800" b="0" strike="noStrike" spc="-1" dirty="0">
                <a:solidFill>
                  <a:srgbClr val="262626"/>
                </a:solidFill>
                <a:latin typeface="Garamond"/>
              </a:rPr>
              <a:t>For the past two decades, tremendous efforts have been made to reduce mortality and morbidity among mothers and children under five years</a:t>
            </a:r>
            <a:r>
              <a:rPr lang="en-US" sz="2800" b="0" strike="noStrike" spc="-1" dirty="0" smtClean="0">
                <a:solidFill>
                  <a:srgbClr val="262626"/>
                </a:solidFill>
                <a:latin typeface="Garamond"/>
              </a:rPr>
              <a:t>.</a:t>
            </a:r>
            <a:endParaRPr lang="en-US" sz="2800" b="0" strike="noStrike" spc="-1" dirty="0">
              <a:solidFill>
                <a:srgbClr val="262626"/>
              </a:solidFill>
              <a:latin typeface="Garamond"/>
            </a:endParaRPr>
          </a:p>
          <a:p>
            <a:pPr marL="285840" indent="-285480" algn="just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D9B247"/>
              </a:buClr>
              <a:buSzPct val="115000"/>
              <a:buFont typeface="Arial"/>
              <a:buChar char="•"/>
            </a:pPr>
            <a:r>
              <a:rPr lang="en-US" sz="2800" b="0" strike="noStrike" spc="-1" dirty="0">
                <a:solidFill>
                  <a:srgbClr val="262626"/>
                </a:solidFill>
                <a:latin typeface="Garamond"/>
              </a:rPr>
              <a:t>Despite notable efforts, maternal and neonatal deaths are still high around the world; majority coming from developing countries. </a:t>
            </a:r>
          </a:p>
          <a:p>
            <a:pPr marL="285840" indent="-285480" algn="just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D9B247"/>
              </a:buClr>
              <a:buSzPct val="115000"/>
              <a:buFont typeface="Arial"/>
              <a:buChar char="•"/>
            </a:pPr>
            <a:r>
              <a:rPr lang="en-US" sz="2800" b="0" strike="noStrike" spc="-1" dirty="0">
                <a:solidFill>
                  <a:srgbClr val="262626"/>
                </a:solidFill>
                <a:latin typeface="Garamond"/>
              </a:rPr>
              <a:t>The high occurrences of mortality </a:t>
            </a:r>
            <a:r>
              <a:rPr lang="en-US" sz="2800" b="0" strike="noStrike" spc="-1" dirty="0" smtClean="0">
                <a:solidFill>
                  <a:srgbClr val="262626"/>
                </a:solidFill>
                <a:latin typeface="Garamond"/>
              </a:rPr>
              <a:t>in developing countries are </a:t>
            </a:r>
            <a:r>
              <a:rPr lang="en-US" sz="2800" b="0" strike="noStrike" spc="-1" dirty="0">
                <a:solidFill>
                  <a:srgbClr val="262626"/>
                </a:solidFill>
                <a:latin typeface="Garamond"/>
              </a:rPr>
              <a:t>frequent linked with poor quality of </a:t>
            </a:r>
            <a:r>
              <a:rPr lang="en-US" sz="2800" b="1" strike="noStrike" spc="-1" dirty="0">
                <a:solidFill>
                  <a:srgbClr val="262626"/>
                </a:solidFill>
                <a:latin typeface="Garamond"/>
              </a:rPr>
              <a:t>Maternal Neonatal and Child Health </a:t>
            </a:r>
            <a:r>
              <a:rPr lang="en-US" sz="2800" strike="noStrike" spc="-1" dirty="0">
                <a:solidFill>
                  <a:srgbClr val="262626"/>
                </a:solidFill>
                <a:latin typeface="Garamond"/>
              </a:rPr>
              <a:t>(</a:t>
            </a:r>
            <a:r>
              <a:rPr lang="en-US" sz="2800" b="0" strike="noStrike" spc="-1" dirty="0">
                <a:solidFill>
                  <a:srgbClr val="262626"/>
                </a:solidFill>
                <a:latin typeface="Garamond"/>
              </a:rPr>
              <a:t>MNCH)</a:t>
            </a:r>
            <a:r>
              <a:rPr lang="en-US" sz="2800" b="1" strike="noStrike" spc="-1" dirty="0">
                <a:solidFill>
                  <a:srgbClr val="262626"/>
                </a:solidFill>
                <a:latin typeface="Garamond"/>
              </a:rPr>
              <a:t> </a:t>
            </a:r>
            <a:r>
              <a:rPr lang="en-US" sz="2800" b="0" strike="noStrike" spc="-1" dirty="0">
                <a:solidFill>
                  <a:srgbClr val="262626"/>
                </a:solidFill>
                <a:latin typeface="Garamond"/>
              </a:rPr>
              <a:t>services provided. </a:t>
            </a: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lang="en-US" sz="2800" b="0" strike="noStrike" spc="-1" dirty="0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3451320" y="1728720"/>
            <a:ext cx="5290560" cy="638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250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19200" b="0" strike="noStrike" spc="-1" dirty="0">
                <a:solidFill>
                  <a:srgbClr val="262626"/>
                </a:solidFill>
                <a:latin typeface="Garamond"/>
              </a:rPr>
              <a:t>Problem Statement</a:t>
            </a:r>
            <a:r>
              <a:rPr dirty="0"/>
              <a:t/>
            </a:r>
            <a:br>
              <a:rPr dirty="0"/>
            </a:br>
            <a:endParaRPr lang="en-US" sz="4400" b="0" strike="noStrike" spc="-1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560160" y="2568600"/>
            <a:ext cx="11072880" cy="3731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85840" indent="-285480"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D9B247"/>
              </a:buClr>
              <a:buSzPct val="115000"/>
              <a:buFont typeface="Arial"/>
              <a:buChar char="•"/>
            </a:pPr>
            <a:r>
              <a:rPr lang="en-US" sz="2400" b="0" strike="noStrike" spc="-1" dirty="0">
                <a:solidFill>
                  <a:srgbClr val="262626"/>
                </a:solidFill>
                <a:latin typeface="Garamond"/>
              </a:rPr>
              <a:t>Quality </a:t>
            </a:r>
            <a:r>
              <a:rPr lang="en-US" sz="2400" b="0" strike="noStrike" spc="-1" dirty="0" smtClean="0">
                <a:solidFill>
                  <a:srgbClr val="262626"/>
                </a:solidFill>
                <a:latin typeface="Garamond"/>
              </a:rPr>
              <a:t>measurement; it </a:t>
            </a:r>
            <a:r>
              <a:rPr lang="en-US" sz="2400" b="0" strike="noStrike" spc="-1" dirty="0">
                <a:solidFill>
                  <a:srgbClr val="262626"/>
                </a:solidFill>
                <a:latin typeface="Garamond"/>
              </a:rPr>
              <a:t>evaluates the performance of health services according to the acceptable </a:t>
            </a:r>
            <a:r>
              <a:rPr lang="en-US" sz="2400" b="0" strike="noStrike" spc="-1" dirty="0" smtClean="0">
                <a:solidFill>
                  <a:srgbClr val="262626"/>
                </a:solidFill>
                <a:latin typeface="Garamond"/>
              </a:rPr>
              <a:t>standards</a:t>
            </a:r>
            <a:r>
              <a:rPr lang="en-US" sz="2400" spc="-1" dirty="0">
                <a:solidFill>
                  <a:srgbClr val="262626"/>
                </a:solidFill>
                <a:latin typeface="Garamond"/>
              </a:rPr>
              <a:t> </a:t>
            </a:r>
            <a:r>
              <a:rPr lang="en-US" sz="2400" spc="-1" dirty="0" smtClean="0">
                <a:solidFill>
                  <a:srgbClr val="262626"/>
                </a:solidFill>
                <a:latin typeface="Garamond"/>
              </a:rPr>
              <a:t>also i</a:t>
            </a:r>
            <a:r>
              <a:rPr lang="en-US" sz="2400" spc="-1" dirty="0" smtClean="0">
                <a:solidFill>
                  <a:srgbClr val="262626"/>
                </a:solidFill>
                <a:latin typeface="Garamond"/>
              </a:rPr>
              <a:t>t </a:t>
            </a:r>
            <a:r>
              <a:rPr lang="en-US" sz="2400" b="0" strike="noStrike" spc="-1" dirty="0" smtClean="0">
                <a:solidFill>
                  <a:srgbClr val="262626"/>
                </a:solidFill>
                <a:latin typeface="Garamond"/>
              </a:rPr>
              <a:t>tells </a:t>
            </a:r>
            <a:r>
              <a:rPr lang="en-US" sz="2400" b="0" strike="noStrike" spc="-1" dirty="0">
                <a:solidFill>
                  <a:srgbClr val="262626"/>
                </a:solidFill>
                <a:latin typeface="Garamond"/>
              </a:rPr>
              <a:t>whether health services provided have the required standards </a:t>
            </a:r>
            <a:r>
              <a:rPr lang="en-US" sz="2400" b="0" strike="noStrike" spc="-1" dirty="0" smtClean="0">
                <a:solidFill>
                  <a:srgbClr val="262626"/>
                </a:solidFill>
                <a:latin typeface="Garamond"/>
              </a:rPr>
              <a:t>to improve </a:t>
            </a:r>
            <a:r>
              <a:rPr lang="en-US" sz="2400" b="0" strike="noStrike" spc="-1" dirty="0">
                <a:solidFill>
                  <a:srgbClr val="262626"/>
                </a:solidFill>
                <a:latin typeface="Garamond"/>
              </a:rPr>
              <a:t>health and survival of women and children</a:t>
            </a:r>
            <a:r>
              <a:rPr lang="en-US" sz="2400" b="0" strike="noStrike" spc="-1" dirty="0" smtClean="0">
                <a:solidFill>
                  <a:srgbClr val="262626"/>
                </a:solidFill>
                <a:latin typeface="Garamond"/>
              </a:rPr>
              <a:t>.</a:t>
            </a:r>
          </a:p>
          <a:p>
            <a:pPr marL="360"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D9B247"/>
              </a:buClr>
              <a:buSzPct val="115000"/>
            </a:pPr>
            <a:endParaRPr lang="en-US" sz="2400" spc="-1" dirty="0">
              <a:solidFill>
                <a:srgbClr val="262626"/>
              </a:solidFill>
              <a:latin typeface="Garamond"/>
            </a:endParaRPr>
          </a:p>
          <a:p>
            <a:pPr marL="360"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D9B247"/>
              </a:buClr>
              <a:buSzPct val="115000"/>
            </a:pPr>
            <a:r>
              <a:rPr lang="en-US" sz="2400" spc="-1" dirty="0">
                <a:solidFill>
                  <a:srgbClr val="262626"/>
                </a:solidFill>
                <a:latin typeface="Garamond"/>
              </a:rPr>
              <a:t> </a:t>
            </a:r>
            <a:r>
              <a:rPr lang="en-US" sz="2400" spc="-1" dirty="0" smtClean="0">
                <a:solidFill>
                  <a:srgbClr val="262626"/>
                </a:solidFill>
                <a:latin typeface="Garamond"/>
              </a:rPr>
              <a:t>   </a:t>
            </a:r>
            <a:r>
              <a:rPr lang="en-US" sz="2400" b="1" spc="-1" dirty="0">
                <a:solidFill>
                  <a:srgbClr val="262626"/>
                </a:solidFill>
                <a:latin typeface="Garamond"/>
              </a:rPr>
              <a:t>H</a:t>
            </a:r>
            <a:r>
              <a:rPr lang="en-US" sz="2400" b="1" spc="-1" dirty="0" smtClean="0">
                <a:solidFill>
                  <a:srgbClr val="262626"/>
                </a:solidFill>
                <a:latin typeface="Garamond"/>
              </a:rPr>
              <a:t>owever, most of </a:t>
            </a:r>
            <a:r>
              <a:rPr lang="en-US" sz="2400" b="1" strike="noStrike" spc="-1" dirty="0" smtClean="0">
                <a:solidFill>
                  <a:srgbClr val="262626"/>
                </a:solidFill>
                <a:latin typeface="Garamond"/>
              </a:rPr>
              <a:t>developing </a:t>
            </a:r>
            <a:r>
              <a:rPr lang="en-US" sz="2400" b="1" strike="noStrike" spc="-1" dirty="0" smtClean="0">
                <a:solidFill>
                  <a:srgbClr val="262626"/>
                </a:solidFill>
                <a:latin typeface="Garamond"/>
              </a:rPr>
              <a:t>countries </a:t>
            </a:r>
            <a:r>
              <a:rPr lang="en-US" sz="2400" b="1" strike="noStrike" spc="-1" dirty="0" smtClean="0">
                <a:solidFill>
                  <a:srgbClr val="262626"/>
                </a:solidFill>
                <a:latin typeface="Garamond"/>
              </a:rPr>
              <a:t>lack </a:t>
            </a:r>
            <a:r>
              <a:rPr lang="en-US" sz="2400" b="1" strike="noStrike" spc="-1" dirty="0" smtClean="0">
                <a:solidFill>
                  <a:srgbClr val="262626"/>
                </a:solidFill>
                <a:latin typeface="Garamond"/>
              </a:rPr>
              <a:t>effective approaches for quality </a:t>
            </a:r>
            <a:r>
              <a:rPr lang="en-US" sz="2400" b="1" spc="-1" dirty="0">
                <a:solidFill>
                  <a:srgbClr val="262626"/>
                </a:solidFill>
                <a:latin typeface="Garamond"/>
              </a:rPr>
              <a:t> </a:t>
            </a:r>
            <a:r>
              <a:rPr lang="en-US" sz="2400" b="1" spc="-1" dirty="0" smtClean="0">
                <a:solidFill>
                  <a:srgbClr val="262626"/>
                </a:solidFill>
                <a:latin typeface="Garamond"/>
              </a:rPr>
              <a:t>    </a:t>
            </a:r>
          </a:p>
          <a:p>
            <a:pPr marL="360"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D9B247"/>
              </a:buClr>
              <a:buSzPct val="115000"/>
            </a:pPr>
            <a:r>
              <a:rPr lang="en-US" sz="2400" b="1" strike="noStrike" spc="-1" dirty="0">
                <a:solidFill>
                  <a:srgbClr val="262626"/>
                </a:solidFill>
                <a:latin typeface="Garamond"/>
              </a:rPr>
              <a:t> </a:t>
            </a:r>
            <a:r>
              <a:rPr lang="en-US" sz="2400" b="1" strike="noStrike" spc="-1" dirty="0" smtClean="0">
                <a:solidFill>
                  <a:srgbClr val="262626"/>
                </a:solidFill>
                <a:latin typeface="Garamond"/>
              </a:rPr>
              <a:t>   measurement</a:t>
            </a:r>
            <a:r>
              <a:rPr lang="en-US" sz="2400" b="1" strike="noStrike" spc="-1" dirty="0" smtClean="0">
                <a:solidFill>
                  <a:srgbClr val="262626"/>
                </a:solidFill>
                <a:latin typeface="Garamond"/>
              </a:rPr>
              <a:t>. </a:t>
            </a:r>
            <a:endParaRPr lang="en-US" sz="2400" b="1" strike="noStrike" spc="-1" dirty="0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2864880" y="1316160"/>
            <a:ext cx="6019920" cy="914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lang="en-US" sz="5200" b="0" strike="noStrike" spc="-1" dirty="0" smtClean="0">
                <a:solidFill>
                  <a:srgbClr val="262626"/>
                </a:solidFill>
                <a:latin typeface="Garamond"/>
              </a:rPr>
              <a:t>Study Objectives</a:t>
            </a:r>
            <a:endParaRPr lang="en-US" sz="5200" b="0" strike="noStrike" spc="-1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813960" y="2536920"/>
            <a:ext cx="10787400" cy="3556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1200240" lvl="2" indent="-2854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D9B247"/>
              </a:buClr>
              <a:buSzPct val="115000"/>
              <a:buFont typeface="Arial"/>
              <a:buChar char="•"/>
            </a:pPr>
            <a:endParaRPr lang="en-US" sz="2000" b="1" strike="noStrike" spc="-1" dirty="0" smtClean="0">
              <a:solidFill>
                <a:srgbClr val="262626"/>
              </a:solidFill>
              <a:latin typeface="Garamond"/>
            </a:endParaRPr>
          </a:p>
          <a:p>
            <a:pPr marL="1200240" lvl="2" indent="-2854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D9B247"/>
              </a:buClr>
              <a:buSzPct val="115000"/>
              <a:buFont typeface="Arial"/>
              <a:buChar char="•"/>
            </a:pPr>
            <a:r>
              <a:rPr lang="en-US" sz="2000" b="1" strike="noStrike" spc="-1" dirty="0" smtClean="0">
                <a:solidFill>
                  <a:srgbClr val="262626"/>
                </a:solidFill>
                <a:latin typeface="Garamond"/>
              </a:rPr>
              <a:t>Main </a:t>
            </a:r>
            <a:r>
              <a:rPr lang="en-US" sz="2000" b="1" strike="noStrike" spc="-1" dirty="0">
                <a:solidFill>
                  <a:srgbClr val="262626"/>
                </a:solidFill>
                <a:latin typeface="Garamond"/>
              </a:rPr>
              <a:t>Objective</a:t>
            </a:r>
            <a:endParaRPr lang="en-US" sz="2000" b="0" strike="noStrike" spc="-1" dirty="0">
              <a:solidFill>
                <a:srgbClr val="262626"/>
              </a:solidFill>
              <a:latin typeface="Garamond"/>
            </a:endParaRPr>
          </a:p>
          <a:p>
            <a:pPr marL="9144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en-US" sz="2000" b="0" strike="noStrike" spc="-1" dirty="0">
              <a:solidFill>
                <a:srgbClr val="262626"/>
              </a:solidFill>
              <a:latin typeface="Garamond"/>
            </a:endParaRPr>
          </a:p>
          <a:p>
            <a:pPr algn="ctr"/>
            <a:r>
              <a:rPr lang="en-US" sz="2800" b="0" strike="noStrike" spc="-1" dirty="0">
                <a:solidFill>
                  <a:srgbClr val="262626"/>
                </a:solidFill>
                <a:latin typeface="Garamond" panose="02020404030301010803" pitchFamily="18" charset="0"/>
              </a:rPr>
              <a:t>To develop </a:t>
            </a:r>
            <a:r>
              <a:rPr lang="en-US" sz="2800" spc="-1" dirty="0" smtClean="0">
                <a:solidFill>
                  <a:srgbClr val="262626"/>
                </a:solidFill>
                <a:latin typeface="Garamond" panose="02020404030301010803" pitchFamily="18" charset="0"/>
              </a:rPr>
              <a:t>I</a:t>
            </a:r>
            <a:r>
              <a:rPr lang="en-US" sz="2800" dirty="0" smtClean="0">
                <a:latin typeface="Garamond" panose="02020404030301010803" pitchFamily="18" charset="0"/>
              </a:rPr>
              <a:t>ntegrated </a:t>
            </a:r>
            <a:r>
              <a:rPr lang="en-US" sz="2800" dirty="0">
                <a:latin typeface="Garamond" panose="02020404030301010803" pitchFamily="18" charset="0"/>
              </a:rPr>
              <a:t>Quality Measurement Framework for Maternal, Neonatal and Child Health Services in Tanzania. 	</a:t>
            </a: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lang="en-US" sz="2800" b="0" strike="noStrike" spc="-1" dirty="0">
              <a:solidFill>
                <a:srgbClr val="262626"/>
              </a:solidFill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lang="en-US" sz="2800" b="0" strike="noStrike" spc="-1" dirty="0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3129120" y="1115280"/>
            <a:ext cx="5813640" cy="1088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262626"/>
                </a:solidFill>
                <a:latin typeface="Garamond"/>
              </a:rPr>
              <a:t>Conceptual Diagram  </a:t>
            </a:r>
            <a:endParaRPr lang="en-US" sz="4400" b="0" strike="noStrike" spc="-1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68149" y="3288432"/>
            <a:ext cx="6849481" cy="219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759" y="2544417"/>
            <a:ext cx="9450693" cy="3680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262626"/>
                </a:solidFill>
                <a:latin typeface="Garamond"/>
              </a:rPr>
              <a:t>Study Objectives </a:t>
            </a:r>
            <a:r>
              <a:rPr lang="en-US" sz="4400" b="0" strike="noStrike" spc="-1" dirty="0" smtClean="0">
                <a:solidFill>
                  <a:srgbClr val="262626"/>
                </a:solidFill>
                <a:latin typeface="Garamond"/>
              </a:rPr>
              <a:t>and Progress Made</a:t>
            </a:r>
            <a:endParaRPr lang="en-US" sz="4400" b="0" strike="noStrike" spc="-1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708120" y="2557080"/>
            <a:ext cx="10866600" cy="3706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85840" indent="-285480" algn="just">
              <a:spcBef>
                <a:spcPts val="360"/>
              </a:spcBef>
              <a:spcAft>
                <a:spcPts val="601"/>
              </a:spcAft>
              <a:buClr>
                <a:srgbClr val="D9B247"/>
              </a:buClr>
              <a:buSzPct val="115000"/>
              <a:buFont typeface="Arial"/>
              <a:buChar char="•"/>
            </a:pPr>
            <a:r>
              <a:rPr lang="en-US" sz="2400" b="1" strike="noStrike" spc="-1" dirty="0">
                <a:solidFill>
                  <a:srgbClr val="262626"/>
                </a:solidFill>
                <a:latin typeface="Garamond"/>
              </a:rPr>
              <a:t>Specific </a:t>
            </a:r>
            <a:r>
              <a:rPr lang="en-US" sz="2400" b="1" strike="noStrike" spc="-1" dirty="0" smtClean="0">
                <a:solidFill>
                  <a:srgbClr val="262626"/>
                </a:solidFill>
                <a:latin typeface="Garamond"/>
              </a:rPr>
              <a:t>Objective 1: </a:t>
            </a:r>
            <a:r>
              <a:rPr lang="en-US" sz="2400" spc="-1" dirty="0" smtClean="0">
                <a:solidFill>
                  <a:srgbClr val="262626"/>
                </a:solidFill>
                <a:latin typeface="Garamond"/>
              </a:rPr>
              <a:t>Review the current approaches and evaluate the state of art in MNCH quality </a:t>
            </a:r>
            <a:r>
              <a:rPr lang="en-US" sz="2400" spc="-1" dirty="0" smtClean="0">
                <a:solidFill>
                  <a:srgbClr val="262626"/>
                </a:solidFill>
                <a:latin typeface="Garamond"/>
              </a:rPr>
              <a:t>assessment</a:t>
            </a:r>
          </a:p>
          <a:p>
            <a:pPr marL="285840" indent="-285480" algn="just">
              <a:spcBef>
                <a:spcPts val="360"/>
              </a:spcBef>
              <a:spcAft>
                <a:spcPts val="601"/>
              </a:spcAft>
              <a:buClr>
                <a:srgbClr val="D9B247"/>
              </a:buClr>
              <a:buSzPct val="115000"/>
              <a:buFont typeface="Arial"/>
              <a:buChar char="•"/>
            </a:pPr>
            <a:endParaRPr lang="en-US" sz="2400" spc="-1" dirty="0" smtClean="0">
              <a:solidFill>
                <a:srgbClr val="262626"/>
              </a:solidFill>
              <a:latin typeface="Garamond"/>
            </a:endParaRPr>
          </a:p>
          <a:p>
            <a:pPr marL="2571840" lvl="5" indent="-285480" algn="just">
              <a:spcBef>
                <a:spcPts val="360"/>
              </a:spcBef>
              <a:spcAft>
                <a:spcPts val="601"/>
              </a:spcAft>
              <a:buClr>
                <a:srgbClr val="D9B247"/>
              </a:buClr>
              <a:buSzPct val="115000"/>
              <a:buFont typeface="Arial"/>
              <a:buChar char="•"/>
            </a:pPr>
            <a:r>
              <a:rPr lang="en-US" sz="2400" b="1" spc="-1" dirty="0" smtClean="0">
                <a:solidFill>
                  <a:srgbClr val="262626"/>
                </a:solidFill>
                <a:latin typeface="Garamond"/>
              </a:rPr>
              <a:t>Milestones </a:t>
            </a:r>
            <a:r>
              <a:rPr lang="en-US" sz="2400" b="1" spc="-1" dirty="0" smtClean="0">
                <a:solidFill>
                  <a:srgbClr val="262626"/>
                </a:solidFill>
                <a:latin typeface="Garamond"/>
              </a:rPr>
              <a:t>Achieved</a:t>
            </a:r>
            <a:endParaRPr lang="en-US" sz="2400" b="1" spc="-1" dirty="0" smtClean="0">
              <a:solidFill>
                <a:srgbClr val="262626"/>
              </a:solidFill>
              <a:latin typeface="Garamond"/>
            </a:endParaRPr>
          </a:p>
          <a:p>
            <a:pPr marL="2743560" lvl="6" algn="just">
              <a:spcBef>
                <a:spcPts val="360"/>
              </a:spcBef>
              <a:spcAft>
                <a:spcPts val="601"/>
              </a:spcAft>
              <a:buClr>
                <a:srgbClr val="D9B247"/>
              </a:buClr>
              <a:buSzPct val="115000"/>
            </a:pPr>
            <a:r>
              <a:rPr lang="en-US" sz="2400" spc="-1" dirty="0" smtClean="0">
                <a:solidFill>
                  <a:srgbClr val="262626"/>
                </a:solidFill>
                <a:latin typeface="Garamond"/>
              </a:rPr>
              <a:t>Manuscript titled “</a:t>
            </a:r>
            <a:r>
              <a:rPr lang="en-US" sz="2400" dirty="0" smtClean="0">
                <a:latin typeface="Garamond" panose="02020404030301010803" pitchFamily="18" charset="0"/>
              </a:rPr>
              <a:t>Machine </a:t>
            </a:r>
            <a:r>
              <a:rPr lang="en-US" sz="2400" dirty="0">
                <a:latin typeface="Garamond" panose="02020404030301010803" pitchFamily="18" charset="0"/>
              </a:rPr>
              <a:t>Learning-based Approach for Measuring Quality of Maternal Neonatal and Child Health Services in Developing Countries; a </a:t>
            </a:r>
            <a:r>
              <a:rPr lang="en-US" sz="2400" dirty="0" smtClean="0">
                <a:latin typeface="Garamond" panose="02020404030301010803" pitchFamily="18" charset="0"/>
              </a:rPr>
              <a:t>review”</a:t>
            </a:r>
          </a:p>
          <a:p>
            <a:pPr marL="360" algn="just">
              <a:spcBef>
                <a:spcPts val="360"/>
              </a:spcBef>
              <a:spcAft>
                <a:spcPts val="601"/>
              </a:spcAft>
              <a:buClr>
                <a:srgbClr val="D9B247"/>
              </a:buClr>
              <a:buSzPct val="115000"/>
            </a:pPr>
            <a:endParaRPr lang="en-US" sz="2400" spc="-1" dirty="0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635" y="1584580"/>
            <a:ext cx="10972440" cy="748219"/>
          </a:xfrm>
        </p:spPr>
        <p:txBody>
          <a:bodyPr/>
          <a:lstStyle/>
          <a:p>
            <a:pPr algn="ctr"/>
            <a:r>
              <a:rPr lang="en-US" spc="-1" dirty="0">
                <a:solidFill>
                  <a:srgbClr val="262626"/>
                </a:solidFill>
                <a:latin typeface="Garamond"/>
              </a:rPr>
              <a:t>Study Objectives and Progress </a:t>
            </a:r>
            <a:r>
              <a:rPr lang="en-US" spc="-1" dirty="0" smtClean="0">
                <a:solidFill>
                  <a:srgbClr val="262626"/>
                </a:solidFill>
                <a:latin typeface="Garamond"/>
              </a:rPr>
              <a:t>Made ….</a:t>
            </a:r>
            <a:r>
              <a:rPr lang="en-US" spc="-1" dirty="0">
                <a:solidFill>
                  <a:srgbClr val="000000"/>
                </a:solidFill>
                <a:latin typeface="Garamond"/>
              </a:rPr>
              <a:t/>
            </a:r>
            <a:br>
              <a:rPr lang="en-US" spc="-1" dirty="0">
                <a:solidFill>
                  <a:srgbClr val="000000"/>
                </a:solidFill>
                <a:latin typeface="Garamond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677635" y="2537261"/>
            <a:ext cx="10972440" cy="3994167"/>
          </a:xfrm>
        </p:spPr>
        <p:txBody>
          <a:bodyPr/>
          <a:lstStyle/>
          <a:p>
            <a:pPr marL="360" indent="0"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D9B247"/>
              </a:buClr>
              <a:buSzPct val="115000"/>
              <a:buNone/>
            </a:pPr>
            <a:endParaRPr lang="en-US" sz="2400" b="1" spc="-1" dirty="0" smtClean="0">
              <a:solidFill>
                <a:srgbClr val="262626"/>
              </a:solidFill>
              <a:latin typeface="Garamond"/>
            </a:endParaRPr>
          </a:p>
          <a:p>
            <a:pPr marL="360" indent="0"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D9B247"/>
              </a:buClr>
              <a:buSzPct val="115000"/>
              <a:buNone/>
            </a:pPr>
            <a:endParaRPr lang="en-US" sz="2400" b="1" spc="-1" dirty="0">
              <a:solidFill>
                <a:srgbClr val="262626"/>
              </a:solidFill>
              <a:latin typeface="Garamond"/>
            </a:endParaRPr>
          </a:p>
          <a:p>
            <a:pPr marL="360" indent="0"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D9B247"/>
              </a:buClr>
              <a:buSzPct val="115000"/>
              <a:buNone/>
            </a:pPr>
            <a:r>
              <a:rPr lang="en-US" sz="2400" b="1" spc="-1" dirty="0" smtClean="0">
                <a:solidFill>
                  <a:srgbClr val="262626"/>
                </a:solidFill>
                <a:latin typeface="Garamond"/>
              </a:rPr>
              <a:t>Specific Objective 2</a:t>
            </a:r>
            <a:r>
              <a:rPr lang="en-US" sz="2400" spc="-1" dirty="0" smtClean="0">
                <a:solidFill>
                  <a:srgbClr val="262626"/>
                </a:solidFill>
                <a:latin typeface="Garamond"/>
              </a:rPr>
              <a:t>: To </a:t>
            </a:r>
            <a:r>
              <a:rPr lang="en-US" sz="2400" spc="-1" dirty="0">
                <a:solidFill>
                  <a:srgbClr val="262626"/>
                </a:solidFill>
                <a:latin typeface="Garamond"/>
              </a:rPr>
              <a:t>develop </a:t>
            </a:r>
            <a:r>
              <a:rPr lang="en-US" sz="2400" spc="-1" dirty="0" smtClean="0">
                <a:solidFill>
                  <a:srgbClr val="262626"/>
                </a:solidFill>
                <a:latin typeface="Garamond"/>
              </a:rPr>
              <a:t>quality </a:t>
            </a:r>
            <a:r>
              <a:rPr lang="en-US" sz="2400" spc="-1" dirty="0" smtClean="0">
                <a:solidFill>
                  <a:srgbClr val="262626"/>
                </a:solidFill>
                <a:latin typeface="Garamond"/>
              </a:rPr>
              <a:t>assessment model for </a:t>
            </a:r>
            <a:r>
              <a:rPr lang="en-US" sz="2400" spc="-1" dirty="0">
                <a:solidFill>
                  <a:srgbClr val="262626"/>
                </a:solidFill>
                <a:latin typeface="Garamond"/>
              </a:rPr>
              <a:t>MNCH services in </a:t>
            </a:r>
            <a:r>
              <a:rPr lang="en-US" sz="2400" spc="-1" dirty="0" smtClean="0">
                <a:solidFill>
                  <a:srgbClr val="262626"/>
                </a:solidFill>
                <a:latin typeface="Garamond"/>
              </a:rPr>
              <a:t>Tanzania</a:t>
            </a:r>
          </a:p>
          <a:p>
            <a:pPr marL="360" indent="0"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D9B247"/>
              </a:buClr>
              <a:buSzPct val="115000"/>
              <a:buNone/>
            </a:pPr>
            <a:r>
              <a:rPr lang="en-US" sz="2400" b="1" spc="-1" dirty="0" smtClean="0">
                <a:solidFill>
                  <a:srgbClr val="262626"/>
                </a:solidFill>
                <a:latin typeface="Garamond"/>
              </a:rPr>
              <a:t>Sub-tasks;</a:t>
            </a:r>
            <a:endParaRPr lang="en-US" sz="2400" spc="-1" dirty="0">
              <a:solidFill>
                <a:srgbClr val="262626"/>
              </a:solidFill>
              <a:latin typeface="Garamond"/>
            </a:endParaRPr>
          </a:p>
          <a:p>
            <a:pPr marL="343260" indent="-342900"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D9B247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400" spc="-1" dirty="0" smtClean="0">
                <a:solidFill>
                  <a:srgbClr val="262626"/>
                </a:solidFill>
                <a:latin typeface="Garamond"/>
              </a:rPr>
              <a:t>Review on </a:t>
            </a:r>
            <a:r>
              <a:rPr lang="en-US" sz="2400" dirty="0" smtClean="0">
                <a:latin typeface="Garamond" panose="02020404030301010803" pitchFamily="18" charset="0"/>
              </a:rPr>
              <a:t>MNCH quality measurement indicators</a:t>
            </a:r>
          </a:p>
          <a:p>
            <a:pPr marL="343260" indent="-342900"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D9B247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Garamond" panose="02020404030301010803" pitchFamily="18" charset="0"/>
              </a:rPr>
              <a:t>Data Collection</a:t>
            </a:r>
          </a:p>
          <a:p>
            <a:pPr marL="343260" indent="-342900"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D9B247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Garamond" panose="02020404030301010803" pitchFamily="18" charset="0"/>
              </a:rPr>
              <a:t>Exploratory analysis on the collected data </a:t>
            </a:r>
            <a:endParaRPr lang="en-US" sz="2400" dirty="0">
              <a:latin typeface="Garamond" panose="02020404030301010803" pitchFamily="18" charset="0"/>
            </a:endParaRPr>
          </a:p>
          <a:p>
            <a:pPr marL="343260" indent="-342900"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D9B247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Garamond" panose="02020404030301010803" pitchFamily="18" charset="0"/>
              </a:rPr>
              <a:t>Model Development</a:t>
            </a:r>
          </a:p>
          <a:p>
            <a:pPr marL="914760" lvl="1" indent="-457200"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D9B247"/>
              </a:buClr>
              <a:buSzPct val="115000"/>
              <a:buFont typeface="Wingdings" panose="05000000000000000000" pitchFamily="2" charset="2"/>
              <a:buChar char="ü"/>
            </a:pPr>
            <a:endParaRPr lang="en-US" sz="2400" dirty="0" smtClean="0">
              <a:latin typeface="Garamond" panose="02020404030301010803" pitchFamily="18" charset="0"/>
            </a:endParaRPr>
          </a:p>
          <a:p>
            <a:pPr marL="914760" lvl="1" indent="-457200"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D9B247"/>
              </a:buClr>
              <a:buSzPct val="115000"/>
              <a:buFont typeface="Wingdings" panose="05000000000000000000" pitchFamily="2" charset="2"/>
              <a:buChar char="ü"/>
            </a:pPr>
            <a:endParaRPr lang="en-US" dirty="0">
              <a:latin typeface="Garamond" panose="020204040303010108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56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723" y="1340362"/>
            <a:ext cx="10972440" cy="1066271"/>
          </a:xfrm>
        </p:spPr>
        <p:txBody>
          <a:bodyPr/>
          <a:lstStyle/>
          <a:p>
            <a:pPr algn="ctr"/>
            <a:r>
              <a:rPr lang="en-US" spc="-1" dirty="0">
                <a:solidFill>
                  <a:srgbClr val="262626"/>
                </a:solidFill>
                <a:latin typeface="Garamond"/>
              </a:rPr>
              <a:t>Study Objectives and Progress Made ….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569722" y="2406633"/>
            <a:ext cx="11056221" cy="4050962"/>
          </a:xfrm>
        </p:spPr>
        <p:txBody>
          <a:bodyPr/>
          <a:lstStyle/>
          <a:p>
            <a:endParaRPr lang="en-US" sz="2800" b="1" dirty="0" smtClean="0">
              <a:latin typeface="Garamond" panose="02020404030301010803" pitchFamily="18" charset="0"/>
            </a:endParaRPr>
          </a:p>
          <a:p>
            <a:endParaRPr lang="en-US" sz="2800" b="1" dirty="0">
              <a:latin typeface="Garamond" panose="02020404030301010803" pitchFamily="18" charset="0"/>
            </a:endParaRPr>
          </a:p>
          <a:p>
            <a:endParaRPr lang="en-US" sz="2800" b="1" dirty="0" smtClean="0">
              <a:latin typeface="Garamond" panose="02020404030301010803" pitchFamily="18" charset="0"/>
            </a:endParaRPr>
          </a:p>
          <a:p>
            <a:r>
              <a:rPr lang="en-US" sz="2800" b="1" dirty="0" smtClean="0">
                <a:latin typeface="Garamond" panose="02020404030301010803" pitchFamily="18" charset="0"/>
              </a:rPr>
              <a:t>Impending </a:t>
            </a:r>
            <a:r>
              <a:rPr lang="en-US" sz="2800" b="1" dirty="0" smtClean="0">
                <a:latin typeface="Garamond" panose="02020404030301010803" pitchFamily="18" charset="0"/>
              </a:rPr>
              <a:t>Tasks;</a:t>
            </a:r>
          </a:p>
          <a:p>
            <a:endParaRPr lang="en-US" sz="2800" dirty="0" smtClean="0">
              <a:latin typeface="Garamond" panose="02020404030301010803" pitchFamily="18" charset="0"/>
            </a:endParaRPr>
          </a:p>
          <a:p>
            <a:pPr lvl="2" algn="just"/>
            <a:r>
              <a:rPr lang="en-US" sz="2800" b="1" dirty="0" smtClean="0">
                <a:latin typeface="Garamond" panose="02020404030301010803" pitchFamily="18" charset="0"/>
              </a:rPr>
              <a:t>Specific objective 3: </a:t>
            </a:r>
            <a:r>
              <a:rPr lang="en-US" sz="2800" b="0" strike="noStrike" spc="-1" dirty="0" smtClean="0">
                <a:solidFill>
                  <a:srgbClr val="262626"/>
                </a:solidFill>
                <a:latin typeface="Garamond"/>
              </a:rPr>
              <a:t>To Evaluate the effectiveness of </a:t>
            </a:r>
            <a:r>
              <a:rPr lang="en-US" sz="2800" b="0" strike="noStrike" spc="-1" dirty="0" smtClean="0">
                <a:solidFill>
                  <a:srgbClr val="262626"/>
                </a:solidFill>
                <a:latin typeface="Garamond"/>
              </a:rPr>
              <a:t>quality </a:t>
            </a:r>
            <a:r>
              <a:rPr lang="en-US" sz="2800" b="0" strike="noStrike" spc="-1" dirty="0" smtClean="0">
                <a:solidFill>
                  <a:srgbClr val="262626"/>
                </a:solidFill>
                <a:latin typeface="Garamond"/>
              </a:rPr>
              <a:t>assessment model for maternal, neonatal and child health services in Tanzania</a:t>
            </a:r>
            <a:r>
              <a:rPr lang="en-US" sz="2800" b="0" strike="noStrike" spc="-1" dirty="0" smtClean="0">
                <a:solidFill>
                  <a:srgbClr val="262626"/>
                </a:solidFill>
                <a:latin typeface="Garamond"/>
              </a:rPr>
              <a:t>.</a:t>
            </a:r>
          </a:p>
          <a:p>
            <a:pPr lvl="2" algn="just"/>
            <a:endParaRPr lang="en-US" sz="2800" b="0" strike="noStrike" spc="-1" dirty="0" smtClean="0">
              <a:solidFill>
                <a:srgbClr val="262626"/>
              </a:solidFill>
              <a:latin typeface="Garamond"/>
            </a:endParaRPr>
          </a:p>
          <a:p>
            <a:r>
              <a:rPr lang="en-US" sz="2800" b="1" strike="noStrike" spc="-1" dirty="0" smtClean="0">
                <a:solidFill>
                  <a:srgbClr val="262626"/>
                </a:solidFill>
                <a:latin typeface="Garamond"/>
              </a:rPr>
              <a:t>Specific objective 4: </a:t>
            </a:r>
            <a:r>
              <a:rPr lang="en-US" sz="2800" spc="-1" dirty="0" smtClean="0">
                <a:solidFill>
                  <a:srgbClr val="262626"/>
                </a:solidFill>
                <a:latin typeface="Garamond"/>
              </a:rPr>
              <a:t>To develop </a:t>
            </a:r>
            <a:r>
              <a:rPr lang="en-US" sz="2800" dirty="0" smtClean="0">
                <a:latin typeface="Garamond" panose="02020404030301010803" pitchFamily="18" charset="0"/>
              </a:rPr>
              <a:t>Integrated </a:t>
            </a:r>
            <a:r>
              <a:rPr lang="en-US" sz="2800" dirty="0">
                <a:latin typeface="Garamond" panose="02020404030301010803" pitchFamily="18" charset="0"/>
              </a:rPr>
              <a:t>Quality Measurement Framework for Maternal, Neonatal and Child Health Services in Tanzania. 	</a:t>
            </a:r>
          </a:p>
          <a:p>
            <a:pPr lvl="2" algn="just"/>
            <a:endParaRPr lang="en-US" sz="2800" b="0" strike="noStrike" spc="-1" dirty="0" smtClean="0">
              <a:solidFill>
                <a:srgbClr val="262626"/>
              </a:solidFill>
              <a:latin typeface="Garamond" panose="02020404030301010803" pitchFamily="18" charset="0"/>
            </a:endParaRPr>
          </a:p>
          <a:p>
            <a:pPr lvl="2"/>
            <a:endParaRPr lang="en-US" sz="2800" dirty="0" smtClean="0">
              <a:latin typeface="Garamond" panose="02020404030301010803" pitchFamily="18" charset="0"/>
            </a:endParaRPr>
          </a:p>
          <a:p>
            <a:pPr marL="914400" lvl="2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797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5242181" y="1482350"/>
            <a:ext cx="2339956" cy="340770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lang="en-US" sz="2400" b="0" strike="noStrike" spc="-1" dirty="0">
              <a:solidFill>
                <a:srgbClr val="262626"/>
              </a:solidFill>
              <a:latin typeface="Garamond"/>
            </a:endParaRPr>
          </a:p>
        </p:txBody>
      </p:sp>
      <p:pic>
        <p:nvPicPr>
          <p:cNvPr id="1026" name="Picture 2" descr="Signboard Thank You emot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307" y="1527787"/>
            <a:ext cx="3373625" cy="344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2541</TotalTime>
  <Words>310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DejaVu Sans</vt:lpstr>
      <vt:lpstr>Garamond</vt:lpstr>
      <vt:lpstr>Noto Sans CJK SC Regular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Study Objectives and Progress Made …. </vt:lpstr>
      <vt:lpstr>Study Objectives and Progress Made ….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Nelson Mandela Institution of Science and Technology – Arusha School of Computational and Communication Sciences and Engineering Integrated quality measurement framework for Maternal, Neonatal and Child health Services in Tanzania</dc:title>
  <dc:subject/>
  <dc:creator>sarah magoti</dc:creator>
  <dc:description/>
  <cp:lastModifiedBy>sarah magoti</cp:lastModifiedBy>
  <cp:revision>66</cp:revision>
  <dcterms:created xsi:type="dcterms:W3CDTF">2018-10-03T13:08:04Z</dcterms:created>
  <dcterms:modified xsi:type="dcterms:W3CDTF">2019-04-23T14:42:07Z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Hewlett-Packard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Widescreen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9</vt:i4>
  </property>
</Properties>
</file>