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72" r:id="rId1"/>
  </p:sldMasterIdLst>
  <p:notesMasterIdLst>
    <p:notesMasterId r:id="rId14"/>
  </p:notesMasterIdLst>
  <p:handoutMasterIdLst>
    <p:handoutMasterId r:id="rId15"/>
  </p:handoutMasterIdLst>
  <p:sldIdLst>
    <p:sldId id="258" r:id="rId2"/>
    <p:sldId id="259" r:id="rId3"/>
    <p:sldId id="261" r:id="rId4"/>
    <p:sldId id="263" r:id="rId5"/>
    <p:sldId id="260" r:id="rId6"/>
    <p:sldId id="266" r:id="rId7"/>
    <p:sldId id="265" r:id="rId8"/>
    <p:sldId id="264" r:id="rId9"/>
    <p:sldId id="267" r:id="rId10"/>
    <p:sldId id="268" r:id="rId11"/>
    <p:sldId id="269" r:id="rId12"/>
    <p:sldId id="270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39" autoAdjust="0"/>
    <p:restoredTop sz="94660"/>
  </p:normalViewPr>
  <p:slideViewPr>
    <p:cSldViewPr snapToGrid="0">
      <p:cViewPr varScale="1">
        <p:scale>
          <a:sx n="77" d="100"/>
          <a:sy n="77" d="100"/>
        </p:scale>
        <p:origin x="76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H:\Ph.D\academic\5th%20sem\edible%20oil%20production%20and%20consumption%20(1)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271046045887128"/>
          <c:y val="4.7603028185643728E-2"/>
          <c:w val="0.81115647720292383"/>
          <c:h val="0.76849026823489996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Production </c:v>
                </c:pt>
              </c:strCache>
            </c:strRef>
          </c:tx>
          <c:cat>
            <c:strRef>
              <c:f>Sheet1!$A$2:$A$15</c:f>
              <c:strCache>
                <c:ptCount val="14"/>
                <c:pt idx="0">
                  <c:v>2000-01</c:v>
                </c:pt>
                <c:pt idx="1">
                  <c:v>2001-02</c:v>
                </c:pt>
                <c:pt idx="2">
                  <c:v>2002-03</c:v>
                </c:pt>
                <c:pt idx="3">
                  <c:v>2003-04</c:v>
                </c:pt>
                <c:pt idx="4">
                  <c:v>2004-05</c:v>
                </c:pt>
                <c:pt idx="5">
                  <c:v>2005-06</c:v>
                </c:pt>
                <c:pt idx="6">
                  <c:v>2006-07</c:v>
                </c:pt>
                <c:pt idx="7">
                  <c:v>2007-08</c:v>
                </c:pt>
                <c:pt idx="8">
                  <c:v>2008-09</c:v>
                </c:pt>
                <c:pt idx="9">
                  <c:v>2009-10</c:v>
                </c:pt>
                <c:pt idx="10">
                  <c:v>2010-11</c:v>
                </c:pt>
                <c:pt idx="11">
                  <c:v>2011-12</c:v>
                </c:pt>
                <c:pt idx="12">
                  <c:v>2012-13</c:v>
                </c:pt>
                <c:pt idx="13">
                  <c:v>2013-14 </c:v>
                </c:pt>
              </c:strCache>
            </c:strRef>
          </c:cat>
          <c:val>
            <c:numRef>
              <c:f>Sheet1!$B$2:$B$15</c:f>
              <c:numCache>
                <c:formatCode>General</c:formatCode>
                <c:ptCount val="14"/>
                <c:pt idx="0">
                  <c:v>5.0299999999999994</c:v>
                </c:pt>
                <c:pt idx="1">
                  <c:v>6.0299999999999994</c:v>
                </c:pt>
                <c:pt idx="2">
                  <c:v>4.5599999999999996</c:v>
                </c:pt>
                <c:pt idx="3">
                  <c:v>6.97</c:v>
                </c:pt>
                <c:pt idx="4">
                  <c:v>6.7499999999999991</c:v>
                </c:pt>
                <c:pt idx="5">
                  <c:v>6.8500000000000005</c:v>
                </c:pt>
                <c:pt idx="6">
                  <c:v>6.6999999999999993</c:v>
                </c:pt>
                <c:pt idx="7">
                  <c:v>7.1</c:v>
                </c:pt>
                <c:pt idx="8">
                  <c:v>7.25</c:v>
                </c:pt>
                <c:pt idx="9">
                  <c:v>6.8399999999999981</c:v>
                </c:pt>
                <c:pt idx="10">
                  <c:v>7.629999999999999</c:v>
                </c:pt>
                <c:pt idx="11">
                  <c:v>7.5</c:v>
                </c:pt>
                <c:pt idx="12">
                  <c:v>7.2</c:v>
                </c:pt>
                <c:pt idx="13">
                  <c:v>7.6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Consumption</c:v>
                </c:pt>
              </c:strCache>
            </c:strRef>
          </c:tx>
          <c:cat>
            <c:strRef>
              <c:f>Sheet1!$A$2:$A$15</c:f>
              <c:strCache>
                <c:ptCount val="14"/>
                <c:pt idx="0">
                  <c:v>2000-01</c:v>
                </c:pt>
                <c:pt idx="1">
                  <c:v>2001-02</c:v>
                </c:pt>
                <c:pt idx="2">
                  <c:v>2002-03</c:v>
                </c:pt>
                <c:pt idx="3">
                  <c:v>2003-04</c:v>
                </c:pt>
                <c:pt idx="4">
                  <c:v>2004-05</c:v>
                </c:pt>
                <c:pt idx="5">
                  <c:v>2005-06</c:v>
                </c:pt>
                <c:pt idx="6">
                  <c:v>2006-07</c:v>
                </c:pt>
                <c:pt idx="7">
                  <c:v>2007-08</c:v>
                </c:pt>
                <c:pt idx="8">
                  <c:v>2008-09</c:v>
                </c:pt>
                <c:pt idx="9">
                  <c:v>2009-10</c:v>
                </c:pt>
                <c:pt idx="10">
                  <c:v>2010-11</c:v>
                </c:pt>
                <c:pt idx="11">
                  <c:v>2011-12</c:v>
                </c:pt>
                <c:pt idx="12">
                  <c:v>2012-13</c:v>
                </c:pt>
                <c:pt idx="13">
                  <c:v>2013-14 </c:v>
                </c:pt>
              </c:strCache>
            </c:strRef>
          </c:cat>
          <c:val>
            <c:numRef>
              <c:f>Sheet1!$C$2:$C$15</c:f>
              <c:numCache>
                <c:formatCode>General</c:formatCode>
                <c:ptCount val="14"/>
                <c:pt idx="0">
                  <c:v>10.119999999999999</c:v>
                </c:pt>
                <c:pt idx="1">
                  <c:v>10.79</c:v>
                </c:pt>
                <c:pt idx="2">
                  <c:v>9.9499999999999993</c:v>
                </c:pt>
                <c:pt idx="3">
                  <c:v>11.6</c:v>
                </c:pt>
                <c:pt idx="4">
                  <c:v>12.2</c:v>
                </c:pt>
                <c:pt idx="5">
                  <c:v>11.98</c:v>
                </c:pt>
                <c:pt idx="6">
                  <c:v>12.04</c:v>
                </c:pt>
                <c:pt idx="7">
                  <c:v>13.36</c:v>
                </c:pt>
                <c:pt idx="8">
                  <c:v>15.89</c:v>
                </c:pt>
                <c:pt idx="9">
                  <c:v>16.079999999999998</c:v>
                </c:pt>
                <c:pt idx="10">
                  <c:v>16.29</c:v>
                </c:pt>
                <c:pt idx="11">
                  <c:v>17.5</c:v>
                </c:pt>
                <c:pt idx="12">
                  <c:v>16.7</c:v>
                </c:pt>
                <c:pt idx="13">
                  <c:v>18.600000000000001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85613896"/>
        <c:axId val="184968200"/>
      </c:lineChart>
      <c:catAx>
        <c:axId val="185613896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pPr>
            <a:endParaRPr lang="en-US"/>
          </a:p>
        </c:txPr>
        <c:crossAx val="184968200"/>
        <c:crosses val="autoZero"/>
        <c:auto val="1"/>
        <c:lblAlgn val="ctr"/>
        <c:lblOffset val="100"/>
        <c:noMultiLvlLbl val="0"/>
      </c:catAx>
      <c:valAx>
        <c:axId val="184968200"/>
        <c:scaling>
          <c:orientation val="minMax"/>
        </c:scaling>
        <c:delete val="0"/>
        <c:axPos val="l"/>
        <c:title>
          <c:tx>
            <c:rich>
              <a:bodyPr/>
              <a:lstStyle/>
              <a:p>
                <a:pPr>
                  <a:defRPr sz="1400" b="0">
                    <a:latin typeface="Arial" panose="020B0604020202020204" pitchFamily="34" charset="0"/>
                    <a:cs typeface="Arial" panose="020B0604020202020204" pitchFamily="34" charset="0"/>
                  </a:defRPr>
                </a:pPr>
                <a:r>
                  <a:rPr lang="en-US" sz="1400" b="0">
                    <a:latin typeface="Arial" panose="020B0604020202020204" pitchFamily="34" charset="0"/>
                    <a:cs typeface="Arial" panose="020B0604020202020204" pitchFamily="34" charset="0"/>
                  </a:rPr>
                  <a:t>Million tonnes   </a:t>
                </a:r>
              </a:p>
            </c:rich>
          </c:tx>
          <c:layout/>
          <c:overlay val="0"/>
        </c:title>
        <c:numFmt formatCode="General" sourceLinked="1"/>
        <c:majorTickMark val="none"/>
        <c:minorTickMark val="none"/>
        <c:tickLblPos val="nextTo"/>
        <c:crossAx val="185613896"/>
        <c:crosses val="autoZero"/>
        <c:crossBetween val="between"/>
      </c:valAx>
      <c:spPr>
        <a:ln>
          <a:solidFill>
            <a:schemeClr val="tx1"/>
          </a:solidFill>
        </a:ln>
      </c:spPr>
    </c:plotArea>
    <c:legend>
      <c:legendPos val="t"/>
      <c:layout>
        <c:manualLayout>
          <c:xMode val="edge"/>
          <c:yMode val="edge"/>
          <c:x val="0.4634536186315108"/>
          <c:y val="0.7092244966956186"/>
          <c:w val="0.39207723481498391"/>
          <c:h val="5.7769572724565114E-2"/>
        </c:manualLayout>
      </c:layout>
      <c:overlay val="0"/>
    </c:legend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1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4E4AC5-836A-4D65-A4E3-0C20D16FB502}" type="datetimeFigureOut">
              <a:rPr lang="en-US" smtClean="0"/>
              <a:t>6/23/2017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2247D1F-AE22-48CA-87E0-C36418DAC9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725108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1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4987CBB-A46C-4BCA-A216-A6A710025F68}" type="datetimeFigureOut">
              <a:rPr lang="en-US" smtClean="0"/>
              <a:t>6/23/2017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49"/>
            <a:ext cx="5486400" cy="360045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5A2E943-B4EB-406F-B1B6-788BC608F9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9655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A2E943-B4EB-406F-B1B6-788BC608F90B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351725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A2E943-B4EB-406F-B1B6-788BC608F90B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370448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9B7F7D-4CDC-4194-85DC-07B66F32655C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97996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C611927A-92B8-4FB9-8CF3-5FBBD306980D}" type="datetime1">
              <a:rPr lang="en-US" smtClean="0"/>
              <a:t>6/23/2017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9D0FD103-5628-4F3A-BBB1-F9B6044F41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334631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61C98C-E854-4D5D-B834-C18FA90CB7CA}" type="datetime1">
              <a:rPr lang="en-US" smtClean="0"/>
              <a:t>6/23/2017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FD103-5628-4F3A-BBB1-F9B6044F41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70136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3BFD1A1F-A4BA-41B2-861F-3B49E92BBF9A}" type="datetime1">
              <a:rPr lang="en-US" smtClean="0"/>
              <a:t>6/23/2017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9D0FD103-5628-4F3A-BBB1-F9B6044F41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819360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C6A8B0-E654-49B6-8B1A-BDF8A80766F9}" type="datetime1">
              <a:rPr lang="en-US" smtClean="0"/>
              <a:t>6/23/2017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9D0FD103-5628-4F3A-BBB1-F9B6044F4164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10600880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67060C-568E-49EF-8CB0-C01CB3855A73}" type="datetime1">
              <a:rPr lang="en-US" smtClean="0"/>
              <a:t>6/23/2017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9D0FD103-5628-4F3A-BBB1-F9B6044F4164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277246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8FC197B8-CA88-41B2-9774-29CD3FFF3931}" type="datetime1">
              <a:rPr lang="en-US" smtClean="0"/>
              <a:t>6/23/2017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9D0FD103-5628-4F3A-BBB1-F9B6044F4164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63982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F0C8F5D6-D83C-4BE5-830A-76D4767C6D1D}" type="datetime1">
              <a:rPr lang="en-US" smtClean="0"/>
              <a:t>6/23/2017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9D0FD103-5628-4F3A-BBB1-F9B6044F4164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8314162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5F36F9-C616-423C-B2F8-21C7DE907A93}" type="datetime1">
              <a:rPr lang="en-US" smtClean="0"/>
              <a:t>6/23/2017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9D0FD103-5628-4F3A-BBB1-F9B6044F41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52558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4E6402-698C-42BA-A3CF-66CFC9DB344F}" type="datetime1">
              <a:rPr lang="en-US" smtClean="0"/>
              <a:t>6/23/2017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9D0FD103-5628-4F3A-BBB1-F9B6044F41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35196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5BDEB-AACE-411D-A9ED-1782C7116336}" type="datetime1">
              <a:rPr lang="en-US" smtClean="0"/>
              <a:t>6/23/2017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9D0FD103-5628-4F3A-BBB1-F9B6044F4164}" type="slidenum">
              <a:rPr lang="en-US" smtClean="0"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21289148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E11FD214-059E-4317-B3A9-A8BCF74FD589}" type="datetime1">
              <a:rPr lang="en-US" smtClean="0"/>
              <a:t>6/23/2017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9D0FD103-5628-4F3A-BBB1-F9B6044F4164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384167220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904F75DF-8001-4CF0-8242-8BAB39B93480}" type="datetime1">
              <a:rPr lang="en-US" smtClean="0"/>
              <a:t>6/23/2017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9D0FD103-5628-4F3A-BBB1-F9B6044F41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3511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sldNum="0" hdr="0" ftr="0" dt="0"/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304800"/>
            <a:ext cx="8382000" cy="1981200"/>
          </a:xfrm>
        </p:spPr>
        <p:txBody>
          <a:bodyPr>
            <a:noAutofit/>
          </a:bodyPr>
          <a:lstStyle/>
          <a:p>
            <a:pPr algn="ctr"/>
            <a:r>
              <a:rPr lang="en-US" sz="2800" b="1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Application of life cycle assessment for improving the eco-efficiency of edible oil supply chains: concept, opportunities and case of rapeseed oil</a:t>
            </a:r>
            <a:endParaRPr lang="en-US" sz="2800" b="1" cap="non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90600" y="3733800"/>
            <a:ext cx="7239000" cy="1687286"/>
          </a:xfrm>
        </p:spPr>
        <p:txBody>
          <a:bodyPr>
            <a:normAutofit/>
          </a:bodyPr>
          <a:lstStyle/>
          <a:p>
            <a:pPr algn="ctr"/>
            <a:endParaRPr lang="en-US" b="1" dirty="0" smtClean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US" b="1" dirty="0" smtClean="0">
                <a:latin typeface="Arial" pitchFamily="34" charset="0"/>
                <a:cs typeface="Arial" pitchFamily="34" charset="0"/>
              </a:rPr>
              <a:t>Poonam Khatri and Suresh Jain</a:t>
            </a:r>
            <a:endParaRPr lang="en-US" b="1" dirty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US" b="1" dirty="0" smtClean="0">
                <a:latin typeface="Arial" pitchFamily="34" charset="0"/>
                <a:cs typeface="Arial" pitchFamily="34" charset="0"/>
              </a:rPr>
              <a:t>TERI University</a:t>
            </a:r>
          </a:p>
          <a:p>
            <a:pPr algn="ctr"/>
            <a:endParaRPr lang="en-US" b="1" dirty="0" smtClean="0">
              <a:latin typeface="Arial" pitchFamily="34" charset="0"/>
              <a:cs typeface="Arial" pitchFamily="34" charset="0"/>
            </a:endParaRPr>
          </a:p>
          <a:p>
            <a:endParaRPr lang="en-US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Picture 1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24185" y="2576385"/>
            <a:ext cx="1175905" cy="9239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/>
          <p:cNvSpPr/>
          <p:nvPr/>
        </p:nvSpPr>
        <p:spPr>
          <a:xfrm>
            <a:off x="152400" y="6248400"/>
            <a:ext cx="20574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February 17, 2017</a:t>
            </a:r>
          </a:p>
        </p:txBody>
      </p:sp>
      <p:sp>
        <p:nvSpPr>
          <p:cNvPr id="7" name="Rectangle 6"/>
          <p:cNvSpPr/>
          <p:nvPr/>
        </p:nvSpPr>
        <p:spPr>
          <a:xfrm>
            <a:off x="2351314" y="6232611"/>
            <a:ext cx="679268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International Conference on EAESE, GJU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Hisar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7128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/>
          <p:cNvPicPr>
            <a:picLocks noGrp="1" noChangeAspect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1602" y="1891446"/>
            <a:ext cx="7515746" cy="3913308"/>
          </a:xfrm>
        </p:spPr>
      </p:pic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383059" y="228600"/>
            <a:ext cx="8625017" cy="990600"/>
          </a:xfrm>
        </p:spPr>
        <p:txBody>
          <a:bodyPr>
            <a:noAutofit/>
          </a:bodyPr>
          <a:lstStyle/>
          <a:p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Convergence of 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eco-efficiency and LCA in rapeseed 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oil supply chain</a:t>
            </a:r>
          </a:p>
        </p:txBody>
      </p:sp>
    </p:spTree>
    <p:extLst>
      <p:ext uri="{BB962C8B-B14F-4D97-AF65-F5344CB8AC3E}">
        <p14:creationId xmlns:p14="http://schemas.microsoft.com/office/powerpoint/2010/main" val="3835407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An </a:t>
            </a: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urgent need for taking a life cycle based approach for increasing the domestic </a:t>
            </a:r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production</a:t>
            </a:r>
            <a:endParaRPr lang="en-US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Such an approach 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is essential for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promoting cleaner production in 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the domestic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edible oils sector </a:t>
            </a:r>
            <a:endParaRPr lang="en-US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Agriculture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stage found to be more significant in context of environmental impacts of 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rapeseed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oil 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production</a:t>
            </a:r>
          </a:p>
          <a:p>
            <a:pPr lvl="0"/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Policy focus expected to be on optimization of product systems rather than preferring one oil over other on the basis of prices and trade 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benefits</a:t>
            </a:r>
          </a:p>
          <a:p>
            <a:pPr lvl="0"/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327338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Acknowledgements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07772" y="1600200"/>
            <a:ext cx="8155459" cy="4495800"/>
          </a:xfrm>
        </p:spPr>
        <p:txBody>
          <a:bodyPr>
            <a:normAutofit fontScale="85000" lnSpcReduction="10000"/>
          </a:bodyPr>
          <a:lstStyle/>
          <a:p>
            <a:r>
              <a:rPr lang="en-US" dirty="0" smtClean="0"/>
              <a:t>I wish to express my sincere gratitude for my supervisor, Prof Suresh Jain, for the constant support and encouragement to participate in the EAESE 2017 conference</a:t>
            </a:r>
          </a:p>
          <a:p>
            <a:r>
              <a:rPr lang="en-US" dirty="0" smtClean="0"/>
              <a:t>Thank you Internal Grant Committee (IGC) of TERI University for the funds necessary to travel and participate in the EAESE 2017 conference </a:t>
            </a:r>
          </a:p>
          <a:p>
            <a:r>
              <a:rPr lang="en-US" dirty="0" smtClean="0"/>
              <a:t>I also want to acknowledge the financial support from </a:t>
            </a:r>
            <a:r>
              <a:rPr lang="en-US" dirty="0"/>
              <a:t>European Union for supporting current work under research project “Added value </a:t>
            </a:r>
            <a:r>
              <a:rPr lang="en-US" dirty="0" smtClean="0"/>
              <a:t>from high </a:t>
            </a:r>
            <a:r>
              <a:rPr lang="en-US" dirty="0"/>
              <a:t>protein &amp; high oil industrial co-streams: APROPOS” (</a:t>
            </a:r>
            <a:r>
              <a:rPr lang="en-US" dirty="0" smtClean="0"/>
              <a:t>FP7- KBBE-Grant </a:t>
            </a:r>
            <a:r>
              <a:rPr lang="en-US" dirty="0"/>
              <a:t>no: 289170) 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9570535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Introduction</a:t>
            </a:r>
            <a:endParaRPr lang="en-US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>
            <a:normAutofit fontScale="92500"/>
          </a:bodyPr>
          <a:lstStyle/>
          <a:p>
            <a:r>
              <a:rPr lang="en-US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Food systems worldwide expected to increase production 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in a sustainable </a:t>
            </a:r>
            <a:r>
              <a:rPr lang="en-US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way</a:t>
            </a:r>
          </a:p>
          <a:p>
            <a:r>
              <a:rPr lang="en-US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Food system activities have become energy intensive</a:t>
            </a:r>
          </a:p>
          <a:p>
            <a:pPr lvl="1"/>
            <a:r>
              <a:rPr lang="en-U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Accounting for 20-35% resource consumption worldwide (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Hertwich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and Peters, 2009</a:t>
            </a:r>
            <a:r>
              <a:rPr lang="en-U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lvl="1"/>
            <a:r>
              <a:rPr lang="en-U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Agriculture 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is responsible for 30–35% </a:t>
            </a:r>
            <a:r>
              <a:rPr lang="en-U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of global 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greenhouse gas emissions </a:t>
            </a:r>
            <a:r>
              <a:rPr lang="en-U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(Foley et al. 2011)</a:t>
            </a:r>
          </a:p>
          <a:p>
            <a:r>
              <a:rPr lang="en-US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Sustainability assessment of food systems has reached to the top of the policy goals</a:t>
            </a:r>
          </a:p>
          <a:p>
            <a:r>
              <a:rPr lang="en-US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Edible oils constitute an important component of food, trade, and most increasing food commodities worldwide </a:t>
            </a:r>
          </a:p>
          <a:p>
            <a:endParaRPr lang="en-US" dirty="0" smtClean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279795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6700" y="200028"/>
            <a:ext cx="8877300" cy="1069974"/>
          </a:xfrm>
        </p:spPr>
        <p:txBody>
          <a:bodyPr>
            <a:noAutofit/>
          </a:bodyPr>
          <a:lstStyle/>
          <a:p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Demand-Supply gap of edible oils in India</a:t>
            </a:r>
            <a:endParaRPr lang="en-US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13756" y="1521139"/>
            <a:ext cx="8702565" cy="5336861"/>
          </a:xfrm>
        </p:spPr>
        <p:txBody>
          <a:bodyPr>
            <a:normAutofit fontScale="92500" lnSpcReduction="20000"/>
          </a:bodyPr>
          <a:lstStyle/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r>
              <a:rPr lang="en-US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Around half of the domestic consumption needs are met through import </a:t>
            </a:r>
          </a:p>
          <a:p>
            <a:r>
              <a:rPr lang="en-US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India imported 14 MT 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of edible oil </a:t>
            </a:r>
            <a:r>
              <a:rPr lang="en-US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worth ~ 65,000 Cr. INR during 2014-15</a:t>
            </a:r>
            <a:endParaRPr lang="en-US" sz="2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5" name="Chart 4"/>
          <p:cNvGraphicFramePr>
            <a:graphicFrameLocks/>
          </p:cNvGraphicFramePr>
          <p:nvPr>
            <p:extLst/>
          </p:nvPr>
        </p:nvGraphicFramePr>
        <p:xfrm>
          <a:off x="1618247" y="1643969"/>
          <a:ext cx="5812819" cy="351061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8827493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Eco-efficiency: Concept</a:t>
            </a:r>
            <a:endParaRPr lang="en-US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7" y="1600200"/>
            <a:ext cx="8335409" cy="4495800"/>
          </a:xfrm>
        </p:spPr>
        <p:txBody>
          <a:bodyPr>
            <a:normAutofit/>
          </a:bodyPr>
          <a:lstStyle/>
          <a:p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Eco-efficiency is about achieving more output (quantity and quality) from less input of resources </a:t>
            </a:r>
          </a:p>
          <a:p>
            <a:pPr lvl="1"/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Covers economic and environmental dimensions</a:t>
            </a:r>
          </a:p>
          <a:p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Encourages to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search for environmental improvements that yield parallel economic 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benefits</a:t>
            </a:r>
          </a:p>
          <a:p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Eco-efficiency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requires transition to sustainable patterns of consumption and production 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lvl="0"/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Systems approach is recognized as most essential for making transition to sustainable food systems (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Soussana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, 2014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320381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Holistic concept of food production</a:t>
            </a:r>
            <a:endParaRPr lang="en-US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1555203" y="2196329"/>
            <a:ext cx="6047379" cy="3734208"/>
            <a:chOff x="-175531" y="-80085"/>
            <a:chExt cx="7132858" cy="4425583"/>
          </a:xfrm>
        </p:grpSpPr>
        <p:sp>
          <p:nvSpPr>
            <p:cNvPr id="5" name="Rectangle 4"/>
            <p:cNvSpPr/>
            <p:nvPr/>
          </p:nvSpPr>
          <p:spPr>
            <a:xfrm>
              <a:off x="2130014" y="750152"/>
              <a:ext cx="2050763" cy="5334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400" b="1" kern="12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Times New Roman" panose="02020603050405020304" pitchFamily="18" charset="0"/>
                  <a:cs typeface="Arial" panose="020B0604020202020204" pitchFamily="34" charset="0"/>
                </a:rPr>
                <a:t>Product quality</a:t>
              </a:r>
              <a:endParaRPr lang="en-US" sz="14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endParaRPr>
            </a:p>
          </p:txBody>
        </p:sp>
        <p:sp>
          <p:nvSpPr>
            <p:cNvPr id="6" name="Rectangle 5"/>
            <p:cNvSpPr/>
            <p:nvPr/>
          </p:nvSpPr>
          <p:spPr>
            <a:xfrm>
              <a:off x="63825" y="2576908"/>
              <a:ext cx="2489320" cy="5334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400" b="1" kern="12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Times New Roman" panose="02020603050405020304" pitchFamily="18" charset="0"/>
                  <a:cs typeface="Arial" panose="020B0604020202020204" pitchFamily="34" charset="0"/>
                </a:rPr>
                <a:t>Production efficiency</a:t>
              </a:r>
              <a:endParaRPr lang="en-US" sz="14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endParaRPr>
            </a:p>
          </p:txBody>
        </p:sp>
        <p:sp>
          <p:nvSpPr>
            <p:cNvPr id="7" name="Rectangle 6"/>
            <p:cNvSpPr/>
            <p:nvPr/>
          </p:nvSpPr>
          <p:spPr>
            <a:xfrm>
              <a:off x="3750760" y="2576870"/>
              <a:ext cx="2871467" cy="547322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algn="ctr"/>
              <a:r>
                <a:rPr lang="en-US" sz="1400" b="1" kern="12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Times New Roman" panose="02020603050405020304" pitchFamily="18" charset="0"/>
                  <a:cs typeface="Arial" panose="020B0604020202020204" pitchFamily="34" charset="0"/>
                </a:rPr>
                <a:t>Environmental protection</a:t>
              </a:r>
              <a:endParaRPr lang="en-US" sz="14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endParaRPr>
            </a:p>
          </p:txBody>
        </p:sp>
        <p:grpSp>
          <p:nvGrpSpPr>
            <p:cNvPr id="8" name="Group 7"/>
            <p:cNvGrpSpPr/>
            <p:nvPr/>
          </p:nvGrpSpPr>
          <p:grpSpPr>
            <a:xfrm>
              <a:off x="1600200" y="1359932"/>
              <a:ext cx="2971800" cy="1143000"/>
              <a:chOff x="1600200" y="1359932"/>
              <a:chExt cx="2971800" cy="1143000"/>
            </a:xfrm>
          </p:grpSpPr>
          <p:cxnSp>
            <p:nvCxnSpPr>
              <p:cNvPr id="15" name="Straight Arrow Connector 14"/>
              <p:cNvCxnSpPr/>
              <p:nvPr/>
            </p:nvCxnSpPr>
            <p:spPr>
              <a:xfrm>
                <a:off x="3124200" y="1359932"/>
                <a:ext cx="1447800" cy="1143000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" name="Straight Arrow Connector 15"/>
              <p:cNvCxnSpPr/>
              <p:nvPr/>
            </p:nvCxnSpPr>
            <p:spPr>
              <a:xfrm flipV="1">
                <a:off x="1600200" y="1359932"/>
                <a:ext cx="1447800" cy="1143000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" name="Straight Arrow Connector 16"/>
              <p:cNvCxnSpPr/>
              <p:nvPr/>
            </p:nvCxnSpPr>
            <p:spPr>
              <a:xfrm flipH="1">
                <a:off x="1723208" y="2502932"/>
                <a:ext cx="2649583" cy="0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8" name="TextBox 19"/>
              <p:cNvSpPr txBox="1"/>
              <p:nvPr/>
            </p:nvSpPr>
            <p:spPr>
              <a:xfrm>
                <a:off x="2438398" y="1930126"/>
                <a:ext cx="1312362" cy="344025"/>
              </a:xfrm>
              <a:prstGeom prst="rect">
                <a:avLst/>
              </a:prstGeom>
              <a:noFill/>
            </p:spPr>
            <p:txBody>
              <a:bodyPr wrap="square" rtlCol="0">
                <a:noAutofit/>
              </a:bodyPr>
              <a:lstStyle/>
              <a:p>
                <a:pPr marL="0" marR="0" algn="ctr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b="1" kern="12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Synthesis</a:t>
                </a:r>
                <a:endParaRPr lang="en-US" sz="1400" b="1" dirty="0">
                  <a:effectLst/>
                  <a:latin typeface="Arial" panose="020B0604020202020204" pitchFamily="34" charset="0"/>
                  <a:ea typeface="Times New Roman" panose="02020603050405020304" pitchFamily="18" charset="0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9" name="TextBox 24"/>
            <p:cNvSpPr txBox="1"/>
            <p:nvPr/>
          </p:nvSpPr>
          <p:spPr>
            <a:xfrm>
              <a:off x="993834" y="-80085"/>
              <a:ext cx="4354509" cy="449418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200" b="1" kern="1200" dirty="0" smtClean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Times New Roman" panose="02020603050405020304" pitchFamily="18" charset="0"/>
                  <a:cs typeface="Arial" panose="020B0604020202020204" pitchFamily="34" charset="0"/>
                </a:rPr>
                <a:t>Quality </a:t>
              </a:r>
              <a:r>
                <a:rPr lang="en-US" sz="1200" b="1" kern="12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Times New Roman" panose="02020603050405020304" pitchFamily="18" charset="0"/>
                  <a:cs typeface="Arial" panose="020B0604020202020204" pitchFamily="34" charset="0"/>
                </a:rPr>
                <a:t>products for competing in global markets</a:t>
              </a:r>
              <a:endParaRPr lang="en-US" sz="12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endParaRPr>
            </a:p>
          </p:txBody>
        </p:sp>
        <p:sp>
          <p:nvSpPr>
            <p:cNvPr id="10" name="TextBox 25"/>
            <p:cNvSpPr txBox="1"/>
            <p:nvPr/>
          </p:nvSpPr>
          <p:spPr>
            <a:xfrm>
              <a:off x="-175531" y="3596643"/>
              <a:ext cx="2804178" cy="748855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200" b="1" kern="12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Times New Roman" panose="02020603050405020304" pitchFamily="18" charset="0"/>
                  <a:cs typeface="Arial" panose="020B0604020202020204" pitchFamily="34" charset="0"/>
                </a:rPr>
                <a:t>Increase in productivity for bridging the gap in demand-supply</a:t>
              </a:r>
              <a:endParaRPr lang="en-US" sz="12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endParaRPr>
            </a:p>
          </p:txBody>
        </p:sp>
        <p:sp>
          <p:nvSpPr>
            <p:cNvPr id="11" name="TextBox 26"/>
            <p:cNvSpPr txBox="1"/>
            <p:nvPr/>
          </p:nvSpPr>
          <p:spPr>
            <a:xfrm>
              <a:off x="3811539" y="3574323"/>
              <a:ext cx="3145788" cy="771174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200" b="1" kern="12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Times New Roman" panose="02020603050405020304" pitchFamily="18" charset="0"/>
                  <a:cs typeface="Arial" panose="020B0604020202020204" pitchFamily="34" charset="0"/>
                </a:rPr>
                <a:t>Maximizing the resource consumption &amp; minimizing the environmental emissions</a:t>
              </a:r>
              <a:endParaRPr lang="en-US" sz="12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endParaRPr>
            </a:p>
          </p:txBody>
        </p:sp>
        <p:cxnSp>
          <p:nvCxnSpPr>
            <p:cNvPr id="12" name="Straight Arrow Connector 11"/>
            <p:cNvCxnSpPr/>
            <p:nvPr/>
          </p:nvCxnSpPr>
          <p:spPr>
            <a:xfrm flipV="1">
              <a:off x="3140158" y="369332"/>
              <a:ext cx="0" cy="38100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Arrow Connector 12"/>
            <p:cNvCxnSpPr/>
            <p:nvPr/>
          </p:nvCxnSpPr>
          <p:spPr>
            <a:xfrm>
              <a:off x="1211581" y="3124194"/>
              <a:ext cx="0" cy="407432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Arrow Connector 13"/>
            <p:cNvCxnSpPr/>
            <p:nvPr/>
          </p:nvCxnSpPr>
          <p:spPr>
            <a:xfrm>
              <a:off x="5348343" y="3112532"/>
              <a:ext cx="0" cy="407432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9" name="Rectangle 18"/>
          <p:cNvSpPr/>
          <p:nvPr/>
        </p:nvSpPr>
        <p:spPr>
          <a:xfrm>
            <a:off x="6785806" y="6395873"/>
            <a:ext cx="1980242" cy="30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 smtClean="0">
                <a:solidFill>
                  <a:schemeClr val="bg1">
                    <a:lumMod val="50000"/>
                  </a:schemeClr>
                </a:solidFill>
              </a:rPr>
              <a:t>Laufenberg et al., 2003</a:t>
            </a:r>
            <a:endParaRPr lang="en-US" sz="1400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501195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>
          <a:xfrm>
            <a:off x="1620043" y="2590800"/>
            <a:ext cx="7123113" cy="1673225"/>
          </a:xfrm>
        </p:spPr>
        <p:txBody>
          <a:bodyPr>
            <a:normAutofit/>
          </a:bodyPr>
          <a:lstStyle/>
          <a:p>
            <a:pPr algn="ctr"/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Eco-efficiency: Challenges and opportunities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Case of rapeseed oil</a:t>
            </a:r>
            <a:endParaRPr lang="en-US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981215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Eco-efficiency: Challenges</a:t>
            </a:r>
            <a:endParaRPr lang="en-US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612647" y="1600200"/>
            <a:ext cx="8358357" cy="5035378"/>
          </a:xfrm>
        </p:spPr>
        <p:txBody>
          <a:bodyPr>
            <a:normAutofit fontScale="85000" lnSpcReduction="20000"/>
          </a:bodyPr>
          <a:lstStyle/>
          <a:p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Production inefficiencies</a:t>
            </a:r>
          </a:p>
          <a:p>
            <a:pPr lvl="1"/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Inefficiencies in both oilseed production and processing stages (50-65% combined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lvl="1"/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Higher inefficiencies in processing stage</a:t>
            </a:r>
          </a:p>
          <a:p>
            <a:pPr lvl="1"/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Small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scale industries are the dominant 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players</a:t>
            </a:r>
          </a:p>
          <a:p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Low quality products</a:t>
            </a:r>
          </a:p>
          <a:p>
            <a:pPr lvl="1"/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Low valued use of rapeseed oil cake (4MT annual production)</a:t>
            </a:r>
          </a:p>
          <a:p>
            <a:pPr lvl="1"/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High antinutritional constituents (glucosinolates &gt;100μmole/g against international standards &lt;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30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μmole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/g)</a:t>
            </a:r>
          </a:p>
          <a:p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Environmental impacts </a:t>
            </a:r>
          </a:p>
          <a:p>
            <a:pPr lvl="1"/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No assessment studies on environmental impacts of edible oil systems</a:t>
            </a:r>
          </a:p>
          <a:p>
            <a:pPr lvl="1"/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Environmental emissions from different foreground and background 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processes all through the life cycle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Use of hexane solvent, photochemical ozone creation potential</a:t>
            </a:r>
          </a:p>
        </p:txBody>
      </p:sp>
    </p:spTree>
    <p:extLst>
      <p:ext uri="{BB962C8B-B14F-4D97-AF65-F5344CB8AC3E}">
        <p14:creationId xmlns:p14="http://schemas.microsoft.com/office/powerpoint/2010/main" val="26967312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Eco-efficiency: Opportunities</a:t>
            </a:r>
            <a:endParaRPr lang="en-US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612648" y="1600199"/>
            <a:ext cx="8153400" cy="4874741"/>
          </a:xfrm>
        </p:spPr>
        <p:txBody>
          <a:bodyPr>
            <a:normAutofit/>
          </a:bodyPr>
          <a:lstStyle/>
          <a:p>
            <a:r>
              <a:rPr lang="en-US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Short term</a:t>
            </a:r>
          </a:p>
          <a:p>
            <a:pPr lvl="1"/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Increased efficiency 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in production and processing</a:t>
            </a:r>
          </a:p>
          <a:p>
            <a:pPr lvl="1"/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Reduced emissions, waste, and recycling of by-products, residues</a:t>
            </a:r>
          </a:p>
          <a:p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Medium term</a:t>
            </a:r>
          </a:p>
          <a:p>
            <a:pPr lvl="1"/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Development of new production processes for value added use of mustard cake</a:t>
            </a:r>
          </a:p>
          <a:p>
            <a:pPr lvl="1"/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Competitive advantage to processing industries</a:t>
            </a:r>
          </a:p>
          <a:p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Long term</a:t>
            </a:r>
          </a:p>
          <a:p>
            <a:pPr lvl="1"/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Eco-efficient production of mustard oil</a:t>
            </a:r>
          </a:p>
          <a:p>
            <a:pPr lvl="1"/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Reorientation in policy making 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00941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Life 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cycle 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assessment (LCA)</a:t>
            </a:r>
            <a:endParaRPr lang="en-US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LCA is compilation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and evaluation of the inputs, outputs and the potential environmental impacts of a product system throughout its 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life cycle</a:t>
            </a:r>
          </a:p>
          <a:p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LCA helps answering the questions like </a:t>
            </a:r>
            <a:endParaRPr lang="en-US" sz="2400" dirty="0">
              <a:solidFill>
                <a:schemeClr val="accent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r>
              <a:rPr lang="en-US" sz="2000" dirty="0" smtClean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Which environmental impacts can be attributed to a product?</a:t>
            </a:r>
          </a:p>
          <a:p>
            <a:pPr lvl="1"/>
            <a:r>
              <a:rPr lang="en-US" sz="2000" dirty="0" smtClean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Which life cycle stage of a product cause most of the environmental problems?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5410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heme1">
  <a:themeElements>
    <a:clrScheme name="Angles">
      <a:dk1>
        <a:srgbClr val="000000"/>
      </a:dk1>
      <a:lt1>
        <a:srgbClr val="FFFFFF"/>
      </a:lt1>
      <a:dk2>
        <a:srgbClr val="434342"/>
      </a:dk2>
      <a:lt2>
        <a:srgbClr val="CDD7D9"/>
      </a:lt2>
      <a:accent1>
        <a:srgbClr val="797B7E"/>
      </a:accent1>
      <a:accent2>
        <a:srgbClr val="F96A1B"/>
      </a:accent2>
      <a:accent3>
        <a:srgbClr val="08A1D9"/>
      </a:accent3>
      <a:accent4>
        <a:srgbClr val="7C984A"/>
      </a:accent4>
      <a:accent5>
        <a:srgbClr val="C2AD8D"/>
      </a:accent5>
      <a:accent6>
        <a:srgbClr val="506E94"/>
      </a:accent6>
      <a:hlink>
        <a:srgbClr val="5F5F5F"/>
      </a:hlink>
      <a:folHlink>
        <a:srgbClr val="969696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heme1" id="{1566FB92-0EDC-4BD2-9621-99F56512918D}" vid="{C97B67F2-6B78-45D9-BFEB-1BF84CC9FE01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Theme1</Template>
  <TotalTime>861</TotalTime>
  <Words>654</Words>
  <Application>Microsoft Office PowerPoint</Application>
  <PresentationFormat>On-screen Show (4:3)</PresentationFormat>
  <Paragraphs>83</Paragraphs>
  <Slides>12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9" baseType="lpstr">
      <vt:lpstr>Arial</vt:lpstr>
      <vt:lpstr>Calibri</vt:lpstr>
      <vt:lpstr>Times New Roman</vt:lpstr>
      <vt:lpstr>Tw Cen MT</vt:lpstr>
      <vt:lpstr>Wingdings</vt:lpstr>
      <vt:lpstr>Wingdings 2</vt:lpstr>
      <vt:lpstr>Theme1</vt:lpstr>
      <vt:lpstr>Application of life cycle assessment for improving the eco-efficiency of edible oil supply chains: concept, opportunities and case of rapeseed oil</vt:lpstr>
      <vt:lpstr>Introduction</vt:lpstr>
      <vt:lpstr>Demand-Supply gap of edible oils in India</vt:lpstr>
      <vt:lpstr>Eco-efficiency: Concept</vt:lpstr>
      <vt:lpstr>Holistic concept of food production</vt:lpstr>
      <vt:lpstr>Case of rapeseed oil</vt:lpstr>
      <vt:lpstr>Eco-efficiency: Challenges</vt:lpstr>
      <vt:lpstr>Eco-efficiency: Opportunities</vt:lpstr>
      <vt:lpstr>Life cycle assessment (LCA)</vt:lpstr>
      <vt:lpstr>Convergence of eco-efficiency and LCA in rapeseed oil supply chain</vt:lpstr>
      <vt:lpstr>Conclusions</vt:lpstr>
      <vt:lpstr>Acknowledgements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Application of life cycle assessment for improving the eco-efficiency of edible oil supply chains: concept, opportunities and case of rapeseed oil</dc:title>
  <dc:creator>hp</dc:creator>
  <cp:lastModifiedBy>Poonam Khatri</cp:lastModifiedBy>
  <cp:revision>40</cp:revision>
  <cp:lastPrinted>2017-06-23T05:53:13Z</cp:lastPrinted>
  <dcterms:created xsi:type="dcterms:W3CDTF">2017-02-13T15:56:24Z</dcterms:created>
  <dcterms:modified xsi:type="dcterms:W3CDTF">2017-06-23T06:39:02Z</dcterms:modified>
</cp:coreProperties>
</file>