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charts/chart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8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4"/>
  </p:notesMasterIdLst>
  <p:sldIdLst>
    <p:sldId id="258" r:id="rId2"/>
    <p:sldId id="259" r:id="rId3"/>
    <p:sldId id="261" r:id="rId4"/>
    <p:sldId id="267" r:id="rId5"/>
    <p:sldId id="274" r:id="rId6"/>
    <p:sldId id="275" r:id="rId7"/>
    <p:sldId id="278" r:id="rId8"/>
    <p:sldId id="276" r:id="rId9"/>
    <p:sldId id="272" r:id="rId10"/>
    <p:sldId id="273" r:id="rId11"/>
    <p:sldId id="269" r:id="rId12"/>
    <p:sldId id="27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59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>
      <p:cViewPr varScale="1">
        <p:scale>
          <a:sx n="77" d="100"/>
          <a:sy n="77" d="100"/>
        </p:scale>
        <p:origin x="76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H:\Ph.D\academic\5th%20sem\edible%20oil%20production%20and%20consumption%20(1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H:\Ph.D\academic\Papers\Review%20paper\Updated%20review%20paper\Analysis%20of%20edible%20oil%20LCAs_Final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H:\Ph.D\academic\10th%20sem\Synopsis\Comparison_graphs-F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H:\Ph.D\academic\10th%20sem\Synopsis\Comparison_graphs-F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H:\Ph.D\academic\10th%20sem\Synopsis\Comparison_graphs-F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H:\Ph.D\academic\10th%20sem\Synopsis\Comparison_graphs-F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H:\Ph.D\academic\10th%20sem\Synopsis\Comparison_graphs-F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71046045887128"/>
          <c:y val="4.7603028185643728E-2"/>
          <c:w val="0.81115647720292383"/>
          <c:h val="0.7684902682348999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Production </c:v>
                </c:pt>
              </c:strCache>
            </c:strRef>
          </c:tx>
          <c:cat>
            <c:strRef>
              <c:f>Sheet1!$A$2:$A$15</c:f>
              <c:strCache>
                <c:ptCount val="14"/>
                <c:pt idx="0">
                  <c:v>2000-01</c:v>
                </c:pt>
                <c:pt idx="1">
                  <c:v>2001-02</c:v>
                </c:pt>
                <c:pt idx="2">
                  <c:v>2002-03</c:v>
                </c:pt>
                <c:pt idx="3">
                  <c:v>2003-04</c:v>
                </c:pt>
                <c:pt idx="4">
                  <c:v>2004-05</c:v>
                </c:pt>
                <c:pt idx="5">
                  <c:v>2005-06</c:v>
                </c:pt>
                <c:pt idx="6">
                  <c:v>2006-07</c:v>
                </c:pt>
                <c:pt idx="7">
                  <c:v>2007-08</c:v>
                </c:pt>
                <c:pt idx="8">
                  <c:v>2008-09</c:v>
                </c:pt>
                <c:pt idx="9">
                  <c:v>2009-10</c:v>
                </c:pt>
                <c:pt idx="10">
                  <c:v>2010-11</c:v>
                </c:pt>
                <c:pt idx="11">
                  <c:v>2011-12</c:v>
                </c:pt>
                <c:pt idx="12">
                  <c:v>2012-13</c:v>
                </c:pt>
                <c:pt idx="13">
                  <c:v>2013-14 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5.0299999999999994</c:v>
                </c:pt>
                <c:pt idx="1">
                  <c:v>6.0299999999999994</c:v>
                </c:pt>
                <c:pt idx="2">
                  <c:v>4.5599999999999996</c:v>
                </c:pt>
                <c:pt idx="3">
                  <c:v>6.97</c:v>
                </c:pt>
                <c:pt idx="4">
                  <c:v>6.7499999999999991</c:v>
                </c:pt>
                <c:pt idx="5">
                  <c:v>6.8500000000000005</c:v>
                </c:pt>
                <c:pt idx="6">
                  <c:v>6.6999999999999993</c:v>
                </c:pt>
                <c:pt idx="7">
                  <c:v>7.1</c:v>
                </c:pt>
                <c:pt idx="8">
                  <c:v>7.25</c:v>
                </c:pt>
                <c:pt idx="9">
                  <c:v>6.8399999999999981</c:v>
                </c:pt>
                <c:pt idx="10">
                  <c:v>7.629999999999999</c:v>
                </c:pt>
                <c:pt idx="11">
                  <c:v>7.5</c:v>
                </c:pt>
                <c:pt idx="12">
                  <c:v>7.2</c:v>
                </c:pt>
                <c:pt idx="13">
                  <c:v>7.6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Consumption</c:v>
                </c:pt>
              </c:strCache>
            </c:strRef>
          </c:tx>
          <c:cat>
            <c:strRef>
              <c:f>Sheet1!$A$2:$A$15</c:f>
              <c:strCache>
                <c:ptCount val="14"/>
                <c:pt idx="0">
                  <c:v>2000-01</c:v>
                </c:pt>
                <c:pt idx="1">
                  <c:v>2001-02</c:v>
                </c:pt>
                <c:pt idx="2">
                  <c:v>2002-03</c:v>
                </c:pt>
                <c:pt idx="3">
                  <c:v>2003-04</c:v>
                </c:pt>
                <c:pt idx="4">
                  <c:v>2004-05</c:v>
                </c:pt>
                <c:pt idx="5">
                  <c:v>2005-06</c:v>
                </c:pt>
                <c:pt idx="6">
                  <c:v>2006-07</c:v>
                </c:pt>
                <c:pt idx="7">
                  <c:v>2007-08</c:v>
                </c:pt>
                <c:pt idx="8">
                  <c:v>2008-09</c:v>
                </c:pt>
                <c:pt idx="9">
                  <c:v>2009-10</c:v>
                </c:pt>
                <c:pt idx="10">
                  <c:v>2010-11</c:v>
                </c:pt>
                <c:pt idx="11">
                  <c:v>2011-12</c:v>
                </c:pt>
                <c:pt idx="12">
                  <c:v>2012-13</c:v>
                </c:pt>
                <c:pt idx="13">
                  <c:v>2013-14 </c:v>
                </c:pt>
              </c:strCache>
            </c:str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10.119999999999999</c:v>
                </c:pt>
                <c:pt idx="1">
                  <c:v>10.79</c:v>
                </c:pt>
                <c:pt idx="2">
                  <c:v>9.9499999999999993</c:v>
                </c:pt>
                <c:pt idx="3">
                  <c:v>11.6</c:v>
                </c:pt>
                <c:pt idx="4">
                  <c:v>12.2</c:v>
                </c:pt>
                <c:pt idx="5">
                  <c:v>11.98</c:v>
                </c:pt>
                <c:pt idx="6">
                  <c:v>12.04</c:v>
                </c:pt>
                <c:pt idx="7">
                  <c:v>13.36</c:v>
                </c:pt>
                <c:pt idx="8">
                  <c:v>15.89</c:v>
                </c:pt>
                <c:pt idx="9">
                  <c:v>16.079999999999998</c:v>
                </c:pt>
                <c:pt idx="10">
                  <c:v>16.29</c:v>
                </c:pt>
                <c:pt idx="11">
                  <c:v>17.5</c:v>
                </c:pt>
                <c:pt idx="12">
                  <c:v>16.7</c:v>
                </c:pt>
                <c:pt idx="13">
                  <c:v>18.600000000000001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1587736"/>
        <c:axId val="141597336"/>
      </c:lineChart>
      <c:catAx>
        <c:axId val="1415877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41597336"/>
        <c:crosses val="autoZero"/>
        <c:auto val="1"/>
        <c:lblAlgn val="ctr"/>
        <c:lblOffset val="100"/>
        <c:noMultiLvlLbl val="0"/>
      </c:catAx>
      <c:valAx>
        <c:axId val="141597336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400" b="0">
                    <a:latin typeface="Arial" panose="020B0604020202020204" pitchFamily="34" charset="0"/>
                    <a:cs typeface="Arial" panose="020B0604020202020204" pitchFamily="34" charset="0"/>
                  </a:rPr>
                  <a:t>Million tonnes   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41587736"/>
        <c:crosses val="autoZero"/>
        <c:crossBetween val="between"/>
      </c:valAx>
      <c:spPr>
        <a:ln>
          <a:solidFill>
            <a:schemeClr val="tx1"/>
          </a:solidFill>
        </a:ln>
      </c:spPr>
    </c:plotArea>
    <c:legend>
      <c:legendPos val="t"/>
      <c:layout>
        <c:manualLayout>
          <c:xMode val="edge"/>
          <c:yMode val="edge"/>
          <c:x val="0.4634536186315108"/>
          <c:y val="0.7092244966956186"/>
          <c:w val="0.39207723481498391"/>
          <c:h val="5.7769572724565114E-2"/>
        </c:manualLayout>
      </c:layout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441530973676841E-2"/>
          <c:y val="3.8805684769133528E-2"/>
          <c:w val="0.89075911627551396"/>
          <c:h val="0.78331166506690486"/>
        </c:manualLayout>
      </c:layout>
      <c:barChart>
        <c:barDir val="col"/>
        <c:grouping val="stacked"/>
        <c:varyColors val="0"/>
        <c:ser>
          <c:idx val="0"/>
          <c:order val="0"/>
          <c:spPr>
            <a:pattFill prst="horzBrick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tx2">
                  <a:lumMod val="75000"/>
                </a:schemeClr>
              </a:solidFill>
            </a:ln>
            <a:effectLst/>
          </c:spPr>
          <c:invertIfNegative val="0"/>
          <c:cat>
            <c:strRef>
              <c:f>'LCIA method'!$T$19:$T$27</c:f>
              <c:strCache>
                <c:ptCount val="9"/>
                <c:pt idx="0">
                  <c:v>CML</c:v>
                </c:pt>
                <c:pt idx="1">
                  <c:v>EI- 99</c:v>
                </c:pt>
                <c:pt idx="2">
                  <c:v>EI- 95</c:v>
                </c:pt>
                <c:pt idx="3">
                  <c:v>ReCiPe-M</c:v>
                </c:pt>
                <c:pt idx="4">
                  <c:v>ReCiPe-E</c:v>
                </c:pt>
                <c:pt idx="5">
                  <c:v>EDIP-97</c:v>
                </c:pt>
                <c:pt idx="6">
                  <c:v>EDIP-2003</c:v>
                </c:pt>
                <c:pt idx="7">
                  <c:v>IMPACT 2002</c:v>
                </c:pt>
                <c:pt idx="8">
                  <c:v>CED</c:v>
                </c:pt>
              </c:strCache>
            </c:strRef>
          </c:cat>
          <c:val>
            <c:numRef>
              <c:f>'LCIA method'!$U$19:$U$27</c:f>
              <c:numCache>
                <c:formatCode>General</c:formatCode>
                <c:ptCount val="9"/>
                <c:pt idx="0">
                  <c:v>12</c:v>
                </c:pt>
                <c:pt idx="1">
                  <c:v>7</c:v>
                </c:pt>
                <c:pt idx="2">
                  <c:v>2</c:v>
                </c:pt>
                <c:pt idx="3">
                  <c:v>4</c:v>
                </c:pt>
                <c:pt idx="4">
                  <c:v>5</c:v>
                </c:pt>
                <c:pt idx="5">
                  <c:v>2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1952640"/>
        <c:axId val="141538352"/>
      </c:barChart>
      <c:catAx>
        <c:axId val="1419526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0" i="0" u="none" strike="noStrike" baseline="0" dirty="0" smtClean="0"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Type of LCIA methodology </a:t>
                </a:r>
                <a:endParaRPr lang="en-GB" sz="12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0.41059315049386941"/>
              <c:y val="0.91632351256895239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2060"/>
            </a:solidFill>
            <a:round/>
          </a:ln>
          <a:effectLst/>
        </c:spPr>
        <c:txPr>
          <a:bodyPr rot="-60000000" vert="horz"/>
          <a:lstStyle/>
          <a:p>
            <a: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41538352"/>
        <c:crosses val="autoZero"/>
        <c:auto val="1"/>
        <c:lblAlgn val="ctr"/>
        <c:lblOffset val="100"/>
        <c:noMultiLvlLbl val="0"/>
      </c:catAx>
      <c:valAx>
        <c:axId val="14153835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Number of studies </a:t>
                </a:r>
              </a:p>
            </c:rich>
          </c:tx>
          <c:layout>
            <c:manualLayout>
              <c:xMode val="edge"/>
              <c:yMode val="edge"/>
              <c:x val="1.2882447665056361E-2"/>
              <c:y val="0.22900091001926903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41952640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FFFF">
                <a:lumMod val="50000"/>
              </a:srgbClr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rgbClr val="000000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'Midpoint impacts'!$L$17:$L$18</c:f>
              <c:strCache>
                <c:ptCount val="2"/>
                <c:pt idx="0">
                  <c:v>SE</c:v>
                </c:pt>
                <c:pt idx="1">
                  <c:v>EA</c:v>
                </c:pt>
              </c:strCache>
            </c:strRef>
          </c:cat>
          <c:val>
            <c:numRef>
              <c:f>'Midpoint impacts'!$M$17:$M$18</c:f>
              <c:numCache>
                <c:formatCode>0.00E+00</c:formatCode>
                <c:ptCount val="2"/>
                <c:pt idx="0">
                  <c:v>1.8346087614509E-2</c:v>
                </c:pt>
                <c:pt idx="1">
                  <c:v>1.4563819313282799E-2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1805616"/>
        <c:axId val="141741264"/>
      </c:barChart>
      <c:catAx>
        <c:axId val="141805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1741264"/>
        <c:crosses val="autoZero"/>
        <c:auto val="1"/>
        <c:lblAlgn val="ctr"/>
        <c:lblOffset val="100"/>
        <c:noMultiLvlLbl val="0"/>
      </c:catAx>
      <c:valAx>
        <c:axId val="14174126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>
                    <a:solidFill>
                      <a:sysClr val="windowText" lastClr="000000"/>
                    </a:solidFill>
                  </a:rPr>
                  <a:t>(kg</a:t>
                </a:r>
                <a:r>
                  <a:rPr lang="en-US" baseline="0">
                    <a:solidFill>
                      <a:sysClr val="windowText" lastClr="000000"/>
                    </a:solidFill>
                  </a:rPr>
                  <a:t> PM</a:t>
                </a:r>
                <a:r>
                  <a:rPr lang="en-US" baseline="-25000">
                    <a:solidFill>
                      <a:sysClr val="windowText" lastClr="000000"/>
                    </a:solidFill>
                  </a:rPr>
                  <a:t>10</a:t>
                </a:r>
                <a:r>
                  <a:rPr lang="en-US" baseline="0">
                    <a:solidFill>
                      <a:sysClr val="windowText" lastClr="000000"/>
                    </a:solidFill>
                  </a:rPr>
                  <a:t> eq)</a:t>
                </a:r>
                <a:endParaRPr lang="en-US">
                  <a:solidFill>
                    <a:sysClr val="windowText" lastClr="000000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E+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41805616"/>
        <c:crosses val="autoZero"/>
        <c:crossBetween val="between"/>
      </c:valAx>
      <c:spPr>
        <a:noFill/>
        <a:ln>
          <a:solidFill>
            <a:sysClr val="windowText" lastClr="000000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9085397658626005"/>
          <c:y val="6.731255236959939E-2"/>
          <c:w val="0.68374919801691458"/>
          <c:h val="0.7907297557619207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FFFFFF">
                <a:lumMod val="50000"/>
              </a:srgbClr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rgbClr val="000000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'Midpoint impacts'!$F$17:$F$18</c:f>
              <c:strCache>
                <c:ptCount val="2"/>
                <c:pt idx="0">
                  <c:v>SE</c:v>
                </c:pt>
                <c:pt idx="1">
                  <c:v>EA</c:v>
                </c:pt>
              </c:strCache>
            </c:strRef>
          </c:cat>
          <c:val>
            <c:numRef>
              <c:f>'Midpoint impacts'!$G$17:$G$18</c:f>
              <c:numCache>
                <c:formatCode>0.00E+00</c:formatCode>
                <c:ptCount val="2"/>
                <c:pt idx="0">
                  <c:v>2.16936762850275E-2</c:v>
                </c:pt>
                <c:pt idx="1">
                  <c:v>1.8649384523823798E-2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7007184"/>
        <c:axId val="127007576"/>
      </c:barChart>
      <c:catAx>
        <c:axId val="127007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007576"/>
        <c:crosses val="autoZero"/>
        <c:auto val="1"/>
        <c:lblAlgn val="ctr"/>
        <c:lblOffset val="100"/>
        <c:noMultiLvlLbl val="0"/>
      </c:catAx>
      <c:valAx>
        <c:axId val="12700757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>
                    <a:solidFill>
                      <a:sysClr val="windowText" lastClr="000000"/>
                    </a:solidFill>
                  </a:rPr>
                  <a:t>(kg</a:t>
                </a:r>
                <a:r>
                  <a:rPr lang="en-US" baseline="0">
                    <a:solidFill>
                      <a:sysClr val="windowText" lastClr="000000"/>
                    </a:solidFill>
                  </a:rPr>
                  <a:t> NMVOC eq)</a:t>
                </a:r>
                <a:endParaRPr lang="en-US">
                  <a:solidFill>
                    <a:sysClr val="windowText" lastClr="0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3.8095238095238099E-2"/>
              <c:y val="0.2525092837838423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E+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7007184"/>
        <c:crosses val="autoZero"/>
        <c:crossBetween val="between"/>
      </c:valAx>
      <c:spPr>
        <a:noFill/>
        <a:ln>
          <a:solidFill>
            <a:sysClr val="windowText" lastClr="000000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449872851430295"/>
          <c:y val="0.12101310663159252"/>
          <c:w val="0.72939821569979224"/>
          <c:h val="0.8038758526760465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tx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'Midpoint impacts'!$F$3:$F$4</c:f>
              <c:strCache>
                <c:ptCount val="2"/>
                <c:pt idx="0">
                  <c:v>SE</c:v>
                </c:pt>
                <c:pt idx="1">
                  <c:v>EA</c:v>
                </c:pt>
              </c:strCache>
            </c:strRef>
          </c:cat>
          <c:val>
            <c:numRef>
              <c:f>'Midpoint impacts'!$G$3:$G$4</c:f>
              <c:numCache>
                <c:formatCode>0.0E+00</c:formatCode>
                <c:ptCount val="2"/>
                <c:pt idx="0">
                  <c:v>-2.9917318606141801</c:v>
                </c:pt>
                <c:pt idx="1">
                  <c:v>-2.1673917680002401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7008360"/>
        <c:axId val="127008752"/>
      </c:barChart>
      <c:catAx>
        <c:axId val="127008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7008752"/>
        <c:crosses val="autoZero"/>
        <c:auto val="1"/>
        <c:lblAlgn val="ctr"/>
        <c:lblOffset val="100"/>
        <c:noMultiLvlLbl val="0"/>
      </c:catAx>
      <c:valAx>
        <c:axId val="12700875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(kg </a:t>
                </a:r>
                <a:r>
                  <a:rPr lang="en-US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</a:t>
                </a:r>
                <a:r>
                  <a:rPr lang="en-US" baseline="-25000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eq)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.0E+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7008360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7748079101647599"/>
          <c:y val="7.0929619742094413E-2"/>
          <c:w val="0.70131779319638232"/>
          <c:h val="0.7923808285919987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FFFFFF">
                <a:lumMod val="50000"/>
              </a:srgbClr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rgbClr val="000000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'Midpoint impacts'!$A$17:$A$18</c:f>
              <c:strCache>
                <c:ptCount val="2"/>
                <c:pt idx="0">
                  <c:v>SE</c:v>
                </c:pt>
                <c:pt idx="1">
                  <c:v>EA</c:v>
                </c:pt>
              </c:strCache>
            </c:strRef>
          </c:cat>
          <c:val>
            <c:numRef>
              <c:f>'Midpoint impacts'!$B$17:$B$18</c:f>
              <c:numCache>
                <c:formatCode>0.00E+00</c:formatCode>
                <c:ptCount val="2"/>
                <c:pt idx="0">
                  <c:v>0.95502604718922302</c:v>
                </c:pt>
                <c:pt idx="1">
                  <c:v>1.03987956746512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7009536"/>
        <c:axId val="127009928"/>
      </c:barChart>
      <c:catAx>
        <c:axId val="127009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009928"/>
        <c:crosses val="autoZero"/>
        <c:auto val="1"/>
        <c:lblAlgn val="ctr"/>
        <c:lblOffset val="100"/>
        <c:noMultiLvlLbl val="0"/>
      </c:catAx>
      <c:valAx>
        <c:axId val="12700992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>
                    <a:solidFill>
                      <a:sysClr val="windowText" lastClr="000000"/>
                    </a:solidFill>
                  </a:rPr>
                  <a:t>(kg</a:t>
                </a:r>
                <a:r>
                  <a:rPr lang="en-US" sz="1000" baseline="0">
                    <a:solidFill>
                      <a:sysClr val="windowText" lastClr="000000"/>
                    </a:solidFill>
                  </a:rPr>
                  <a:t> 1,4-DB eq)</a:t>
                </a:r>
                <a:endParaRPr lang="en-US" sz="1000">
                  <a:solidFill>
                    <a:sysClr val="windowText" lastClr="000000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E+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7009536"/>
        <c:crosses val="autoZero"/>
        <c:crossBetween val="between"/>
      </c:valAx>
      <c:spPr>
        <a:noFill/>
        <a:ln>
          <a:solidFill>
            <a:sysClr val="windowText" lastClr="000000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701848681958235"/>
          <c:y val="7.4957370343065446E-2"/>
          <c:w val="0.69689455665867861"/>
          <c:h val="0.8010340575814255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tx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'Midpoint impacts'!$P$3:$P$4</c:f>
              <c:strCache>
                <c:ptCount val="2"/>
                <c:pt idx="0">
                  <c:v>SE</c:v>
                </c:pt>
                <c:pt idx="1">
                  <c:v>EA</c:v>
                </c:pt>
              </c:strCache>
            </c:strRef>
          </c:cat>
          <c:val>
            <c:numRef>
              <c:f>'Midpoint impacts'!$Q$3:$Q$4</c:f>
              <c:numCache>
                <c:formatCode>0.00E+00</c:formatCode>
                <c:ptCount val="2"/>
                <c:pt idx="0">
                  <c:v>1.66072214517763E-3</c:v>
                </c:pt>
                <c:pt idx="1">
                  <c:v>1.7817327899668899E-3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7010712"/>
        <c:axId val="127011104"/>
      </c:barChart>
      <c:catAx>
        <c:axId val="127010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011104"/>
        <c:crosses val="autoZero"/>
        <c:auto val="1"/>
        <c:lblAlgn val="ctr"/>
        <c:lblOffset val="100"/>
        <c:noMultiLvlLbl val="0"/>
      </c:catAx>
      <c:valAx>
        <c:axId val="12701110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>
                    <a:solidFill>
                      <a:sysClr val="windowText" lastClr="000000"/>
                    </a:solidFill>
                  </a:rPr>
                  <a:t>(kg P eq)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E+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7010712"/>
        <c:crosses val="autoZero"/>
        <c:crossBetween val="between"/>
      </c:valAx>
      <c:spPr>
        <a:noFill/>
        <a:ln>
          <a:solidFill>
            <a:sysClr val="windowText" lastClr="000000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4458342828140536"/>
          <c:y val="7.3968752692876213E-2"/>
          <c:w val="0.73645371540437521"/>
          <c:h val="0.7731180168688869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FFFFFF">
                <a:lumMod val="50000"/>
              </a:srgb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FFFF">
                  <a:lumMod val="50000"/>
                </a:srgbClr>
              </a:solidFill>
              <a:ln>
                <a:noFill/>
              </a:ln>
              <a:effectLst/>
            </c:spPr>
          </c:dPt>
          <c:trendline>
            <c:spPr>
              <a:ln w="19050" cap="rnd">
                <a:solidFill>
                  <a:srgbClr val="000000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ComparisonC!$F$3:$F$4</c:f>
              <c:strCache>
                <c:ptCount val="2"/>
                <c:pt idx="0">
                  <c:v>SE</c:v>
                </c:pt>
                <c:pt idx="1">
                  <c:v>EA</c:v>
                </c:pt>
              </c:strCache>
            </c:strRef>
          </c:cat>
          <c:val>
            <c:numRef>
              <c:f>ComparisonC!$G$3:$G$4</c:f>
              <c:numCache>
                <c:formatCode>General</c:formatCode>
                <c:ptCount val="2"/>
                <c:pt idx="0">
                  <c:v>5.1845323475971899E-2</c:v>
                </c:pt>
                <c:pt idx="1">
                  <c:v>4.1348754341203303E-2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7011888"/>
        <c:axId val="142610408"/>
      </c:barChart>
      <c:catAx>
        <c:axId val="12701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42610408"/>
        <c:crosses val="autoZero"/>
        <c:auto val="1"/>
        <c:lblAlgn val="ctr"/>
        <c:lblOffset val="100"/>
        <c:noMultiLvlLbl val="0"/>
      </c:catAx>
      <c:valAx>
        <c:axId val="1426104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kg SO2 eq.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.0E+00" sourceLinked="0"/>
        <c:majorTickMark val="none"/>
        <c:minorTickMark val="none"/>
        <c:tickLblPos val="nextTo"/>
        <c:spPr>
          <a:noFill/>
          <a:ln>
            <a:solidFill>
              <a:srgbClr val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7011888"/>
        <c:crosses val="autoZero"/>
        <c:crossBetween val="between"/>
      </c:valAx>
      <c:spPr>
        <a:noFill/>
        <a:ln>
          <a:solidFill>
            <a:srgbClr val="000000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987CBB-A46C-4BCA-A216-A6A710025F68}" type="datetimeFigureOut">
              <a:rPr lang="en-US" smtClean="0"/>
              <a:t>3/29/2017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A2E943-B4EB-406F-B1B6-788BC608F9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65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A2E943-B4EB-406F-B1B6-788BC608F90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5172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A2E943-B4EB-406F-B1B6-788BC608F90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704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B7F7D-4CDC-4194-85DC-07B66F32655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7996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A2E943-B4EB-406F-B1B6-788BC608F90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2493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B7F7D-4CDC-4194-85DC-07B66F32655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85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611927A-92B8-4FB9-8CF3-5FBBD306980D}" type="datetime1">
              <a:rPr lang="en-US" smtClean="0"/>
              <a:t>3/29/2017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D0FD103-5628-4F3A-BBB1-F9B6044F4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3463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C98C-E854-4D5D-B834-C18FA90CB7CA}" type="datetime1">
              <a:rPr lang="en-US" smtClean="0"/>
              <a:t>3/29/2017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FD103-5628-4F3A-BBB1-F9B6044F4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013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BFD1A1F-A4BA-41B2-861F-3B49E92BBF9A}" type="datetime1">
              <a:rPr lang="en-US" smtClean="0"/>
              <a:t>3/29/2017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D0FD103-5628-4F3A-BBB1-F9B6044F4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936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6A8B0-E654-49B6-8B1A-BDF8A80766F9}" type="datetime1">
              <a:rPr lang="en-US" smtClean="0"/>
              <a:t>3/29/2017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D0FD103-5628-4F3A-BBB1-F9B6044F416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60088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060C-568E-49EF-8CB0-C01CB3855A73}" type="datetime1">
              <a:rPr lang="en-US" smtClean="0"/>
              <a:t>3/29/2017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D0FD103-5628-4F3A-BBB1-F9B6044F416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7724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FC197B8-CA88-41B2-9774-29CD3FFF3931}" type="datetime1">
              <a:rPr lang="en-US" smtClean="0"/>
              <a:t>3/29/2017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D0FD103-5628-4F3A-BBB1-F9B6044F416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398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0C8F5D6-D83C-4BE5-830A-76D4767C6D1D}" type="datetime1">
              <a:rPr lang="en-US" smtClean="0"/>
              <a:t>3/29/2017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D0FD103-5628-4F3A-BBB1-F9B6044F416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31416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6F9-C616-423C-B2F8-21C7DE907A93}" type="datetime1">
              <a:rPr lang="en-US" smtClean="0"/>
              <a:t>3/29/2017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D0FD103-5628-4F3A-BBB1-F9B6044F4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255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6402-698C-42BA-A3CF-66CFC9DB344F}" type="datetime1">
              <a:rPr lang="en-US" smtClean="0"/>
              <a:t>3/29/2017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D0FD103-5628-4F3A-BBB1-F9B6044F4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519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5BDEB-AACE-411D-A9ED-1782C7116336}" type="datetime1">
              <a:rPr lang="en-US" smtClean="0"/>
              <a:t>3/29/2017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D0FD103-5628-4F3A-BBB1-F9B6044F416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28914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11FD214-059E-4317-B3A9-A8BCF74FD589}" type="datetime1">
              <a:rPr lang="en-US" smtClean="0"/>
              <a:t>3/29/2017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D0FD103-5628-4F3A-BBB1-F9B6044F416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416722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04F75DF-8001-4CF0-8242-8BAB39B93480}" type="datetime1">
              <a:rPr lang="en-US" smtClean="0"/>
              <a:t>3/29/2017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D0FD103-5628-4F3A-BBB1-F9B6044F4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51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hart" Target="../charts/chart8.xml"/><Relationship Id="rId3" Type="http://schemas.openxmlformats.org/officeDocument/2006/relationships/chart" Target="../charts/chart3.xml"/><Relationship Id="rId7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4357" y="395416"/>
            <a:ext cx="7665308" cy="1711705"/>
          </a:xfrm>
        </p:spPr>
        <p:txBody>
          <a:bodyPr>
            <a:noAutofit/>
          </a:bodyPr>
          <a:lstStyle/>
          <a:p>
            <a:pPr algn="ctr"/>
            <a:r>
              <a:rPr lang="en-US" sz="28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Assessment of environmental impacts of mustard oilseed production using </a:t>
            </a:r>
            <a:br>
              <a:rPr lang="en-US" sz="28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life cycle approach</a:t>
            </a:r>
            <a:endParaRPr lang="en-US" sz="2800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733800"/>
            <a:ext cx="7239000" cy="1687286"/>
          </a:xfrm>
        </p:spPr>
        <p:txBody>
          <a:bodyPr>
            <a:normAutofit fontScale="92500" lnSpcReduction="10000"/>
          </a:bodyPr>
          <a:lstStyle/>
          <a:p>
            <a:pPr algn="ctr"/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Presentation by </a:t>
            </a:r>
          </a:p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Poonam Khatri and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P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rof. Suresh Jain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TERI University</a:t>
            </a:r>
          </a:p>
          <a:p>
            <a:pPr algn="ctr"/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514600"/>
            <a:ext cx="1175905" cy="92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52400" y="6248400"/>
            <a:ext cx="2057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March 29, 2017</a:t>
            </a:r>
          </a:p>
        </p:txBody>
      </p:sp>
      <p:sp>
        <p:nvSpPr>
          <p:cNvPr id="7" name="Rectangle 6"/>
          <p:cNvSpPr/>
          <p:nvPr/>
        </p:nvSpPr>
        <p:spPr>
          <a:xfrm>
            <a:off x="2351314" y="6232611"/>
            <a:ext cx="67926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NCEPIAR 2017, School of Environmental Sciences, JNU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1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217298"/>
            <a:ext cx="7886700" cy="1054924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Key findings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CC94F65-2BCC-433F-A868-23EA1D3B45BC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16105" y="1697034"/>
            <a:ext cx="8235131" cy="5020742"/>
          </a:xfrm>
        </p:spPr>
        <p:txBody>
          <a:bodyPr>
            <a:norm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negative value for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CCP (~-3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kg CO eq) indicate a positive contribution of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crop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Fertilizers, electricity and diesel used were found to be major contributing inputs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Production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of fertilizers, together with field emissions of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NH</a:t>
            </a:r>
            <a:r>
              <a:rPr lang="en-GB" sz="24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GB" sz="24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O, found responsible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~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40% of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AP,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~33% of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ecotoxicity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and ~31% of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FE impacts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ffect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of avoided impacts due to system expansion were noticeable in all toxicity related impacts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(~40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%), FE (~37%), FD (~30%) and PMF (~9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%)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50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48385" y="1711411"/>
            <a:ext cx="8481925" cy="4495800"/>
          </a:xfrm>
        </p:spPr>
        <p:txBody>
          <a:bodyPr>
            <a:norm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urgent need for taking a life cycle based approach for increasing the domestic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production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Such an approach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is essential for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promoting cleaner production in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domestic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edible oils sector 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Study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highlights an urgent need for detailed assessments focusing on seeing the trade-offs between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environmental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impacts and improvement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measures</a:t>
            </a:r>
          </a:p>
          <a:p>
            <a:pPr lvl="0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Policy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focus expected to be on optimization of product systems rather than preferring one oil over other on the basis of prices and trade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benefits</a:t>
            </a:r>
          </a:p>
          <a:p>
            <a:pPr lvl="0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273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848817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CC94F65-2BCC-433F-A868-23EA1D3B45BC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6253" y="1516698"/>
            <a:ext cx="8887109" cy="5341302"/>
          </a:xfrm>
        </p:spPr>
        <p:txBody>
          <a:bodyPr>
            <a:noAutofit/>
          </a:bodyPr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Agrawal, K.K., Jain, S., Jain, A.K.;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Dahiya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S., 2014. Assessment of greenhouse gas emissions from coal and natural gas thermal power plants using life cycle approach.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Int. J. Environ. Sci. Technol. 11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(4), 1157-1164. </a:t>
            </a: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Goedkoop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M.,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Heijungs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R.,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Huijbregts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M., De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Schryver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A.,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Struijs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J., Van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Zelm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R., 2009.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ReCiPe - A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life cycle impact assessment method which comprises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harmonised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category indicators at the midpoint and the endpoint level, Report I: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Characterisation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Hertwich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E. G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Peters, G. P.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2009.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Carbon footprint of nations: A global, trade-linked analysis.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Environ. Sci. Technol.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43(16), 6414-6420.</a:t>
            </a:r>
          </a:p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Khatri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P., Jain, S., 2017. Environmental life cycle assessment of edible oils: A review of current knowledge and future research challenges.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J. Clean. Prod.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152, 63–76.</a:t>
            </a:r>
            <a:endParaRPr lang="en-GB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Sanjuán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N., </a:t>
            </a:r>
            <a:r>
              <a:rPr lang="en-GB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Stoessel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F., </a:t>
            </a:r>
            <a:r>
              <a:rPr lang="en-GB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Hellweg</a:t>
            </a:r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S., 2014. Closing data gaps for LCA of food products: estimating the energy demand of food processing. Environ. Sci. Technol. 48 (2), 1132-1140.</a:t>
            </a:r>
          </a:p>
          <a:p>
            <a:r>
              <a:rPr lang="en-GB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Soussana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, J.F., 2014. Research priorities for sustainable agri-food systems and life cycle assessment. J. Clean. Prod. 73, 19-23. </a:t>
            </a:r>
            <a:endParaRPr lang="en-GB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22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4911811"/>
          </a:xfrm>
        </p:spPr>
        <p:txBody>
          <a:bodyPr>
            <a:normAutofit fontScale="92500"/>
          </a:bodyPr>
          <a:lstStyle/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Food systems worldwide expected to increase production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in a sustainable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way (Khatri and Jain, 2017)</a:t>
            </a: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Food system activities have become energy intensive</a:t>
            </a:r>
          </a:p>
          <a:p>
            <a:pPr lvl="1"/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Accounting for 20-35% resource consumption worldwide (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Hertwich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and Peters, 2009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Production 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of food commodities is increasing, and so is the pressure on resources (</a:t>
            </a:r>
            <a:r>
              <a:rPr lang="en-GB" sz="2600" dirty="0" err="1">
                <a:latin typeface="Arial" panose="020B0604020202020204" pitchFamily="34" charset="0"/>
                <a:cs typeface="Arial" panose="020B0604020202020204" pitchFamily="34" charset="0"/>
              </a:rPr>
              <a:t>Sanjuan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 et al. 2014</a:t>
            </a:r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Sustainability assessment of food systems has reached to the top of the policy goals (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Notarnicola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et al., 2017)</a:t>
            </a:r>
          </a:p>
          <a:p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Life Cycle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Approach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aimed at reducing the consumption of resources can play a central role in shifting toward sustainable food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systems (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Soussana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, 2014)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7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" y="200028"/>
            <a:ext cx="8877300" cy="1069974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Demand-Supply gap of edible oils in India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13756" y="1521139"/>
            <a:ext cx="8702565" cy="5336861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Around half of the domestic consumption needs are met through import </a:t>
            </a:r>
          </a:p>
          <a:p>
            <a:pPr lvl="1"/>
            <a:r>
              <a:rPr lang="en-U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Imported 14 MT edible 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oil </a:t>
            </a:r>
            <a:r>
              <a:rPr lang="en-U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worth ~ 65,000 Cr. INR during 2014-15</a:t>
            </a:r>
            <a:endParaRPr lang="en-US"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8311504"/>
              </p:ext>
            </p:extLst>
          </p:nvPr>
        </p:nvGraphicFramePr>
        <p:xfrm>
          <a:off x="1618247" y="1643970"/>
          <a:ext cx="5412748" cy="3422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82749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Life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cycle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assessment (LCA)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LCA is compilation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and evaluation of the inputs, outputs and the potential environmental impacts of a product system throughout its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life cycle (Agarwal et al. 2014)</a:t>
            </a:r>
          </a:p>
          <a:p>
            <a:pPr lvl="1"/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Determine the goals and scope of the LCA</a:t>
            </a:r>
          </a:p>
          <a:p>
            <a:pPr lvl="1"/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Compile an inventory of energy and material inputs and environmental outputs across all relevant life cycle stages</a:t>
            </a:r>
          </a:p>
          <a:p>
            <a:pPr lvl="1"/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Evaluate relevant environmental impacts associated with the life-cycle inputs and releases and</a:t>
            </a:r>
          </a:p>
          <a:p>
            <a:pPr lvl="1"/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Interpret the results to lead to a more informed </a:t>
            </a:r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decision</a:t>
            </a:r>
          </a:p>
          <a:p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LCA helps answering the questions like </a:t>
            </a:r>
            <a:endParaRPr lang="en-US" sz="2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environmental impacts can be attributed to a product?</a:t>
            </a:r>
          </a:p>
          <a:p>
            <a:pPr lvl="1"/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life cycle stage of a product cause most of the environmental problems?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4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849523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Definition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of goal and scope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1" y="1569492"/>
            <a:ext cx="8243247" cy="5063319"/>
          </a:xfrm>
        </p:spPr>
        <p:txBody>
          <a:bodyPr>
            <a:normAutofit/>
          </a:bodyPr>
          <a:lstStyle/>
          <a:p>
            <a:r>
              <a:rPr lang="en-US" sz="26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Goal: 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evaluate the potential environmental impacts of producing mustard </a:t>
            </a:r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oilseed </a:t>
            </a:r>
          </a:p>
          <a:p>
            <a:r>
              <a:rPr lang="en-US" sz="26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Scope </a:t>
            </a:r>
            <a:r>
              <a:rPr lang="en-US" sz="26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 study</a:t>
            </a:r>
          </a:p>
          <a:p>
            <a:pPr lvl="1"/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Functional unit: 1 kg of mustard oilseed </a:t>
            </a:r>
          </a:p>
          <a:p>
            <a:pPr lvl="1"/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Defining system boundary: A </a:t>
            </a: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cradle-to-farm gate boundary with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geographic scope intended to be limited to Alwar District in Rajasthan </a:t>
            </a:r>
            <a:endParaRPr lang="en-GB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200" dirty="0" smtClean="0">
                <a:solidFill>
                  <a:srgbClr val="0659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Decision of handling of co-products</a:t>
            </a:r>
          </a:p>
          <a:p>
            <a:pPr lvl="1"/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Criteria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for inclusion of inputs and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outputs on foreground and background levels</a:t>
            </a:r>
          </a:p>
          <a:p>
            <a:pPr lvl="1"/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Identification of data sources</a:t>
            </a:r>
          </a:p>
        </p:txBody>
      </p:sp>
    </p:spTree>
    <p:extLst>
      <p:ext uri="{BB962C8B-B14F-4D97-AF65-F5344CB8AC3E}">
        <p14:creationId xmlns:p14="http://schemas.microsoft.com/office/powerpoint/2010/main" val="130556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2046"/>
            <a:ext cx="8307976" cy="1076278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Data collection and analysis: Life Cycle Inventory (LCI)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CC94F65-2BCC-433F-A868-23EA1D3B45BC}" type="slidenum">
              <a:rPr lang="en-US" smtClean="0"/>
              <a:t>6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24202" y="1500018"/>
            <a:ext cx="8895595" cy="5357982"/>
          </a:xfrm>
        </p:spPr>
        <p:txBody>
          <a:bodyPr>
            <a:noAutofit/>
          </a:bodyPr>
          <a:lstStyle/>
          <a:p>
            <a:r>
              <a:rPr lang="en-GB" sz="24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Foreground processes</a:t>
            </a:r>
          </a:p>
          <a:p>
            <a:pPr lvl="1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Questionnaire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survey was carried out with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farmers located mainly in the proximity of </a:t>
            </a:r>
            <a:r>
              <a:rPr lang="en-GB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Alwar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oil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mills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cluster </a:t>
            </a:r>
          </a:p>
          <a:p>
            <a:pPr lvl="1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Input data from farmers was verified with the agricultural Package of Practices for mustard crop recommended by Rajasthan govt.</a:t>
            </a:r>
          </a:p>
          <a:p>
            <a:r>
              <a:rPr lang="en-GB" sz="24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 processes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Secondary data sources were used 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data on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  <a:hlinkClick r:id="" action="ppaction://noaction"/>
              </a:rPr>
              <a:t>environmental emissions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were obtained from literature and also calculated from published models, using assumptions specific to Indian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conditions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Data quality was assessed using </a:t>
            </a:r>
            <a:r>
              <a:rPr lang="en-GB" sz="2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pedigree matrix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of data quality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indicators along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with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means &amp;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coefficient of variation for input data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66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Life Cycle Impact Assessment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48" y="1697182"/>
            <a:ext cx="7886700" cy="3923251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Goedkoop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et al.,  2009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6126851" y="3658807"/>
            <a:ext cx="2372497" cy="654908"/>
          </a:xfrm>
          <a:prstGeom prst="ellipse">
            <a:avLst/>
          </a:prstGeom>
          <a:noFill/>
          <a:ln>
            <a:solidFill>
              <a:schemeClr val="accent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359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/>
          </p:cNvGraphicFramePr>
          <p:nvPr>
            <p:extLst/>
          </p:nvPr>
        </p:nvGraphicFramePr>
        <p:xfrm>
          <a:off x="602599" y="2316835"/>
          <a:ext cx="7886700" cy="4173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399" y="0"/>
            <a:ext cx="8544909" cy="1325563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Life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Cycle Impact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Assessment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CC94F65-2BCC-433F-A868-23EA1D3B45BC}" type="slidenum">
              <a:rPr lang="en-US" smtClean="0"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70927" y="1777405"/>
            <a:ext cx="82818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Different </a:t>
            </a:r>
            <a:r>
              <a:rPr lang="en-US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LCIA methodologies </a:t>
            </a:r>
            <a:r>
              <a:rPr lang="en-US" sz="20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used in </a:t>
            </a:r>
            <a:r>
              <a:rPr lang="en-US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previous edible oil LCA studies</a:t>
            </a:r>
          </a:p>
        </p:txBody>
      </p:sp>
      <p:sp>
        <p:nvSpPr>
          <p:cNvPr id="6" name="Oval 5"/>
          <p:cNvSpPr/>
          <p:nvPr/>
        </p:nvSpPr>
        <p:spPr>
          <a:xfrm>
            <a:off x="3738718" y="4289367"/>
            <a:ext cx="1469057" cy="1578061"/>
          </a:xfrm>
          <a:prstGeom prst="ellipse">
            <a:avLst/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631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Chart 29"/>
          <p:cNvGraphicFramePr>
            <a:graphicFrameLocks/>
          </p:cNvGraphicFramePr>
          <p:nvPr>
            <p:extLst/>
          </p:nvPr>
        </p:nvGraphicFramePr>
        <p:xfrm>
          <a:off x="6019752" y="3966590"/>
          <a:ext cx="3085042" cy="2085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9" name="Chart 28"/>
          <p:cNvGraphicFramePr>
            <a:graphicFrameLocks/>
          </p:cNvGraphicFramePr>
          <p:nvPr>
            <p:extLst/>
          </p:nvPr>
        </p:nvGraphicFramePr>
        <p:xfrm>
          <a:off x="3019121" y="3972105"/>
          <a:ext cx="3185736" cy="2045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4" name="Chart 23"/>
          <p:cNvGraphicFramePr>
            <a:graphicFrameLocks/>
          </p:cNvGraphicFramePr>
          <p:nvPr>
            <p:extLst/>
          </p:nvPr>
        </p:nvGraphicFramePr>
        <p:xfrm>
          <a:off x="156754" y="1586294"/>
          <a:ext cx="2861613" cy="1906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8" name="Chart 27"/>
          <p:cNvGraphicFramePr>
            <a:graphicFrameLocks/>
          </p:cNvGraphicFramePr>
          <p:nvPr>
            <p:extLst/>
          </p:nvPr>
        </p:nvGraphicFramePr>
        <p:xfrm>
          <a:off x="54969" y="3907504"/>
          <a:ext cx="2995083" cy="19695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7" name="Chart 26"/>
          <p:cNvGraphicFramePr>
            <a:graphicFrameLocks/>
          </p:cNvGraphicFramePr>
          <p:nvPr>
            <p:extLst/>
          </p:nvPr>
        </p:nvGraphicFramePr>
        <p:xfrm>
          <a:off x="6003286" y="1515593"/>
          <a:ext cx="3049257" cy="20315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8879"/>
            <a:ext cx="8584150" cy="1035047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Midpoint impact category results/kg seed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CC94F65-2BCC-433F-A868-23EA1D3B45BC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/>
          </p:nvPr>
        </p:nvGraphicFramePr>
        <p:xfrm>
          <a:off x="3011125" y="1540968"/>
          <a:ext cx="3193481" cy="21120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84251" y="3475654"/>
            <a:ext cx="2300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Climate change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54165" y="3530587"/>
            <a:ext cx="2287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Freshwater eutrophication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70287" y="5913426"/>
            <a:ext cx="17282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Human toxicity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02998" y="5925471"/>
            <a:ext cx="2300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Photochemical oxidant formation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952714" y="6017804"/>
            <a:ext cx="19016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Particulate matter formation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55586" y="1870398"/>
            <a:ext cx="647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-20%</a:t>
            </a:r>
            <a:endParaRPr lang="en-US" sz="12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743824" y="1667945"/>
            <a:ext cx="5706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7.3%</a:t>
            </a:r>
            <a:endParaRPr lang="en-US" sz="12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49071" y="4054464"/>
            <a:ext cx="4886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9%</a:t>
            </a:r>
            <a:endParaRPr lang="en-US" sz="12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34815" y="4865624"/>
            <a:ext cx="5684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-14%</a:t>
            </a:r>
            <a:endParaRPr lang="en-US" sz="12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153299" y="4218886"/>
            <a:ext cx="7380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-20%</a:t>
            </a:r>
            <a:endParaRPr lang="en-US" sz="12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19208" y="3528779"/>
            <a:ext cx="2300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Terrestrial acidification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69491" y="6479469"/>
            <a:ext cx="7652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SE- System expansion                  EA- Economic allocation</a:t>
            </a:r>
          </a:p>
        </p:txBody>
      </p:sp>
      <p:sp>
        <p:nvSpPr>
          <p:cNvPr id="23" name="TextBox 1"/>
          <p:cNvSpPr txBox="1"/>
          <p:nvPr/>
        </p:nvSpPr>
        <p:spPr>
          <a:xfrm>
            <a:off x="2292164" y="2771167"/>
            <a:ext cx="663556" cy="32421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-27%</a:t>
            </a:r>
            <a:endParaRPr lang="en-US" sz="12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74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1566FB92-0EDC-4BD2-9621-99F56512918D}" vid="{C97B67F2-6B78-45D9-BFEB-1BF84CC9FE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955</TotalTime>
  <Words>992</Words>
  <Application>Microsoft Office PowerPoint</Application>
  <PresentationFormat>On-screen Show (4:3)</PresentationFormat>
  <Paragraphs>106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Tw Cen MT</vt:lpstr>
      <vt:lpstr>Wingdings</vt:lpstr>
      <vt:lpstr>Wingdings 2</vt:lpstr>
      <vt:lpstr>Theme1</vt:lpstr>
      <vt:lpstr>Assessment of environmental impacts of mustard oilseed production using  life cycle approach</vt:lpstr>
      <vt:lpstr>Introduction</vt:lpstr>
      <vt:lpstr>Demand-Supply gap of edible oils in India</vt:lpstr>
      <vt:lpstr>Life cycle assessment (LCA)</vt:lpstr>
      <vt:lpstr>Definition of goal and scope </vt:lpstr>
      <vt:lpstr>Data collection and analysis: Life Cycle Inventory (LCI)</vt:lpstr>
      <vt:lpstr>Life Cycle Impact Assessment</vt:lpstr>
      <vt:lpstr>Life Cycle Impact Assessment</vt:lpstr>
      <vt:lpstr>Midpoint impact category results/kg seed</vt:lpstr>
      <vt:lpstr>Key findings</vt:lpstr>
      <vt:lpstr>Conclusions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of life cycle assessment for improving the eco-efficiency of edible oil supply chains: concept, opportunities and case of rapeseed oil</dc:title>
  <dc:creator>hp</dc:creator>
  <cp:lastModifiedBy>Poonam Khatri</cp:lastModifiedBy>
  <cp:revision>53</cp:revision>
  <dcterms:created xsi:type="dcterms:W3CDTF">2017-02-13T15:56:24Z</dcterms:created>
  <dcterms:modified xsi:type="dcterms:W3CDTF">2017-03-29T04:35:02Z</dcterms:modified>
</cp:coreProperties>
</file>