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56" r:id="rId2"/>
  </p:sldIdLst>
  <p:sldSz cx="21396325" cy="30267275"/>
  <p:notesSz cx="6858000" cy="9144000"/>
  <p:defaultTextStyle>
    <a:defPPr>
      <a:defRPr lang="en-US"/>
    </a:defPPr>
    <a:lvl1pPr marL="0" algn="l" defTabSz="2479580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1pPr>
    <a:lvl2pPr marL="1239789" algn="l" defTabSz="2479580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2pPr>
    <a:lvl3pPr marL="2479580" algn="l" defTabSz="2479580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3pPr>
    <a:lvl4pPr marL="3719369" algn="l" defTabSz="2479580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4pPr>
    <a:lvl5pPr marL="4959159" algn="l" defTabSz="2479580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5pPr>
    <a:lvl6pPr marL="6198949" algn="l" defTabSz="2479580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6pPr>
    <a:lvl7pPr marL="7438738" algn="l" defTabSz="2479580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7pPr>
    <a:lvl8pPr marL="8678528" algn="l" defTabSz="2479580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8pPr>
    <a:lvl9pPr marL="9918318" algn="l" defTabSz="2479580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3" userDrawn="1">
          <p15:clr>
            <a:srgbClr val="A4A3A4"/>
          </p15:clr>
        </p15:guide>
        <p15:guide id="2" pos="67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ndani  Appadoo" initials="CA" lastIdx="14" clrIdx="0">
    <p:extLst>
      <p:ext uri="{19B8F6BF-5375-455C-9EA6-DF929625EA0E}">
        <p15:presenceInfo xmlns:p15="http://schemas.microsoft.com/office/powerpoint/2012/main" userId="S::chandani@ms.uom.ac.mu::b9aa131b-ef2b-4e67-91d5-88872176c9e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FFBF0B"/>
    <a:srgbClr val="D0D0D0"/>
    <a:srgbClr val="A8A8A8"/>
    <a:srgbClr val="651D31"/>
    <a:srgbClr val="8E615E"/>
    <a:srgbClr val="84BBE4"/>
    <a:srgbClr val="0D7DBD"/>
    <a:srgbClr val="84CEB7"/>
    <a:srgbClr val="DFED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8" autoAdjust="0"/>
    <p:restoredTop sz="90305" autoAdjust="0"/>
  </p:normalViewPr>
  <p:slideViewPr>
    <p:cSldViewPr snapToGrid="0">
      <p:cViewPr>
        <p:scale>
          <a:sx n="23" d="100"/>
          <a:sy n="23" d="100"/>
        </p:scale>
        <p:origin x="1194" y="-1368"/>
      </p:cViewPr>
      <p:guideLst>
        <p:guide orient="horz" pos="9533"/>
        <p:guide pos="67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in\Desktop\University%20of%20Mauritius\MPHIL-PHD\CHAPTERS\CHAPTER%205%20-%20PLAKOBRANCHUS%20ABUNDANCE%20-%20LE%20MORNE\Shannon-Index-Abundanc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in\Desktop\University%20of%20Mauritius\MPHIL-PHD\CHAPTERS\CHAPTER%205%20-%20PLAKOBRANCHUS%20ABUNDANCE%20-%20LE%20MORNE\Shannon-Index-Abundanc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2400" b="1" dirty="0"/>
              <a:t>Density of species within each transect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Sheet1!$B$24</c:f>
              <c:strCache>
                <c:ptCount val="1"/>
                <c:pt idx="0">
                  <c:v>Density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Sheet1!$A$25:$A$28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Sheet1!$B$25:$B$28</c:f>
              <c:numCache>
                <c:formatCode>General</c:formatCode>
                <c:ptCount val="4"/>
                <c:pt idx="0">
                  <c:v>0.18</c:v>
                </c:pt>
                <c:pt idx="1">
                  <c:v>0.82799999999999996</c:v>
                </c:pt>
                <c:pt idx="2">
                  <c:v>0.83199999999999996</c:v>
                </c:pt>
                <c:pt idx="3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64E-4A29-8863-9DF7392A226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-1354409424"/>
        <c:axId val="-1354415952"/>
      </c:barChart>
      <c:catAx>
        <c:axId val="-13544094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dirty="0"/>
                  <a:t>Transect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54415952"/>
        <c:crosses val="autoZero"/>
        <c:auto val="1"/>
        <c:lblAlgn val="ctr"/>
        <c:lblOffset val="100"/>
        <c:noMultiLvlLbl val="0"/>
      </c:catAx>
      <c:valAx>
        <c:axId val="-1354415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dirty="0"/>
                  <a:t>Species density/m2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54409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Diversity across belt transects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Sheet1!$B$30</c:f>
              <c:strCache>
                <c:ptCount val="1"/>
                <c:pt idx="0">
                  <c:v>Shannon Index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Sheet1!$A$31:$A$34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Sheet1!$B$31:$B$34</c:f>
              <c:numCache>
                <c:formatCode>General</c:formatCode>
                <c:ptCount val="4"/>
                <c:pt idx="0">
                  <c:v>0.34</c:v>
                </c:pt>
                <c:pt idx="1">
                  <c:v>0.74</c:v>
                </c:pt>
                <c:pt idx="2">
                  <c:v>0.79</c:v>
                </c:pt>
                <c:pt idx="3">
                  <c:v>0.23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B91-4287-B20F-869846CBDA43}"/>
            </c:ext>
          </c:extLst>
        </c:ser>
        <c:ser>
          <c:idx val="1"/>
          <c:order val="1"/>
          <c:tx>
            <c:strRef>
              <c:f>Sheet1!$C$30</c:f>
              <c:strCache>
                <c:ptCount val="1"/>
                <c:pt idx="0">
                  <c:v>Evenness Index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Sheet1!$A$31:$A$34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Sheet1!$C$31:$C$34</c:f>
              <c:numCache>
                <c:formatCode>General</c:formatCode>
                <c:ptCount val="4"/>
                <c:pt idx="0">
                  <c:v>0.16</c:v>
                </c:pt>
                <c:pt idx="1">
                  <c:v>0.36</c:v>
                </c:pt>
                <c:pt idx="2">
                  <c:v>0.38</c:v>
                </c:pt>
                <c:pt idx="3">
                  <c:v>0.11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B91-4287-B20F-869846CBDA4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1354408880"/>
        <c:axId val="-1354407248"/>
      </c:lineChart>
      <c:catAx>
        <c:axId val="-13544088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dirty="0"/>
                  <a:t>Transect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54407248"/>
        <c:crosses val="autoZero"/>
        <c:auto val="1"/>
        <c:lblAlgn val="ctr"/>
        <c:lblOffset val="100"/>
        <c:noMultiLvlLbl val="0"/>
      </c:catAx>
      <c:valAx>
        <c:axId val="-135440724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dirty="0"/>
                  <a:t>Shannon-Wiener Index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54408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7404FD-2731-4A8A-AC50-C946B05C93C7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313BA-CCE1-480C-906C-DB9A0AE89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15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46389" rtl="0" eaLnBrk="1" latinLnBrk="0" hangingPunct="1">
      <a:defRPr sz="848" kern="1200">
        <a:solidFill>
          <a:schemeClr val="tx1"/>
        </a:solidFill>
        <a:latin typeface="+mn-lt"/>
        <a:ea typeface="+mn-ea"/>
        <a:cs typeface="+mn-cs"/>
      </a:defRPr>
    </a:lvl1pPr>
    <a:lvl2pPr marL="323195" algn="l" defTabSz="646389" rtl="0" eaLnBrk="1" latinLnBrk="0" hangingPunct="1">
      <a:defRPr sz="848" kern="1200">
        <a:solidFill>
          <a:schemeClr val="tx1"/>
        </a:solidFill>
        <a:latin typeface="+mn-lt"/>
        <a:ea typeface="+mn-ea"/>
        <a:cs typeface="+mn-cs"/>
      </a:defRPr>
    </a:lvl2pPr>
    <a:lvl3pPr marL="646389" algn="l" defTabSz="646389" rtl="0" eaLnBrk="1" latinLnBrk="0" hangingPunct="1">
      <a:defRPr sz="848" kern="1200">
        <a:solidFill>
          <a:schemeClr val="tx1"/>
        </a:solidFill>
        <a:latin typeface="+mn-lt"/>
        <a:ea typeface="+mn-ea"/>
        <a:cs typeface="+mn-cs"/>
      </a:defRPr>
    </a:lvl3pPr>
    <a:lvl4pPr marL="969584" algn="l" defTabSz="646389" rtl="0" eaLnBrk="1" latinLnBrk="0" hangingPunct="1">
      <a:defRPr sz="848" kern="1200">
        <a:solidFill>
          <a:schemeClr val="tx1"/>
        </a:solidFill>
        <a:latin typeface="+mn-lt"/>
        <a:ea typeface="+mn-ea"/>
        <a:cs typeface="+mn-cs"/>
      </a:defRPr>
    </a:lvl4pPr>
    <a:lvl5pPr marL="1292779" algn="l" defTabSz="646389" rtl="0" eaLnBrk="1" latinLnBrk="0" hangingPunct="1">
      <a:defRPr sz="848" kern="1200">
        <a:solidFill>
          <a:schemeClr val="tx1"/>
        </a:solidFill>
        <a:latin typeface="+mn-lt"/>
        <a:ea typeface="+mn-ea"/>
        <a:cs typeface="+mn-cs"/>
      </a:defRPr>
    </a:lvl5pPr>
    <a:lvl6pPr marL="1615973" algn="l" defTabSz="646389" rtl="0" eaLnBrk="1" latinLnBrk="0" hangingPunct="1">
      <a:defRPr sz="848" kern="1200">
        <a:solidFill>
          <a:schemeClr val="tx1"/>
        </a:solidFill>
        <a:latin typeface="+mn-lt"/>
        <a:ea typeface="+mn-ea"/>
        <a:cs typeface="+mn-cs"/>
      </a:defRPr>
    </a:lvl6pPr>
    <a:lvl7pPr marL="1939168" algn="l" defTabSz="646389" rtl="0" eaLnBrk="1" latinLnBrk="0" hangingPunct="1">
      <a:defRPr sz="848" kern="1200">
        <a:solidFill>
          <a:schemeClr val="tx1"/>
        </a:solidFill>
        <a:latin typeface="+mn-lt"/>
        <a:ea typeface="+mn-ea"/>
        <a:cs typeface="+mn-cs"/>
      </a:defRPr>
    </a:lvl7pPr>
    <a:lvl8pPr marL="2262363" algn="l" defTabSz="646389" rtl="0" eaLnBrk="1" latinLnBrk="0" hangingPunct="1">
      <a:defRPr sz="848" kern="1200">
        <a:solidFill>
          <a:schemeClr val="tx1"/>
        </a:solidFill>
        <a:latin typeface="+mn-lt"/>
        <a:ea typeface="+mn-ea"/>
        <a:cs typeface="+mn-cs"/>
      </a:defRPr>
    </a:lvl8pPr>
    <a:lvl9pPr marL="2585557" algn="l" defTabSz="646389" rtl="0" eaLnBrk="1" latinLnBrk="0" hangingPunct="1">
      <a:defRPr sz="84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38388" y="1143000"/>
            <a:ext cx="2181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313BA-CCE1-480C-906C-DB9A0AE894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187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725" y="4953466"/>
            <a:ext cx="18186876" cy="10537496"/>
          </a:xfrm>
        </p:spPr>
        <p:txBody>
          <a:bodyPr anchor="b"/>
          <a:lstStyle>
            <a:lvl1pPr algn="ctr">
              <a:defRPr sz="140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4541" y="15897328"/>
            <a:ext cx="16047244" cy="7307583"/>
          </a:xfrm>
        </p:spPr>
        <p:txBody>
          <a:bodyPr/>
          <a:lstStyle>
            <a:lvl1pPr marL="0" indent="0" algn="ctr">
              <a:buNone/>
              <a:defRPr sz="5616"/>
            </a:lvl1pPr>
            <a:lvl2pPr marL="1069802" indent="0" algn="ctr">
              <a:buNone/>
              <a:defRPr sz="4680"/>
            </a:lvl2pPr>
            <a:lvl3pPr marL="2139605" indent="0" algn="ctr">
              <a:buNone/>
              <a:defRPr sz="4212"/>
            </a:lvl3pPr>
            <a:lvl4pPr marL="3209407" indent="0" algn="ctr">
              <a:buNone/>
              <a:defRPr sz="3744"/>
            </a:lvl4pPr>
            <a:lvl5pPr marL="4279209" indent="0" algn="ctr">
              <a:buNone/>
              <a:defRPr sz="3744"/>
            </a:lvl5pPr>
            <a:lvl6pPr marL="5349011" indent="0" algn="ctr">
              <a:buNone/>
              <a:defRPr sz="3744"/>
            </a:lvl6pPr>
            <a:lvl7pPr marL="6418814" indent="0" algn="ctr">
              <a:buNone/>
              <a:defRPr sz="3744"/>
            </a:lvl7pPr>
            <a:lvl8pPr marL="7488616" indent="0" algn="ctr">
              <a:buNone/>
              <a:defRPr sz="3744"/>
            </a:lvl8pPr>
            <a:lvl9pPr marL="8558418" indent="0" algn="ctr">
              <a:buNone/>
              <a:defRPr sz="374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C80A1-02C8-459B-8DDC-4BE263F7AC0C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743C-2702-4FEB-867C-72666B9D2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547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C80A1-02C8-459B-8DDC-4BE263F7AC0C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743C-2702-4FEB-867C-72666B9D2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203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11746" y="1611452"/>
            <a:ext cx="4613583" cy="25650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998" y="1611452"/>
            <a:ext cx="13573294" cy="25650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C80A1-02C8-459B-8DDC-4BE263F7AC0C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743C-2702-4FEB-867C-72666B9D2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35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C80A1-02C8-459B-8DDC-4BE263F7AC0C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743C-2702-4FEB-867C-72666B9D2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237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9855" y="7545809"/>
            <a:ext cx="18454330" cy="12590343"/>
          </a:xfrm>
        </p:spPr>
        <p:txBody>
          <a:bodyPr anchor="b"/>
          <a:lstStyle>
            <a:lvl1pPr>
              <a:defRPr sz="140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9855" y="20255262"/>
            <a:ext cx="18454330" cy="6620964"/>
          </a:xfrm>
        </p:spPr>
        <p:txBody>
          <a:bodyPr/>
          <a:lstStyle>
            <a:lvl1pPr marL="0" indent="0">
              <a:buNone/>
              <a:defRPr sz="5616">
                <a:solidFill>
                  <a:schemeClr val="tx1"/>
                </a:solidFill>
              </a:defRPr>
            </a:lvl1pPr>
            <a:lvl2pPr marL="1069802" indent="0">
              <a:buNone/>
              <a:defRPr sz="4680">
                <a:solidFill>
                  <a:schemeClr val="tx1">
                    <a:tint val="75000"/>
                  </a:schemeClr>
                </a:solidFill>
              </a:defRPr>
            </a:lvl2pPr>
            <a:lvl3pPr marL="2139605" indent="0">
              <a:buNone/>
              <a:defRPr sz="4212">
                <a:solidFill>
                  <a:schemeClr val="tx1">
                    <a:tint val="75000"/>
                  </a:schemeClr>
                </a:solidFill>
              </a:defRPr>
            </a:lvl3pPr>
            <a:lvl4pPr marL="3209407" indent="0">
              <a:buNone/>
              <a:defRPr sz="3744">
                <a:solidFill>
                  <a:schemeClr val="tx1">
                    <a:tint val="75000"/>
                  </a:schemeClr>
                </a:solidFill>
              </a:defRPr>
            </a:lvl4pPr>
            <a:lvl5pPr marL="4279209" indent="0">
              <a:buNone/>
              <a:defRPr sz="3744">
                <a:solidFill>
                  <a:schemeClr val="tx1">
                    <a:tint val="75000"/>
                  </a:schemeClr>
                </a:solidFill>
              </a:defRPr>
            </a:lvl5pPr>
            <a:lvl6pPr marL="5349011" indent="0">
              <a:buNone/>
              <a:defRPr sz="3744">
                <a:solidFill>
                  <a:schemeClr val="tx1">
                    <a:tint val="75000"/>
                  </a:schemeClr>
                </a:solidFill>
              </a:defRPr>
            </a:lvl6pPr>
            <a:lvl7pPr marL="6418814" indent="0">
              <a:buNone/>
              <a:defRPr sz="3744">
                <a:solidFill>
                  <a:schemeClr val="tx1">
                    <a:tint val="75000"/>
                  </a:schemeClr>
                </a:solidFill>
              </a:defRPr>
            </a:lvl7pPr>
            <a:lvl8pPr marL="7488616" indent="0">
              <a:buNone/>
              <a:defRPr sz="3744">
                <a:solidFill>
                  <a:schemeClr val="tx1">
                    <a:tint val="75000"/>
                  </a:schemeClr>
                </a:solidFill>
              </a:defRPr>
            </a:lvl8pPr>
            <a:lvl9pPr marL="8558418" indent="0">
              <a:buNone/>
              <a:defRPr sz="37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C80A1-02C8-459B-8DDC-4BE263F7AC0C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743C-2702-4FEB-867C-72666B9D2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997" y="8057261"/>
            <a:ext cx="9093438" cy="192043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31890" y="8057261"/>
            <a:ext cx="9093438" cy="192043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C80A1-02C8-459B-8DDC-4BE263F7AC0C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743C-2702-4FEB-867C-72666B9D2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59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84" y="1611459"/>
            <a:ext cx="18454330" cy="585027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3787" y="7419688"/>
            <a:ext cx="9051647" cy="3636275"/>
          </a:xfrm>
        </p:spPr>
        <p:txBody>
          <a:bodyPr anchor="b"/>
          <a:lstStyle>
            <a:lvl1pPr marL="0" indent="0">
              <a:buNone/>
              <a:defRPr sz="5616" b="1"/>
            </a:lvl1pPr>
            <a:lvl2pPr marL="1069802" indent="0">
              <a:buNone/>
              <a:defRPr sz="4680" b="1"/>
            </a:lvl2pPr>
            <a:lvl3pPr marL="2139605" indent="0">
              <a:buNone/>
              <a:defRPr sz="4212" b="1"/>
            </a:lvl3pPr>
            <a:lvl4pPr marL="3209407" indent="0">
              <a:buNone/>
              <a:defRPr sz="3744" b="1"/>
            </a:lvl4pPr>
            <a:lvl5pPr marL="4279209" indent="0">
              <a:buNone/>
              <a:defRPr sz="3744" b="1"/>
            </a:lvl5pPr>
            <a:lvl6pPr marL="5349011" indent="0">
              <a:buNone/>
              <a:defRPr sz="3744" b="1"/>
            </a:lvl6pPr>
            <a:lvl7pPr marL="6418814" indent="0">
              <a:buNone/>
              <a:defRPr sz="3744" b="1"/>
            </a:lvl7pPr>
            <a:lvl8pPr marL="7488616" indent="0">
              <a:buNone/>
              <a:defRPr sz="3744" b="1"/>
            </a:lvl8pPr>
            <a:lvl9pPr marL="8558418" indent="0">
              <a:buNone/>
              <a:defRPr sz="37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3787" y="11055963"/>
            <a:ext cx="9051647" cy="162616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1891" y="7419688"/>
            <a:ext cx="9096225" cy="3636275"/>
          </a:xfrm>
        </p:spPr>
        <p:txBody>
          <a:bodyPr anchor="b"/>
          <a:lstStyle>
            <a:lvl1pPr marL="0" indent="0">
              <a:buNone/>
              <a:defRPr sz="5616" b="1"/>
            </a:lvl1pPr>
            <a:lvl2pPr marL="1069802" indent="0">
              <a:buNone/>
              <a:defRPr sz="4680" b="1"/>
            </a:lvl2pPr>
            <a:lvl3pPr marL="2139605" indent="0">
              <a:buNone/>
              <a:defRPr sz="4212" b="1"/>
            </a:lvl3pPr>
            <a:lvl4pPr marL="3209407" indent="0">
              <a:buNone/>
              <a:defRPr sz="3744" b="1"/>
            </a:lvl4pPr>
            <a:lvl5pPr marL="4279209" indent="0">
              <a:buNone/>
              <a:defRPr sz="3744" b="1"/>
            </a:lvl5pPr>
            <a:lvl6pPr marL="5349011" indent="0">
              <a:buNone/>
              <a:defRPr sz="3744" b="1"/>
            </a:lvl6pPr>
            <a:lvl7pPr marL="6418814" indent="0">
              <a:buNone/>
              <a:defRPr sz="3744" b="1"/>
            </a:lvl7pPr>
            <a:lvl8pPr marL="7488616" indent="0">
              <a:buNone/>
              <a:defRPr sz="3744" b="1"/>
            </a:lvl8pPr>
            <a:lvl9pPr marL="8558418" indent="0">
              <a:buNone/>
              <a:defRPr sz="37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1891" y="11055963"/>
            <a:ext cx="9096225" cy="162616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C80A1-02C8-459B-8DDC-4BE263F7AC0C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743C-2702-4FEB-867C-72666B9D2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432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C80A1-02C8-459B-8DDC-4BE263F7AC0C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743C-2702-4FEB-867C-72666B9D2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15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C80A1-02C8-459B-8DDC-4BE263F7AC0C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743C-2702-4FEB-867C-72666B9D2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145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84" y="2017818"/>
            <a:ext cx="6900872" cy="7062364"/>
          </a:xfrm>
        </p:spPr>
        <p:txBody>
          <a:bodyPr anchor="b"/>
          <a:lstStyle>
            <a:lvl1pPr>
              <a:defRPr sz="7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6225" y="4357934"/>
            <a:ext cx="10831890" cy="21509383"/>
          </a:xfrm>
        </p:spPr>
        <p:txBody>
          <a:bodyPr/>
          <a:lstStyle>
            <a:lvl1pPr>
              <a:defRPr sz="7488"/>
            </a:lvl1pPr>
            <a:lvl2pPr>
              <a:defRPr sz="6552"/>
            </a:lvl2pPr>
            <a:lvl3pPr>
              <a:defRPr sz="5616"/>
            </a:lvl3pPr>
            <a:lvl4pPr>
              <a:defRPr sz="4680"/>
            </a:lvl4pPr>
            <a:lvl5pPr>
              <a:defRPr sz="4680"/>
            </a:lvl5pPr>
            <a:lvl6pPr>
              <a:defRPr sz="4680"/>
            </a:lvl6pPr>
            <a:lvl7pPr>
              <a:defRPr sz="4680"/>
            </a:lvl7pPr>
            <a:lvl8pPr>
              <a:defRPr sz="4680"/>
            </a:lvl8pPr>
            <a:lvl9pPr>
              <a:defRPr sz="46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784" y="9080183"/>
            <a:ext cx="6900872" cy="16822161"/>
          </a:xfrm>
        </p:spPr>
        <p:txBody>
          <a:bodyPr/>
          <a:lstStyle>
            <a:lvl1pPr marL="0" indent="0">
              <a:buNone/>
              <a:defRPr sz="3744"/>
            </a:lvl1pPr>
            <a:lvl2pPr marL="1069802" indent="0">
              <a:buNone/>
              <a:defRPr sz="3276"/>
            </a:lvl2pPr>
            <a:lvl3pPr marL="2139605" indent="0">
              <a:buNone/>
              <a:defRPr sz="2808"/>
            </a:lvl3pPr>
            <a:lvl4pPr marL="3209407" indent="0">
              <a:buNone/>
              <a:defRPr sz="2340"/>
            </a:lvl4pPr>
            <a:lvl5pPr marL="4279209" indent="0">
              <a:buNone/>
              <a:defRPr sz="2340"/>
            </a:lvl5pPr>
            <a:lvl6pPr marL="5349011" indent="0">
              <a:buNone/>
              <a:defRPr sz="2340"/>
            </a:lvl6pPr>
            <a:lvl7pPr marL="6418814" indent="0">
              <a:buNone/>
              <a:defRPr sz="2340"/>
            </a:lvl7pPr>
            <a:lvl8pPr marL="7488616" indent="0">
              <a:buNone/>
              <a:defRPr sz="2340"/>
            </a:lvl8pPr>
            <a:lvl9pPr marL="8558418" indent="0">
              <a:buNone/>
              <a:defRPr sz="23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C80A1-02C8-459B-8DDC-4BE263F7AC0C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743C-2702-4FEB-867C-72666B9D2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306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84" y="2017818"/>
            <a:ext cx="6900872" cy="7062364"/>
          </a:xfrm>
        </p:spPr>
        <p:txBody>
          <a:bodyPr anchor="b"/>
          <a:lstStyle>
            <a:lvl1pPr>
              <a:defRPr sz="7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6225" y="4357934"/>
            <a:ext cx="10831890" cy="21509383"/>
          </a:xfrm>
        </p:spPr>
        <p:txBody>
          <a:bodyPr anchor="t"/>
          <a:lstStyle>
            <a:lvl1pPr marL="0" indent="0">
              <a:buNone/>
              <a:defRPr sz="7488"/>
            </a:lvl1pPr>
            <a:lvl2pPr marL="1069802" indent="0">
              <a:buNone/>
              <a:defRPr sz="6552"/>
            </a:lvl2pPr>
            <a:lvl3pPr marL="2139605" indent="0">
              <a:buNone/>
              <a:defRPr sz="5616"/>
            </a:lvl3pPr>
            <a:lvl4pPr marL="3209407" indent="0">
              <a:buNone/>
              <a:defRPr sz="4680"/>
            </a:lvl4pPr>
            <a:lvl5pPr marL="4279209" indent="0">
              <a:buNone/>
              <a:defRPr sz="4680"/>
            </a:lvl5pPr>
            <a:lvl6pPr marL="5349011" indent="0">
              <a:buNone/>
              <a:defRPr sz="4680"/>
            </a:lvl6pPr>
            <a:lvl7pPr marL="6418814" indent="0">
              <a:buNone/>
              <a:defRPr sz="4680"/>
            </a:lvl7pPr>
            <a:lvl8pPr marL="7488616" indent="0">
              <a:buNone/>
              <a:defRPr sz="4680"/>
            </a:lvl8pPr>
            <a:lvl9pPr marL="8558418" indent="0">
              <a:buNone/>
              <a:defRPr sz="468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784" y="9080183"/>
            <a:ext cx="6900872" cy="16822161"/>
          </a:xfrm>
        </p:spPr>
        <p:txBody>
          <a:bodyPr/>
          <a:lstStyle>
            <a:lvl1pPr marL="0" indent="0">
              <a:buNone/>
              <a:defRPr sz="3744"/>
            </a:lvl1pPr>
            <a:lvl2pPr marL="1069802" indent="0">
              <a:buNone/>
              <a:defRPr sz="3276"/>
            </a:lvl2pPr>
            <a:lvl3pPr marL="2139605" indent="0">
              <a:buNone/>
              <a:defRPr sz="2808"/>
            </a:lvl3pPr>
            <a:lvl4pPr marL="3209407" indent="0">
              <a:buNone/>
              <a:defRPr sz="2340"/>
            </a:lvl4pPr>
            <a:lvl5pPr marL="4279209" indent="0">
              <a:buNone/>
              <a:defRPr sz="2340"/>
            </a:lvl5pPr>
            <a:lvl6pPr marL="5349011" indent="0">
              <a:buNone/>
              <a:defRPr sz="2340"/>
            </a:lvl6pPr>
            <a:lvl7pPr marL="6418814" indent="0">
              <a:buNone/>
              <a:defRPr sz="2340"/>
            </a:lvl7pPr>
            <a:lvl8pPr marL="7488616" indent="0">
              <a:buNone/>
              <a:defRPr sz="2340"/>
            </a:lvl8pPr>
            <a:lvl9pPr marL="8558418" indent="0">
              <a:buNone/>
              <a:defRPr sz="23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C80A1-02C8-459B-8DDC-4BE263F7AC0C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743C-2702-4FEB-867C-72666B9D2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08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998" y="1611459"/>
            <a:ext cx="18454330" cy="5850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998" y="8057261"/>
            <a:ext cx="18454330" cy="19204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997" y="28053287"/>
            <a:ext cx="4814173" cy="16114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C80A1-02C8-459B-8DDC-4BE263F7AC0C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7533" y="28053287"/>
            <a:ext cx="7221260" cy="16114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11155" y="28053287"/>
            <a:ext cx="4814173" cy="16114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3743C-2702-4FEB-867C-72666B9D2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74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2139605" rtl="0" eaLnBrk="1" latinLnBrk="0" hangingPunct="1">
        <a:lnSpc>
          <a:spcPct val="90000"/>
        </a:lnSpc>
        <a:spcBef>
          <a:spcPct val="0"/>
        </a:spcBef>
        <a:buNone/>
        <a:defRPr sz="102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901" indent="-534901" algn="l" defTabSz="2139605" rtl="0" eaLnBrk="1" latinLnBrk="0" hangingPunct="1">
        <a:lnSpc>
          <a:spcPct val="90000"/>
        </a:lnSpc>
        <a:spcBef>
          <a:spcPts val="2340"/>
        </a:spcBef>
        <a:buFont typeface="Arial" panose="020B0604020202020204" pitchFamily="34" charset="0"/>
        <a:buChar char="•"/>
        <a:defRPr sz="6552" kern="1200">
          <a:solidFill>
            <a:schemeClr val="tx1"/>
          </a:solidFill>
          <a:latin typeface="+mn-lt"/>
          <a:ea typeface="+mn-ea"/>
          <a:cs typeface="+mn-cs"/>
        </a:defRPr>
      </a:lvl1pPr>
      <a:lvl2pPr marL="1604703" indent="-534901" algn="l" defTabSz="213960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5616" kern="1200">
          <a:solidFill>
            <a:schemeClr val="tx1"/>
          </a:solidFill>
          <a:latin typeface="+mn-lt"/>
          <a:ea typeface="+mn-ea"/>
          <a:cs typeface="+mn-cs"/>
        </a:defRPr>
      </a:lvl2pPr>
      <a:lvl3pPr marL="2674506" indent="-534901" algn="l" defTabSz="213960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680" kern="1200">
          <a:solidFill>
            <a:schemeClr val="tx1"/>
          </a:solidFill>
          <a:latin typeface="+mn-lt"/>
          <a:ea typeface="+mn-ea"/>
          <a:cs typeface="+mn-cs"/>
        </a:defRPr>
      </a:lvl3pPr>
      <a:lvl4pPr marL="3744308" indent="-534901" algn="l" defTabSz="213960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2" kern="1200">
          <a:solidFill>
            <a:schemeClr val="tx1"/>
          </a:solidFill>
          <a:latin typeface="+mn-lt"/>
          <a:ea typeface="+mn-ea"/>
          <a:cs typeface="+mn-cs"/>
        </a:defRPr>
      </a:lvl4pPr>
      <a:lvl5pPr marL="4814110" indent="-534901" algn="l" defTabSz="213960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2" kern="1200">
          <a:solidFill>
            <a:schemeClr val="tx1"/>
          </a:solidFill>
          <a:latin typeface="+mn-lt"/>
          <a:ea typeface="+mn-ea"/>
          <a:cs typeface="+mn-cs"/>
        </a:defRPr>
      </a:lvl5pPr>
      <a:lvl6pPr marL="5883913" indent="-534901" algn="l" defTabSz="213960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2" kern="1200">
          <a:solidFill>
            <a:schemeClr val="tx1"/>
          </a:solidFill>
          <a:latin typeface="+mn-lt"/>
          <a:ea typeface="+mn-ea"/>
          <a:cs typeface="+mn-cs"/>
        </a:defRPr>
      </a:lvl6pPr>
      <a:lvl7pPr marL="6953715" indent="-534901" algn="l" defTabSz="213960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2" kern="1200">
          <a:solidFill>
            <a:schemeClr val="tx1"/>
          </a:solidFill>
          <a:latin typeface="+mn-lt"/>
          <a:ea typeface="+mn-ea"/>
          <a:cs typeface="+mn-cs"/>
        </a:defRPr>
      </a:lvl7pPr>
      <a:lvl8pPr marL="8023517" indent="-534901" algn="l" defTabSz="213960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2" kern="1200">
          <a:solidFill>
            <a:schemeClr val="tx1"/>
          </a:solidFill>
          <a:latin typeface="+mn-lt"/>
          <a:ea typeface="+mn-ea"/>
          <a:cs typeface="+mn-cs"/>
        </a:defRPr>
      </a:lvl8pPr>
      <a:lvl9pPr marL="9093319" indent="-534901" algn="l" defTabSz="213960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1pPr>
      <a:lvl2pPr marL="1069802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2pPr>
      <a:lvl3pPr marL="2139605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3pPr>
      <a:lvl4pPr marL="3209407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4pPr>
      <a:lvl5pPr marL="4279209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5pPr>
      <a:lvl6pPr marL="5349011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6pPr>
      <a:lvl7pPr marL="6418814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7pPr>
      <a:lvl8pPr marL="7488616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8pPr>
      <a:lvl9pPr marL="8558418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675848" y="2639276"/>
            <a:ext cx="20116800" cy="584775"/>
          </a:xfrm>
          <a:prstGeom prst="rect">
            <a:avLst/>
          </a:prstGeom>
          <a:solidFill>
            <a:srgbClr val="FFBF0B"/>
          </a:solidFill>
          <a:ln w="571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0">
                  <a:noFill/>
                </a:ln>
                <a:solidFill>
                  <a:srgbClr val="333333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1. INTRODUCTION</a:t>
            </a:r>
            <a:endParaRPr lang="en-US" sz="1600" b="1" dirty="0">
              <a:ln w="0">
                <a:noFill/>
              </a:ln>
              <a:solidFill>
                <a:srgbClr val="333333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300553" y="9936068"/>
            <a:ext cx="13323543" cy="584775"/>
          </a:xfrm>
          <a:prstGeom prst="rect">
            <a:avLst/>
          </a:prstGeom>
          <a:solidFill>
            <a:srgbClr val="FFBF0B"/>
          </a:solidFill>
          <a:ln w="571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99" b="1" dirty="0">
                <a:ln w="0"/>
                <a:solidFill>
                  <a:schemeClr val="bg1"/>
                </a:solidFill>
              </a:rPr>
              <a:t>   </a:t>
            </a:r>
            <a:r>
              <a:rPr lang="en-US" sz="3200" b="1" dirty="0">
                <a:ln w="0"/>
                <a:solidFill>
                  <a:srgbClr val="333333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4. RESULTS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433754" y="29033840"/>
            <a:ext cx="13322808" cy="584775"/>
          </a:xfrm>
          <a:prstGeom prst="rect">
            <a:avLst/>
          </a:prstGeom>
          <a:solidFill>
            <a:srgbClr val="FFBF0B"/>
          </a:solidFill>
          <a:ln w="571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333333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6. REFERENCES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433754" y="19123081"/>
            <a:ext cx="6695272" cy="553998"/>
          </a:xfrm>
          <a:prstGeom prst="rect">
            <a:avLst/>
          </a:prstGeom>
          <a:solidFill>
            <a:srgbClr val="FFBF0B"/>
          </a:solidFill>
          <a:ln w="57150">
            <a:solidFill>
              <a:schemeClr val="accent4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n w="0"/>
                <a:solidFill>
                  <a:srgbClr val="333333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5. DISCUSSION &amp; CONCLUSION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9762" y="6180777"/>
            <a:ext cx="20116800" cy="3323987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Investigate the diversity and abundance of opisthobranchs sea slugs at Le Morne for a period of one year</a:t>
            </a:r>
            <a:r>
              <a:rPr lang="en-US" sz="3000" dirty="0" smtClean="0">
                <a:solidFill>
                  <a:schemeClr val="bg2">
                    <a:lumMod val="10000"/>
                  </a:schemeClr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..  </a:t>
            </a:r>
            <a:endParaRPr lang="en-US" sz="3000" dirty="0">
              <a:solidFill>
                <a:schemeClr val="bg2">
                  <a:lumMod val="10000"/>
                </a:schemeClr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Sea slugs found within each belt transects were counted and photos taken </a:t>
            </a:r>
            <a:r>
              <a:rPr lang="en-US" sz="3000" i="1" dirty="0">
                <a:solidFill>
                  <a:schemeClr val="bg2">
                    <a:lumMod val="10000"/>
                  </a:schemeClr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in situ</a:t>
            </a:r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. </a:t>
            </a:r>
            <a:endParaRPr lang="en-US" sz="3000" dirty="0" smtClean="0">
              <a:solidFill>
                <a:schemeClr val="bg2">
                  <a:lumMod val="10000"/>
                </a:schemeClr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2">
                    <a:lumMod val="10000"/>
                  </a:schemeClr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Collections and analysis of sediments within belt transects for any trace of nutrient pollution</a:t>
            </a:r>
            <a:endParaRPr lang="en-US" sz="3000" dirty="0">
              <a:solidFill>
                <a:schemeClr val="bg2">
                  <a:lumMod val="10000"/>
                </a:schemeClr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algn="just"/>
            <a:endParaRPr lang="en-US" sz="3000" dirty="0">
              <a:solidFill>
                <a:schemeClr val="tx1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algn="ctr"/>
            <a:r>
              <a:rPr lang="en-US" sz="30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Acknowledgement: Thankful to the </a:t>
            </a:r>
            <a:endParaRPr lang="en-US" sz="3000" b="1" dirty="0">
              <a:solidFill>
                <a:schemeClr val="tx1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algn="ctr"/>
            <a:r>
              <a:rPr lang="en-US" sz="30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Ministry of Blue Economy, Marine Resources, Fisheries and Shipping</a:t>
            </a:r>
          </a:p>
          <a:p>
            <a:pPr algn="ctr"/>
            <a:r>
              <a:rPr lang="en-US" sz="3000" b="1" dirty="0" smtClean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for </a:t>
            </a:r>
            <a:r>
              <a:rPr lang="en-US" sz="30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sampling permit and the University of Mauritius.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5848" y="9936068"/>
            <a:ext cx="6492240" cy="584775"/>
          </a:xfrm>
          <a:prstGeom prst="rect">
            <a:avLst/>
          </a:prstGeom>
          <a:solidFill>
            <a:srgbClr val="FFBF0B"/>
          </a:solidFill>
          <a:ln w="571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99" b="1" dirty="0">
                <a:ln w="0"/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>
                <a:ln w="0"/>
                <a:solidFill>
                  <a:schemeClr val="accent3">
                    <a:lumMod val="50000"/>
                  </a:schemeClr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3. METHODOLOGY</a:t>
            </a:r>
            <a:endParaRPr lang="en-US" sz="3000" b="1" dirty="0">
              <a:ln w="0"/>
              <a:solidFill>
                <a:schemeClr val="accent3">
                  <a:lumMod val="50000"/>
                </a:schemeClr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426770" y="29653729"/>
            <a:ext cx="13322809" cy="523220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Baumgartner, F. A. &amp; Toth, G. B. (2014). Abundance and size distribution of the sacoglossan Elysia viridis on co-occurring algal hosts on the Swedish west coast, </a:t>
            </a:r>
            <a:r>
              <a:rPr lang="en-US" sz="1400" dirty="0" err="1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PLoS</a:t>
            </a:r>
            <a:r>
              <a:rPr lang="en-US" sz="140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ONE. 9 (3), 1-6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21396325" cy="2434635"/>
          </a:xfrm>
          <a:prstGeom prst="rect">
            <a:avLst/>
          </a:prstGeom>
          <a:solidFill>
            <a:srgbClr val="D0D0D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590261" y="202606"/>
            <a:ext cx="180295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333333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A STUDY OF THE DIVERSITY OF OPISTHOBRANCHS SEA SLUGS (MOLLUSCA, GASTROPODA) IN THE SOUTH WESTERN REGION OF MAURITIUS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52751" y="1488115"/>
            <a:ext cx="13367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AH SHEE TEE, L., PUCHOOA, D., APPADOO, C. &amp; BHOYROO, V.</a:t>
            </a:r>
          </a:p>
          <a:p>
            <a:pPr algn="ctr"/>
            <a:r>
              <a:rPr lang="en-US" sz="240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FACULTY OF AGRICULTURE, UNIVERSITY OF MAURITIUS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39762" y="5580261"/>
            <a:ext cx="20116800" cy="584775"/>
          </a:xfrm>
          <a:prstGeom prst="rect">
            <a:avLst/>
          </a:prstGeom>
          <a:solidFill>
            <a:srgbClr val="FFBF0B"/>
          </a:solidFill>
          <a:ln w="571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0">
                  <a:noFill/>
                </a:ln>
                <a:solidFill>
                  <a:srgbClr val="333333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2. AIMS AND OBJECTIVES</a:t>
            </a:r>
            <a:endParaRPr lang="en-US" sz="1600" b="1" dirty="0">
              <a:ln w="0">
                <a:noFill/>
              </a:ln>
              <a:solidFill>
                <a:srgbClr val="333333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21719" y="3195275"/>
            <a:ext cx="2015288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Detailed biodiversity data provide information about the relationship of species to their environment and on the state of the species itself.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These are subsequently important for an effective management plan and conservation strategy.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Opisthobranchs are a diverse group of sea slugs which include the nudibranchs, head-shield slugs, sea hares, side-gilled slugs and sap-sucking slugs.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5848" y="10653072"/>
            <a:ext cx="6488266" cy="9787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Survey was conducted at low tide, at a depth range of 0.5m to 1.5m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Sampling was carried out every 2 months, starting from August 2019.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Four belt transects of 50mx5m were laid with a distance of 2m in between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Species found within each transect were counted and photographs taken </a:t>
            </a:r>
            <a:r>
              <a:rPr lang="en-US" sz="3000" i="1" dirty="0">
                <a:solidFill>
                  <a:schemeClr val="bg2">
                    <a:lumMod val="1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in situ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Sediments within each belt transect were collected for nutrient analysis such as nitrate, sulphate and phosphate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Species density within each belt transects were calculated.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Species diversity were computed using the indices Shannon-Wiener H’ Diversity Index and Pielou’s Evenness Index respectively.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21719" y="20591271"/>
            <a:ext cx="6492240" cy="584775"/>
          </a:xfrm>
          <a:prstGeom prst="rect">
            <a:avLst/>
          </a:prstGeom>
          <a:solidFill>
            <a:srgbClr val="FFBF0B"/>
          </a:solidFill>
          <a:ln w="571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99" b="1" dirty="0">
                <a:ln w="0"/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n w="0"/>
                <a:solidFill>
                  <a:schemeClr val="accent3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4</a:t>
            </a:r>
            <a:r>
              <a:rPr lang="en-US" sz="3200" b="1" dirty="0">
                <a:ln w="0"/>
                <a:solidFill>
                  <a:schemeClr val="accent3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rPr>
              <a:t>. </a:t>
            </a:r>
            <a:r>
              <a:rPr lang="en-US" sz="3200" b="1" dirty="0">
                <a:ln w="0"/>
                <a:solidFill>
                  <a:schemeClr val="accent3">
                    <a:lumMod val="50000"/>
                  </a:schemeClr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RESULTS</a:t>
            </a:r>
            <a:endParaRPr lang="en-US" sz="3000" b="1" dirty="0">
              <a:ln w="0"/>
              <a:solidFill>
                <a:schemeClr val="accent3">
                  <a:lumMod val="50000"/>
                </a:schemeClr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9762" y="21326950"/>
            <a:ext cx="64741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Among the four belt transects, transect 2 and 3 contained the most opisthobranchs as shown in figure 1.</a:t>
            </a:r>
          </a:p>
        </p:txBody>
      </p:sp>
      <p:graphicFrame>
        <p:nvGraphicFramePr>
          <p:cNvPr id="71" name="Chart 7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1641875"/>
              </p:ext>
            </p:extLst>
          </p:nvPr>
        </p:nvGraphicFramePr>
        <p:xfrm>
          <a:off x="589681" y="23380567"/>
          <a:ext cx="6524278" cy="5546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21719" y="29087549"/>
            <a:ext cx="649224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Figure 1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Species density within each belt transect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00553" y="10651069"/>
            <a:ext cx="1329923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Low </a:t>
            </a:r>
            <a:r>
              <a:rPr lang="en-US" sz="3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Shannon-Wiener H’ Diversity index values were obtained for all transects, with the lowest value reported in transect 4 (0.23) (figure 2) 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3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Transect 2 consisted mostly of the opisthobranchs </a:t>
            </a:r>
            <a:r>
              <a:rPr lang="en-US" sz="3000" i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Bulla </a:t>
            </a:r>
            <a:r>
              <a:rPr lang="en-US" sz="3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with a value of 0.74. 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3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Transect 2 consisted mostly of sand which is the habitat of </a:t>
            </a:r>
            <a:r>
              <a:rPr lang="en-US" sz="3000" i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Bulla</a:t>
            </a:r>
            <a:r>
              <a:rPr lang="en-US" sz="3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sp. </a:t>
            </a:r>
          </a:p>
        </p:txBody>
      </p:sp>
      <p:graphicFrame>
        <p:nvGraphicFramePr>
          <p:cNvPr id="78" name="Chart 7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3839441"/>
              </p:ext>
            </p:extLst>
          </p:nvPr>
        </p:nvGraphicFramePr>
        <p:xfrm>
          <a:off x="7370047" y="13122223"/>
          <a:ext cx="7446610" cy="4916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3" name="Picture 82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6" t="19206" r="25100" b="13847"/>
          <a:stretch/>
        </p:blipFill>
        <p:spPr bwMode="auto">
          <a:xfrm rot="5400000">
            <a:off x="14346786" y="19229198"/>
            <a:ext cx="6851576" cy="68830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5" name="TextBox 84"/>
          <p:cNvSpPr txBox="1"/>
          <p:nvPr/>
        </p:nvSpPr>
        <p:spPr>
          <a:xfrm>
            <a:off x="7602918" y="18345096"/>
            <a:ext cx="649224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Figure 2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Diversity across each belt transect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4789733" y="13111181"/>
            <a:ext cx="557720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Transect 3 reported an evenness value of 0.38, with a high proportion of </a:t>
            </a:r>
            <a:r>
              <a:rPr lang="en-US" sz="3000" i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Oxynoe</a:t>
            </a:r>
            <a:r>
              <a:rPr lang="en-US" sz="3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(order Sacoglossa) (0.79).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In </a:t>
            </a:r>
            <a:r>
              <a:rPr lang="en-US" sz="3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transect 3, different species assemblages were found on </a:t>
            </a:r>
            <a:r>
              <a:rPr lang="en-US" sz="3000" i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Caulerpa</a:t>
            </a:r>
            <a:r>
              <a:rPr lang="en-US" sz="3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sp., namely: </a:t>
            </a:r>
            <a:r>
              <a:rPr lang="en-US" sz="3000" i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Oxynoe</a:t>
            </a:r>
            <a:r>
              <a:rPr lang="en-US" sz="3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sp., </a:t>
            </a:r>
            <a:r>
              <a:rPr lang="en-US" sz="3000" i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Bulla</a:t>
            </a:r>
            <a:r>
              <a:rPr lang="en-US" sz="3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sp., </a:t>
            </a:r>
            <a:r>
              <a:rPr lang="en-US" sz="3000" i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Volvatella</a:t>
            </a:r>
            <a:r>
              <a:rPr lang="en-US" sz="3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sp., </a:t>
            </a:r>
            <a:r>
              <a:rPr lang="en-US" sz="3000" i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Polybranchia</a:t>
            </a:r>
            <a:r>
              <a:rPr lang="en-US" sz="3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sp., </a:t>
            </a:r>
            <a:r>
              <a:rPr lang="en-US" sz="3000" i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Elysia </a:t>
            </a:r>
            <a:r>
              <a:rPr lang="en-US" sz="3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sp., and </a:t>
            </a:r>
            <a:r>
              <a:rPr lang="en-US" sz="3000" i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Phanerophthalmus</a:t>
            </a:r>
            <a:r>
              <a:rPr lang="en-US" sz="3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sp. (figure 3)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4456043" y="26131605"/>
            <a:ext cx="6244583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Figure 3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Different species assemblages in transect 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7511945" y="20440367"/>
            <a:ext cx="932722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Oxynoe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4742305" y="21297263"/>
            <a:ext cx="752264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Elysia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7211184" y="21727662"/>
            <a:ext cx="1122779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Volvatella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366155" y="19931844"/>
            <a:ext cx="6695272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3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The most speciose genus was the </a:t>
            </a:r>
            <a:r>
              <a:rPr lang="en-US" sz="3000" i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Bulla</a:t>
            </a:r>
            <a:r>
              <a:rPr lang="en-US" sz="3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(Order Cephalaspidea) and </a:t>
            </a:r>
            <a:r>
              <a:rPr lang="en-US" sz="3000" i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Oxynoe</a:t>
            </a:r>
            <a:r>
              <a:rPr lang="en-US" sz="3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(order Sacoglossa</a:t>
            </a:r>
            <a:r>
              <a:rPr lang="en-US" sz="30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)</a:t>
            </a:r>
            <a:endParaRPr lang="en-US" sz="3000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Sacoglossa </a:t>
            </a:r>
            <a:r>
              <a:rPr lang="en-US" sz="3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species feed mostly on algal host such as seaweed explaining their low numbers (0.11/ m2) in transect 4 which was dominated by numerous patches of brown sponges. 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3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Sacoglossan were mostly abundant in the month of August (density: </a:t>
            </a:r>
            <a:r>
              <a:rPr lang="en-GB" sz="3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1.116 m</a:t>
            </a:r>
            <a:r>
              <a:rPr lang="en-GB" sz="3000" baseline="30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2</a:t>
            </a:r>
            <a:r>
              <a:rPr lang="en-GB" sz="32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)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GB" sz="3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They were present only in area where their food resources (</a:t>
            </a:r>
            <a:r>
              <a:rPr lang="en-GB" sz="3000" i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Caulerpa</a:t>
            </a:r>
            <a:r>
              <a:rPr lang="en-GB" sz="3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sp.) were abundant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463142" y="27076930"/>
            <a:ext cx="132374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000" i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Aplysia</a:t>
            </a:r>
            <a:r>
              <a:rPr lang="en-US" sz="3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sea slugs were found in clusters during the month of October which could be an indication of their mating period.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This is still an on-going research, and the current findings represent a stocktaking of the species present, their densities and distribution. </a:t>
            </a:r>
          </a:p>
        </p:txBody>
      </p:sp>
      <p:sp>
        <p:nvSpPr>
          <p:cNvPr id="4" name="Oval 3"/>
          <p:cNvSpPr/>
          <p:nvPr/>
        </p:nvSpPr>
        <p:spPr>
          <a:xfrm>
            <a:off x="14456043" y="19758269"/>
            <a:ext cx="1351139" cy="1364196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693922" y="22225879"/>
            <a:ext cx="634224" cy="577901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6201606" y="19958787"/>
            <a:ext cx="1126540" cy="1087369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705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7243</TotalTime>
  <Words>664</Words>
  <Application>Microsoft Office PowerPoint</Application>
  <PresentationFormat>Custom</PresentationFormat>
  <Paragraphs>53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Malgun Gothic</vt:lpstr>
      <vt:lpstr>Malgun Gothic Semilight</vt:lpstr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Aakash Hurry</dc:creator>
  <cp:lastModifiedBy>Lisa Ah Shee Tee</cp:lastModifiedBy>
  <cp:revision>240</cp:revision>
  <dcterms:created xsi:type="dcterms:W3CDTF">2015-10-25T18:16:24Z</dcterms:created>
  <dcterms:modified xsi:type="dcterms:W3CDTF">2020-10-13T19:38:35Z</dcterms:modified>
</cp:coreProperties>
</file>