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68" r:id="rId3"/>
    <p:sldId id="257" r:id="rId4"/>
    <p:sldId id="320" r:id="rId5"/>
    <p:sldId id="321" r:id="rId6"/>
    <p:sldId id="322" r:id="rId7"/>
    <p:sldId id="259" r:id="rId8"/>
    <p:sldId id="260" r:id="rId9"/>
    <p:sldId id="261" r:id="rId10"/>
    <p:sldId id="263" r:id="rId11"/>
    <p:sldId id="264" r:id="rId12"/>
    <p:sldId id="265" r:id="rId13"/>
    <p:sldId id="269" r:id="rId14"/>
    <p:sldId id="290" r:id="rId15"/>
    <p:sldId id="294" r:id="rId16"/>
    <p:sldId id="298" r:id="rId17"/>
    <p:sldId id="299" r:id="rId18"/>
    <p:sldId id="300" r:id="rId19"/>
    <p:sldId id="301" r:id="rId20"/>
    <p:sldId id="302" r:id="rId21"/>
    <p:sldId id="303" r:id="rId22"/>
    <p:sldId id="306" r:id="rId23"/>
    <p:sldId id="307" r:id="rId24"/>
    <p:sldId id="308" r:id="rId25"/>
    <p:sldId id="309" r:id="rId26"/>
    <p:sldId id="314" r:id="rId27"/>
    <p:sldId id="310" r:id="rId28"/>
    <p:sldId id="311" r:id="rId29"/>
    <p:sldId id="313" r:id="rId30"/>
    <p:sldId id="312" r:id="rId31"/>
    <p:sldId id="319" r:id="rId32"/>
    <p:sldId id="315" r:id="rId33"/>
    <p:sldId id="316" r:id="rId34"/>
    <p:sldId id="317" r:id="rId35"/>
    <p:sldId id="296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709" autoAdjust="0"/>
  </p:normalViewPr>
  <p:slideViewPr>
    <p:cSldViewPr>
      <p:cViewPr>
        <p:scale>
          <a:sx n="71" d="100"/>
          <a:sy n="71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018D-9CEA-4AA0-8599-E0D86C86DE0E}" type="datetimeFigureOut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A4C6-B9DD-4C5E-9872-543398217D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Protocole 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A4C6-B9DD-4C5E-9872-543398217DF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E1C-99AF-4580-90B5-06F0CB5624FF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047A-43D8-4A75-BAD5-B46A0C5D6D36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3588-8409-48D1-AFC2-DF84B5B2E4BE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1AAA-1781-4873-9E03-76386569A966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0E2-3561-4368-9DCB-9447BCABEC97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2BAB-ED96-4027-87DB-18CE6D6D299E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7D3-1E7E-4CCC-8D32-0706EDFFB33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CD0-5487-431A-894E-E765E943AB18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EDDD-BEBA-4F25-AFE0-D534601F4B65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D7A-C690-45D6-8334-2ED78BE14801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290F92-6C45-4970-9122-671480C0C9D1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E5E638-A71F-40EB-8CC0-8EC909EA4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3A5-37C6-427C-B52E-91B096517C6D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5394" y="6210300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714348" y="571480"/>
            <a:ext cx="7858180" cy="1214446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ETEIGNEZ  VOS  TELEPHONES S.V.P</a:t>
            </a:r>
            <a:endParaRPr lang="fr-FR" sz="4800" dirty="0"/>
          </a:p>
        </p:txBody>
      </p:sp>
      <p:sp>
        <p:nvSpPr>
          <p:cNvPr id="6" name="Arrondir un rectangle avec un coin du même côté 5"/>
          <p:cNvSpPr/>
          <p:nvPr/>
        </p:nvSpPr>
        <p:spPr>
          <a:xfrm>
            <a:off x="714348" y="4714884"/>
            <a:ext cx="7786742" cy="1428760"/>
          </a:xfrm>
          <a:prstGeom prst="round2Same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SWITCH OFF  YOUR PHONES PLEASE</a:t>
            </a:r>
            <a:endParaRPr lang="fr-FR" sz="4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15008" y="2395831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THANK</a:t>
            </a:r>
            <a:r>
              <a:rPr lang="fr-FR" sz="2400" dirty="0" smtClean="0"/>
              <a:t>    </a:t>
            </a:r>
            <a:r>
              <a:rPr lang="fr-FR" sz="2400" b="1" dirty="0" smtClean="0"/>
              <a:t>YOU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357290" y="371475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MERCI</a:t>
            </a:r>
            <a:endParaRPr lang="fr-FR" sz="2400" b="1" dirty="0"/>
          </a:p>
        </p:txBody>
      </p:sp>
    </p:spTree>
    <p:custDataLst>
      <p:tags r:id="rId1"/>
    </p:custDataLst>
  </p:cSld>
  <p:clrMapOvr>
    <a:masterClrMapping/>
  </p:clrMapOvr>
  <p:transition spd="med" advTm="851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/>
              <a:t>REVUE DE LA LITTERATURE</a:t>
            </a:r>
            <a:endParaRPr lang="fr-FR" i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798B-C93F-45FE-A247-2C4EB4C3DB95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429684" cy="2214578"/>
          </a:xfr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fr-FR" sz="4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4500" dirty="0" smtClean="0"/>
              <a:t>Arbuste de 1 à 2m de hauteur</a:t>
            </a:r>
          </a:p>
          <a:p>
            <a:pPr algn="just"/>
            <a:r>
              <a:rPr lang="fr-FR" sz="4500" dirty="0" smtClean="0"/>
              <a:t>Feuilles ponctuées de glandes noires sur la face inférieure</a:t>
            </a:r>
          </a:p>
          <a:p>
            <a:pPr algn="just"/>
            <a:r>
              <a:rPr lang="fr-FR" sz="4500" dirty="0" smtClean="0"/>
              <a:t>Fleurs de couleur rose ou blanche</a:t>
            </a:r>
          </a:p>
          <a:p>
            <a:pPr algn="just"/>
            <a:r>
              <a:rPr lang="fr-FR" sz="4500" dirty="0" smtClean="0"/>
              <a:t>Baies globuleuses, rouge-violacées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82296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500166" y="627437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Photos des différentes parties de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Psorospermum adamauense</a:t>
            </a:r>
            <a:endParaRPr lang="fr-FR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063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/>
              <a:t>REVUE DE LA LITTERATURE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22AE-A850-4AC6-A671-0E60691F9A0C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01122" cy="450059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fr-FR" sz="2800" dirty="0" smtClean="0">
                <a:solidFill>
                  <a:sysClr val="windowText" lastClr="000000"/>
                </a:solidFill>
              </a:rPr>
              <a:t>Plan alimentaire</a:t>
            </a:r>
          </a:p>
          <a:p>
            <a:pPr algn="ctr">
              <a:buNone/>
            </a:pPr>
            <a:endParaRPr lang="fr-FR" sz="2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2800" dirty="0" smtClean="0">
                <a:solidFill>
                  <a:sysClr val="windowText" lastClr="000000"/>
                </a:solidFill>
              </a:rPr>
              <a:t>Plan thérapeutique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1537" y="3781126"/>
          <a:ext cx="7143801" cy="23625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454"/>
                <a:gridCol w="2405080"/>
                <a:gridCol w="2381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Essences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Utilisations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Psorospermum</a:t>
                      </a:r>
                      <a:r>
                        <a:rPr kumimoji="0" lang="fr-FR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corymbiferum</a:t>
                      </a:r>
                      <a:r>
                        <a:rPr kumimoji="0" lang="fr-FR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Tiges et feuilles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Paludisme, diurèse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Psorospermum</a:t>
                      </a:r>
                      <a:r>
                        <a:rPr kumimoji="0" lang="fr-FR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guineense</a:t>
                      </a:r>
                      <a:r>
                        <a:rPr kumimoji="0"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écorce et  racines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Troubles dermiques </a:t>
                      </a:r>
                      <a:endParaRPr lang="fr-FR" b="1" dirty="0"/>
                    </a:p>
                  </a:txBody>
                  <a:tcPr/>
                </a:tc>
              </a:tr>
              <a:tr h="711518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Psorospermum</a:t>
                      </a:r>
                      <a:r>
                        <a:rPr kumimoji="0" lang="fr-FR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febrifugum</a:t>
                      </a:r>
                      <a:r>
                        <a:rPr kumimoji="0"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écorces du tronc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diarrhée hémorragique 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Tm="179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/>
              <a:t>REVUE DE LA LITTERATURE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A60-2733-425E-9490-7420CED4C83E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14546" y="2071678"/>
            <a:ext cx="5857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chemeClr val="accent1"/>
                </a:solidFill>
              </a:rPr>
              <a:t>QUINONES</a:t>
            </a:r>
          </a:p>
          <a:p>
            <a:pPr algn="ctr"/>
            <a:endParaRPr lang="fr-FR" sz="7200" b="1" dirty="0" smtClean="0">
              <a:solidFill>
                <a:srgbClr val="92D050"/>
              </a:solidFill>
            </a:endParaRPr>
          </a:p>
          <a:p>
            <a:pPr algn="ctr"/>
            <a:r>
              <a:rPr lang="fr-FR" sz="7200" b="1" dirty="0" smtClean="0">
                <a:solidFill>
                  <a:schemeClr val="accent1"/>
                </a:solidFill>
              </a:rPr>
              <a:t>XANTHONES</a:t>
            </a:r>
            <a:endParaRPr lang="fr-FR" sz="7200" b="1" dirty="0">
              <a:solidFill>
                <a:schemeClr val="accent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71472" y="2428868"/>
            <a:ext cx="1500198" cy="285752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71472" y="4714884"/>
            <a:ext cx="1500198" cy="285752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63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REVUE DE LA LITTERATURE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AEA-0678-4849-AD0B-F7923040C550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7203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	</a:t>
            </a:r>
          </a:p>
          <a:p>
            <a:pPr algn="just">
              <a:buNone/>
            </a:pP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572132" y="364331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(Kupchan et collab., 1980)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480809" y="2467269"/>
            <a:ext cx="459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   La psorospermine </a:t>
            </a:r>
            <a:r>
              <a:rPr lang="fr-FR" sz="1600" dirty="0" smtClean="0"/>
              <a:t>(écorces de </a:t>
            </a:r>
            <a:r>
              <a:rPr lang="fr-FR" sz="1600" i="1" dirty="0" smtClean="0"/>
              <a:t>P. </a:t>
            </a:r>
            <a:r>
              <a:rPr lang="fr-FR" sz="1600" i="1" dirty="0" err="1" smtClean="0"/>
              <a:t>febrifugum</a:t>
            </a:r>
            <a:r>
              <a:rPr lang="fr-FR" i="1" dirty="0" smtClean="0"/>
              <a:t>)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28638" y="4286256"/>
            <a:ext cx="4400552" cy="1000132"/>
          </a:xfrm>
          <a:prstGeom prst="rect">
            <a:avLst/>
          </a:prstGeom>
          <a:ln w="1000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Activité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cytotoxique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anti-tumorale</a:t>
            </a:r>
            <a:r>
              <a:rPr lang="fr-FR" sz="3200" dirty="0" smtClean="0"/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contre les cellules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adrenocarnivore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humain du colon.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fr-FR" sz="32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2571736" y="3214686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spd="med" advTm="120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REVUE DE LA LITTERATURE</a:t>
            </a:r>
            <a:endParaRPr lang="fr-FR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0A9-9C8C-4438-A1F0-0EAE42CB851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786314" y="1214422"/>
            <a:ext cx="3929090" cy="2214578"/>
          </a:xfr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fr-FR" sz="2400" dirty="0" smtClean="0"/>
              <a:t>	Les premières vismiones du genre </a:t>
            </a:r>
            <a:r>
              <a:rPr lang="fr-FR" sz="2400" i="1" dirty="0" smtClean="0"/>
              <a:t>P. :</a:t>
            </a:r>
            <a:r>
              <a:rPr lang="fr-FR" sz="2400" dirty="0" smtClean="0"/>
              <a:t> </a:t>
            </a:r>
            <a:r>
              <a:rPr lang="fr-FR" sz="2400" b="1" dirty="0" smtClean="0"/>
              <a:t>vismione A</a:t>
            </a:r>
            <a:r>
              <a:rPr lang="fr-FR" sz="2400" dirty="0" smtClean="0"/>
              <a:t> et </a:t>
            </a:r>
            <a:r>
              <a:rPr lang="fr-FR" sz="2400" b="1" dirty="0" smtClean="0"/>
              <a:t>déacéthylvismione A</a:t>
            </a:r>
            <a:r>
              <a:rPr lang="fr-FR" sz="2400" dirty="0" smtClean="0"/>
              <a:t> ( isolées pour la première fois) (Botta et collab., 1983) (baies </a:t>
            </a:r>
            <a:r>
              <a:rPr lang="fr-FR" sz="2400" i="1" dirty="0" smtClean="0"/>
              <a:t>P. </a:t>
            </a:r>
            <a:r>
              <a:rPr lang="fr-FR" sz="2400" i="1" dirty="0" err="1" smtClean="0"/>
              <a:t>febrifugum</a:t>
            </a:r>
            <a:r>
              <a:rPr lang="fr-FR" sz="2400" i="1" dirty="0" smtClean="0"/>
              <a:t>)</a:t>
            </a:r>
            <a:endParaRPr lang="fr-FR" sz="2400" dirty="0" smtClean="0"/>
          </a:p>
          <a:p>
            <a:pPr algn="just">
              <a:buNone/>
            </a:pPr>
            <a:endParaRPr lang="fr-FR" sz="2400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5214942" y="3571876"/>
          <a:ext cx="3929090" cy="1500198"/>
        </p:xfrm>
        <a:graphic>
          <a:graphicData uri="http://schemas.openxmlformats.org/presentationml/2006/ole">
            <p:oleObj spid="_x0000_s54273" name="CS ChemDraw Drawing" r:id="rId3" imgW="1991868" imgH="700126" progId="ChemDraw.Document.6.0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072066" y="5000636"/>
          <a:ext cx="4071966" cy="1428760"/>
        </p:xfrm>
        <a:graphic>
          <a:graphicData uri="http://schemas.openxmlformats.org/presentationml/2006/ole">
            <p:oleObj spid="_x0000_s54275" name="CS ChemDraw Drawing" r:id="rId4" imgW="1934870" imgH="700126" progId="ChemDraw.Document.6.0">
              <p:embed/>
            </p:oleObj>
          </a:graphicData>
        </a:graphic>
      </p:graphicFrame>
      <p:sp>
        <p:nvSpPr>
          <p:cNvPr id="13" name="Espace réservé du contenu 2"/>
          <p:cNvSpPr txBox="1">
            <a:spLocks/>
          </p:cNvSpPr>
          <p:nvPr/>
        </p:nvSpPr>
        <p:spPr>
          <a:xfrm>
            <a:off x="428596" y="1214422"/>
            <a:ext cx="3400420" cy="1928826"/>
          </a:xfrm>
          <a:prstGeom prst="rect">
            <a:avLst/>
          </a:prstGeom>
          <a:ln w="952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ferruginine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(fruits de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 febrifugum) </a:t>
            </a:r>
            <a:r>
              <a:rPr lang="fr-FR" sz="2800" b="1" dirty="0" smtClean="0">
                <a:cs typeface="Times New Roman" pitchFamily="18" charset="0"/>
              </a:rPr>
              <a:t>(</a:t>
            </a:r>
            <a:r>
              <a:rPr lang="fr-FR" sz="2800" b="1" dirty="0" smtClean="0"/>
              <a:t>Botta et </a:t>
            </a:r>
            <a:r>
              <a:rPr lang="fr-FR" sz="2800" b="1" dirty="0" err="1" smtClean="0"/>
              <a:t>collab</a:t>
            </a:r>
            <a:r>
              <a:rPr lang="fr-FR" sz="2800" b="1" dirty="0" smtClean="0"/>
              <a:t>. en 1983)</a:t>
            </a:r>
            <a:endParaRPr lang="fr-FR" sz="2800" b="1" dirty="0" smtClean="0"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4282" y="3829070"/>
          <a:ext cx="3686175" cy="2386012"/>
        </p:xfrm>
        <a:graphic>
          <a:graphicData uri="http://schemas.openxmlformats.org/presentationml/2006/ole">
            <p:oleObj spid="_x0000_s54276" name="CS ChemDraw Drawing" r:id="rId5" imgW="3686760" imgH="2386800" progId="ChemDraw.Document.6.0">
              <p:embed/>
            </p:oleObj>
          </a:graphicData>
        </a:graphic>
      </p:graphicFrame>
      <p:sp>
        <p:nvSpPr>
          <p:cNvPr id="17" name="Flèche vers le bas 16"/>
          <p:cNvSpPr/>
          <p:nvPr/>
        </p:nvSpPr>
        <p:spPr>
          <a:xfrm>
            <a:off x="2143108" y="3143248"/>
            <a:ext cx="142876" cy="57150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071934" y="3643314"/>
            <a:ext cx="13573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Vismione</a:t>
            </a:r>
            <a:r>
              <a:rPr lang="fr-FR" b="1" dirty="0" smtClean="0"/>
              <a:t> A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143240" y="5059932"/>
            <a:ext cx="22860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Déacéthylvismione</a:t>
            </a:r>
            <a:r>
              <a:rPr lang="fr-FR" b="1" dirty="0" smtClean="0"/>
              <a:t> A</a:t>
            </a:r>
            <a:endParaRPr lang="fr-FR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429256" y="542926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429256" y="400050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8356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REVUE DE LA LITTERATURE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0B3-0817-4384-994C-5724072B8F0D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000660"/>
          </a:xfr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fr-FR" sz="3200" dirty="0" smtClean="0"/>
              <a:t>	La </a:t>
            </a:r>
            <a:r>
              <a:rPr lang="fr-FR" sz="3200" b="1" dirty="0" smtClean="0"/>
              <a:t>3-</a:t>
            </a:r>
            <a:r>
              <a:rPr lang="fr-FR" sz="3200" b="1" dirty="0" err="1" smtClean="0"/>
              <a:t>géranyloxyémodine</a:t>
            </a:r>
            <a:r>
              <a:rPr lang="fr-FR" sz="3200" dirty="0" smtClean="0"/>
              <a:t> (Baies de </a:t>
            </a:r>
            <a:r>
              <a:rPr lang="fr-FR" sz="3200" i="1" dirty="0" smtClean="0"/>
              <a:t>P. </a:t>
            </a:r>
            <a:r>
              <a:rPr lang="fr-FR" sz="3200" i="1" dirty="0" err="1" smtClean="0"/>
              <a:t>febrifugum</a:t>
            </a:r>
            <a:r>
              <a:rPr lang="fr-FR" sz="3200" i="1" dirty="0" smtClean="0"/>
              <a:t>)</a:t>
            </a:r>
            <a:r>
              <a:rPr lang="fr-FR" sz="3200" b="1" dirty="0" smtClean="0"/>
              <a:t> (Botta et </a:t>
            </a:r>
            <a:r>
              <a:rPr lang="fr-FR" sz="3200" b="1" dirty="0" err="1" smtClean="0"/>
              <a:t>collab</a:t>
            </a:r>
            <a:r>
              <a:rPr lang="fr-FR" sz="3200" b="1" dirty="0" smtClean="0"/>
              <a:t>., 1983)</a:t>
            </a:r>
          </a:p>
          <a:p>
            <a:pPr algn="ctr">
              <a:buNone/>
            </a:pPr>
            <a:endParaRPr lang="fr-FR" sz="32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3929058" y="2643182"/>
          <a:ext cx="5072066" cy="3143272"/>
        </p:xfrm>
        <a:graphic>
          <a:graphicData uri="http://schemas.openxmlformats.org/presentationml/2006/ole">
            <p:oleObj spid="_x0000_s58369" name="CS ChemDraw Drawing" r:id="rId4" imgW="1538630" imgH="883006" progId="ChemDraw.Document.6.0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5886469" y="5757882"/>
          <a:ext cx="1400175" cy="457200"/>
        </p:xfrm>
        <a:graphic>
          <a:graphicData uri="http://schemas.openxmlformats.org/presentationml/2006/ole">
            <p:oleObj spid="_x0000_s58371" name="CS ChemDraw Drawing" r:id="rId5" imgW="1400861" imgH="455371" progId="ChemDraw.Document.6.0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429256" y="59171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Ge=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2844" y="2325239"/>
            <a:ext cx="392909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Activités anti-protozoaires et antivirales </a:t>
            </a:r>
          </a:p>
          <a:p>
            <a:pPr algn="ctr"/>
            <a:r>
              <a:rPr lang="fr-FR" sz="2800" b="1" dirty="0" smtClean="0"/>
              <a:t>(</a:t>
            </a:r>
            <a:r>
              <a:rPr lang="fr-FR" sz="2800" b="1" dirty="0" err="1" smtClean="0"/>
              <a:t>Mbwambo</a:t>
            </a:r>
            <a:r>
              <a:rPr lang="fr-FR" sz="2800" b="1" dirty="0" smtClean="0"/>
              <a:t> Z H. et </a:t>
            </a:r>
            <a:r>
              <a:rPr lang="fr-FR" sz="2800" b="1" i="1" dirty="0" err="1" smtClean="0"/>
              <a:t>collab</a:t>
            </a:r>
            <a:r>
              <a:rPr lang="fr-FR" sz="2800" b="1" i="1" dirty="0" smtClean="0"/>
              <a:t>.,</a:t>
            </a:r>
            <a:r>
              <a:rPr lang="fr-FR" sz="2800" b="1" dirty="0" smtClean="0"/>
              <a:t> 2004)</a:t>
            </a:r>
            <a:endParaRPr lang="fr-FR" sz="2800" b="1" dirty="0"/>
          </a:p>
        </p:txBody>
      </p:sp>
    </p:spTree>
    <p:custDataLst>
      <p:tags r:id="rId2"/>
    </p:custDataLst>
  </p:cSld>
  <p:clrMapOvr>
    <a:masterClrMapping/>
  </p:clrMapOvr>
  <p:transition spd="med" advTm="206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714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RESULTATS ET DISCUSSION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57224" y="6500834"/>
            <a:ext cx="7000924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PROTOCOLE  D’EXTRACTION ET D’ISOLEMENT DES COMPOSES CH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71736" y="785794"/>
            <a:ext cx="3714776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Fruits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Psorospermum adamauense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>
          <a:xfrm rot="5400000">
            <a:off x="4042286" y="1541964"/>
            <a:ext cx="7736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357686" y="128586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Séchage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Broyage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71868" y="1928802"/>
            <a:ext cx="1785950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1400g de poudre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4215604" y="2499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357686" y="228599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Extraction au MeOH / CH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(1 : 1 )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000364" y="2714620"/>
            <a:ext cx="29289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5643570" y="2999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2715406" y="2999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71670" y="3286124"/>
            <a:ext cx="1857388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Poudre résiduelle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000628" y="3286124"/>
            <a:ext cx="1928826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140g d’extrait brut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5400000">
            <a:off x="5644364" y="39282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857884" y="37147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Fractionnement au flash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3643306" y="4214818"/>
            <a:ext cx="45720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6858810" y="43569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3501224" y="43569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6200000" flipH="1">
            <a:off x="8072461" y="4357694"/>
            <a:ext cx="285754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>
            <a:off x="4715670" y="4356900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3214678" y="4500570"/>
            <a:ext cx="928694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83g  F1 25%    Hex-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AcOEt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429124" y="4500570"/>
            <a:ext cx="928694" cy="954107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F2 50% 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Hex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AcOEt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6572264" y="4500570"/>
            <a:ext cx="928694" cy="954107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F3 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5%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Hex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AcOEt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7786710" y="4500570"/>
            <a:ext cx="928694" cy="954107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F4 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AcOEt - MeOH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rot="5400000">
            <a:off x="3501224" y="557134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3214678" y="5715016"/>
            <a:ext cx="8477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>
            <a:off x="2215340" y="585709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rot="5400000">
            <a:off x="3501224" y="585709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3857620" y="54292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CC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000232" y="6029286"/>
            <a:ext cx="71438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4500562" y="6029286"/>
            <a:ext cx="71438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4000496" y="5715016"/>
            <a:ext cx="8477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366946" y="5715016"/>
            <a:ext cx="8477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rot="5400000">
            <a:off x="4714082" y="585709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286116" y="6029286"/>
            <a:ext cx="71438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Tm="43773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Image 5" descr="C:\Documents and Settings\A\Local Settings\Temporary Internet Files\Content.Word\Nouvelle image (1).png"/>
          <p:cNvPicPr>
            <a:picLocks noChangeAspect="1" noChangeArrowheads="1"/>
          </p:cNvPicPr>
          <p:nvPr/>
        </p:nvPicPr>
        <p:blipFill>
          <a:blip r:embed="rId3"/>
          <a:srcRect b="6896"/>
          <a:stretch>
            <a:fillRect/>
          </a:stretch>
        </p:blipFill>
        <p:spPr bwMode="auto">
          <a:xfrm>
            <a:off x="4929190" y="2571744"/>
            <a:ext cx="421481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RESULTATS ET DISCUSSION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00936" y="76200"/>
            <a:ext cx="2514600" cy="288925"/>
          </a:xfrm>
        </p:spPr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143240" y="702214"/>
            <a:ext cx="228601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ELUCIDATION CH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282" y="1136769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Aspect : </a:t>
            </a:r>
            <a:r>
              <a:rPr lang="fr-FR" sz="2400" b="1" dirty="0" smtClean="0"/>
              <a:t>aiguilles rouges dans le mélange Hex /AcOEt 5 %</a:t>
            </a:r>
          </a:p>
          <a:p>
            <a:r>
              <a:rPr lang="fr-FR" sz="2400" dirty="0" smtClean="0"/>
              <a:t>Solubilité : </a:t>
            </a:r>
            <a:r>
              <a:rPr lang="fr-FR" sz="2400" b="1" dirty="0" smtClean="0"/>
              <a:t>dichlorométhane</a:t>
            </a:r>
          </a:p>
          <a:p>
            <a:r>
              <a:rPr lang="fr-FR" sz="2400" dirty="0" smtClean="0"/>
              <a:t>Point de Fusion </a:t>
            </a:r>
            <a:r>
              <a:rPr lang="fr-FR" sz="2400" b="1" dirty="0" smtClean="0"/>
              <a:t>: 190,0 -194,0  </a:t>
            </a:r>
            <a:r>
              <a:rPr lang="fr-FR" sz="2400" b="1" dirty="0" smtClean="0">
                <a:sym typeface="Symbol"/>
              </a:rPr>
              <a:t></a:t>
            </a:r>
            <a:r>
              <a:rPr lang="fr-FR" sz="2400" b="1" dirty="0" smtClean="0"/>
              <a:t>C</a:t>
            </a:r>
          </a:p>
          <a:p>
            <a:r>
              <a:rPr lang="fr-FR" sz="2400" dirty="0" smtClean="0"/>
              <a:t>Positif aux tests  au </a:t>
            </a:r>
            <a:r>
              <a:rPr lang="fr-FR" sz="2400" b="1" dirty="0" smtClean="0"/>
              <a:t>chlorure ferrique</a:t>
            </a:r>
            <a:r>
              <a:rPr lang="fr-FR" sz="2400" dirty="0" smtClean="0"/>
              <a:t> et à </a:t>
            </a:r>
            <a:r>
              <a:rPr lang="fr-FR" sz="2400" b="1" dirty="0" smtClean="0"/>
              <a:t>l’acétate de magnésium</a:t>
            </a:r>
          </a:p>
          <a:p>
            <a:endParaRPr lang="fr-FR" sz="2400" dirty="0"/>
          </a:p>
        </p:txBody>
      </p:sp>
      <p:sp>
        <p:nvSpPr>
          <p:cNvPr id="15" name="Forme libre 14"/>
          <p:cNvSpPr/>
          <p:nvPr/>
        </p:nvSpPr>
        <p:spPr>
          <a:xfrm>
            <a:off x="5715008" y="2786058"/>
            <a:ext cx="416859" cy="201706"/>
          </a:xfrm>
          <a:custGeom>
            <a:avLst/>
            <a:gdLst>
              <a:gd name="connsiteX0" fmla="*/ 416859 w 416859"/>
              <a:gd name="connsiteY0" fmla="*/ 147918 h 201706"/>
              <a:gd name="connsiteX1" fmla="*/ 363070 w 416859"/>
              <a:gd name="connsiteY1" fmla="*/ 161365 h 201706"/>
              <a:gd name="connsiteX2" fmla="*/ 322729 w 416859"/>
              <a:gd name="connsiteY2" fmla="*/ 188259 h 201706"/>
              <a:gd name="connsiteX3" fmla="*/ 282388 w 416859"/>
              <a:gd name="connsiteY3" fmla="*/ 201706 h 201706"/>
              <a:gd name="connsiteX4" fmla="*/ 94129 w 416859"/>
              <a:gd name="connsiteY4" fmla="*/ 188259 h 201706"/>
              <a:gd name="connsiteX5" fmla="*/ 53788 w 416859"/>
              <a:gd name="connsiteY5" fmla="*/ 174812 h 201706"/>
              <a:gd name="connsiteX6" fmla="*/ 0 w 416859"/>
              <a:gd name="connsiteY6" fmla="*/ 94130 h 201706"/>
              <a:gd name="connsiteX7" fmla="*/ 0 w 416859"/>
              <a:gd name="connsiteY7" fmla="*/ 0 h 2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859" h="201706">
                <a:moveTo>
                  <a:pt x="416859" y="147918"/>
                </a:moveTo>
                <a:cubicBezTo>
                  <a:pt x="398929" y="152400"/>
                  <a:pt x="380057" y="154085"/>
                  <a:pt x="363070" y="161365"/>
                </a:cubicBezTo>
                <a:cubicBezTo>
                  <a:pt x="348215" y="167731"/>
                  <a:pt x="337184" y="181031"/>
                  <a:pt x="322729" y="188259"/>
                </a:cubicBezTo>
                <a:cubicBezTo>
                  <a:pt x="310051" y="194598"/>
                  <a:pt x="295835" y="197224"/>
                  <a:pt x="282388" y="201706"/>
                </a:cubicBezTo>
                <a:cubicBezTo>
                  <a:pt x="219635" y="197224"/>
                  <a:pt x="156611" y="195610"/>
                  <a:pt x="94129" y="188259"/>
                </a:cubicBezTo>
                <a:cubicBezTo>
                  <a:pt x="80052" y="186603"/>
                  <a:pt x="63811" y="184835"/>
                  <a:pt x="53788" y="174812"/>
                </a:cubicBezTo>
                <a:cubicBezTo>
                  <a:pt x="30932" y="151956"/>
                  <a:pt x="0" y="126453"/>
                  <a:pt x="0" y="9413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57818" y="3714752"/>
            <a:ext cx="1571636" cy="9233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 chelaté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3100-3300 cm</a:t>
            </a:r>
            <a:r>
              <a:rPr lang="fr-FR" baseline="30000" dirty="0" smtClean="0">
                <a:solidFill>
                  <a:schemeClr val="tx1"/>
                </a:solidFill>
              </a:rPr>
              <a:t>-1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00694" y="5282999"/>
            <a:ext cx="157163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-C=O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1622,86 cm</a:t>
            </a:r>
            <a:r>
              <a:rPr lang="fr-FR" baseline="30000" dirty="0" smtClean="0">
                <a:solidFill>
                  <a:schemeClr val="tx1"/>
                </a:solidFill>
              </a:rPr>
              <a:t>-1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072330" y="5286388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 flipH="1" flipV="1">
            <a:off x="5499012" y="3333192"/>
            <a:ext cx="740433" cy="226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 4"/>
          <p:cNvPicPr>
            <a:picLocks noChangeAspect="1" noChangeArrowheads="1"/>
          </p:cNvPicPr>
          <p:nvPr/>
        </p:nvPicPr>
        <p:blipFill>
          <a:blip r:embed="rId4"/>
          <a:srcRect l="1321" t="7025"/>
          <a:stretch>
            <a:fillRect/>
          </a:stretch>
        </p:blipFill>
        <p:spPr bwMode="auto">
          <a:xfrm>
            <a:off x="1" y="2786058"/>
            <a:ext cx="507206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3071802" y="3071810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</a:t>
            </a:r>
            <a:r>
              <a:rPr lang="fr-FR" b="1" baseline="-25000" dirty="0" smtClean="0"/>
              <a:t>21</a:t>
            </a:r>
            <a:r>
              <a:rPr lang="fr-FR" b="1" dirty="0" smtClean="0"/>
              <a:t>H</a:t>
            </a:r>
            <a:r>
              <a:rPr lang="fr-FR" b="1" baseline="-25000" dirty="0" smtClean="0"/>
              <a:t>20</a:t>
            </a:r>
            <a:r>
              <a:rPr lang="fr-FR" b="1" dirty="0" smtClean="0"/>
              <a:t>O</a:t>
            </a:r>
            <a:r>
              <a:rPr lang="fr-FR" b="1" baseline="-25000" dirty="0" smtClean="0"/>
              <a:t>5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12 insaturations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10800000" flipV="1">
            <a:off x="3000365" y="442913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00034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Spectre de Masse  IE de CH</a:t>
            </a:r>
            <a:r>
              <a:rPr lang="fr-FR" sz="2400" b="1" u="sng" baseline="-25000" dirty="0" smtClean="0"/>
              <a:t>1</a:t>
            </a:r>
            <a:r>
              <a:rPr lang="fr-FR" sz="2400" b="1" dirty="0" smtClean="0"/>
              <a:t>                          </a:t>
            </a:r>
            <a:r>
              <a:rPr lang="fr-FR" sz="2400" b="1" u="sng" dirty="0" smtClean="0"/>
              <a:t>Spectre IR de CH</a:t>
            </a:r>
            <a:r>
              <a:rPr lang="fr-FR" sz="2400" b="1" u="sng" baseline="-25000" dirty="0" smtClean="0"/>
              <a:t>1</a:t>
            </a:r>
            <a:endParaRPr lang="fr-FR" sz="2400" b="1" u="sng" dirty="0" smtClean="0"/>
          </a:p>
          <a:p>
            <a:endParaRPr lang="fr-FR" sz="2400" b="1" dirty="0"/>
          </a:p>
        </p:txBody>
      </p:sp>
    </p:spTree>
    <p:custDataLst>
      <p:tags r:id="rId1"/>
    </p:custDataLst>
  </p:cSld>
  <p:clrMapOvr>
    <a:masterClrMapping/>
  </p:clrMapOvr>
  <p:transition spd="med" advTm="381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/>
          <a:srcRect t="21647" b="11906"/>
          <a:stretch>
            <a:fillRect/>
          </a:stretch>
        </p:blipFill>
        <p:spPr bwMode="auto">
          <a:xfrm>
            <a:off x="214282" y="1357298"/>
            <a:ext cx="86182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4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RESULTATS ET DISCUSSION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72528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57554" y="857232"/>
            <a:ext cx="207170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CH</a:t>
            </a:r>
            <a:r>
              <a:rPr lang="fr-FR" b="1" baseline="-25000" dirty="0" smtClean="0"/>
              <a:t>1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1472" y="6324921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Spectre de RMN </a:t>
            </a:r>
            <a:r>
              <a:rPr lang="fr-FR" sz="2400" b="1" u="sng" baseline="30000" dirty="0" smtClean="0"/>
              <a:t>13</a:t>
            </a:r>
            <a:r>
              <a:rPr lang="fr-FR" sz="2400" b="1" u="sng" dirty="0" smtClean="0"/>
              <a:t>C (CD</a:t>
            </a:r>
            <a:r>
              <a:rPr lang="fr-FR" sz="2400" b="1" u="sng" baseline="-25000" dirty="0" smtClean="0"/>
              <a:t>2</a:t>
            </a:r>
            <a:r>
              <a:rPr lang="fr-FR" sz="2400" b="1" u="sng" dirty="0" smtClean="0"/>
              <a:t>Cl</a:t>
            </a:r>
            <a:r>
              <a:rPr lang="fr-FR" sz="2400" b="1" u="sng" baseline="-25000" dirty="0" smtClean="0"/>
              <a:t>2</a:t>
            </a:r>
            <a:r>
              <a:rPr lang="fr-FR" sz="2400" b="1" u="sng" dirty="0" smtClean="0"/>
              <a:t>,125MHz) de CH</a:t>
            </a:r>
            <a:r>
              <a:rPr lang="fr-FR" sz="2400" b="1" u="sng" baseline="-25000" dirty="0" smtClean="0"/>
              <a:t>1</a:t>
            </a:r>
            <a:endParaRPr lang="fr-FR" sz="2400" b="1" u="sng" dirty="0" smtClean="0"/>
          </a:p>
          <a:p>
            <a:pPr algn="ctr"/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072330" y="1571612"/>
            <a:ext cx="17145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Gem-diméthyle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22,6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72330" y="2928934"/>
            <a:ext cx="135732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 Méthyle Ar </a:t>
            </a:r>
            <a:r>
              <a:rPr lang="fr-FR" dirty="0" smtClean="0">
                <a:solidFill>
                  <a:schemeClr val="tx1"/>
                </a:solidFill>
              </a:rPr>
              <a:t>22,3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72132" y="4425743"/>
            <a:ext cx="114300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Méthyne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33,8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6715140" y="4714884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Accolade fermante 34"/>
          <p:cNvSpPr/>
          <p:nvPr/>
        </p:nvSpPr>
        <p:spPr>
          <a:xfrm rot="16200000">
            <a:off x="3428991" y="2571743"/>
            <a:ext cx="571505" cy="242889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857488" y="2857496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 méthynes sp</a:t>
            </a:r>
            <a:r>
              <a:rPr lang="fr-FR" b="1" baseline="30000" dirty="0" smtClean="0"/>
              <a:t>2</a:t>
            </a:r>
          </a:p>
          <a:p>
            <a:pPr algn="ctr"/>
            <a:r>
              <a:rPr lang="fr-FR" b="1" dirty="0" smtClean="0"/>
              <a:t>103,7-145,0 ppm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857488" y="2143116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6 Csp</a:t>
            </a:r>
            <a:r>
              <a:rPr lang="fr-FR" b="1" baseline="30000" dirty="0" smtClean="0"/>
              <a:t>2</a:t>
            </a:r>
            <a:r>
              <a:rPr lang="fr-FR" b="1" dirty="0" smtClean="0"/>
              <a:t> simples</a:t>
            </a:r>
          </a:p>
          <a:p>
            <a:pPr algn="ctr"/>
            <a:r>
              <a:rPr lang="fr-FR" b="1" dirty="0" smtClean="0"/>
              <a:t>110,9-149,2 ppm</a:t>
            </a:r>
            <a:endParaRPr lang="fr-FR" b="1" dirty="0"/>
          </a:p>
        </p:txBody>
      </p:sp>
      <p:sp>
        <p:nvSpPr>
          <p:cNvPr id="39" name="Parenthèse fermante 38"/>
          <p:cNvSpPr/>
          <p:nvPr/>
        </p:nvSpPr>
        <p:spPr>
          <a:xfrm rot="16200000">
            <a:off x="1828066" y="4529859"/>
            <a:ext cx="357190" cy="272894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endCxn id="39" idx="2"/>
          </p:cNvCxnSpPr>
          <p:nvPr/>
        </p:nvCxnSpPr>
        <p:spPr>
          <a:xfrm rot="16200000" flipH="1">
            <a:off x="1724124" y="4205173"/>
            <a:ext cx="558645" cy="6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071538" y="3429000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Csp</a:t>
            </a:r>
            <a:r>
              <a:rPr lang="fr-FR" b="1" baseline="30000" dirty="0" smtClean="0"/>
              <a:t>2 </a:t>
            </a:r>
            <a:r>
              <a:rPr lang="fr-FR" b="1" dirty="0" smtClean="0"/>
              <a:t>– O</a:t>
            </a:r>
          </a:p>
          <a:p>
            <a:pPr algn="ctr"/>
            <a:r>
              <a:rPr lang="fr-FR" b="1" dirty="0" smtClean="0"/>
              <a:t>162,4-163,6 ppm</a:t>
            </a:r>
            <a:endParaRPr lang="fr-FR" b="1" dirty="0"/>
          </a:p>
        </p:txBody>
      </p:sp>
      <p:cxnSp>
        <p:nvCxnSpPr>
          <p:cNvPr id="45" name="Connecteur droit avec flèche 44"/>
          <p:cNvCxnSpPr/>
          <p:nvPr/>
        </p:nvCxnSpPr>
        <p:spPr>
          <a:xfrm rot="5400000">
            <a:off x="-142908" y="3714752"/>
            <a:ext cx="200026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16200000" flipH="1">
            <a:off x="428596" y="4357694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85720" y="2211165"/>
            <a:ext cx="221457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 Carbonyles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182,0 et 192,0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>
            <a:stCxn id="15" idx="2"/>
          </p:cNvCxnSpPr>
          <p:nvPr/>
        </p:nvCxnSpPr>
        <p:spPr>
          <a:xfrm rot="16200000" flipH="1">
            <a:off x="7663388" y="3662867"/>
            <a:ext cx="925305" cy="750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4" idx="2"/>
          </p:cNvCxnSpPr>
          <p:nvPr/>
        </p:nvCxnSpPr>
        <p:spPr>
          <a:xfrm rot="16200000" flipH="1">
            <a:off x="7967000" y="2180529"/>
            <a:ext cx="425239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429256" y="2500306"/>
            <a:ext cx="1357322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Méthoxyle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56,7 ppm</a:t>
            </a:r>
          </a:p>
          <a:p>
            <a:pPr algn="ctr"/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rot="16200000" flipH="1">
            <a:off x="6158813" y="3520980"/>
            <a:ext cx="791182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357554" y="142873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21 signaux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3546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26" grpId="0" animBg="1"/>
      <p:bldP spid="26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50" grpId="0" animBg="1"/>
      <p:bldP spid="50" grpId="1" animBg="1"/>
      <p:bldP spid="33" grpId="0" animBg="1"/>
      <p:bldP spid="33" grpId="1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4"/>
          <a:srcRect l="13528" t="32683" r="8554" b="26188"/>
          <a:stretch>
            <a:fillRect/>
          </a:stretch>
        </p:blipFill>
        <p:spPr bwMode="auto">
          <a:xfrm>
            <a:off x="2000232" y="4143380"/>
            <a:ext cx="67151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/>
          <a:srcRect t="22300" b="12665"/>
          <a:stretch>
            <a:fillRect/>
          </a:stretch>
        </p:blipFill>
        <p:spPr bwMode="auto">
          <a:xfrm>
            <a:off x="190679" y="1714488"/>
            <a:ext cx="87626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3966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285860"/>
            <a:ext cx="207170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CH</a:t>
            </a:r>
            <a:r>
              <a:rPr lang="fr-FR" b="1" baseline="-25000" dirty="0" smtClean="0"/>
              <a:t>1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571472" y="2214554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357290" y="1925413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-OH-1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12,97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3042" y="2714620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-OH- 8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12,10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>
            <a:stCxn id="15" idx="1"/>
          </p:cNvCxnSpPr>
          <p:nvPr/>
        </p:nvCxnSpPr>
        <p:spPr>
          <a:xfrm rot="10800000">
            <a:off x="1142976" y="3000372"/>
            <a:ext cx="500066" cy="374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357554" y="371475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643306" y="3823603"/>
            <a:ext cx="785818" cy="105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214414" y="3429000"/>
            <a:ext cx="242889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7,12 ppm (</a:t>
            </a:r>
            <a:r>
              <a:rPr lang="fr-FR" b="1" dirty="0" smtClean="0"/>
              <a:t>H-7</a:t>
            </a:r>
            <a:r>
              <a:rPr lang="fr-FR" dirty="0" smtClean="0">
                <a:solidFill>
                  <a:schemeClr val="tx1"/>
                </a:solidFill>
              </a:rPr>
              <a:t>)(J=1Hz)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7,65 ppm (</a:t>
            </a:r>
            <a:r>
              <a:rPr lang="fr-FR" b="1" dirty="0" smtClean="0"/>
              <a:t>H-5</a:t>
            </a:r>
            <a:r>
              <a:rPr lang="fr-FR" dirty="0" smtClean="0">
                <a:solidFill>
                  <a:schemeClr val="tx1"/>
                </a:solidFill>
              </a:rPr>
              <a:t>)(J=1Hz)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857620" y="257174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857488" y="1928802"/>
            <a:ext cx="114300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7,46 ppm (</a:t>
            </a:r>
            <a:r>
              <a:rPr lang="fr-FR" b="1" dirty="0" smtClean="0"/>
              <a:t>H-4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072066" y="5429264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000496" y="5006000"/>
            <a:ext cx="1143008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6,96 ppm (J=16Hz)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smtClean="0"/>
              <a:t>H-2’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7715272" y="557214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929454" y="4720248"/>
            <a:ext cx="1143008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6,70 ppm (J=16Hz)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smtClean="0"/>
              <a:t>H-1’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7286644" y="3571876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286512" y="2928934"/>
            <a:ext cx="114300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2,56 ppm (</a:t>
            </a:r>
            <a:r>
              <a:rPr lang="fr-FR" b="1" dirty="0" smtClean="0"/>
              <a:t>H-3’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8215338" y="200024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429520" y="1357298"/>
            <a:ext cx="17145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Gem-diméthyle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1,25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2571736" y="4214818"/>
            <a:ext cx="1571636" cy="714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5400000" flipH="1" flipV="1">
            <a:off x="3643306" y="4286256"/>
            <a:ext cx="714380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10800000">
            <a:off x="4500563" y="4286255"/>
            <a:ext cx="1214446" cy="714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71406" y="5072074"/>
          <a:ext cx="1785918" cy="1643074"/>
        </p:xfrm>
        <a:graphic>
          <a:graphicData uri="http://schemas.openxmlformats.org/presentationml/2006/ole">
            <p:oleObj spid="_x0000_s88065" name="CS ChemDraw Drawing" r:id="rId6" imgW="771120" imgH="606240" progId="ChemDraw.Document.6.0">
              <p:embed/>
            </p:oleObj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0" y="1285860"/>
            <a:ext cx="321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Spectre de RMN </a:t>
            </a:r>
            <a:r>
              <a:rPr lang="fr-FR" sz="2000" b="1" u="sng" baseline="30000" dirty="0" smtClean="0"/>
              <a:t>1</a:t>
            </a:r>
            <a:r>
              <a:rPr lang="fr-FR" sz="2000" b="1" u="sng" dirty="0" smtClean="0"/>
              <a:t>H de CH</a:t>
            </a:r>
            <a:r>
              <a:rPr lang="fr-FR" sz="2000" b="1" u="sng" baseline="-25000" dirty="0" smtClean="0"/>
              <a:t>1</a:t>
            </a:r>
            <a:endParaRPr lang="fr-FR" sz="2000" b="1" u="sng" dirty="0" smtClean="0"/>
          </a:p>
          <a:p>
            <a:pPr algn="ctr"/>
            <a:endParaRPr lang="fr-FR" sz="2000" b="1" u="sng" dirty="0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002213" y="1290638"/>
          <a:ext cx="1789112" cy="1358900"/>
        </p:xfrm>
        <a:graphic>
          <a:graphicData uri="http://schemas.openxmlformats.org/presentationml/2006/ole">
            <p:oleObj spid="_x0000_s88069" name="CS ChemDraw Drawing" r:id="rId7" imgW="1463400" imgH="1108440" progId="ChemDraw.Document.6.0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 advTm="528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24" grpId="0" animBg="1"/>
      <p:bldP spid="24" grpId="1" animBg="1"/>
      <p:bldP spid="31" grpId="0" animBg="1"/>
      <p:bldP spid="31" grpId="1" animBg="1"/>
      <p:bldP spid="37" grpId="0" animBg="1"/>
      <p:bldP spid="37" grpId="1" animBg="1"/>
      <p:bldP spid="42" grpId="0" animBg="1"/>
      <p:bldP spid="42" grpId="1" animBg="1"/>
      <p:bldP spid="48" grpId="0" animBg="1"/>
      <p:bldP spid="48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8580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REPUBLIQUE  DU CAMEROUN                                                                                        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REPUBLIC OF CAMEROON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---------------                                                                                                                              ---------------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UNIVERSITE  DE YAOUNDE I                                                                                          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UNIVERSITY OF YAOUNDE I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---------------                                                                                                                              ---------------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FACULTE  DES SCIENCES                                                                                                      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FACULTY OF SCIENCE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---------------                                                                                                                               ------------DEPARTEMENT  DE CHIMIE ORGANIQUE                                             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DEPARTMENT OF ORGANIC CHEMISTRY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---------------                                                                                                                               ---------------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23CA-008B-437B-9275-F91A9B9FB7AD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615394" y="6210300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1428760" cy="13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1643042" y="2214554"/>
            <a:ext cx="5715040" cy="13573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Constituants Chimiques des fruits de 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psorospermum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adamauense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 Hypéricacées)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7620" y="371475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Présenté par :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57422" y="4000504"/>
            <a:ext cx="4214842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CHOUNDA MPAMEN Gwladys Alida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57554" y="452908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Licenciée en Chimie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86182" y="6215082"/>
            <a:ext cx="135732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Année 2012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28992" y="428286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Matricule : 11T0731</a:t>
            </a:r>
          </a:p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857488" y="5572140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Augustin Ephrem NKENGFACK</a:t>
            </a:r>
          </a:p>
          <a:p>
            <a:pPr algn="ctr"/>
            <a:r>
              <a:rPr lang="fr-FR" b="1" i="1" dirty="0" smtClean="0"/>
              <a:t>Professeur 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868" y="52742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Sous la direction de : </a:t>
            </a:r>
            <a:endParaRPr lang="fr-FR" dirty="0"/>
          </a:p>
        </p:txBody>
      </p:sp>
    </p:spTree>
  </p:cSld>
  <p:clrMapOvr>
    <a:masterClrMapping/>
  </p:clrMapOvr>
  <p:transition spd="med" advTm="5728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57224" y="2714620"/>
            <a:ext cx="7143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/>
          <p:nvPr/>
        </p:nvPicPr>
        <p:blipFill>
          <a:blip r:embed="rId4"/>
          <a:srcRect l="9383" t="10117" r="3581" b="13440"/>
          <a:stretch>
            <a:fillRect/>
          </a:stretch>
        </p:blipFill>
        <p:spPr bwMode="auto">
          <a:xfrm>
            <a:off x="0" y="1785926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857752" y="2714620"/>
          <a:ext cx="2500330" cy="1643074"/>
        </p:xfrm>
        <a:graphic>
          <a:graphicData uri="http://schemas.openxmlformats.org/presentationml/2006/ole">
            <p:oleObj spid="_x0000_s87043" name="CS ChemDraw Drawing" r:id="rId5" imgW="2034360" imgH="1062360" progId="ChemDraw.Document.6.0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000108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1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571736" y="2000240"/>
            <a:ext cx="1071570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12,97 ppm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214942" y="1571612"/>
            <a:ext cx="928694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6,96 ppm</a:t>
            </a:r>
            <a:endParaRPr lang="fr-FR" sz="1400" b="1" dirty="0"/>
          </a:p>
        </p:txBody>
      </p:sp>
      <p:cxnSp>
        <p:nvCxnSpPr>
          <p:cNvPr id="39" name="Connecteur droit avec flèche 38"/>
          <p:cNvCxnSpPr/>
          <p:nvPr/>
        </p:nvCxnSpPr>
        <p:spPr>
          <a:xfrm rot="5400000" flipH="1" flipV="1">
            <a:off x="4929984" y="399971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572266" y="3142454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857224" y="3500438"/>
            <a:ext cx="38576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3214678" y="6312779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Spectre HMBC de CH</a:t>
            </a:r>
            <a:r>
              <a:rPr lang="fr-FR" sz="2400" b="1" u="sng" baseline="-25000" dirty="0" smtClean="0"/>
              <a:t>1</a:t>
            </a:r>
            <a:endParaRPr lang="fr-FR" sz="2400" b="1" u="sng" dirty="0" smtClean="0"/>
          </a:p>
          <a:p>
            <a:endParaRPr lang="fr-FR" sz="2400" b="1" u="sng" dirty="0"/>
          </a:p>
        </p:txBody>
      </p:sp>
      <p:cxnSp>
        <p:nvCxnSpPr>
          <p:cNvPr id="61" name="Connecteur droit 60"/>
          <p:cNvCxnSpPr/>
          <p:nvPr/>
        </p:nvCxnSpPr>
        <p:spPr>
          <a:xfrm rot="5400000">
            <a:off x="4357686" y="3142454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rot="16200000" flipV="1">
            <a:off x="35687" y="3036091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0" y="2285992"/>
            <a:ext cx="571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C-2</a:t>
            </a:r>
            <a:endParaRPr lang="fr-FR" b="1" dirty="0"/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928662" y="228599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857356" y="2071678"/>
            <a:ext cx="857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-OH-1</a:t>
            </a:r>
            <a:endParaRPr lang="fr-FR" b="1" dirty="0"/>
          </a:p>
        </p:txBody>
      </p:sp>
      <p:cxnSp>
        <p:nvCxnSpPr>
          <p:cNvPr id="70" name="Connecteur droit avec flèche 69"/>
          <p:cNvCxnSpPr/>
          <p:nvPr/>
        </p:nvCxnSpPr>
        <p:spPr>
          <a:xfrm rot="5400000" flipH="1" flipV="1">
            <a:off x="4643438" y="207167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4714876" y="1643050"/>
            <a:ext cx="6429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H-2’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-71438" y="1857364"/>
            <a:ext cx="1142976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120,2 ppm</a:t>
            </a:r>
            <a:endParaRPr lang="fr-FR" sz="1400" b="1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857224" y="350043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5929322" y="2786058"/>
          <a:ext cx="480724" cy="571504"/>
        </p:xfrm>
        <a:graphic>
          <a:graphicData uri="http://schemas.openxmlformats.org/presentationml/2006/ole">
            <p:oleObj spid="_x0000_s87048" name="CS ChemDraw Drawing" r:id="rId6" imgW="370440" imgH="439560" progId="ChemDraw.Document.6.0">
              <p:embed/>
            </p:oleObj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6330964" y="3413543"/>
          <a:ext cx="384176" cy="301209"/>
        </p:xfrm>
        <a:graphic>
          <a:graphicData uri="http://schemas.openxmlformats.org/presentationml/2006/ole">
            <p:oleObj spid="_x0000_s87051" name="CS ChemDraw Drawing" r:id="rId7" imgW="338400" imgH="264960" progId="ChemDraw.Document.6.0">
              <p:embed/>
            </p:oleObj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5929322" y="300037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581788" y="3071810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2’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4938714" y="3447636"/>
            <a:ext cx="3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6</a:t>
            </a:r>
            <a:endParaRPr lang="fr-FR" sz="16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295904" y="3019008"/>
            <a:ext cx="27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8</a:t>
            </a:r>
            <a:endParaRPr lang="fr-FR" sz="1600" b="1" dirty="0"/>
          </a:p>
        </p:txBody>
      </p:sp>
      <p:cxnSp>
        <p:nvCxnSpPr>
          <p:cNvPr id="36" name="Connecteur droit 35"/>
          <p:cNvCxnSpPr/>
          <p:nvPr/>
        </p:nvCxnSpPr>
        <p:spPr>
          <a:xfrm rot="5400000">
            <a:off x="5429653" y="3857231"/>
            <a:ext cx="214314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857224" y="4929198"/>
            <a:ext cx="564360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6143636" y="3694715"/>
          <a:ext cx="580402" cy="662979"/>
        </p:xfrm>
        <a:graphic>
          <a:graphicData uri="http://schemas.openxmlformats.org/presentationml/2006/ole">
            <p:oleObj spid="_x0000_s87052" name="CS ChemDraw Drawing" r:id="rId8" imgW="390600" imgH="446040" progId="ChemDraw.Document.6.0">
              <p:embed/>
            </p:oleObj>
          </a:graphicData>
        </a:graphic>
      </p:graphicFrame>
      <p:cxnSp>
        <p:nvCxnSpPr>
          <p:cNvPr id="42" name="Connecteur droit avec flèche 41"/>
          <p:cNvCxnSpPr/>
          <p:nvPr/>
        </p:nvCxnSpPr>
        <p:spPr>
          <a:xfrm rot="5400000" flipH="1" flipV="1">
            <a:off x="6393669" y="175020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6715140" y="1285860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-OCH</a:t>
            </a:r>
            <a:r>
              <a:rPr lang="fr-FR" b="1" baseline="-25000" dirty="0" smtClean="0"/>
              <a:t>3</a:t>
            </a:r>
            <a:r>
              <a:rPr lang="fr-FR" b="1" dirty="0" smtClean="0"/>
              <a:t>-3</a:t>
            </a:r>
            <a:endParaRPr lang="fr-FR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7715272" y="1120959"/>
            <a:ext cx="928694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4,07 ppm</a:t>
            </a:r>
            <a:endParaRPr lang="fr-FR" sz="1400" b="1" dirty="0"/>
          </a:p>
        </p:txBody>
      </p:sp>
      <p:cxnSp>
        <p:nvCxnSpPr>
          <p:cNvPr id="46" name="Connecteur droit 45"/>
          <p:cNvCxnSpPr/>
          <p:nvPr/>
        </p:nvCxnSpPr>
        <p:spPr>
          <a:xfrm rot="5400000">
            <a:off x="357158" y="5072074"/>
            <a:ext cx="35719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-71470" y="5286388"/>
            <a:ext cx="12144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C-3</a:t>
            </a:r>
          </a:p>
          <a:p>
            <a:pPr algn="ctr"/>
            <a:r>
              <a:rPr lang="fr-FR" b="1" dirty="0" smtClean="0"/>
              <a:t>163,6 ppm</a:t>
            </a:r>
            <a:endParaRPr lang="fr-FR" b="1" dirty="0"/>
          </a:p>
        </p:txBody>
      </p:sp>
    </p:spTree>
    <p:custDataLst>
      <p:tags r:id="rId2"/>
    </p:custDataLst>
  </p:cSld>
  <p:clrMapOvr>
    <a:masterClrMapping/>
  </p:clrMapOvr>
  <p:transition spd="med" advTm="346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7" grpId="0" animBg="1"/>
      <p:bldP spid="27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24" grpId="0" animBg="1"/>
      <p:bldP spid="24" grpId="1" animBg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1</a:t>
            </a:r>
            <a:endParaRPr lang="fr-FR" b="1" dirty="0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0" y="1785926"/>
          <a:ext cx="9144000" cy="4000527"/>
        </p:xfrm>
        <a:graphic>
          <a:graphicData uri="http://schemas.openxmlformats.org/presentationml/2006/ole">
            <p:oleObj spid="_x0000_s86017" name="CS ChemDraw Drawing" r:id="rId3" imgW="1913400" imgH="882720" progId="ChemDraw.Document.6.0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14480" y="5997379"/>
            <a:ext cx="514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vismiaquinone (feuilles de </a:t>
            </a:r>
            <a:r>
              <a:rPr lang="fr-FR" b="1" i="1" dirty="0" smtClean="0"/>
              <a:t>Vismia reichardtiana</a:t>
            </a:r>
            <a:r>
              <a:rPr lang="fr-FR" b="1" dirty="0" smtClean="0"/>
              <a:t>) </a:t>
            </a:r>
          </a:p>
          <a:p>
            <a:pPr algn="ctr"/>
            <a:r>
              <a:rPr lang="fr-FR" b="1" dirty="0" smtClean="0"/>
              <a:t>(Goncalves et Mors, 1981) </a:t>
            </a:r>
            <a:endParaRPr lang="fr-FR" b="1" dirty="0"/>
          </a:p>
        </p:txBody>
      </p:sp>
    </p:spTree>
  </p:cSld>
  <p:clrMapOvr>
    <a:masterClrMapping/>
  </p:clrMapOvr>
  <p:transition spd="med" advTm="10515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2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1620742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Formule brute :</a:t>
            </a:r>
            <a:r>
              <a:rPr lang="fr-FR" sz="2400" b="1" dirty="0" smtClean="0"/>
              <a:t> C</a:t>
            </a:r>
            <a:r>
              <a:rPr lang="fr-FR" sz="2400" b="1" baseline="-25000" dirty="0" smtClean="0"/>
              <a:t>16</a:t>
            </a:r>
            <a:r>
              <a:rPr lang="fr-FR" sz="2400" b="1" dirty="0" smtClean="0"/>
              <a:t>H</a:t>
            </a:r>
            <a:r>
              <a:rPr lang="fr-FR" sz="2400" b="1" baseline="-25000" dirty="0" smtClean="0"/>
              <a:t>12</a:t>
            </a:r>
            <a:r>
              <a:rPr lang="fr-FR" sz="2400" b="1" dirty="0" smtClean="0"/>
              <a:t>O</a:t>
            </a:r>
            <a:r>
              <a:rPr lang="fr-FR" sz="2400" b="1" baseline="-25000" dirty="0" smtClean="0"/>
              <a:t>5  </a:t>
            </a:r>
            <a:r>
              <a:rPr lang="fr-FR" sz="2400" b="1" dirty="0" smtClean="0"/>
              <a:t>(11 insaturations)</a:t>
            </a:r>
          </a:p>
          <a:p>
            <a:r>
              <a:rPr lang="fr-FR" sz="2400" dirty="0" smtClean="0"/>
              <a:t>Aspect : </a:t>
            </a:r>
            <a:r>
              <a:rPr lang="fr-FR" sz="2400" b="1" dirty="0" smtClean="0"/>
              <a:t>poudre orange dans le mélange Hex /AcOEt 5 %</a:t>
            </a:r>
          </a:p>
          <a:p>
            <a:r>
              <a:rPr lang="fr-FR" sz="2400" dirty="0" smtClean="0"/>
              <a:t>Solubilité : </a:t>
            </a:r>
            <a:r>
              <a:rPr lang="fr-FR" sz="2400" b="1" dirty="0" smtClean="0"/>
              <a:t>dichlorométhane</a:t>
            </a:r>
          </a:p>
          <a:p>
            <a:r>
              <a:rPr lang="fr-FR" sz="2400" dirty="0" smtClean="0"/>
              <a:t>Point de Fusion </a:t>
            </a:r>
            <a:r>
              <a:rPr lang="fr-FR" sz="2400" b="1" dirty="0" smtClean="0"/>
              <a:t>: 195,0 -198,0  </a:t>
            </a:r>
            <a:r>
              <a:rPr lang="fr-FR" sz="2400" dirty="0" smtClean="0">
                <a:sym typeface="Symbol"/>
              </a:rPr>
              <a:t></a:t>
            </a:r>
            <a:r>
              <a:rPr lang="fr-FR" sz="2400" dirty="0" smtClean="0"/>
              <a:t>C</a:t>
            </a:r>
            <a:endParaRPr lang="fr-FR" sz="2400" b="1" dirty="0" smtClean="0"/>
          </a:p>
          <a:p>
            <a:r>
              <a:rPr lang="fr-FR" sz="2400" dirty="0" smtClean="0"/>
              <a:t>Positif aux tests  au </a:t>
            </a:r>
            <a:r>
              <a:rPr lang="fr-FR" sz="2400" b="1" dirty="0" smtClean="0"/>
              <a:t>chlorure ferrique</a:t>
            </a:r>
            <a:r>
              <a:rPr lang="fr-FR" sz="2400" dirty="0" smtClean="0"/>
              <a:t> et à </a:t>
            </a:r>
            <a:r>
              <a:rPr lang="fr-FR" sz="2400" b="1" dirty="0" smtClean="0"/>
              <a:t>l’acétate de magnésium</a:t>
            </a:r>
          </a:p>
          <a:p>
            <a:endParaRPr lang="fr-FR" sz="2400" dirty="0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 l="4065" r="2439" b="19523"/>
          <a:stretch>
            <a:fillRect/>
          </a:stretch>
        </p:blipFill>
        <p:spPr bwMode="auto">
          <a:xfrm>
            <a:off x="428596" y="3429000"/>
            <a:ext cx="82153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2285984" y="3643314"/>
            <a:ext cx="434036" cy="151648"/>
          </a:xfrm>
          <a:custGeom>
            <a:avLst/>
            <a:gdLst>
              <a:gd name="connsiteX0" fmla="*/ 434036 w 434036"/>
              <a:gd name="connsiteY0" fmla="*/ 151648 h 151648"/>
              <a:gd name="connsiteX1" fmla="*/ 191989 w 434036"/>
              <a:gd name="connsiteY1" fmla="*/ 138201 h 151648"/>
              <a:gd name="connsiteX2" fmla="*/ 111307 w 434036"/>
              <a:gd name="connsiteY2" fmla="*/ 111307 h 151648"/>
              <a:gd name="connsiteX3" fmla="*/ 44071 w 434036"/>
              <a:gd name="connsiteY3" fmla="*/ 44071 h 151648"/>
              <a:gd name="connsiteX4" fmla="*/ 3730 w 434036"/>
              <a:gd name="connsiteY4" fmla="*/ 3730 h 15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36" h="151648">
                <a:moveTo>
                  <a:pt x="434036" y="151648"/>
                </a:moveTo>
                <a:cubicBezTo>
                  <a:pt x="353354" y="147166"/>
                  <a:pt x="272172" y="148224"/>
                  <a:pt x="191989" y="138201"/>
                </a:cubicBezTo>
                <a:cubicBezTo>
                  <a:pt x="163859" y="134685"/>
                  <a:pt x="111307" y="111307"/>
                  <a:pt x="111307" y="111307"/>
                </a:cubicBezTo>
                <a:cubicBezTo>
                  <a:pt x="39592" y="3732"/>
                  <a:pt x="133716" y="133715"/>
                  <a:pt x="44071" y="44071"/>
                </a:cubicBezTo>
                <a:cubicBezTo>
                  <a:pt x="0" y="0"/>
                  <a:pt x="37413" y="3730"/>
                  <a:pt x="3730" y="373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85852" y="4434496"/>
            <a:ext cx="1571636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 chelaté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3125-3250 cm</a:t>
            </a:r>
            <a:r>
              <a:rPr lang="fr-FR" baseline="30000" dirty="0" smtClean="0">
                <a:solidFill>
                  <a:schemeClr val="tx1"/>
                </a:solidFill>
              </a:rPr>
              <a:t>-1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71868" y="5286388"/>
            <a:ext cx="1571636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-C=O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1676,62 cm</a:t>
            </a:r>
            <a:r>
              <a:rPr lang="fr-FR" baseline="30000" dirty="0" smtClean="0">
                <a:solidFill>
                  <a:schemeClr val="tx1"/>
                </a:solidFill>
              </a:rPr>
              <a:t>-1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>
            <a:stCxn id="18" idx="3"/>
          </p:cNvCxnSpPr>
          <p:nvPr/>
        </p:nvCxnSpPr>
        <p:spPr>
          <a:xfrm flipV="1">
            <a:off x="5143504" y="5286388"/>
            <a:ext cx="785818" cy="323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571868" y="6384217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Spectre IR de CH</a:t>
            </a:r>
            <a:r>
              <a:rPr lang="fr-FR" sz="2400" b="1" u="sng" baseline="-25000" dirty="0" smtClean="0"/>
              <a:t>2</a:t>
            </a:r>
            <a:endParaRPr lang="fr-FR" sz="2400" b="1" u="sng" dirty="0" smtClean="0"/>
          </a:p>
          <a:p>
            <a:pPr algn="ctr"/>
            <a:endParaRPr lang="fr-FR" sz="2400" b="1" u="sng" dirty="0"/>
          </a:p>
        </p:txBody>
      </p:sp>
      <p:cxnSp>
        <p:nvCxnSpPr>
          <p:cNvPr id="24" name="Connecteur droit avec flèche 23"/>
          <p:cNvCxnSpPr>
            <a:stCxn id="16" idx="0"/>
            <a:endCxn id="13" idx="2"/>
          </p:cNvCxnSpPr>
          <p:nvPr/>
        </p:nvCxnSpPr>
        <p:spPr>
          <a:xfrm rot="5400000" flipH="1" flipV="1">
            <a:off x="1894543" y="3931749"/>
            <a:ext cx="679875" cy="325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 advTm="288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2</a:t>
            </a:r>
            <a:endParaRPr lang="fr-FR" b="1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56" t="20563" r="1856" b="12884"/>
          <a:stretch>
            <a:fillRect/>
          </a:stretch>
        </p:blipFill>
        <p:spPr bwMode="auto">
          <a:xfrm>
            <a:off x="0" y="1857364"/>
            <a:ext cx="9144000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1142976" y="6312779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Spectre de RMN </a:t>
            </a:r>
            <a:r>
              <a:rPr lang="fr-FR" sz="2400" b="1" u="sng" baseline="30000" dirty="0" smtClean="0"/>
              <a:t>13</a:t>
            </a:r>
            <a:r>
              <a:rPr lang="fr-FR" sz="2400" b="1" u="sng" dirty="0" smtClean="0"/>
              <a:t>C (CD</a:t>
            </a:r>
            <a:r>
              <a:rPr lang="fr-FR" sz="2400" b="1" u="sng" baseline="-25000" dirty="0" smtClean="0"/>
              <a:t>2</a:t>
            </a:r>
            <a:r>
              <a:rPr lang="fr-FR" sz="2400" b="1" u="sng" dirty="0" smtClean="0"/>
              <a:t>Cl</a:t>
            </a:r>
            <a:r>
              <a:rPr lang="fr-FR" sz="2400" b="1" u="sng" baseline="-25000" dirty="0" smtClean="0"/>
              <a:t>2</a:t>
            </a:r>
            <a:r>
              <a:rPr lang="fr-FR" sz="2400" b="1" u="sng" dirty="0" smtClean="0"/>
              <a:t>,125MHz) de CH</a:t>
            </a:r>
            <a:r>
              <a:rPr lang="fr-FR" sz="2400" b="1" u="sng" baseline="-25000" dirty="0" smtClean="0"/>
              <a:t>2</a:t>
            </a:r>
            <a:endParaRPr lang="fr-FR" sz="2400" b="1" u="sng" dirty="0" smtClean="0"/>
          </a:p>
          <a:p>
            <a:pPr algn="ctr"/>
            <a:endParaRPr lang="fr-FR" sz="2400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7215206" y="3143248"/>
            <a:ext cx="135732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 Méthyle Ar </a:t>
            </a:r>
            <a:r>
              <a:rPr lang="fr-FR" dirty="0" smtClean="0">
                <a:solidFill>
                  <a:schemeClr val="tx1"/>
                </a:solidFill>
              </a:rPr>
              <a:t>22,3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29256" y="2500306"/>
            <a:ext cx="1357322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Méthoxyle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56,6 ppm</a:t>
            </a:r>
          </a:p>
          <a:p>
            <a:pPr algn="ctr"/>
            <a:endParaRPr lang="fr-FR" dirty="0"/>
          </a:p>
        </p:txBody>
      </p:sp>
      <p:sp>
        <p:nvSpPr>
          <p:cNvPr id="16" name="Accolade fermante 15"/>
          <p:cNvSpPr/>
          <p:nvPr/>
        </p:nvSpPr>
        <p:spPr>
          <a:xfrm rot="16200000">
            <a:off x="3143240" y="2857495"/>
            <a:ext cx="571505" cy="242889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571736" y="2955193"/>
            <a:ext cx="1785950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4 méthynes sp</a:t>
            </a:r>
            <a:r>
              <a:rPr lang="fr-FR" b="1" baseline="30000" dirty="0" smtClean="0"/>
              <a:t>2</a:t>
            </a:r>
          </a:p>
          <a:p>
            <a:pPr algn="ctr"/>
            <a:r>
              <a:rPr lang="fr-FR" b="1" dirty="0" smtClean="0"/>
              <a:t>106,8-124,7 ppm</a:t>
            </a:r>
            <a:endParaRPr lang="fr-FR" b="1" dirty="0"/>
          </a:p>
          <a:p>
            <a:pPr algn="ctr"/>
            <a:endParaRPr lang="fr-FR" b="1" baseline="30000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2571736" y="2282603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 Csp</a:t>
            </a:r>
            <a:r>
              <a:rPr lang="fr-FR" b="1" baseline="30000" dirty="0" smtClean="0"/>
              <a:t>2</a:t>
            </a:r>
            <a:r>
              <a:rPr lang="fr-FR" b="1" dirty="0" smtClean="0"/>
              <a:t> simples</a:t>
            </a:r>
          </a:p>
          <a:p>
            <a:pPr algn="ctr"/>
            <a:r>
              <a:rPr lang="fr-FR" b="1" dirty="0" smtClean="0"/>
              <a:t>110,6-149,1 ppm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85786" y="3702610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Csp</a:t>
            </a:r>
            <a:r>
              <a:rPr lang="fr-FR" b="1" baseline="30000" dirty="0" smtClean="0"/>
              <a:t>2 </a:t>
            </a:r>
            <a:r>
              <a:rPr lang="fr-FR" b="1" dirty="0" smtClean="0"/>
              <a:t>– O</a:t>
            </a:r>
          </a:p>
          <a:p>
            <a:pPr algn="ctr"/>
            <a:r>
              <a:rPr lang="fr-FR" b="1" dirty="0" smtClean="0"/>
              <a:t>162,9-167,1 ppm</a:t>
            </a:r>
            <a:endParaRPr lang="fr-FR" b="1" dirty="0"/>
          </a:p>
        </p:txBody>
      </p:sp>
      <p:sp>
        <p:nvSpPr>
          <p:cNvPr id="21" name="Parenthèse fermante 20"/>
          <p:cNvSpPr/>
          <p:nvPr/>
        </p:nvSpPr>
        <p:spPr>
          <a:xfrm rot="16200000">
            <a:off x="1393009" y="4750603"/>
            <a:ext cx="357190" cy="428628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1406" y="2425479"/>
            <a:ext cx="221457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 Carbonyles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182,2 et 191,3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7858148" y="378619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6000760" y="3500438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0" idx="2"/>
          </p:cNvCxnSpPr>
          <p:nvPr/>
        </p:nvCxnSpPr>
        <p:spPr>
          <a:xfrm rot="5400000">
            <a:off x="1405707" y="4513267"/>
            <a:ext cx="437381" cy="108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-535817" y="3893347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6200000" flipH="1">
            <a:off x="107125" y="4679165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428992" y="164305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16 signaux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298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4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857232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2</a:t>
            </a:r>
            <a:endParaRPr lang="fr-FR" b="1" dirty="0"/>
          </a:p>
        </p:txBody>
      </p: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269" t="20346" r="1269" b="12932"/>
          <a:stretch>
            <a:fillRect/>
          </a:stretch>
        </p:blipFill>
        <p:spPr bwMode="auto">
          <a:xfrm>
            <a:off x="0" y="1643050"/>
            <a:ext cx="9144000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791" t="42403" r="5190" b="24469"/>
          <a:stretch>
            <a:fillRect/>
          </a:stretch>
        </p:blipFill>
        <p:spPr bwMode="auto">
          <a:xfrm>
            <a:off x="0" y="5214950"/>
            <a:ext cx="8715372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357290" y="1925413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-OH-1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12,32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1538" y="2714620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-OH- 8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12,11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0800000" flipV="1">
            <a:off x="285721" y="2248578"/>
            <a:ext cx="1071569" cy="394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428596" y="300037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43636" y="2714620"/>
            <a:ext cx="278608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6,74 ppm (</a:t>
            </a:r>
            <a:r>
              <a:rPr lang="fr-FR" b="1" dirty="0" smtClean="0"/>
              <a:t>H-2</a:t>
            </a:r>
            <a:r>
              <a:rPr lang="fr-FR" dirty="0" smtClean="0">
                <a:solidFill>
                  <a:schemeClr val="tx1"/>
                </a:solidFill>
              </a:rPr>
              <a:t>)(J=2,55Hz)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7,37 ppm (</a:t>
            </a:r>
            <a:r>
              <a:rPr lang="fr-FR" b="1" dirty="0" smtClean="0"/>
              <a:t>H-4</a:t>
            </a:r>
            <a:r>
              <a:rPr lang="fr-FR" dirty="0" smtClean="0">
                <a:solidFill>
                  <a:schemeClr val="tx1"/>
                </a:solidFill>
              </a:rPr>
              <a:t>)(J=2,55Hz)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2910" y="3643314"/>
            <a:ext cx="242889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7,12 ppm (</a:t>
            </a:r>
            <a:r>
              <a:rPr lang="fr-FR" b="1" dirty="0" smtClean="0"/>
              <a:t>H-7</a:t>
            </a:r>
            <a:r>
              <a:rPr lang="fr-FR" dirty="0" smtClean="0">
                <a:solidFill>
                  <a:schemeClr val="tx1"/>
                </a:solidFill>
              </a:rPr>
              <a:t>)(J=1Hz)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7,65 ppm (</a:t>
            </a:r>
            <a:r>
              <a:rPr lang="fr-FR" b="1" dirty="0" smtClean="0"/>
              <a:t>H-5</a:t>
            </a:r>
            <a:r>
              <a:rPr lang="fr-FR" dirty="0" smtClean="0">
                <a:solidFill>
                  <a:schemeClr val="tx1"/>
                </a:solidFill>
              </a:rPr>
              <a:t>)(J=1Hz)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5400000">
            <a:off x="214282" y="4357694"/>
            <a:ext cx="1714512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857356" y="4286256"/>
            <a:ext cx="3143272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 flipV="1">
            <a:off x="4286248" y="3357562"/>
            <a:ext cx="185738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0800000" flipV="1">
            <a:off x="4786314" y="3357562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4786314" y="4714884"/>
            <a:ext cx="3714776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H="1">
            <a:off x="4500562" y="4786322"/>
            <a:ext cx="500066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786050" y="4786322"/>
            <a:ext cx="1500198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85720" y="4786322"/>
            <a:ext cx="3714776" cy="714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6132513" y="927100"/>
          <a:ext cx="1787525" cy="1292225"/>
        </p:xfrm>
        <a:graphic>
          <a:graphicData uri="http://schemas.openxmlformats.org/presentationml/2006/ole">
            <p:oleObj spid="_x0000_s95233" name="CS ChemDraw Drawing" r:id="rId6" imgW="1408320" imgH="1015920" progId="ChemDraw.Document.6.0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7572396" y="1406711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3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7358082" y="107154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1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215074" y="1406711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6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572264" y="1643050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5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7215206" y="1643050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4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572264" y="107154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8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6286512" y="1142984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7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7510482" y="1142984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42844" y="100010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Spectre de RMN </a:t>
            </a:r>
            <a:r>
              <a:rPr lang="fr-FR" sz="2000" b="1" u="sng" baseline="30000" dirty="0" smtClean="0"/>
              <a:t>1</a:t>
            </a:r>
            <a:r>
              <a:rPr lang="fr-FR" sz="2000" b="1" u="sng" dirty="0" smtClean="0"/>
              <a:t>H de CH</a:t>
            </a:r>
            <a:r>
              <a:rPr lang="fr-FR" sz="2000" b="1" u="sng" baseline="-25000" dirty="0" smtClean="0"/>
              <a:t>2</a:t>
            </a:r>
            <a:endParaRPr lang="fr-FR" sz="2000" b="1" u="sng" baseline="-25000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6159513" y="1571612"/>
          <a:ext cx="341313" cy="158750"/>
        </p:xfrm>
        <a:graphic>
          <a:graphicData uri="http://schemas.openxmlformats.org/presentationml/2006/ole">
            <p:oleObj spid="_x0000_s95234" name="CS ChemDraw Drawing" r:id="rId7" imgW="340920" imgH="158400" progId="ChemDraw.Document.6.0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7572396" y="1500174"/>
          <a:ext cx="446087" cy="246063"/>
        </p:xfrm>
        <a:graphic>
          <a:graphicData uri="http://schemas.openxmlformats.org/presentationml/2006/ole">
            <p:oleObj spid="_x0000_s95235" name="CS ChemDraw Drawing" r:id="rId8" imgW="445680" imgH="245520" progId="ChemDraw.Document.6.0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 advTm="415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86116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2</a:t>
            </a:r>
            <a:endParaRPr lang="fr-FR" b="1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71406" y="1643050"/>
          <a:ext cx="9001156" cy="4500593"/>
        </p:xfrm>
        <a:graphic>
          <a:graphicData uri="http://schemas.openxmlformats.org/presentationml/2006/ole">
            <p:oleObj spid="_x0000_s94210" name="CS ChemDraw Drawing" r:id="rId3" imgW="1718280" imgH="882720" progId="ChemDraw.Document.6.0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42910" y="6274378"/>
            <a:ext cx="84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3-</a:t>
            </a:r>
            <a:r>
              <a:rPr lang="fr-FR" b="1" dirty="0" err="1" smtClean="0"/>
              <a:t>méthoxyl</a:t>
            </a:r>
            <a:r>
              <a:rPr lang="fr-FR" b="1" dirty="0" smtClean="0"/>
              <a:t>-6-</a:t>
            </a:r>
            <a:r>
              <a:rPr lang="fr-FR" b="1" dirty="0" err="1" smtClean="0"/>
              <a:t>méthyl</a:t>
            </a:r>
            <a:r>
              <a:rPr lang="fr-FR" b="1" dirty="0" smtClean="0"/>
              <a:t>-1,8-</a:t>
            </a:r>
            <a:r>
              <a:rPr lang="fr-FR" b="1" dirty="0" err="1" smtClean="0"/>
              <a:t>dihydroxyanthraquinone</a:t>
            </a:r>
            <a:r>
              <a:rPr lang="fr-FR" b="1" dirty="0" smtClean="0"/>
              <a:t> (Miraglia M D C M. et </a:t>
            </a:r>
            <a:r>
              <a:rPr lang="fr-FR" b="1" i="1" dirty="0" smtClean="0"/>
              <a:t> </a:t>
            </a:r>
            <a:r>
              <a:rPr lang="fr-FR" b="1" i="1" dirty="0" err="1" smtClean="0"/>
              <a:t>collab</a:t>
            </a:r>
            <a:r>
              <a:rPr lang="fr-FR" b="1" i="1" dirty="0" smtClean="0"/>
              <a:t>.</a:t>
            </a:r>
            <a:r>
              <a:rPr lang="fr-FR" b="1" dirty="0" smtClean="0"/>
              <a:t>, 1981)</a:t>
            </a:r>
            <a:endParaRPr lang="fr-FR" b="1" dirty="0"/>
          </a:p>
        </p:txBody>
      </p:sp>
    </p:spTree>
  </p:cSld>
  <p:clrMapOvr>
    <a:masterClrMapping/>
  </p:clrMapOvr>
  <p:transition spd="med" advTm="12228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14298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57554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3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1643050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Formule brute : </a:t>
            </a:r>
            <a:r>
              <a:rPr lang="fr-FR" sz="2400" b="1" dirty="0" smtClean="0"/>
              <a:t>C</a:t>
            </a:r>
            <a:r>
              <a:rPr lang="fr-FR" sz="2400" b="1" baseline="-25000" dirty="0" smtClean="0"/>
              <a:t>30</a:t>
            </a:r>
            <a:r>
              <a:rPr lang="fr-FR" sz="2400" b="1" dirty="0" smtClean="0"/>
              <a:t>H</a:t>
            </a:r>
            <a:r>
              <a:rPr lang="fr-FR" sz="2400" b="1" baseline="-25000" dirty="0" smtClean="0"/>
              <a:t>36</a:t>
            </a:r>
            <a:r>
              <a:rPr lang="fr-FR" sz="2400" b="1" dirty="0" smtClean="0"/>
              <a:t>O</a:t>
            </a:r>
            <a:r>
              <a:rPr lang="fr-FR" sz="2400" b="1" baseline="-25000" dirty="0" smtClean="0"/>
              <a:t>5</a:t>
            </a:r>
            <a:endParaRPr lang="fr-FR" sz="2400" b="1" dirty="0" smtClean="0"/>
          </a:p>
          <a:p>
            <a:r>
              <a:rPr lang="fr-FR" sz="2400" dirty="0" smtClean="0"/>
              <a:t>Aspect : </a:t>
            </a:r>
            <a:r>
              <a:rPr lang="fr-FR" sz="2400" b="1" dirty="0" smtClean="0"/>
              <a:t>poudre jaune dans le mélange Hex /AcOEt 5 %</a:t>
            </a:r>
          </a:p>
          <a:p>
            <a:r>
              <a:rPr lang="fr-FR" sz="2400" dirty="0" smtClean="0"/>
              <a:t>Solubilité : </a:t>
            </a:r>
            <a:r>
              <a:rPr lang="fr-FR" sz="2400" b="1" dirty="0" smtClean="0"/>
              <a:t>dichlorométhane</a:t>
            </a:r>
          </a:p>
          <a:p>
            <a:r>
              <a:rPr lang="fr-FR" sz="2400" dirty="0" smtClean="0"/>
              <a:t>Positif au test  au </a:t>
            </a:r>
            <a:r>
              <a:rPr lang="fr-FR" sz="2400" b="1" dirty="0" smtClean="0"/>
              <a:t>chlorure ferrique</a:t>
            </a:r>
          </a:p>
          <a:p>
            <a:r>
              <a:rPr lang="fr-FR" sz="2400" dirty="0" smtClean="0"/>
              <a:t>Spectre de Masse ESI-TOF : </a:t>
            </a:r>
            <a:r>
              <a:rPr lang="fr-FR" sz="2400" b="1" dirty="0" smtClean="0"/>
              <a:t>[M+H] </a:t>
            </a:r>
            <a:r>
              <a:rPr lang="fr-FR" sz="2400" b="1" baseline="30000" dirty="0" smtClean="0"/>
              <a:t>+</a:t>
            </a:r>
            <a:r>
              <a:rPr lang="fr-FR" sz="2400" b="1" dirty="0" smtClean="0"/>
              <a:t> à </a:t>
            </a:r>
            <a:r>
              <a:rPr lang="fr-FR" sz="2400" b="1" i="1" dirty="0" smtClean="0"/>
              <a:t>m/z </a:t>
            </a:r>
            <a:r>
              <a:rPr lang="fr-FR" sz="2400" b="1" dirty="0" smtClean="0"/>
              <a:t>477,0 </a:t>
            </a:r>
          </a:p>
          <a:p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214678" y="164305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(13 insaturations)</a:t>
            </a:r>
            <a:endParaRPr lang="fr-FR" sz="2400" b="1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1438" y="3571898"/>
            <a:ext cx="864396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4185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 31"/>
          <p:cNvSpPr/>
          <p:nvPr/>
        </p:nvSpPr>
        <p:spPr>
          <a:xfrm>
            <a:off x="2214546" y="2928934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3</a:t>
            </a:r>
            <a:endParaRPr lang="fr-FR" b="1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 l="1562" t="17309" r="5468" b="3759"/>
          <a:stretch>
            <a:fillRect/>
          </a:stretch>
        </p:blipFill>
        <p:spPr bwMode="auto">
          <a:xfrm>
            <a:off x="285720" y="1785926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colade fermante 7"/>
          <p:cNvSpPr/>
          <p:nvPr/>
        </p:nvSpPr>
        <p:spPr>
          <a:xfrm rot="16200000">
            <a:off x="7972409" y="3246293"/>
            <a:ext cx="378128" cy="92869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H="1">
            <a:off x="7643834" y="3071810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2844" y="6215082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   </a:t>
            </a:r>
            <a:r>
              <a:rPr lang="fr-FR" sz="2400" b="1" u="sng" dirty="0" smtClean="0"/>
              <a:t>Spectre de RMN </a:t>
            </a:r>
            <a:r>
              <a:rPr lang="fr-FR" sz="2400" b="1" u="sng" baseline="30000" dirty="0" smtClean="0"/>
              <a:t>13</a:t>
            </a:r>
            <a:r>
              <a:rPr lang="fr-FR" sz="2400" b="1" u="sng" dirty="0" smtClean="0"/>
              <a:t>C (CD</a:t>
            </a:r>
            <a:r>
              <a:rPr lang="fr-FR" sz="2400" b="1" u="sng" baseline="-25000" dirty="0" smtClean="0"/>
              <a:t>2</a:t>
            </a:r>
            <a:r>
              <a:rPr lang="fr-FR" sz="2400" b="1" u="sng" dirty="0" smtClean="0"/>
              <a:t>Cl</a:t>
            </a:r>
            <a:r>
              <a:rPr lang="fr-FR" sz="2400" b="1" u="sng" baseline="-25000" dirty="0" smtClean="0"/>
              <a:t>2</a:t>
            </a:r>
            <a:r>
              <a:rPr lang="fr-FR" sz="2400" b="1" u="sng" dirty="0" smtClean="0"/>
              <a:t>,125MHz) de CH</a:t>
            </a:r>
            <a:r>
              <a:rPr lang="fr-FR" sz="2400" b="1" u="sng" baseline="-25000" dirty="0" smtClean="0"/>
              <a:t>3</a:t>
            </a:r>
            <a:endParaRPr lang="fr-FR" sz="1400" b="1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786578" y="2428868"/>
            <a:ext cx="150019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10 Csp</a:t>
            </a:r>
            <a:r>
              <a:rPr lang="fr-FR" b="1" baseline="30000" dirty="0" smtClean="0"/>
              <a:t>3</a:t>
            </a:r>
          </a:p>
          <a:p>
            <a:pPr algn="ctr"/>
            <a:r>
              <a:rPr lang="fr-FR" dirty="0" smtClean="0"/>
              <a:t>18,0-27,0 ppm 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7750197" y="3106735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29520" y="2059536"/>
            <a:ext cx="171451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3 C  </a:t>
            </a:r>
            <a:r>
              <a:rPr lang="fr-FR" dirty="0" smtClean="0">
                <a:solidFill>
                  <a:schemeClr val="tx1"/>
                </a:solidFill>
              </a:rPr>
              <a:t>(18,0 ppm)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287306" y="4429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29322" y="3714752"/>
            <a:ext cx="114300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1Csp</a:t>
            </a:r>
            <a:r>
              <a:rPr lang="fr-FR" b="1" baseline="30000" dirty="0" smtClean="0"/>
              <a:t>3</a:t>
            </a:r>
            <a:r>
              <a:rPr lang="fr-FR" b="1" dirty="0" smtClean="0"/>
              <a:t> –O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61,4 ppm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5" name="Accolade fermante 24"/>
          <p:cNvSpPr/>
          <p:nvPr/>
        </p:nvSpPr>
        <p:spPr>
          <a:xfrm rot="16200000">
            <a:off x="3668556" y="3382812"/>
            <a:ext cx="378128" cy="171451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000364" y="3354173"/>
            <a:ext cx="17145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15 Csp</a:t>
            </a:r>
            <a:r>
              <a:rPr lang="fr-FR" b="1" baseline="30000" dirty="0" smtClean="0"/>
              <a:t>2</a:t>
            </a:r>
            <a:r>
              <a:rPr lang="fr-FR" b="1" dirty="0" smtClean="0"/>
              <a:t> simples</a:t>
            </a:r>
          </a:p>
          <a:p>
            <a:pPr algn="ctr"/>
            <a:r>
              <a:rPr lang="fr-FR" dirty="0" smtClean="0"/>
              <a:t>107,5-147,6 ppm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285852" y="4000504"/>
            <a:ext cx="17859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Csp</a:t>
            </a:r>
            <a:r>
              <a:rPr lang="fr-FR" b="1" baseline="30000" dirty="0" smtClean="0"/>
              <a:t>2 </a:t>
            </a:r>
            <a:r>
              <a:rPr lang="fr-FR" b="1" dirty="0" smtClean="0"/>
              <a:t>– O</a:t>
            </a:r>
          </a:p>
          <a:p>
            <a:pPr algn="ctr"/>
            <a:r>
              <a:rPr lang="fr-FR" dirty="0" smtClean="0"/>
              <a:t>160,8-161,2 ppm</a:t>
            </a:r>
            <a:endParaRPr lang="fr-FR" dirty="0"/>
          </a:p>
        </p:txBody>
      </p:sp>
      <p:sp>
        <p:nvSpPr>
          <p:cNvPr id="28" name="Accolade fermante 27"/>
          <p:cNvSpPr/>
          <p:nvPr/>
        </p:nvSpPr>
        <p:spPr>
          <a:xfrm rot="16200000">
            <a:off x="1989763" y="4704415"/>
            <a:ext cx="378128" cy="21431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57158" y="3139859"/>
            <a:ext cx="14287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 Carbonyle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 191,8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rot="5400000">
            <a:off x="357158" y="4286256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214678" y="192880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28 signaux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482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E638-A71F-40EB-8CC0-8EC909EA48D7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86116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3</a:t>
            </a:r>
            <a:endParaRPr lang="fr-FR" b="1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/>
          <a:srcRect l="3906" t="24661" r="5468" b="4412"/>
          <a:stretch>
            <a:fillRect/>
          </a:stretch>
        </p:blipFill>
        <p:spPr bwMode="auto">
          <a:xfrm>
            <a:off x="214282" y="1714488"/>
            <a:ext cx="8786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928662" y="2568355"/>
            <a:ext cx="12858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-OH-1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13,02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8728" y="3211297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-OH- 8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12,39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0800000" flipV="1">
            <a:off x="714348" y="3214686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" idx="1"/>
          </p:cNvCxnSpPr>
          <p:nvPr/>
        </p:nvCxnSpPr>
        <p:spPr>
          <a:xfrm rot="10800000" flipV="1">
            <a:off x="1142976" y="3534462"/>
            <a:ext cx="285752" cy="32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500562" y="421481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357554" y="3857628"/>
            <a:ext cx="114300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1H Ar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6,82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57818" y="2711231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-OH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6,38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5400000">
            <a:off x="5179223" y="339328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 rot="16200000">
            <a:off x="5768588" y="4518429"/>
            <a:ext cx="607223" cy="571506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357818" y="3577240"/>
            <a:ext cx="1428760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(t), (1H) 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5,02; 5,18; 5,26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15008" y="1362662"/>
            <a:ext cx="14287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(dd), (2H) 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3,47; 3,51; 3,56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Accolade fermante 25"/>
          <p:cNvSpPr/>
          <p:nvPr/>
        </p:nvSpPr>
        <p:spPr>
          <a:xfrm rot="16200000">
            <a:off x="6875877" y="4268395"/>
            <a:ext cx="392908" cy="42863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>
            <a:endCxn id="26" idx="1"/>
          </p:cNvCxnSpPr>
          <p:nvPr/>
        </p:nvCxnSpPr>
        <p:spPr>
          <a:xfrm rot="16200000" flipH="1">
            <a:off x="6036479" y="3250404"/>
            <a:ext cx="207170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Accolade fermante 28"/>
          <p:cNvSpPr/>
          <p:nvPr/>
        </p:nvSpPr>
        <p:spPr>
          <a:xfrm rot="16200000">
            <a:off x="8054603" y="2160975"/>
            <a:ext cx="392908" cy="35719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572396" y="1219786"/>
            <a:ext cx="142876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6 (s), (3H) : 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1,74 (2); 1,77; 1,83; 1,84; 1,86 ppm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0034" y="6357958"/>
            <a:ext cx="900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                   </a:t>
            </a:r>
            <a:r>
              <a:rPr lang="fr-FR" sz="2400" b="1" u="sng" dirty="0" smtClean="0"/>
              <a:t>Spectre de RMN </a:t>
            </a:r>
            <a:r>
              <a:rPr lang="fr-FR" sz="2400" b="1" u="sng" baseline="30000" dirty="0" smtClean="0"/>
              <a:t>1</a:t>
            </a:r>
            <a:r>
              <a:rPr lang="fr-FR" sz="2400" b="1" u="sng" dirty="0" smtClean="0"/>
              <a:t>H de CH</a:t>
            </a:r>
            <a:r>
              <a:rPr lang="fr-FR" sz="2400" b="1" u="sng" baseline="-25000" dirty="0" smtClean="0"/>
              <a:t>3</a:t>
            </a:r>
            <a:r>
              <a:rPr lang="fr-FR" sz="2400" b="1" u="sng" dirty="0" smtClean="0"/>
              <a:t> </a:t>
            </a:r>
            <a:r>
              <a:rPr lang="fr-FR" sz="2400" b="1" dirty="0" smtClean="0"/>
              <a:t>     </a:t>
            </a:r>
            <a:r>
              <a:rPr lang="fr-FR" sz="1400" b="1" dirty="0" smtClean="0"/>
              <a:t>5,02: 6,1 Hz;  5,18:  6,5 Hz;  5,26: 7,1 </a:t>
            </a:r>
            <a:r>
              <a:rPr lang="fr-FR" sz="1100" b="1" dirty="0" smtClean="0"/>
              <a:t>Hz</a:t>
            </a:r>
            <a:endParaRPr lang="fr-FR" sz="1100" b="1" dirty="0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928926" y="1785926"/>
          <a:ext cx="2143140" cy="1500198"/>
        </p:xfrm>
        <a:graphic>
          <a:graphicData uri="http://schemas.openxmlformats.org/presentationml/2006/ole">
            <p:oleObj spid="_x0000_s97285" name="CS ChemDraw Drawing" r:id="rId6" imgW="763200" imgH="478080" progId="ChemDraw.Document.6.0">
              <p:embed/>
            </p:oleObj>
          </a:graphicData>
        </a:graphic>
      </p:graphicFrame>
      <p:cxnSp>
        <p:nvCxnSpPr>
          <p:cNvPr id="37" name="Connecteur droit avec flèche 36"/>
          <p:cNvCxnSpPr/>
          <p:nvPr/>
        </p:nvCxnSpPr>
        <p:spPr>
          <a:xfrm rot="10800000" flipV="1">
            <a:off x="7929586" y="414338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358214" y="3714752"/>
            <a:ext cx="1071602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1(s),(3H)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2,34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0298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1571604" y="4000504"/>
          <a:ext cx="1714500" cy="1500188"/>
        </p:xfrm>
        <a:graphic>
          <a:graphicData uri="http://schemas.openxmlformats.org/presentationml/2006/ole">
            <p:oleObj spid="_x0000_s97286" name="CS ChemDraw Drawing" r:id="rId7" imgW="1200302" imgH="1117702" progId="ChemDraw.Document.6.0">
              <p:embed/>
            </p:oleObj>
          </a:graphicData>
        </a:graphic>
      </p:graphicFrame>
      <p:cxnSp>
        <p:nvCxnSpPr>
          <p:cNvPr id="34" name="Connecteur droit avec flèche 33"/>
          <p:cNvCxnSpPr/>
          <p:nvPr/>
        </p:nvCxnSpPr>
        <p:spPr>
          <a:xfrm>
            <a:off x="4500562" y="5072074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500430" y="4711495"/>
            <a:ext cx="100013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1d, 1H </a:t>
            </a:r>
            <a:r>
              <a:rPr lang="fr-FR" dirty="0" smtClean="0"/>
              <a:t>5,95 ppm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7072330" y="5000636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143636" y="4714884"/>
            <a:ext cx="100013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1d, -OH </a:t>
            </a:r>
            <a:r>
              <a:rPr lang="fr-FR" dirty="0" smtClean="0"/>
              <a:t>2,18 ppm</a:t>
            </a:r>
            <a:endParaRPr lang="fr-FR" dirty="0"/>
          </a:p>
        </p:txBody>
      </p:sp>
    </p:spTree>
    <p:custDataLst>
      <p:tags r:id="rId2"/>
    </p:custDataLst>
  </p:cSld>
  <p:clrMapOvr>
    <a:masterClrMapping/>
  </p:clrMapOvr>
  <p:transition spd="med" advTm="558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8" grpId="0" animBg="1"/>
      <p:bldP spid="38" grpId="1" animBg="1"/>
      <p:bldP spid="27" grpId="0"/>
      <p:bldP spid="27" grpId="1"/>
      <p:bldP spid="35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86520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14678" y="1285860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3</a:t>
            </a:r>
            <a:endParaRPr lang="fr-FR" b="1" dirty="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571472" y="1643050"/>
          <a:ext cx="10644262" cy="4429156"/>
        </p:xfrm>
        <a:graphic>
          <a:graphicData uri="http://schemas.openxmlformats.org/presentationml/2006/ole">
            <p:oleObj spid="_x0000_s103425" name="CS ChemDraw Drawing" r:id="rId3" imgW="2591640" imgH="1402200" progId="ChemDraw.Document.6.0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14480" y="5997379"/>
            <a:ext cx="619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 kenganthranol (écorces de </a:t>
            </a:r>
            <a:r>
              <a:rPr lang="fr-FR" b="1" i="1" dirty="0" err="1" smtClean="0"/>
              <a:t>Harungana</a:t>
            </a:r>
            <a:r>
              <a:rPr lang="fr-FR" b="1" i="1" dirty="0" smtClean="0"/>
              <a:t> madagascariensis </a:t>
            </a:r>
            <a:r>
              <a:rPr lang="fr-FR" b="1" dirty="0" smtClean="0"/>
              <a:t>) </a:t>
            </a:r>
          </a:p>
          <a:p>
            <a:pPr algn="ctr"/>
            <a:r>
              <a:rPr lang="fr-FR" b="1" dirty="0" smtClean="0"/>
              <a:t>(</a:t>
            </a:r>
            <a:r>
              <a:rPr lang="fr-FR" b="1" dirty="0" err="1" smtClean="0"/>
              <a:t>Kouam</a:t>
            </a:r>
            <a:r>
              <a:rPr lang="fr-FR" b="1" dirty="0" smtClean="0"/>
              <a:t> et </a:t>
            </a:r>
            <a:r>
              <a:rPr lang="fr-FR" b="1" i="1" dirty="0" err="1" smtClean="0"/>
              <a:t>collab</a:t>
            </a:r>
            <a:r>
              <a:rPr lang="fr-FR" b="1" dirty="0" smtClean="0"/>
              <a:t>., 2006) </a:t>
            </a:r>
            <a:endParaRPr lang="fr-FR" b="1" dirty="0"/>
          </a:p>
        </p:txBody>
      </p:sp>
    </p:spTree>
  </p:cSld>
  <p:clrMapOvr>
    <a:masterClrMapping/>
  </p:clrMapOvr>
  <p:transition spd="med" advTm="1120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PLAN EXPOSE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C8E3-B6EC-4AB2-A15E-7314D9373914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72528" y="6210300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5804" y="1643050"/>
            <a:ext cx="8229600" cy="4525963"/>
          </a:xfr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 smtClean="0"/>
              <a:t>INTRODUCTION GENERALE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 smtClean="0"/>
              <a:t>PARTIE  THEORIQUE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 smtClean="0"/>
              <a:t>RESULTATS ET DISCUSSION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 smtClean="0"/>
              <a:t>CONCLUSION GENERALE ET PERSPECTIVES</a:t>
            </a:r>
            <a:endParaRPr lang="fr-FR" sz="3200" dirty="0"/>
          </a:p>
        </p:txBody>
      </p:sp>
    </p:spTree>
  </p:cSld>
  <p:clrMapOvr>
    <a:masterClrMapping/>
  </p:clrMapOvr>
  <p:transition spd="med" advTm="774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RESULTATS ET DISCUSSION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86832" y="6210300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14678" y="1214422"/>
            <a:ext cx="21431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ELUCIDATION  CH</a:t>
            </a:r>
            <a:r>
              <a:rPr lang="fr-FR" b="1" baseline="-25000" dirty="0" smtClean="0"/>
              <a:t>3</a:t>
            </a:r>
            <a:endParaRPr lang="fr-FR" b="1" dirty="0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-71470" y="2643182"/>
          <a:ext cx="4429156" cy="3357586"/>
        </p:xfrm>
        <a:graphic>
          <a:graphicData uri="http://schemas.openxmlformats.org/presentationml/2006/ole">
            <p:oleObj spid="_x0000_s99329" name="CS ChemDraw Drawing" r:id="rId4" imgW="1920240" imgH="1453680" progId="ChemDraw.Document.6.0">
              <p:embed/>
            </p:oleObj>
          </a:graphicData>
        </a:graphic>
      </p:graphicFrame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4214842" y="2571744"/>
          <a:ext cx="4929190" cy="3429024"/>
        </p:xfrm>
        <a:graphic>
          <a:graphicData uri="http://schemas.openxmlformats.org/presentationml/2006/ole">
            <p:oleObj spid="_x0000_s99330" name="CS ChemDraw Drawing" r:id="rId5" imgW="1993320" imgH="1384920" progId="ChemDraw.Document.6.0">
              <p:embed/>
            </p:oleObj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rot="16200000" flipH="1">
            <a:off x="-214346" y="2786058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-71438" y="1853975"/>
            <a:ext cx="71434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6,82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V="1">
            <a:off x="-32" y="4786322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-71470" y="5357826"/>
            <a:ext cx="135732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Méthyle Ar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20,9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892943" y="2678901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71538" y="1853975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C-8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160,8 ppm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1893075" y="2893215"/>
            <a:ext cx="714380" cy="357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2071670" y="235743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428860" y="1711099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C-1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161,2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786182" y="1571612"/>
            <a:ext cx="1285884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C-2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114,4 ppm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71934" y="2496917"/>
            <a:ext cx="64294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3,47 ppm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Parenthèse fermante 40"/>
          <p:cNvSpPr/>
          <p:nvPr/>
        </p:nvSpPr>
        <p:spPr>
          <a:xfrm rot="17608887">
            <a:off x="3192184" y="2610371"/>
            <a:ext cx="340000" cy="64127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3714744" y="2823472"/>
            <a:ext cx="357191" cy="105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28596" y="621508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Corrélations HMBC de CH</a:t>
            </a:r>
            <a:r>
              <a:rPr lang="fr-FR" sz="2400" b="1" u="sng" baseline="-25000" dirty="0" smtClean="0"/>
              <a:t>3</a:t>
            </a:r>
            <a:endParaRPr lang="fr-FR" sz="2400" b="1" u="sng" dirty="0" smtClean="0"/>
          </a:p>
          <a:p>
            <a:r>
              <a:rPr lang="fr-FR" sz="2400" b="1" u="sng" dirty="0" smtClean="0"/>
              <a:t> </a:t>
            </a:r>
            <a:endParaRPr lang="fr-FR" sz="2400" b="1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4071934" y="6215082"/>
            <a:ext cx="485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Séquences NOE-différentiel de CH</a:t>
            </a:r>
            <a:r>
              <a:rPr lang="fr-FR" sz="2400" b="1" u="sng" baseline="-25000" dirty="0" smtClean="0"/>
              <a:t>3</a:t>
            </a:r>
            <a:endParaRPr lang="fr-FR" sz="2400" b="1" u="sng" dirty="0" smtClean="0"/>
          </a:p>
          <a:p>
            <a:endParaRPr lang="fr-FR" sz="2400" b="1" u="sng" dirty="0"/>
          </a:p>
        </p:txBody>
      </p:sp>
      <p:sp>
        <p:nvSpPr>
          <p:cNvPr id="48" name="Parenthèse fermante 47"/>
          <p:cNvSpPr/>
          <p:nvPr/>
        </p:nvSpPr>
        <p:spPr>
          <a:xfrm rot="16200000">
            <a:off x="7822429" y="2536025"/>
            <a:ext cx="142876" cy="928694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>
            <a:stCxn id="48" idx="2"/>
          </p:cNvCxnSpPr>
          <p:nvPr/>
        </p:nvCxnSpPr>
        <p:spPr>
          <a:xfrm rot="5400000" flipH="1" flipV="1">
            <a:off x="7756323" y="2469922"/>
            <a:ext cx="596556" cy="321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858148" y="1643050"/>
            <a:ext cx="64294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3,47 ppm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Parenthèse fermante 27"/>
          <p:cNvSpPr/>
          <p:nvPr/>
        </p:nvSpPr>
        <p:spPr>
          <a:xfrm rot="169085">
            <a:off x="7661425" y="4505410"/>
            <a:ext cx="210662" cy="561826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enthèse fermante 28"/>
          <p:cNvSpPr/>
          <p:nvPr/>
        </p:nvSpPr>
        <p:spPr>
          <a:xfrm rot="10800000">
            <a:off x="4660628" y="4502241"/>
            <a:ext cx="340000" cy="569833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500430" y="4714884"/>
            <a:ext cx="64294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3,56 ppm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4" name="Connecteur droit avec flèche 33"/>
          <p:cNvCxnSpPr>
            <a:stCxn id="30" idx="3"/>
            <a:endCxn id="29" idx="2"/>
          </p:cNvCxnSpPr>
          <p:nvPr/>
        </p:nvCxnSpPr>
        <p:spPr>
          <a:xfrm flipV="1">
            <a:off x="4143371" y="4787157"/>
            <a:ext cx="517257" cy="250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429652" y="4354305"/>
            <a:ext cx="64294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3,51 ppm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/>
          <p:cNvCxnSpPr>
            <a:endCxn id="28" idx="2"/>
          </p:cNvCxnSpPr>
          <p:nvPr/>
        </p:nvCxnSpPr>
        <p:spPr>
          <a:xfrm rot="10800000" flipV="1">
            <a:off x="7871961" y="4643446"/>
            <a:ext cx="557695" cy="148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72199" y="5500702"/>
            <a:ext cx="64294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5,95 ppm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rot="5400000" flipH="1" flipV="1">
            <a:off x="6161496" y="5018496"/>
            <a:ext cx="714380" cy="250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28596" y="363117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7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072330" y="42148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4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357818" y="42741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5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429520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3</a:t>
            </a:r>
            <a:endParaRPr lang="fr-FR" b="1" dirty="0">
              <a:solidFill>
                <a:srgbClr val="7030A0"/>
              </a:solidFill>
            </a:endParaRP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7493025" y="4071942"/>
          <a:ext cx="722313" cy="371475"/>
        </p:xfrm>
        <a:graphic>
          <a:graphicData uri="http://schemas.openxmlformats.org/presentationml/2006/ole">
            <p:oleObj spid="_x0000_s99335" name="CS ChemDraw Drawing" r:id="rId6" imgW="721800" imgH="370800" progId="ChemDraw.Document.6.0">
              <p:embed/>
            </p:oleObj>
          </a:graphicData>
        </a:graphic>
      </p:graphicFrame>
      <p:cxnSp>
        <p:nvCxnSpPr>
          <p:cNvPr id="75" name="Connecteur droit avec flèche 74"/>
          <p:cNvCxnSpPr/>
          <p:nvPr/>
        </p:nvCxnSpPr>
        <p:spPr>
          <a:xfrm rot="5400000">
            <a:off x="2678893" y="2464587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357554" y="4071942"/>
            <a:ext cx="633417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2,34 ppm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2" name="Connecteur droit avec flèche 71"/>
          <p:cNvCxnSpPr>
            <a:stCxn id="68" idx="3"/>
          </p:cNvCxnSpPr>
          <p:nvPr/>
        </p:nvCxnSpPr>
        <p:spPr>
          <a:xfrm flipV="1">
            <a:off x="3990971" y="4214818"/>
            <a:ext cx="295277" cy="180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16200000" flipH="1">
            <a:off x="2643174" y="250030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28596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6</a:t>
            </a:r>
            <a:endParaRPr lang="fr-FR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4929190" y="38454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6</a:t>
            </a:r>
            <a:endParaRPr lang="fr-FR" b="1" dirty="0"/>
          </a:p>
        </p:txBody>
      </p:sp>
    </p:spTree>
    <p:custDataLst>
      <p:tags r:id="rId2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20" grpId="0" animBg="1"/>
      <p:bldP spid="20" grpId="1" animBg="1"/>
      <p:bldP spid="32" grpId="0" animBg="1"/>
      <p:bldP spid="32" grpId="1" animBg="1"/>
      <p:bldP spid="35" grpId="0" animBg="1"/>
      <p:bldP spid="35" grpId="1" animBg="1"/>
      <p:bldP spid="40" grpId="0" animBg="1"/>
      <p:bldP spid="40" grpId="1" animBg="1"/>
      <p:bldP spid="41" grpId="0" animBg="1"/>
      <p:bldP spid="41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6" grpId="0" animBg="1"/>
      <p:bldP spid="36" grpId="1" animBg="1"/>
      <p:bldP spid="42" grpId="0" animBg="1"/>
      <p:bldP spid="42" grpId="1" animBg="1"/>
      <p:bldP spid="68" grpId="0" animBg="1"/>
      <p:bldP spid="6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14348" y="71414"/>
            <a:ext cx="7772400" cy="114300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+mn-lt"/>
              </a:rPr>
              <a:t>CONCLUSION GENERALE ET PERSPECTIVES</a:t>
            </a:r>
            <a:endParaRPr lang="fr-FR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0" y="5072074"/>
            <a:ext cx="314327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 </a:t>
            </a:r>
            <a:endParaRPr lang="en-US" sz="2000" b="1" baseline="-3000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en-US" sz="2000" b="1" baseline="-3000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en-US" sz="2000" b="1" baseline="-300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000" b="1" baseline="-30000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:  KENGANTHRANOL</a:t>
            </a:r>
            <a:endParaRPr lang="fr-FR" sz="2000" dirty="0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-32" y="1285860"/>
          <a:ext cx="3357563" cy="1497012"/>
        </p:xfrm>
        <a:graphic>
          <a:graphicData uri="http://schemas.openxmlformats.org/presentationml/2006/ole">
            <p:oleObj spid="_x0000_s144385" name="CS ChemDraw Drawing" r:id="rId4" imgW="1913760" imgH="885960" progId="ChemDraw.Document.6.0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2714620"/>
            <a:ext cx="27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000" b="1" baseline="-30000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:  VISMIAQUINONE</a:t>
            </a:r>
            <a:endParaRPr lang="fr-FR" sz="2000" dirty="0"/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2781309" y="2212977"/>
          <a:ext cx="3005137" cy="1430337"/>
        </p:xfrm>
        <a:graphic>
          <a:graphicData uri="http://schemas.openxmlformats.org/presentationml/2006/ole">
            <p:oleObj spid="_x0000_s144386" name="CS ChemDraw Drawing" r:id="rId5" imgW="1659240" imgH="886680" progId="ChemDraw.Document.6.0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357290" y="3600394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000" b="1" baseline="-30000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:  3-METHOXYL-6-METHYL-1,8-DIHYDROXYANTHRAQUINONE</a:t>
            </a:r>
            <a:endParaRPr lang="fr-FR" sz="2000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4786345" y="3929066"/>
          <a:ext cx="4429125" cy="2071688"/>
        </p:xfrm>
        <a:graphic>
          <a:graphicData uri="http://schemas.openxmlformats.org/presentationml/2006/ole">
            <p:oleObj spid="_x0000_s144387" name="CS ChemDraw Drawing" r:id="rId6" imgW="2695320" imgH="1261800" progId="ChemDraw.Document.6.0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 advTm="316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14348" y="1959012"/>
            <a:ext cx="77153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Nous nous proposons dans la suite de notre travail: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 d’isoler et de purifier les composés des trois autres fractions restantes,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  d’élucider leurs structures,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  d’évaluer leurs activités biologiques,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de tenter pour des composés à activités biologiques intéressantes, des transformations chimiques dans le but d’établir et d’améliorer les relations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structrures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-activités.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+mn-lt"/>
              </a:rPr>
              <a:t>CONCLUSION GENERALE ET PERSPECTIVES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ransition spd="med" advTm="19218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42910" y="1500174"/>
            <a:ext cx="7643866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present work deals with </a:t>
            </a:r>
            <a:r>
              <a:rPr lang="en-US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phytochemical</a:t>
            </a: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study of fruits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Psorospermum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adamauense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Hypéricacées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which extracts </a:t>
            </a: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have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been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used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 traditional medicine against respiratory diseases and nausea.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From </a:t>
            </a:r>
            <a:r>
              <a:rPr lang="en-US" sz="3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MeOH</a:t>
            </a: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/ CH</a:t>
            </a:r>
            <a:r>
              <a:rPr lang="en-US" sz="3200" baseline="-30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Cl</a:t>
            </a:r>
            <a:r>
              <a:rPr lang="en-US" sz="3200" baseline="-30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(1:1) extract, three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compounds labeled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1,</a:t>
            </a:r>
            <a:r>
              <a:rPr lang="en-US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CH</a:t>
            </a:r>
            <a:r>
              <a:rPr lang="en-US" sz="3200" b="1" baseline="-30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have been obtained by means of usual chromatographic methods.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52" y="274638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ABSTRACT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ransition spd="med" advTm="17725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14375" y="71414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+mn-lt"/>
              </a:rPr>
              <a:t>ABSTRACT</a:t>
            </a:r>
            <a:endParaRPr lang="fr-FR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1214422"/>
            <a:ext cx="8072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These compounds have been respectively identified as: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ea typeface="Calibri" pitchFamily="34" charset="0"/>
                <a:cs typeface="Times New Roman" pitchFamily="18" charset="0"/>
              </a:rPr>
              <a:t>vismiaquinon</a:t>
            </a: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- 3-méthoxyl-6-méthyl-1,8-dihydroxyanthraquinon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28662" y="321468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ea typeface="Calibri" pitchFamily="34" charset="0"/>
                <a:cs typeface="Times New Roman" pitchFamily="18" charset="0"/>
              </a:rPr>
              <a:t>kenganthranol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3929066"/>
            <a:ext cx="750099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Using </a:t>
            </a:r>
            <a:r>
              <a:rPr lang="en-US" sz="3200" dirty="0" err="1" smtClean="0">
                <a:ea typeface="Calibri" pitchFamily="34" charset="0"/>
                <a:cs typeface="Times New Roman" pitchFamily="18" charset="0"/>
              </a:rPr>
              <a:t>spectroscopics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 data and by comparison of these data with those described in the literature. </a:t>
            </a:r>
            <a:endParaRPr lang="en-US" sz="3200" dirty="0" smtClean="0"/>
          </a:p>
          <a:p>
            <a:pPr algn="just"/>
            <a:endParaRPr lang="fr-FR" sz="3200" dirty="0"/>
          </a:p>
        </p:txBody>
      </p:sp>
    </p:spTree>
  </p:cSld>
  <p:clrMapOvr>
    <a:masterClrMapping/>
  </p:clrMapOvr>
  <p:transition spd="med" advTm="10054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0034" y="642918"/>
            <a:ext cx="8072494" cy="52629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THANK YOU FOR YOUR KIND ATTENTION. </a:t>
            </a:r>
          </a:p>
          <a:p>
            <a:pPr algn="ctr"/>
            <a:endParaRPr lang="fr-FR" sz="4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MERCI POUR VOTRE AIMABLE ATTENTION.</a:t>
            </a:r>
          </a:p>
          <a:p>
            <a:pPr algn="ctr"/>
            <a:endParaRPr lang="fr-FR" sz="4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67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5786" y="2000240"/>
            <a:ext cx="7929618" cy="4000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INTRODUCTION GENERALE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28728" y="271998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PLANTES</a:t>
            </a:r>
          </a:p>
          <a:p>
            <a:pPr algn="ctr"/>
            <a:r>
              <a:rPr lang="fr-FR" dirty="0" smtClean="0"/>
              <a:t>(base de la chaîne alimentaire)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071802" y="2786058"/>
            <a:ext cx="714380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071802" y="3143248"/>
            <a:ext cx="714380" cy="461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86182" y="26310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Mode de nutrition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571868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Vaste gisement de médicaments naturels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1538" y="4643446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de l’industrie pharmaceutique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3929058" y="4857760"/>
            <a:ext cx="1714512" cy="28575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715040" y="4643446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Découverte molécules et réactifs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INTRODUCTION GENERALE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00034" y="1785926"/>
            <a:ext cx="8143932" cy="4143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28662" y="27860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Médicaments d’origine synthétique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628" y="28453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Néfastes pour le sujet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715008" y="3272853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+</a:t>
            </a:r>
            <a:endParaRPr lang="fr-FR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214810" y="407194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Manque de moyens des populations et leur  attachement socioculturel à leur environnement</a:t>
            </a:r>
          </a:p>
          <a:p>
            <a:pPr algn="ctr"/>
            <a:endParaRPr lang="fr-FR" dirty="0"/>
          </a:p>
        </p:txBody>
      </p:sp>
      <p:sp>
        <p:nvSpPr>
          <p:cNvPr id="20" name="Flèche gauche 19"/>
          <p:cNvSpPr/>
          <p:nvPr/>
        </p:nvSpPr>
        <p:spPr>
          <a:xfrm flipV="1">
            <a:off x="2857488" y="4214818"/>
            <a:ext cx="1357322" cy="311471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071538" y="407194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Médecine traditionnelle</a:t>
            </a:r>
            <a:endParaRPr lang="fr-FR" b="1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1B56-0F4C-49B6-908A-F7A67E44B20B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28690" y="274638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INTRODUCTION GENERALE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0034" y="1785926"/>
            <a:ext cx="8143932" cy="428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85786" y="207704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 </a:t>
            </a:r>
            <a:r>
              <a:rPr lang="fr-FR" b="1" dirty="0" smtClean="0"/>
              <a:t>PLANTES </a:t>
            </a:r>
          </a:p>
          <a:p>
            <a:pPr algn="ctr"/>
            <a:r>
              <a:rPr lang="fr-FR" dirty="0" smtClean="0"/>
              <a:t>(nombreuses propriétés biologiques intéressantes) 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3643306" y="2357430"/>
            <a:ext cx="1428760" cy="3571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14942" y="2211165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Modèles pour la conception de molécules intéressantes</a:t>
            </a:r>
            <a:endParaRPr lang="fr-FR" b="1" dirty="0"/>
          </a:p>
        </p:txBody>
      </p:sp>
      <p:sp>
        <p:nvSpPr>
          <p:cNvPr id="11" name="Flèche vers le haut 10"/>
          <p:cNvSpPr/>
          <p:nvPr/>
        </p:nvSpPr>
        <p:spPr>
          <a:xfrm>
            <a:off x="6643702" y="3000372"/>
            <a:ext cx="71438" cy="100013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00694" y="435769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Moins toxiques, facilement et rapidement assimilables dans l’organisme.</a:t>
            </a:r>
          </a:p>
          <a:p>
            <a:pPr algn="ctr"/>
            <a:endParaRPr lang="fr-FR" dirty="0"/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714348" y="3214686"/>
            <a:ext cx="4357718" cy="278608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ISOLEMENT</a:t>
            </a:r>
          </a:p>
          <a:p>
            <a:pPr algn="ctr"/>
            <a:r>
              <a:rPr lang="fr-FR" b="1" dirty="0" smtClean="0"/>
              <a:t>+</a:t>
            </a:r>
          </a:p>
          <a:p>
            <a:pPr algn="ctr"/>
            <a:r>
              <a:rPr lang="fr-FR" b="1" dirty="0" smtClean="0"/>
              <a:t>PURIFICATION</a:t>
            </a:r>
          </a:p>
          <a:p>
            <a:pPr algn="ctr"/>
            <a:r>
              <a:rPr lang="fr-FR" b="1" dirty="0" smtClean="0"/>
              <a:t>+</a:t>
            </a:r>
          </a:p>
          <a:p>
            <a:pPr algn="ctr"/>
            <a:r>
              <a:rPr lang="fr-FR" b="1" dirty="0" smtClean="0"/>
              <a:t>CARACTERISATION</a:t>
            </a:r>
          </a:p>
          <a:p>
            <a:pPr algn="ctr"/>
            <a:r>
              <a:rPr lang="fr-FR" b="1" dirty="0" smtClean="0"/>
              <a:t>+</a:t>
            </a:r>
          </a:p>
          <a:p>
            <a:pPr algn="ctr"/>
            <a:r>
              <a:rPr lang="fr-FR" b="1" dirty="0" smtClean="0"/>
              <a:t>EVALUATION ACTIVITES BIOLOGIQUES</a:t>
            </a:r>
            <a:endParaRPr lang="fr-FR" b="1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85736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REVUE DE LA LITTERATURE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70F0-3B12-42BD-8B06-BC2B7AA2A73E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8643966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fr-FR" dirty="0" smtClean="0"/>
              <a:t>Plantes du genre </a:t>
            </a:r>
            <a:r>
              <a:rPr lang="fr-FR" i="1" dirty="0" err="1" smtClean="0"/>
              <a:t>Psorospermum</a:t>
            </a:r>
            <a:r>
              <a:rPr lang="fr-FR" dirty="0" smtClean="0"/>
              <a:t> appartiennent :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Hypéricacées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Kielmeyeroidées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Calophyloidées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Clusioidées</a:t>
            </a:r>
          </a:p>
          <a:p>
            <a:pPr>
              <a:buNone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Moronoboidées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Lorostémonidées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1714480" y="2500306"/>
            <a:ext cx="1285884" cy="22145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28926" y="2143116"/>
            <a:ext cx="2071702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Ordre des Guttiférales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071802" y="3214686"/>
            <a:ext cx="1785950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Guttiférées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5000628" y="2500306"/>
            <a:ext cx="500066" cy="714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5500694" y="2143116"/>
            <a:ext cx="221457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Classe des dicotylédones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6643702" y="2928934"/>
            <a:ext cx="71438" cy="42862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429256" y="3357562"/>
            <a:ext cx="2571768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Sous-Embranchement</a:t>
            </a:r>
            <a:r>
              <a:rPr lang="fr-FR" dirty="0" smtClean="0"/>
              <a:t> des angiospermes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6715140" y="4643446"/>
            <a:ext cx="45719" cy="35719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500694" y="5000636"/>
            <a:ext cx="257176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Embranchement des spermaphytes</a:t>
            </a:r>
            <a:endParaRPr lang="fr-FR" dirty="0"/>
          </a:p>
        </p:txBody>
      </p:sp>
      <p:sp>
        <p:nvSpPr>
          <p:cNvPr id="17" name="Flèche gauche 16"/>
          <p:cNvSpPr/>
          <p:nvPr/>
        </p:nvSpPr>
        <p:spPr>
          <a:xfrm>
            <a:off x="5214942" y="5572140"/>
            <a:ext cx="285752" cy="4571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28926" y="5143512"/>
            <a:ext cx="2286016" cy="928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Phylum des Trachéophytes</a:t>
            </a:r>
            <a:endParaRPr lang="fr-FR" dirty="0"/>
          </a:p>
        </p:txBody>
      </p:sp>
      <p:sp>
        <p:nvSpPr>
          <p:cNvPr id="24" name="Parenthèse ouvrante 23"/>
          <p:cNvSpPr/>
          <p:nvPr/>
        </p:nvSpPr>
        <p:spPr>
          <a:xfrm>
            <a:off x="428596" y="2928934"/>
            <a:ext cx="45719" cy="1785950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/>
          <p:cNvSpPr/>
          <p:nvPr/>
        </p:nvSpPr>
        <p:spPr>
          <a:xfrm>
            <a:off x="3929058" y="2928934"/>
            <a:ext cx="71438" cy="28575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1406" y="5143512"/>
            <a:ext cx="257176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Règne végétal</a:t>
            </a:r>
            <a:endParaRPr lang="fr-FR" dirty="0"/>
          </a:p>
        </p:txBody>
      </p:sp>
      <p:sp>
        <p:nvSpPr>
          <p:cNvPr id="23" name="Flèche gauche 22"/>
          <p:cNvSpPr/>
          <p:nvPr/>
        </p:nvSpPr>
        <p:spPr>
          <a:xfrm flipV="1">
            <a:off x="2643174" y="5643576"/>
            <a:ext cx="285752" cy="45719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spd="med" advTm="127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REVUE DE LA LITTERATURE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8067-F077-4F61-B3B5-ACCE890E2771}" type="datetime1">
              <a:rPr lang="fr-FR" smtClean="0"/>
              <a:pPr/>
              <a:t>12/12/2012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804990"/>
            <a:ext cx="7772400" cy="4052902"/>
          </a:xfr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/>
              <a:t>: régions tempérées et  forêts denses.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fr-FR" sz="2800" dirty="0" smtClean="0"/>
              <a:t>: subdivisée en 5 sous-familles, possèdent 42 principaux genres répartis sur environ 1200 espèces.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Utilisations</a:t>
            </a:r>
            <a:r>
              <a:rPr lang="fr-FR" sz="2800" dirty="0" smtClean="0"/>
              <a:t> : fabrication  teintures tirées de l’écorce, des graisses et huiles tirées des graines.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endParaRPr lang="fr-FR" sz="2800" dirty="0" smtClean="0"/>
          </a:p>
          <a:p>
            <a:pPr algn="just">
              <a:buFont typeface="Courier New" pitchFamily="49" charset="0"/>
              <a:buChar char="o"/>
            </a:pPr>
            <a:endParaRPr lang="fr-FR" sz="2800" dirty="0"/>
          </a:p>
        </p:txBody>
      </p:sp>
    </p:spTree>
  </p:cSld>
  <p:clrMapOvr>
    <a:masterClrMapping/>
  </p:clrMapOvr>
  <p:transition spd="med" advTm="149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71414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/>
              <a:t>REVUE DE LA LITTERATURE</a:t>
            </a:r>
            <a:endParaRPr lang="fr-FR" i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874D-56C0-4C59-BC98-BE2827EB5DDE}" type="datetime1">
              <a:rPr lang="fr-FR" smtClean="0"/>
              <a:pPr/>
              <a:t>12/12/2012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5394" y="6257948"/>
            <a:ext cx="457200" cy="457200"/>
          </a:xfrm>
        </p:spPr>
        <p:txBody>
          <a:bodyPr/>
          <a:lstStyle/>
          <a:p>
            <a:fld id="{DFE5E638-A71F-40EB-8CC0-8EC909EA48D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85786" y="1285860"/>
            <a:ext cx="7643866" cy="50167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4000" dirty="0" smtClean="0"/>
              <a:t>	</a:t>
            </a:r>
            <a:r>
              <a:rPr lang="fr-FR" sz="4000" b="1" dirty="0" smtClean="0"/>
              <a:t>55 </a:t>
            </a:r>
            <a:r>
              <a:rPr lang="fr-FR" sz="4000" dirty="0" smtClean="0"/>
              <a:t>espèces du genre </a:t>
            </a:r>
            <a:r>
              <a:rPr lang="fr-FR" sz="4000" i="1" dirty="0" smtClean="0"/>
              <a:t>Psorospermum</a:t>
            </a:r>
            <a:r>
              <a:rPr lang="fr-FR" sz="4000" dirty="0" smtClean="0"/>
              <a:t> réparties en Afrique tropicale, subtropicale, à Madagascar et dans les régions tempérées.</a:t>
            </a:r>
          </a:p>
          <a:p>
            <a:pPr algn="just"/>
            <a:r>
              <a:rPr lang="fr-FR" sz="4000" b="1" dirty="0" smtClean="0"/>
              <a:t>	6 espèces </a:t>
            </a:r>
            <a:r>
              <a:rPr lang="fr-FR" sz="4000" dirty="0" smtClean="0"/>
              <a:t>reparties au Cameroun : </a:t>
            </a:r>
          </a:p>
          <a:p>
            <a:pPr algn="just">
              <a:buNone/>
            </a:pPr>
            <a:r>
              <a:rPr lang="fr-FR" sz="4000" i="1" dirty="0" smtClean="0">
                <a:solidFill>
                  <a:srgbClr val="7030A0"/>
                </a:solidFill>
              </a:rPr>
              <a:t>   </a:t>
            </a:r>
            <a:r>
              <a:rPr lang="fr-FR" sz="4000" b="1" i="1" dirty="0" smtClean="0">
                <a:solidFill>
                  <a:schemeClr val="accent1"/>
                </a:solidFill>
              </a:rPr>
              <a:t>P. </a:t>
            </a:r>
            <a:r>
              <a:rPr lang="fr-FR" sz="4000" b="1" i="1" dirty="0" err="1" smtClean="0">
                <a:solidFill>
                  <a:schemeClr val="accent1"/>
                </a:solidFill>
              </a:rPr>
              <a:t>adamauense</a:t>
            </a:r>
            <a:r>
              <a:rPr lang="fr-FR" sz="4000" b="1" i="1" dirty="0" smtClean="0">
                <a:solidFill>
                  <a:schemeClr val="tx1"/>
                </a:solidFill>
              </a:rPr>
              <a:t>, P. aurantiacum, P. corymbiferum, P. densipunctatum, P. febrifugum et P. tenuifolium.</a:t>
            </a:r>
          </a:p>
        </p:txBody>
      </p:sp>
    </p:spTree>
    <p:custDataLst>
      <p:tags r:id="rId1"/>
    </p:custDataLst>
  </p:cSld>
  <p:clrMapOvr>
    <a:masterClrMapping/>
  </p:clrMapOvr>
  <p:transition spd="med" advTm="77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2.4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6|2.3|3.7|4.2|1.7|7.2|2.4|1.6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9|2.5|4.8|7.6|4|9.8|3.7|6.8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7|2.9|4.6|3.6|1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3.9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|1.9|2|7.3|3.3|1.7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|1.6|1.1|5.8|3.9|5.8|1|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2|1.7|2.6|1.9|1.7|1.3|3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3.3|2.7|6.7|10.3|8.5|8.4|4|12.5|2.9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1|2.9|3.4|0.8|1.4|9.5|5|1.4|1.9|4.7|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|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2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5625</TotalTime>
  <Words>1347</Words>
  <Application>Microsoft Office PowerPoint</Application>
  <PresentationFormat>Affichage à l'écran (4:3)</PresentationFormat>
  <Paragraphs>441</Paragraphs>
  <Slides>35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Capitaux</vt:lpstr>
      <vt:lpstr>CS ChemDraw Drawing</vt:lpstr>
      <vt:lpstr>Diapositive 1</vt:lpstr>
      <vt:lpstr>    REPUBLIQUE  DU CAMEROUN                                                                                         REPUBLIC OF CAMEROON               ---------------                                                                                                                              --------------- UNIVERSITE  DE YAOUNDE I                                                                                           UNIVERSITY OF YAOUNDE I                ---------------                                                                                                                              --------------- FACULTE  DES SCIENCES                                                                                                       FACULTY OF SCIENCE               ---------------                                                                                                                               ------------DEPARTEMENT  DE CHIMIE ORGANIQUE                                              DEPARTMENT OF ORGANIC CHEMISTRY               ---------------                                                                                                                               --------------- </vt:lpstr>
      <vt:lpstr>  PLAN EXPOSE</vt:lpstr>
      <vt:lpstr>INTRODUCTION GENERALE </vt:lpstr>
      <vt:lpstr>INTRODUCTION GENERALE </vt:lpstr>
      <vt:lpstr>INTRODUCTION GENERALE </vt:lpstr>
      <vt:lpstr>REVUE DE LA LITTERATURE</vt:lpstr>
      <vt:lpstr>REVUE DE LA LITTERATURE</vt:lpstr>
      <vt:lpstr>REVUE DE LA LITTERATURE</vt:lpstr>
      <vt:lpstr>REVUE DE LA LITTERATURE</vt:lpstr>
      <vt:lpstr>REVUE DE LA LITTERATURE</vt:lpstr>
      <vt:lpstr>REVUE DE LA LITTERATURE</vt:lpstr>
      <vt:lpstr>REVUE DE LA LITTERATURE</vt:lpstr>
      <vt:lpstr>REVUE DE LA LITTERATURE</vt:lpstr>
      <vt:lpstr>REVUE DE LA LITTERATURE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RESULTATS ET DISCUSSION</vt:lpstr>
      <vt:lpstr>CONCLUSION GENERALE ET PERSPECTIVES</vt:lpstr>
      <vt:lpstr>CONCLUSION GENERALE ET PERSPECTIVES</vt:lpstr>
      <vt:lpstr>ABSTRACT</vt:lpstr>
      <vt:lpstr>ABSTRACT</vt:lpstr>
      <vt:lpstr>Diapositive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</dc:creator>
  <cp:lastModifiedBy>A</cp:lastModifiedBy>
  <cp:revision>564</cp:revision>
  <dcterms:created xsi:type="dcterms:W3CDTF">2012-10-15T07:34:41Z</dcterms:created>
  <dcterms:modified xsi:type="dcterms:W3CDTF">2012-12-12T20:00:52Z</dcterms:modified>
</cp:coreProperties>
</file>