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charts/chart5.xml" ContentType="application/vnd.openxmlformats-officedocument.drawingml.chart+xml"/>
  <Override PartName="/ppt/theme/themeOverride5.xml" ContentType="application/vnd.openxmlformats-officedocument.themeOverride+xml"/>
  <Override PartName="/ppt/drawings/drawing5.xml" ContentType="application/vnd.openxmlformats-officedocument.drawingml.chartshapes+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drawings/drawing6.xml" ContentType="application/vnd.openxmlformats-officedocument.drawingml.chartshapes+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drawings/drawing7.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Lst>
  <p:notesMasterIdLst>
    <p:notesMasterId r:id="rId33"/>
  </p:notesMasterIdLst>
  <p:handoutMasterIdLst>
    <p:handoutMasterId r:id="rId34"/>
  </p:handoutMasterIdLst>
  <p:sldIdLst>
    <p:sldId id="303" r:id="rId2"/>
    <p:sldId id="258" r:id="rId3"/>
    <p:sldId id="310" r:id="rId4"/>
    <p:sldId id="257" r:id="rId5"/>
    <p:sldId id="318" r:id="rId6"/>
    <p:sldId id="313" r:id="rId7"/>
    <p:sldId id="276" r:id="rId8"/>
    <p:sldId id="262" r:id="rId9"/>
    <p:sldId id="282" r:id="rId10"/>
    <p:sldId id="284" r:id="rId11"/>
    <p:sldId id="269" r:id="rId12"/>
    <p:sldId id="286" r:id="rId13"/>
    <p:sldId id="270" r:id="rId14"/>
    <p:sldId id="277" r:id="rId15"/>
    <p:sldId id="311" r:id="rId16"/>
    <p:sldId id="312" r:id="rId17"/>
    <p:sldId id="304" r:id="rId18"/>
    <p:sldId id="305" r:id="rId19"/>
    <p:sldId id="287" r:id="rId20"/>
    <p:sldId id="288" r:id="rId21"/>
    <p:sldId id="289" r:id="rId22"/>
    <p:sldId id="316" r:id="rId23"/>
    <p:sldId id="293" r:id="rId24"/>
    <p:sldId id="296" r:id="rId25"/>
    <p:sldId id="308" r:id="rId26"/>
    <p:sldId id="297" r:id="rId27"/>
    <p:sldId id="317" r:id="rId28"/>
    <p:sldId id="307" r:id="rId29"/>
    <p:sldId id="271" r:id="rId30"/>
    <p:sldId id="279" r:id="rId31"/>
    <p:sldId id="280" r:id="rId3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82" autoAdjust="0"/>
    <p:restoredTop sz="94703"/>
  </p:normalViewPr>
  <p:slideViewPr>
    <p:cSldViewPr snapToGrid="0">
      <p:cViewPr varScale="1">
        <p:scale>
          <a:sx n="70" d="100"/>
          <a:sy n="70" d="100"/>
        </p:scale>
        <p:origin x="948"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187504794586"/>
          <c:y val="0.111186559829585"/>
          <c:w val="0.80326722965188302"/>
          <c:h val="0.65212830697047797"/>
        </c:manualLayout>
      </c:layout>
      <c:barChart>
        <c:barDir val="col"/>
        <c:grouping val="clustered"/>
        <c:varyColors val="0"/>
        <c:ser>
          <c:idx val="0"/>
          <c:order val="0"/>
          <c:tx>
            <c:strRef>
              <c:f>Blad1!$D$3</c:f>
              <c:strCache>
                <c:ptCount val="1"/>
                <c:pt idx="0">
                  <c:v>C</c:v>
                </c:pt>
              </c:strCache>
            </c:strRef>
          </c:tx>
          <c:spPr>
            <a:solidFill>
              <a:schemeClr val="accent1"/>
            </a:solidFill>
            <a:ln>
              <a:noFill/>
            </a:ln>
            <a:effectLst/>
          </c:spPr>
          <c:invertIfNegative val="0"/>
          <c:errBars>
            <c:errBarType val="both"/>
            <c:errValType val="cust"/>
            <c:noEndCap val="0"/>
            <c:plus>
              <c:numRef>
                <c:f>Blad1!$S$5:$S$17</c:f>
                <c:numCache>
                  <c:formatCode>General</c:formatCode>
                  <c:ptCount val="13"/>
                  <c:pt idx="0">
                    <c:v>1.0307764064044149</c:v>
                  </c:pt>
                  <c:pt idx="1">
                    <c:v>0</c:v>
                  </c:pt>
                  <c:pt idx="2">
                    <c:v>0</c:v>
                  </c:pt>
                  <c:pt idx="3">
                    <c:v>0.58309518948453098</c:v>
                  </c:pt>
                  <c:pt idx="4">
                    <c:v>1.5173304408291191</c:v>
                  </c:pt>
                  <c:pt idx="5">
                    <c:v>1.917626571224609</c:v>
                  </c:pt>
                  <c:pt idx="6">
                    <c:v>0.83503991920546405</c:v>
                  </c:pt>
                  <c:pt idx="7">
                    <c:v>1.2529964086141641</c:v>
                  </c:pt>
                  <c:pt idx="8">
                    <c:v>1.7721808598447299</c:v>
                  </c:pt>
                  <c:pt idx="9">
                    <c:v>0.37749172176353701</c:v>
                  </c:pt>
                  <c:pt idx="10">
                    <c:v>0.94725480556535602</c:v>
                  </c:pt>
                  <c:pt idx="11">
                    <c:v>0.638357266740185</c:v>
                  </c:pt>
                  <c:pt idx="12">
                    <c:v>0.59511903571190405</c:v>
                  </c:pt>
                </c:numCache>
              </c:numRef>
            </c:plus>
            <c:minus>
              <c:numRef>
                <c:f>Blad1!$S$5:$S$17</c:f>
                <c:numCache>
                  <c:formatCode>General</c:formatCode>
                  <c:ptCount val="13"/>
                  <c:pt idx="0">
                    <c:v>1.0307764064044149</c:v>
                  </c:pt>
                  <c:pt idx="1">
                    <c:v>0</c:v>
                  </c:pt>
                  <c:pt idx="2">
                    <c:v>0</c:v>
                  </c:pt>
                  <c:pt idx="3">
                    <c:v>0.58309518948453098</c:v>
                  </c:pt>
                  <c:pt idx="4">
                    <c:v>1.5173304408291191</c:v>
                  </c:pt>
                  <c:pt idx="5">
                    <c:v>1.917626571224609</c:v>
                  </c:pt>
                  <c:pt idx="6">
                    <c:v>0.83503991920546405</c:v>
                  </c:pt>
                  <c:pt idx="7">
                    <c:v>1.2529964086141641</c:v>
                  </c:pt>
                  <c:pt idx="8">
                    <c:v>1.7721808598447299</c:v>
                  </c:pt>
                  <c:pt idx="9">
                    <c:v>0.37749172176353701</c:v>
                  </c:pt>
                  <c:pt idx="10">
                    <c:v>0.94725480556535602</c:v>
                  </c:pt>
                  <c:pt idx="11">
                    <c:v>0.638357266740185</c:v>
                  </c:pt>
                  <c:pt idx="12">
                    <c:v>0.59511903571190405</c:v>
                  </c:pt>
                </c:numCache>
              </c:numRef>
            </c:minus>
            <c:spPr>
              <a:noFill/>
              <a:ln w="9525" cap="flat" cmpd="sng" algn="ctr">
                <a:solidFill>
                  <a:schemeClr val="tx1">
                    <a:lumMod val="65000"/>
                    <a:lumOff val="35000"/>
                  </a:schemeClr>
                </a:solidFill>
                <a:round/>
              </a:ln>
              <a:effectLst/>
            </c:spPr>
          </c:errBars>
          <c:cat>
            <c:strRef>
              <c:f>Blad1!$C$4:$C$16</c:f>
              <c:strCache>
                <c:ptCount val="13"/>
                <c:pt idx="0">
                  <c:v>MM</c:v>
                </c:pt>
                <c:pt idx="1">
                  <c:v>W11-1</c:v>
                </c:pt>
                <c:pt idx="2">
                  <c:v>W23-1 </c:v>
                </c:pt>
                <c:pt idx="3">
                  <c:v>W23-2 </c:v>
                </c:pt>
                <c:pt idx="4">
                  <c:v>W23-2S</c:v>
                </c:pt>
                <c:pt idx="5">
                  <c:v>W23-3S</c:v>
                </c:pt>
                <c:pt idx="6">
                  <c:v>W6-1</c:v>
                </c:pt>
                <c:pt idx="7">
                  <c:v>W6-3 </c:v>
                </c:pt>
                <c:pt idx="8">
                  <c:v>W7-1S</c:v>
                </c:pt>
                <c:pt idx="9">
                  <c:v>W7-2S</c:v>
                </c:pt>
                <c:pt idx="10">
                  <c:v>W8-3 </c:v>
                </c:pt>
                <c:pt idx="11">
                  <c:v>W9-2S</c:v>
                </c:pt>
                <c:pt idx="12">
                  <c:v>W9-3S</c:v>
                </c:pt>
              </c:strCache>
            </c:strRef>
          </c:cat>
          <c:val>
            <c:numRef>
              <c:f>Blad1!$D$4:$D$16</c:f>
              <c:numCache>
                <c:formatCode>General</c:formatCode>
                <c:ptCount val="13"/>
                <c:pt idx="0">
                  <c:v>24.2</c:v>
                </c:pt>
                <c:pt idx="1">
                  <c:v>24.1</c:v>
                </c:pt>
                <c:pt idx="2">
                  <c:v>22.8</c:v>
                </c:pt>
                <c:pt idx="3">
                  <c:v>7.8</c:v>
                </c:pt>
                <c:pt idx="4">
                  <c:v>20.3</c:v>
                </c:pt>
                <c:pt idx="5">
                  <c:v>19.2</c:v>
                </c:pt>
                <c:pt idx="6">
                  <c:v>15.8</c:v>
                </c:pt>
                <c:pt idx="7">
                  <c:v>15.7</c:v>
                </c:pt>
                <c:pt idx="8">
                  <c:v>21.4</c:v>
                </c:pt>
                <c:pt idx="9">
                  <c:v>18.899999999999999</c:v>
                </c:pt>
                <c:pt idx="10">
                  <c:v>12.4</c:v>
                </c:pt>
                <c:pt idx="11">
                  <c:v>20.399999999999999</c:v>
                </c:pt>
                <c:pt idx="12">
                  <c:v>20.8</c:v>
                </c:pt>
              </c:numCache>
            </c:numRef>
          </c:val>
          <c:extLst xmlns:c16r2="http://schemas.microsoft.com/office/drawing/2015/06/chart">
            <c:ext xmlns:c16="http://schemas.microsoft.com/office/drawing/2014/chart" uri="{C3380CC4-5D6E-409C-BE32-E72D297353CC}">
              <c16:uniqueId val="{00000000-CF29-45F8-B812-B8360FD1CA9F}"/>
            </c:ext>
          </c:extLst>
        </c:ser>
        <c:ser>
          <c:idx val="1"/>
          <c:order val="1"/>
          <c:tx>
            <c:strRef>
              <c:f>Blad1!$E$3</c:f>
              <c:strCache>
                <c:ptCount val="1"/>
                <c:pt idx="0">
                  <c:v>PM</c:v>
                </c:pt>
              </c:strCache>
            </c:strRef>
          </c:tx>
          <c:spPr>
            <a:solidFill>
              <a:srgbClr val="C0504D"/>
            </a:solidFill>
            <a:ln>
              <a:noFill/>
            </a:ln>
            <a:effectLst/>
          </c:spPr>
          <c:invertIfNegative val="0"/>
          <c:errBars>
            <c:errBarType val="both"/>
            <c:errValType val="cust"/>
            <c:noEndCap val="0"/>
            <c:plus>
              <c:numRef>
                <c:f>Blad1!$Z$5:$Z$17</c:f>
                <c:numCache>
                  <c:formatCode>General</c:formatCode>
                  <c:ptCount val="13"/>
                  <c:pt idx="0">
                    <c:v>1.6393596310755001</c:v>
                  </c:pt>
                  <c:pt idx="2">
                    <c:v>0.90921211313239003</c:v>
                  </c:pt>
                  <c:pt idx="3">
                    <c:v>0.61981179939290099</c:v>
                  </c:pt>
                  <c:pt idx="4">
                    <c:v>0.239356776939084</c:v>
                  </c:pt>
                  <c:pt idx="5">
                    <c:v>1.8434568976065999</c:v>
                  </c:pt>
                  <c:pt idx="6">
                    <c:v>1.625</c:v>
                  </c:pt>
                  <c:pt idx="7">
                    <c:v>1.0330980915027661</c:v>
                  </c:pt>
                  <c:pt idx="8">
                    <c:v>0.65574385243020095</c:v>
                  </c:pt>
                  <c:pt idx="9">
                    <c:v>1.1855905701379379</c:v>
                  </c:pt>
                  <c:pt idx="10">
                    <c:v>1.0926840043367221</c:v>
                  </c:pt>
                  <c:pt idx="11">
                    <c:v>0.42499999999999999</c:v>
                  </c:pt>
                  <c:pt idx="12">
                    <c:v>1.7778146697560979</c:v>
                  </c:pt>
                </c:numCache>
              </c:numRef>
            </c:plus>
            <c:minus>
              <c:numRef>
                <c:f>Blad1!$Z$5:$Z$17</c:f>
                <c:numCache>
                  <c:formatCode>General</c:formatCode>
                  <c:ptCount val="13"/>
                  <c:pt idx="0">
                    <c:v>1.6393596310755001</c:v>
                  </c:pt>
                  <c:pt idx="2">
                    <c:v>0.90921211313239003</c:v>
                  </c:pt>
                  <c:pt idx="3">
                    <c:v>0.61981179939290099</c:v>
                  </c:pt>
                  <c:pt idx="4">
                    <c:v>0.239356776939084</c:v>
                  </c:pt>
                  <c:pt idx="5">
                    <c:v>1.8434568976065999</c:v>
                  </c:pt>
                  <c:pt idx="6">
                    <c:v>1.625</c:v>
                  </c:pt>
                  <c:pt idx="7">
                    <c:v>1.0330980915027661</c:v>
                  </c:pt>
                  <c:pt idx="8">
                    <c:v>0.65574385243020095</c:v>
                  </c:pt>
                  <c:pt idx="9">
                    <c:v>1.1855905701379379</c:v>
                  </c:pt>
                  <c:pt idx="10">
                    <c:v>1.0926840043367221</c:v>
                  </c:pt>
                  <c:pt idx="11">
                    <c:v>0.42499999999999999</c:v>
                  </c:pt>
                  <c:pt idx="12">
                    <c:v>1.7778146697560979</c:v>
                  </c:pt>
                </c:numCache>
              </c:numRef>
            </c:minus>
            <c:spPr>
              <a:noFill/>
              <a:ln w="9525" cap="flat" cmpd="sng" algn="ctr">
                <a:solidFill>
                  <a:schemeClr val="tx1">
                    <a:lumMod val="65000"/>
                    <a:lumOff val="35000"/>
                  </a:schemeClr>
                </a:solidFill>
                <a:round/>
              </a:ln>
              <a:effectLst/>
            </c:spPr>
          </c:errBars>
          <c:cat>
            <c:strRef>
              <c:f>Blad1!$C$4:$C$16</c:f>
              <c:strCache>
                <c:ptCount val="13"/>
                <c:pt idx="0">
                  <c:v>MM</c:v>
                </c:pt>
                <c:pt idx="1">
                  <c:v>W11-1</c:v>
                </c:pt>
                <c:pt idx="2">
                  <c:v>W23-1 </c:v>
                </c:pt>
                <c:pt idx="3">
                  <c:v>W23-2 </c:v>
                </c:pt>
                <c:pt idx="4">
                  <c:v>W23-2S</c:v>
                </c:pt>
                <c:pt idx="5">
                  <c:v>W23-3S</c:v>
                </c:pt>
                <c:pt idx="6">
                  <c:v>W6-1</c:v>
                </c:pt>
                <c:pt idx="7">
                  <c:v>W6-3 </c:v>
                </c:pt>
                <c:pt idx="8">
                  <c:v>W7-1S</c:v>
                </c:pt>
                <c:pt idx="9">
                  <c:v>W7-2S</c:v>
                </c:pt>
                <c:pt idx="10">
                  <c:v>W8-3 </c:v>
                </c:pt>
                <c:pt idx="11">
                  <c:v>W9-2S</c:v>
                </c:pt>
                <c:pt idx="12">
                  <c:v>W9-3S</c:v>
                </c:pt>
              </c:strCache>
            </c:strRef>
          </c:cat>
          <c:val>
            <c:numRef>
              <c:f>Blad1!$E$4:$E$16</c:f>
              <c:numCache>
                <c:formatCode>General</c:formatCode>
                <c:ptCount val="13"/>
                <c:pt idx="0">
                  <c:v>23.2</c:v>
                </c:pt>
                <c:pt idx="1">
                  <c:v>23.9</c:v>
                </c:pt>
                <c:pt idx="2">
                  <c:v>25</c:v>
                </c:pt>
                <c:pt idx="3">
                  <c:v>7.5</c:v>
                </c:pt>
                <c:pt idx="4">
                  <c:v>19.399999999999999</c:v>
                </c:pt>
                <c:pt idx="5">
                  <c:v>23.3</c:v>
                </c:pt>
                <c:pt idx="6">
                  <c:v>18.399999999999999</c:v>
                </c:pt>
                <c:pt idx="7">
                  <c:v>16.7</c:v>
                </c:pt>
                <c:pt idx="8">
                  <c:v>22.5</c:v>
                </c:pt>
                <c:pt idx="9">
                  <c:v>21.6</c:v>
                </c:pt>
                <c:pt idx="10">
                  <c:v>12.6</c:v>
                </c:pt>
                <c:pt idx="11">
                  <c:v>21.4</c:v>
                </c:pt>
                <c:pt idx="12">
                  <c:v>18.2</c:v>
                </c:pt>
              </c:numCache>
            </c:numRef>
          </c:val>
          <c:extLst xmlns:c16r2="http://schemas.microsoft.com/office/drawing/2015/06/chart">
            <c:ext xmlns:c16="http://schemas.microsoft.com/office/drawing/2014/chart" uri="{C3380CC4-5D6E-409C-BE32-E72D297353CC}">
              <c16:uniqueId val="{00000001-CF29-45F8-B812-B8360FD1CA9F}"/>
            </c:ext>
          </c:extLst>
        </c:ser>
        <c:ser>
          <c:idx val="2"/>
          <c:order val="2"/>
          <c:tx>
            <c:strRef>
              <c:f>Blad1!$F$3</c:f>
              <c:strCache>
                <c:ptCount val="1"/>
                <c:pt idx="0">
                  <c:v>S</c:v>
                </c:pt>
              </c:strCache>
            </c:strRef>
          </c:tx>
          <c:spPr>
            <a:solidFill>
              <a:srgbClr val="FF0000"/>
            </a:solidFill>
            <a:ln>
              <a:noFill/>
            </a:ln>
            <a:effectLst/>
          </c:spPr>
          <c:invertIfNegative val="0"/>
          <c:errBars>
            <c:errBarType val="both"/>
            <c:errValType val="cust"/>
            <c:noEndCap val="0"/>
            <c:plus>
              <c:numRef>
                <c:f>Blad1!$J$20:$J$32</c:f>
                <c:numCache>
                  <c:formatCode>General</c:formatCode>
                  <c:ptCount val="13"/>
                  <c:pt idx="0">
                    <c:v>0.625</c:v>
                  </c:pt>
                  <c:pt idx="1">
                    <c:v>1.548655330708983</c:v>
                  </c:pt>
                  <c:pt idx="2">
                    <c:v>2.6378652985574029</c:v>
                  </c:pt>
                  <c:pt idx="3">
                    <c:v>1.526979589472842</c:v>
                  </c:pt>
                  <c:pt idx="4">
                    <c:v>2.0110113541864161</c:v>
                  </c:pt>
                  <c:pt idx="5">
                    <c:v>1.125</c:v>
                  </c:pt>
                  <c:pt idx="6">
                    <c:v>1.027942929673954</c:v>
                  </c:pt>
                  <c:pt idx="7">
                    <c:v>0.65748890991914599</c:v>
                  </c:pt>
                  <c:pt idx="8">
                    <c:v>0.82600948339995905</c:v>
                  </c:pt>
                  <c:pt idx="9">
                    <c:v>1.4014129774386139</c:v>
                  </c:pt>
                  <c:pt idx="10">
                    <c:v>1.1967838846954231</c:v>
                  </c:pt>
                  <c:pt idx="11">
                    <c:v>0.79109628575372104</c:v>
                  </c:pt>
                  <c:pt idx="12">
                    <c:v>1.7058722109231941</c:v>
                  </c:pt>
                </c:numCache>
              </c:numRef>
            </c:plus>
            <c:minus>
              <c:numRef>
                <c:f>Blad1!$J$20:$J$32</c:f>
                <c:numCache>
                  <c:formatCode>General</c:formatCode>
                  <c:ptCount val="13"/>
                  <c:pt idx="0">
                    <c:v>0.625</c:v>
                  </c:pt>
                  <c:pt idx="1">
                    <c:v>1.548655330708983</c:v>
                  </c:pt>
                  <c:pt idx="2">
                    <c:v>2.6378652985574029</c:v>
                  </c:pt>
                  <c:pt idx="3">
                    <c:v>1.526979589472842</c:v>
                  </c:pt>
                  <c:pt idx="4">
                    <c:v>2.0110113541864161</c:v>
                  </c:pt>
                  <c:pt idx="5">
                    <c:v>1.125</c:v>
                  </c:pt>
                  <c:pt idx="6">
                    <c:v>1.027942929673954</c:v>
                  </c:pt>
                  <c:pt idx="7">
                    <c:v>0.65748890991914599</c:v>
                  </c:pt>
                  <c:pt idx="8">
                    <c:v>0.82600948339995905</c:v>
                  </c:pt>
                  <c:pt idx="9">
                    <c:v>1.4014129774386139</c:v>
                  </c:pt>
                  <c:pt idx="10">
                    <c:v>1.1967838846954231</c:v>
                  </c:pt>
                  <c:pt idx="11">
                    <c:v>0.79109628575372104</c:v>
                  </c:pt>
                  <c:pt idx="12">
                    <c:v>1.7058722109231941</c:v>
                  </c:pt>
                </c:numCache>
              </c:numRef>
            </c:minus>
            <c:spPr>
              <a:noFill/>
              <a:ln w="9525" cap="flat" cmpd="sng" algn="ctr">
                <a:solidFill>
                  <a:schemeClr val="tx1">
                    <a:lumMod val="65000"/>
                    <a:lumOff val="35000"/>
                  </a:schemeClr>
                </a:solidFill>
                <a:round/>
              </a:ln>
              <a:effectLst/>
            </c:spPr>
          </c:errBars>
          <c:cat>
            <c:strRef>
              <c:f>Blad1!$C$4:$C$16</c:f>
              <c:strCache>
                <c:ptCount val="13"/>
                <c:pt idx="0">
                  <c:v>MM</c:v>
                </c:pt>
                <c:pt idx="1">
                  <c:v>W11-1</c:v>
                </c:pt>
                <c:pt idx="2">
                  <c:v>W23-1 </c:v>
                </c:pt>
                <c:pt idx="3">
                  <c:v>W23-2 </c:v>
                </c:pt>
                <c:pt idx="4">
                  <c:v>W23-2S</c:v>
                </c:pt>
                <c:pt idx="5">
                  <c:v>W23-3S</c:v>
                </c:pt>
                <c:pt idx="6">
                  <c:v>W6-1</c:v>
                </c:pt>
                <c:pt idx="7">
                  <c:v>W6-3 </c:v>
                </c:pt>
                <c:pt idx="8">
                  <c:v>W7-1S</c:v>
                </c:pt>
                <c:pt idx="9">
                  <c:v>W7-2S</c:v>
                </c:pt>
                <c:pt idx="10">
                  <c:v>W8-3 </c:v>
                </c:pt>
                <c:pt idx="11">
                  <c:v>W9-2S</c:v>
                </c:pt>
                <c:pt idx="12">
                  <c:v>W9-3S</c:v>
                </c:pt>
              </c:strCache>
            </c:strRef>
          </c:cat>
          <c:val>
            <c:numRef>
              <c:f>Blad1!$F$4:$F$16</c:f>
              <c:numCache>
                <c:formatCode>General</c:formatCode>
                <c:ptCount val="13"/>
                <c:pt idx="0">
                  <c:v>21.6</c:v>
                </c:pt>
                <c:pt idx="1">
                  <c:v>23.3</c:v>
                </c:pt>
                <c:pt idx="2">
                  <c:v>24</c:v>
                </c:pt>
                <c:pt idx="3">
                  <c:v>12.8</c:v>
                </c:pt>
                <c:pt idx="4">
                  <c:v>18.899999999999999</c:v>
                </c:pt>
                <c:pt idx="5">
                  <c:v>20.100000000000001</c:v>
                </c:pt>
                <c:pt idx="6">
                  <c:v>15.5</c:v>
                </c:pt>
                <c:pt idx="7">
                  <c:v>16.600000000000001</c:v>
                </c:pt>
                <c:pt idx="8">
                  <c:v>22.9</c:v>
                </c:pt>
                <c:pt idx="9">
                  <c:v>18.8</c:v>
                </c:pt>
                <c:pt idx="10">
                  <c:v>13.1</c:v>
                </c:pt>
                <c:pt idx="11">
                  <c:v>22.2</c:v>
                </c:pt>
                <c:pt idx="12">
                  <c:v>17.600000000000001</c:v>
                </c:pt>
              </c:numCache>
            </c:numRef>
          </c:val>
          <c:extLst xmlns:c16r2="http://schemas.microsoft.com/office/drawing/2015/06/chart">
            <c:ext xmlns:c16="http://schemas.microsoft.com/office/drawing/2014/chart" uri="{C3380CC4-5D6E-409C-BE32-E72D297353CC}">
              <c16:uniqueId val="{00000002-CF29-45F8-B812-B8360FD1CA9F}"/>
            </c:ext>
          </c:extLst>
        </c:ser>
        <c:ser>
          <c:idx val="3"/>
          <c:order val="3"/>
          <c:tx>
            <c:strRef>
              <c:f>Blad1!$G$3</c:f>
              <c:strCache>
                <c:ptCount val="1"/>
                <c:pt idx="0">
                  <c:v>SPM</c:v>
                </c:pt>
              </c:strCache>
            </c:strRef>
          </c:tx>
          <c:spPr>
            <a:solidFill>
              <a:srgbClr val="8064A2"/>
            </a:solidFill>
            <a:ln>
              <a:noFill/>
            </a:ln>
            <a:effectLst/>
          </c:spPr>
          <c:invertIfNegative val="0"/>
          <c:errBars>
            <c:errBarType val="both"/>
            <c:errValType val="cust"/>
            <c:noEndCap val="0"/>
            <c:plus>
              <c:numRef>
                <c:f>Blad1!$R$20:$R$32</c:f>
                <c:numCache>
                  <c:formatCode>General</c:formatCode>
                  <c:ptCount val="13"/>
                  <c:pt idx="0">
                    <c:v>1.545423350843814</c:v>
                  </c:pt>
                  <c:pt idx="1">
                    <c:v>1.3447428502629539</c:v>
                  </c:pt>
                  <c:pt idx="2">
                    <c:v>1.943364779619791</c:v>
                  </c:pt>
                  <c:pt idx="3">
                    <c:v>2.0245884355427242</c:v>
                  </c:pt>
                  <c:pt idx="4">
                    <c:v>1.346213826502566</c:v>
                  </c:pt>
                  <c:pt idx="5">
                    <c:v>1.441353530539959</c:v>
                  </c:pt>
                  <c:pt idx="6">
                    <c:v>1.144916299706374</c:v>
                  </c:pt>
                  <c:pt idx="7">
                    <c:v>0.57227615711297997</c:v>
                  </c:pt>
                  <c:pt idx="8">
                    <c:v>1.8343936327844059</c:v>
                  </c:pt>
                  <c:pt idx="9">
                    <c:v>0.75498344352707503</c:v>
                  </c:pt>
                  <c:pt idx="10">
                    <c:v>0.41306779104645802</c:v>
                  </c:pt>
                  <c:pt idx="11">
                    <c:v>1.250666488983647</c:v>
                  </c:pt>
                  <c:pt idx="12">
                    <c:v>1.958475172168392</c:v>
                  </c:pt>
                </c:numCache>
              </c:numRef>
            </c:plus>
            <c:minus>
              <c:numRef>
                <c:f>Blad1!$R$20:$R$32</c:f>
                <c:numCache>
                  <c:formatCode>General</c:formatCode>
                  <c:ptCount val="13"/>
                  <c:pt idx="0">
                    <c:v>1.545423350843814</c:v>
                  </c:pt>
                  <c:pt idx="1">
                    <c:v>1.3447428502629539</c:v>
                  </c:pt>
                  <c:pt idx="2">
                    <c:v>1.943364779619791</c:v>
                  </c:pt>
                  <c:pt idx="3">
                    <c:v>2.0245884355427242</c:v>
                  </c:pt>
                  <c:pt idx="4">
                    <c:v>1.346213826502566</c:v>
                  </c:pt>
                  <c:pt idx="5">
                    <c:v>1.441353530539959</c:v>
                  </c:pt>
                  <c:pt idx="6">
                    <c:v>1.144916299706374</c:v>
                  </c:pt>
                  <c:pt idx="7">
                    <c:v>0.57227615711297997</c:v>
                  </c:pt>
                  <c:pt idx="8">
                    <c:v>1.8343936327844059</c:v>
                  </c:pt>
                  <c:pt idx="9">
                    <c:v>0.75498344352707503</c:v>
                  </c:pt>
                  <c:pt idx="10">
                    <c:v>0.41306779104645802</c:v>
                  </c:pt>
                  <c:pt idx="11">
                    <c:v>1.250666488983647</c:v>
                  </c:pt>
                  <c:pt idx="12">
                    <c:v>1.958475172168392</c:v>
                  </c:pt>
                </c:numCache>
              </c:numRef>
            </c:minus>
            <c:spPr>
              <a:noFill/>
              <a:ln w="9525" cap="flat" cmpd="sng" algn="ctr">
                <a:solidFill>
                  <a:schemeClr val="tx1">
                    <a:lumMod val="65000"/>
                    <a:lumOff val="35000"/>
                  </a:schemeClr>
                </a:solidFill>
                <a:round/>
              </a:ln>
              <a:effectLst/>
            </c:spPr>
          </c:errBars>
          <c:cat>
            <c:strRef>
              <c:f>Blad1!$C$4:$C$16</c:f>
              <c:strCache>
                <c:ptCount val="13"/>
                <c:pt idx="0">
                  <c:v>MM</c:v>
                </c:pt>
                <c:pt idx="1">
                  <c:v>W11-1</c:v>
                </c:pt>
                <c:pt idx="2">
                  <c:v>W23-1 </c:v>
                </c:pt>
                <c:pt idx="3">
                  <c:v>W23-2 </c:v>
                </c:pt>
                <c:pt idx="4">
                  <c:v>W23-2S</c:v>
                </c:pt>
                <c:pt idx="5">
                  <c:v>W23-3S</c:v>
                </c:pt>
                <c:pt idx="6">
                  <c:v>W6-1</c:v>
                </c:pt>
                <c:pt idx="7">
                  <c:v>W6-3 </c:v>
                </c:pt>
                <c:pt idx="8">
                  <c:v>W7-1S</c:v>
                </c:pt>
                <c:pt idx="9">
                  <c:v>W7-2S</c:v>
                </c:pt>
                <c:pt idx="10">
                  <c:v>W8-3 </c:v>
                </c:pt>
                <c:pt idx="11">
                  <c:v>W9-2S</c:v>
                </c:pt>
                <c:pt idx="12">
                  <c:v>W9-3S</c:v>
                </c:pt>
              </c:strCache>
            </c:strRef>
          </c:cat>
          <c:val>
            <c:numRef>
              <c:f>Blad1!$G$4:$G$16</c:f>
              <c:numCache>
                <c:formatCode>General</c:formatCode>
                <c:ptCount val="13"/>
                <c:pt idx="0">
                  <c:v>24</c:v>
                </c:pt>
                <c:pt idx="1">
                  <c:v>23.8</c:v>
                </c:pt>
                <c:pt idx="2">
                  <c:v>22.9</c:v>
                </c:pt>
                <c:pt idx="3">
                  <c:v>16.100000000000001</c:v>
                </c:pt>
                <c:pt idx="4">
                  <c:v>21.3</c:v>
                </c:pt>
                <c:pt idx="5">
                  <c:v>20.8</c:v>
                </c:pt>
                <c:pt idx="6">
                  <c:v>17.8</c:v>
                </c:pt>
                <c:pt idx="7">
                  <c:v>17.399999999999999</c:v>
                </c:pt>
                <c:pt idx="8">
                  <c:v>25.3</c:v>
                </c:pt>
                <c:pt idx="9">
                  <c:v>21.9</c:v>
                </c:pt>
                <c:pt idx="10">
                  <c:v>13</c:v>
                </c:pt>
                <c:pt idx="11">
                  <c:v>20.6</c:v>
                </c:pt>
                <c:pt idx="12">
                  <c:v>17.600000000000001</c:v>
                </c:pt>
              </c:numCache>
            </c:numRef>
          </c:val>
          <c:extLst xmlns:c16r2="http://schemas.microsoft.com/office/drawing/2015/06/chart">
            <c:ext xmlns:c16="http://schemas.microsoft.com/office/drawing/2014/chart" uri="{C3380CC4-5D6E-409C-BE32-E72D297353CC}">
              <c16:uniqueId val="{00000003-CF29-45F8-B812-B8360FD1CA9F}"/>
            </c:ext>
          </c:extLst>
        </c:ser>
        <c:dLbls>
          <c:showLegendKey val="0"/>
          <c:showVal val="0"/>
          <c:showCatName val="0"/>
          <c:showSerName val="0"/>
          <c:showPercent val="0"/>
          <c:showBubbleSize val="0"/>
        </c:dLbls>
        <c:gapWidth val="219"/>
        <c:axId val="-527756432"/>
        <c:axId val="-527746096"/>
      </c:barChart>
      <c:catAx>
        <c:axId val="-527756432"/>
        <c:scaling>
          <c:orientation val="minMax"/>
        </c:scaling>
        <c:delete val="0"/>
        <c:axPos val="b"/>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800" b="1" i="0" u="none" strike="noStrike" kern="1200" baseline="0">
                <a:ln>
                  <a:noFill/>
                </a:ln>
                <a:solidFill>
                  <a:sysClr val="windowText" lastClr="000000"/>
                </a:solidFill>
                <a:latin typeface="+mn-lt"/>
                <a:ea typeface="+mn-ea"/>
                <a:cs typeface="Times New Roman" panose="02020603050405020304" pitchFamily="18" charset="0"/>
              </a:defRPr>
            </a:pPr>
            <a:endParaRPr lang="en-US"/>
          </a:p>
        </c:txPr>
        <c:crossAx val="-527746096"/>
        <c:crosses val="autoZero"/>
        <c:auto val="1"/>
        <c:lblAlgn val="ctr"/>
        <c:lblOffset val="100"/>
        <c:noMultiLvlLbl val="0"/>
      </c:catAx>
      <c:valAx>
        <c:axId val="-527746096"/>
        <c:scaling>
          <c:orientation val="minMax"/>
          <c:max val="30"/>
          <c:min val="0"/>
        </c:scaling>
        <c:delete val="0"/>
        <c:axPos val="l"/>
        <c:title>
          <c:tx>
            <c:rich>
              <a:bodyPr rot="-5400000" spcFirstLastPara="1" vertOverflow="ellipsis" vert="horz" wrap="square" anchor="ctr" anchorCtr="1"/>
              <a:lstStyle/>
              <a:p>
                <a:pPr>
                  <a:defRPr sz="1800" b="1" i="0" u="none" strike="noStrike" kern="1200" baseline="0">
                    <a:solidFill>
                      <a:sysClr val="windowText" lastClr="000000"/>
                    </a:solidFill>
                    <a:latin typeface="+mn-lt"/>
                    <a:ea typeface="+mn-ea"/>
                    <a:cs typeface="Times New Roman" panose="02020603050405020304" pitchFamily="18" charset="0"/>
                  </a:defRPr>
                </a:pPr>
                <a:r>
                  <a:rPr lang="en-GB" sz="1800" b="1" dirty="0">
                    <a:latin typeface="+mn-lt"/>
                  </a:rPr>
                  <a:t> Plant </a:t>
                </a:r>
                <a:r>
                  <a:rPr lang="en-GB" sz="1800" b="1" dirty="0" smtClean="0">
                    <a:latin typeface="+mn-lt"/>
                  </a:rPr>
                  <a:t>height (cm) </a:t>
                </a:r>
                <a:r>
                  <a:rPr lang="en-GB" sz="1800" b="1" dirty="0">
                    <a:latin typeface="+mn-lt"/>
                  </a:rPr>
                  <a:t>before treatment</a:t>
                </a:r>
              </a:p>
            </c:rich>
          </c:tx>
          <c:layout>
            <c:manualLayout>
              <c:xMode val="edge"/>
              <c:yMode val="edge"/>
              <c:x val="1.4946628099092E-2"/>
              <c:y val="9.6270397654084294E-2"/>
            </c:manualLayout>
          </c:layout>
          <c:overlay val="0"/>
          <c:spPr>
            <a:noFill/>
            <a:ln>
              <a:noFill/>
            </a:ln>
            <a:effectLst/>
          </c:spPr>
        </c:title>
        <c:numFmt formatCode="General" sourceLinked="1"/>
        <c:majorTickMark val="out"/>
        <c:minorTickMark val="out"/>
        <c:tickLblPos val="nextTo"/>
        <c:spPr>
          <a:noFill/>
          <a:ln>
            <a:solidFill>
              <a:sysClr val="windowText" lastClr="000000"/>
            </a:solidFill>
          </a:ln>
          <a:effectLst/>
        </c:spPr>
        <c:txPr>
          <a:bodyPr rot="-6000000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52775643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Times New Roman" panose="02020603050405020304" pitchFamily="18" charset="0"/>
            </a:defRPr>
          </a:pPr>
          <a:endParaRPr lang="en-US"/>
        </a:p>
      </c:txPr>
    </c:legend>
    <c:plotVisOnly val="1"/>
    <c:dispBlanksAs val="gap"/>
    <c:showDLblsOverMax val="0"/>
  </c:chart>
  <c:spPr>
    <a:solidFill>
      <a:schemeClr val="bg1"/>
    </a:solidFill>
    <a:ln w="25400" cap="flat" cmpd="sng" algn="ctr">
      <a:solidFill>
        <a:schemeClr val="accent1"/>
      </a:solidFill>
      <a:round/>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Blad1!$F$21</c:f>
              <c:strCache>
                <c:ptCount val="1"/>
                <c:pt idx="0">
                  <c:v>PM</c:v>
                </c:pt>
              </c:strCache>
            </c:strRef>
          </c:tx>
          <c:spPr>
            <a:solidFill>
              <a:srgbClr val="FF0000"/>
            </a:solidFill>
            <a:ln>
              <a:noFill/>
            </a:ln>
            <a:effectLst/>
          </c:spPr>
          <c:invertIfNegative val="0"/>
          <c:errBars>
            <c:errBarType val="both"/>
            <c:errValType val="cust"/>
            <c:noEndCap val="0"/>
            <c:plus>
              <c:numRef>
                <c:f>Blad1!$J$4:$J$16</c:f>
                <c:numCache>
                  <c:formatCode>General</c:formatCode>
                  <c:ptCount val="13"/>
                  <c:pt idx="0">
                    <c:v>0.25</c:v>
                  </c:pt>
                  <c:pt idx="1">
                    <c:v>0</c:v>
                  </c:pt>
                  <c:pt idx="2">
                    <c:v>0.28867513459481298</c:v>
                  </c:pt>
                  <c:pt idx="3">
                    <c:v>0</c:v>
                  </c:pt>
                  <c:pt idx="4">
                    <c:v>0.28867513459481298</c:v>
                  </c:pt>
                  <c:pt idx="5">
                    <c:v>0</c:v>
                  </c:pt>
                  <c:pt idx="6">
                    <c:v>0.478713553878169</c:v>
                  </c:pt>
                  <c:pt idx="7">
                    <c:v>0.35355339059327401</c:v>
                  </c:pt>
                  <c:pt idx="8">
                    <c:v>0.25</c:v>
                  </c:pt>
                  <c:pt idx="9">
                    <c:v>0</c:v>
                  </c:pt>
                  <c:pt idx="10">
                    <c:v>0.28867513459481198</c:v>
                  </c:pt>
                  <c:pt idx="11">
                    <c:v>0.25</c:v>
                  </c:pt>
                  <c:pt idx="12">
                    <c:v>0.28867513459481298</c:v>
                  </c:pt>
                </c:numCache>
              </c:numRef>
            </c:plus>
            <c:minus>
              <c:numRef>
                <c:f>Blad1!$J$4:$J$16</c:f>
                <c:numCache>
                  <c:formatCode>General</c:formatCode>
                  <c:ptCount val="13"/>
                  <c:pt idx="0">
                    <c:v>0.25</c:v>
                  </c:pt>
                  <c:pt idx="1">
                    <c:v>0</c:v>
                  </c:pt>
                  <c:pt idx="2">
                    <c:v>0.28867513459481298</c:v>
                  </c:pt>
                  <c:pt idx="3">
                    <c:v>0</c:v>
                  </c:pt>
                  <c:pt idx="4">
                    <c:v>0.28867513459481298</c:v>
                  </c:pt>
                  <c:pt idx="5">
                    <c:v>0</c:v>
                  </c:pt>
                  <c:pt idx="6">
                    <c:v>0.478713553878169</c:v>
                  </c:pt>
                  <c:pt idx="7">
                    <c:v>0.35355339059327401</c:v>
                  </c:pt>
                  <c:pt idx="8">
                    <c:v>0.25</c:v>
                  </c:pt>
                  <c:pt idx="9">
                    <c:v>0</c:v>
                  </c:pt>
                  <c:pt idx="10">
                    <c:v>0.28867513459481198</c:v>
                  </c:pt>
                  <c:pt idx="11">
                    <c:v>0.25</c:v>
                  </c:pt>
                  <c:pt idx="12">
                    <c:v>0.28867513459481298</c:v>
                  </c:pt>
                </c:numCache>
              </c:numRef>
            </c:minus>
            <c:spPr>
              <a:noFill/>
              <a:ln w="9525" cap="flat" cmpd="sng" algn="ctr">
                <a:solidFill>
                  <a:schemeClr val="tx1">
                    <a:lumMod val="65000"/>
                    <a:lumOff val="35000"/>
                  </a:schemeClr>
                </a:solidFill>
                <a:round/>
              </a:ln>
              <a:effectLst/>
            </c:spPr>
          </c:errBars>
          <c:cat>
            <c:strRef>
              <c:f>Blad1!$E$22:$E$34</c:f>
              <c:strCache>
                <c:ptCount val="13"/>
                <c:pt idx="0">
                  <c:v>MM</c:v>
                </c:pt>
                <c:pt idx="1">
                  <c:v>W11-1 </c:v>
                </c:pt>
                <c:pt idx="2">
                  <c:v>W23-1 </c:v>
                </c:pt>
                <c:pt idx="3">
                  <c:v>W23-2 </c:v>
                </c:pt>
                <c:pt idx="4">
                  <c:v>W23-2S</c:v>
                </c:pt>
                <c:pt idx="5">
                  <c:v>W23-3S</c:v>
                </c:pt>
                <c:pt idx="6">
                  <c:v>W6-1 </c:v>
                </c:pt>
                <c:pt idx="7">
                  <c:v>W6-3</c:v>
                </c:pt>
                <c:pt idx="8">
                  <c:v>W7-1S</c:v>
                </c:pt>
                <c:pt idx="9">
                  <c:v>W7-2S</c:v>
                </c:pt>
                <c:pt idx="10">
                  <c:v>W8-3 </c:v>
                </c:pt>
                <c:pt idx="11">
                  <c:v>W9-2S</c:v>
                </c:pt>
                <c:pt idx="12">
                  <c:v>W9-3S</c:v>
                </c:pt>
              </c:strCache>
            </c:strRef>
          </c:cat>
          <c:val>
            <c:numRef>
              <c:f>Blad1!$F$22:$F$34</c:f>
              <c:numCache>
                <c:formatCode>General</c:formatCode>
                <c:ptCount val="13"/>
                <c:pt idx="0">
                  <c:v>4.75</c:v>
                </c:pt>
                <c:pt idx="1">
                  <c:v>3.4089999999999998</c:v>
                </c:pt>
                <c:pt idx="2">
                  <c:v>5.375</c:v>
                </c:pt>
                <c:pt idx="3">
                  <c:v>6</c:v>
                </c:pt>
                <c:pt idx="4">
                  <c:v>4.5</c:v>
                </c:pt>
                <c:pt idx="5">
                  <c:v>1.014</c:v>
                </c:pt>
                <c:pt idx="6">
                  <c:v>4.25</c:v>
                </c:pt>
                <c:pt idx="7">
                  <c:v>5.5</c:v>
                </c:pt>
                <c:pt idx="8">
                  <c:v>4.75</c:v>
                </c:pt>
                <c:pt idx="9">
                  <c:v>6</c:v>
                </c:pt>
                <c:pt idx="10">
                  <c:v>4.5</c:v>
                </c:pt>
                <c:pt idx="11">
                  <c:v>3.75</c:v>
                </c:pt>
                <c:pt idx="12">
                  <c:v>4.5</c:v>
                </c:pt>
              </c:numCache>
            </c:numRef>
          </c:val>
          <c:extLst xmlns:c16r2="http://schemas.microsoft.com/office/drawing/2015/06/chart">
            <c:ext xmlns:c16="http://schemas.microsoft.com/office/drawing/2014/chart" uri="{C3380CC4-5D6E-409C-BE32-E72D297353CC}">
              <c16:uniqueId val="{00000000-269D-4A99-8330-6E0D494219C2}"/>
            </c:ext>
          </c:extLst>
        </c:ser>
        <c:ser>
          <c:idx val="1"/>
          <c:order val="1"/>
          <c:tx>
            <c:strRef>
              <c:f>Blad1!$G$21</c:f>
              <c:strCache>
                <c:ptCount val="1"/>
                <c:pt idx="0">
                  <c:v>SPM</c:v>
                </c:pt>
              </c:strCache>
            </c:strRef>
          </c:tx>
          <c:spPr>
            <a:solidFill>
              <a:schemeClr val="tx2"/>
            </a:solidFill>
            <a:ln>
              <a:noFill/>
            </a:ln>
            <a:effectLst/>
          </c:spPr>
          <c:invertIfNegative val="0"/>
          <c:errBars>
            <c:errBarType val="both"/>
            <c:errValType val="cust"/>
            <c:noEndCap val="0"/>
            <c:plus>
              <c:numRef>
                <c:f>Blad1!$R$4:$R$16</c:f>
                <c:numCache>
                  <c:formatCode>General</c:formatCode>
                  <c:ptCount val="13"/>
                  <c:pt idx="0">
                    <c:v>0.25</c:v>
                  </c:pt>
                  <c:pt idx="1">
                    <c:v>0</c:v>
                  </c:pt>
                  <c:pt idx="2">
                    <c:v>0</c:v>
                  </c:pt>
                  <c:pt idx="3">
                    <c:v>0.629152869605896</c:v>
                  </c:pt>
                  <c:pt idx="4">
                    <c:v>0.478713553878169</c:v>
                  </c:pt>
                  <c:pt idx="5">
                    <c:v>0</c:v>
                  </c:pt>
                  <c:pt idx="6">
                    <c:v>0.28867513459481298</c:v>
                  </c:pt>
                  <c:pt idx="7">
                    <c:v>0.64549722436790302</c:v>
                  </c:pt>
                  <c:pt idx="8">
                    <c:v>0.629152869605896</c:v>
                  </c:pt>
                  <c:pt idx="9">
                    <c:v>0.478713553878169</c:v>
                  </c:pt>
                  <c:pt idx="10">
                    <c:v>0.28867513459481298</c:v>
                  </c:pt>
                  <c:pt idx="11">
                    <c:v>0</c:v>
                  </c:pt>
                  <c:pt idx="12">
                    <c:v>0.25</c:v>
                  </c:pt>
                </c:numCache>
              </c:numRef>
            </c:plus>
            <c:minus>
              <c:numRef>
                <c:f>Blad1!$R$4:$R$16</c:f>
                <c:numCache>
                  <c:formatCode>General</c:formatCode>
                  <c:ptCount val="13"/>
                  <c:pt idx="0">
                    <c:v>0.25</c:v>
                  </c:pt>
                  <c:pt idx="1">
                    <c:v>0</c:v>
                  </c:pt>
                  <c:pt idx="2">
                    <c:v>0</c:v>
                  </c:pt>
                  <c:pt idx="3">
                    <c:v>0.629152869605896</c:v>
                  </c:pt>
                  <c:pt idx="4">
                    <c:v>0.478713553878169</c:v>
                  </c:pt>
                  <c:pt idx="5">
                    <c:v>0</c:v>
                  </c:pt>
                  <c:pt idx="6">
                    <c:v>0.28867513459481298</c:v>
                  </c:pt>
                  <c:pt idx="7">
                    <c:v>0.64549722436790302</c:v>
                  </c:pt>
                  <c:pt idx="8">
                    <c:v>0.629152869605896</c:v>
                  </c:pt>
                  <c:pt idx="9">
                    <c:v>0.478713553878169</c:v>
                  </c:pt>
                  <c:pt idx="10">
                    <c:v>0.28867513459481298</c:v>
                  </c:pt>
                  <c:pt idx="11">
                    <c:v>0</c:v>
                  </c:pt>
                  <c:pt idx="12">
                    <c:v>0.25</c:v>
                  </c:pt>
                </c:numCache>
              </c:numRef>
            </c:minus>
            <c:spPr>
              <a:noFill/>
              <a:ln w="9525" cap="flat" cmpd="sng" algn="ctr">
                <a:solidFill>
                  <a:schemeClr val="tx1">
                    <a:lumMod val="65000"/>
                    <a:lumOff val="35000"/>
                  </a:schemeClr>
                </a:solidFill>
                <a:round/>
              </a:ln>
              <a:effectLst/>
            </c:spPr>
          </c:errBars>
          <c:cat>
            <c:strRef>
              <c:f>Blad1!$E$22:$E$34</c:f>
              <c:strCache>
                <c:ptCount val="13"/>
                <c:pt idx="0">
                  <c:v>MM</c:v>
                </c:pt>
                <c:pt idx="1">
                  <c:v>W11-1 </c:v>
                </c:pt>
                <c:pt idx="2">
                  <c:v>W23-1 </c:v>
                </c:pt>
                <c:pt idx="3">
                  <c:v>W23-2 </c:v>
                </c:pt>
                <c:pt idx="4">
                  <c:v>W23-2S</c:v>
                </c:pt>
                <c:pt idx="5">
                  <c:v>W23-3S</c:v>
                </c:pt>
                <c:pt idx="6">
                  <c:v>W6-1 </c:v>
                </c:pt>
                <c:pt idx="7">
                  <c:v>W6-3</c:v>
                </c:pt>
                <c:pt idx="8">
                  <c:v>W7-1S</c:v>
                </c:pt>
                <c:pt idx="9">
                  <c:v>W7-2S</c:v>
                </c:pt>
                <c:pt idx="10">
                  <c:v>W8-3 </c:v>
                </c:pt>
                <c:pt idx="11">
                  <c:v>W9-2S</c:v>
                </c:pt>
                <c:pt idx="12">
                  <c:v>W9-3S</c:v>
                </c:pt>
              </c:strCache>
            </c:strRef>
          </c:cat>
          <c:val>
            <c:numRef>
              <c:f>Blad1!$G$22:$G$34</c:f>
              <c:numCache>
                <c:formatCode>General</c:formatCode>
                <c:ptCount val="13"/>
                <c:pt idx="0">
                  <c:v>2.75</c:v>
                </c:pt>
                <c:pt idx="1">
                  <c:v>1.123</c:v>
                </c:pt>
                <c:pt idx="2">
                  <c:v>1.875</c:v>
                </c:pt>
                <c:pt idx="3">
                  <c:v>3.25</c:v>
                </c:pt>
                <c:pt idx="4">
                  <c:v>1.75</c:v>
                </c:pt>
                <c:pt idx="5">
                  <c:v>1</c:v>
                </c:pt>
                <c:pt idx="6">
                  <c:v>2.5830000000000002</c:v>
                </c:pt>
                <c:pt idx="7">
                  <c:v>3.5</c:v>
                </c:pt>
                <c:pt idx="8">
                  <c:v>2.25</c:v>
                </c:pt>
                <c:pt idx="9">
                  <c:v>2.75</c:v>
                </c:pt>
                <c:pt idx="10">
                  <c:v>1.5</c:v>
                </c:pt>
                <c:pt idx="11">
                  <c:v>2</c:v>
                </c:pt>
                <c:pt idx="12">
                  <c:v>2.25</c:v>
                </c:pt>
              </c:numCache>
            </c:numRef>
          </c:val>
          <c:extLst xmlns:c16r2="http://schemas.microsoft.com/office/drawing/2015/06/chart">
            <c:ext xmlns:c16="http://schemas.microsoft.com/office/drawing/2014/chart" uri="{C3380CC4-5D6E-409C-BE32-E72D297353CC}">
              <c16:uniqueId val="{00000001-269D-4A99-8330-6E0D494219C2}"/>
            </c:ext>
          </c:extLst>
        </c:ser>
        <c:dLbls>
          <c:showLegendKey val="0"/>
          <c:showVal val="0"/>
          <c:showCatName val="0"/>
          <c:showSerName val="0"/>
          <c:showPercent val="0"/>
          <c:showBubbleSize val="0"/>
        </c:dLbls>
        <c:gapWidth val="219"/>
        <c:axId val="-433132000"/>
        <c:axId val="-432694448"/>
      </c:barChart>
      <c:catAx>
        <c:axId val="-433132000"/>
        <c:scaling>
          <c:orientation val="minMax"/>
        </c:scaling>
        <c:delete val="0"/>
        <c:axPos val="b"/>
        <c:numFmt formatCode="General" sourceLinked="1"/>
        <c:majorTickMark val="out"/>
        <c:minorTickMark val="out"/>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Times New Roman" panose="02020603050405020304" pitchFamily="18" charset="0"/>
              </a:defRPr>
            </a:pPr>
            <a:endParaRPr lang="en-US"/>
          </a:p>
        </c:txPr>
        <c:crossAx val="-432694448"/>
        <c:crosses val="autoZero"/>
        <c:auto val="1"/>
        <c:lblAlgn val="ctr"/>
        <c:lblOffset val="100"/>
        <c:noMultiLvlLbl val="0"/>
      </c:catAx>
      <c:valAx>
        <c:axId val="-432694448"/>
        <c:scaling>
          <c:orientation val="minMax"/>
        </c:scaling>
        <c:delete val="0"/>
        <c:axPos val="l"/>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Times New Roman" panose="02020603050405020304" pitchFamily="18" charset="0"/>
                  </a:defRPr>
                </a:pPr>
                <a:r>
                  <a:rPr lang="en-GB" sz="1800" b="1" dirty="0">
                    <a:solidFill>
                      <a:schemeClr val="tx1"/>
                    </a:solidFill>
                    <a:latin typeface="+mn-lt"/>
                    <a:cs typeface="Times New Roman" panose="02020603050405020304" pitchFamily="18" charset="0"/>
                  </a:rPr>
                  <a:t> Disease </a:t>
                </a:r>
                <a:r>
                  <a:rPr lang="en-GB" sz="1800" b="1" dirty="0" smtClean="0">
                    <a:solidFill>
                      <a:schemeClr val="tx1"/>
                    </a:solidFill>
                    <a:latin typeface="+mn-lt"/>
                    <a:cs typeface="Times New Roman" panose="02020603050405020304" pitchFamily="18" charset="0"/>
                  </a:rPr>
                  <a:t>Index (Score:</a:t>
                </a:r>
                <a:r>
                  <a:rPr lang="en-GB" sz="1800" b="1" baseline="0" dirty="0" smtClean="0">
                    <a:solidFill>
                      <a:schemeClr val="tx1"/>
                    </a:solidFill>
                    <a:latin typeface="+mn-lt"/>
                    <a:cs typeface="Times New Roman" panose="02020603050405020304" pitchFamily="18" charset="0"/>
                  </a:rPr>
                  <a:t> 0 to 10)</a:t>
                </a:r>
                <a:r>
                  <a:rPr lang="en-GB" sz="1800" b="1" dirty="0" smtClean="0">
                    <a:solidFill>
                      <a:schemeClr val="tx1"/>
                    </a:solidFill>
                    <a:latin typeface="+mn-lt"/>
                    <a:cs typeface="Times New Roman" panose="02020603050405020304" pitchFamily="18" charset="0"/>
                  </a:rPr>
                  <a:t> </a:t>
                </a:r>
                <a:endParaRPr lang="en-GB" sz="1800" b="1" dirty="0">
                  <a:solidFill>
                    <a:schemeClr val="tx1"/>
                  </a:solidFill>
                  <a:latin typeface="+mn-lt"/>
                  <a:cs typeface="Times New Roman" panose="02020603050405020304" pitchFamily="18" charset="0"/>
                </a:endParaRPr>
              </a:p>
            </c:rich>
          </c:tx>
          <c:layout>
            <c:manualLayout>
              <c:xMode val="edge"/>
              <c:yMode val="edge"/>
              <c:x val="7.5306919603497814E-3"/>
              <c:y val="0.15682627388287884"/>
            </c:manualLayout>
          </c:layout>
          <c:overlay val="0"/>
          <c:spPr>
            <a:noFill/>
            <a:ln>
              <a:noFill/>
            </a:ln>
            <a:effectLst/>
          </c:spPr>
        </c:title>
        <c:numFmt formatCode="General" sourceLinked="1"/>
        <c:majorTickMark val="out"/>
        <c:minorTickMark val="out"/>
        <c:tickLblPos val="nextTo"/>
        <c:spPr>
          <a:noFill/>
          <a:ln>
            <a:solidFill>
              <a:sysClr val="windowText" lastClr="000000"/>
            </a:solid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3313200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legend>
    <c:plotVisOnly val="1"/>
    <c:dispBlanksAs val="gap"/>
    <c:showDLblsOverMax val="0"/>
  </c:chart>
  <c:spPr>
    <a:solidFill>
      <a:schemeClr val="bg1"/>
    </a:solidFill>
    <a:ln w="25400" cap="flat" cmpd="sng" algn="ctr">
      <a:solidFill>
        <a:schemeClr val="accent1"/>
      </a:solidFill>
      <a:round/>
    </a:ln>
    <a:effectLst/>
  </c:spPr>
  <c:txPr>
    <a:bodyPr/>
    <a:lstStyle/>
    <a:p>
      <a:pPr>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24051512826801"/>
          <c:y val="0.13254064008128"/>
          <c:w val="0.805842767398253"/>
          <c:h val="0.60973139446278901"/>
        </c:manualLayout>
      </c:layout>
      <c:barChart>
        <c:barDir val="col"/>
        <c:grouping val="clustered"/>
        <c:varyColors val="0"/>
        <c:ser>
          <c:idx val="0"/>
          <c:order val="0"/>
          <c:tx>
            <c:strRef>
              <c:f>Sheet1!$D$3</c:f>
              <c:strCache>
                <c:ptCount val="1"/>
                <c:pt idx="0">
                  <c:v>C</c:v>
                </c:pt>
              </c:strCache>
            </c:strRef>
          </c:tx>
          <c:spPr>
            <a:solidFill>
              <a:schemeClr val="accent1"/>
            </a:solidFill>
            <a:ln>
              <a:noFill/>
            </a:ln>
            <a:effectLst/>
          </c:spPr>
          <c:invertIfNegative val="0"/>
          <c:errBars>
            <c:errBarType val="both"/>
            <c:errValType val="cust"/>
            <c:noEndCap val="0"/>
            <c:plus>
              <c:numRef>
                <c:f>Sheet1!$P$3:$P$15</c:f>
                <c:numCache>
                  <c:formatCode>General</c:formatCode>
                  <c:ptCount val="13"/>
                  <c:pt idx="0">
                    <c:v>2.252914778681165</c:v>
                  </c:pt>
                  <c:pt idx="1">
                    <c:v>0</c:v>
                  </c:pt>
                  <c:pt idx="2">
                    <c:v>1.7485112715297739</c:v>
                  </c:pt>
                  <c:pt idx="3">
                    <c:v>1.601301553944992</c:v>
                  </c:pt>
                  <c:pt idx="4">
                    <c:v>3.5053233326851481</c:v>
                  </c:pt>
                  <c:pt idx="5">
                    <c:v>1.8186533479473219</c:v>
                  </c:pt>
                  <c:pt idx="6">
                    <c:v>0.82499999999999996</c:v>
                  </c:pt>
                  <c:pt idx="7">
                    <c:v>1.4378079380316049</c:v>
                  </c:pt>
                  <c:pt idx="8">
                    <c:v>2.6578108159410401</c:v>
                  </c:pt>
                  <c:pt idx="9">
                    <c:v>2.184223737013526</c:v>
                  </c:pt>
                  <c:pt idx="10">
                    <c:v>1.020620726159658</c:v>
                  </c:pt>
                  <c:pt idx="11">
                    <c:v>1.0323920443965711</c:v>
                  </c:pt>
                  <c:pt idx="12">
                    <c:v>1.80069431053691</c:v>
                  </c:pt>
                </c:numCache>
              </c:numRef>
            </c:plus>
            <c:minus>
              <c:numRef>
                <c:f>Sheet1!$P$3:$P$15</c:f>
                <c:numCache>
                  <c:formatCode>General</c:formatCode>
                  <c:ptCount val="13"/>
                  <c:pt idx="0">
                    <c:v>2.252914778681165</c:v>
                  </c:pt>
                  <c:pt idx="1">
                    <c:v>0</c:v>
                  </c:pt>
                  <c:pt idx="2">
                    <c:v>1.7485112715297739</c:v>
                  </c:pt>
                  <c:pt idx="3">
                    <c:v>1.601301553944992</c:v>
                  </c:pt>
                  <c:pt idx="4">
                    <c:v>3.5053233326851481</c:v>
                  </c:pt>
                  <c:pt idx="5">
                    <c:v>1.8186533479473219</c:v>
                  </c:pt>
                  <c:pt idx="6">
                    <c:v>0.82499999999999996</c:v>
                  </c:pt>
                  <c:pt idx="7">
                    <c:v>1.4378079380316049</c:v>
                  </c:pt>
                  <c:pt idx="8">
                    <c:v>2.6578108159410401</c:v>
                  </c:pt>
                  <c:pt idx="9">
                    <c:v>2.184223737013526</c:v>
                  </c:pt>
                  <c:pt idx="10">
                    <c:v>1.020620726159658</c:v>
                  </c:pt>
                  <c:pt idx="11">
                    <c:v>1.0323920443965711</c:v>
                  </c:pt>
                  <c:pt idx="12">
                    <c:v>1.80069431053691</c:v>
                  </c:pt>
                </c:numCache>
              </c:numRef>
            </c:minus>
            <c:spPr>
              <a:noFill/>
              <a:ln w="9525" cap="flat" cmpd="sng" algn="ctr">
                <a:solidFill>
                  <a:schemeClr val="tx1">
                    <a:lumMod val="65000"/>
                    <a:lumOff val="35000"/>
                  </a:schemeClr>
                </a:solidFill>
                <a:round/>
              </a:ln>
              <a:effectLst/>
            </c:spPr>
          </c:errBars>
          <c:cat>
            <c:strRef>
              <c:f>Sheet1!$C$4:$C$16</c:f>
              <c:strCache>
                <c:ptCount val="13"/>
                <c:pt idx="0">
                  <c:v>MM</c:v>
                </c:pt>
                <c:pt idx="1">
                  <c:v>W11-1</c:v>
                </c:pt>
                <c:pt idx="2">
                  <c:v>W23-1</c:v>
                </c:pt>
                <c:pt idx="3">
                  <c:v>W23-2 </c:v>
                </c:pt>
                <c:pt idx="4">
                  <c:v>W23-2S</c:v>
                </c:pt>
                <c:pt idx="5">
                  <c:v>W23-3S</c:v>
                </c:pt>
                <c:pt idx="6">
                  <c:v>W6-1</c:v>
                </c:pt>
                <c:pt idx="7">
                  <c:v>W6-3 </c:v>
                </c:pt>
                <c:pt idx="8">
                  <c:v>W7-1S</c:v>
                </c:pt>
                <c:pt idx="9">
                  <c:v>W7-2S</c:v>
                </c:pt>
                <c:pt idx="10">
                  <c:v>W8-3 </c:v>
                </c:pt>
                <c:pt idx="11">
                  <c:v>W9-2S</c:v>
                </c:pt>
                <c:pt idx="12">
                  <c:v>W9-3S</c:v>
                </c:pt>
              </c:strCache>
            </c:strRef>
          </c:cat>
          <c:val>
            <c:numRef>
              <c:f>Sheet1!$D$4:$D$16</c:f>
              <c:numCache>
                <c:formatCode>General</c:formatCode>
                <c:ptCount val="13"/>
                <c:pt idx="0">
                  <c:v>46.5</c:v>
                </c:pt>
                <c:pt idx="1">
                  <c:v>40.800000000000011</c:v>
                </c:pt>
                <c:pt idx="2">
                  <c:v>41.9</c:v>
                </c:pt>
                <c:pt idx="3">
                  <c:v>19.3</c:v>
                </c:pt>
                <c:pt idx="4">
                  <c:v>41.2</c:v>
                </c:pt>
                <c:pt idx="5">
                  <c:v>43</c:v>
                </c:pt>
                <c:pt idx="6">
                  <c:v>27.7</c:v>
                </c:pt>
                <c:pt idx="7">
                  <c:v>24.5</c:v>
                </c:pt>
                <c:pt idx="8">
                  <c:v>43.6</c:v>
                </c:pt>
                <c:pt idx="9">
                  <c:v>33.200000000000003</c:v>
                </c:pt>
                <c:pt idx="10">
                  <c:v>25.5</c:v>
                </c:pt>
                <c:pt idx="11">
                  <c:v>37.1</c:v>
                </c:pt>
                <c:pt idx="12">
                  <c:v>38.9</c:v>
                </c:pt>
              </c:numCache>
            </c:numRef>
          </c:val>
          <c:extLst xmlns:c16r2="http://schemas.microsoft.com/office/drawing/2015/06/chart">
            <c:ext xmlns:c16="http://schemas.microsoft.com/office/drawing/2014/chart" uri="{C3380CC4-5D6E-409C-BE32-E72D297353CC}">
              <c16:uniqueId val="{00000000-6A54-4BE5-8C62-56E0578F8279}"/>
            </c:ext>
          </c:extLst>
        </c:ser>
        <c:ser>
          <c:idx val="1"/>
          <c:order val="1"/>
          <c:tx>
            <c:strRef>
              <c:f>Sheet1!$E$3</c:f>
              <c:strCache>
                <c:ptCount val="1"/>
                <c:pt idx="0">
                  <c:v>PM</c:v>
                </c:pt>
              </c:strCache>
            </c:strRef>
          </c:tx>
          <c:spPr>
            <a:solidFill>
              <a:schemeClr val="accent2"/>
            </a:solidFill>
            <a:ln>
              <a:noFill/>
            </a:ln>
            <a:effectLst/>
          </c:spPr>
          <c:invertIfNegative val="0"/>
          <c:errBars>
            <c:errBarType val="both"/>
            <c:errValType val="cust"/>
            <c:noEndCap val="0"/>
            <c:plus>
              <c:numRef>
                <c:f>Sheet1!$X$3:$X$15</c:f>
                <c:numCache>
                  <c:formatCode>General</c:formatCode>
                  <c:ptCount val="13"/>
                  <c:pt idx="0">
                    <c:v>2.1340493590043002</c:v>
                  </c:pt>
                  <c:pt idx="1">
                    <c:v>0</c:v>
                  </c:pt>
                  <c:pt idx="2">
                    <c:v>2.211475751619266</c:v>
                  </c:pt>
                  <c:pt idx="3">
                    <c:v>1.1842719282327021</c:v>
                  </c:pt>
                  <c:pt idx="4">
                    <c:v>0.82512625296577102</c:v>
                  </c:pt>
                  <c:pt idx="5">
                    <c:v>3.074356301190003</c:v>
                  </c:pt>
                  <c:pt idx="6">
                    <c:v>3.5598162405757341</c:v>
                  </c:pt>
                  <c:pt idx="7">
                    <c:v>3.8369638604848322</c:v>
                  </c:pt>
                  <c:pt idx="8">
                    <c:v>3.7052890125692848</c:v>
                  </c:pt>
                  <c:pt idx="9">
                    <c:v>1.0499999999999989</c:v>
                  </c:pt>
                  <c:pt idx="10">
                    <c:v>1.338531533684084</c:v>
                  </c:pt>
                  <c:pt idx="11">
                    <c:v>0.78355493319443403</c:v>
                  </c:pt>
                  <c:pt idx="12">
                    <c:v>3.1291638925864311</c:v>
                  </c:pt>
                </c:numCache>
              </c:numRef>
            </c:plus>
            <c:minus>
              <c:numRef>
                <c:f>Sheet1!$X$3:$X$15</c:f>
                <c:numCache>
                  <c:formatCode>General</c:formatCode>
                  <c:ptCount val="13"/>
                  <c:pt idx="0">
                    <c:v>2.1340493590043002</c:v>
                  </c:pt>
                  <c:pt idx="1">
                    <c:v>0</c:v>
                  </c:pt>
                  <c:pt idx="2">
                    <c:v>2.211475751619266</c:v>
                  </c:pt>
                  <c:pt idx="3">
                    <c:v>1.1842719282327021</c:v>
                  </c:pt>
                  <c:pt idx="4">
                    <c:v>0.82512625296577102</c:v>
                  </c:pt>
                  <c:pt idx="5">
                    <c:v>3.074356301190003</c:v>
                  </c:pt>
                  <c:pt idx="6">
                    <c:v>3.5598162405757341</c:v>
                  </c:pt>
                  <c:pt idx="7">
                    <c:v>3.8369638604848322</c:v>
                  </c:pt>
                  <c:pt idx="8">
                    <c:v>3.7052890125692848</c:v>
                  </c:pt>
                  <c:pt idx="9">
                    <c:v>1.0499999999999989</c:v>
                  </c:pt>
                  <c:pt idx="10">
                    <c:v>1.338531533684084</c:v>
                  </c:pt>
                  <c:pt idx="11">
                    <c:v>0.78355493319443403</c:v>
                  </c:pt>
                  <c:pt idx="12">
                    <c:v>3.1291638925864311</c:v>
                  </c:pt>
                </c:numCache>
              </c:numRef>
            </c:minus>
            <c:spPr>
              <a:noFill/>
              <a:ln w="9525" cap="flat" cmpd="sng" algn="ctr">
                <a:solidFill>
                  <a:schemeClr val="tx1">
                    <a:lumMod val="65000"/>
                    <a:lumOff val="35000"/>
                  </a:schemeClr>
                </a:solidFill>
                <a:round/>
              </a:ln>
              <a:effectLst/>
            </c:spPr>
          </c:errBars>
          <c:cat>
            <c:strRef>
              <c:f>Sheet1!$C$4:$C$16</c:f>
              <c:strCache>
                <c:ptCount val="13"/>
                <c:pt idx="0">
                  <c:v>MM</c:v>
                </c:pt>
                <c:pt idx="1">
                  <c:v>W11-1</c:v>
                </c:pt>
                <c:pt idx="2">
                  <c:v>W23-1</c:v>
                </c:pt>
                <c:pt idx="3">
                  <c:v>W23-2 </c:v>
                </c:pt>
                <c:pt idx="4">
                  <c:v>W23-2S</c:v>
                </c:pt>
                <c:pt idx="5">
                  <c:v>W23-3S</c:v>
                </c:pt>
                <c:pt idx="6">
                  <c:v>W6-1</c:v>
                </c:pt>
                <c:pt idx="7">
                  <c:v>W6-3 </c:v>
                </c:pt>
                <c:pt idx="8">
                  <c:v>W7-1S</c:v>
                </c:pt>
                <c:pt idx="9">
                  <c:v>W7-2S</c:v>
                </c:pt>
                <c:pt idx="10">
                  <c:v>W8-3 </c:v>
                </c:pt>
                <c:pt idx="11">
                  <c:v>W9-2S</c:v>
                </c:pt>
                <c:pt idx="12">
                  <c:v>W9-3S</c:v>
                </c:pt>
              </c:strCache>
            </c:strRef>
          </c:cat>
          <c:val>
            <c:numRef>
              <c:f>Sheet1!$E$4:$E$16</c:f>
              <c:numCache>
                <c:formatCode>General</c:formatCode>
                <c:ptCount val="13"/>
                <c:pt idx="0">
                  <c:v>40.700000000000003</c:v>
                </c:pt>
                <c:pt idx="1">
                  <c:v>41.3</c:v>
                </c:pt>
                <c:pt idx="2">
                  <c:v>40.4</c:v>
                </c:pt>
                <c:pt idx="3">
                  <c:v>21</c:v>
                </c:pt>
                <c:pt idx="4">
                  <c:v>38.6</c:v>
                </c:pt>
                <c:pt idx="5">
                  <c:v>45.4</c:v>
                </c:pt>
                <c:pt idx="6">
                  <c:v>32.4</c:v>
                </c:pt>
                <c:pt idx="7">
                  <c:v>30.9</c:v>
                </c:pt>
                <c:pt idx="8">
                  <c:v>41.2</c:v>
                </c:pt>
                <c:pt idx="9">
                  <c:v>34.9</c:v>
                </c:pt>
                <c:pt idx="10">
                  <c:v>25</c:v>
                </c:pt>
                <c:pt idx="11">
                  <c:v>40.9</c:v>
                </c:pt>
                <c:pt idx="12">
                  <c:v>36</c:v>
                </c:pt>
              </c:numCache>
            </c:numRef>
          </c:val>
          <c:extLst xmlns:c16r2="http://schemas.microsoft.com/office/drawing/2015/06/chart">
            <c:ext xmlns:c16="http://schemas.microsoft.com/office/drawing/2014/chart" uri="{C3380CC4-5D6E-409C-BE32-E72D297353CC}">
              <c16:uniqueId val="{00000001-6A54-4BE5-8C62-56E0578F8279}"/>
            </c:ext>
          </c:extLst>
        </c:ser>
        <c:ser>
          <c:idx val="2"/>
          <c:order val="2"/>
          <c:tx>
            <c:strRef>
              <c:f>Sheet1!$F$3</c:f>
              <c:strCache>
                <c:ptCount val="1"/>
                <c:pt idx="0">
                  <c:v>S</c:v>
                </c:pt>
              </c:strCache>
            </c:strRef>
          </c:tx>
          <c:spPr>
            <a:solidFill>
              <a:srgbClr val="FF0000"/>
            </a:solidFill>
            <a:ln>
              <a:noFill/>
            </a:ln>
            <a:effectLst/>
          </c:spPr>
          <c:invertIfNegative val="0"/>
          <c:errBars>
            <c:errBarType val="both"/>
            <c:errValType val="cust"/>
            <c:noEndCap val="0"/>
            <c:plus>
              <c:numRef>
                <c:f>Sheet1!$J$19:$J$31</c:f>
                <c:numCache>
                  <c:formatCode>General</c:formatCode>
                  <c:ptCount val="13"/>
                  <c:pt idx="0">
                    <c:v>2.1340493590043002</c:v>
                  </c:pt>
                  <c:pt idx="2">
                    <c:v>2.211475751619266</c:v>
                  </c:pt>
                  <c:pt idx="3">
                    <c:v>1.1842719282327021</c:v>
                  </c:pt>
                  <c:pt idx="4">
                    <c:v>0.82512625296577102</c:v>
                  </c:pt>
                  <c:pt idx="5">
                    <c:v>3.074356301190003</c:v>
                  </c:pt>
                  <c:pt idx="6">
                    <c:v>3.5598162405757341</c:v>
                  </c:pt>
                  <c:pt idx="7">
                    <c:v>3.8369638604848322</c:v>
                  </c:pt>
                  <c:pt idx="8">
                    <c:v>3.7052890125692848</c:v>
                  </c:pt>
                  <c:pt idx="9">
                    <c:v>1.0499999999999989</c:v>
                  </c:pt>
                  <c:pt idx="10">
                    <c:v>1.338531533684084</c:v>
                  </c:pt>
                  <c:pt idx="11">
                    <c:v>0.78355493319443403</c:v>
                  </c:pt>
                  <c:pt idx="12">
                    <c:v>3.1291638925864311</c:v>
                  </c:pt>
                </c:numCache>
              </c:numRef>
            </c:plus>
            <c:minus>
              <c:numRef>
                <c:f>Sheet1!$J$19:$J$31</c:f>
                <c:numCache>
                  <c:formatCode>General</c:formatCode>
                  <c:ptCount val="13"/>
                  <c:pt idx="0">
                    <c:v>2.1340493590043002</c:v>
                  </c:pt>
                  <c:pt idx="2">
                    <c:v>2.211475751619266</c:v>
                  </c:pt>
                  <c:pt idx="3">
                    <c:v>1.1842719282327021</c:v>
                  </c:pt>
                  <c:pt idx="4">
                    <c:v>0.82512625296577102</c:v>
                  </c:pt>
                  <c:pt idx="5">
                    <c:v>3.074356301190003</c:v>
                  </c:pt>
                  <c:pt idx="6">
                    <c:v>3.5598162405757341</c:v>
                  </c:pt>
                  <c:pt idx="7">
                    <c:v>3.8369638604848322</c:v>
                  </c:pt>
                  <c:pt idx="8">
                    <c:v>3.7052890125692848</c:v>
                  </c:pt>
                  <c:pt idx="9">
                    <c:v>1.0499999999999989</c:v>
                  </c:pt>
                  <c:pt idx="10">
                    <c:v>1.338531533684084</c:v>
                  </c:pt>
                  <c:pt idx="11">
                    <c:v>0.78355493319443403</c:v>
                  </c:pt>
                  <c:pt idx="12">
                    <c:v>3.1291638925864311</c:v>
                  </c:pt>
                </c:numCache>
              </c:numRef>
            </c:minus>
            <c:spPr>
              <a:noFill/>
              <a:ln w="9525" cap="flat" cmpd="sng" algn="ctr">
                <a:solidFill>
                  <a:schemeClr val="tx1">
                    <a:lumMod val="65000"/>
                    <a:lumOff val="35000"/>
                  </a:schemeClr>
                </a:solidFill>
                <a:round/>
              </a:ln>
              <a:effectLst/>
            </c:spPr>
          </c:errBars>
          <c:cat>
            <c:strRef>
              <c:f>Sheet1!$C$4:$C$16</c:f>
              <c:strCache>
                <c:ptCount val="13"/>
                <c:pt idx="0">
                  <c:v>MM</c:v>
                </c:pt>
                <c:pt idx="1">
                  <c:v>W11-1</c:v>
                </c:pt>
                <c:pt idx="2">
                  <c:v>W23-1</c:v>
                </c:pt>
                <c:pt idx="3">
                  <c:v>W23-2 </c:v>
                </c:pt>
                <c:pt idx="4">
                  <c:v>W23-2S</c:v>
                </c:pt>
                <c:pt idx="5">
                  <c:v>W23-3S</c:v>
                </c:pt>
                <c:pt idx="6">
                  <c:v>W6-1</c:v>
                </c:pt>
                <c:pt idx="7">
                  <c:v>W6-3 </c:v>
                </c:pt>
                <c:pt idx="8">
                  <c:v>W7-1S</c:v>
                </c:pt>
                <c:pt idx="9">
                  <c:v>W7-2S</c:v>
                </c:pt>
                <c:pt idx="10">
                  <c:v>W8-3 </c:v>
                </c:pt>
                <c:pt idx="11">
                  <c:v>W9-2S</c:v>
                </c:pt>
                <c:pt idx="12">
                  <c:v>W9-3S</c:v>
                </c:pt>
              </c:strCache>
            </c:strRef>
          </c:cat>
          <c:val>
            <c:numRef>
              <c:f>Sheet1!$F$4:$F$16</c:f>
              <c:numCache>
                <c:formatCode>General</c:formatCode>
                <c:ptCount val="13"/>
                <c:pt idx="0">
                  <c:v>37.9</c:v>
                </c:pt>
                <c:pt idx="1">
                  <c:v>40.200000000000003</c:v>
                </c:pt>
                <c:pt idx="2">
                  <c:v>41.8</c:v>
                </c:pt>
                <c:pt idx="3">
                  <c:v>26.8</c:v>
                </c:pt>
                <c:pt idx="4">
                  <c:v>33.700000000000003</c:v>
                </c:pt>
                <c:pt idx="5">
                  <c:v>37.200000000000003</c:v>
                </c:pt>
                <c:pt idx="6">
                  <c:v>24.5</c:v>
                </c:pt>
                <c:pt idx="7">
                  <c:v>25.4</c:v>
                </c:pt>
                <c:pt idx="8">
                  <c:v>39.6</c:v>
                </c:pt>
                <c:pt idx="9">
                  <c:v>31.9</c:v>
                </c:pt>
                <c:pt idx="10">
                  <c:v>24.1</c:v>
                </c:pt>
                <c:pt idx="11">
                  <c:v>40.6</c:v>
                </c:pt>
                <c:pt idx="12">
                  <c:v>32.300000000000011</c:v>
                </c:pt>
              </c:numCache>
            </c:numRef>
          </c:val>
          <c:extLst xmlns:c16r2="http://schemas.microsoft.com/office/drawing/2015/06/chart">
            <c:ext xmlns:c16="http://schemas.microsoft.com/office/drawing/2014/chart" uri="{C3380CC4-5D6E-409C-BE32-E72D297353CC}">
              <c16:uniqueId val="{00000002-6A54-4BE5-8C62-56E0578F8279}"/>
            </c:ext>
          </c:extLst>
        </c:ser>
        <c:ser>
          <c:idx val="3"/>
          <c:order val="3"/>
          <c:tx>
            <c:strRef>
              <c:f>Sheet1!$G$3</c:f>
              <c:strCache>
                <c:ptCount val="1"/>
                <c:pt idx="0">
                  <c:v>SPM</c:v>
                </c:pt>
              </c:strCache>
            </c:strRef>
          </c:tx>
          <c:spPr>
            <a:solidFill>
              <a:schemeClr val="accent4"/>
            </a:solidFill>
            <a:ln>
              <a:noFill/>
            </a:ln>
            <a:effectLst/>
          </c:spPr>
          <c:invertIfNegative val="0"/>
          <c:errBars>
            <c:errBarType val="both"/>
            <c:errValType val="cust"/>
            <c:noEndCap val="0"/>
            <c:plus>
              <c:numRef>
                <c:f>Sheet1!$R$19:$R$31</c:f>
                <c:numCache>
                  <c:formatCode>General</c:formatCode>
                  <c:ptCount val="13"/>
                  <c:pt idx="0">
                    <c:v>2.9740544715926021</c:v>
                  </c:pt>
                  <c:pt idx="1">
                    <c:v>1.559580606017742</c:v>
                  </c:pt>
                  <c:pt idx="2">
                    <c:v>2.571964229922354</c:v>
                  </c:pt>
                  <c:pt idx="3">
                    <c:v>2.9514120914120729</c:v>
                  </c:pt>
                  <c:pt idx="4">
                    <c:v>0.98446262837482401</c:v>
                  </c:pt>
                  <c:pt idx="5">
                    <c:v>2.0005728346317868</c:v>
                  </c:pt>
                  <c:pt idx="6">
                    <c:v>1.258305739211792</c:v>
                  </c:pt>
                  <c:pt idx="7">
                    <c:v>0.54006172486732196</c:v>
                  </c:pt>
                  <c:pt idx="8">
                    <c:v>2.2173557826083452</c:v>
                  </c:pt>
                  <c:pt idx="9">
                    <c:v>2.1449553219900261</c:v>
                  </c:pt>
                  <c:pt idx="10">
                    <c:v>0.57590508477236702</c:v>
                  </c:pt>
                  <c:pt idx="11">
                    <c:v>1.521512405470294</c:v>
                  </c:pt>
                  <c:pt idx="12">
                    <c:v>2.2109575602741272</c:v>
                  </c:pt>
                </c:numCache>
              </c:numRef>
            </c:plus>
            <c:minus>
              <c:numRef>
                <c:f>Sheet1!$R$19:$R$31</c:f>
                <c:numCache>
                  <c:formatCode>General</c:formatCode>
                  <c:ptCount val="13"/>
                  <c:pt idx="0">
                    <c:v>2.9740544715926021</c:v>
                  </c:pt>
                  <c:pt idx="1">
                    <c:v>1.559580606017742</c:v>
                  </c:pt>
                  <c:pt idx="2">
                    <c:v>2.571964229922354</c:v>
                  </c:pt>
                  <c:pt idx="3">
                    <c:v>2.9514120914120729</c:v>
                  </c:pt>
                  <c:pt idx="4">
                    <c:v>0.98446262837482401</c:v>
                  </c:pt>
                  <c:pt idx="5">
                    <c:v>2.0005728346317868</c:v>
                  </c:pt>
                  <c:pt idx="6">
                    <c:v>1.258305739211792</c:v>
                  </c:pt>
                  <c:pt idx="7">
                    <c:v>0.54006172486732196</c:v>
                  </c:pt>
                  <c:pt idx="8">
                    <c:v>2.2173557826083452</c:v>
                  </c:pt>
                  <c:pt idx="9">
                    <c:v>2.1449553219900261</c:v>
                  </c:pt>
                  <c:pt idx="10">
                    <c:v>0.57590508477236702</c:v>
                  </c:pt>
                  <c:pt idx="11">
                    <c:v>1.521512405470294</c:v>
                  </c:pt>
                  <c:pt idx="12">
                    <c:v>2.2109575602741272</c:v>
                  </c:pt>
                </c:numCache>
              </c:numRef>
            </c:minus>
            <c:spPr>
              <a:noFill/>
              <a:ln w="9525" cap="flat" cmpd="sng" algn="ctr">
                <a:solidFill>
                  <a:schemeClr val="tx1">
                    <a:lumMod val="65000"/>
                    <a:lumOff val="35000"/>
                  </a:schemeClr>
                </a:solidFill>
                <a:round/>
              </a:ln>
              <a:effectLst/>
            </c:spPr>
          </c:errBars>
          <c:cat>
            <c:strRef>
              <c:f>Sheet1!$C$4:$C$16</c:f>
              <c:strCache>
                <c:ptCount val="13"/>
                <c:pt idx="0">
                  <c:v>MM</c:v>
                </c:pt>
                <c:pt idx="1">
                  <c:v>W11-1</c:v>
                </c:pt>
                <c:pt idx="2">
                  <c:v>W23-1</c:v>
                </c:pt>
                <c:pt idx="3">
                  <c:v>W23-2 </c:v>
                </c:pt>
                <c:pt idx="4">
                  <c:v>W23-2S</c:v>
                </c:pt>
                <c:pt idx="5">
                  <c:v>W23-3S</c:v>
                </c:pt>
                <c:pt idx="6">
                  <c:v>W6-1</c:v>
                </c:pt>
                <c:pt idx="7">
                  <c:v>W6-3 </c:v>
                </c:pt>
                <c:pt idx="8">
                  <c:v>W7-1S</c:v>
                </c:pt>
                <c:pt idx="9">
                  <c:v>W7-2S</c:v>
                </c:pt>
                <c:pt idx="10">
                  <c:v>W8-3 </c:v>
                </c:pt>
                <c:pt idx="11">
                  <c:v>W9-2S</c:v>
                </c:pt>
                <c:pt idx="12">
                  <c:v>W9-3S</c:v>
                </c:pt>
              </c:strCache>
            </c:strRef>
          </c:cat>
          <c:val>
            <c:numRef>
              <c:f>Sheet1!$G$4:$G$16</c:f>
              <c:numCache>
                <c:formatCode>General</c:formatCode>
                <c:ptCount val="13"/>
                <c:pt idx="0">
                  <c:v>42.2</c:v>
                </c:pt>
                <c:pt idx="1">
                  <c:v>39.9</c:v>
                </c:pt>
                <c:pt idx="2">
                  <c:v>40.800000000000011</c:v>
                </c:pt>
                <c:pt idx="3">
                  <c:v>32</c:v>
                </c:pt>
                <c:pt idx="4">
                  <c:v>35.9</c:v>
                </c:pt>
                <c:pt idx="5">
                  <c:v>40.200000000000003</c:v>
                </c:pt>
                <c:pt idx="6">
                  <c:v>30.5</c:v>
                </c:pt>
                <c:pt idx="7">
                  <c:v>28</c:v>
                </c:pt>
                <c:pt idx="8">
                  <c:v>45</c:v>
                </c:pt>
                <c:pt idx="9">
                  <c:v>37.200000000000003</c:v>
                </c:pt>
                <c:pt idx="10">
                  <c:v>25.4</c:v>
                </c:pt>
                <c:pt idx="11">
                  <c:v>34.800000000000011</c:v>
                </c:pt>
                <c:pt idx="12">
                  <c:v>32.9</c:v>
                </c:pt>
              </c:numCache>
            </c:numRef>
          </c:val>
          <c:extLst xmlns:c16r2="http://schemas.microsoft.com/office/drawing/2015/06/chart">
            <c:ext xmlns:c16="http://schemas.microsoft.com/office/drawing/2014/chart" uri="{C3380CC4-5D6E-409C-BE32-E72D297353CC}">
              <c16:uniqueId val="{00000003-6A54-4BE5-8C62-56E0578F8279}"/>
            </c:ext>
          </c:extLst>
        </c:ser>
        <c:dLbls>
          <c:showLegendKey val="0"/>
          <c:showVal val="0"/>
          <c:showCatName val="0"/>
          <c:showSerName val="0"/>
          <c:showPercent val="0"/>
          <c:showBubbleSize val="0"/>
        </c:dLbls>
        <c:gapWidth val="219"/>
        <c:axId val="-527753168"/>
        <c:axId val="-527745008"/>
      </c:barChart>
      <c:catAx>
        <c:axId val="-527753168"/>
        <c:scaling>
          <c:orientation val="minMax"/>
        </c:scaling>
        <c:delete val="0"/>
        <c:axPos val="b"/>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Times New Roman" panose="02020603050405020304" pitchFamily="18" charset="0"/>
              </a:defRPr>
            </a:pPr>
            <a:endParaRPr lang="en-US"/>
          </a:p>
        </c:txPr>
        <c:crossAx val="-527745008"/>
        <c:crosses val="autoZero"/>
        <c:auto val="1"/>
        <c:lblAlgn val="ctr"/>
        <c:lblOffset val="100"/>
        <c:noMultiLvlLbl val="0"/>
      </c:catAx>
      <c:valAx>
        <c:axId val="-527745008"/>
        <c:scaling>
          <c:orientation val="minMax"/>
          <c:max val="60"/>
        </c:scaling>
        <c:delete val="0"/>
        <c:axPos val="l"/>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GB" sz="1800" b="1">
                    <a:solidFill>
                      <a:schemeClr val="tx1"/>
                    </a:solidFill>
                    <a:latin typeface="+mn-lt"/>
                    <a:cs typeface="Times New Roman" panose="02020603050405020304" pitchFamily="18" charset="0"/>
                  </a:rPr>
                  <a:t>Plant height after salt (cm)</a:t>
                </a:r>
              </a:p>
            </c:rich>
          </c:tx>
          <c:layout>
            <c:manualLayout>
              <c:xMode val="edge"/>
              <c:yMode val="edge"/>
              <c:x val="2.00961055660446E-2"/>
              <c:y val="0.145398118266789"/>
            </c:manualLayout>
          </c:layout>
          <c:overlay val="0"/>
          <c:spPr>
            <a:noFill/>
            <a:ln>
              <a:noFill/>
            </a:ln>
            <a:effectLst/>
          </c:spPr>
        </c:title>
        <c:numFmt formatCode="General" sourceLinked="1"/>
        <c:majorTickMark val="out"/>
        <c:minorTickMark val="out"/>
        <c:tickLblPos val="nextTo"/>
        <c:spPr>
          <a:noFill/>
          <a:ln>
            <a:solidFill>
              <a:sysClr val="windowText" lastClr="000000"/>
            </a:solid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52775316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legend>
    <c:plotVisOnly val="1"/>
    <c:dispBlanksAs val="gap"/>
    <c:showDLblsOverMax val="0"/>
  </c:chart>
  <c:spPr>
    <a:solidFill>
      <a:schemeClr val="bg1"/>
    </a:solidFill>
    <a:ln w="25400" cap="flat" cmpd="sng" algn="ctr">
      <a:solidFill>
        <a:schemeClr val="accent5"/>
      </a:solidFill>
      <a:round/>
    </a:ln>
    <a:effectLst/>
  </c:spPr>
  <c:txPr>
    <a:bodyPr/>
    <a:lstStyle/>
    <a:p>
      <a:pPr>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741266725707305E-2"/>
          <c:y val="9.1488456610965191E-2"/>
          <c:w val="0.9031164174529307"/>
          <c:h val="0.67855999343892626"/>
        </c:manualLayout>
      </c:layout>
      <c:barChart>
        <c:barDir val="col"/>
        <c:grouping val="clustered"/>
        <c:varyColors val="0"/>
        <c:ser>
          <c:idx val="0"/>
          <c:order val="0"/>
          <c:tx>
            <c:strRef>
              <c:f>Sheet1!$D$4</c:f>
              <c:strCache>
                <c:ptCount val="1"/>
                <c:pt idx="0">
                  <c:v>C</c:v>
                </c:pt>
              </c:strCache>
            </c:strRef>
          </c:tx>
          <c:spPr>
            <a:solidFill>
              <a:schemeClr val="accent1"/>
            </a:solidFill>
            <a:ln>
              <a:noFill/>
            </a:ln>
            <a:effectLst/>
          </c:spPr>
          <c:invertIfNegative val="0"/>
          <c:errBars>
            <c:errBarType val="both"/>
            <c:errValType val="cust"/>
            <c:noEndCap val="0"/>
            <c:plus>
              <c:numRef>
                <c:f>Sheet1!$P$5:$P$17</c:f>
                <c:numCache>
                  <c:formatCode>General</c:formatCode>
                  <c:ptCount val="13"/>
                  <c:pt idx="0">
                    <c:v>3.1224989991991978</c:v>
                  </c:pt>
                  <c:pt idx="1">
                    <c:v>0</c:v>
                  </c:pt>
                  <c:pt idx="2">
                    <c:v>7.2168783648703219</c:v>
                  </c:pt>
                  <c:pt idx="3">
                    <c:v>5.6862407030773277</c:v>
                  </c:pt>
                  <c:pt idx="4">
                    <c:v>2.462214450449026</c:v>
                  </c:pt>
                  <c:pt idx="5">
                    <c:v>7.2844011421667316</c:v>
                  </c:pt>
                  <c:pt idx="6">
                    <c:v>2.483277404291889</c:v>
                  </c:pt>
                  <c:pt idx="7">
                    <c:v>2.857738033247041</c:v>
                  </c:pt>
                  <c:pt idx="8">
                    <c:v>2.0412414523193152</c:v>
                  </c:pt>
                  <c:pt idx="9">
                    <c:v>2.95451631687264</c:v>
                  </c:pt>
                  <c:pt idx="10">
                    <c:v>3.4247870980057531</c:v>
                  </c:pt>
                  <c:pt idx="11">
                    <c:v>3.5</c:v>
                  </c:pt>
                  <c:pt idx="12">
                    <c:v>4.8390770469859907</c:v>
                  </c:pt>
                </c:numCache>
              </c:numRef>
            </c:plus>
            <c:minus>
              <c:numRef>
                <c:f>Sheet1!$P$5:$P$17</c:f>
                <c:numCache>
                  <c:formatCode>General</c:formatCode>
                  <c:ptCount val="13"/>
                  <c:pt idx="0">
                    <c:v>3.1224989991991978</c:v>
                  </c:pt>
                  <c:pt idx="1">
                    <c:v>0</c:v>
                  </c:pt>
                  <c:pt idx="2">
                    <c:v>7.2168783648703219</c:v>
                  </c:pt>
                  <c:pt idx="3">
                    <c:v>5.6862407030773277</c:v>
                  </c:pt>
                  <c:pt idx="4">
                    <c:v>2.462214450449026</c:v>
                  </c:pt>
                  <c:pt idx="5">
                    <c:v>7.2844011421667316</c:v>
                  </c:pt>
                  <c:pt idx="6">
                    <c:v>2.483277404291889</c:v>
                  </c:pt>
                  <c:pt idx="7">
                    <c:v>2.857738033247041</c:v>
                  </c:pt>
                  <c:pt idx="8">
                    <c:v>2.0412414523193152</c:v>
                  </c:pt>
                  <c:pt idx="9">
                    <c:v>2.95451631687264</c:v>
                  </c:pt>
                  <c:pt idx="10">
                    <c:v>3.4247870980057531</c:v>
                  </c:pt>
                  <c:pt idx="11">
                    <c:v>3.5</c:v>
                  </c:pt>
                  <c:pt idx="12">
                    <c:v>4.8390770469859907</c:v>
                  </c:pt>
                </c:numCache>
              </c:numRef>
            </c:minus>
            <c:spPr>
              <a:noFill/>
              <a:ln w="9525" cap="flat" cmpd="sng" algn="ctr">
                <a:solidFill>
                  <a:schemeClr val="tx1">
                    <a:lumMod val="65000"/>
                    <a:lumOff val="35000"/>
                  </a:schemeClr>
                </a:solidFill>
                <a:round/>
              </a:ln>
              <a:effectLst/>
            </c:spPr>
          </c:errBars>
          <c:cat>
            <c:strRef>
              <c:f>Sheet1!$C$5:$C$17</c:f>
              <c:strCache>
                <c:ptCount val="13"/>
                <c:pt idx="0">
                  <c:v>MM</c:v>
                </c:pt>
                <c:pt idx="1">
                  <c:v>W11-1 </c:v>
                </c:pt>
                <c:pt idx="2">
                  <c:v>W23-1 </c:v>
                </c:pt>
                <c:pt idx="3">
                  <c:v>W23-2 </c:v>
                </c:pt>
                <c:pt idx="4">
                  <c:v>W23-2S</c:v>
                </c:pt>
                <c:pt idx="5">
                  <c:v>W23-3S</c:v>
                </c:pt>
                <c:pt idx="6">
                  <c:v>W6-1 </c:v>
                </c:pt>
                <c:pt idx="7">
                  <c:v>W6-3 </c:v>
                </c:pt>
                <c:pt idx="8">
                  <c:v>W7-1S</c:v>
                </c:pt>
                <c:pt idx="9">
                  <c:v>W7-2S</c:v>
                </c:pt>
                <c:pt idx="10">
                  <c:v>W8-3 </c:v>
                </c:pt>
                <c:pt idx="11">
                  <c:v>W9-2S</c:v>
                </c:pt>
                <c:pt idx="12">
                  <c:v>W9-3S</c:v>
                </c:pt>
              </c:strCache>
            </c:strRef>
          </c:cat>
          <c:val>
            <c:numRef>
              <c:f>Sheet1!$D$5:$D$17</c:f>
              <c:numCache>
                <c:formatCode>General</c:formatCode>
                <c:ptCount val="13"/>
                <c:pt idx="0">
                  <c:v>127.5</c:v>
                </c:pt>
                <c:pt idx="1">
                  <c:v>117.2</c:v>
                </c:pt>
                <c:pt idx="2">
                  <c:v>122.5</c:v>
                </c:pt>
                <c:pt idx="3">
                  <c:v>98.7</c:v>
                </c:pt>
                <c:pt idx="4">
                  <c:v>126.3</c:v>
                </c:pt>
                <c:pt idx="5">
                  <c:v>117.3</c:v>
                </c:pt>
                <c:pt idx="6">
                  <c:v>94</c:v>
                </c:pt>
                <c:pt idx="7">
                  <c:v>77</c:v>
                </c:pt>
                <c:pt idx="8">
                  <c:v>132</c:v>
                </c:pt>
                <c:pt idx="9">
                  <c:v>93.8</c:v>
                </c:pt>
                <c:pt idx="10">
                  <c:v>112.3</c:v>
                </c:pt>
                <c:pt idx="11">
                  <c:v>111</c:v>
                </c:pt>
                <c:pt idx="12">
                  <c:v>114.5</c:v>
                </c:pt>
              </c:numCache>
            </c:numRef>
          </c:val>
          <c:extLst xmlns:c16r2="http://schemas.microsoft.com/office/drawing/2015/06/chart">
            <c:ext xmlns:c16="http://schemas.microsoft.com/office/drawing/2014/chart" uri="{C3380CC4-5D6E-409C-BE32-E72D297353CC}">
              <c16:uniqueId val="{00000000-0EF3-413E-A3E6-4E8F2C3ADA97}"/>
            </c:ext>
          </c:extLst>
        </c:ser>
        <c:ser>
          <c:idx val="1"/>
          <c:order val="1"/>
          <c:tx>
            <c:strRef>
              <c:f>Sheet1!$E$4</c:f>
              <c:strCache>
                <c:ptCount val="1"/>
                <c:pt idx="0">
                  <c:v>PM</c:v>
                </c:pt>
              </c:strCache>
            </c:strRef>
          </c:tx>
          <c:spPr>
            <a:solidFill>
              <a:schemeClr val="accent2"/>
            </a:solidFill>
            <a:ln>
              <a:noFill/>
            </a:ln>
            <a:effectLst/>
          </c:spPr>
          <c:invertIfNegative val="0"/>
          <c:errBars>
            <c:errBarType val="both"/>
            <c:errValType val="cust"/>
            <c:noEndCap val="0"/>
            <c:plus>
              <c:numRef>
                <c:f>Sheet1!$X$5:$X$17</c:f>
                <c:numCache>
                  <c:formatCode>General</c:formatCode>
                  <c:ptCount val="13"/>
                  <c:pt idx="0">
                    <c:v>8.1342895612749508</c:v>
                  </c:pt>
                  <c:pt idx="2">
                    <c:v>5.5151307025914313</c:v>
                  </c:pt>
                  <c:pt idx="3">
                    <c:v>4.5345892868042634</c:v>
                  </c:pt>
                  <c:pt idx="4">
                    <c:v>4.679298380455486</c:v>
                  </c:pt>
                  <c:pt idx="5">
                    <c:v>4.966554808583779</c:v>
                  </c:pt>
                  <c:pt idx="6">
                    <c:v>3.5472994422987938</c:v>
                  </c:pt>
                  <c:pt idx="7">
                    <c:v>5.7933151131282337</c:v>
                  </c:pt>
                  <c:pt idx="8">
                    <c:v>4.5345892868042634</c:v>
                  </c:pt>
                  <c:pt idx="9">
                    <c:v>3.8810436740650061</c:v>
                  </c:pt>
                  <c:pt idx="10">
                    <c:v>2.9297326385411582</c:v>
                  </c:pt>
                  <c:pt idx="11">
                    <c:v>5.3774219349672263</c:v>
                  </c:pt>
                  <c:pt idx="12">
                    <c:v>7.9726093595509884</c:v>
                  </c:pt>
                </c:numCache>
              </c:numRef>
            </c:plus>
            <c:minus>
              <c:numRef>
                <c:f>Sheet1!$X$5:$X$17</c:f>
                <c:numCache>
                  <c:formatCode>General</c:formatCode>
                  <c:ptCount val="13"/>
                  <c:pt idx="0">
                    <c:v>8.1342895612749508</c:v>
                  </c:pt>
                  <c:pt idx="2">
                    <c:v>5.5151307025914313</c:v>
                  </c:pt>
                  <c:pt idx="3">
                    <c:v>4.5345892868042634</c:v>
                  </c:pt>
                  <c:pt idx="4">
                    <c:v>4.679298380455486</c:v>
                  </c:pt>
                  <c:pt idx="5">
                    <c:v>4.966554808583779</c:v>
                  </c:pt>
                  <c:pt idx="6">
                    <c:v>3.5472994422987938</c:v>
                  </c:pt>
                  <c:pt idx="7">
                    <c:v>5.7933151131282337</c:v>
                  </c:pt>
                  <c:pt idx="8">
                    <c:v>4.5345892868042634</c:v>
                  </c:pt>
                  <c:pt idx="9">
                    <c:v>3.8810436740650061</c:v>
                  </c:pt>
                  <c:pt idx="10">
                    <c:v>2.9297326385411582</c:v>
                  </c:pt>
                  <c:pt idx="11">
                    <c:v>5.3774219349672263</c:v>
                  </c:pt>
                  <c:pt idx="12">
                    <c:v>7.9726093595509884</c:v>
                  </c:pt>
                </c:numCache>
              </c:numRef>
            </c:minus>
            <c:spPr>
              <a:noFill/>
              <a:ln w="9525" cap="flat" cmpd="sng" algn="ctr">
                <a:solidFill>
                  <a:schemeClr val="tx1">
                    <a:lumMod val="65000"/>
                    <a:lumOff val="35000"/>
                  </a:schemeClr>
                </a:solidFill>
                <a:round/>
              </a:ln>
              <a:effectLst/>
            </c:spPr>
          </c:errBars>
          <c:cat>
            <c:strRef>
              <c:f>Sheet1!$C$5:$C$17</c:f>
              <c:strCache>
                <c:ptCount val="13"/>
                <c:pt idx="0">
                  <c:v>MM</c:v>
                </c:pt>
                <c:pt idx="1">
                  <c:v>W11-1 </c:v>
                </c:pt>
                <c:pt idx="2">
                  <c:v>W23-1 </c:v>
                </c:pt>
                <c:pt idx="3">
                  <c:v>W23-2 </c:v>
                </c:pt>
                <c:pt idx="4">
                  <c:v>W23-2S</c:v>
                </c:pt>
                <c:pt idx="5">
                  <c:v>W23-3S</c:v>
                </c:pt>
                <c:pt idx="6">
                  <c:v>W6-1 </c:v>
                </c:pt>
                <c:pt idx="7">
                  <c:v>W6-3 </c:v>
                </c:pt>
                <c:pt idx="8">
                  <c:v>W7-1S</c:v>
                </c:pt>
                <c:pt idx="9">
                  <c:v>W7-2S</c:v>
                </c:pt>
                <c:pt idx="10">
                  <c:v>W8-3 </c:v>
                </c:pt>
                <c:pt idx="11">
                  <c:v>W9-2S</c:v>
                </c:pt>
                <c:pt idx="12">
                  <c:v>W9-3S</c:v>
                </c:pt>
              </c:strCache>
            </c:strRef>
          </c:cat>
          <c:val>
            <c:numRef>
              <c:f>Sheet1!$E$5:$E$17</c:f>
              <c:numCache>
                <c:formatCode>General</c:formatCode>
                <c:ptCount val="13"/>
                <c:pt idx="0">
                  <c:v>123</c:v>
                </c:pt>
                <c:pt idx="1">
                  <c:v>125.3</c:v>
                </c:pt>
                <c:pt idx="2">
                  <c:v>123.5</c:v>
                </c:pt>
                <c:pt idx="3">
                  <c:v>110.8</c:v>
                </c:pt>
                <c:pt idx="4">
                  <c:v>129.19999999999999</c:v>
                </c:pt>
                <c:pt idx="5">
                  <c:v>129</c:v>
                </c:pt>
                <c:pt idx="6">
                  <c:v>124.1</c:v>
                </c:pt>
                <c:pt idx="7">
                  <c:v>82.3</c:v>
                </c:pt>
                <c:pt idx="8">
                  <c:v>128.19999999999999</c:v>
                </c:pt>
                <c:pt idx="9">
                  <c:v>114.8</c:v>
                </c:pt>
                <c:pt idx="10">
                  <c:v>112.4</c:v>
                </c:pt>
                <c:pt idx="11">
                  <c:v>125.5</c:v>
                </c:pt>
                <c:pt idx="12">
                  <c:v>119.3</c:v>
                </c:pt>
              </c:numCache>
            </c:numRef>
          </c:val>
          <c:extLst xmlns:c16r2="http://schemas.microsoft.com/office/drawing/2015/06/chart">
            <c:ext xmlns:c16="http://schemas.microsoft.com/office/drawing/2014/chart" uri="{C3380CC4-5D6E-409C-BE32-E72D297353CC}">
              <c16:uniqueId val="{00000001-0EF3-413E-A3E6-4E8F2C3ADA97}"/>
            </c:ext>
          </c:extLst>
        </c:ser>
        <c:ser>
          <c:idx val="2"/>
          <c:order val="2"/>
          <c:tx>
            <c:strRef>
              <c:f>Sheet1!$F$4</c:f>
              <c:strCache>
                <c:ptCount val="1"/>
                <c:pt idx="0">
                  <c:v>S</c:v>
                </c:pt>
              </c:strCache>
            </c:strRef>
          </c:tx>
          <c:spPr>
            <a:solidFill>
              <a:srgbClr val="FF0000"/>
            </a:solidFill>
            <a:ln>
              <a:noFill/>
            </a:ln>
            <a:effectLst/>
          </c:spPr>
          <c:invertIfNegative val="0"/>
          <c:errBars>
            <c:errBarType val="both"/>
            <c:errValType val="cust"/>
            <c:noEndCap val="0"/>
            <c:plus>
              <c:numRef>
                <c:f>Sheet1!$P$22:$P$34</c:f>
                <c:numCache>
                  <c:formatCode>General</c:formatCode>
                  <c:ptCount val="13"/>
                  <c:pt idx="0">
                    <c:v>8.1342895612749508</c:v>
                  </c:pt>
                  <c:pt idx="2">
                    <c:v>5.5151307025914313</c:v>
                  </c:pt>
                  <c:pt idx="3">
                    <c:v>4.5345892868042634</c:v>
                  </c:pt>
                  <c:pt idx="4">
                    <c:v>4.679298380455486</c:v>
                  </c:pt>
                  <c:pt idx="5">
                    <c:v>4.966554808583779</c:v>
                  </c:pt>
                  <c:pt idx="6">
                    <c:v>3.5472994422987938</c:v>
                  </c:pt>
                  <c:pt idx="7">
                    <c:v>5.7933151131282337</c:v>
                  </c:pt>
                  <c:pt idx="8">
                    <c:v>4.5345892868042634</c:v>
                  </c:pt>
                  <c:pt idx="9">
                    <c:v>3.8810436740650061</c:v>
                  </c:pt>
                  <c:pt idx="10">
                    <c:v>2.9297326385411582</c:v>
                  </c:pt>
                  <c:pt idx="11">
                    <c:v>5.3774219349672263</c:v>
                  </c:pt>
                  <c:pt idx="12">
                    <c:v>7.9726093595509884</c:v>
                  </c:pt>
                </c:numCache>
              </c:numRef>
            </c:plus>
            <c:minus>
              <c:numRef>
                <c:f>Sheet1!$P$22:$P$34</c:f>
                <c:numCache>
                  <c:formatCode>General</c:formatCode>
                  <c:ptCount val="13"/>
                  <c:pt idx="0">
                    <c:v>8.1342895612749508</c:v>
                  </c:pt>
                  <c:pt idx="2">
                    <c:v>5.5151307025914313</c:v>
                  </c:pt>
                  <c:pt idx="3">
                    <c:v>4.5345892868042634</c:v>
                  </c:pt>
                  <c:pt idx="4">
                    <c:v>4.679298380455486</c:v>
                  </c:pt>
                  <c:pt idx="5">
                    <c:v>4.966554808583779</c:v>
                  </c:pt>
                  <c:pt idx="6">
                    <c:v>3.5472994422987938</c:v>
                  </c:pt>
                  <c:pt idx="7">
                    <c:v>5.7933151131282337</c:v>
                  </c:pt>
                  <c:pt idx="8">
                    <c:v>4.5345892868042634</c:v>
                  </c:pt>
                  <c:pt idx="9">
                    <c:v>3.8810436740650061</c:v>
                  </c:pt>
                  <c:pt idx="10">
                    <c:v>2.9297326385411582</c:v>
                  </c:pt>
                  <c:pt idx="11">
                    <c:v>5.3774219349672263</c:v>
                  </c:pt>
                  <c:pt idx="12">
                    <c:v>7.9726093595509884</c:v>
                  </c:pt>
                </c:numCache>
              </c:numRef>
            </c:minus>
            <c:spPr>
              <a:noFill/>
              <a:ln w="9525" cap="flat" cmpd="sng" algn="ctr">
                <a:solidFill>
                  <a:schemeClr val="tx1">
                    <a:lumMod val="65000"/>
                    <a:lumOff val="35000"/>
                  </a:schemeClr>
                </a:solidFill>
                <a:round/>
              </a:ln>
              <a:effectLst/>
            </c:spPr>
          </c:errBars>
          <c:cat>
            <c:strRef>
              <c:f>Sheet1!$C$5:$C$17</c:f>
              <c:strCache>
                <c:ptCount val="13"/>
                <c:pt idx="0">
                  <c:v>MM</c:v>
                </c:pt>
                <c:pt idx="1">
                  <c:v>W11-1 </c:v>
                </c:pt>
                <c:pt idx="2">
                  <c:v>W23-1 </c:v>
                </c:pt>
                <c:pt idx="3">
                  <c:v>W23-2 </c:v>
                </c:pt>
                <c:pt idx="4">
                  <c:v>W23-2S</c:v>
                </c:pt>
                <c:pt idx="5">
                  <c:v>W23-3S</c:v>
                </c:pt>
                <c:pt idx="6">
                  <c:v>W6-1 </c:v>
                </c:pt>
                <c:pt idx="7">
                  <c:v>W6-3 </c:v>
                </c:pt>
                <c:pt idx="8">
                  <c:v>W7-1S</c:v>
                </c:pt>
                <c:pt idx="9">
                  <c:v>W7-2S</c:v>
                </c:pt>
                <c:pt idx="10">
                  <c:v>W8-3 </c:v>
                </c:pt>
                <c:pt idx="11">
                  <c:v>W9-2S</c:v>
                </c:pt>
                <c:pt idx="12">
                  <c:v>W9-3S</c:v>
                </c:pt>
              </c:strCache>
            </c:strRef>
          </c:cat>
          <c:val>
            <c:numRef>
              <c:f>Sheet1!$F$5:$F$17</c:f>
              <c:numCache>
                <c:formatCode>General</c:formatCode>
                <c:ptCount val="13"/>
                <c:pt idx="0">
                  <c:v>104.3</c:v>
                </c:pt>
                <c:pt idx="1">
                  <c:v>103.3</c:v>
                </c:pt>
                <c:pt idx="2">
                  <c:v>113.8</c:v>
                </c:pt>
                <c:pt idx="3">
                  <c:v>93.5</c:v>
                </c:pt>
                <c:pt idx="4">
                  <c:v>97</c:v>
                </c:pt>
                <c:pt idx="5">
                  <c:v>111</c:v>
                </c:pt>
                <c:pt idx="6">
                  <c:v>70.5</c:v>
                </c:pt>
                <c:pt idx="7">
                  <c:v>60</c:v>
                </c:pt>
                <c:pt idx="8">
                  <c:v>107.1</c:v>
                </c:pt>
                <c:pt idx="9">
                  <c:v>96.8</c:v>
                </c:pt>
                <c:pt idx="10">
                  <c:v>79.8</c:v>
                </c:pt>
                <c:pt idx="11">
                  <c:v>112.9</c:v>
                </c:pt>
                <c:pt idx="12">
                  <c:v>102.3</c:v>
                </c:pt>
              </c:numCache>
            </c:numRef>
          </c:val>
          <c:extLst xmlns:c16r2="http://schemas.microsoft.com/office/drawing/2015/06/chart">
            <c:ext xmlns:c16="http://schemas.microsoft.com/office/drawing/2014/chart" uri="{C3380CC4-5D6E-409C-BE32-E72D297353CC}">
              <c16:uniqueId val="{00000002-0EF3-413E-A3E6-4E8F2C3ADA97}"/>
            </c:ext>
          </c:extLst>
        </c:ser>
        <c:ser>
          <c:idx val="3"/>
          <c:order val="3"/>
          <c:tx>
            <c:strRef>
              <c:f>Sheet1!$G$4</c:f>
              <c:strCache>
                <c:ptCount val="1"/>
                <c:pt idx="0">
                  <c:v>SPM</c:v>
                </c:pt>
              </c:strCache>
            </c:strRef>
          </c:tx>
          <c:spPr>
            <a:solidFill>
              <a:schemeClr val="accent4"/>
            </a:solidFill>
            <a:ln>
              <a:noFill/>
            </a:ln>
            <a:effectLst/>
          </c:spPr>
          <c:invertIfNegative val="0"/>
          <c:errBars>
            <c:errBarType val="both"/>
            <c:errValType val="cust"/>
            <c:noEndCap val="0"/>
            <c:plus>
              <c:numRef>
                <c:f>Sheet1!$X$22:$X$34</c:f>
                <c:numCache>
                  <c:formatCode>General</c:formatCode>
                  <c:ptCount val="13"/>
                  <c:pt idx="0">
                    <c:v>4.9560569003997514</c:v>
                  </c:pt>
                  <c:pt idx="1">
                    <c:v>3.9264063297965821</c:v>
                  </c:pt>
                  <c:pt idx="2">
                    <c:v>3.1885210782848321</c:v>
                  </c:pt>
                  <c:pt idx="3">
                    <c:v>1.707825127659933</c:v>
                  </c:pt>
                  <c:pt idx="4">
                    <c:v>3.5590260840104371</c:v>
                  </c:pt>
                  <c:pt idx="5">
                    <c:v>6.6833125519211407</c:v>
                  </c:pt>
                  <c:pt idx="6">
                    <c:v>4.0207793606049398</c:v>
                  </c:pt>
                  <c:pt idx="7">
                    <c:v>3.0379543555930311</c:v>
                  </c:pt>
                  <c:pt idx="8">
                    <c:v>3.0923292192132439</c:v>
                  </c:pt>
                  <c:pt idx="9">
                    <c:v>2.3094010767585029</c:v>
                  </c:pt>
                  <c:pt idx="10">
                    <c:v>2.174664725116648</c:v>
                  </c:pt>
                  <c:pt idx="11">
                    <c:v>7.0990022773156882</c:v>
                  </c:pt>
                  <c:pt idx="12">
                    <c:v>3.1224989991991978</c:v>
                  </c:pt>
                </c:numCache>
              </c:numRef>
            </c:plus>
            <c:minus>
              <c:numRef>
                <c:f>Sheet1!$X$22:$X$34</c:f>
                <c:numCache>
                  <c:formatCode>General</c:formatCode>
                  <c:ptCount val="13"/>
                  <c:pt idx="0">
                    <c:v>4.9560569003997514</c:v>
                  </c:pt>
                  <c:pt idx="1">
                    <c:v>3.9264063297965821</c:v>
                  </c:pt>
                  <c:pt idx="2">
                    <c:v>3.1885210782848321</c:v>
                  </c:pt>
                  <c:pt idx="3">
                    <c:v>1.707825127659933</c:v>
                  </c:pt>
                  <c:pt idx="4">
                    <c:v>3.5590260840104371</c:v>
                  </c:pt>
                  <c:pt idx="5">
                    <c:v>6.6833125519211407</c:v>
                  </c:pt>
                  <c:pt idx="6">
                    <c:v>4.0207793606049398</c:v>
                  </c:pt>
                  <c:pt idx="7">
                    <c:v>3.0379543555930311</c:v>
                  </c:pt>
                  <c:pt idx="8">
                    <c:v>3.0923292192132439</c:v>
                  </c:pt>
                  <c:pt idx="9">
                    <c:v>2.3094010767585029</c:v>
                  </c:pt>
                  <c:pt idx="10">
                    <c:v>2.174664725116648</c:v>
                  </c:pt>
                  <c:pt idx="11">
                    <c:v>7.0990022773156882</c:v>
                  </c:pt>
                  <c:pt idx="12">
                    <c:v>3.1224989991991978</c:v>
                  </c:pt>
                </c:numCache>
              </c:numRef>
            </c:minus>
            <c:spPr>
              <a:noFill/>
              <a:ln w="9525" cap="flat" cmpd="sng" algn="ctr">
                <a:solidFill>
                  <a:schemeClr val="tx1">
                    <a:lumMod val="65000"/>
                    <a:lumOff val="35000"/>
                  </a:schemeClr>
                </a:solidFill>
                <a:round/>
              </a:ln>
              <a:effectLst/>
            </c:spPr>
          </c:errBars>
          <c:cat>
            <c:strRef>
              <c:f>Sheet1!$C$5:$C$17</c:f>
              <c:strCache>
                <c:ptCount val="13"/>
                <c:pt idx="0">
                  <c:v>MM</c:v>
                </c:pt>
                <c:pt idx="1">
                  <c:v>W11-1 </c:v>
                </c:pt>
                <c:pt idx="2">
                  <c:v>W23-1 </c:v>
                </c:pt>
                <c:pt idx="3">
                  <c:v>W23-2 </c:v>
                </c:pt>
                <c:pt idx="4">
                  <c:v>W23-2S</c:v>
                </c:pt>
                <c:pt idx="5">
                  <c:v>W23-3S</c:v>
                </c:pt>
                <c:pt idx="6">
                  <c:v>W6-1 </c:v>
                </c:pt>
                <c:pt idx="7">
                  <c:v>W6-3 </c:v>
                </c:pt>
                <c:pt idx="8">
                  <c:v>W7-1S</c:v>
                </c:pt>
                <c:pt idx="9">
                  <c:v>W7-2S</c:v>
                </c:pt>
                <c:pt idx="10">
                  <c:v>W8-3 </c:v>
                </c:pt>
                <c:pt idx="11">
                  <c:v>W9-2S</c:v>
                </c:pt>
                <c:pt idx="12">
                  <c:v>W9-3S</c:v>
                </c:pt>
              </c:strCache>
            </c:strRef>
          </c:cat>
          <c:val>
            <c:numRef>
              <c:f>Sheet1!$G$5:$G$17</c:f>
              <c:numCache>
                <c:formatCode>General</c:formatCode>
                <c:ptCount val="13"/>
                <c:pt idx="0">
                  <c:v>106.8</c:v>
                </c:pt>
                <c:pt idx="1">
                  <c:v>107.5</c:v>
                </c:pt>
                <c:pt idx="2">
                  <c:v>112</c:v>
                </c:pt>
                <c:pt idx="3">
                  <c:v>104.5</c:v>
                </c:pt>
                <c:pt idx="4">
                  <c:v>103</c:v>
                </c:pt>
                <c:pt idx="5">
                  <c:v>111</c:v>
                </c:pt>
                <c:pt idx="6">
                  <c:v>90</c:v>
                </c:pt>
                <c:pt idx="7">
                  <c:v>67.8</c:v>
                </c:pt>
                <c:pt idx="8">
                  <c:v>109.3</c:v>
                </c:pt>
                <c:pt idx="9">
                  <c:v>110.3</c:v>
                </c:pt>
                <c:pt idx="10">
                  <c:v>84.3</c:v>
                </c:pt>
                <c:pt idx="11">
                  <c:v>105.8</c:v>
                </c:pt>
                <c:pt idx="12">
                  <c:v>99.8</c:v>
                </c:pt>
              </c:numCache>
            </c:numRef>
          </c:val>
          <c:extLst xmlns:c16r2="http://schemas.microsoft.com/office/drawing/2015/06/chart">
            <c:ext xmlns:c16="http://schemas.microsoft.com/office/drawing/2014/chart" uri="{C3380CC4-5D6E-409C-BE32-E72D297353CC}">
              <c16:uniqueId val="{00000003-0EF3-413E-A3E6-4E8F2C3ADA97}"/>
            </c:ext>
          </c:extLst>
        </c:ser>
        <c:dLbls>
          <c:showLegendKey val="0"/>
          <c:showVal val="0"/>
          <c:showCatName val="0"/>
          <c:showSerName val="0"/>
          <c:showPercent val="0"/>
          <c:showBubbleSize val="0"/>
        </c:dLbls>
        <c:gapWidth val="219"/>
        <c:axId val="-527748816"/>
        <c:axId val="-527743920"/>
      </c:barChart>
      <c:catAx>
        <c:axId val="-527748816"/>
        <c:scaling>
          <c:orientation val="minMax"/>
        </c:scaling>
        <c:delete val="0"/>
        <c:axPos val="b"/>
        <c:numFmt formatCode="General" sourceLinked="1"/>
        <c:majorTickMark val="out"/>
        <c:minorTickMark val="out"/>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2000" b="1" i="0" u="none" strike="noStrike" kern="1200" baseline="0">
                <a:solidFill>
                  <a:sysClr val="windowText" lastClr="000000"/>
                </a:solidFill>
                <a:latin typeface="+mn-lt"/>
                <a:ea typeface="+mn-ea"/>
                <a:cs typeface="Times New Roman" panose="02020603050405020304" pitchFamily="18" charset="0"/>
              </a:defRPr>
            </a:pPr>
            <a:endParaRPr lang="en-US"/>
          </a:p>
        </c:txPr>
        <c:crossAx val="-527743920"/>
        <c:crosses val="autoZero"/>
        <c:auto val="1"/>
        <c:lblAlgn val="ctr"/>
        <c:lblOffset val="100"/>
        <c:noMultiLvlLbl val="0"/>
      </c:catAx>
      <c:valAx>
        <c:axId val="-527743920"/>
        <c:scaling>
          <c:orientation val="minMax"/>
          <c:max val="14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GB" sz="1800" b="1" dirty="0" smtClean="0">
                    <a:solidFill>
                      <a:sysClr val="windowText" lastClr="000000"/>
                    </a:solidFill>
                    <a:latin typeface="+mn-lt"/>
                    <a:cs typeface="Times New Roman" panose="02020603050405020304" pitchFamily="18" charset="0"/>
                  </a:rPr>
                  <a:t>Plant height</a:t>
                </a:r>
                <a:r>
                  <a:rPr lang="en-GB" sz="1800" b="1" baseline="0" dirty="0" smtClean="0">
                    <a:solidFill>
                      <a:sysClr val="windowText" lastClr="000000"/>
                    </a:solidFill>
                    <a:latin typeface="+mn-lt"/>
                    <a:cs typeface="Times New Roman" panose="02020603050405020304" pitchFamily="18" charset="0"/>
                  </a:rPr>
                  <a:t> after PM inoculation</a:t>
                </a:r>
                <a:r>
                  <a:rPr lang="en-GB" sz="1800" b="1" dirty="0" smtClean="0">
                    <a:solidFill>
                      <a:sysClr val="windowText" lastClr="000000"/>
                    </a:solidFill>
                    <a:latin typeface="+mn-lt"/>
                    <a:cs typeface="Times New Roman" panose="02020603050405020304" pitchFamily="18" charset="0"/>
                  </a:rPr>
                  <a:t> (cm)</a:t>
                </a:r>
                <a:endParaRPr lang="en-GB" sz="1800" b="1" dirty="0">
                  <a:solidFill>
                    <a:sysClr val="windowText" lastClr="000000"/>
                  </a:solidFill>
                  <a:latin typeface="+mn-lt"/>
                  <a:cs typeface="Times New Roman" panose="02020603050405020304" pitchFamily="18" charset="0"/>
                </a:endParaRPr>
              </a:p>
            </c:rich>
          </c:tx>
          <c:layout>
            <c:manualLayout>
              <c:xMode val="edge"/>
              <c:yMode val="edge"/>
              <c:x val="1.0614902310410203E-2"/>
              <c:y val="9.2242524455946592E-2"/>
            </c:manualLayout>
          </c:layout>
          <c:overlay val="0"/>
          <c:spPr>
            <a:noFill/>
            <a:ln>
              <a:noFill/>
            </a:ln>
            <a:effectLst/>
          </c:spPr>
        </c:title>
        <c:numFmt formatCode="General" sourceLinked="1"/>
        <c:majorTickMark val="out"/>
        <c:minorTickMark val="out"/>
        <c:tickLblPos val="nextTo"/>
        <c:spPr>
          <a:noFill/>
          <a:ln>
            <a:solidFill>
              <a:sysClr val="windowText" lastClr="000000"/>
            </a:solid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2774881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legend>
    <c:plotVisOnly val="1"/>
    <c:dispBlanksAs val="gap"/>
    <c:showDLblsOverMax val="0"/>
  </c:chart>
  <c:spPr>
    <a:solidFill>
      <a:schemeClr val="bg1"/>
    </a:solidFill>
    <a:ln w="25400" cap="flat" cmpd="sng" algn="ctr">
      <a:solidFill>
        <a:schemeClr val="accent5"/>
      </a:solidFill>
      <a:round/>
    </a:ln>
    <a:effectLst/>
  </c:spPr>
  <c:txPr>
    <a:bodyPr/>
    <a:lstStyle/>
    <a:p>
      <a:pPr>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1196885184131E-2"/>
          <c:y val="9.8622921961401405E-2"/>
          <c:w val="0.84972749907359801"/>
          <c:h val="0.70924843903617496"/>
        </c:manualLayout>
      </c:layout>
      <c:barChart>
        <c:barDir val="col"/>
        <c:grouping val="clustered"/>
        <c:varyColors val="0"/>
        <c:ser>
          <c:idx val="0"/>
          <c:order val="0"/>
          <c:tx>
            <c:strRef>
              <c:f>Sheet1!$E$3</c:f>
              <c:strCache>
                <c:ptCount val="1"/>
                <c:pt idx="0">
                  <c:v>C</c:v>
                </c:pt>
              </c:strCache>
            </c:strRef>
          </c:tx>
          <c:spPr>
            <a:solidFill>
              <a:schemeClr val="accent1"/>
            </a:solidFill>
            <a:ln>
              <a:noFill/>
            </a:ln>
            <a:effectLst/>
          </c:spPr>
          <c:invertIfNegative val="0"/>
          <c:errBars>
            <c:errBarType val="both"/>
            <c:errValType val="cust"/>
            <c:noEndCap val="0"/>
            <c:plus>
              <c:numRef>
                <c:f>Sheet1!$Q$4:$Q$16</c:f>
                <c:numCache>
                  <c:formatCode>General</c:formatCode>
                  <c:ptCount val="13"/>
                  <c:pt idx="0">
                    <c:v>4.4359748552788902</c:v>
                  </c:pt>
                  <c:pt idx="2">
                    <c:v>2.9536079631528631</c:v>
                  </c:pt>
                  <c:pt idx="3">
                    <c:v>2.4501713375462821</c:v>
                  </c:pt>
                  <c:pt idx="4">
                    <c:v>3.834212218087742</c:v>
                  </c:pt>
                  <c:pt idx="5">
                    <c:v>10.09496037634621</c:v>
                  </c:pt>
                  <c:pt idx="6">
                    <c:v>2.343741222205785</c:v>
                  </c:pt>
                  <c:pt idx="7">
                    <c:v>0.92601633354925195</c:v>
                  </c:pt>
                  <c:pt idx="8">
                    <c:v>1.7983812165389199</c:v>
                  </c:pt>
                  <c:pt idx="9">
                    <c:v>2.2036725974306322</c:v>
                  </c:pt>
                  <c:pt idx="10">
                    <c:v>4.8065794750529358</c:v>
                  </c:pt>
                  <c:pt idx="11">
                    <c:v>1.32282840912947</c:v>
                  </c:pt>
                  <c:pt idx="12">
                    <c:v>3.3717231005328219</c:v>
                  </c:pt>
                </c:numCache>
              </c:numRef>
            </c:plus>
            <c:minus>
              <c:numRef>
                <c:f>Sheet1!$Y$4:$Y$16</c:f>
                <c:numCache>
                  <c:formatCode>General</c:formatCode>
                  <c:ptCount val="13"/>
                  <c:pt idx="0">
                    <c:v>3.235341300903714</c:v>
                  </c:pt>
                  <c:pt idx="2">
                    <c:v>0.53390659295423404</c:v>
                  </c:pt>
                  <c:pt idx="3">
                    <c:v>8.6473130460662055</c:v>
                  </c:pt>
                  <c:pt idx="4">
                    <c:v>1.798751302987716</c:v>
                  </c:pt>
                  <c:pt idx="5">
                    <c:v>0.35434211340642602</c:v>
                  </c:pt>
                  <c:pt idx="6">
                    <c:v>5.4858870066744894</c:v>
                  </c:pt>
                  <c:pt idx="7">
                    <c:v>2.2269874082865089</c:v>
                  </c:pt>
                  <c:pt idx="8">
                    <c:v>4.0233782964900016</c:v>
                  </c:pt>
                  <c:pt idx="9">
                    <c:v>3.9377298874690112</c:v>
                  </c:pt>
                  <c:pt idx="10">
                    <c:v>3.9840878818118579</c:v>
                  </c:pt>
                  <c:pt idx="11">
                    <c:v>3.4148166739470311</c:v>
                  </c:pt>
                  <c:pt idx="12">
                    <c:v>0.51052260805309402</c:v>
                  </c:pt>
                </c:numCache>
              </c:numRef>
            </c:minus>
            <c:spPr>
              <a:noFill/>
              <a:ln w="9525" cap="flat" cmpd="sng" algn="ctr">
                <a:solidFill>
                  <a:schemeClr val="tx1">
                    <a:lumMod val="65000"/>
                    <a:lumOff val="35000"/>
                  </a:schemeClr>
                </a:solidFill>
                <a:round/>
              </a:ln>
              <a:effectLst/>
            </c:spPr>
          </c:errBars>
          <c:cat>
            <c:strRef>
              <c:f>Sheet1!$D$4:$D$16</c:f>
              <c:strCache>
                <c:ptCount val="13"/>
                <c:pt idx="0">
                  <c:v>MM</c:v>
                </c:pt>
                <c:pt idx="1">
                  <c:v>W11-1</c:v>
                </c:pt>
                <c:pt idx="2">
                  <c:v>W23-1 </c:v>
                </c:pt>
                <c:pt idx="3">
                  <c:v>W23-2 </c:v>
                </c:pt>
                <c:pt idx="4">
                  <c:v>W23-2S</c:v>
                </c:pt>
                <c:pt idx="5">
                  <c:v>W23-3S</c:v>
                </c:pt>
                <c:pt idx="6">
                  <c:v>W6-1 </c:v>
                </c:pt>
                <c:pt idx="7">
                  <c:v>W6-3 </c:v>
                </c:pt>
                <c:pt idx="8">
                  <c:v>W7-1S</c:v>
                </c:pt>
                <c:pt idx="9">
                  <c:v>W7-2S</c:v>
                </c:pt>
                <c:pt idx="10">
                  <c:v>W8-3 </c:v>
                </c:pt>
                <c:pt idx="11">
                  <c:v>W9-2S</c:v>
                </c:pt>
                <c:pt idx="12">
                  <c:v>W9-3S</c:v>
                </c:pt>
              </c:strCache>
            </c:strRef>
          </c:cat>
          <c:val>
            <c:numRef>
              <c:f>Sheet1!$E$4:$E$16</c:f>
              <c:numCache>
                <c:formatCode>General</c:formatCode>
                <c:ptCount val="13"/>
                <c:pt idx="0">
                  <c:v>75.37</c:v>
                </c:pt>
                <c:pt idx="1">
                  <c:v>73.64</c:v>
                </c:pt>
                <c:pt idx="2">
                  <c:v>70.900000000000006</c:v>
                </c:pt>
                <c:pt idx="3">
                  <c:v>55.68</c:v>
                </c:pt>
                <c:pt idx="4">
                  <c:v>70.13</c:v>
                </c:pt>
                <c:pt idx="5">
                  <c:v>36.89</c:v>
                </c:pt>
                <c:pt idx="6">
                  <c:v>55.34</c:v>
                </c:pt>
                <c:pt idx="7">
                  <c:v>23.46</c:v>
                </c:pt>
                <c:pt idx="8">
                  <c:v>74.16</c:v>
                </c:pt>
                <c:pt idx="9">
                  <c:v>58.13</c:v>
                </c:pt>
                <c:pt idx="10">
                  <c:v>63.77</c:v>
                </c:pt>
                <c:pt idx="11">
                  <c:v>69.8</c:v>
                </c:pt>
                <c:pt idx="12">
                  <c:v>81.679999999999993</c:v>
                </c:pt>
              </c:numCache>
            </c:numRef>
          </c:val>
          <c:extLst xmlns:c16r2="http://schemas.microsoft.com/office/drawing/2015/06/chart">
            <c:ext xmlns:c16="http://schemas.microsoft.com/office/drawing/2014/chart" uri="{C3380CC4-5D6E-409C-BE32-E72D297353CC}">
              <c16:uniqueId val="{00000000-4DC2-4407-83CF-86B81D753C89}"/>
            </c:ext>
          </c:extLst>
        </c:ser>
        <c:ser>
          <c:idx val="1"/>
          <c:order val="1"/>
          <c:tx>
            <c:strRef>
              <c:f>Sheet1!$F$3</c:f>
              <c:strCache>
                <c:ptCount val="1"/>
                <c:pt idx="0">
                  <c:v>PM</c:v>
                </c:pt>
              </c:strCache>
            </c:strRef>
          </c:tx>
          <c:spPr>
            <a:solidFill>
              <a:schemeClr val="accent2"/>
            </a:solidFill>
            <a:ln>
              <a:noFill/>
            </a:ln>
            <a:effectLst/>
          </c:spPr>
          <c:invertIfNegative val="0"/>
          <c:errBars>
            <c:errBarType val="both"/>
            <c:errValType val="cust"/>
            <c:noEndCap val="0"/>
            <c:plus>
              <c:numRef>
                <c:f>Sheet1!$Y$4:$Y$16</c:f>
                <c:numCache>
                  <c:formatCode>General</c:formatCode>
                  <c:ptCount val="13"/>
                  <c:pt idx="0">
                    <c:v>3.235341300903714</c:v>
                  </c:pt>
                  <c:pt idx="2">
                    <c:v>0.53390659295423404</c:v>
                  </c:pt>
                  <c:pt idx="3">
                    <c:v>8.6473130460662055</c:v>
                  </c:pt>
                  <c:pt idx="4">
                    <c:v>1.798751302987716</c:v>
                  </c:pt>
                  <c:pt idx="5">
                    <c:v>0.35434211340642602</c:v>
                  </c:pt>
                  <c:pt idx="6">
                    <c:v>5.4858870066744894</c:v>
                  </c:pt>
                  <c:pt idx="7">
                    <c:v>2.2269874082865089</c:v>
                  </c:pt>
                  <c:pt idx="8">
                    <c:v>4.0233782964900016</c:v>
                  </c:pt>
                  <c:pt idx="9">
                    <c:v>3.9377298874690112</c:v>
                  </c:pt>
                  <c:pt idx="10">
                    <c:v>3.9840878818118579</c:v>
                  </c:pt>
                  <c:pt idx="11">
                    <c:v>3.4148166739470311</c:v>
                  </c:pt>
                  <c:pt idx="12">
                    <c:v>0.51052260805309402</c:v>
                  </c:pt>
                </c:numCache>
              </c:numRef>
            </c:plus>
            <c:minus>
              <c:numRef>
                <c:f>Sheet1!$Y$4:$Y$16</c:f>
                <c:numCache>
                  <c:formatCode>General</c:formatCode>
                  <c:ptCount val="13"/>
                  <c:pt idx="0">
                    <c:v>3.235341300903714</c:v>
                  </c:pt>
                  <c:pt idx="2">
                    <c:v>0.53390659295423404</c:v>
                  </c:pt>
                  <c:pt idx="3">
                    <c:v>8.6473130460662055</c:v>
                  </c:pt>
                  <c:pt idx="4">
                    <c:v>1.798751302987716</c:v>
                  </c:pt>
                  <c:pt idx="5">
                    <c:v>0.35434211340642602</c:v>
                  </c:pt>
                  <c:pt idx="6">
                    <c:v>5.4858870066744894</c:v>
                  </c:pt>
                  <c:pt idx="7">
                    <c:v>2.2269874082865089</c:v>
                  </c:pt>
                  <c:pt idx="8">
                    <c:v>4.0233782964900016</c:v>
                  </c:pt>
                  <c:pt idx="9">
                    <c:v>3.9377298874690112</c:v>
                  </c:pt>
                  <c:pt idx="10">
                    <c:v>3.9840878818118579</c:v>
                  </c:pt>
                  <c:pt idx="11">
                    <c:v>3.4148166739470311</c:v>
                  </c:pt>
                  <c:pt idx="12">
                    <c:v>0.51052260805309402</c:v>
                  </c:pt>
                </c:numCache>
              </c:numRef>
            </c:minus>
            <c:spPr>
              <a:noFill/>
              <a:ln w="9525" cap="flat" cmpd="sng" algn="ctr">
                <a:solidFill>
                  <a:schemeClr val="tx1">
                    <a:lumMod val="65000"/>
                    <a:lumOff val="35000"/>
                  </a:schemeClr>
                </a:solidFill>
                <a:round/>
              </a:ln>
              <a:effectLst/>
            </c:spPr>
          </c:errBars>
          <c:cat>
            <c:strRef>
              <c:f>Sheet1!$D$4:$D$16</c:f>
              <c:strCache>
                <c:ptCount val="13"/>
                <c:pt idx="0">
                  <c:v>MM</c:v>
                </c:pt>
                <c:pt idx="1">
                  <c:v>W11-1</c:v>
                </c:pt>
                <c:pt idx="2">
                  <c:v>W23-1 </c:v>
                </c:pt>
                <c:pt idx="3">
                  <c:v>W23-2 </c:v>
                </c:pt>
                <c:pt idx="4">
                  <c:v>W23-2S</c:v>
                </c:pt>
                <c:pt idx="5">
                  <c:v>W23-3S</c:v>
                </c:pt>
                <c:pt idx="6">
                  <c:v>W6-1 </c:v>
                </c:pt>
                <c:pt idx="7">
                  <c:v>W6-3 </c:v>
                </c:pt>
                <c:pt idx="8">
                  <c:v>W7-1S</c:v>
                </c:pt>
                <c:pt idx="9">
                  <c:v>W7-2S</c:v>
                </c:pt>
                <c:pt idx="10">
                  <c:v>W8-3 </c:v>
                </c:pt>
                <c:pt idx="11">
                  <c:v>W9-2S</c:v>
                </c:pt>
                <c:pt idx="12">
                  <c:v>W9-3S</c:v>
                </c:pt>
              </c:strCache>
            </c:strRef>
          </c:cat>
          <c:val>
            <c:numRef>
              <c:f>Sheet1!$F$4:$F$16</c:f>
              <c:numCache>
                <c:formatCode>General</c:formatCode>
                <c:ptCount val="13"/>
                <c:pt idx="0">
                  <c:v>72.5</c:v>
                </c:pt>
                <c:pt idx="1">
                  <c:v>68.040000000000006</c:v>
                </c:pt>
                <c:pt idx="2">
                  <c:v>66.13</c:v>
                </c:pt>
                <c:pt idx="3">
                  <c:v>44.28</c:v>
                </c:pt>
                <c:pt idx="4">
                  <c:v>64.010000000000005</c:v>
                </c:pt>
                <c:pt idx="5">
                  <c:v>44.9</c:v>
                </c:pt>
                <c:pt idx="6">
                  <c:v>49.53</c:v>
                </c:pt>
                <c:pt idx="7">
                  <c:v>21.97</c:v>
                </c:pt>
                <c:pt idx="8">
                  <c:v>61.16</c:v>
                </c:pt>
                <c:pt idx="9">
                  <c:v>56.5</c:v>
                </c:pt>
                <c:pt idx="10">
                  <c:v>57.25</c:v>
                </c:pt>
                <c:pt idx="11">
                  <c:v>63.06</c:v>
                </c:pt>
                <c:pt idx="12">
                  <c:v>65.290000000000006</c:v>
                </c:pt>
              </c:numCache>
            </c:numRef>
          </c:val>
          <c:extLst xmlns:c16r2="http://schemas.microsoft.com/office/drawing/2015/06/chart">
            <c:ext xmlns:c16="http://schemas.microsoft.com/office/drawing/2014/chart" uri="{C3380CC4-5D6E-409C-BE32-E72D297353CC}">
              <c16:uniqueId val="{00000001-4DC2-4407-83CF-86B81D753C89}"/>
            </c:ext>
          </c:extLst>
        </c:ser>
        <c:ser>
          <c:idx val="2"/>
          <c:order val="2"/>
          <c:tx>
            <c:strRef>
              <c:f>Sheet1!$G$3</c:f>
              <c:strCache>
                <c:ptCount val="1"/>
                <c:pt idx="0">
                  <c:v>S</c:v>
                </c:pt>
              </c:strCache>
            </c:strRef>
          </c:tx>
          <c:spPr>
            <a:solidFill>
              <a:srgbClr val="FF0000"/>
            </a:solidFill>
            <a:ln>
              <a:noFill/>
            </a:ln>
            <a:effectLst/>
          </c:spPr>
          <c:invertIfNegative val="0"/>
          <c:errBars>
            <c:errBarType val="both"/>
            <c:errValType val="cust"/>
            <c:noEndCap val="0"/>
            <c:plus>
              <c:numRef>
                <c:f>Sheet1!$Q$19:$Q$31</c:f>
                <c:numCache>
                  <c:formatCode>General</c:formatCode>
                  <c:ptCount val="13"/>
                  <c:pt idx="0">
                    <c:v>2.132898555956189</c:v>
                  </c:pt>
                  <c:pt idx="1">
                    <c:v>1.3943957771498481</c:v>
                  </c:pt>
                  <c:pt idx="2">
                    <c:v>1.5211474561439899</c:v>
                  </c:pt>
                  <c:pt idx="3">
                    <c:v>1.2969387032547059</c:v>
                  </c:pt>
                  <c:pt idx="4">
                    <c:v>3.7035815998390942</c:v>
                  </c:pt>
                  <c:pt idx="5">
                    <c:v>2.152212040359097</c:v>
                  </c:pt>
                  <c:pt idx="6">
                    <c:v>4.4301109843132851</c:v>
                  </c:pt>
                  <c:pt idx="7">
                    <c:v>1.4140515077841569</c:v>
                  </c:pt>
                  <c:pt idx="8">
                    <c:v>0.72251153393331102</c:v>
                  </c:pt>
                  <c:pt idx="9">
                    <c:v>1.6177170127476981</c:v>
                  </c:pt>
                  <c:pt idx="10">
                    <c:v>2.139209355501857</c:v>
                  </c:pt>
                  <c:pt idx="11">
                    <c:v>0.45246316608831999</c:v>
                  </c:pt>
                  <c:pt idx="12">
                    <c:v>3.4191918513980131</c:v>
                  </c:pt>
                </c:numCache>
              </c:numRef>
            </c:plus>
            <c:minus>
              <c:numRef>
                <c:f>Sheet1!$Q$19:$Q$31</c:f>
                <c:numCache>
                  <c:formatCode>General</c:formatCode>
                  <c:ptCount val="13"/>
                  <c:pt idx="0">
                    <c:v>2.132898555956189</c:v>
                  </c:pt>
                  <c:pt idx="1">
                    <c:v>1.3943957771498481</c:v>
                  </c:pt>
                  <c:pt idx="2">
                    <c:v>1.5211474561439899</c:v>
                  </c:pt>
                  <c:pt idx="3">
                    <c:v>1.2969387032547059</c:v>
                  </c:pt>
                  <c:pt idx="4">
                    <c:v>3.7035815998390942</c:v>
                  </c:pt>
                  <c:pt idx="5">
                    <c:v>2.152212040359097</c:v>
                  </c:pt>
                  <c:pt idx="6">
                    <c:v>4.4301109843132851</c:v>
                  </c:pt>
                  <c:pt idx="7">
                    <c:v>1.4140515077841569</c:v>
                  </c:pt>
                  <c:pt idx="8">
                    <c:v>0.72251153393331102</c:v>
                  </c:pt>
                  <c:pt idx="9">
                    <c:v>1.6177170127476981</c:v>
                  </c:pt>
                  <c:pt idx="10">
                    <c:v>2.139209355501857</c:v>
                  </c:pt>
                  <c:pt idx="11">
                    <c:v>0.45246316608831999</c:v>
                  </c:pt>
                  <c:pt idx="12">
                    <c:v>3.4191918513980131</c:v>
                  </c:pt>
                </c:numCache>
              </c:numRef>
            </c:minus>
            <c:spPr>
              <a:noFill/>
              <a:ln w="9525" cap="flat" cmpd="sng" algn="ctr">
                <a:solidFill>
                  <a:schemeClr val="tx1">
                    <a:lumMod val="65000"/>
                    <a:lumOff val="35000"/>
                  </a:schemeClr>
                </a:solidFill>
                <a:round/>
              </a:ln>
              <a:effectLst/>
            </c:spPr>
          </c:errBars>
          <c:cat>
            <c:strRef>
              <c:f>Sheet1!$D$4:$D$16</c:f>
              <c:strCache>
                <c:ptCount val="13"/>
                <c:pt idx="0">
                  <c:v>MM</c:v>
                </c:pt>
                <c:pt idx="1">
                  <c:v>W11-1</c:v>
                </c:pt>
                <c:pt idx="2">
                  <c:v>W23-1 </c:v>
                </c:pt>
                <c:pt idx="3">
                  <c:v>W23-2 </c:v>
                </c:pt>
                <c:pt idx="4">
                  <c:v>W23-2S</c:v>
                </c:pt>
                <c:pt idx="5">
                  <c:v>W23-3S</c:v>
                </c:pt>
                <c:pt idx="6">
                  <c:v>W6-1 </c:v>
                </c:pt>
                <c:pt idx="7">
                  <c:v>W6-3 </c:v>
                </c:pt>
                <c:pt idx="8">
                  <c:v>W7-1S</c:v>
                </c:pt>
                <c:pt idx="9">
                  <c:v>W7-2S</c:v>
                </c:pt>
                <c:pt idx="10">
                  <c:v>W8-3 </c:v>
                </c:pt>
                <c:pt idx="11">
                  <c:v>W9-2S</c:v>
                </c:pt>
                <c:pt idx="12">
                  <c:v>W9-3S</c:v>
                </c:pt>
              </c:strCache>
            </c:strRef>
          </c:cat>
          <c:val>
            <c:numRef>
              <c:f>Sheet1!$G$4:$G$16</c:f>
              <c:numCache>
                <c:formatCode>General</c:formatCode>
                <c:ptCount val="13"/>
                <c:pt idx="0">
                  <c:v>41.81</c:v>
                </c:pt>
                <c:pt idx="1">
                  <c:v>53.2</c:v>
                </c:pt>
                <c:pt idx="2">
                  <c:v>46.78</c:v>
                </c:pt>
                <c:pt idx="3">
                  <c:v>32.54</c:v>
                </c:pt>
                <c:pt idx="4">
                  <c:v>44.61</c:v>
                </c:pt>
                <c:pt idx="5">
                  <c:v>40.450000000000003</c:v>
                </c:pt>
                <c:pt idx="6">
                  <c:v>33.590000000000003</c:v>
                </c:pt>
                <c:pt idx="7">
                  <c:v>18.309999999999999</c:v>
                </c:pt>
                <c:pt idx="8">
                  <c:v>47.87</c:v>
                </c:pt>
                <c:pt idx="9">
                  <c:v>43.98</c:v>
                </c:pt>
                <c:pt idx="10">
                  <c:v>38.01</c:v>
                </c:pt>
                <c:pt idx="11">
                  <c:v>40.92</c:v>
                </c:pt>
                <c:pt idx="12">
                  <c:v>42.08</c:v>
                </c:pt>
              </c:numCache>
            </c:numRef>
          </c:val>
          <c:extLst xmlns:c16r2="http://schemas.microsoft.com/office/drawing/2015/06/chart">
            <c:ext xmlns:c16="http://schemas.microsoft.com/office/drawing/2014/chart" uri="{C3380CC4-5D6E-409C-BE32-E72D297353CC}">
              <c16:uniqueId val="{00000002-4DC2-4407-83CF-86B81D753C89}"/>
            </c:ext>
          </c:extLst>
        </c:ser>
        <c:ser>
          <c:idx val="3"/>
          <c:order val="3"/>
          <c:tx>
            <c:strRef>
              <c:f>Sheet1!$H$3</c:f>
              <c:strCache>
                <c:ptCount val="1"/>
                <c:pt idx="0">
                  <c:v>SPM</c:v>
                </c:pt>
              </c:strCache>
            </c:strRef>
          </c:tx>
          <c:spPr>
            <a:solidFill>
              <a:schemeClr val="accent4"/>
            </a:solidFill>
            <a:ln>
              <a:noFill/>
            </a:ln>
            <a:effectLst/>
          </c:spPr>
          <c:invertIfNegative val="0"/>
          <c:errBars>
            <c:errBarType val="both"/>
            <c:errValType val="cust"/>
            <c:noEndCap val="0"/>
            <c:plus>
              <c:numRef>
                <c:f>Sheet1!$Y$19:$Y$31</c:f>
                <c:numCache>
                  <c:formatCode>General</c:formatCode>
                  <c:ptCount val="13"/>
                  <c:pt idx="0">
                    <c:v>0.788453126909477</c:v>
                  </c:pt>
                  <c:pt idx="1">
                    <c:v>2.7234578969880672</c:v>
                  </c:pt>
                  <c:pt idx="2">
                    <c:v>1.7944683520939191</c:v>
                  </c:pt>
                  <c:pt idx="3">
                    <c:v>3.0471800488320349</c:v>
                  </c:pt>
                  <c:pt idx="4">
                    <c:v>1.5100248342328679</c:v>
                  </c:pt>
                  <c:pt idx="5">
                    <c:v>1.224639402708678</c:v>
                  </c:pt>
                  <c:pt idx="6">
                    <c:v>1.5437859307559461</c:v>
                  </c:pt>
                  <c:pt idx="7">
                    <c:v>0.24072806234421501</c:v>
                  </c:pt>
                  <c:pt idx="8">
                    <c:v>4.0125324505437154</c:v>
                  </c:pt>
                  <c:pt idx="9">
                    <c:v>1.9169702658100869</c:v>
                  </c:pt>
                  <c:pt idx="10">
                    <c:v>2.8892858835128621</c:v>
                  </c:pt>
                  <c:pt idx="11">
                    <c:v>2.3299083494134831</c:v>
                  </c:pt>
                  <c:pt idx="12">
                    <c:v>2.7293081388268829</c:v>
                  </c:pt>
                </c:numCache>
              </c:numRef>
            </c:plus>
            <c:minus>
              <c:numRef>
                <c:f>Sheet1!$Y$19:$Y$31</c:f>
                <c:numCache>
                  <c:formatCode>General</c:formatCode>
                  <c:ptCount val="13"/>
                  <c:pt idx="0">
                    <c:v>0.788453126909477</c:v>
                  </c:pt>
                  <c:pt idx="1">
                    <c:v>2.7234578969880672</c:v>
                  </c:pt>
                  <c:pt idx="2">
                    <c:v>1.7944683520939191</c:v>
                  </c:pt>
                  <c:pt idx="3">
                    <c:v>3.0471800488320349</c:v>
                  </c:pt>
                  <c:pt idx="4">
                    <c:v>1.5100248342328679</c:v>
                  </c:pt>
                  <c:pt idx="5">
                    <c:v>1.224639402708678</c:v>
                  </c:pt>
                  <c:pt idx="6">
                    <c:v>1.5437859307559461</c:v>
                  </c:pt>
                  <c:pt idx="7">
                    <c:v>0.24072806234421501</c:v>
                  </c:pt>
                  <c:pt idx="8">
                    <c:v>4.0125324505437154</c:v>
                  </c:pt>
                  <c:pt idx="9">
                    <c:v>1.9169702658100869</c:v>
                  </c:pt>
                  <c:pt idx="10">
                    <c:v>2.8892858835128621</c:v>
                  </c:pt>
                  <c:pt idx="11">
                    <c:v>2.3299083494134831</c:v>
                  </c:pt>
                  <c:pt idx="12">
                    <c:v>2.7293081388268829</c:v>
                  </c:pt>
                </c:numCache>
              </c:numRef>
            </c:minus>
            <c:spPr>
              <a:noFill/>
              <a:ln w="9525" cap="flat" cmpd="sng" algn="ctr">
                <a:solidFill>
                  <a:schemeClr val="tx1">
                    <a:lumMod val="65000"/>
                    <a:lumOff val="35000"/>
                  </a:schemeClr>
                </a:solidFill>
                <a:round/>
              </a:ln>
              <a:effectLst/>
            </c:spPr>
          </c:errBars>
          <c:cat>
            <c:strRef>
              <c:f>Sheet1!$D$4:$D$16</c:f>
              <c:strCache>
                <c:ptCount val="13"/>
                <c:pt idx="0">
                  <c:v>MM</c:v>
                </c:pt>
                <c:pt idx="1">
                  <c:v>W11-1</c:v>
                </c:pt>
                <c:pt idx="2">
                  <c:v>W23-1 </c:v>
                </c:pt>
                <c:pt idx="3">
                  <c:v>W23-2 </c:v>
                </c:pt>
                <c:pt idx="4">
                  <c:v>W23-2S</c:v>
                </c:pt>
                <c:pt idx="5">
                  <c:v>W23-3S</c:v>
                </c:pt>
                <c:pt idx="6">
                  <c:v>W6-1 </c:v>
                </c:pt>
                <c:pt idx="7">
                  <c:v>W6-3 </c:v>
                </c:pt>
                <c:pt idx="8">
                  <c:v>W7-1S</c:v>
                </c:pt>
                <c:pt idx="9">
                  <c:v>W7-2S</c:v>
                </c:pt>
                <c:pt idx="10">
                  <c:v>W8-3 </c:v>
                </c:pt>
                <c:pt idx="11">
                  <c:v>W9-2S</c:v>
                </c:pt>
                <c:pt idx="12">
                  <c:v>W9-3S</c:v>
                </c:pt>
              </c:strCache>
            </c:strRef>
          </c:cat>
          <c:val>
            <c:numRef>
              <c:f>Sheet1!$H$4:$H$16</c:f>
              <c:numCache>
                <c:formatCode>General</c:formatCode>
                <c:ptCount val="13"/>
                <c:pt idx="0">
                  <c:v>50.44</c:v>
                </c:pt>
                <c:pt idx="1">
                  <c:v>51.75</c:v>
                </c:pt>
                <c:pt idx="2">
                  <c:v>41.56</c:v>
                </c:pt>
                <c:pt idx="3">
                  <c:v>37.83</c:v>
                </c:pt>
                <c:pt idx="4">
                  <c:v>51.32</c:v>
                </c:pt>
                <c:pt idx="5">
                  <c:v>41.8</c:v>
                </c:pt>
                <c:pt idx="6">
                  <c:v>31.71</c:v>
                </c:pt>
                <c:pt idx="7">
                  <c:v>16.579999999999991</c:v>
                </c:pt>
                <c:pt idx="8">
                  <c:v>46.34</c:v>
                </c:pt>
                <c:pt idx="9">
                  <c:v>44.38</c:v>
                </c:pt>
                <c:pt idx="10">
                  <c:v>35.24</c:v>
                </c:pt>
                <c:pt idx="11">
                  <c:v>42.09</c:v>
                </c:pt>
                <c:pt idx="12">
                  <c:v>43.77</c:v>
                </c:pt>
              </c:numCache>
            </c:numRef>
          </c:val>
          <c:extLst xmlns:c16r2="http://schemas.microsoft.com/office/drawing/2015/06/chart">
            <c:ext xmlns:c16="http://schemas.microsoft.com/office/drawing/2014/chart" uri="{C3380CC4-5D6E-409C-BE32-E72D297353CC}">
              <c16:uniqueId val="{00000003-4DC2-4407-83CF-86B81D753C89}"/>
            </c:ext>
          </c:extLst>
        </c:ser>
        <c:dLbls>
          <c:showLegendKey val="0"/>
          <c:showVal val="0"/>
          <c:showCatName val="0"/>
          <c:showSerName val="0"/>
          <c:showPercent val="0"/>
          <c:showBubbleSize val="0"/>
        </c:dLbls>
        <c:gapWidth val="219"/>
        <c:axId val="-527743376"/>
        <c:axId val="-527758064"/>
      </c:barChart>
      <c:catAx>
        <c:axId val="-527743376"/>
        <c:scaling>
          <c:orientation val="minMax"/>
        </c:scaling>
        <c:delete val="0"/>
        <c:axPos val="b"/>
        <c:numFmt formatCode="General" sourceLinked="1"/>
        <c:majorTickMark val="out"/>
        <c:minorTickMark val="out"/>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527758064"/>
        <c:crosses val="autoZero"/>
        <c:auto val="1"/>
        <c:lblAlgn val="ctr"/>
        <c:lblOffset val="100"/>
        <c:noMultiLvlLbl val="0"/>
      </c:catAx>
      <c:valAx>
        <c:axId val="-527758064"/>
        <c:scaling>
          <c:orientation val="minMax"/>
        </c:scaling>
        <c:delete val="0"/>
        <c:axPos val="l"/>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Times New Roman" panose="02020603050405020304" pitchFamily="18" charset="0"/>
                  </a:defRPr>
                </a:pPr>
                <a:r>
                  <a:rPr lang="en-GB" sz="1800" b="1" dirty="0">
                    <a:solidFill>
                      <a:schemeClr val="tx1"/>
                    </a:solidFill>
                    <a:latin typeface="+mn-lt"/>
                    <a:cs typeface="Times New Roman" panose="02020603050405020304" pitchFamily="18" charset="0"/>
                  </a:rPr>
                  <a:t>Dry Matter (g)</a:t>
                </a:r>
              </a:p>
            </c:rich>
          </c:tx>
          <c:layout>
            <c:manualLayout>
              <c:xMode val="edge"/>
              <c:yMode val="edge"/>
              <c:x val="8.8499435389358793E-3"/>
              <c:y val="0.13497331583552055"/>
            </c:manualLayout>
          </c:layout>
          <c:overlay val="0"/>
          <c:spPr>
            <a:noFill/>
            <a:ln>
              <a:noFill/>
            </a:ln>
            <a:effectLst/>
          </c:spPr>
        </c:title>
        <c:numFmt formatCode="General" sourceLinked="1"/>
        <c:majorTickMark val="out"/>
        <c:minorTickMark val="out"/>
        <c:tickLblPos val="nextTo"/>
        <c:spPr>
          <a:noFill/>
          <a:ln>
            <a:solidFill>
              <a:sysClr val="windowText" lastClr="000000"/>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27743376"/>
        <c:crosses val="autoZero"/>
        <c:crossBetween val="between"/>
        <c:minorUnit val="5"/>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25400" cap="flat" cmpd="sng" algn="ctr">
      <a:solidFill>
        <a:schemeClr val="accent5"/>
      </a:solidFill>
      <a:round/>
    </a:ln>
    <a:effectLst/>
  </c:spPr>
  <c:txPr>
    <a:bodyPr/>
    <a:lstStyle/>
    <a:p>
      <a:pPr>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516983573243137E-2"/>
          <c:y val="0.26733651807976122"/>
          <c:w val="0.90179390266752679"/>
          <c:h val="0.53930163340971227"/>
        </c:manualLayout>
      </c:layout>
      <c:barChart>
        <c:barDir val="col"/>
        <c:grouping val="clustered"/>
        <c:varyColors val="0"/>
        <c:ser>
          <c:idx val="0"/>
          <c:order val="0"/>
          <c:tx>
            <c:strRef>
              <c:f>Sheet1!$D$4</c:f>
              <c:strCache>
                <c:ptCount val="1"/>
                <c:pt idx="0">
                  <c:v>C</c:v>
                </c:pt>
              </c:strCache>
            </c:strRef>
          </c:tx>
          <c:spPr>
            <a:solidFill>
              <a:schemeClr val="accent1"/>
            </a:solidFill>
            <a:ln>
              <a:noFill/>
            </a:ln>
            <a:effectLst/>
          </c:spPr>
          <c:invertIfNegative val="0"/>
          <c:errBars>
            <c:errBarType val="both"/>
            <c:errValType val="cust"/>
            <c:noEndCap val="0"/>
            <c:plus>
              <c:numRef>
                <c:f>Sheet1!$P$5:$P$17</c:f>
                <c:numCache>
                  <c:formatCode>General</c:formatCode>
                  <c:ptCount val="13"/>
                  <c:pt idx="0">
                    <c:v>18.667492466852639</c:v>
                  </c:pt>
                  <c:pt idx="2">
                    <c:v>23.484867601287441</c:v>
                  </c:pt>
                  <c:pt idx="3">
                    <c:v>45.036180154589751</c:v>
                  </c:pt>
                  <c:pt idx="4">
                    <c:v>30.20889769587761</c:v>
                  </c:pt>
                  <c:pt idx="5">
                    <c:v>10.956619574485581</c:v>
                  </c:pt>
                  <c:pt idx="6">
                    <c:v>10.760533211695421</c:v>
                  </c:pt>
                  <c:pt idx="7">
                    <c:v>18.36301644383796</c:v>
                  </c:pt>
                  <c:pt idx="8">
                    <c:v>8.7120332251815036</c:v>
                  </c:pt>
                  <c:pt idx="9">
                    <c:v>7.1835429687121213</c:v>
                  </c:pt>
                  <c:pt idx="10">
                    <c:v>18.47215308466593</c:v>
                  </c:pt>
                  <c:pt idx="11">
                    <c:v>15.962984461455401</c:v>
                  </c:pt>
                  <c:pt idx="12">
                    <c:v>6.9062164026332038</c:v>
                  </c:pt>
                </c:numCache>
              </c:numRef>
            </c:plus>
            <c:minus>
              <c:numRef>
                <c:f>Sheet1!$P$5:$P$17</c:f>
                <c:numCache>
                  <c:formatCode>General</c:formatCode>
                  <c:ptCount val="13"/>
                  <c:pt idx="0">
                    <c:v>18.667492466852639</c:v>
                  </c:pt>
                  <c:pt idx="2">
                    <c:v>23.484867601287441</c:v>
                  </c:pt>
                  <c:pt idx="3">
                    <c:v>45.036180154589751</c:v>
                  </c:pt>
                  <c:pt idx="4">
                    <c:v>30.20889769587761</c:v>
                  </c:pt>
                  <c:pt idx="5">
                    <c:v>10.956619574485581</c:v>
                  </c:pt>
                  <c:pt idx="6">
                    <c:v>10.760533211695421</c:v>
                  </c:pt>
                  <c:pt idx="7">
                    <c:v>18.36301644383796</c:v>
                  </c:pt>
                  <c:pt idx="8">
                    <c:v>8.7120332251815036</c:v>
                  </c:pt>
                  <c:pt idx="9">
                    <c:v>7.1835429687121213</c:v>
                  </c:pt>
                  <c:pt idx="10">
                    <c:v>18.47215308466593</c:v>
                  </c:pt>
                  <c:pt idx="11">
                    <c:v>15.962984461455401</c:v>
                  </c:pt>
                  <c:pt idx="12">
                    <c:v>6.9062164026332038</c:v>
                  </c:pt>
                </c:numCache>
              </c:numRef>
            </c:minus>
            <c:spPr>
              <a:noFill/>
              <a:ln w="9525" cap="flat" cmpd="sng" algn="ctr">
                <a:solidFill>
                  <a:schemeClr val="tx1">
                    <a:lumMod val="65000"/>
                    <a:lumOff val="35000"/>
                  </a:schemeClr>
                </a:solidFill>
                <a:round/>
              </a:ln>
              <a:effectLst/>
            </c:spPr>
          </c:errBars>
          <c:cat>
            <c:strRef>
              <c:f>Sheet1!$C$5:$C$17</c:f>
              <c:strCache>
                <c:ptCount val="13"/>
                <c:pt idx="0">
                  <c:v>MM</c:v>
                </c:pt>
                <c:pt idx="1">
                  <c:v>W11-1 </c:v>
                </c:pt>
                <c:pt idx="2">
                  <c:v>W23-1 </c:v>
                </c:pt>
                <c:pt idx="3">
                  <c:v>W23-2 </c:v>
                </c:pt>
                <c:pt idx="4">
                  <c:v>W23-2S</c:v>
                </c:pt>
                <c:pt idx="5">
                  <c:v>W23-3S</c:v>
                </c:pt>
                <c:pt idx="6">
                  <c:v>W6-1</c:v>
                </c:pt>
                <c:pt idx="7">
                  <c:v>W6-3 </c:v>
                </c:pt>
                <c:pt idx="8">
                  <c:v>W7-1S</c:v>
                </c:pt>
                <c:pt idx="9">
                  <c:v>W7-2S</c:v>
                </c:pt>
                <c:pt idx="10">
                  <c:v>W8-3 </c:v>
                </c:pt>
                <c:pt idx="11">
                  <c:v>W9-2S</c:v>
                </c:pt>
                <c:pt idx="12">
                  <c:v>W9-3S</c:v>
                </c:pt>
              </c:strCache>
            </c:strRef>
          </c:cat>
          <c:val>
            <c:numRef>
              <c:f>Sheet1!$D$5:$D$17</c:f>
              <c:numCache>
                <c:formatCode>General</c:formatCode>
                <c:ptCount val="13"/>
                <c:pt idx="0">
                  <c:v>657.55</c:v>
                </c:pt>
                <c:pt idx="1">
                  <c:v>604.95999999999992</c:v>
                </c:pt>
                <c:pt idx="2">
                  <c:v>568.20000000000005</c:v>
                </c:pt>
                <c:pt idx="3">
                  <c:v>410.4</c:v>
                </c:pt>
                <c:pt idx="4">
                  <c:v>620.87</c:v>
                </c:pt>
                <c:pt idx="5">
                  <c:v>496.67</c:v>
                </c:pt>
                <c:pt idx="6">
                  <c:v>531.77</c:v>
                </c:pt>
                <c:pt idx="7">
                  <c:v>247.71</c:v>
                </c:pt>
                <c:pt idx="8">
                  <c:v>614.5</c:v>
                </c:pt>
                <c:pt idx="9">
                  <c:v>545.28</c:v>
                </c:pt>
                <c:pt idx="10">
                  <c:v>543.05999999999983</c:v>
                </c:pt>
                <c:pt idx="11">
                  <c:v>568.20000000000005</c:v>
                </c:pt>
                <c:pt idx="12">
                  <c:v>610.05999999999983</c:v>
                </c:pt>
              </c:numCache>
            </c:numRef>
          </c:val>
          <c:extLst xmlns:c16r2="http://schemas.microsoft.com/office/drawing/2015/06/chart">
            <c:ext xmlns:c16="http://schemas.microsoft.com/office/drawing/2014/chart" uri="{C3380CC4-5D6E-409C-BE32-E72D297353CC}">
              <c16:uniqueId val="{00000000-B0E2-4837-BC1B-D4AC3B0814CB}"/>
            </c:ext>
          </c:extLst>
        </c:ser>
        <c:ser>
          <c:idx val="1"/>
          <c:order val="1"/>
          <c:tx>
            <c:strRef>
              <c:f>Sheet1!$E$4</c:f>
              <c:strCache>
                <c:ptCount val="1"/>
                <c:pt idx="0">
                  <c:v>PM</c:v>
                </c:pt>
              </c:strCache>
            </c:strRef>
          </c:tx>
          <c:spPr>
            <a:solidFill>
              <a:schemeClr val="accent2"/>
            </a:solidFill>
            <a:ln>
              <a:noFill/>
            </a:ln>
            <a:effectLst/>
          </c:spPr>
          <c:invertIfNegative val="0"/>
          <c:errBars>
            <c:errBarType val="both"/>
            <c:errValType val="cust"/>
            <c:noEndCap val="0"/>
            <c:plus>
              <c:numRef>
                <c:f>Sheet1!$X$4:$X$16</c:f>
                <c:numCache>
                  <c:formatCode>General</c:formatCode>
                  <c:ptCount val="13"/>
                  <c:pt idx="0">
                    <c:v>17.56828789561844</c:v>
                  </c:pt>
                  <c:pt idx="2">
                    <c:v>7.4032429549488734</c:v>
                  </c:pt>
                  <c:pt idx="3">
                    <c:v>13.10452688959049</c:v>
                  </c:pt>
                  <c:pt idx="4">
                    <c:v>4.7255855016424393</c:v>
                  </c:pt>
                  <c:pt idx="5">
                    <c:v>45.838197090418021</c:v>
                  </c:pt>
                  <c:pt idx="6">
                    <c:v>25.342673661895532</c:v>
                  </c:pt>
                  <c:pt idx="7">
                    <c:v>15.15556773378462</c:v>
                  </c:pt>
                  <c:pt idx="8">
                    <c:v>6.7383127215448724</c:v>
                  </c:pt>
                  <c:pt idx="9">
                    <c:v>8.3322059654091554</c:v>
                  </c:pt>
                  <c:pt idx="10">
                    <c:v>16.87084238906483</c:v>
                  </c:pt>
                  <c:pt idx="11">
                    <c:v>20.680589530604131</c:v>
                  </c:pt>
                  <c:pt idx="12">
                    <c:v>0.87353210206224996</c:v>
                  </c:pt>
                </c:numCache>
              </c:numRef>
            </c:plus>
            <c:minus>
              <c:numRef>
                <c:f>Sheet1!$X$4:$X$16</c:f>
                <c:numCache>
                  <c:formatCode>General</c:formatCode>
                  <c:ptCount val="13"/>
                  <c:pt idx="0">
                    <c:v>17.56828789561844</c:v>
                  </c:pt>
                  <c:pt idx="2">
                    <c:v>7.4032429549488734</c:v>
                  </c:pt>
                  <c:pt idx="3">
                    <c:v>13.10452688959049</c:v>
                  </c:pt>
                  <c:pt idx="4">
                    <c:v>4.7255855016424393</c:v>
                  </c:pt>
                  <c:pt idx="5">
                    <c:v>45.838197090418021</c:v>
                  </c:pt>
                  <c:pt idx="6">
                    <c:v>25.342673661895532</c:v>
                  </c:pt>
                  <c:pt idx="7">
                    <c:v>15.15556773378462</c:v>
                  </c:pt>
                  <c:pt idx="8">
                    <c:v>6.7383127215448724</c:v>
                  </c:pt>
                  <c:pt idx="9">
                    <c:v>8.3322059654091554</c:v>
                  </c:pt>
                  <c:pt idx="10">
                    <c:v>16.87084238906483</c:v>
                  </c:pt>
                  <c:pt idx="11">
                    <c:v>20.680589530604131</c:v>
                  </c:pt>
                  <c:pt idx="12">
                    <c:v>0.87353210206224996</c:v>
                  </c:pt>
                </c:numCache>
              </c:numRef>
            </c:minus>
            <c:spPr>
              <a:noFill/>
              <a:ln w="9525" cap="flat" cmpd="sng" algn="ctr">
                <a:solidFill>
                  <a:schemeClr val="tx1">
                    <a:lumMod val="65000"/>
                    <a:lumOff val="35000"/>
                  </a:schemeClr>
                </a:solidFill>
                <a:round/>
              </a:ln>
              <a:effectLst/>
            </c:spPr>
          </c:errBars>
          <c:cat>
            <c:strRef>
              <c:f>Sheet1!$C$5:$C$17</c:f>
              <c:strCache>
                <c:ptCount val="13"/>
                <c:pt idx="0">
                  <c:v>MM</c:v>
                </c:pt>
                <c:pt idx="1">
                  <c:v>W11-1 </c:v>
                </c:pt>
                <c:pt idx="2">
                  <c:v>W23-1 </c:v>
                </c:pt>
                <c:pt idx="3">
                  <c:v>W23-2 </c:v>
                </c:pt>
                <c:pt idx="4">
                  <c:v>W23-2S</c:v>
                </c:pt>
                <c:pt idx="5">
                  <c:v>W23-3S</c:v>
                </c:pt>
                <c:pt idx="6">
                  <c:v>W6-1</c:v>
                </c:pt>
                <c:pt idx="7">
                  <c:v>W6-3 </c:v>
                </c:pt>
                <c:pt idx="8">
                  <c:v>W7-1S</c:v>
                </c:pt>
                <c:pt idx="9">
                  <c:v>W7-2S</c:v>
                </c:pt>
                <c:pt idx="10">
                  <c:v>W8-3 </c:v>
                </c:pt>
                <c:pt idx="11">
                  <c:v>W9-2S</c:v>
                </c:pt>
                <c:pt idx="12">
                  <c:v>W9-3S</c:v>
                </c:pt>
              </c:strCache>
            </c:strRef>
          </c:cat>
          <c:val>
            <c:numRef>
              <c:f>Sheet1!$E$5:$E$17</c:f>
              <c:numCache>
                <c:formatCode>General</c:formatCode>
                <c:ptCount val="13"/>
                <c:pt idx="0">
                  <c:v>605.49</c:v>
                </c:pt>
                <c:pt idx="1">
                  <c:v>584.27</c:v>
                </c:pt>
                <c:pt idx="2">
                  <c:v>584.41999999999996</c:v>
                </c:pt>
                <c:pt idx="3">
                  <c:v>415.33</c:v>
                </c:pt>
                <c:pt idx="4">
                  <c:v>555.37</c:v>
                </c:pt>
                <c:pt idx="5">
                  <c:v>476.03</c:v>
                </c:pt>
                <c:pt idx="6">
                  <c:v>532.58000000000004</c:v>
                </c:pt>
                <c:pt idx="7">
                  <c:v>268.63</c:v>
                </c:pt>
                <c:pt idx="8">
                  <c:v>564.91999999999996</c:v>
                </c:pt>
                <c:pt idx="9">
                  <c:v>558.33999999999992</c:v>
                </c:pt>
                <c:pt idx="10">
                  <c:v>500.62</c:v>
                </c:pt>
                <c:pt idx="11">
                  <c:v>517.62</c:v>
                </c:pt>
                <c:pt idx="12">
                  <c:v>586.71</c:v>
                </c:pt>
              </c:numCache>
            </c:numRef>
          </c:val>
          <c:extLst xmlns:c16r2="http://schemas.microsoft.com/office/drawing/2015/06/chart">
            <c:ext xmlns:c16="http://schemas.microsoft.com/office/drawing/2014/chart" uri="{C3380CC4-5D6E-409C-BE32-E72D297353CC}">
              <c16:uniqueId val="{00000001-B0E2-4837-BC1B-D4AC3B0814CB}"/>
            </c:ext>
          </c:extLst>
        </c:ser>
        <c:ser>
          <c:idx val="2"/>
          <c:order val="2"/>
          <c:tx>
            <c:strRef>
              <c:f>Sheet1!$F$4</c:f>
              <c:strCache>
                <c:ptCount val="1"/>
                <c:pt idx="0">
                  <c:v>S</c:v>
                </c:pt>
              </c:strCache>
            </c:strRef>
          </c:tx>
          <c:spPr>
            <a:solidFill>
              <a:srgbClr val="FF0000"/>
            </a:solidFill>
            <a:ln>
              <a:noFill/>
            </a:ln>
            <a:effectLst/>
          </c:spPr>
          <c:invertIfNegative val="0"/>
          <c:errBars>
            <c:errBarType val="both"/>
            <c:errValType val="cust"/>
            <c:noEndCap val="0"/>
            <c:plus>
              <c:numRef>
                <c:f>Sheet1!$P$19:$P$31</c:f>
                <c:numCache>
                  <c:formatCode>General</c:formatCode>
                  <c:ptCount val="13"/>
                  <c:pt idx="0">
                    <c:v>9.4757752541238922</c:v>
                  </c:pt>
                  <c:pt idx="1">
                    <c:v>0.93188429181596499</c:v>
                  </c:pt>
                  <c:pt idx="2">
                    <c:v>4.8215186058612973</c:v>
                  </c:pt>
                  <c:pt idx="3">
                    <c:v>8.1833066869898943</c:v>
                  </c:pt>
                  <c:pt idx="4">
                    <c:v>5.692224777419332</c:v>
                  </c:pt>
                  <c:pt idx="5">
                    <c:v>5.9566811229072734</c:v>
                  </c:pt>
                  <c:pt idx="6">
                    <c:v>3.3338466271460931</c:v>
                  </c:pt>
                  <c:pt idx="7">
                    <c:v>9.2164277018448608</c:v>
                  </c:pt>
                  <c:pt idx="8">
                    <c:v>2.5751035577881809</c:v>
                  </c:pt>
                  <c:pt idx="9">
                    <c:v>8.7652296033817603</c:v>
                  </c:pt>
                  <c:pt idx="10">
                    <c:v>7.301354183757045</c:v>
                  </c:pt>
                  <c:pt idx="11">
                    <c:v>4.3210347911891027</c:v>
                  </c:pt>
                  <c:pt idx="12">
                    <c:v>7.0776106785176252</c:v>
                  </c:pt>
                </c:numCache>
              </c:numRef>
            </c:plus>
            <c:minus>
              <c:numRef>
                <c:f>Sheet1!$P$19:$P$31</c:f>
                <c:numCache>
                  <c:formatCode>General</c:formatCode>
                  <c:ptCount val="13"/>
                  <c:pt idx="0">
                    <c:v>9.4757752541238922</c:v>
                  </c:pt>
                  <c:pt idx="1">
                    <c:v>0.93188429181596499</c:v>
                  </c:pt>
                  <c:pt idx="2">
                    <c:v>4.8215186058612973</c:v>
                  </c:pt>
                  <c:pt idx="3">
                    <c:v>8.1833066869898943</c:v>
                  </c:pt>
                  <c:pt idx="4">
                    <c:v>5.692224777419332</c:v>
                  </c:pt>
                  <c:pt idx="5">
                    <c:v>5.9566811229072734</c:v>
                  </c:pt>
                  <c:pt idx="6">
                    <c:v>3.3338466271460931</c:v>
                  </c:pt>
                  <c:pt idx="7">
                    <c:v>9.2164277018448608</c:v>
                  </c:pt>
                  <c:pt idx="8">
                    <c:v>2.5751035577881809</c:v>
                  </c:pt>
                  <c:pt idx="9">
                    <c:v>8.7652296033817603</c:v>
                  </c:pt>
                  <c:pt idx="10">
                    <c:v>7.301354183757045</c:v>
                  </c:pt>
                  <c:pt idx="11">
                    <c:v>4.3210347911891027</c:v>
                  </c:pt>
                  <c:pt idx="12">
                    <c:v>7.0776106785176252</c:v>
                  </c:pt>
                </c:numCache>
              </c:numRef>
            </c:minus>
            <c:spPr>
              <a:noFill/>
              <a:ln w="9525" cap="flat" cmpd="sng" algn="ctr">
                <a:solidFill>
                  <a:schemeClr val="tx1">
                    <a:lumMod val="65000"/>
                    <a:lumOff val="35000"/>
                  </a:schemeClr>
                </a:solidFill>
                <a:round/>
              </a:ln>
              <a:effectLst/>
            </c:spPr>
          </c:errBars>
          <c:cat>
            <c:strRef>
              <c:f>Sheet1!$C$5:$C$17</c:f>
              <c:strCache>
                <c:ptCount val="13"/>
                <c:pt idx="0">
                  <c:v>MM</c:v>
                </c:pt>
                <c:pt idx="1">
                  <c:v>W11-1 </c:v>
                </c:pt>
                <c:pt idx="2">
                  <c:v>W23-1 </c:v>
                </c:pt>
                <c:pt idx="3">
                  <c:v>W23-2 </c:v>
                </c:pt>
                <c:pt idx="4">
                  <c:v>W23-2S</c:v>
                </c:pt>
                <c:pt idx="5">
                  <c:v>W23-3S</c:v>
                </c:pt>
                <c:pt idx="6">
                  <c:v>W6-1</c:v>
                </c:pt>
                <c:pt idx="7">
                  <c:v>W6-3 </c:v>
                </c:pt>
                <c:pt idx="8">
                  <c:v>W7-1S</c:v>
                </c:pt>
                <c:pt idx="9">
                  <c:v>W7-2S</c:v>
                </c:pt>
                <c:pt idx="10">
                  <c:v>W8-3 </c:v>
                </c:pt>
                <c:pt idx="11">
                  <c:v>W9-2S</c:v>
                </c:pt>
                <c:pt idx="12">
                  <c:v>W9-3S</c:v>
                </c:pt>
              </c:strCache>
            </c:strRef>
          </c:cat>
          <c:val>
            <c:numRef>
              <c:f>Sheet1!$F$5:$F$17</c:f>
              <c:numCache>
                <c:formatCode>General</c:formatCode>
                <c:ptCount val="13"/>
                <c:pt idx="0">
                  <c:v>381.16</c:v>
                </c:pt>
                <c:pt idx="1">
                  <c:v>419.04</c:v>
                </c:pt>
                <c:pt idx="2">
                  <c:v>395.35</c:v>
                </c:pt>
                <c:pt idx="3">
                  <c:v>341.15</c:v>
                </c:pt>
                <c:pt idx="4">
                  <c:v>381.73</c:v>
                </c:pt>
                <c:pt idx="5">
                  <c:v>345.96</c:v>
                </c:pt>
                <c:pt idx="6">
                  <c:v>351.47</c:v>
                </c:pt>
                <c:pt idx="7">
                  <c:v>170.34</c:v>
                </c:pt>
                <c:pt idx="8">
                  <c:v>400.23</c:v>
                </c:pt>
                <c:pt idx="9">
                  <c:v>372.38</c:v>
                </c:pt>
                <c:pt idx="10">
                  <c:v>342.62</c:v>
                </c:pt>
                <c:pt idx="11">
                  <c:v>361.66</c:v>
                </c:pt>
                <c:pt idx="12">
                  <c:v>370</c:v>
                </c:pt>
              </c:numCache>
            </c:numRef>
          </c:val>
          <c:extLst xmlns:c16r2="http://schemas.microsoft.com/office/drawing/2015/06/chart">
            <c:ext xmlns:c16="http://schemas.microsoft.com/office/drawing/2014/chart" uri="{C3380CC4-5D6E-409C-BE32-E72D297353CC}">
              <c16:uniqueId val="{00000002-B0E2-4837-BC1B-D4AC3B0814CB}"/>
            </c:ext>
          </c:extLst>
        </c:ser>
        <c:ser>
          <c:idx val="3"/>
          <c:order val="3"/>
          <c:tx>
            <c:strRef>
              <c:f>Sheet1!$G$4</c:f>
              <c:strCache>
                <c:ptCount val="1"/>
                <c:pt idx="0">
                  <c:v>SPM</c:v>
                </c:pt>
              </c:strCache>
            </c:strRef>
          </c:tx>
          <c:spPr>
            <a:solidFill>
              <a:schemeClr val="accent4"/>
            </a:solidFill>
            <a:ln>
              <a:noFill/>
            </a:ln>
            <a:effectLst/>
          </c:spPr>
          <c:invertIfNegative val="0"/>
          <c:errBars>
            <c:errBarType val="both"/>
            <c:errValType val="cust"/>
            <c:noEndCap val="0"/>
            <c:plus>
              <c:numRef>
                <c:f>Sheet1!$X$19:$X$31</c:f>
                <c:numCache>
                  <c:formatCode>General</c:formatCode>
                  <c:ptCount val="13"/>
                  <c:pt idx="0">
                    <c:v>7.1572480745046239</c:v>
                  </c:pt>
                  <c:pt idx="1">
                    <c:v>16.60884421776543</c:v>
                  </c:pt>
                  <c:pt idx="2">
                    <c:v>9.7404624291320534</c:v>
                  </c:pt>
                  <c:pt idx="3">
                    <c:v>15.916897729561921</c:v>
                  </c:pt>
                  <c:pt idx="4">
                    <c:v>10.795497807728321</c:v>
                  </c:pt>
                  <c:pt idx="5">
                    <c:v>15.440163805262349</c:v>
                  </c:pt>
                  <c:pt idx="6">
                    <c:v>15.354013861745299</c:v>
                  </c:pt>
                  <c:pt idx="7">
                    <c:v>1.4436874084556259</c:v>
                  </c:pt>
                  <c:pt idx="8">
                    <c:v>17.787806392301441</c:v>
                  </c:pt>
                  <c:pt idx="9">
                    <c:v>17.839380828193931</c:v>
                  </c:pt>
                  <c:pt idx="10">
                    <c:v>0.895395629503135</c:v>
                  </c:pt>
                  <c:pt idx="11">
                    <c:v>10.23427981507899</c:v>
                  </c:pt>
                  <c:pt idx="12">
                    <c:v>5.0117869401375534</c:v>
                  </c:pt>
                </c:numCache>
              </c:numRef>
            </c:plus>
            <c:minus>
              <c:numRef>
                <c:f>Sheet1!$X$19:$X$31</c:f>
                <c:numCache>
                  <c:formatCode>General</c:formatCode>
                  <c:ptCount val="13"/>
                  <c:pt idx="0">
                    <c:v>7.1572480745046239</c:v>
                  </c:pt>
                  <c:pt idx="1">
                    <c:v>16.60884421776543</c:v>
                  </c:pt>
                  <c:pt idx="2">
                    <c:v>9.7404624291320534</c:v>
                  </c:pt>
                  <c:pt idx="3">
                    <c:v>15.916897729561921</c:v>
                  </c:pt>
                  <c:pt idx="4">
                    <c:v>10.795497807728321</c:v>
                  </c:pt>
                  <c:pt idx="5">
                    <c:v>15.440163805262349</c:v>
                  </c:pt>
                  <c:pt idx="6">
                    <c:v>15.354013861745299</c:v>
                  </c:pt>
                  <c:pt idx="7">
                    <c:v>1.4436874084556259</c:v>
                  </c:pt>
                  <c:pt idx="8">
                    <c:v>17.787806392301441</c:v>
                  </c:pt>
                  <c:pt idx="9">
                    <c:v>17.839380828193931</c:v>
                  </c:pt>
                  <c:pt idx="10">
                    <c:v>0.895395629503135</c:v>
                  </c:pt>
                  <c:pt idx="11">
                    <c:v>10.23427981507899</c:v>
                  </c:pt>
                  <c:pt idx="12">
                    <c:v>5.0117869401375534</c:v>
                  </c:pt>
                </c:numCache>
              </c:numRef>
            </c:minus>
            <c:spPr>
              <a:noFill/>
              <a:ln w="9525" cap="flat" cmpd="sng" algn="ctr">
                <a:solidFill>
                  <a:schemeClr val="tx1">
                    <a:lumMod val="65000"/>
                    <a:lumOff val="35000"/>
                  </a:schemeClr>
                </a:solidFill>
                <a:round/>
              </a:ln>
              <a:effectLst/>
            </c:spPr>
          </c:errBars>
          <c:cat>
            <c:strRef>
              <c:f>Sheet1!$C$5:$C$17</c:f>
              <c:strCache>
                <c:ptCount val="13"/>
                <c:pt idx="0">
                  <c:v>MM</c:v>
                </c:pt>
                <c:pt idx="1">
                  <c:v>W11-1 </c:v>
                </c:pt>
                <c:pt idx="2">
                  <c:v>W23-1 </c:v>
                </c:pt>
                <c:pt idx="3">
                  <c:v>W23-2 </c:v>
                </c:pt>
                <c:pt idx="4">
                  <c:v>W23-2S</c:v>
                </c:pt>
                <c:pt idx="5">
                  <c:v>W23-3S</c:v>
                </c:pt>
                <c:pt idx="6">
                  <c:v>W6-1</c:v>
                </c:pt>
                <c:pt idx="7">
                  <c:v>W6-3 </c:v>
                </c:pt>
                <c:pt idx="8">
                  <c:v>W7-1S</c:v>
                </c:pt>
                <c:pt idx="9">
                  <c:v>W7-2S</c:v>
                </c:pt>
                <c:pt idx="10">
                  <c:v>W8-3 </c:v>
                </c:pt>
                <c:pt idx="11">
                  <c:v>W9-2S</c:v>
                </c:pt>
                <c:pt idx="12">
                  <c:v>W9-3S</c:v>
                </c:pt>
              </c:strCache>
            </c:strRef>
          </c:cat>
          <c:val>
            <c:numRef>
              <c:f>Sheet1!$G$5:$G$17</c:f>
              <c:numCache>
                <c:formatCode>General</c:formatCode>
                <c:ptCount val="13"/>
                <c:pt idx="0">
                  <c:v>399.9</c:v>
                </c:pt>
                <c:pt idx="1">
                  <c:v>417.7</c:v>
                </c:pt>
                <c:pt idx="2">
                  <c:v>371.55</c:v>
                </c:pt>
                <c:pt idx="3">
                  <c:v>343.13</c:v>
                </c:pt>
                <c:pt idx="4">
                  <c:v>385.15</c:v>
                </c:pt>
                <c:pt idx="5">
                  <c:v>335.98</c:v>
                </c:pt>
                <c:pt idx="6">
                  <c:v>338.52</c:v>
                </c:pt>
                <c:pt idx="7">
                  <c:v>164.99</c:v>
                </c:pt>
                <c:pt idx="8">
                  <c:v>378.86</c:v>
                </c:pt>
                <c:pt idx="9">
                  <c:v>375.3</c:v>
                </c:pt>
                <c:pt idx="10">
                  <c:v>321.42</c:v>
                </c:pt>
                <c:pt idx="11">
                  <c:v>349.17</c:v>
                </c:pt>
                <c:pt idx="12">
                  <c:v>370.34</c:v>
                </c:pt>
              </c:numCache>
            </c:numRef>
          </c:val>
          <c:extLst xmlns:c16r2="http://schemas.microsoft.com/office/drawing/2015/06/chart">
            <c:ext xmlns:c16="http://schemas.microsoft.com/office/drawing/2014/chart" uri="{C3380CC4-5D6E-409C-BE32-E72D297353CC}">
              <c16:uniqueId val="{00000003-B0E2-4837-BC1B-D4AC3B0814CB}"/>
            </c:ext>
          </c:extLst>
        </c:ser>
        <c:dLbls>
          <c:showLegendKey val="0"/>
          <c:showVal val="0"/>
          <c:showCatName val="0"/>
          <c:showSerName val="0"/>
          <c:showPercent val="0"/>
          <c:showBubbleSize val="0"/>
        </c:dLbls>
        <c:gapWidth val="219"/>
        <c:axId val="-527752624"/>
        <c:axId val="-527755888"/>
      </c:barChart>
      <c:catAx>
        <c:axId val="-527752624"/>
        <c:scaling>
          <c:orientation val="minMax"/>
        </c:scaling>
        <c:delete val="0"/>
        <c:axPos val="b"/>
        <c:numFmt formatCode="General" sourceLinked="1"/>
        <c:majorTickMark val="out"/>
        <c:minorTickMark val="out"/>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600" b="1" i="0" u="none" strike="noStrike" kern="1200" baseline="0">
                <a:ln>
                  <a:noFill/>
                </a:ln>
                <a:solidFill>
                  <a:schemeClr val="tx1"/>
                </a:solidFill>
                <a:latin typeface="+mn-lt"/>
                <a:ea typeface="+mn-ea"/>
                <a:cs typeface="Times New Roman" panose="02020603050405020304" pitchFamily="18" charset="0"/>
              </a:defRPr>
            </a:pPr>
            <a:endParaRPr lang="en-US"/>
          </a:p>
        </c:txPr>
        <c:crossAx val="-527755888"/>
        <c:crosses val="autoZero"/>
        <c:auto val="1"/>
        <c:lblAlgn val="ctr"/>
        <c:lblOffset val="100"/>
        <c:noMultiLvlLbl val="0"/>
      </c:catAx>
      <c:valAx>
        <c:axId val="-527755888"/>
        <c:scaling>
          <c:orientation val="minMax"/>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GB" sz="1800" b="1">
                    <a:solidFill>
                      <a:schemeClr val="tx1"/>
                    </a:solidFill>
                    <a:latin typeface="+mn-lt"/>
                    <a:cs typeface="Times New Roman" panose="02020603050405020304" pitchFamily="18" charset="0"/>
                  </a:rPr>
                  <a:t>Fresh weight (g)</a:t>
                </a:r>
              </a:p>
            </c:rich>
          </c:tx>
          <c:layout>
            <c:manualLayout>
              <c:xMode val="edge"/>
              <c:yMode val="edge"/>
              <c:x val="3.0245396227086231E-3"/>
              <c:y val="0.2164312046806853"/>
            </c:manualLayout>
          </c:layout>
          <c:overlay val="0"/>
          <c:spPr>
            <a:noFill/>
            <a:ln>
              <a:noFill/>
            </a:ln>
            <a:effectLst/>
          </c:spPr>
        </c:title>
        <c:numFmt formatCode="General" sourceLinked="1"/>
        <c:majorTickMark val="out"/>
        <c:minorTickMark val="out"/>
        <c:tickLblPos val="nextTo"/>
        <c:spPr>
          <a:noFill/>
          <a:ln w="9525">
            <a:solidFill>
              <a:sysClr val="windowText" lastClr="000000"/>
            </a:solidFill>
          </a:ln>
          <a:effectLst/>
        </c:spPr>
        <c:txPr>
          <a:bodyPr rot="-60000000" spcFirstLastPara="1" vertOverflow="ellipsis" vert="horz" wrap="square" anchor="ctr" anchorCtr="1"/>
          <a:lstStyle/>
          <a:p>
            <a:pPr>
              <a:defRPr sz="1600" b="1" i="0" u="none" strike="noStrike" kern="1200" baseline="0">
                <a:ln>
                  <a:noFill/>
                </a:ln>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52775262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legend>
    <c:plotVisOnly val="1"/>
    <c:dispBlanksAs val="gap"/>
    <c:showDLblsOverMax val="0"/>
  </c:chart>
  <c:spPr>
    <a:solidFill>
      <a:schemeClr val="bg1"/>
    </a:solidFill>
    <a:ln w="25400" cap="flat" cmpd="sng" algn="ctr">
      <a:solidFill>
        <a:schemeClr val="accent5"/>
      </a:solidFill>
      <a:round/>
    </a:ln>
    <a:effectLst/>
  </c:spPr>
  <c:txPr>
    <a:bodyPr/>
    <a:lstStyle/>
    <a:p>
      <a:pPr>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Sheet1!$D$3</c:f>
              <c:strCache>
                <c:ptCount val="1"/>
                <c:pt idx="0">
                  <c:v>C</c:v>
                </c:pt>
              </c:strCache>
            </c:strRef>
          </c:tx>
          <c:spPr>
            <a:solidFill>
              <a:schemeClr val="accent1"/>
            </a:solidFill>
            <a:ln>
              <a:noFill/>
            </a:ln>
            <a:effectLst/>
          </c:spPr>
          <c:invertIfNegative val="0"/>
          <c:errBars>
            <c:errBarType val="both"/>
            <c:errValType val="cust"/>
            <c:noEndCap val="0"/>
            <c:plus>
              <c:numRef>
                <c:f>Sheet1!$P$4:$P$16</c:f>
                <c:numCache>
                  <c:formatCode>General</c:formatCode>
                  <c:ptCount val="13"/>
                  <c:pt idx="0">
                    <c:v>2.376609542324247</c:v>
                  </c:pt>
                  <c:pt idx="1">
                    <c:v>0</c:v>
                  </c:pt>
                  <c:pt idx="2">
                    <c:v>1.96805530071354</c:v>
                  </c:pt>
                  <c:pt idx="3">
                    <c:v>0.61882112385836996</c:v>
                  </c:pt>
                  <c:pt idx="4">
                    <c:v>2.6625473391722712</c:v>
                  </c:pt>
                  <c:pt idx="5">
                    <c:v>1.2787819725556551</c:v>
                  </c:pt>
                  <c:pt idx="6">
                    <c:v>2.0506706220161242</c:v>
                  </c:pt>
                  <c:pt idx="7">
                    <c:v>0.88034794257725502</c:v>
                  </c:pt>
                  <c:pt idx="8">
                    <c:v>1.7779406392415531</c:v>
                  </c:pt>
                  <c:pt idx="9">
                    <c:v>2.2893389693679409</c:v>
                  </c:pt>
                  <c:pt idx="10">
                    <c:v>2.5412480529587591</c:v>
                  </c:pt>
                  <c:pt idx="11">
                    <c:v>0.66862265142605104</c:v>
                  </c:pt>
                  <c:pt idx="12">
                    <c:v>2.8350426216666742</c:v>
                  </c:pt>
                </c:numCache>
              </c:numRef>
            </c:plus>
            <c:minus>
              <c:numRef>
                <c:f>Sheet1!$P$4:$P$16</c:f>
                <c:numCache>
                  <c:formatCode>General</c:formatCode>
                  <c:ptCount val="13"/>
                  <c:pt idx="0">
                    <c:v>2.376609542324247</c:v>
                  </c:pt>
                  <c:pt idx="1">
                    <c:v>0</c:v>
                  </c:pt>
                  <c:pt idx="2">
                    <c:v>1.96805530071354</c:v>
                  </c:pt>
                  <c:pt idx="3">
                    <c:v>0.61882112385836996</c:v>
                  </c:pt>
                  <c:pt idx="4">
                    <c:v>2.6625473391722712</c:v>
                  </c:pt>
                  <c:pt idx="5">
                    <c:v>1.2787819725556551</c:v>
                  </c:pt>
                  <c:pt idx="6">
                    <c:v>2.0506706220161242</c:v>
                  </c:pt>
                  <c:pt idx="7">
                    <c:v>0.88034794257725502</c:v>
                  </c:pt>
                  <c:pt idx="8">
                    <c:v>1.7779406392415531</c:v>
                  </c:pt>
                  <c:pt idx="9">
                    <c:v>2.2893389693679409</c:v>
                  </c:pt>
                  <c:pt idx="10">
                    <c:v>2.5412480529587591</c:v>
                  </c:pt>
                  <c:pt idx="11">
                    <c:v>0.66862265142605104</c:v>
                  </c:pt>
                  <c:pt idx="12">
                    <c:v>2.8350426216666742</c:v>
                  </c:pt>
                </c:numCache>
              </c:numRef>
            </c:minus>
            <c:spPr>
              <a:noFill/>
              <a:ln w="9525" cap="flat" cmpd="sng" algn="ctr">
                <a:solidFill>
                  <a:schemeClr val="tx1">
                    <a:lumMod val="65000"/>
                    <a:lumOff val="35000"/>
                  </a:schemeClr>
                </a:solidFill>
                <a:round/>
              </a:ln>
              <a:effectLst/>
            </c:spPr>
          </c:errBars>
          <c:cat>
            <c:strRef>
              <c:f>Sheet1!$C$4:$C$16</c:f>
              <c:strCache>
                <c:ptCount val="13"/>
                <c:pt idx="0">
                  <c:v>MM</c:v>
                </c:pt>
                <c:pt idx="1">
                  <c:v>W11-1 </c:v>
                </c:pt>
                <c:pt idx="2">
                  <c:v>W23-1 </c:v>
                </c:pt>
                <c:pt idx="3">
                  <c:v>W23-2 </c:v>
                </c:pt>
                <c:pt idx="4">
                  <c:v>W23-2S</c:v>
                </c:pt>
                <c:pt idx="5">
                  <c:v>W23-3S</c:v>
                </c:pt>
                <c:pt idx="6">
                  <c:v>W6-1</c:v>
                </c:pt>
                <c:pt idx="7">
                  <c:v>W6-3 </c:v>
                </c:pt>
                <c:pt idx="8">
                  <c:v>W7-1S</c:v>
                </c:pt>
                <c:pt idx="9">
                  <c:v>W7-2S</c:v>
                </c:pt>
                <c:pt idx="10">
                  <c:v>W8-3 </c:v>
                </c:pt>
                <c:pt idx="11">
                  <c:v>W9-2S</c:v>
                </c:pt>
                <c:pt idx="12">
                  <c:v>W9-3S</c:v>
                </c:pt>
              </c:strCache>
            </c:strRef>
          </c:cat>
          <c:val>
            <c:numRef>
              <c:f>Sheet1!$D$4:$D$16</c:f>
              <c:numCache>
                <c:formatCode>General</c:formatCode>
                <c:ptCount val="13"/>
                <c:pt idx="0">
                  <c:v>88.77</c:v>
                </c:pt>
                <c:pt idx="1">
                  <c:v>88.179999999999978</c:v>
                </c:pt>
                <c:pt idx="2">
                  <c:v>90.3</c:v>
                </c:pt>
                <c:pt idx="3">
                  <c:v>88.84</c:v>
                </c:pt>
                <c:pt idx="4">
                  <c:v>88.25</c:v>
                </c:pt>
                <c:pt idx="5">
                  <c:v>93.76</c:v>
                </c:pt>
                <c:pt idx="6">
                  <c:v>86.45</c:v>
                </c:pt>
                <c:pt idx="7">
                  <c:v>89</c:v>
                </c:pt>
                <c:pt idx="8">
                  <c:v>90.84</c:v>
                </c:pt>
                <c:pt idx="9">
                  <c:v>88.66</c:v>
                </c:pt>
                <c:pt idx="10">
                  <c:v>89.7</c:v>
                </c:pt>
                <c:pt idx="11">
                  <c:v>89.96</c:v>
                </c:pt>
                <c:pt idx="12">
                  <c:v>88.179999999999978</c:v>
                </c:pt>
              </c:numCache>
            </c:numRef>
          </c:val>
          <c:extLst xmlns:c16r2="http://schemas.microsoft.com/office/drawing/2015/06/chart">
            <c:ext xmlns:c16="http://schemas.microsoft.com/office/drawing/2014/chart" uri="{C3380CC4-5D6E-409C-BE32-E72D297353CC}">
              <c16:uniqueId val="{00000000-CDD2-4075-A6AE-58B5CE09B544}"/>
            </c:ext>
          </c:extLst>
        </c:ser>
        <c:ser>
          <c:idx val="1"/>
          <c:order val="1"/>
          <c:tx>
            <c:strRef>
              <c:f>Sheet1!$E$3</c:f>
              <c:strCache>
                <c:ptCount val="1"/>
                <c:pt idx="0">
                  <c:v>PM</c:v>
                </c:pt>
              </c:strCache>
            </c:strRef>
          </c:tx>
          <c:spPr>
            <a:solidFill>
              <a:schemeClr val="accent2"/>
            </a:solidFill>
            <a:ln>
              <a:noFill/>
            </a:ln>
            <a:effectLst/>
          </c:spPr>
          <c:invertIfNegative val="0"/>
          <c:errBars>
            <c:errBarType val="both"/>
            <c:errValType val="cust"/>
            <c:noEndCap val="0"/>
            <c:plus>
              <c:numRef>
                <c:f>Sheet1!$X$4:$X$16</c:f>
                <c:numCache>
                  <c:formatCode>General</c:formatCode>
                  <c:ptCount val="13"/>
                  <c:pt idx="0">
                    <c:v>0.57879184513951298</c:v>
                  </c:pt>
                  <c:pt idx="2">
                    <c:v>1.61111439175911</c:v>
                  </c:pt>
                  <c:pt idx="3">
                    <c:v>0.73927188277836298</c:v>
                  </c:pt>
                  <c:pt idx="4">
                    <c:v>0.61263093838514704</c:v>
                  </c:pt>
                  <c:pt idx="5">
                    <c:v>0.65407377259756005</c:v>
                  </c:pt>
                  <c:pt idx="6">
                    <c:v>0.67879181884678796</c:v>
                  </c:pt>
                  <c:pt idx="7">
                    <c:v>1.3606830392612901</c:v>
                  </c:pt>
                  <c:pt idx="8">
                    <c:v>1.3705982574530491</c:v>
                  </c:pt>
                  <c:pt idx="9">
                    <c:v>1.7384685549835719</c:v>
                  </c:pt>
                  <c:pt idx="10">
                    <c:v>1.668994208098598</c:v>
                  </c:pt>
                  <c:pt idx="11">
                    <c:v>1.4920455757114119</c:v>
                  </c:pt>
                  <c:pt idx="12">
                    <c:v>1.467781773062105</c:v>
                  </c:pt>
                </c:numCache>
              </c:numRef>
            </c:plus>
            <c:minus>
              <c:numRef>
                <c:f>Sheet1!$X$4:$X$16</c:f>
                <c:numCache>
                  <c:formatCode>General</c:formatCode>
                  <c:ptCount val="13"/>
                  <c:pt idx="0">
                    <c:v>0.57879184513951298</c:v>
                  </c:pt>
                  <c:pt idx="2">
                    <c:v>1.61111439175911</c:v>
                  </c:pt>
                  <c:pt idx="3">
                    <c:v>0.73927188277836298</c:v>
                  </c:pt>
                  <c:pt idx="4">
                    <c:v>0.61263093838514704</c:v>
                  </c:pt>
                  <c:pt idx="5">
                    <c:v>0.65407377259756005</c:v>
                  </c:pt>
                  <c:pt idx="6">
                    <c:v>0.67879181884678796</c:v>
                  </c:pt>
                  <c:pt idx="7">
                    <c:v>1.3606830392612901</c:v>
                  </c:pt>
                  <c:pt idx="8">
                    <c:v>1.3705982574530491</c:v>
                  </c:pt>
                  <c:pt idx="9">
                    <c:v>1.7384685549835719</c:v>
                  </c:pt>
                  <c:pt idx="10">
                    <c:v>1.668994208098598</c:v>
                  </c:pt>
                  <c:pt idx="11">
                    <c:v>1.4920455757114119</c:v>
                  </c:pt>
                  <c:pt idx="12">
                    <c:v>1.467781773062105</c:v>
                  </c:pt>
                </c:numCache>
              </c:numRef>
            </c:minus>
            <c:spPr>
              <a:noFill/>
              <a:ln w="9525" cap="flat" cmpd="sng" algn="ctr">
                <a:solidFill>
                  <a:schemeClr val="tx1">
                    <a:lumMod val="65000"/>
                    <a:lumOff val="35000"/>
                  </a:schemeClr>
                </a:solidFill>
                <a:round/>
              </a:ln>
              <a:effectLst/>
            </c:spPr>
          </c:errBars>
          <c:cat>
            <c:strRef>
              <c:f>Sheet1!$C$4:$C$16</c:f>
              <c:strCache>
                <c:ptCount val="13"/>
                <c:pt idx="0">
                  <c:v>MM</c:v>
                </c:pt>
                <c:pt idx="1">
                  <c:v>W11-1 </c:v>
                </c:pt>
                <c:pt idx="2">
                  <c:v>W23-1 </c:v>
                </c:pt>
                <c:pt idx="3">
                  <c:v>W23-2 </c:v>
                </c:pt>
                <c:pt idx="4">
                  <c:v>W23-2S</c:v>
                </c:pt>
                <c:pt idx="5">
                  <c:v>W23-3S</c:v>
                </c:pt>
                <c:pt idx="6">
                  <c:v>W6-1</c:v>
                </c:pt>
                <c:pt idx="7">
                  <c:v>W6-3 </c:v>
                </c:pt>
                <c:pt idx="8">
                  <c:v>W7-1S</c:v>
                </c:pt>
                <c:pt idx="9">
                  <c:v>W7-2S</c:v>
                </c:pt>
                <c:pt idx="10">
                  <c:v>W8-3 </c:v>
                </c:pt>
                <c:pt idx="11">
                  <c:v>W9-2S</c:v>
                </c:pt>
                <c:pt idx="12">
                  <c:v>W9-3S</c:v>
                </c:pt>
              </c:strCache>
            </c:strRef>
          </c:cat>
          <c:val>
            <c:numRef>
              <c:f>Sheet1!$E$4:$E$16</c:f>
              <c:numCache>
                <c:formatCode>General</c:formatCode>
                <c:ptCount val="13"/>
                <c:pt idx="0">
                  <c:v>92.76</c:v>
                </c:pt>
                <c:pt idx="1">
                  <c:v>89.679999999999978</c:v>
                </c:pt>
                <c:pt idx="2">
                  <c:v>90.39</c:v>
                </c:pt>
                <c:pt idx="3">
                  <c:v>91.55</c:v>
                </c:pt>
                <c:pt idx="4">
                  <c:v>91.02</c:v>
                </c:pt>
                <c:pt idx="5">
                  <c:v>94.169999999999973</c:v>
                </c:pt>
                <c:pt idx="6">
                  <c:v>90.56</c:v>
                </c:pt>
                <c:pt idx="7">
                  <c:v>90.59</c:v>
                </c:pt>
                <c:pt idx="8">
                  <c:v>92.56</c:v>
                </c:pt>
                <c:pt idx="9">
                  <c:v>89.35</c:v>
                </c:pt>
                <c:pt idx="10">
                  <c:v>88.69</c:v>
                </c:pt>
                <c:pt idx="11">
                  <c:v>89.76</c:v>
                </c:pt>
                <c:pt idx="12">
                  <c:v>89.32</c:v>
                </c:pt>
              </c:numCache>
            </c:numRef>
          </c:val>
          <c:extLst xmlns:c16r2="http://schemas.microsoft.com/office/drawing/2015/06/chart">
            <c:ext xmlns:c16="http://schemas.microsoft.com/office/drawing/2014/chart" uri="{C3380CC4-5D6E-409C-BE32-E72D297353CC}">
              <c16:uniqueId val="{00000001-CDD2-4075-A6AE-58B5CE09B544}"/>
            </c:ext>
          </c:extLst>
        </c:ser>
        <c:ser>
          <c:idx val="2"/>
          <c:order val="2"/>
          <c:tx>
            <c:strRef>
              <c:f>Sheet1!$F$3</c:f>
              <c:strCache>
                <c:ptCount val="1"/>
                <c:pt idx="0">
                  <c:v>S</c:v>
                </c:pt>
              </c:strCache>
            </c:strRef>
          </c:tx>
          <c:spPr>
            <a:solidFill>
              <a:srgbClr val="FF0000"/>
            </a:solidFill>
            <a:ln>
              <a:noFill/>
            </a:ln>
            <a:effectLst/>
          </c:spPr>
          <c:invertIfNegative val="0"/>
          <c:errBars>
            <c:errBarType val="both"/>
            <c:errValType val="cust"/>
            <c:noEndCap val="0"/>
            <c:plus>
              <c:numRef>
                <c:f>Sheet1!$P$19:$P$31</c:f>
                <c:numCache>
                  <c:formatCode>General</c:formatCode>
                  <c:ptCount val="13"/>
                  <c:pt idx="0">
                    <c:v>2.5338360246866829</c:v>
                  </c:pt>
                  <c:pt idx="1">
                    <c:v>2.8703407898714759</c:v>
                  </c:pt>
                  <c:pt idx="2">
                    <c:v>2.150381749054497</c:v>
                  </c:pt>
                  <c:pt idx="3">
                    <c:v>4.0216505214484553</c:v>
                  </c:pt>
                  <c:pt idx="4">
                    <c:v>2.2425817525046181</c:v>
                  </c:pt>
                  <c:pt idx="5">
                    <c:v>1.7213917576581259</c:v>
                  </c:pt>
                  <c:pt idx="6">
                    <c:v>2.3327826731180918</c:v>
                  </c:pt>
                  <c:pt idx="7">
                    <c:v>4.1941097088655139</c:v>
                  </c:pt>
                  <c:pt idx="8">
                    <c:v>1.6922981169600919</c:v>
                  </c:pt>
                  <c:pt idx="9">
                    <c:v>1.835538068251378</c:v>
                  </c:pt>
                  <c:pt idx="10">
                    <c:v>2.5329100523574342</c:v>
                  </c:pt>
                  <c:pt idx="11">
                    <c:v>2.4234617114092529</c:v>
                  </c:pt>
                  <c:pt idx="12">
                    <c:v>1.749201603589476</c:v>
                  </c:pt>
                </c:numCache>
              </c:numRef>
            </c:plus>
            <c:minus>
              <c:numRef>
                <c:f>Sheet1!$P$19:$P$31</c:f>
                <c:numCache>
                  <c:formatCode>General</c:formatCode>
                  <c:ptCount val="13"/>
                  <c:pt idx="0">
                    <c:v>2.5338360246866829</c:v>
                  </c:pt>
                  <c:pt idx="1">
                    <c:v>2.8703407898714759</c:v>
                  </c:pt>
                  <c:pt idx="2">
                    <c:v>2.150381749054497</c:v>
                  </c:pt>
                  <c:pt idx="3">
                    <c:v>4.0216505214484553</c:v>
                  </c:pt>
                  <c:pt idx="4">
                    <c:v>2.2425817525046181</c:v>
                  </c:pt>
                  <c:pt idx="5">
                    <c:v>1.7213917576581259</c:v>
                  </c:pt>
                  <c:pt idx="6">
                    <c:v>2.3327826731180918</c:v>
                  </c:pt>
                  <c:pt idx="7">
                    <c:v>4.1941097088655139</c:v>
                  </c:pt>
                  <c:pt idx="8">
                    <c:v>1.6922981169600919</c:v>
                  </c:pt>
                  <c:pt idx="9">
                    <c:v>1.835538068251378</c:v>
                  </c:pt>
                  <c:pt idx="10">
                    <c:v>2.5329100523574342</c:v>
                  </c:pt>
                  <c:pt idx="11">
                    <c:v>2.4234617114092529</c:v>
                  </c:pt>
                  <c:pt idx="12">
                    <c:v>1.749201603589476</c:v>
                  </c:pt>
                </c:numCache>
              </c:numRef>
            </c:minus>
            <c:spPr>
              <a:noFill/>
              <a:ln w="9525" cap="flat" cmpd="sng" algn="ctr">
                <a:solidFill>
                  <a:schemeClr val="tx1">
                    <a:lumMod val="65000"/>
                    <a:lumOff val="35000"/>
                  </a:schemeClr>
                </a:solidFill>
                <a:round/>
              </a:ln>
              <a:effectLst/>
            </c:spPr>
          </c:errBars>
          <c:cat>
            <c:strRef>
              <c:f>Sheet1!$C$4:$C$16</c:f>
              <c:strCache>
                <c:ptCount val="13"/>
                <c:pt idx="0">
                  <c:v>MM</c:v>
                </c:pt>
                <c:pt idx="1">
                  <c:v>W11-1 </c:v>
                </c:pt>
                <c:pt idx="2">
                  <c:v>W23-1 </c:v>
                </c:pt>
                <c:pt idx="3">
                  <c:v>W23-2 </c:v>
                </c:pt>
                <c:pt idx="4">
                  <c:v>W23-2S</c:v>
                </c:pt>
                <c:pt idx="5">
                  <c:v>W23-3S</c:v>
                </c:pt>
                <c:pt idx="6">
                  <c:v>W6-1</c:v>
                </c:pt>
                <c:pt idx="7">
                  <c:v>W6-3 </c:v>
                </c:pt>
                <c:pt idx="8">
                  <c:v>W7-1S</c:v>
                </c:pt>
                <c:pt idx="9">
                  <c:v>W7-2S</c:v>
                </c:pt>
                <c:pt idx="10">
                  <c:v>W8-3 </c:v>
                </c:pt>
                <c:pt idx="11">
                  <c:v>W9-2S</c:v>
                </c:pt>
                <c:pt idx="12">
                  <c:v>W9-3S</c:v>
                </c:pt>
              </c:strCache>
            </c:strRef>
          </c:cat>
          <c:val>
            <c:numRef>
              <c:f>Sheet1!$F$4:$F$16</c:f>
              <c:numCache>
                <c:formatCode>General</c:formatCode>
                <c:ptCount val="13"/>
                <c:pt idx="0">
                  <c:v>74.239999999999995</c:v>
                </c:pt>
                <c:pt idx="1">
                  <c:v>77.75</c:v>
                </c:pt>
                <c:pt idx="2">
                  <c:v>80.75</c:v>
                </c:pt>
                <c:pt idx="3">
                  <c:v>81.64</c:v>
                </c:pt>
                <c:pt idx="4">
                  <c:v>76.069999999999993</c:v>
                </c:pt>
                <c:pt idx="5">
                  <c:v>85.28</c:v>
                </c:pt>
                <c:pt idx="6">
                  <c:v>75.38</c:v>
                </c:pt>
                <c:pt idx="7">
                  <c:v>77.03</c:v>
                </c:pt>
                <c:pt idx="8">
                  <c:v>80.61</c:v>
                </c:pt>
                <c:pt idx="9">
                  <c:v>77.98</c:v>
                </c:pt>
                <c:pt idx="10">
                  <c:v>75.56</c:v>
                </c:pt>
                <c:pt idx="11">
                  <c:v>81.47</c:v>
                </c:pt>
                <c:pt idx="12">
                  <c:v>76.39</c:v>
                </c:pt>
              </c:numCache>
            </c:numRef>
          </c:val>
          <c:extLst xmlns:c16r2="http://schemas.microsoft.com/office/drawing/2015/06/chart">
            <c:ext xmlns:c16="http://schemas.microsoft.com/office/drawing/2014/chart" uri="{C3380CC4-5D6E-409C-BE32-E72D297353CC}">
              <c16:uniqueId val="{00000002-CDD2-4075-A6AE-58B5CE09B544}"/>
            </c:ext>
          </c:extLst>
        </c:ser>
        <c:ser>
          <c:idx val="3"/>
          <c:order val="3"/>
          <c:tx>
            <c:strRef>
              <c:f>Sheet1!$G$3</c:f>
              <c:strCache>
                <c:ptCount val="1"/>
                <c:pt idx="0">
                  <c:v>SPM</c:v>
                </c:pt>
              </c:strCache>
            </c:strRef>
          </c:tx>
          <c:spPr>
            <a:solidFill>
              <a:schemeClr val="accent4"/>
            </a:solidFill>
            <a:ln>
              <a:noFill/>
            </a:ln>
            <a:effectLst/>
          </c:spPr>
          <c:invertIfNegative val="0"/>
          <c:errBars>
            <c:errBarType val="both"/>
            <c:errValType val="cust"/>
            <c:noEndCap val="0"/>
            <c:plus>
              <c:numRef>
                <c:f>Sheet1!$X$19:$X$31</c:f>
                <c:numCache>
                  <c:formatCode>General</c:formatCode>
                  <c:ptCount val="13"/>
                  <c:pt idx="0">
                    <c:v>1.150094199040524</c:v>
                  </c:pt>
                  <c:pt idx="1">
                    <c:v>2.1617869730079029</c:v>
                  </c:pt>
                  <c:pt idx="2">
                    <c:v>1.9341681028287081</c:v>
                  </c:pt>
                  <c:pt idx="3">
                    <c:v>2.1224096957625012</c:v>
                  </c:pt>
                  <c:pt idx="4">
                    <c:v>0.94144392645906505</c:v>
                  </c:pt>
                  <c:pt idx="5">
                    <c:v>1.553337133400216</c:v>
                  </c:pt>
                  <c:pt idx="6">
                    <c:v>1.7185507460260441</c:v>
                  </c:pt>
                  <c:pt idx="7">
                    <c:v>1.940276505209158</c:v>
                  </c:pt>
                  <c:pt idx="8">
                    <c:v>1.5363017010557081</c:v>
                  </c:pt>
                  <c:pt idx="9">
                    <c:v>1.248982085540062</c:v>
                  </c:pt>
                  <c:pt idx="10">
                    <c:v>1.830634566664429</c:v>
                  </c:pt>
                  <c:pt idx="11">
                    <c:v>2.075766424721238</c:v>
                  </c:pt>
                  <c:pt idx="12">
                    <c:v>1.5966370908882199</c:v>
                  </c:pt>
                </c:numCache>
              </c:numRef>
            </c:plus>
            <c:minus>
              <c:numRef>
                <c:f>Sheet1!$X$19:$X$31</c:f>
                <c:numCache>
                  <c:formatCode>General</c:formatCode>
                  <c:ptCount val="13"/>
                  <c:pt idx="0">
                    <c:v>1.150094199040524</c:v>
                  </c:pt>
                  <c:pt idx="1">
                    <c:v>2.1617869730079029</c:v>
                  </c:pt>
                  <c:pt idx="2">
                    <c:v>1.9341681028287081</c:v>
                  </c:pt>
                  <c:pt idx="3">
                    <c:v>2.1224096957625012</c:v>
                  </c:pt>
                  <c:pt idx="4">
                    <c:v>0.94144392645906505</c:v>
                  </c:pt>
                  <c:pt idx="5">
                    <c:v>1.553337133400216</c:v>
                  </c:pt>
                  <c:pt idx="6">
                    <c:v>1.7185507460260441</c:v>
                  </c:pt>
                  <c:pt idx="7">
                    <c:v>1.940276505209158</c:v>
                  </c:pt>
                  <c:pt idx="8">
                    <c:v>1.5363017010557081</c:v>
                  </c:pt>
                  <c:pt idx="9">
                    <c:v>1.248982085540062</c:v>
                  </c:pt>
                  <c:pt idx="10">
                    <c:v>1.830634566664429</c:v>
                  </c:pt>
                  <c:pt idx="11">
                    <c:v>2.075766424721238</c:v>
                  </c:pt>
                  <c:pt idx="12">
                    <c:v>1.5966370908882199</c:v>
                  </c:pt>
                </c:numCache>
              </c:numRef>
            </c:minus>
            <c:spPr>
              <a:noFill/>
              <a:ln w="9525" cap="flat" cmpd="sng" algn="ctr">
                <a:solidFill>
                  <a:schemeClr val="tx1">
                    <a:lumMod val="65000"/>
                    <a:lumOff val="35000"/>
                  </a:schemeClr>
                </a:solidFill>
                <a:round/>
              </a:ln>
              <a:effectLst/>
            </c:spPr>
          </c:errBars>
          <c:cat>
            <c:strRef>
              <c:f>Sheet1!$C$4:$C$16</c:f>
              <c:strCache>
                <c:ptCount val="13"/>
                <c:pt idx="0">
                  <c:v>MM</c:v>
                </c:pt>
                <c:pt idx="1">
                  <c:v>W11-1 </c:v>
                </c:pt>
                <c:pt idx="2">
                  <c:v>W23-1 </c:v>
                </c:pt>
                <c:pt idx="3">
                  <c:v>W23-2 </c:v>
                </c:pt>
                <c:pt idx="4">
                  <c:v>W23-2S</c:v>
                </c:pt>
                <c:pt idx="5">
                  <c:v>W23-3S</c:v>
                </c:pt>
                <c:pt idx="6">
                  <c:v>W6-1</c:v>
                </c:pt>
                <c:pt idx="7">
                  <c:v>W6-3 </c:v>
                </c:pt>
                <c:pt idx="8">
                  <c:v>W7-1S</c:v>
                </c:pt>
                <c:pt idx="9">
                  <c:v>W7-2S</c:v>
                </c:pt>
                <c:pt idx="10">
                  <c:v>W8-3 </c:v>
                </c:pt>
                <c:pt idx="11">
                  <c:v>W9-2S</c:v>
                </c:pt>
                <c:pt idx="12">
                  <c:v>W9-3S</c:v>
                </c:pt>
              </c:strCache>
            </c:strRef>
          </c:cat>
          <c:val>
            <c:numRef>
              <c:f>Sheet1!$G$4:$G$16</c:f>
              <c:numCache>
                <c:formatCode>General</c:formatCode>
                <c:ptCount val="13"/>
                <c:pt idx="0">
                  <c:v>79.63</c:v>
                </c:pt>
                <c:pt idx="1">
                  <c:v>79.27</c:v>
                </c:pt>
                <c:pt idx="2">
                  <c:v>81.81</c:v>
                </c:pt>
                <c:pt idx="3">
                  <c:v>78.14</c:v>
                </c:pt>
                <c:pt idx="4">
                  <c:v>77.34</c:v>
                </c:pt>
                <c:pt idx="5">
                  <c:v>85.19</c:v>
                </c:pt>
                <c:pt idx="6">
                  <c:v>81.61</c:v>
                </c:pt>
                <c:pt idx="7">
                  <c:v>84.26</c:v>
                </c:pt>
                <c:pt idx="8">
                  <c:v>82.74</c:v>
                </c:pt>
                <c:pt idx="9">
                  <c:v>83.32</c:v>
                </c:pt>
                <c:pt idx="10">
                  <c:v>75.14</c:v>
                </c:pt>
                <c:pt idx="11">
                  <c:v>84.86</c:v>
                </c:pt>
                <c:pt idx="12">
                  <c:v>76.650000000000006</c:v>
                </c:pt>
              </c:numCache>
            </c:numRef>
          </c:val>
          <c:extLst xmlns:c16r2="http://schemas.microsoft.com/office/drawing/2015/06/chart">
            <c:ext xmlns:c16="http://schemas.microsoft.com/office/drawing/2014/chart" uri="{C3380CC4-5D6E-409C-BE32-E72D297353CC}">
              <c16:uniqueId val="{00000003-CDD2-4075-A6AE-58B5CE09B544}"/>
            </c:ext>
          </c:extLst>
        </c:ser>
        <c:dLbls>
          <c:showLegendKey val="0"/>
          <c:showVal val="0"/>
          <c:showCatName val="0"/>
          <c:showSerName val="0"/>
          <c:showPercent val="0"/>
          <c:showBubbleSize val="0"/>
        </c:dLbls>
        <c:gapWidth val="219"/>
        <c:axId val="-527754256"/>
        <c:axId val="-726852528"/>
      </c:barChart>
      <c:catAx>
        <c:axId val="-527754256"/>
        <c:scaling>
          <c:orientation val="minMax"/>
        </c:scaling>
        <c:delete val="0"/>
        <c:axPos val="b"/>
        <c:numFmt formatCode="General" sourceLinked="1"/>
        <c:majorTickMark val="out"/>
        <c:minorTickMark val="out"/>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Times New Roman" panose="02020603050405020304" pitchFamily="18" charset="0"/>
              </a:defRPr>
            </a:pPr>
            <a:endParaRPr lang="en-US"/>
          </a:p>
        </c:txPr>
        <c:crossAx val="-726852528"/>
        <c:crosses val="autoZero"/>
        <c:auto val="1"/>
        <c:lblAlgn val="ctr"/>
        <c:lblOffset val="100"/>
        <c:noMultiLvlLbl val="0"/>
      </c:catAx>
      <c:valAx>
        <c:axId val="-726852528"/>
        <c:scaling>
          <c:orientation val="minMax"/>
        </c:scaling>
        <c:delete val="0"/>
        <c:axPos val="l"/>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Times New Roman" panose="02020603050405020304" pitchFamily="18" charset="0"/>
                  </a:defRPr>
                </a:pPr>
                <a:r>
                  <a:rPr lang="en-GB" sz="2000" b="1">
                    <a:latin typeface="+mn-lt"/>
                    <a:cs typeface="Times New Roman" panose="02020603050405020304" pitchFamily="18" charset="0"/>
                  </a:rPr>
                  <a:t> </a:t>
                </a:r>
                <a:r>
                  <a:rPr lang="en-GB" sz="2000" b="1">
                    <a:solidFill>
                      <a:schemeClr val="tx1"/>
                    </a:solidFill>
                    <a:latin typeface="+mn-lt"/>
                    <a:cs typeface="Times New Roman" panose="02020603050405020304" pitchFamily="18" charset="0"/>
                  </a:rPr>
                  <a:t>Relative water content (%)</a:t>
                </a:r>
              </a:p>
            </c:rich>
          </c:tx>
          <c:layout>
            <c:manualLayout>
              <c:xMode val="edge"/>
              <c:yMode val="edge"/>
              <c:x val="7.8084185463720996E-3"/>
              <c:y val="0.17797187981624901"/>
            </c:manualLayout>
          </c:layout>
          <c:overlay val="0"/>
          <c:spPr>
            <a:noFill/>
            <a:ln>
              <a:noFill/>
            </a:ln>
            <a:effectLst/>
          </c:spPr>
        </c:title>
        <c:numFmt formatCode="General" sourceLinked="1"/>
        <c:majorTickMark val="out"/>
        <c:minorTickMark val="out"/>
        <c:tickLblPos val="nextTo"/>
        <c:spPr>
          <a:noFill/>
          <a:ln>
            <a:solidFill>
              <a:sysClr val="windowText" lastClr="000000"/>
            </a:solid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2775425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legend>
    <c:plotVisOnly val="1"/>
    <c:dispBlanksAs val="gap"/>
    <c:showDLblsOverMax val="0"/>
  </c:chart>
  <c:spPr>
    <a:solidFill>
      <a:schemeClr val="bg1"/>
    </a:solidFill>
    <a:ln w="25400" cap="flat" cmpd="sng" algn="ctr">
      <a:solidFill>
        <a:schemeClr val="accent5"/>
      </a:solidFill>
      <a:round/>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Sheet1!$D$3</c:f>
              <c:strCache>
                <c:ptCount val="1"/>
                <c:pt idx="0">
                  <c:v>C</c:v>
                </c:pt>
              </c:strCache>
            </c:strRef>
          </c:tx>
          <c:spPr>
            <a:solidFill>
              <a:schemeClr val="accent1"/>
            </a:solidFill>
            <a:ln>
              <a:noFill/>
            </a:ln>
            <a:effectLst/>
          </c:spPr>
          <c:invertIfNegative val="0"/>
          <c:errBars>
            <c:errBarType val="both"/>
            <c:errValType val="cust"/>
            <c:noEndCap val="0"/>
            <c:plus>
              <c:numRef>
                <c:f>Sheet1!$P$4:$P$16</c:f>
                <c:numCache>
                  <c:formatCode>General</c:formatCode>
                  <c:ptCount val="13"/>
                  <c:pt idx="0">
                    <c:v>1.877276395916879</c:v>
                  </c:pt>
                  <c:pt idx="1">
                    <c:v>0</c:v>
                  </c:pt>
                  <c:pt idx="2">
                    <c:v>0.56623758264530699</c:v>
                  </c:pt>
                  <c:pt idx="3">
                    <c:v>1.264252084567526</c:v>
                  </c:pt>
                  <c:pt idx="4">
                    <c:v>0.94725480556535901</c:v>
                  </c:pt>
                  <c:pt idx="5">
                    <c:v>0.97841283038739202</c:v>
                  </c:pt>
                  <c:pt idx="6">
                    <c:v>0.66583281184793996</c:v>
                  </c:pt>
                  <c:pt idx="7">
                    <c:v>1.353621685208487</c:v>
                  </c:pt>
                  <c:pt idx="8">
                    <c:v>1.407124727947028</c:v>
                  </c:pt>
                  <c:pt idx="9">
                    <c:v>0.63949850143165599</c:v>
                  </c:pt>
                  <c:pt idx="10">
                    <c:v>1.0973452814254361</c:v>
                  </c:pt>
                  <c:pt idx="11">
                    <c:v>0.625000000000001</c:v>
                  </c:pt>
                  <c:pt idx="12">
                    <c:v>1.0543560435956481</c:v>
                  </c:pt>
                </c:numCache>
              </c:numRef>
            </c:plus>
            <c:minus>
              <c:numRef>
                <c:f>Sheet1!$P$4:$P$16</c:f>
                <c:numCache>
                  <c:formatCode>General</c:formatCode>
                  <c:ptCount val="13"/>
                  <c:pt idx="0">
                    <c:v>1.877276395916879</c:v>
                  </c:pt>
                  <c:pt idx="1">
                    <c:v>0</c:v>
                  </c:pt>
                  <c:pt idx="2">
                    <c:v>0.56623758264530699</c:v>
                  </c:pt>
                  <c:pt idx="3">
                    <c:v>1.264252084567526</c:v>
                  </c:pt>
                  <c:pt idx="4">
                    <c:v>0.94725480556535901</c:v>
                  </c:pt>
                  <c:pt idx="5">
                    <c:v>0.97841283038739202</c:v>
                  </c:pt>
                  <c:pt idx="6">
                    <c:v>0.66583281184793996</c:v>
                  </c:pt>
                  <c:pt idx="7">
                    <c:v>1.353621685208487</c:v>
                  </c:pt>
                  <c:pt idx="8">
                    <c:v>1.407124727947028</c:v>
                  </c:pt>
                  <c:pt idx="9">
                    <c:v>0.63949850143165599</c:v>
                  </c:pt>
                  <c:pt idx="10">
                    <c:v>1.0973452814254361</c:v>
                  </c:pt>
                  <c:pt idx="11">
                    <c:v>0.625000000000001</c:v>
                  </c:pt>
                  <c:pt idx="12">
                    <c:v>1.0543560435956481</c:v>
                  </c:pt>
                </c:numCache>
              </c:numRef>
            </c:minus>
            <c:spPr>
              <a:noFill/>
              <a:ln w="9525" cap="flat" cmpd="sng" algn="ctr">
                <a:solidFill>
                  <a:schemeClr val="tx1">
                    <a:lumMod val="65000"/>
                    <a:lumOff val="35000"/>
                  </a:schemeClr>
                </a:solidFill>
                <a:round/>
              </a:ln>
              <a:effectLst/>
            </c:spPr>
          </c:errBars>
          <c:cat>
            <c:strRef>
              <c:f>Sheet1!$C$4:$C$16</c:f>
              <c:strCache>
                <c:ptCount val="13"/>
                <c:pt idx="0">
                  <c:v>MM</c:v>
                </c:pt>
                <c:pt idx="1">
                  <c:v>W11-1 </c:v>
                </c:pt>
                <c:pt idx="2">
                  <c:v>W23-1 </c:v>
                </c:pt>
                <c:pt idx="3">
                  <c:v>W23-2 </c:v>
                </c:pt>
                <c:pt idx="4">
                  <c:v>W23-2S</c:v>
                </c:pt>
                <c:pt idx="5">
                  <c:v>W23-3S</c:v>
                </c:pt>
                <c:pt idx="6">
                  <c:v>W6-1 </c:v>
                </c:pt>
                <c:pt idx="7">
                  <c:v>W6-3 </c:v>
                </c:pt>
                <c:pt idx="8">
                  <c:v>W7-1S</c:v>
                </c:pt>
                <c:pt idx="9">
                  <c:v>W7-2S</c:v>
                </c:pt>
                <c:pt idx="10">
                  <c:v>W8-3</c:v>
                </c:pt>
                <c:pt idx="11">
                  <c:v>W9-2S</c:v>
                </c:pt>
                <c:pt idx="12">
                  <c:v>W9-3S</c:v>
                </c:pt>
              </c:strCache>
            </c:strRef>
          </c:cat>
          <c:val>
            <c:numRef>
              <c:f>Sheet1!$D$4:$D$16</c:f>
              <c:numCache>
                <c:formatCode>General</c:formatCode>
                <c:ptCount val="13"/>
                <c:pt idx="0">
                  <c:v>42.25</c:v>
                </c:pt>
                <c:pt idx="1">
                  <c:v>44.43</c:v>
                </c:pt>
                <c:pt idx="2">
                  <c:v>44.27</c:v>
                </c:pt>
                <c:pt idx="3">
                  <c:v>40.700000000000003</c:v>
                </c:pt>
                <c:pt idx="4">
                  <c:v>42.82</c:v>
                </c:pt>
                <c:pt idx="5">
                  <c:v>43.32</c:v>
                </c:pt>
                <c:pt idx="6">
                  <c:v>43.59</c:v>
                </c:pt>
                <c:pt idx="7">
                  <c:v>39.47</c:v>
                </c:pt>
                <c:pt idx="8">
                  <c:v>42.8</c:v>
                </c:pt>
                <c:pt idx="9">
                  <c:v>41.72</c:v>
                </c:pt>
                <c:pt idx="10">
                  <c:v>43.25</c:v>
                </c:pt>
                <c:pt idx="11">
                  <c:v>45.52</c:v>
                </c:pt>
                <c:pt idx="12">
                  <c:v>44.1</c:v>
                </c:pt>
              </c:numCache>
            </c:numRef>
          </c:val>
          <c:extLst xmlns:c16r2="http://schemas.microsoft.com/office/drawing/2015/06/chart">
            <c:ext xmlns:c16="http://schemas.microsoft.com/office/drawing/2014/chart" uri="{C3380CC4-5D6E-409C-BE32-E72D297353CC}">
              <c16:uniqueId val="{00000000-2AD7-4CFF-AB12-BE97CA2D99B9}"/>
            </c:ext>
          </c:extLst>
        </c:ser>
        <c:ser>
          <c:idx val="1"/>
          <c:order val="1"/>
          <c:tx>
            <c:strRef>
              <c:f>Sheet1!$E$3</c:f>
              <c:strCache>
                <c:ptCount val="1"/>
                <c:pt idx="0">
                  <c:v>PM</c:v>
                </c:pt>
              </c:strCache>
            </c:strRef>
          </c:tx>
          <c:spPr>
            <a:solidFill>
              <a:schemeClr val="accent2"/>
            </a:solidFill>
            <a:ln>
              <a:noFill/>
            </a:ln>
            <a:effectLst/>
          </c:spPr>
          <c:invertIfNegative val="0"/>
          <c:errBars>
            <c:errBarType val="both"/>
            <c:errValType val="cust"/>
            <c:noEndCap val="0"/>
            <c:plus>
              <c:numRef>
                <c:f>Sheet1!$X$4:$X$16</c:f>
                <c:numCache>
                  <c:formatCode>General</c:formatCode>
                  <c:ptCount val="13"/>
                  <c:pt idx="0">
                    <c:v>0.344903368109582</c:v>
                  </c:pt>
                  <c:pt idx="2">
                    <c:v>1.1010411739197901</c:v>
                  </c:pt>
                  <c:pt idx="3">
                    <c:v>1.027942929673952</c:v>
                  </c:pt>
                  <c:pt idx="4">
                    <c:v>0.82915619758884995</c:v>
                  </c:pt>
                  <c:pt idx="5">
                    <c:v>1.476764481335239</c:v>
                  </c:pt>
                  <c:pt idx="6">
                    <c:v>1.647915349767699</c:v>
                  </c:pt>
                  <c:pt idx="7">
                    <c:v>2.4713356712514938</c:v>
                  </c:pt>
                  <c:pt idx="8">
                    <c:v>0.85768583992042202</c:v>
                  </c:pt>
                  <c:pt idx="9">
                    <c:v>0.67515430335097004</c:v>
                  </c:pt>
                  <c:pt idx="10">
                    <c:v>0.58505697728227002</c:v>
                  </c:pt>
                  <c:pt idx="11">
                    <c:v>0.67869359802491203</c:v>
                  </c:pt>
                  <c:pt idx="12">
                    <c:v>0.64855608855364399</c:v>
                  </c:pt>
                </c:numCache>
              </c:numRef>
            </c:plus>
            <c:minus>
              <c:numRef>
                <c:f>Sheet1!$X$4:$X$16</c:f>
                <c:numCache>
                  <c:formatCode>General</c:formatCode>
                  <c:ptCount val="13"/>
                  <c:pt idx="0">
                    <c:v>0.344903368109582</c:v>
                  </c:pt>
                  <c:pt idx="2">
                    <c:v>1.1010411739197901</c:v>
                  </c:pt>
                  <c:pt idx="3">
                    <c:v>1.027942929673952</c:v>
                  </c:pt>
                  <c:pt idx="4">
                    <c:v>0.82915619758884995</c:v>
                  </c:pt>
                  <c:pt idx="5">
                    <c:v>1.476764481335239</c:v>
                  </c:pt>
                  <c:pt idx="6">
                    <c:v>1.647915349767699</c:v>
                  </c:pt>
                  <c:pt idx="7">
                    <c:v>2.4713356712514938</c:v>
                  </c:pt>
                  <c:pt idx="8">
                    <c:v>0.85768583992042202</c:v>
                  </c:pt>
                  <c:pt idx="9">
                    <c:v>0.67515430335097004</c:v>
                  </c:pt>
                  <c:pt idx="10">
                    <c:v>0.58505697728227002</c:v>
                  </c:pt>
                  <c:pt idx="11">
                    <c:v>0.67869359802491203</c:v>
                  </c:pt>
                  <c:pt idx="12">
                    <c:v>0.64855608855364399</c:v>
                  </c:pt>
                </c:numCache>
              </c:numRef>
            </c:minus>
            <c:spPr>
              <a:noFill/>
              <a:ln w="9525" cap="flat" cmpd="sng" algn="ctr">
                <a:solidFill>
                  <a:schemeClr val="tx1">
                    <a:lumMod val="65000"/>
                    <a:lumOff val="35000"/>
                  </a:schemeClr>
                </a:solidFill>
                <a:round/>
              </a:ln>
              <a:effectLst/>
            </c:spPr>
          </c:errBars>
          <c:cat>
            <c:strRef>
              <c:f>Sheet1!$C$4:$C$16</c:f>
              <c:strCache>
                <c:ptCount val="13"/>
                <c:pt idx="0">
                  <c:v>MM</c:v>
                </c:pt>
                <c:pt idx="1">
                  <c:v>W11-1 </c:v>
                </c:pt>
                <c:pt idx="2">
                  <c:v>W23-1 </c:v>
                </c:pt>
                <c:pt idx="3">
                  <c:v>W23-2 </c:v>
                </c:pt>
                <c:pt idx="4">
                  <c:v>W23-2S</c:v>
                </c:pt>
                <c:pt idx="5">
                  <c:v>W23-3S</c:v>
                </c:pt>
                <c:pt idx="6">
                  <c:v>W6-1 </c:v>
                </c:pt>
                <c:pt idx="7">
                  <c:v>W6-3 </c:v>
                </c:pt>
                <c:pt idx="8">
                  <c:v>W7-1S</c:v>
                </c:pt>
                <c:pt idx="9">
                  <c:v>W7-2S</c:v>
                </c:pt>
                <c:pt idx="10">
                  <c:v>W8-3</c:v>
                </c:pt>
                <c:pt idx="11">
                  <c:v>W9-2S</c:v>
                </c:pt>
                <c:pt idx="12">
                  <c:v>W9-3S</c:v>
                </c:pt>
              </c:strCache>
            </c:strRef>
          </c:cat>
          <c:val>
            <c:numRef>
              <c:f>Sheet1!$E$4:$E$16</c:f>
              <c:numCache>
                <c:formatCode>General</c:formatCode>
                <c:ptCount val="13"/>
                <c:pt idx="0">
                  <c:v>42.92</c:v>
                </c:pt>
                <c:pt idx="1">
                  <c:v>45.07</c:v>
                </c:pt>
                <c:pt idx="2">
                  <c:v>43.97</c:v>
                </c:pt>
                <c:pt idx="3">
                  <c:v>41.3</c:v>
                </c:pt>
                <c:pt idx="4">
                  <c:v>43.35</c:v>
                </c:pt>
                <c:pt idx="5">
                  <c:v>43.19</c:v>
                </c:pt>
                <c:pt idx="6">
                  <c:v>43.92</c:v>
                </c:pt>
                <c:pt idx="7">
                  <c:v>41.25</c:v>
                </c:pt>
                <c:pt idx="8">
                  <c:v>45.02</c:v>
                </c:pt>
                <c:pt idx="9">
                  <c:v>41.65</c:v>
                </c:pt>
                <c:pt idx="10">
                  <c:v>43.82</c:v>
                </c:pt>
                <c:pt idx="11">
                  <c:v>44.87</c:v>
                </c:pt>
                <c:pt idx="12">
                  <c:v>45.92</c:v>
                </c:pt>
              </c:numCache>
            </c:numRef>
          </c:val>
          <c:extLst xmlns:c16r2="http://schemas.microsoft.com/office/drawing/2015/06/chart">
            <c:ext xmlns:c16="http://schemas.microsoft.com/office/drawing/2014/chart" uri="{C3380CC4-5D6E-409C-BE32-E72D297353CC}">
              <c16:uniqueId val="{00000001-2AD7-4CFF-AB12-BE97CA2D99B9}"/>
            </c:ext>
          </c:extLst>
        </c:ser>
        <c:ser>
          <c:idx val="2"/>
          <c:order val="2"/>
          <c:tx>
            <c:strRef>
              <c:f>Sheet1!$F$3</c:f>
              <c:strCache>
                <c:ptCount val="1"/>
                <c:pt idx="0">
                  <c:v>S</c:v>
                </c:pt>
              </c:strCache>
            </c:strRef>
          </c:tx>
          <c:spPr>
            <a:solidFill>
              <a:srgbClr val="FF0000"/>
            </a:solidFill>
            <a:ln>
              <a:noFill/>
            </a:ln>
            <a:effectLst/>
          </c:spPr>
          <c:invertIfNegative val="0"/>
          <c:errBars>
            <c:errBarType val="both"/>
            <c:errValType val="cust"/>
            <c:noEndCap val="0"/>
            <c:plus>
              <c:numRef>
                <c:f>Sheet1!$P$20:$P$32</c:f>
                <c:numCache>
                  <c:formatCode>General</c:formatCode>
                  <c:ptCount val="13"/>
                  <c:pt idx="0">
                    <c:v>0.69342146875715804</c:v>
                  </c:pt>
                  <c:pt idx="1">
                    <c:v>1.4106735979665881</c:v>
                  </c:pt>
                  <c:pt idx="2">
                    <c:v>0.82903055834309702</c:v>
                  </c:pt>
                  <c:pt idx="3">
                    <c:v>0.57154760664940896</c:v>
                  </c:pt>
                  <c:pt idx="4">
                    <c:v>1.1007573150638921</c:v>
                  </c:pt>
                  <c:pt idx="5">
                    <c:v>0.70356236397351501</c:v>
                  </c:pt>
                  <c:pt idx="6">
                    <c:v>1.1729592206608599</c:v>
                  </c:pt>
                  <c:pt idx="7">
                    <c:v>0.95000000000000095</c:v>
                  </c:pt>
                  <c:pt idx="8">
                    <c:v>0.61424072371234595</c:v>
                  </c:pt>
                  <c:pt idx="9">
                    <c:v>1.2209968604928241</c:v>
                  </c:pt>
                  <c:pt idx="10">
                    <c:v>0.53463383107818097</c:v>
                  </c:pt>
                  <c:pt idx="11">
                    <c:v>3.2023428923211532</c:v>
                  </c:pt>
                  <c:pt idx="12">
                    <c:v>1.8140079933671751</c:v>
                  </c:pt>
                </c:numCache>
              </c:numRef>
            </c:plus>
            <c:minus>
              <c:numRef>
                <c:f>Sheet1!$P$20:$P$32</c:f>
                <c:numCache>
                  <c:formatCode>General</c:formatCode>
                  <c:ptCount val="13"/>
                  <c:pt idx="0">
                    <c:v>0.69342146875715804</c:v>
                  </c:pt>
                  <c:pt idx="1">
                    <c:v>1.4106735979665881</c:v>
                  </c:pt>
                  <c:pt idx="2">
                    <c:v>0.82903055834309702</c:v>
                  </c:pt>
                  <c:pt idx="3">
                    <c:v>0.57154760664940896</c:v>
                  </c:pt>
                  <c:pt idx="4">
                    <c:v>1.1007573150638921</c:v>
                  </c:pt>
                  <c:pt idx="5">
                    <c:v>0.70356236397351501</c:v>
                  </c:pt>
                  <c:pt idx="6">
                    <c:v>1.1729592206608599</c:v>
                  </c:pt>
                  <c:pt idx="7">
                    <c:v>0.95000000000000095</c:v>
                  </c:pt>
                  <c:pt idx="8">
                    <c:v>0.61424072371234595</c:v>
                  </c:pt>
                  <c:pt idx="9">
                    <c:v>1.2209968604928241</c:v>
                  </c:pt>
                  <c:pt idx="10">
                    <c:v>0.53463383107818097</c:v>
                  </c:pt>
                  <c:pt idx="11">
                    <c:v>3.2023428923211532</c:v>
                  </c:pt>
                  <c:pt idx="12">
                    <c:v>1.8140079933671751</c:v>
                  </c:pt>
                </c:numCache>
              </c:numRef>
            </c:minus>
            <c:spPr>
              <a:noFill/>
              <a:ln w="9525" cap="flat" cmpd="sng" algn="ctr">
                <a:solidFill>
                  <a:schemeClr val="tx1">
                    <a:lumMod val="65000"/>
                    <a:lumOff val="35000"/>
                  </a:schemeClr>
                </a:solidFill>
                <a:round/>
              </a:ln>
              <a:effectLst/>
            </c:spPr>
          </c:errBars>
          <c:cat>
            <c:strRef>
              <c:f>Sheet1!$C$4:$C$16</c:f>
              <c:strCache>
                <c:ptCount val="13"/>
                <c:pt idx="0">
                  <c:v>MM</c:v>
                </c:pt>
                <c:pt idx="1">
                  <c:v>W11-1 </c:v>
                </c:pt>
                <c:pt idx="2">
                  <c:v>W23-1 </c:v>
                </c:pt>
                <c:pt idx="3">
                  <c:v>W23-2 </c:v>
                </c:pt>
                <c:pt idx="4">
                  <c:v>W23-2S</c:v>
                </c:pt>
                <c:pt idx="5">
                  <c:v>W23-3S</c:v>
                </c:pt>
                <c:pt idx="6">
                  <c:v>W6-1 </c:v>
                </c:pt>
                <c:pt idx="7">
                  <c:v>W6-3 </c:v>
                </c:pt>
                <c:pt idx="8">
                  <c:v>W7-1S</c:v>
                </c:pt>
                <c:pt idx="9">
                  <c:v>W7-2S</c:v>
                </c:pt>
                <c:pt idx="10">
                  <c:v>W8-3</c:v>
                </c:pt>
                <c:pt idx="11">
                  <c:v>W9-2S</c:v>
                </c:pt>
                <c:pt idx="12">
                  <c:v>W9-3S</c:v>
                </c:pt>
              </c:strCache>
            </c:strRef>
          </c:cat>
          <c:val>
            <c:numRef>
              <c:f>Sheet1!$F$4:$F$16</c:f>
              <c:numCache>
                <c:formatCode>General</c:formatCode>
                <c:ptCount val="13"/>
                <c:pt idx="0">
                  <c:v>51.47</c:v>
                </c:pt>
                <c:pt idx="1">
                  <c:v>53.8</c:v>
                </c:pt>
                <c:pt idx="2">
                  <c:v>51.02</c:v>
                </c:pt>
                <c:pt idx="3">
                  <c:v>50.5</c:v>
                </c:pt>
                <c:pt idx="4">
                  <c:v>52.3</c:v>
                </c:pt>
                <c:pt idx="5">
                  <c:v>49.1</c:v>
                </c:pt>
                <c:pt idx="6">
                  <c:v>44.75</c:v>
                </c:pt>
                <c:pt idx="7">
                  <c:v>44.68</c:v>
                </c:pt>
                <c:pt idx="8">
                  <c:v>51.37</c:v>
                </c:pt>
                <c:pt idx="9">
                  <c:v>48.35</c:v>
                </c:pt>
                <c:pt idx="10">
                  <c:v>48.22</c:v>
                </c:pt>
                <c:pt idx="11">
                  <c:v>48.8</c:v>
                </c:pt>
                <c:pt idx="12">
                  <c:v>53.62</c:v>
                </c:pt>
              </c:numCache>
            </c:numRef>
          </c:val>
          <c:extLst xmlns:c16r2="http://schemas.microsoft.com/office/drawing/2015/06/chart">
            <c:ext xmlns:c16="http://schemas.microsoft.com/office/drawing/2014/chart" uri="{C3380CC4-5D6E-409C-BE32-E72D297353CC}">
              <c16:uniqueId val="{00000002-2AD7-4CFF-AB12-BE97CA2D99B9}"/>
            </c:ext>
          </c:extLst>
        </c:ser>
        <c:ser>
          <c:idx val="3"/>
          <c:order val="3"/>
          <c:tx>
            <c:strRef>
              <c:f>Sheet1!$G$3</c:f>
              <c:strCache>
                <c:ptCount val="1"/>
                <c:pt idx="0">
                  <c:v>SPM</c:v>
                </c:pt>
              </c:strCache>
            </c:strRef>
          </c:tx>
          <c:spPr>
            <a:solidFill>
              <a:schemeClr val="accent4"/>
            </a:solidFill>
            <a:ln>
              <a:noFill/>
            </a:ln>
            <a:effectLst/>
          </c:spPr>
          <c:invertIfNegative val="0"/>
          <c:errBars>
            <c:errBarType val="both"/>
            <c:errValType val="cust"/>
            <c:noEndCap val="0"/>
            <c:plus>
              <c:numRef>
                <c:f>Sheet1!$X$20:$X$32</c:f>
                <c:numCache>
                  <c:formatCode>General</c:formatCode>
                  <c:ptCount val="13"/>
                  <c:pt idx="0">
                    <c:v>1.21269328356349</c:v>
                  </c:pt>
                  <c:pt idx="1">
                    <c:v>0.272335577306136</c:v>
                  </c:pt>
                  <c:pt idx="2">
                    <c:v>1.899341991322258</c:v>
                  </c:pt>
                  <c:pt idx="3">
                    <c:v>1.1923366415013279</c:v>
                  </c:pt>
                  <c:pt idx="4">
                    <c:v>1.484082207965582</c:v>
                  </c:pt>
                  <c:pt idx="5">
                    <c:v>1.5085174841545601</c:v>
                  </c:pt>
                  <c:pt idx="6">
                    <c:v>1.893574661849909</c:v>
                  </c:pt>
                  <c:pt idx="7">
                    <c:v>0.98689327352725098</c:v>
                  </c:pt>
                  <c:pt idx="8">
                    <c:v>1.1671725093861101</c:v>
                  </c:pt>
                  <c:pt idx="9">
                    <c:v>1.500763694479136</c:v>
                  </c:pt>
                  <c:pt idx="10">
                    <c:v>2.1238232035647422</c:v>
                  </c:pt>
                  <c:pt idx="11">
                    <c:v>1.190588089979066</c:v>
                  </c:pt>
                  <c:pt idx="12">
                    <c:v>0.81802607945386796</c:v>
                  </c:pt>
                </c:numCache>
              </c:numRef>
            </c:plus>
            <c:minus>
              <c:numRef>
                <c:f>Sheet1!$X$20:$X$32</c:f>
                <c:numCache>
                  <c:formatCode>General</c:formatCode>
                  <c:ptCount val="13"/>
                  <c:pt idx="0">
                    <c:v>1.21269328356349</c:v>
                  </c:pt>
                  <c:pt idx="1">
                    <c:v>0.272335577306136</c:v>
                  </c:pt>
                  <c:pt idx="2">
                    <c:v>1.899341991322258</c:v>
                  </c:pt>
                  <c:pt idx="3">
                    <c:v>1.1923366415013279</c:v>
                  </c:pt>
                  <c:pt idx="4">
                    <c:v>1.484082207965582</c:v>
                  </c:pt>
                  <c:pt idx="5">
                    <c:v>1.5085174841545601</c:v>
                  </c:pt>
                  <c:pt idx="6">
                    <c:v>1.893574661849909</c:v>
                  </c:pt>
                  <c:pt idx="7">
                    <c:v>0.98689327352725098</c:v>
                  </c:pt>
                  <c:pt idx="8">
                    <c:v>1.1671725093861101</c:v>
                  </c:pt>
                  <c:pt idx="9">
                    <c:v>1.500763694479136</c:v>
                  </c:pt>
                  <c:pt idx="10">
                    <c:v>2.1238232035647422</c:v>
                  </c:pt>
                  <c:pt idx="11">
                    <c:v>1.190588089979066</c:v>
                  </c:pt>
                  <c:pt idx="12">
                    <c:v>0.81802607945386796</c:v>
                  </c:pt>
                </c:numCache>
              </c:numRef>
            </c:minus>
            <c:spPr>
              <a:noFill/>
              <a:ln w="9525" cap="flat" cmpd="sng" algn="ctr">
                <a:solidFill>
                  <a:schemeClr val="tx1">
                    <a:lumMod val="65000"/>
                    <a:lumOff val="35000"/>
                  </a:schemeClr>
                </a:solidFill>
                <a:round/>
              </a:ln>
              <a:effectLst/>
            </c:spPr>
          </c:errBars>
          <c:cat>
            <c:strRef>
              <c:f>Sheet1!$C$4:$C$16</c:f>
              <c:strCache>
                <c:ptCount val="13"/>
                <c:pt idx="0">
                  <c:v>MM</c:v>
                </c:pt>
                <c:pt idx="1">
                  <c:v>W11-1 </c:v>
                </c:pt>
                <c:pt idx="2">
                  <c:v>W23-1 </c:v>
                </c:pt>
                <c:pt idx="3">
                  <c:v>W23-2 </c:v>
                </c:pt>
                <c:pt idx="4">
                  <c:v>W23-2S</c:v>
                </c:pt>
                <c:pt idx="5">
                  <c:v>W23-3S</c:v>
                </c:pt>
                <c:pt idx="6">
                  <c:v>W6-1 </c:v>
                </c:pt>
                <c:pt idx="7">
                  <c:v>W6-3 </c:v>
                </c:pt>
                <c:pt idx="8">
                  <c:v>W7-1S</c:v>
                </c:pt>
                <c:pt idx="9">
                  <c:v>W7-2S</c:v>
                </c:pt>
                <c:pt idx="10">
                  <c:v>W8-3</c:v>
                </c:pt>
                <c:pt idx="11">
                  <c:v>W9-2S</c:v>
                </c:pt>
                <c:pt idx="12">
                  <c:v>W9-3S</c:v>
                </c:pt>
              </c:strCache>
            </c:strRef>
          </c:cat>
          <c:val>
            <c:numRef>
              <c:f>Sheet1!$G$4:$G$16</c:f>
              <c:numCache>
                <c:formatCode>General</c:formatCode>
                <c:ptCount val="13"/>
                <c:pt idx="0">
                  <c:v>50.52</c:v>
                </c:pt>
                <c:pt idx="1">
                  <c:v>48.75</c:v>
                </c:pt>
                <c:pt idx="2">
                  <c:v>49.05</c:v>
                </c:pt>
                <c:pt idx="3">
                  <c:v>49.5</c:v>
                </c:pt>
                <c:pt idx="4">
                  <c:v>53.25</c:v>
                </c:pt>
                <c:pt idx="5">
                  <c:v>51.22</c:v>
                </c:pt>
                <c:pt idx="6">
                  <c:v>47.47</c:v>
                </c:pt>
                <c:pt idx="7">
                  <c:v>43.32</c:v>
                </c:pt>
                <c:pt idx="8">
                  <c:v>50.07</c:v>
                </c:pt>
                <c:pt idx="9">
                  <c:v>48.72</c:v>
                </c:pt>
                <c:pt idx="10">
                  <c:v>50.57</c:v>
                </c:pt>
                <c:pt idx="11">
                  <c:v>52.35</c:v>
                </c:pt>
                <c:pt idx="12">
                  <c:v>53.45</c:v>
                </c:pt>
              </c:numCache>
            </c:numRef>
          </c:val>
          <c:extLst xmlns:c16r2="http://schemas.microsoft.com/office/drawing/2015/06/chart">
            <c:ext xmlns:c16="http://schemas.microsoft.com/office/drawing/2014/chart" uri="{C3380CC4-5D6E-409C-BE32-E72D297353CC}">
              <c16:uniqueId val="{00000003-2AD7-4CFF-AB12-BE97CA2D99B9}"/>
            </c:ext>
          </c:extLst>
        </c:ser>
        <c:dLbls>
          <c:showLegendKey val="0"/>
          <c:showVal val="0"/>
          <c:showCatName val="0"/>
          <c:showSerName val="0"/>
          <c:showPercent val="0"/>
          <c:showBubbleSize val="0"/>
        </c:dLbls>
        <c:gapWidth val="219"/>
        <c:axId val="-433137440"/>
        <c:axId val="-433135264"/>
      </c:barChart>
      <c:catAx>
        <c:axId val="-433137440"/>
        <c:scaling>
          <c:orientation val="minMax"/>
        </c:scaling>
        <c:delete val="0"/>
        <c:axPos val="b"/>
        <c:numFmt formatCode="General" sourceLinked="1"/>
        <c:majorTickMark val="out"/>
        <c:minorTickMark val="out"/>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Times New Roman" panose="02020603050405020304" pitchFamily="18" charset="0"/>
              </a:defRPr>
            </a:pPr>
            <a:endParaRPr lang="en-US"/>
          </a:p>
        </c:txPr>
        <c:crossAx val="-433135264"/>
        <c:crosses val="autoZero"/>
        <c:auto val="1"/>
        <c:lblAlgn val="ctr"/>
        <c:lblOffset val="100"/>
        <c:noMultiLvlLbl val="0"/>
      </c:catAx>
      <c:valAx>
        <c:axId val="-433135264"/>
        <c:scaling>
          <c:orientation val="minMax"/>
        </c:scaling>
        <c:delete val="0"/>
        <c:axPos val="l"/>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GB" sz="1600" b="1" dirty="0">
                    <a:solidFill>
                      <a:schemeClr val="tx1"/>
                    </a:solidFill>
                    <a:latin typeface="+mn-lt"/>
                    <a:cs typeface="Times New Roman" panose="02020603050405020304" pitchFamily="18" charset="0"/>
                  </a:rPr>
                  <a:t>Upper  </a:t>
                </a:r>
                <a:r>
                  <a:rPr lang="en-GB" sz="1600" b="1" dirty="0" smtClean="0">
                    <a:solidFill>
                      <a:schemeClr val="tx1"/>
                    </a:solidFill>
                    <a:latin typeface="+mn-lt"/>
                    <a:cs typeface="Times New Roman" panose="02020603050405020304" pitchFamily="18" charset="0"/>
                  </a:rPr>
                  <a:t>leaves  </a:t>
                </a:r>
                <a:endParaRPr lang="en-GB" sz="1600" b="1" dirty="0">
                  <a:solidFill>
                    <a:schemeClr val="tx1"/>
                  </a:solidFill>
                  <a:latin typeface="+mn-lt"/>
                  <a:cs typeface="Times New Roman" panose="02020603050405020304" pitchFamily="18" charset="0"/>
                </a:endParaRPr>
              </a:p>
            </c:rich>
          </c:tx>
          <c:layout>
            <c:manualLayout>
              <c:xMode val="edge"/>
              <c:yMode val="edge"/>
              <c:x val="1.1633186752126899E-2"/>
              <c:y val="0.186619870649261"/>
            </c:manualLayout>
          </c:layout>
          <c:overlay val="0"/>
          <c:spPr>
            <a:noFill/>
            <a:ln>
              <a:noFill/>
            </a:ln>
            <a:effectLst/>
          </c:spPr>
        </c:title>
        <c:numFmt formatCode="General" sourceLinked="1"/>
        <c:majorTickMark val="out"/>
        <c:minorTickMark val="out"/>
        <c:tickLblPos val="nextTo"/>
        <c:spPr>
          <a:noFill/>
          <a:ln>
            <a:solidFill>
              <a:sysClr val="windowText" lastClr="000000"/>
            </a:solid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3313744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legend>
    <c:plotVisOnly val="1"/>
    <c:dispBlanksAs val="gap"/>
    <c:showDLblsOverMax val="0"/>
  </c:chart>
  <c:spPr>
    <a:solidFill>
      <a:schemeClr val="bg1"/>
    </a:solidFill>
    <a:ln w="25400" cap="flat" cmpd="sng" algn="ctr">
      <a:solidFill>
        <a:schemeClr val="accent5"/>
      </a:solidFill>
      <a:round/>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Sheet1!$D$4</c:f>
              <c:strCache>
                <c:ptCount val="1"/>
                <c:pt idx="0">
                  <c:v>C</c:v>
                </c:pt>
              </c:strCache>
            </c:strRef>
          </c:tx>
          <c:spPr>
            <a:solidFill>
              <a:schemeClr val="accent1"/>
            </a:solidFill>
            <a:ln>
              <a:noFill/>
            </a:ln>
            <a:effectLst/>
          </c:spPr>
          <c:invertIfNegative val="0"/>
          <c:errBars>
            <c:errBarType val="both"/>
            <c:errValType val="cust"/>
            <c:noEndCap val="0"/>
            <c:plus>
              <c:numRef>
                <c:f>Sheet1!$P$4:$P$16</c:f>
                <c:numCache>
                  <c:formatCode>General</c:formatCode>
                  <c:ptCount val="13"/>
                  <c:pt idx="0">
                    <c:v>0.73541371576367298</c:v>
                  </c:pt>
                  <c:pt idx="2">
                    <c:v>1.1711817393840569</c:v>
                  </c:pt>
                  <c:pt idx="3">
                    <c:v>2.4390486533345999</c:v>
                  </c:pt>
                  <c:pt idx="4">
                    <c:v>0.61101009266077799</c:v>
                  </c:pt>
                  <c:pt idx="5">
                    <c:v>0.49328828623162402</c:v>
                  </c:pt>
                  <c:pt idx="6">
                    <c:v>0.52041649986653304</c:v>
                  </c:pt>
                  <c:pt idx="7">
                    <c:v>0.86265095297383498</c:v>
                  </c:pt>
                  <c:pt idx="8">
                    <c:v>1.6057189459346031</c:v>
                  </c:pt>
                  <c:pt idx="9">
                    <c:v>1.5118972628235461</c:v>
                  </c:pt>
                  <c:pt idx="10">
                    <c:v>1.463656949789351</c:v>
                  </c:pt>
                  <c:pt idx="11">
                    <c:v>1.820942979154849</c:v>
                  </c:pt>
                  <c:pt idx="12">
                    <c:v>1.250333288900737</c:v>
                  </c:pt>
                </c:numCache>
              </c:numRef>
            </c:plus>
            <c:minus>
              <c:numRef>
                <c:f>Sheet1!$P$4:$P$16</c:f>
                <c:numCache>
                  <c:formatCode>General</c:formatCode>
                  <c:ptCount val="13"/>
                  <c:pt idx="0">
                    <c:v>0.73541371576367298</c:v>
                  </c:pt>
                  <c:pt idx="2">
                    <c:v>1.1711817393840569</c:v>
                  </c:pt>
                  <c:pt idx="3">
                    <c:v>2.4390486533345999</c:v>
                  </c:pt>
                  <c:pt idx="4">
                    <c:v>0.61101009266077799</c:v>
                  </c:pt>
                  <c:pt idx="5">
                    <c:v>0.49328828623162402</c:v>
                  </c:pt>
                  <c:pt idx="6">
                    <c:v>0.52041649986653304</c:v>
                  </c:pt>
                  <c:pt idx="7">
                    <c:v>0.86265095297383498</c:v>
                  </c:pt>
                  <c:pt idx="8">
                    <c:v>1.6057189459346031</c:v>
                  </c:pt>
                  <c:pt idx="9">
                    <c:v>1.5118972628235461</c:v>
                  </c:pt>
                  <c:pt idx="10">
                    <c:v>1.463656949789351</c:v>
                  </c:pt>
                  <c:pt idx="11">
                    <c:v>1.820942979154849</c:v>
                  </c:pt>
                  <c:pt idx="12">
                    <c:v>1.250333288900737</c:v>
                  </c:pt>
                </c:numCache>
              </c:numRef>
            </c:minus>
            <c:spPr>
              <a:noFill/>
              <a:ln w="9525" cap="flat" cmpd="sng" algn="ctr">
                <a:solidFill>
                  <a:schemeClr val="tx1">
                    <a:lumMod val="65000"/>
                    <a:lumOff val="35000"/>
                  </a:schemeClr>
                </a:solidFill>
                <a:round/>
              </a:ln>
              <a:effectLst/>
            </c:spPr>
          </c:errBars>
          <c:cat>
            <c:strRef>
              <c:f>Sheet1!$C$5:$C$17</c:f>
              <c:strCache>
                <c:ptCount val="13"/>
                <c:pt idx="0">
                  <c:v>MM</c:v>
                </c:pt>
                <c:pt idx="1">
                  <c:v>W11-1 </c:v>
                </c:pt>
                <c:pt idx="2">
                  <c:v>W23-1 </c:v>
                </c:pt>
                <c:pt idx="3">
                  <c:v>W23-2 </c:v>
                </c:pt>
                <c:pt idx="4">
                  <c:v>W23-2S</c:v>
                </c:pt>
                <c:pt idx="5">
                  <c:v>W23-3S</c:v>
                </c:pt>
                <c:pt idx="6">
                  <c:v>W6-1</c:v>
                </c:pt>
                <c:pt idx="7">
                  <c:v>W6-3</c:v>
                </c:pt>
                <c:pt idx="8">
                  <c:v>W7-1S</c:v>
                </c:pt>
                <c:pt idx="9">
                  <c:v>W7-2S</c:v>
                </c:pt>
                <c:pt idx="10">
                  <c:v>W8-3</c:v>
                </c:pt>
                <c:pt idx="11">
                  <c:v>W9-2S</c:v>
                </c:pt>
                <c:pt idx="12">
                  <c:v>W9-3S</c:v>
                </c:pt>
              </c:strCache>
            </c:strRef>
          </c:cat>
          <c:val>
            <c:numRef>
              <c:f>Sheet1!$D$5:$D$17</c:f>
              <c:numCache>
                <c:formatCode>General</c:formatCode>
                <c:ptCount val="13"/>
                <c:pt idx="0">
                  <c:v>47.25</c:v>
                </c:pt>
                <c:pt idx="1">
                  <c:v>46.72</c:v>
                </c:pt>
                <c:pt idx="2">
                  <c:v>47</c:v>
                </c:pt>
                <c:pt idx="3">
                  <c:v>44.98</c:v>
                </c:pt>
                <c:pt idx="4">
                  <c:v>46.54</c:v>
                </c:pt>
                <c:pt idx="5">
                  <c:v>41.52</c:v>
                </c:pt>
                <c:pt idx="6">
                  <c:v>43.61</c:v>
                </c:pt>
                <c:pt idx="7">
                  <c:v>42.45</c:v>
                </c:pt>
                <c:pt idx="8">
                  <c:v>45.9</c:v>
                </c:pt>
                <c:pt idx="9">
                  <c:v>45.43</c:v>
                </c:pt>
                <c:pt idx="10">
                  <c:v>47.98</c:v>
                </c:pt>
                <c:pt idx="11">
                  <c:v>48.35</c:v>
                </c:pt>
                <c:pt idx="12">
                  <c:v>48.38</c:v>
                </c:pt>
              </c:numCache>
            </c:numRef>
          </c:val>
          <c:extLst xmlns:c16r2="http://schemas.microsoft.com/office/drawing/2015/06/chart">
            <c:ext xmlns:c16="http://schemas.microsoft.com/office/drawing/2014/chart" uri="{C3380CC4-5D6E-409C-BE32-E72D297353CC}">
              <c16:uniqueId val="{00000000-65F6-4407-A414-476D161C4957}"/>
            </c:ext>
          </c:extLst>
        </c:ser>
        <c:ser>
          <c:idx val="1"/>
          <c:order val="1"/>
          <c:tx>
            <c:strRef>
              <c:f>Sheet1!$E$4</c:f>
              <c:strCache>
                <c:ptCount val="1"/>
                <c:pt idx="0">
                  <c:v>PM</c:v>
                </c:pt>
              </c:strCache>
            </c:strRef>
          </c:tx>
          <c:spPr>
            <a:solidFill>
              <a:schemeClr val="accent2"/>
            </a:solidFill>
            <a:ln>
              <a:noFill/>
            </a:ln>
            <a:effectLst/>
          </c:spPr>
          <c:invertIfNegative val="0"/>
          <c:errBars>
            <c:errBarType val="both"/>
            <c:errValType val="cust"/>
            <c:noEndCap val="0"/>
            <c:plus>
              <c:numRef>
                <c:f>Sheet1!$X$4:$X$16</c:f>
                <c:numCache>
                  <c:formatCode>General</c:formatCode>
                  <c:ptCount val="13"/>
                  <c:pt idx="0">
                    <c:v>1.244320430328673</c:v>
                  </c:pt>
                  <c:pt idx="1">
                    <c:v>0</c:v>
                  </c:pt>
                  <c:pt idx="2">
                    <c:v>0.84901904179666798</c:v>
                  </c:pt>
                  <c:pt idx="3">
                    <c:v>0.84901904179666798</c:v>
                  </c:pt>
                  <c:pt idx="4">
                    <c:v>1.083493577892058</c:v>
                  </c:pt>
                  <c:pt idx="5">
                    <c:v>2.6973752674282032</c:v>
                  </c:pt>
                  <c:pt idx="6">
                    <c:v>1.739911396211504</c:v>
                  </c:pt>
                  <c:pt idx="7">
                    <c:v>2.7213660785225802</c:v>
                  </c:pt>
                  <c:pt idx="8">
                    <c:v>1.3970206393130591</c:v>
                  </c:pt>
                  <c:pt idx="9">
                    <c:v>0.89942111012213499</c:v>
                  </c:pt>
                  <c:pt idx="10">
                    <c:v>0.85244745683629397</c:v>
                  </c:pt>
                  <c:pt idx="11">
                    <c:v>1.4407029534223901</c:v>
                  </c:pt>
                  <c:pt idx="12">
                    <c:v>1.23043014159006</c:v>
                  </c:pt>
                </c:numCache>
              </c:numRef>
            </c:plus>
            <c:minus>
              <c:numRef>
                <c:f>Sheet1!$X$4:$X$16</c:f>
                <c:numCache>
                  <c:formatCode>General</c:formatCode>
                  <c:ptCount val="13"/>
                  <c:pt idx="0">
                    <c:v>1.244320430328673</c:v>
                  </c:pt>
                  <c:pt idx="1">
                    <c:v>0</c:v>
                  </c:pt>
                  <c:pt idx="2">
                    <c:v>0.84901904179666798</c:v>
                  </c:pt>
                  <c:pt idx="3">
                    <c:v>0.84901904179666798</c:v>
                  </c:pt>
                  <c:pt idx="4">
                    <c:v>1.083493577892058</c:v>
                  </c:pt>
                  <c:pt idx="5">
                    <c:v>2.6973752674282032</c:v>
                  </c:pt>
                  <c:pt idx="6">
                    <c:v>1.739911396211504</c:v>
                  </c:pt>
                  <c:pt idx="7">
                    <c:v>2.7213660785225802</c:v>
                  </c:pt>
                  <c:pt idx="8">
                    <c:v>1.3970206393130591</c:v>
                  </c:pt>
                  <c:pt idx="9">
                    <c:v>0.89942111012213499</c:v>
                  </c:pt>
                  <c:pt idx="10">
                    <c:v>0.85244745683629397</c:v>
                  </c:pt>
                  <c:pt idx="11">
                    <c:v>1.4407029534223901</c:v>
                  </c:pt>
                  <c:pt idx="12">
                    <c:v>1.23043014159006</c:v>
                  </c:pt>
                </c:numCache>
              </c:numRef>
            </c:minus>
            <c:spPr>
              <a:noFill/>
              <a:ln w="9525" cap="flat" cmpd="sng" algn="ctr">
                <a:solidFill>
                  <a:schemeClr val="tx1">
                    <a:lumMod val="65000"/>
                    <a:lumOff val="35000"/>
                  </a:schemeClr>
                </a:solidFill>
                <a:round/>
              </a:ln>
              <a:effectLst/>
            </c:spPr>
          </c:errBars>
          <c:cat>
            <c:strRef>
              <c:f>Sheet1!$C$5:$C$17</c:f>
              <c:strCache>
                <c:ptCount val="13"/>
                <c:pt idx="0">
                  <c:v>MM</c:v>
                </c:pt>
                <c:pt idx="1">
                  <c:v>W11-1 </c:v>
                </c:pt>
                <c:pt idx="2">
                  <c:v>W23-1 </c:v>
                </c:pt>
                <c:pt idx="3">
                  <c:v>W23-2 </c:v>
                </c:pt>
                <c:pt idx="4">
                  <c:v>W23-2S</c:v>
                </c:pt>
                <c:pt idx="5">
                  <c:v>W23-3S</c:v>
                </c:pt>
                <c:pt idx="6">
                  <c:v>W6-1</c:v>
                </c:pt>
                <c:pt idx="7">
                  <c:v>W6-3</c:v>
                </c:pt>
                <c:pt idx="8">
                  <c:v>W7-1S</c:v>
                </c:pt>
                <c:pt idx="9">
                  <c:v>W7-2S</c:v>
                </c:pt>
                <c:pt idx="10">
                  <c:v>W8-3</c:v>
                </c:pt>
                <c:pt idx="11">
                  <c:v>W9-2S</c:v>
                </c:pt>
                <c:pt idx="12">
                  <c:v>W9-3S</c:v>
                </c:pt>
              </c:strCache>
            </c:strRef>
          </c:cat>
          <c:val>
            <c:numRef>
              <c:f>Sheet1!$E$5:$E$17</c:f>
              <c:numCache>
                <c:formatCode>General</c:formatCode>
                <c:ptCount val="13"/>
                <c:pt idx="0">
                  <c:v>46.7</c:v>
                </c:pt>
                <c:pt idx="1">
                  <c:v>46.44</c:v>
                </c:pt>
                <c:pt idx="2">
                  <c:v>45.55</c:v>
                </c:pt>
                <c:pt idx="3">
                  <c:v>41.85</c:v>
                </c:pt>
                <c:pt idx="4">
                  <c:v>47.38</c:v>
                </c:pt>
                <c:pt idx="5">
                  <c:v>41.72</c:v>
                </c:pt>
                <c:pt idx="6">
                  <c:v>45.38</c:v>
                </c:pt>
                <c:pt idx="7">
                  <c:v>43.33</c:v>
                </c:pt>
                <c:pt idx="8">
                  <c:v>47.2</c:v>
                </c:pt>
                <c:pt idx="9">
                  <c:v>44.58</c:v>
                </c:pt>
                <c:pt idx="10">
                  <c:v>49</c:v>
                </c:pt>
                <c:pt idx="11">
                  <c:v>46.53</c:v>
                </c:pt>
                <c:pt idx="12">
                  <c:v>46.73</c:v>
                </c:pt>
              </c:numCache>
            </c:numRef>
          </c:val>
          <c:extLst xmlns:c16r2="http://schemas.microsoft.com/office/drawing/2015/06/chart">
            <c:ext xmlns:c16="http://schemas.microsoft.com/office/drawing/2014/chart" uri="{C3380CC4-5D6E-409C-BE32-E72D297353CC}">
              <c16:uniqueId val="{00000001-65F6-4407-A414-476D161C4957}"/>
            </c:ext>
          </c:extLst>
        </c:ser>
        <c:ser>
          <c:idx val="2"/>
          <c:order val="2"/>
          <c:tx>
            <c:strRef>
              <c:f>Sheet1!$F$4</c:f>
              <c:strCache>
                <c:ptCount val="1"/>
                <c:pt idx="0">
                  <c:v>S</c:v>
                </c:pt>
              </c:strCache>
            </c:strRef>
          </c:tx>
          <c:spPr>
            <a:solidFill>
              <a:srgbClr val="FF0000"/>
            </a:solidFill>
            <a:ln>
              <a:noFill/>
            </a:ln>
            <a:effectLst/>
          </c:spPr>
          <c:invertIfNegative val="0"/>
          <c:errBars>
            <c:errBarType val="both"/>
            <c:errValType val="cust"/>
            <c:noEndCap val="0"/>
            <c:plus>
              <c:numRef>
                <c:f>Sheet1!$P$20:$P$32</c:f>
                <c:numCache>
                  <c:formatCode>General</c:formatCode>
                  <c:ptCount val="13"/>
                  <c:pt idx="0">
                    <c:v>1.3114877048603999</c:v>
                  </c:pt>
                  <c:pt idx="1">
                    <c:v>0.93128495460125804</c:v>
                  </c:pt>
                  <c:pt idx="2">
                    <c:v>1.697731329352989</c:v>
                  </c:pt>
                  <c:pt idx="3">
                    <c:v>1.9487175269905079</c:v>
                  </c:pt>
                  <c:pt idx="4">
                    <c:v>0.92319643991225697</c:v>
                  </c:pt>
                  <c:pt idx="5">
                    <c:v>1.0202123961868601</c:v>
                  </c:pt>
                  <c:pt idx="6">
                    <c:v>1.6822603841260719</c:v>
                  </c:pt>
                  <c:pt idx="7">
                    <c:v>1.5814023312659351</c:v>
                  </c:pt>
                  <c:pt idx="8">
                    <c:v>1.926568624956472</c:v>
                  </c:pt>
                  <c:pt idx="9">
                    <c:v>1.129435699807652</c:v>
                  </c:pt>
                  <c:pt idx="10">
                    <c:v>0.95087678837306</c:v>
                  </c:pt>
                  <c:pt idx="11">
                    <c:v>1.956825660774784</c:v>
                  </c:pt>
                  <c:pt idx="12">
                    <c:v>1.273446766326205</c:v>
                  </c:pt>
                </c:numCache>
              </c:numRef>
            </c:plus>
            <c:minus>
              <c:numRef>
                <c:f>Sheet1!$P$20:$P$32</c:f>
                <c:numCache>
                  <c:formatCode>General</c:formatCode>
                  <c:ptCount val="13"/>
                  <c:pt idx="0">
                    <c:v>1.3114877048603999</c:v>
                  </c:pt>
                  <c:pt idx="1">
                    <c:v>0.93128495460125804</c:v>
                  </c:pt>
                  <c:pt idx="2">
                    <c:v>1.697731329352989</c:v>
                  </c:pt>
                  <c:pt idx="3">
                    <c:v>1.9487175269905079</c:v>
                  </c:pt>
                  <c:pt idx="4">
                    <c:v>0.92319643991225697</c:v>
                  </c:pt>
                  <c:pt idx="5">
                    <c:v>1.0202123961868601</c:v>
                  </c:pt>
                  <c:pt idx="6">
                    <c:v>1.6822603841260719</c:v>
                  </c:pt>
                  <c:pt idx="7">
                    <c:v>1.5814023312659351</c:v>
                  </c:pt>
                  <c:pt idx="8">
                    <c:v>1.926568624956472</c:v>
                  </c:pt>
                  <c:pt idx="9">
                    <c:v>1.129435699807652</c:v>
                  </c:pt>
                  <c:pt idx="10">
                    <c:v>0.95087678837306</c:v>
                  </c:pt>
                  <c:pt idx="11">
                    <c:v>1.956825660774784</c:v>
                  </c:pt>
                  <c:pt idx="12">
                    <c:v>1.273446766326205</c:v>
                  </c:pt>
                </c:numCache>
              </c:numRef>
            </c:minus>
            <c:spPr>
              <a:noFill/>
              <a:ln w="9525" cap="flat" cmpd="sng" algn="ctr">
                <a:solidFill>
                  <a:schemeClr val="tx1">
                    <a:lumMod val="65000"/>
                    <a:lumOff val="35000"/>
                  </a:schemeClr>
                </a:solidFill>
                <a:round/>
              </a:ln>
              <a:effectLst/>
            </c:spPr>
          </c:errBars>
          <c:cat>
            <c:strRef>
              <c:f>Sheet1!$C$5:$C$17</c:f>
              <c:strCache>
                <c:ptCount val="13"/>
                <c:pt idx="0">
                  <c:v>MM</c:v>
                </c:pt>
                <c:pt idx="1">
                  <c:v>W11-1 </c:v>
                </c:pt>
                <c:pt idx="2">
                  <c:v>W23-1 </c:v>
                </c:pt>
                <c:pt idx="3">
                  <c:v>W23-2 </c:v>
                </c:pt>
                <c:pt idx="4">
                  <c:v>W23-2S</c:v>
                </c:pt>
                <c:pt idx="5">
                  <c:v>W23-3S</c:v>
                </c:pt>
                <c:pt idx="6">
                  <c:v>W6-1</c:v>
                </c:pt>
                <c:pt idx="7">
                  <c:v>W6-3</c:v>
                </c:pt>
                <c:pt idx="8">
                  <c:v>W7-1S</c:v>
                </c:pt>
                <c:pt idx="9">
                  <c:v>W7-2S</c:v>
                </c:pt>
                <c:pt idx="10">
                  <c:v>W8-3</c:v>
                </c:pt>
                <c:pt idx="11">
                  <c:v>W9-2S</c:v>
                </c:pt>
                <c:pt idx="12">
                  <c:v>W9-3S</c:v>
                </c:pt>
              </c:strCache>
            </c:strRef>
          </c:cat>
          <c:val>
            <c:numRef>
              <c:f>Sheet1!$F$5:$F$17</c:f>
              <c:numCache>
                <c:formatCode>General</c:formatCode>
                <c:ptCount val="13"/>
                <c:pt idx="0">
                  <c:v>47.9</c:v>
                </c:pt>
                <c:pt idx="1">
                  <c:v>50.23</c:v>
                </c:pt>
                <c:pt idx="2">
                  <c:v>45.33</c:v>
                </c:pt>
                <c:pt idx="3">
                  <c:v>45.18</c:v>
                </c:pt>
                <c:pt idx="4">
                  <c:v>48.48</c:v>
                </c:pt>
                <c:pt idx="5">
                  <c:v>43</c:v>
                </c:pt>
                <c:pt idx="6">
                  <c:v>43.7</c:v>
                </c:pt>
                <c:pt idx="7">
                  <c:v>36.08</c:v>
                </c:pt>
                <c:pt idx="8">
                  <c:v>46.9</c:v>
                </c:pt>
                <c:pt idx="9">
                  <c:v>47.38</c:v>
                </c:pt>
                <c:pt idx="10">
                  <c:v>49.35</c:v>
                </c:pt>
                <c:pt idx="11">
                  <c:v>53.65</c:v>
                </c:pt>
                <c:pt idx="12">
                  <c:v>49.1</c:v>
                </c:pt>
              </c:numCache>
            </c:numRef>
          </c:val>
          <c:extLst xmlns:c16r2="http://schemas.microsoft.com/office/drawing/2015/06/chart">
            <c:ext xmlns:c16="http://schemas.microsoft.com/office/drawing/2014/chart" uri="{C3380CC4-5D6E-409C-BE32-E72D297353CC}">
              <c16:uniqueId val="{00000002-65F6-4407-A414-476D161C4957}"/>
            </c:ext>
          </c:extLst>
        </c:ser>
        <c:ser>
          <c:idx val="3"/>
          <c:order val="3"/>
          <c:tx>
            <c:strRef>
              <c:f>Sheet1!$G$4</c:f>
              <c:strCache>
                <c:ptCount val="1"/>
                <c:pt idx="0">
                  <c:v>SPM</c:v>
                </c:pt>
              </c:strCache>
            </c:strRef>
          </c:tx>
          <c:spPr>
            <a:solidFill>
              <a:schemeClr val="accent4"/>
            </a:solidFill>
            <a:ln>
              <a:noFill/>
            </a:ln>
            <a:effectLst/>
          </c:spPr>
          <c:invertIfNegative val="0"/>
          <c:errBars>
            <c:errBarType val="both"/>
            <c:errValType val="cust"/>
            <c:noEndCap val="0"/>
            <c:plus>
              <c:numRef>
                <c:f>Sheet1!$X$20:$X$32</c:f>
                <c:numCache>
                  <c:formatCode>General</c:formatCode>
                  <c:ptCount val="13"/>
                  <c:pt idx="0">
                    <c:v>1.1786291472158099</c:v>
                  </c:pt>
                  <c:pt idx="1">
                    <c:v>2.1017353940652632</c:v>
                  </c:pt>
                  <c:pt idx="2">
                    <c:v>0.32787192621509997</c:v>
                  </c:pt>
                  <c:pt idx="3">
                    <c:v>0.847053717304871</c:v>
                  </c:pt>
                  <c:pt idx="4">
                    <c:v>1.016017552341822</c:v>
                  </c:pt>
                  <c:pt idx="5">
                    <c:v>1.150724409520657</c:v>
                  </c:pt>
                  <c:pt idx="6">
                    <c:v>1.97288916735499</c:v>
                  </c:pt>
                  <c:pt idx="7">
                    <c:v>1.1870832602082591</c:v>
                  </c:pt>
                  <c:pt idx="8">
                    <c:v>0.25</c:v>
                  </c:pt>
                  <c:pt idx="9">
                    <c:v>1.4755648635917931</c:v>
                  </c:pt>
                  <c:pt idx="10">
                    <c:v>2.88675134594817E-2</c:v>
                  </c:pt>
                  <c:pt idx="11">
                    <c:v>1.452799022576764</c:v>
                  </c:pt>
                  <c:pt idx="12">
                    <c:v>1.2993588162371981</c:v>
                  </c:pt>
                </c:numCache>
              </c:numRef>
            </c:plus>
            <c:minus>
              <c:numRef>
                <c:f>Sheet1!$X$20:$X$32</c:f>
                <c:numCache>
                  <c:formatCode>General</c:formatCode>
                  <c:ptCount val="13"/>
                  <c:pt idx="0">
                    <c:v>1.1786291472158099</c:v>
                  </c:pt>
                  <c:pt idx="1">
                    <c:v>2.1017353940652632</c:v>
                  </c:pt>
                  <c:pt idx="2">
                    <c:v>0.32787192621509997</c:v>
                  </c:pt>
                  <c:pt idx="3">
                    <c:v>0.847053717304871</c:v>
                  </c:pt>
                  <c:pt idx="4">
                    <c:v>1.016017552341822</c:v>
                  </c:pt>
                  <c:pt idx="5">
                    <c:v>1.150724409520657</c:v>
                  </c:pt>
                  <c:pt idx="6">
                    <c:v>1.97288916735499</c:v>
                  </c:pt>
                  <c:pt idx="7">
                    <c:v>1.1870832602082591</c:v>
                  </c:pt>
                  <c:pt idx="8">
                    <c:v>0.25</c:v>
                  </c:pt>
                  <c:pt idx="9">
                    <c:v>1.4755648635917931</c:v>
                  </c:pt>
                  <c:pt idx="10">
                    <c:v>2.88675134594817E-2</c:v>
                  </c:pt>
                  <c:pt idx="11">
                    <c:v>1.452799022576764</c:v>
                  </c:pt>
                  <c:pt idx="12">
                    <c:v>1.2993588162371981</c:v>
                  </c:pt>
                </c:numCache>
              </c:numRef>
            </c:minus>
            <c:spPr>
              <a:noFill/>
              <a:ln w="9525" cap="flat" cmpd="sng" algn="ctr">
                <a:solidFill>
                  <a:schemeClr val="tx1">
                    <a:lumMod val="65000"/>
                    <a:lumOff val="35000"/>
                  </a:schemeClr>
                </a:solidFill>
                <a:round/>
              </a:ln>
              <a:effectLst/>
            </c:spPr>
          </c:errBars>
          <c:cat>
            <c:strRef>
              <c:f>Sheet1!$C$5:$C$17</c:f>
              <c:strCache>
                <c:ptCount val="13"/>
                <c:pt idx="0">
                  <c:v>MM</c:v>
                </c:pt>
                <c:pt idx="1">
                  <c:v>W11-1 </c:v>
                </c:pt>
                <c:pt idx="2">
                  <c:v>W23-1 </c:v>
                </c:pt>
                <c:pt idx="3">
                  <c:v>W23-2 </c:v>
                </c:pt>
                <c:pt idx="4">
                  <c:v>W23-2S</c:v>
                </c:pt>
                <c:pt idx="5">
                  <c:v>W23-3S</c:v>
                </c:pt>
                <c:pt idx="6">
                  <c:v>W6-1</c:v>
                </c:pt>
                <c:pt idx="7">
                  <c:v>W6-3</c:v>
                </c:pt>
                <c:pt idx="8">
                  <c:v>W7-1S</c:v>
                </c:pt>
                <c:pt idx="9">
                  <c:v>W7-2S</c:v>
                </c:pt>
                <c:pt idx="10">
                  <c:v>W8-3</c:v>
                </c:pt>
                <c:pt idx="11">
                  <c:v>W9-2S</c:v>
                </c:pt>
                <c:pt idx="12">
                  <c:v>W9-3S</c:v>
                </c:pt>
              </c:strCache>
            </c:strRef>
          </c:cat>
          <c:val>
            <c:numRef>
              <c:f>Sheet1!$G$5:$G$17</c:f>
              <c:numCache>
                <c:formatCode>General</c:formatCode>
                <c:ptCount val="13"/>
                <c:pt idx="0">
                  <c:v>51.15</c:v>
                </c:pt>
                <c:pt idx="1">
                  <c:v>45.23</c:v>
                </c:pt>
                <c:pt idx="2">
                  <c:v>47.05</c:v>
                </c:pt>
                <c:pt idx="3">
                  <c:v>46.75</c:v>
                </c:pt>
                <c:pt idx="4">
                  <c:v>47.62</c:v>
                </c:pt>
                <c:pt idx="5">
                  <c:v>45.95</c:v>
                </c:pt>
                <c:pt idx="6">
                  <c:v>47.18</c:v>
                </c:pt>
                <c:pt idx="7">
                  <c:v>41.45</c:v>
                </c:pt>
                <c:pt idx="8">
                  <c:v>48.55</c:v>
                </c:pt>
                <c:pt idx="9">
                  <c:v>44.38</c:v>
                </c:pt>
                <c:pt idx="10">
                  <c:v>46.05</c:v>
                </c:pt>
                <c:pt idx="11">
                  <c:v>51.08</c:v>
                </c:pt>
                <c:pt idx="12">
                  <c:v>49.5</c:v>
                </c:pt>
              </c:numCache>
            </c:numRef>
          </c:val>
          <c:extLst xmlns:c16r2="http://schemas.microsoft.com/office/drawing/2015/06/chart">
            <c:ext xmlns:c16="http://schemas.microsoft.com/office/drawing/2014/chart" uri="{C3380CC4-5D6E-409C-BE32-E72D297353CC}">
              <c16:uniqueId val="{00000003-65F6-4407-A414-476D161C4957}"/>
            </c:ext>
          </c:extLst>
        </c:ser>
        <c:dLbls>
          <c:showLegendKey val="0"/>
          <c:showVal val="0"/>
          <c:showCatName val="0"/>
          <c:showSerName val="0"/>
          <c:showPercent val="0"/>
          <c:showBubbleSize val="0"/>
        </c:dLbls>
        <c:gapWidth val="219"/>
        <c:axId val="-433133088"/>
        <c:axId val="-433131456"/>
      </c:barChart>
      <c:catAx>
        <c:axId val="-433133088"/>
        <c:scaling>
          <c:orientation val="minMax"/>
        </c:scaling>
        <c:delete val="0"/>
        <c:axPos val="b"/>
        <c:numFmt formatCode="General" sourceLinked="1"/>
        <c:majorTickMark val="out"/>
        <c:minorTickMark val="out"/>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Times New Roman" panose="02020603050405020304" pitchFamily="18" charset="0"/>
              </a:defRPr>
            </a:pPr>
            <a:endParaRPr lang="en-US"/>
          </a:p>
        </c:txPr>
        <c:crossAx val="-433131456"/>
        <c:crosses val="autoZero"/>
        <c:auto val="1"/>
        <c:lblAlgn val="ctr"/>
        <c:lblOffset val="100"/>
        <c:noMultiLvlLbl val="0"/>
      </c:catAx>
      <c:valAx>
        <c:axId val="-433131456"/>
        <c:scaling>
          <c:orientation val="minMax"/>
        </c:scaling>
        <c:delete val="0"/>
        <c:axPos val="l"/>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GB" sz="1800" b="1" dirty="0">
                    <a:solidFill>
                      <a:schemeClr val="tx1"/>
                    </a:solidFill>
                    <a:latin typeface="+mn-lt"/>
                    <a:cs typeface="Times New Roman" panose="02020603050405020304" pitchFamily="18" charset="0"/>
                  </a:rPr>
                  <a:t>Lower leaves </a:t>
                </a:r>
              </a:p>
            </c:rich>
          </c:tx>
          <c:layout>
            <c:manualLayout>
              <c:xMode val="edge"/>
              <c:yMode val="edge"/>
              <c:x val="5.7553615326566511E-3"/>
              <c:y val="0.17314337780377512"/>
            </c:manualLayout>
          </c:layout>
          <c:overlay val="0"/>
          <c:spPr>
            <a:noFill/>
            <a:ln>
              <a:noFill/>
            </a:ln>
            <a:effectLst/>
          </c:spPr>
        </c:title>
        <c:numFmt formatCode="General" sourceLinked="1"/>
        <c:majorTickMark val="out"/>
        <c:minorTickMark val="out"/>
        <c:tickLblPos val="nextTo"/>
        <c:spPr>
          <a:noFill/>
          <a:ln>
            <a:solidFill>
              <a:sysClr val="windowText" lastClr="000000"/>
            </a:solidFill>
          </a:ln>
          <a:effectLst/>
        </c:spPr>
        <c:txPr>
          <a:bodyPr rot="-60000000" spcFirstLastPara="1" vertOverflow="ellipsis" vert="horz" wrap="square" anchor="ctr" anchorCtr="1"/>
          <a:lstStyle/>
          <a:p>
            <a:pPr>
              <a:defRPr sz="1600" b="1" i="0" u="none" strike="noStrike" kern="1200" baseline="0">
                <a:ln>
                  <a:noFill/>
                </a:ln>
                <a:solidFill>
                  <a:schemeClr val="tx1"/>
                </a:solidFill>
                <a:latin typeface="Times New Roman" panose="02020603050405020304" pitchFamily="18" charset="0"/>
                <a:ea typeface="+mn-ea"/>
                <a:cs typeface="Times New Roman" panose="02020603050405020304" pitchFamily="18" charset="0"/>
              </a:defRPr>
            </a:pPr>
            <a:endParaRPr lang="en-US"/>
          </a:p>
        </c:txPr>
        <c:crossAx val="-43313308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legend>
    <c:plotVisOnly val="1"/>
    <c:dispBlanksAs val="gap"/>
    <c:showDLblsOverMax val="0"/>
  </c:chart>
  <c:spPr>
    <a:solidFill>
      <a:schemeClr val="bg1"/>
    </a:solidFill>
    <a:ln w="25400" cap="flat" cmpd="sng" algn="ctr">
      <a:solidFill>
        <a:schemeClr val="accent5"/>
      </a:solidFill>
      <a:round/>
    </a:ln>
    <a:effectLst/>
  </c:spPr>
  <c:txPr>
    <a:bodyPr/>
    <a:lstStyle/>
    <a:p>
      <a:pPr>
        <a:defRPr/>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Sheet1!$D$2</c:f>
              <c:strCache>
                <c:ptCount val="1"/>
                <c:pt idx="0">
                  <c:v>C</c:v>
                </c:pt>
              </c:strCache>
            </c:strRef>
          </c:tx>
          <c:spPr>
            <a:solidFill>
              <a:schemeClr val="accent1"/>
            </a:solidFill>
            <a:ln>
              <a:noFill/>
            </a:ln>
            <a:effectLst/>
          </c:spPr>
          <c:invertIfNegative val="0"/>
          <c:errBars>
            <c:errBarType val="both"/>
            <c:errValType val="cust"/>
            <c:noEndCap val="0"/>
            <c:plus>
              <c:numRef>
                <c:f>Sheet1!$O$4:$O$16</c:f>
                <c:numCache>
                  <c:formatCode>General</c:formatCode>
                  <c:ptCount val="13"/>
                  <c:pt idx="0">
                    <c:v>7.4539139606875846</c:v>
                  </c:pt>
                  <c:pt idx="1">
                    <c:v>0</c:v>
                  </c:pt>
                  <c:pt idx="2">
                    <c:v>0.212132034355972</c:v>
                  </c:pt>
                  <c:pt idx="3">
                    <c:v>4.1130635378834901</c:v>
                  </c:pt>
                  <c:pt idx="4">
                    <c:v>2.610236260060252</c:v>
                  </c:pt>
                  <c:pt idx="5">
                    <c:v>4.6044136434512453</c:v>
                  </c:pt>
                  <c:pt idx="6">
                    <c:v>9.3263515553153677</c:v>
                  </c:pt>
                  <c:pt idx="7">
                    <c:v>4.9211279194916298</c:v>
                  </c:pt>
                  <c:pt idx="8">
                    <c:v>5.8346665143205403</c:v>
                  </c:pt>
                  <c:pt idx="9">
                    <c:v>8.0687023946439727</c:v>
                  </c:pt>
                  <c:pt idx="10">
                    <c:v>9.7982460165072407</c:v>
                  </c:pt>
                  <c:pt idx="11">
                    <c:v>10.241368316782451</c:v>
                  </c:pt>
                  <c:pt idx="12">
                    <c:v>17.13172009266238</c:v>
                  </c:pt>
                </c:numCache>
              </c:numRef>
            </c:plus>
            <c:minus>
              <c:numRef>
                <c:f>Sheet1!$O$4:$O$16</c:f>
                <c:numCache>
                  <c:formatCode>General</c:formatCode>
                  <c:ptCount val="13"/>
                  <c:pt idx="0">
                    <c:v>7.4539139606875846</c:v>
                  </c:pt>
                  <c:pt idx="1">
                    <c:v>0</c:v>
                  </c:pt>
                  <c:pt idx="2">
                    <c:v>0.212132034355972</c:v>
                  </c:pt>
                  <c:pt idx="3">
                    <c:v>4.1130635378834901</c:v>
                  </c:pt>
                  <c:pt idx="4">
                    <c:v>2.610236260060252</c:v>
                  </c:pt>
                  <c:pt idx="5">
                    <c:v>4.6044136434512453</c:v>
                  </c:pt>
                  <c:pt idx="6">
                    <c:v>9.3263515553153677</c:v>
                  </c:pt>
                  <c:pt idx="7">
                    <c:v>4.9211279194916298</c:v>
                  </c:pt>
                  <c:pt idx="8">
                    <c:v>5.8346665143205403</c:v>
                  </c:pt>
                  <c:pt idx="9">
                    <c:v>8.0687023946439727</c:v>
                  </c:pt>
                  <c:pt idx="10">
                    <c:v>9.7982460165072407</c:v>
                  </c:pt>
                  <c:pt idx="11">
                    <c:v>10.241368316782451</c:v>
                  </c:pt>
                  <c:pt idx="12">
                    <c:v>17.13172009266238</c:v>
                  </c:pt>
                </c:numCache>
              </c:numRef>
            </c:minus>
            <c:spPr>
              <a:noFill/>
              <a:ln w="9525" cap="flat" cmpd="sng" algn="ctr">
                <a:solidFill>
                  <a:schemeClr val="tx1">
                    <a:lumMod val="65000"/>
                    <a:lumOff val="35000"/>
                  </a:schemeClr>
                </a:solidFill>
                <a:round/>
              </a:ln>
              <a:effectLst/>
            </c:spPr>
          </c:errBars>
          <c:cat>
            <c:strRef>
              <c:f>Sheet1!$C$3:$C$15</c:f>
              <c:strCache>
                <c:ptCount val="13"/>
                <c:pt idx="0">
                  <c:v>MM</c:v>
                </c:pt>
                <c:pt idx="1">
                  <c:v>W11-1 </c:v>
                </c:pt>
                <c:pt idx="2">
                  <c:v>W23-1</c:v>
                </c:pt>
                <c:pt idx="3">
                  <c:v>W23-2 </c:v>
                </c:pt>
                <c:pt idx="4">
                  <c:v>W23-2S</c:v>
                </c:pt>
                <c:pt idx="5">
                  <c:v>W23-3S</c:v>
                </c:pt>
                <c:pt idx="6">
                  <c:v>W6-1</c:v>
                </c:pt>
                <c:pt idx="7">
                  <c:v>W6-3</c:v>
                </c:pt>
                <c:pt idx="8">
                  <c:v>W7-1S</c:v>
                </c:pt>
                <c:pt idx="9">
                  <c:v>W7-2S</c:v>
                </c:pt>
                <c:pt idx="10">
                  <c:v>W8-3</c:v>
                </c:pt>
                <c:pt idx="11">
                  <c:v>W9-2S</c:v>
                </c:pt>
                <c:pt idx="12">
                  <c:v>W9-3S</c:v>
                </c:pt>
              </c:strCache>
            </c:strRef>
          </c:cat>
          <c:val>
            <c:numRef>
              <c:f>Sheet1!$D$3:$D$15</c:f>
              <c:numCache>
                <c:formatCode>General</c:formatCode>
                <c:ptCount val="13"/>
                <c:pt idx="0">
                  <c:v>160.15</c:v>
                </c:pt>
                <c:pt idx="1">
                  <c:v>135.97999999999999</c:v>
                </c:pt>
                <c:pt idx="2">
                  <c:v>198.05</c:v>
                </c:pt>
                <c:pt idx="3">
                  <c:v>177.03</c:v>
                </c:pt>
                <c:pt idx="4">
                  <c:v>189.87</c:v>
                </c:pt>
                <c:pt idx="5">
                  <c:v>155.22999999999999</c:v>
                </c:pt>
                <c:pt idx="6">
                  <c:v>173.64</c:v>
                </c:pt>
                <c:pt idx="7">
                  <c:v>143.41999999999999</c:v>
                </c:pt>
                <c:pt idx="8">
                  <c:v>146.18</c:v>
                </c:pt>
                <c:pt idx="9">
                  <c:v>164.72</c:v>
                </c:pt>
                <c:pt idx="10">
                  <c:v>171.07</c:v>
                </c:pt>
                <c:pt idx="11">
                  <c:v>176.03</c:v>
                </c:pt>
                <c:pt idx="12">
                  <c:v>169.15</c:v>
                </c:pt>
              </c:numCache>
            </c:numRef>
          </c:val>
          <c:extLst xmlns:c16r2="http://schemas.microsoft.com/office/drawing/2015/06/chart">
            <c:ext xmlns:c16="http://schemas.microsoft.com/office/drawing/2014/chart" uri="{C3380CC4-5D6E-409C-BE32-E72D297353CC}">
              <c16:uniqueId val="{00000000-D468-4527-A785-7CF229E40B2A}"/>
            </c:ext>
          </c:extLst>
        </c:ser>
        <c:ser>
          <c:idx val="1"/>
          <c:order val="1"/>
          <c:tx>
            <c:strRef>
              <c:f>Sheet1!$E$2</c:f>
              <c:strCache>
                <c:ptCount val="1"/>
                <c:pt idx="0">
                  <c:v>S</c:v>
                </c:pt>
              </c:strCache>
            </c:strRef>
          </c:tx>
          <c:spPr>
            <a:solidFill>
              <a:srgbClr val="FF0000"/>
            </a:solidFill>
            <a:ln>
              <a:noFill/>
            </a:ln>
            <a:effectLst/>
          </c:spPr>
          <c:invertIfNegative val="0"/>
          <c:errBars>
            <c:errBarType val="both"/>
            <c:errValType val="cust"/>
            <c:noEndCap val="0"/>
            <c:plus>
              <c:numRef>
                <c:f>Sheet1!$W$4:$W$16</c:f>
                <c:numCache>
                  <c:formatCode>General</c:formatCode>
                  <c:ptCount val="13"/>
                  <c:pt idx="0">
                    <c:v>11.433758495496191</c:v>
                  </c:pt>
                  <c:pt idx="1">
                    <c:v>15.712176806540819</c:v>
                  </c:pt>
                  <c:pt idx="2">
                    <c:v>10.873630181927901</c:v>
                  </c:pt>
                  <c:pt idx="3">
                    <c:v>21.593421065994459</c:v>
                  </c:pt>
                  <c:pt idx="4">
                    <c:v>12.087872710558599</c:v>
                  </c:pt>
                  <c:pt idx="5">
                    <c:v>23.62980109945914</c:v>
                  </c:pt>
                  <c:pt idx="6">
                    <c:v>11.199590766332999</c:v>
                  </c:pt>
                  <c:pt idx="7">
                    <c:v>7.4250140291674347</c:v>
                  </c:pt>
                  <c:pt idx="8">
                    <c:v>7.1472022498317456</c:v>
                  </c:pt>
                  <c:pt idx="9">
                    <c:v>10.579973219877919</c:v>
                  </c:pt>
                  <c:pt idx="10">
                    <c:v>11.443447906990251</c:v>
                  </c:pt>
                  <c:pt idx="11">
                    <c:v>18.55480620576061</c:v>
                  </c:pt>
                  <c:pt idx="12">
                    <c:v>9.5071464348316361</c:v>
                  </c:pt>
                </c:numCache>
              </c:numRef>
            </c:plus>
            <c:minus>
              <c:numRef>
                <c:f>Sheet1!$W$4:$W$16</c:f>
                <c:numCache>
                  <c:formatCode>General</c:formatCode>
                  <c:ptCount val="13"/>
                  <c:pt idx="0">
                    <c:v>11.433758495496191</c:v>
                  </c:pt>
                  <c:pt idx="1">
                    <c:v>15.712176806540819</c:v>
                  </c:pt>
                  <c:pt idx="2">
                    <c:v>10.873630181927901</c:v>
                  </c:pt>
                  <c:pt idx="3">
                    <c:v>21.593421065994459</c:v>
                  </c:pt>
                  <c:pt idx="4">
                    <c:v>12.087872710558599</c:v>
                  </c:pt>
                  <c:pt idx="5">
                    <c:v>23.62980109945914</c:v>
                  </c:pt>
                  <c:pt idx="6">
                    <c:v>11.199590766332999</c:v>
                  </c:pt>
                  <c:pt idx="7">
                    <c:v>7.4250140291674347</c:v>
                  </c:pt>
                  <c:pt idx="8">
                    <c:v>7.1472022498317456</c:v>
                  </c:pt>
                  <c:pt idx="9">
                    <c:v>10.579973219877919</c:v>
                  </c:pt>
                  <c:pt idx="10">
                    <c:v>11.443447906990251</c:v>
                  </c:pt>
                  <c:pt idx="11">
                    <c:v>18.55480620576061</c:v>
                  </c:pt>
                  <c:pt idx="12">
                    <c:v>9.5071464348316361</c:v>
                  </c:pt>
                </c:numCache>
              </c:numRef>
            </c:minus>
            <c:spPr>
              <a:noFill/>
              <a:ln w="9525" cap="flat" cmpd="sng" algn="ctr">
                <a:solidFill>
                  <a:schemeClr val="tx1">
                    <a:lumMod val="65000"/>
                    <a:lumOff val="35000"/>
                  </a:schemeClr>
                </a:solidFill>
                <a:round/>
              </a:ln>
              <a:effectLst/>
            </c:spPr>
          </c:errBars>
          <c:cat>
            <c:strRef>
              <c:f>Sheet1!$C$3:$C$15</c:f>
              <c:strCache>
                <c:ptCount val="13"/>
                <c:pt idx="0">
                  <c:v>MM</c:v>
                </c:pt>
                <c:pt idx="1">
                  <c:v>W11-1 </c:v>
                </c:pt>
                <c:pt idx="2">
                  <c:v>W23-1</c:v>
                </c:pt>
                <c:pt idx="3">
                  <c:v>W23-2 </c:v>
                </c:pt>
                <c:pt idx="4">
                  <c:v>W23-2S</c:v>
                </c:pt>
                <c:pt idx="5">
                  <c:v>W23-3S</c:v>
                </c:pt>
                <c:pt idx="6">
                  <c:v>W6-1</c:v>
                </c:pt>
                <c:pt idx="7">
                  <c:v>W6-3</c:v>
                </c:pt>
                <c:pt idx="8">
                  <c:v>W7-1S</c:v>
                </c:pt>
                <c:pt idx="9">
                  <c:v>W7-2S</c:v>
                </c:pt>
                <c:pt idx="10">
                  <c:v>W8-3</c:v>
                </c:pt>
                <c:pt idx="11">
                  <c:v>W9-2S</c:v>
                </c:pt>
                <c:pt idx="12">
                  <c:v>W9-3S</c:v>
                </c:pt>
              </c:strCache>
            </c:strRef>
          </c:cat>
          <c:val>
            <c:numRef>
              <c:f>Sheet1!$E$3:$E$15</c:f>
              <c:numCache>
                <c:formatCode>General</c:formatCode>
                <c:ptCount val="13"/>
                <c:pt idx="0">
                  <c:v>138.82</c:v>
                </c:pt>
                <c:pt idx="1">
                  <c:v>108.8</c:v>
                </c:pt>
                <c:pt idx="2">
                  <c:v>125.64</c:v>
                </c:pt>
                <c:pt idx="3">
                  <c:v>165.86</c:v>
                </c:pt>
                <c:pt idx="4">
                  <c:v>144.1</c:v>
                </c:pt>
                <c:pt idx="5">
                  <c:v>149.88999999999999</c:v>
                </c:pt>
                <c:pt idx="6">
                  <c:v>136.99</c:v>
                </c:pt>
                <c:pt idx="7">
                  <c:v>141.19</c:v>
                </c:pt>
                <c:pt idx="8">
                  <c:v>123.32</c:v>
                </c:pt>
                <c:pt idx="9">
                  <c:v>135.53</c:v>
                </c:pt>
                <c:pt idx="10">
                  <c:v>143.47999999999999</c:v>
                </c:pt>
                <c:pt idx="11">
                  <c:v>156.86000000000001</c:v>
                </c:pt>
                <c:pt idx="12">
                  <c:v>136.68</c:v>
                </c:pt>
              </c:numCache>
            </c:numRef>
          </c:val>
          <c:extLst xmlns:c16r2="http://schemas.microsoft.com/office/drawing/2015/06/chart">
            <c:ext xmlns:c16="http://schemas.microsoft.com/office/drawing/2014/chart" uri="{C3380CC4-5D6E-409C-BE32-E72D297353CC}">
              <c16:uniqueId val="{00000001-D468-4527-A785-7CF229E40B2A}"/>
            </c:ext>
          </c:extLst>
        </c:ser>
        <c:dLbls>
          <c:showLegendKey val="0"/>
          <c:showVal val="0"/>
          <c:showCatName val="0"/>
          <c:showSerName val="0"/>
          <c:showPercent val="0"/>
          <c:showBubbleSize val="0"/>
        </c:dLbls>
        <c:gapWidth val="219"/>
        <c:axId val="-433134176"/>
        <c:axId val="-433133632"/>
      </c:barChart>
      <c:catAx>
        <c:axId val="-433134176"/>
        <c:scaling>
          <c:orientation val="minMax"/>
        </c:scaling>
        <c:delete val="0"/>
        <c:axPos val="b"/>
        <c:numFmt formatCode="General" sourceLinked="1"/>
        <c:majorTickMark val="out"/>
        <c:minorTickMark val="out"/>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Times New Roman" panose="02020603050405020304" pitchFamily="18" charset="0"/>
              </a:defRPr>
            </a:pPr>
            <a:endParaRPr lang="en-US"/>
          </a:p>
        </c:txPr>
        <c:crossAx val="-433133632"/>
        <c:crosses val="autoZero"/>
        <c:auto val="1"/>
        <c:lblAlgn val="ctr"/>
        <c:lblOffset val="100"/>
        <c:noMultiLvlLbl val="0"/>
      </c:catAx>
      <c:valAx>
        <c:axId val="-433133632"/>
        <c:scaling>
          <c:orientation val="minMax"/>
          <c:max val="200"/>
        </c:scaling>
        <c:delete val="0"/>
        <c:axPos val="l"/>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GB" sz="1800" b="1" i="0" dirty="0" err="1">
                    <a:solidFill>
                      <a:schemeClr val="tx1"/>
                    </a:solidFill>
                    <a:latin typeface="+mn-lt"/>
                    <a:cs typeface="Times New Roman" panose="02020603050405020304" pitchFamily="18" charset="0"/>
                  </a:rPr>
                  <a:t>Stomatal</a:t>
                </a:r>
                <a:r>
                  <a:rPr lang="en-GB" sz="1800" b="1" i="0" baseline="0" dirty="0">
                    <a:solidFill>
                      <a:schemeClr val="tx1"/>
                    </a:solidFill>
                    <a:latin typeface="+mn-lt"/>
                    <a:cs typeface="Times New Roman" panose="02020603050405020304" pitchFamily="18" charset="0"/>
                  </a:rPr>
                  <a:t> conductance (mmolm</a:t>
                </a:r>
                <a:r>
                  <a:rPr lang="en-GB" sz="1800" b="1" i="0" baseline="30000" dirty="0">
                    <a:solidFill>
                      <a:schemeClr val="tx1"/>
                    </a:solidFill>
                    <a:latin typeface="+mn-lt"/>
                    <a:cs typeface="Times New Roman" panose="02020603050405020304" pitchFamily="18" charset="0"/>
                  </a:rPr>
                  <a:t>-2</a:t>
                </a:r>
                <a:r>
                  <a:rPr lang="en-GB" sz="1800" b="1" i="0" baseline="0" dirty="0">
                    <a:solidFill>
                      <a:schemeClr val="tx1"/>
                    </a:solidFill>
                    <a:latin typeface="+mn-lt"/>
                    <a:cs typeface="Times New Roman" panose="02020603050405020304" pitchFamily="18" charset="0"/>
                  </a:rPr>
                  <a:t>s</a:t>
                </a:r>
                <a:r>
                  <a:rPr lang="en-GB" sz="1800" b="1" i="0" baseline="30000" dirty="0">
                    <a:solidFill>
                      <a:schemeClr val="tx1"/>
                    </a:solidFill>
                    <a:latin typeface="+mn-lt"/>
                    <a:cs typeface="Times New Roman" panose="02020603050405020304" pitchFamily="18" charset="0"/>
                  </a:rPr>
                  <a:t>-1</a:t>
                </a:r>
                <a:r>
                  <a:rPr lang="en-GB" sz="1800" b="1" i="0" baseline="0" dirty="0">
                    <a:solidFill>
                      <a:schemeClr val="tx1"/>
                    </a:solidFill>
                    <a:latin typeface="+mn-lt"/>
                    <a:cs typeface="Times New Roman" panose="02020603050405020304" pitchFamily="18" charset="0"/>
                  </a:rPr>
                  <a:t>)</a:t>
                </a:r>
                <a:endParaRPr lang="en-GB" sz="1800" b="1" i="0" dirty="0">
                  <a:latin typeface="+mn-lt"/>
                </a:endParaRPr>
              </a:p>
            </c:rich>
          </c:tx>
          <c:layout>
            <c:manualLayout>
              <c:xMode val="edge"/>
              <c:yMode val="edge"/>
              <c:x val="6.0635186525344331E-3"/>
              <c:y val="6.3477163699202283E-2"/>
            </c:manualLayout>
          </c:layout>
          <c:overlay val="0"/>
          <c:spPr>
            <a:noFill/>
            <a:ln>
              <a:noFill/>
            </a:ln>
            <a:effectLst/>
          </c:spPr>
        </c:title>
        <c:numFmt formatCode="General" sourceLinked="1"/>
        <c:majorTickMark val="out"/>
        <c:minorTickMark val="out"/>
        <c:tickLblPos val="nextTo"/>
        <c:spPr>
          <a:noFill/>
          <a:ln>
            <a:solidFill>
              <a:sysClr val="windowText" lastClr="000000"/>
            </a:solid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3313417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legend>
    <c:plotVisOnly val="1"/>
    <c:dispBlanksAs val="gap"/>
    <c:showDLblsOverMax val="0"/>
  </c:chart>
  <c:spPr>
    <a:solidFill>
      <a:schemeClr val="bg1"/>
    </a:solidFill>
    <a:ln w="25400" cap="flat" cmpd="sng" algn="ctr">
      <a:solidFill>
        <a:schemeClr val="accent5"/>
      </a:solidFill>
      <a:round/>
    </a:ln>
    <a:effectLst/>
  </c:spPr>
  <c:txPr>
    <a:bodyPr/>
    <a:lstStyle/>
    <a:p>
      <a:pPr>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DB532E-E5ED-48C2-8FCA-01DCAEC2A85D}"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AFC13A7F-F369-4EF7-80D4-279E2BFA7FDE}">
      <dgm:prSet phldrT="[Text]" custT="1"/>
      <dgm:spPr/>
      <dgm:t>
        <a:bodyPr/>
        <a:lstStyle/>
        <a:p>
          <a:r>
            <a:rPr lang="en-US" sz="2400" dirty="0">
              <a:solidFill>
                <a:srgbClr val="0C0C0C"/>
              </a:solidFill>
            </a:rPr>
            <a:t>1</a:t>
          </a:r>
          <a:r>
            <a:rPr lang="en-US" sz="2400" dirty="0" smtClean="0">
              <a:solidFill>
                <a:srgbClr val="0C0C0C"/>
              </a:solidFill>
            </a:rPr>
            <a:t>. </a:t>
          </a:r>
          <a:r>
            <a:rPr lang="en-US" sz="2400" b="1" dirty="0" smtClean="0">
              <a:solidFill>
                <a:srgbClr val="0C0C0C"/>
              </a:solidFill>
            </a:rPr>
            <a:t>Introduction</a:t>
          </a:r>
          <a:endParaRPr lang="en-US" sz="2400" b="1" dirty="0">
            <a:solidFill>
              <a:srgbClr val="0C0C0C"/>
            </a:solidFill>
            <a:latin typeface="Calibri Light"/>
          </a:endParaRPr>
        </a:p>
      </dgm:t>
    </dgm:pt>
    <dgm:pt modelId="{9376F20D-CE8B-44DD-B24B-E7A0C890D0F6}" type="parTrans" cxnId="{C575C749-C27C-415F-82C0-461BB5276367}">
      <dgm:prSet/>
      <dgm:spPr/>
      <dgm:t>
        <a:bodyPr/>
        <a:lstStyle/>
        <a:p>
          <a:endParaRPr lang="en-US"/>
        </a:p>
      </dgm:t>
    </dgm:pt>
    <dgm:pt modelId="{270FD9F6-6FC0-453A-AABC-8E28B2FFEF5B}" type="sibTrans" cxnId="{C575C749-C27C-415F-82C0-461BB5276367}">
      <dgm:prSet/>
      <dgm:spPr/>
      <dgm:t>
        <a:bodyPr/>
        <a:lstStyle/>
        <a:p>
          <a:endParaRPr lang="en-US"/>
        </a:p>
      </dgm:t>
    </dgm:pt>
    <dgm:pt modelId="{9149C6AE-7D15-4550-B14F-A80CFAD0963E}">
      <dgm:prSet phldrT="[Text]" custT="1"/>
      <dgm:spPr/>
      <dgm:t>
        <a:bodyPr/>
        <a:lstStyle/>
        <a:p>
          <a:r>
            <a:rPr lang="en-US" sz="2400" b="1" dirty="0">
              <a:solidFill>
                <a:schemeClr val="tx1"/>
              </a:solidFill>
            </a:rPr>
            <a:t>2. Objectives     </a:t>
          </a:r>
        </a:p>
      </dgm:t>
    </dgm:pt>
    <dgm:pt modelId="{B28D37D8-7578-4336-B424-AC7334B93CCC}" type="parTrans" cxnId="{D70EED7D-8B8E-4464-9CE1-AB81AF9E209A}">
      <dgm:prSet/>
      <dgm:spPr/>
      <dgm:t>
        <a:bodyPr/>
        <a:lstStyle/>
        <a:p>
          <a:endParaRPr lang="en-US"/>
        </a:p>
      </dgm:t>
    </dgm:pt>
    <dgm:pt modelId="{EB4E3C49-F5CF-4662-8096-1D904C7A3692}" type="sibTrans" cxnId="{D70EED7D-8B8E-4464-9CE1-AB81AF9E209A}">
      <dgm:prSet/>
      <dgm:spPr/>
      <dgm:t>
        <a:bodyPr/>
        <a:lstStyle/>
        <a:p>
          <a:endParaRPr lang="en-US"/>
        </a:p>
      </dgm:t>
    </dgm:pt>
    <dgm:pt modelId="{6A4A1D2B-1EF4-4062-A643-4D88DFFFC890}">
      <dgm:prSet custT="1"/>
      <dgm:spPr/>
      <dgm:t>
        <a:bodyPr/>
        <a:lstStyle/>
        <a:p>
          <a:pPr rtl="0"/>
          <a:r>
            <a:rPr lang="en-GB" sz="2000" b="1" dirty="0">
              <a:solidFill>
                <a:schemeClr val="tx1"/>
              </a:solidFill>
            </a:rPr>
            <a:t>4. </a:t>
          </a:r>
          <a:r>
            <a:rPr lang="en-GB" sz="2400" b="1" dirty="0" smtClean="0">
              <a:solidFill>
                <a:schemeClr val="tx1"/>
              </a:solidFill>
            </a:rPr>
            <a:t>Results and discussion</a:t>
          </a:r>
          <a:endParaRPr lang="en-GB" sz="2400" b="1" dirty="0">
            <a:solidFill>
              <a:schemeClr val="tx1"/>
            </a:solidFill>
          </a:endParaRPr>
        </a:p>
      </dgm:t>
    </dgm:pt>
    <dgm:pt modelId="{69386852-A077-4007-953C-AFF506A8D830}" type="parTrans" cxnId="{B74685FF-A0FE-4135-92A5-8A5DB7958427}">
      <dgm:prSet/>
      <dgm:spPr/>
      <dgm:t>
        <a:bodyPr/>
        <a:lstStyle/>
        <a:p>
          <a:endParaRPr lang="en-US"/>
        </a:p>
      </dgm:t>
    </dgm:pt>
    <dgm:pt modelId="{A64212DF-B867-4DE6-BF5D-72804489A9C4}" type="sibTrans" cxnId="{B74685FF-A0FE-4135-92A5-8A5DB7958427}">
      <dgm:prSet/>
      <dgm:spPr/>
      <dgm:t>
        <a:bodyPr/>
        <a:lstStyle/>
        <a:p>
          <a:endParaRPr lang="en-US"/>
        </a:p>
      </dgm:t>
    </dgm:pt>
    <dgm:pt modelId="{0E9A6499-0282-4D6B-8BBC-CA192AA8D97C}">
      <dgm:prSet custT="1"/>
      <dgm:spPr/>
      <dgm:t>
        <a:bodyPr/>
        <a:lstStyle/>
        <a:p>
          <a:pPr rtl="0"/>
          <a:r>
            <a:rPr lang="en-GB" sz="2400" b="1" dirty="0">
              <a:solidFill>
                <a:schemeClr val="tx1"/>
              </a:solidFill>
            </a:rPr>
            <a:t>3. Materials and methods</a:t>
          </a:r>
        </a:p>
      </dgm:t>
    </dgm:pt>
    <dgm:pt modelId="{01909C19-3B97-49C1-A233-04D72A9A0F8C}" type="parTrans" cxnId="{97401003-EF6A-4AE0-B383-1DF22D2FF8D2}">
      <dgm:prSet/>
      <dgm:spPr/>
      <dgm:t>
        <a:bodyPr/>
        <a:lstStyle/>
        <a:p>
          <a:endParaRPr lang="en-US"/>
        </a:p>
      </dgm:t>
    </dgm:pt>
    <dgm:pt modelId="{4CD75683-EF86-4CE1-B5EA-FB6F58C288DD}" type="sibTrans" cxnId="{97401003-EF6A-4AE0-B383-1DF22D2FF8D2}">
      <dgm:prSet/>
      <dgm:spPr/>
      <dgm:t>
        <a:bodyPr/>
        <a:lstStyle/>
        <a:p>
          <a:endParaRPr lang="en-US"/>
        </a:p>
      </dgm:t>
    </dgm:pt>
    <dgm:pt modelId="{77DCCB06-C071-4201-B5E4-C6E5D775D9F7}">
      <dgm:prSet custT="1"/>
      <dgm:spPr/>
      <dgm:t>
        <a:bodyPr/>
        <a:lstStyle/>
        <a:p>
          <a:pPr rtl="0"/>
          <a:r>
            <a:rPr lang="en-GB" sz="2000" b="1" dirty="0" smtClean="0">
              <a:solidFill>
                <a:schemeClr val="tx1"/>
              </a:solidFill>
            </a:rPr>
            <a:t>5. </a:t>
          </a:r>
          <a:r>
            <a:rPr lang="en-GB" sz="2400" b="1" dirty="0" smtClean="0">
              <a:solidFill>
                <a:schemeClr val="tx1"/>
              </a:solidFill>
            </a:rPr>
            <a:t>Conclusions ands recommendations</a:t>
          </a:r>
          <a:endParaRPr lang="en-GB" sz="2400" b="1" dirty="0">
            <a:solidFill>
              <a:schemeClr val="tx1"/>
            </a:solidFill>
          </a:endParaRPr>
        </a:p>
      </dgm:t>
    </dgm:pt>
    <dgm:pt modelId="{1EB343A4-79E3-423F-9EB1-E79309CFA832}" type="parTrans" cxnId="{9854B896-1314-433F-8277-EFB140420A49}">
      <dgm:prSet/>
      <dgm:spPr/>
      <dgm:t>
        <a:bodyPr/>
        <a:lstStyle/>
        <a:p>
          <a:endParaRPr lang="en-US"/>
        </a:p>
      </dgm:t>
    </dgm:pt>
    <dgm:pt modelId="{60034CBA-CBB0-4FF0-8F92-EC4D3F8CC187}" type="sibTrans" cxnId="{9854B896-1314-433F-8277-EFB140420A49}">
      <dgm:prSet/>
      <dgm:spPr/>
      <dgm:t>
        <a:bodyPr/>
        <a:lstStyle/>
        <a:p>
          <a:endParaRPr lang="en-US"/>
        </a:p>
      </dgm:t>
    </dgm:pt>
    <dgm:pt modelId="{87A2D959-B44B-48F1-A51E-12BFEF616718}" type="pres">
      <dgm:prSet presAssocID="{83DB532E-E5ED-48C2-8FCA-01DCAEC2A85D}" presName="linear" presStyleCnt="0">
        <dgm:presLayoutVars>
          <dgm:dir/>
          <dgm:animLvl val="lvl"/>
          <dgm:resizeHandles val="exact"/>
        </dgm:presLayoutVars>
      </dgm:prSet>
      <dgm:spPr/>
      <dgm:t>
        <a:bodyPr/>
        <a:lstStyle/>
        <a:p>
          <a:endParaRPr lang="en-US"/>
        </a:p>
      </dgm:t>
    </dgm:pt>
    <dgm:pt modelId="{DD175AB8-B20A-41C1-8022-DF3C26A3403F}" type="pres">
      <dgm:prSet presAssocID="{AFC13A7F-F369-4EF7-80D4-279E2BFA7FDE}" presName="parentLin" presStyleCnt="0"/>
      <dgm:spPr/>
    </dgm:pt>
    <dgm:pt modelId="{2ABC3B10-6F65-4872-942E-1E180B2B4C91}" type="pres">
      <dgm:prSet presAssocID="{AFC13A7F-F369-4EF7-80D4-279E2BFA7FDE}" presName="parentLeftMargin" presStyleLbl="node1" presStyleIdx="0" presStyleCnt="5"/>
      <dgm:spPr/>
      <dgm:t>
        <a:bodyPr/>
        <a:lstStyle/>
        <a:p>
          <a:endParaRPr lang="en-US"/>
        </a:p>
      </dgm:t>
    </dgm:pt>
    <dgm:pt modelId="{8B3B35CE-C22E-433E-8B67-8795A1C8DA00}" type="pres">
      <dgm:prSet presAssocID="{AFC13A7F-F369-4EF7-80D4-279E2BFA7FDE}" presName="parentText" presStyleLbl="node1" presStyleIdx="0" presStyleCnt="5" custLinFactNeighborX="33812" custLinFactNeighborY="5372">
        <dgm:presLayoutVars>
          <dgm:chMax val="0"/>
          <dgm:bulletEnabled val="1"/>
        </dgm:presLayoutVars>
      </dgm:prSet>
      <dgm:spPr/>
      <dgm:t>
        <a:bodyPr/>
        <a:lstStyle/>
        <a:p>
          <a:endParaRPr lang="en-US"/>
        </a:p>
      </dgm:t>
    </dgm:pt>
    <dgm:pt modelId="{8DAEF35A-3223-4074-9874-BA0D20773B8E}" type="pres">
      <dgm:prSet presAssocID="{AFC13A7F-F369-4EF7-80D4-279E2BFA7FDE}" presName="negativeSpace" presStyleCnt="0"/>
      <dgm:spPr/>
    </dgm:pt>
    <dgm:pt modelId="{DE22DAFA-4894-4B9A-89B2-2533E04F300C}" type="pres">
      <dgm:prSet presAssocID="{AFC13A7F-F369-4EF7-80D4-279E2BFA7FDE}" presName="childText" presStyleLbl="conFgAcc1" presStyleIdx="0" presStyleCnt="5">
        <dgm:presLayoutVars>
          <dgm:bulletEnabled val="1"/>
        </dgm:presLayoutVars>
      </dgm:prSet>
      <dgm:spPr/>
    </dgm:pt>
    <dgm:pt modelId="{EDF5DFA1-B5D5-4BE0-819D-606CE82E4943}" type="pres">
      <dgm:prSet presAssocID="{270FD9F6-6FC0-453A-AABC-8E28B2FFEF5B}" presName="spaceBetweenRectangles" presStyleCnt="0"/>
      <dgm:spPr/>
    </dgm:pt>
    <dgm:pt modelId="{2202680C-711F-442E-B61A-ECB5D30AF02E}" type="pres">
      <dgm:prSet presAssocID="{9149C6AE-7D15-4550-B14F-A80CFAD0963E}" presName="parentLin" presStyleCnt="0"/>
      <dgm:spPr/>
    </dgm:pt>
    <dgm:pt modelId="{6ED43050-F3BD-4090-88DC-36488B69C0C7}" type="pres">
      <dgm:prSet presAssocID="{9149C6AE-7D15-4550-B14F-A80CFAD0963E}" presName="parentLeftMargin" presStyleLbl="node1" presStyleIdx="0" presStyleCnt="5"/>
      <dgm:spPr/>
      <dgm:t>
        <a:bodyPr/>
        <a:lstStyle/>
        <a:p>
          <a:endParaRPr lang="en-US"/>
        </a:p>
      </dgm:t>
    </dgm:pt>
    <dgm:pt modelId="{0615386A-C43E-4E91-AE82-25C53C7EC9EC}" type="pres">
      <dgm:prSet presAssocID="{9149C6AE-7D15-4550-B14F-A80CFAD0963E}" presName="parentText" presStyleLbl="node1" presStyleIdx="1" presStyleCnt="5" custLinFactNeighborX="11556" custLinFactNeighborY="1889">
        <dgm:presLayoutVars>
          <dgm:chMax val="0"/>
          <dgm:bulletEnabled val="1"/>
        </dgm:presLayoutVars>
      </dgm:prSet>
      <dgm:spPr/>
      <dgm:t>
        <a:bodyPr/>
        <a:lstStyle/>
        <a:p>
          <a:endParaRPr lang="en-US"/>
        </a:p>
      </dgm:t>
    </dgm:pt>
    <dgm:pt modelId="{7F92ABFC-534F-44F8-A6D8-C1E9C13F184D}" type="pres">
      <dgm:prSet presAssocID="{9149C6AE-7D15-4550-B14F-A80CFAD0963E}" presName="negativeSpace" presStyleCnt="0"/>
      <dgm:spPr/>
    </dgm:pt>
    <dgm:pt modelId="{F202A274-6FA0-4F3A-A63D-39CB08AD6C58}" type="pres">
      <dgm:prSet presAssocID="{9149C6AE-7D15-4550-B14F-A80CFAD0963E}" presName="childText" presStyleLbl="conFgAcc1" presStyleIdx="1" presStyleCnt="5" custLinFactNeighborY="37909">
        <dgm:presLayoutVars>
          <dgm:bulletEnabled val="1"/>
        </dgm:presLayoutVars>
      </dgm:prSet>
      <dgm:spPr/>
    </dgm:pt>
    <dgm:pt modelId="{839BB9B5-6866-447B-AA4C-41F8DFD685B8}" type="pres">
      <dgm:prSet presAssocID="{EB4E3C49-F5CF-4662-8096-1D904C7A3692}" presName="spaceBetweenRectangles" presStyleCnt="0"/>
      <dgm:spPr/>
    </dgm:pt>
    <dgm:pt modelId="{1DF9D79B-86A5-4266-9B2F-C963FFB2966A}" type="pres">
      <dgm:prSet presAssocID="{0E9A6499-0282-4D6B-8BBC-CA192AA8D97C}" presName="parentLin" presStyleCnt="0"/>
      <dgm:spPr/>
    </dgm:pt>
    <dgm:pt modelId="{10F2359D-57EA-4B07-9955-76F1EA613F0B}" type="pres">
      <dgm:prSet presAssocID="{0E9A6499-0282-4D6B-8BBC-CA192AA8D97C}" presName="parentLeftMargin" presStyleLbl="node1" presStyleIdx="1" presStyleCnt="5"/>
      <dgm:spPr/>
      <dgm:t>
        <a:bodyPr/>
        <a:lstStyle/>
        <a:p>
          <a:endParaRPr lang="en-US"/>
        </a:p>
      </dgm:t>
    </dgm:pt>
    <dgm:pt modelId="{8349CA55-293E-4845-BA90-7009B819CD62}" type="pres">
      <dgm:prSet presAssocID="{0E9A6499-0282-4D6B-8BBC-CA192AA8D97C}" presName="parentText" presStyleLbl="node1" presStyleIdx="2" presStyleCnt="5">
        <dgm:presLayoutVars>
          <dgm:chMax val="0"/>
          <dgm:bulletEnabled val="1"/>
        </dgm:presLayoutVars>
      </dgm:prSet>
      <dgm:spPr/>
      <dgm:t>
        <a:bodyPr/>
        <a:lstStyle/>
        <a:p>
          <a:endParaRPr lang="en-US"/>
        </a:p>
      </dgm:t>
    </dgm:pt>
    <dgm:pt modelId="{119CD27E-DEA6-4F57-867E-B5C18390796D}" type="pres">
      <dgm:prSet presAssocID="{0E9A6499-0282-4D6B-8BBC-CA192AA8D97C}" presName="negativeSpace" presStyleCnt="0"/>
      <dgm:spPr/>
    </dgm:pt>
    <dgm:pt modelId="{31F30A93-75B4-4572-AADE-9CDCC6322A36}" type="pres">
      <dgm:prSet presAssocID="{0E9A6499-0282-4D6B-8BBC-CA192AA8D97C}" presName="childText" presStyleLbl="conFgAcc1" presStyleIdx="2" presStyleCnt="5">
        <dgm:presLayoutVars>
          <dgm:bulletEnabled val="1"/>
        </dgm:presLayoutVars>
      </dgm:prSet>
      <dgm:spPr/>
    </dgm:pt>
    <dgm:pt modelId="{D373B36A-2D6E-4D43-9107-18A8A0D7B278}" type="pres">
      <dgm:prSet presAssocID="{4CD75683-EF86-4CE1-B5EA-FB6F58C288DD}" presName="spaceBetweenRectangles" presStyleCnt="0"/>
      <dgm:spPr/>
    </dgm:pt>
    <dgm:pt modelId="{7C39425E-91F7-4F1F-BAF7-EC5622BB8687}" type="pres">
      <dgm:prSet presAssocID="{6A4A1D2B-1EF4-4062-A643-4D88DFFFC890}" presName="parentLin" presStyleCnt="0"/>
      <dgm:spPr/>
    </dgm:pt>
    <dgm:pt modelId="{E82EECEA-D6CF-4026-B745-A5EA5F2C9214}" type="pres">
      <dgm:prSet presAssocID="{6A4A1D2B-1EF4-4062-A643-4D88DFFFC890}" presName="parentLeftMargin" presStyleLbl="node1" presStyleIdx="2" presStyleCnt="5"/>
      <dgm:spPr/>
      <dgm:t>
        <a:bodyPr/>
        <a:lstStyle/>
        <a:p>
          <a:endParaRPr lang="en-US"/>
        </a:p>
      </dgm:t>
    </dgm:pt>
    <dgm:pt modelId="{248835D0-EE52-4B39-A299-F1736D299EEE}" type="pres">
      <dgm:prSet presAssocID="{6A4A1D2B-1EF4-4062-A643-4D88DFFFC890}" presName="parentText" presStyleLbl="node1" presStyleIdx="3" presStyleCnt="5" custLinFactNeighborY="3082">
        <dgm:presLayoutVars>
          <dgm:chMax val="0"/>
          <dgm:bulletEnabled val="1"/>
        </dgm:presLayoutVars>
      </dgm:prSet>
      <dgm:spPr/>
      <dgm:t>
        <a:bodyPr/>
        <a:lstStyle/>
        <a:p>
          <a:endParaRPr lang="en-US"/>
        </a:p>
      </dgm:t>
    </dgm:pt>
    <dgm:pt modelId="{0BBA7E3B-AB9F-47D1-AB87-693A24E48FCA}" type="pres">
      <dgm:prSet presAssocID="{6A4A1D2B-1EF4-4062-A643-4D88DFFFC890}" presName="negativeSpace" presStyleCnt="0"/>
      <dgm:spPr/>
    </dgm:pt>
    <dgm:pt modelId="{A2356A5B-EFF8-4373-903B-5C7FAE4C3DB6}" type="pres">
      <dgm:prSet presAssocID="{6A4A1D2B-1EF4-4062-A643-4D88DFFFC890}" presName="childText" presStyleLbl="conFgAcc1" presStyleIdx="3" presStyleCnt="5" custLinFactNeighborX="-185" custLinFactNeighborY="-22665">
        <dgm:presLayoutVars>
          <dgm:bulletEnabled val="1"/>
        </dgm:presLayoutVars>
      </dgm:prSet>
      <dgm:spPr/>
    </dgm:pt>
    <dgm:pt modelId="{9706AB84-8BD1-4D91-9DE0-4F663696977A}" type="pres">
      <dgm:prSet presAssocID="{A64212DF-B867-4DE6-BF5D-72804489A9C4}" presName="spaceBetweenRectangles" presStyleCnt="0"/>
      <dgm:spPr/>
    </dgm:pt>
    <dgm:pt modelId="{5C47BC98-DE59-4C85-A77B-EE9CB7476927}" type="pres">
      <dgm:prSet presAssocID="{77DCCB06-C071-4201-B5E4-C6E5D775D9F7}" presName="parentLin" presStyleCnt="0"/>
      <dgm:spPr/>
    </dgm:pt>
    <dgm:pt modelId="{94638BD3-8B9E-44C9-B2B6-D9C8CD818410}" type="pres">
      <dgm:prSet presAssocID="{77DCCB06-C071-4201-B5E4-C6E5D775D9F7}" presName="parentLeftMargin" presStyleLbl="node1" presStyleIdx="3" presStyleCnt="5"/>
      <dgm:spPr/>
      <dgm:t>
        <a:bodyPr/>
        <a:lstStyle/>
        <a:p>
          <a:endParaRPr lang="en-US"/>
        </a:p>
      </dgm:t>
    </dgm:pt>
    <dgm:pt modelId="{88F0B8B7-3993-4F21-BA85-84793CC7D652}" type="pres">
      <dgm:prSet presAssocID="{77DCCB06-C071-4201-B5E4-C6E5D775D9F7}" presName="parentText" presStyleLbl="node1" presStyleIdx="4" presStyleCnt="5" custScaleX="139336">
        <dgm:presLayoutVars>
          <dgm:chMax val="0"/>
          <dgm:bulletEnabled val="1"/>
        </dgm:presLayoutVars>
      </dgm:prSet>
      <dgm:spPr/>
      <dgm:t>
        <a:bodyPr/>
        <a:lstStyle/>
        <a:p>
          <a:endParaRPr lang="en-US"/>
        </a:p>
      </dgm:t>
    </dgm:pt>
    <dgm:pt modelId="{78D54BD4-4DD6-4167-9933-3ED8769FFD05}" type="pres">
      <dgm:prSet presAssocID="{77DCCB06-C071-4201-B5E4-C6E5D775D9F7}" presName="negativeSpace" presStyleCnt="0"/>
      <dgm:spPr/>
    </dgm:pt>
    <dgm:pt modelId="{650EADC2-E85C-4076-9A2C-CEFA47B4DA5A}" type="pres">
      <dgm:prSet presAssocID="{77DCCB06-C071-4201-B5E4-C6E5D775D9F7}" presName="childText" presStyleLbl="conFgAcc1" presStyleIdx="4" presStyleCnt="5">
        <dgm:presLayoutVars>
          <dgm:bulletEnabled val="1"/>
        </dgm:presLayoutVars>
      </dgm:prSet>
      <dgm:spPr/>
    </dgm:pt>
  </dgm:ptLst>
  <dgm:cxnLst>
    <dgm:cxn modelId="{CD5F5594-E5FB-4400-9731-9774E57EB693}" type="presOf" srcId="{77DCCB06-C071-4201-B5E4-C6E5D775D9F7}" destId="{88F0B8B7-3993-4F21-BA85-84793CC7D652}" srcOrd="1" destOrd="0" presId="urn:microsoft.com/office/officeart/2005/8/layout/list1"/>
    <dgm:cxn modelId="{73D2E8C4-1C27-4BF0-8C6A-11545BC966D6}" type="presOf" srcId="{AFC13A7F-F369-4EF7-80D4-279E2BFA7FDE}" destId="{8B3B35CE-C22E-433E-8B67-8795A1C8DA00}" srcOrd="1" destOrd="0" presId="urn:microsoft.com/office/officeart/2005/8/layout/list1"/>
    <dgm:cxn modelId="{E7B75F9D-7919-412C-A0BB-3086C3474B76}" type="presOf" srcId="{0E9A6499-0282-4D6B-8BBC-CA192AA8D97C}" destId="{8349CA55-293E-4845-BA90-7009B819CD62}" srcOrd="1" destOrd="0" presId="urn:microsoft.com/office/officeart/2005/8/layout/list1"/>
    <dgm:cxn modelId="{9854B896-1314-433F-8277-EFB140420A49}" srcId="{83DB532E-E5ED-48C2-8FCA-01DCAEC2A85D}" destId="{77DCCB06-C071-4201-B5E4-C6E5D775D9F7}" srcOrd="4" destOrd="0" parTransId="{1EB343A4-79E3-423F-9EB1-E79309CFA832}" sibTransId="{60034CBA-CBB0-4FF0-8F92-EC4D3F8CC187}"/>
    <dgm:cxn modelId="{471672EF-6719-48AD-ACEE-C9AB9A1158BB}" type="presOf" srcId="{0E9A6499-0282-4D6B-8BBC-CA192AA8D97C}" destId="{10F2359D-57EA-4B07-9955-76F1EA613F0B}" srcOrd="0" destOrd="0" presId="urn:microsoft.com/office/officeart/2005/8/layout/list1"/>
    <dgm:cxn modelId="{C575C749-C27C-415F-82C0-461BB5276367}" srcId="{83DB532E-E5ED-48C2-8FCA-01DCAEC2A85D}" destId="{AFC13A7F-F369-4EF7-80D4-279E2BFA7FDE}" srcOrd="0" destOrd="0" parTransId="{9376F20D-CE8B-44DD-B24B-E7A0C890D0F6}" sibTransId="{270FD9F6-6FC0-453A-AABC-8E28B2FFEF5B}"/>
    <dgm:cxn modelId="{CAF106BD-3605-406F-9985-736FD4DE2FCE}" type="presOf" srcId="{83DB532E-E5ED-48C2-8FCA-01DCAEC2A85D}" destId="{87A2D959-B44B-48F1-A51E-12BFEF616718}" srcOrd="0" destOrd="0" presId="urn:microsoft.com/office/officeart/2005/8/layout/list1"/>
    <dgm:cxn modelId="{DB34C8E9-093C-445B-B922-C05F5A88CC55}" type="presOf" srcId="{AFC13A7F-F369-4EF7-80D4-279E2BFA7FDE}" destId="{2ABC3B10-6F65-4872-942E-1E180B2B4C91}" srcOrd="0" destOrd="0" presId="urn:microsoft.com/office/officeart/2005/8/layout/list1"/>
    <dgm:cxn modelId="{D70EED7D-8B8E-4464-9CE1-AB81AF9E209A}" srcId="{83DB532E-E5ED-48C2-8FCA-01DCAEC2A85D}" destId="{9149C6AE-7D15-4550-B14F-A80CFAD0963E}" srcOrd="1" destOrd="0" parTransId="{B28D37D8-7578-4336-B424-AC7334B93CCC}" sibTransId="{EB4E3C49-F5CF-4662-8096-1D904C7A3692}"/>
    <dgm:cxn modelId="{B74685FF-A0FE-4135-92A5-8A5DB7958427}" srcId="{83DB532E-E5ED-48C2-8FCA-01DCAEC2A85D}" destId="{6A4A1D2B-1EF4-4062-A643-4D88DFFFC890}" srcOrd="3" destOrd="0" parTransId="{69386852-A077-4007-953C-AFF506A8D830}" sibTransId="{A64212DF-B867-4DE6-BF5D-72804489A9C4}"/>
    <dgm:cxn modelId="{7B4D6DCD-E88F-4316-A5EF-4FF9CF95CA2C}" type="presOf" srcId="{6A4A1D2B-1EF4-4062-A643-4D88DFFFC890}" destId="{E82EECEA-D6CF-4026-B745-A5EA5F2C9214}" srcOrd="0" destOrd="0" presId="urn:microsoft.com/office/officeart/2005/8/layout/list1"/>
    <dgm:cxn modelId="{33C3FFED-7C1A-47E4-82F0-6EEBEFE2076D}" type="presOf" srcId="{77DCCB06-C071-4201-B5E4-C6E5D775D9F7}" destId="{94638BD3-8B9E-44C9-B2B6-D9C8CD818410}" srcOrd="0" destOrd="0" presId="urn:microsoft.com/office/officeart/2005/8/layout/list1"/>
    <dgm:cxn modelId="{C21D6967-23C0-4D11-8364-28B37E6BA8C1}" type="presOf" srcId="{9149C6AE-7D15-4550-B14F-A80CFAD0963E}" destId="{0615386A-C43E-4E91-AE82-25C53C7EC9EC}" srcOrd="1" destOrd="0" presId="urn:microsoft.com/office/officeart/2005/8/layout/list1"/>
    <dgm:cxn modelId="{5104DFEE-41D9-48DC-96D1-15821B3A489F}" type="presOf" srcId="{9149C6AE-7D15-4550-B14F-A80CFAD0963E}" destId="{6ED43050-F3BD-4090-88DC-36488B69C0C7}" srcOrd="0" destOrd="0" presId="urn:microsoft.com/office/officeart/2005/8/layout/list1"/>
    <dgm:cxn modelId="{A163FB04-0288-43D7-BD0D-280ACBC3CBD2}" type="presOf" srcId="{6A4A1D2B-1EF4-4062-A643-4D88DFFFC890}" destId="{248835D0-EE52-4B39-A299-F1736D299EEE}" srcOrd="1" destOrd="0" presId="urn:microsoft.com/office/officeart/2005/8/layout/list1"/>
    <dgm:cxn modelId="{97401003-EF6A-4AE0-B383-1DF22D2FF8D2}" srcId="{83DB532E-E5ED-48C2-8FCA-01DCAEC2A85D}" destId="{0E9A6499-0282-4D6B-8BBC-CA192AA8D97C}" srcOrd="2" destOrd="0" parTransId="{01909C19-3B97-49C1-A233-04D72A9A0F8C}" sibTransId="{4CD75683-EF86-4CE1-B5EA-FB6F58C288DD}"/>
    <dgm:cxn modelId="{7AA63C81-D2F7-4BB3-8D98-2DE96ADF04F1}" type="presParOf" srcId="{87A2D959-B44B-48F1-A51E-12BFEF616718}" destId="{DD175AB8-B20A-41C1-8022-DF3C26A3403F}" srcOrd="0" destOrd="0" presId="urn:microsoft.com/office/officeart/2005/8/layout/list1"/>
    <dgm:cxn modelId="{7609B36D-BF18-4748-A109-00D46F749D69}" type="presParOf" srcId="{DD175AB8-B20A-41C1-8022-DF3C26A3403F}" destId="{2ABC3B10-6F65-4872-942E-1E180B2B4C91}" srcOrd="0" destOrd="0" presId="urn:microsoft.com/office/officeart/2005/8/layout/list1"/>
    <dgm:cxn modelId="{A4537AB1-EABE-46F7-925B-763E4440B5A3}" type="presParOf" srcId="{DD175AB8-B20A-41C1-8022-DF3C26A3403F}" destId="{8B3B35CE-C22E-433E-8B67-8795A1C8DA00}" srcOrd="1" destOrd="0" presId="urn:microsoft.com/office/officeart/2005/8/layout/list1"/>
    <dgm:cxn modelId="{3285E5EB-63ED-4254-8ADD-327BC6AE8540}" type="presParOf" srcId="{87A2D959-B44B-48F1-A51E-12BFEF616718}" destId="{8DAEF35A-3223-4074-9874-BA0D20773B8E}" srcOrd="1" destOrd="0" presId="urn:microsoft.com/office/officeart/2005/8/layout/list1"/>
    <dgm:cxn modelId="{3109855E-4E29-4528-9EE1-1265E35F3627}" type="presParOf" srcId="{87A2D959-B44B-48F1-A51E-12BFEF616718}" destId="{DE22DAFA-4894-4B9A-89B2-2533E04F300C}" srcOrd="2" destOrd="0" presId="urn:microsoft.com/office/officeart/2005/8/layout/list1"/>
    <dgm:cxn modelId="{A99390C2-DCEF-431D-953F-3D7CEFBE06B8}" type="presParOf" srcId="{87A2D959-B44B-48F1-A51E-12BFEF616718}" destId="{EDF5DFA1-B5D5-4BE0-819D-606CE82E4943}" srcOrd="3" destOrd="0" presId="urn:microsoft.com/office/officeart/2005/8/layout/list1"/>
    <dgm:cxn modelId="{6E92BC6B-595C-400F-B255-CED9D794B117}" type="presParOf" srcId="{87A2D959-B44B-48F1-A51E-12BFEF616718}" destId="{2202680C-711F-442E-B61A-ECB5D30AF02E}" srcOrd="4" destOrd="0" presId="urn:microsoft.com/office/officeart/2005/8/layout/list1"/>
    <dgm:cxn modelId="{88C87E78-199A-4479-A1B7-3A4CC98C11E7}" type="presParOf" srcId="{2202680C-711F-442E-B61A-ECB5D30AF02E}" destId="{6ED43050-F3BD-4090-88DC-36488B69C0C7}" srcOrd="0" destOrd="0" presId="urn:microsoft.com/office/officeart/2005/8/layout/list1"/>
    <dgm:cxn modelId="{533BFB93-1876-4CB7-A170-FADBD96921E0}" type="presParOf" srcId="{2202680C-711F-442E-B61A-ECB5D30AF02E}" destId="{0615386A-C43E-4E91-AE82-25C53C7EC9EC}" srcOrd="1" destOrd="0" presId="urn:microsoft.com/office/officeart/2005/8/layout/list1"/>
    <dgm:cxn modelId="{1447B194-4491-4D6B-B9D7-F79BA9DE4310}" type="presParOf" srcId="{87A2D959-B44B-48F1-A51E-12BFEF616718}" destId="{7F92ABFC-534F-44F8-A6D8-C1E9C13F184D}" srcOrd="5" destOrd="0" presId="urn:microsoft.com/office/officeart/2005/8/layout/list1"/>
    <dgm:cxn modelId="{144C5315-E572-413B-B759-A24D67584B7C}" type="presParOf" srcId="{87A2D959-B44B-48F1-A51E-12BFEF616718}" destId="{F202A274-6FA0-4F3A-A63D-39CB08AD6C58}" srcOrd="6" destOrd="0" presId="urn:microsoft.com/office/officeart/2005/8/layout/list1"/>
    <dgm:cxn modelId="{78894F16-1EEE-4182-A446-19B89E909CB5}" type="presParOf" srcId="{87A2D959-B44B-48F1-A51E-12BFEF616718}" destId="{839BB9B5-6866-447B-AA4C-41F8DFD685B8}" srcOrd="7" destOrd="0" presId="urn:microsoft.com/office/officeart/2005/8/layout/list1"/>
    <dgm:cxn modelId="{6280B063-47D8-4BC9-B167-6E74CEF05EE0}" type="presParOf" srcId="{87A2D959-B44B-48F1-A51E-12BFEF616718}" destId="{1DF9D79B-86A5-4266-9B2F-C963FFB2966A}" srcOrd="8" destOrd="0" presId="urn:microsoft.com/office/officeart/2005/8/layout/list1"/>
    <dgm:cxn modelId="{1B333424-70B3-4156-B49B-7EC4F11219E2}" type="presParOf" srcId="{1DF9D79B-86A5-4266-9B2F-C963FFB2966A}" destId="{10F2359D-57EA-4B07-9955-76F1EA613F0B}" srcOrd="0" destOrd="0" presId="urn:microsoft.com/office/officeart/2005/8/layout/list1"/>
    <dgm:cxn modelId="{903CF9E9-8B8A-44FA-81CE-DBF58482B36F}" type="presParOf" srcId="{1DF9D79B-86A5-4266-9B2F-C963FFB2966A}" destId="{8349CA55-293E-4845-BA90-7009B819CD62}" srcOrd="1" destOrd="0" presId="urn:microsoft.com/office/officeart/2005/8/layout/list1"/>
    <dgm:cxn modelId="{03EB3A2E-59A5-4F03-B7A4-EFC622E8FB04}" type="presParOf" srcId="{87A2D959-B44B-48F1-A51E-12BFEF616718}" destId="{119CD27E-DEA6-4F57-867E-B5C18390796D}" srcOrd="9" destOrd="0" presId="urn:microsoft.com/office/officeart/2005/8/layout/list1"/>
    <dgm:cxn modelId="{6DAE0C7F-6215-411E-8D04-4C7AEF26CD96}" type="presParOf" srcId="{87A2D959-B44B-48F1-A51E-12BFEF616718}" destId="{31F30A93-75B4-4572-AADE-9CDCC6322A36}" srcOrd="10" destOrd="0" presId="urn:microsoft.com/office/officeart/2005/8/layout/list1"/>
    <dgm:cxn modelId="{0DCC6960-2A2E-4C59-BE31-952D3186965E}" type="presParOf" srcId="{87A2D959-B44B-48F1-A51E-12BFEF616718}" destId="{D373B36A-2D6E-4D43-9107-18A8A0D7B278}" srcOrd="11" destOrd="0" presId="urn:microsoft.com/office/officeart/2005/8/layout/list1"/>
    <dgm:cxn modelId="{A7A4EF1E-2BFA-4D07-85DC-A12625015B04}" type="presParOf" srcId="{87A2D959-B44B-48F1-A51E-12BFEF616718}" destId="{7C39425E-91F7-4F1F-BAF7-EC5622BB8687}" srcOrd="12" destOrd="0" presId="urn:microsoft.com/office/officeart/2005/8/layout/list1"/>
    <dgm:cxn modelId="{33250257-F088-45F8-97D9-5FC9EFB56DD3}" type="presParOf" srcId="{7C39425E-91F7-4F1F-BAF7-EC5622BB8687}" destId="{E82EECEA-D6CF-4026-B745-A5EA5F2C9214}" srcOrd="0" destOrd="0" presId="urn:microsoft.com/office/officeart/2005/8/layout/list1"/>
    <dgm:cxn modelId="{DE255624-29A8-47EB-A5CA-5A9CAD228872}" type="presParOf" srcId="{7C39425E-91F7-4F1F-BAF7-EC5622BB8687}" destId="{248835D0-EE52-4B39-A299-F1736D299EEE}" srcOrd="1" destOrd="0" presId="urn:microsoft.com/office/officeart/2005/8/layout/list1"/>
    <dgm:cxn modelId="{26323CCE-31A1-4D75-9632-0028CF6432E0}" type="presParOf" srcId="{87A2D959-B44B-48F1-A51E-12BFEF616718}" destId="{0BBA7E3B-AB9F-47D1-AB87-693A24E48FCA}" srcOrd="13" destOrd="0" presId="urn:microsoft.com/office/officeart/2005/8/layout/list1"/>
    <dgm:cxn modelId="{B76FF152-97C0-44D8-9607-350A1E54DC1A}" type="presParOf" srcId="{87A2D959-B44B-48F1-A51E-12BFEF616718}" destId="{A2356A5B-EFF8-4373-903B-5C7FAE4C3DB6}" srcOrd="14" destOrd="0" presId="urn:microsoft.com/office/officeart/2005/8/layout/list1"/>
    <dgm:cxn modelId="{50EE4EEC-0D3A-4529-89A7-D71A99DC1333}" type="presParOf" srcId="{87A2D959-B44B-48F1-A51E-12BFEF616718}" destId="{9706AB84-8BD1-4D91-9DE0-4F663696977A}" srcOrd="15" destOrd="0" presId="urn:microsoft.com/office/officeart/2005/8/layout/list1"/>
    <dgm:cxn modelId="{94589740-DEEB-4C6E-B097-576A0E7A88A4}" type="presParOf" srcId="{87A2D959-B44B-48F1-A51E-12BFEF616718}" destId="{5C47BC98-DE59-4C85-A77B-EE9CB7476927}" srcOrd="16" destOrd="0" presId="urn:microsoft.com/office/officeart/2005/8/layout/list1"/>
    <dgm:cxn modelId="{5513D901-ECEE-4942-909D-BB669927DAE5}" type="presParOf" srcId="{5C47BC98-DE59-4C85-A77B-EE9CB7476927}" destId="{94638BD3-8B9E-44C9-B2B6-D9C8CD818410}" srcOrd="0" destOrd="0" presId="urn:microsoft.com/office/officeart/2005/8/layout/list1"/>
    <dgm:cxn modelId="{F84F4DC2-7C9F-47D8-B50A-8AF9340BEE8C}" type="presParOf" srcId="{5C47BC98-DE59-4C85-A77B-EE9CB7476927}" destId="{88F0B8B7-3993-4F21-BA85-84793CC7D652}" srcOrd="1" destOrd="0" presId="urn:microsoft.com/office/officeart/2005/8/layout/list1"/>
    <dgm:cxn modelId="{8D191017-B5A9-48E6-B9CA-6DB601D410E7}" type="presParOf" srcId="{87A2D959-B44B-48F1-A51E-12BFEF616718}" destId="{78D54BD4-4DD6-4167-9933-3ED8769FFD05}" srcOrd="17" destOrd="0" presId="urn:microsoft.com/office/officeart/2005/8/layout/list1"/>
    <dgm:cxn modelId="{CFA6B04B-3827-4D8D-BFDE-D50F11B09B2C}" type="presParOf" srcId="{87A2D959-B44B-48F1-A51E-12BFEF616718}" destId="{650EADC2-E85C-4076-9A2C-CEFA47B4DA5A}"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7D494D-0DCE-4DA8-9120-577CCF0026B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1CF530B-162F-4C3D-81D5-297FF1E4E2F8}">
      <dgm:prSet phldrT="[Text]" custT="1"/>
      <dgm:spPr/>
      <dgm:t>
        <a:bodyPr/>
        <a:lstStyle/>
        <a:p>
          <a:r>
            <a:rPr lang="en-US" sz="2400" dirty="0"/>
            <a:t>1.</a:t>
          </a:r>
        </a:p>
      </dgm:t>
    </dgm:pt>
    <dgm:pt modelId="{855933A0-EA0C-481A-B2BB-F60C55C153C7}" type="parTrans" cxnId="{C5D07BAA-9F1F-4470-8961-417804C4B86D}">
      <dgm:prSet/>
      <dgm:spPr/>
      <dgm:t>
        <a:bodyPr/>
        <a:lstStyle/>
        <a:p>
          <a:endParaRPr lang="en-US" sz="2400"/>
        </a:p>
      </dgm:t>
    </dgm:pt>
    <dgm:pt modelId="{AAC002FA-E729-468B-9FA8-0E8939169E0A}" type="sibTrans" cxnId="{C5D07BAA-9F1F-4470-8961-417804C4B86D}">
      <dgm:prSet/>
      <dgm:spPr/>
      <dgm:t>
        <a:bodyPr/>
        <a:lstStyle/>
        <a:p>
          <a:endParaRPr lang="en-US" sz="2400"/>
        </a:p>
      </dgm:t>
    </dgm:pt>
    <dgm:pt modelId="{CEF49E26-968B-4E6C-9846-B943956E5630}">
      <dgm:prSet phldrT="[Text]" custT="1"/>
      <dgm:spPr/>
      <dgm:t>
        <a:bodyPr/>
        <a:lstStyle/>
        <a:p>
          <a:pPr algn="just"/>
          <a:r>
            <a:rPr lang="en-GB" sz="2400" b="1" dirty="0" smtClean="0"/>
            <a:t>To select transgenic </a:t>
          </a:r>
          <a:r>
            <a:rPr lang="en-GB" sz="2400" b="1" i="1" dirty="0" err="1" smtClean="0"/>
            <a:t>SlWRKY</a:t>
          </a:r>
          <a:r>
            <a:rPr lang="en-GB" sz="2400" b="1" dirty="0" smtClean="0"/>
            <a:t> overexpression (OE) and silencing (RNAi) genotypes in tomato by observing the phenotypic characters of the seedling under </a:t>
          </a:r>
          <a:r>
            <a:rPr lang="en-GB" sz="2400" b="1" i="1" dirty="0" smtClean="0"/>
            <a:t>in vitro</a:t>
          </a:r>
          <a:r>
            <a:rPr lang="en-GB" sz="2400" b="1" dirty="0" smtClean="0"/>
            <a:t> conditions in a kanamycin test </a:t>
          </a:r>
          <a:endParaRPr lang="en-US" sz="2400" b="1" dirty="0"/>
        </a:p>
      </dgm:t>
    </dgm:pt>
    <dgm:pt modelId="{38A24B7D-C34D-4661-A18D-E30364C84BA8}" type="parTrans" cxnId="{45BCCCFD-E728-4ABE-BEFD-BCECD53515DB}">
      <dgm:prSet/>
      <dgm:spPr/>
      <dgm:t>
        <a:bodyPr/>
        <a:lstStyle/>
        <a:p>
          <a:endParaRPr lang="en-US" sz="2400"/>
        </a:p>
      </dgm:t>
    </dgm:pt>
    <dgm:pt modelId="{68609DCB-6545-4F5E-81FC-77DDFF707127}" type="sibTrans" cxnId="{45BCCCFD-E728-4ABE-BEFD-BCECD53515DB}">
      <dgm:prSet/>
      <dgm:spPr/>
      <dgm:t>
        <a:bodyPr/>
        <a:lstStyle/>
        <a:p>
          <a:endParaRPr lang="en-US" sz="2400"/>
        </a:p>
      </dgm:t>
    </dgm:pt>
    <dgm:pt modelId="{65BE383A-6720-400F-A343-5A6230F45214}">
      <dgm:prSet phldrT="[Text]" custT="1"/>
      <dgm:spPr/>
      <dgm:t>
        <a:bodyPr/>
        <a:lstStyle/>
        <a:p>
          <a:r>
            <a:rPr lang="en-US" sz="2400" dirty="0"/>
            <a:t>2.</a:t>
          </a:r>
        </a:p>
      </dgm:t>
    </dgm:pt>
    <dgm:pt modelId="{E5692E54-C268-4DD7-B20F-BF84385A3ECC}" type="parTrans" cxnId="{EECB4495-CAFA-419C-A807-145962DD9406}">
      <dgm:prSet/>
      <dgm:spPr/>
      <dgm:t>
        <a:bodyPr/>
        <a:lstStyle/>
        <a:p>
          <a:endParaRPr lang="en-US" sz="2400"/>
        </a:p>
      </dgm:t>
    </dgm:pt>
    <dgm:pt modelId="{D9D1AE82-6E85-45E4-B32E-8B0C35AE0F29}" type="sibTrans" cxnId="{EECB4495-CAFA-419C-A807-145962DD9406}">
      <dgm:prSet/>
      <dgm:spPr/>
      <dgm:t>
        <a:bodyPr/>
        <a:lstStyle/>
        <a:p>
          <a:endParaRPr lang="en-US" sz="2400"/>
        </a:p>
      </dgm:t>
    </dgm:pt>
    <dgm:pt modelId="{41652E0C-BB69-4F62-8495-DD4DFBE109EB}">
      <dgm:prSet phldrT="[Text]" custT="1"/>
      <dgm:spPr/>
      <dgm:t>
        <a:bodyPr/>
        <a:lstStyle/>
        <a:p>
          <a:pPr algn="just"/>
          <a:r>
            <a:rPr lang="en-GB" sz="2400" b="1" dirty="0" smtClean="0"/>
            <a:t>To evaluate the phenotype responses of transgenic tomato </a:t>
          </a:r>
          <a:r>
            <a:rPr lang="en-GB" sz="2400" b="1" i="1" dirty="0" err="1" smtClean="0"/>
            <a:t>SlWRKY</a:t>
          </a:r>
          <a:r>
            <a:rPr lang="en-GB" sz="2400" b="1" dirty="0" smtClean="0"/>
            <a:t> overexpression (OE) and silencing (RNAi) genotypes to salt stress, powdery mildew and combined salt stress and powdery mildew </a:t>
          </a:r>
          <a:endParaRPr lang="en-US" sz="2400" b="1" dirty="0"/>
        </a:p>
      </dgm:t>
    </dgm:pt>
    <dgm:pt modelId="{3C139141-0CF1-486C-A88E-48AB47B02ACF}" type="parTrans" cxnId="{20D336A0-67A9-4FEE-80E3-6C49DD20B762}">
      <dgm:prSet/>
      <dgm:spPr/>
      <dgm:t>
        <a:bodyPr/>
        <a:lstStyle/>
        <a:p>
          <a:endParaRPr lang="en-US" sz="2400"/>
        </a:p>
      </dgm:t>
    </dgm:pt>
    <dgm:pt modelId="{14FF384F-889B-4581-BD9C-B6103383E635}" type="sibTrans" cxnId="{20D336A0-67A9-4FEE-80E3-6C49DD20B762}">
      <dgm:prSet/>
      <dgm:spPr/>
      <dgm:t>
        <a:bodyPr/>
        <a:lstStyle/>
        <a:p>
          <a:endParaRPr lang="en-US" sz="2400"/>
        </a:p>
      </dgm:t>
    </dgm:pt>
    <dgm:pt modelId="{560EC052-25AE-43F2-AC1E-4EC4BFD7ADB4}" type="pres">
      <dgm:prSet presAssocID="{657D494D-0DCE-4DA8-9120-577CCF0026B5}" presName="Name0" presStyleCnt="0">
        <dgm:presLayoutVars>
          <dgm:dir/>
          <dgm:animLvl val="lvl"/>
          <dgm:resizeHandles val="exact"/>
        </dgm:presLayoutVars>
      </dgm:prSet>
      <dgm:spPr/>
      <dgm:t>
        <a:bodyPr/>
        <a:lstStyle/>
        <a:p>
          <a:endParaRPr lang="en-US"/>
        </a:p>
      </dgm:t>
    </dgm:pt>
    <dgm:pt modelId="{23AB810A-FA3F-463F-92AA-9EB784844F0B}" type="pres">
      <dgm:prSet presAssocID="{41CF530B-162F-4C3D-81D5-297FF1E4E2F8}" presName="linNode" presStyleCnt="0"/>
      <dgm:spPr/>
    </dgm:pt>
    <dgm:pt modelId="{1AB52F5D-18B1-4A74-85D0-98DB8575B70D}" type="pres">
      <dgm:prSet presAssocID="{41CF530B-162F-4C3D-81D5-297FF1E4E2F8}" presName="parentText" presStyleLbl="node1" presStyleIdx="0" presStyleCnt="2" custScaleX="23608" custScaleY="21174" custLinFactNeighborX="-3304" custLinFactNeighborY="-4016">
        <dgm:presLayoutVars>
          <dgm:chMax val="1"/>
          <dgm:bulletEnabled val="1"/>
        </dgm:presLayoutVars>
      </dgm:prSet>
      <dgm:spPr/>
      <dgm:t>
        <a:bodyPr/>
        <a:lstStyle/>
        <a:p>
          <a:endParaRPr lang="en-US"/>
        </a:p>
      </dgm:t>
    </dgm:pt>
    <dgm:pt modelId="{D380A068-23F8-4719-9054-C1DCBA350F86}" type="pres">
      <dgm:prSet presAssocID="{41CF530B-162F-4C3D-81D5-297FF1E4E2F8}" presName="descendantText" presStyleLbl="alignAccFollowNode1" presStyleIdx="0" presStyleCnt="2" custScaleX="136363" custScaleY="25865" custLinFactNeighborX="-7281" custLinFactNeighborY="-5615">
        <dgm:presLayoutVars>
          <dgm:bulletEnabled val="1"/>
        </dgm:presLayoutVars>
      </dgm:prSet>
      <dgm:spPr/>
      <dgm:t>
        <a:bodyPr/>
        <a:lstStyle/>
        <a:p>
          <a:endParaRPr lang="en-US"/>
        </a:p>
      </dgm:t>
    </dgm:pt>
    <dgm:pt modelId="{F622838C-B2BA-4136-BB83-FBD92F5063EE}" type="pres">
      <dgm:prSet presAssocID="{AAC002FA-E729-468B-9FA8-0E8939169E0A}" presName="sp" presStyleCnt="0"/>
      <dgm:spPr/>
    </dgm:pt>
    <dgm:pt modelId="{886C105D-FEC4-4AED-B913-99EB350A737E}" type="pres">
      <dgm:prSet presAssocID="{65BE383A-6720-400F-A343-5A6230F45214}" presName="linNode" presStyleCnt="0"/>
      <dgm:spPr/>
    </dgm:pt>
    <dgm:pt modelId="{E462DBAC-183B-4005-8F81-2E5EEAAF6B74}" type="pres">
      <dgm:prSet presAssocID="{65BE383A-6720-400F-A343-5A6230F45214}" presName="parentText" presStyleLbl="node1" presStyleIdx="1" presStyleCnt="2" custScaleX="24062" custScaleY="22881" custLinFactNeighborX="-3304" custLinFactNeighborY="641">
        <dgm:presLayoutVars>
          <dgm:chMax val="1"/>
          <dgm:bulletEnabled val="1"/>
        </dgm:presLayoutVars>
      </dgm:prSet>
      <dgm:spPr/>
      <dgm:t>
        <a:bodyPr/>
        <a:lstStyle/>
        <a:p>
          <a:endParaRPr lang="en-US"/>
        </a:p>
      </dgm:t>
    </dgm:pt>
    <dgm:pt modelId="{1D211FBC-5E51-43BE-9FD7-CC2A0D2BA8B4}" type="pres">
      <dgm:prSet presAssocID="{65BE383A-6720-400F-A343-5A6230F45214}" presName="descendantText" presStyleLbl="alignAccFollowNode1" presStyleIdx="1" presStyleCnt="2" custScaleX="136108" custScaleY="22666" custLinFactNeighborX="-5996" custLinFactNeighborY="676">
        <dgm:presLayoutVars>
          <dgm:bulletEnabled val="1"/>
        </dgm:presLayoutVars>
      </dgm:prSet>
      <dgm:spPr/>
      <dgm:t>
        <a:bodyPr/>
        <a:lstStyle/>
        <a:p>
          <a:endParaRPr lang="en-US"/>
        </a:p>
      </dgm:t>
    </dgm:pt>
  </dgm:ptLst>
  <dgm:cxnLst>
    <dgm:cxn modelId="{6C0F483C-D5E1-4192-9048-315B9E1EA449}" type="presOf" srcId="{657D494D-0DCE-4DA8-9120-577CCF0026B5}" destId="{560EC052-25AE-43F2-AC1E-4EC4BFD7ADB4}" srcOrd="0" destOrd="0" presId="urn:microsoft.com/office/officeart/2005/8/layout/vList5"/>
    <dgm:cxn modelId="{20D336A0-67A9-4FEE-80E3-6C49DD20B762}" srcId="{65BE383A-6720-400F-A343-5A6230F45214}" destId="{41652E0C-BB69-4F62-8495-DD4DFBE109EB}" srcOrd="0" destOrd="0" parTransId="{3C139141-0CF1-486C-A88E-48AB47B02ACF}" sibTransId="{14FF384F-889B-4581-BD9C-B6103383E635}"/>
    <dgm:cxn modelId="{45BCCCFD-E728-4ABE-BEFD-BCECD53515DB}" srcId="{41CF530B-162F-4C3D-81D5-297FF1E4E2F8}" destId="{CEF49E26-968B-4E6C-9846-B943956E5630}" srcOrd="0" destOrd="0" parTransId="{38A24B7D-C34D-4661-A18D-E30364C84BA8}" sibTransId="{68609DCB-6545-4F5E-81FC-77DDFF707127}"/>
    <dgm:cxn modelId="{FB75B0C2-4E29-410E-86B9-73C958335F41}" type="presOf" srcId="{41CF530B-162F-4C3D-81D5-297FF1E4E2F8}" destId="{1AB52F5D-18B1-4A74-85D0-98DB8575B70D}" srcOrd="0" destOrd="0" presId="urn:microsoft.com/office/officeart/2005/8/layout/vList5"/>
    <dgm:cxn modelId="{EECB4495-CAFA-419C-A807-145962DD9406}" srcId="{657D494D-0DCE-4DA8-9120-577CCF0026B5}" destId="{65BE383A-6720-400F-A343-5A6230F45214}" srcOrd="1" destOrd="0" parTransId="{E5692E54-C268-4DD7-B20F-BF84385A3ECC}" sibTransId="{D9D1AE82-6E85-45E4-B32E-8B0C35AE0F29}"/>
    <dgm:cxn modelId="{2887AC0A-B3B3-44C3-A528-B71688C0C352}" type="presOf" srcId="{65BE383A-6720-400F-A343-5A6230F45214}" destId="{E462DBAC-183B-4005-8F81-2E5EEAAF6B74}" srcOrd="0" destOrd="0" presId="urn:microsoft.com/office/officeart/2005/8/layout/vList5"/>
    <dgm:cxn modelId="{5B0403E7-6E05-43F6-B383-BB31A3197548}" type="presOf" srcId="{CEF49E26-968B-4E6C-9846-B943956E5630}" destId="{D380A068-23F8-4719-9054-C1DCBA350F86}" srcOrd="0" destOrd="0" presId="urn:microsoft.com/office/officeart/2005/8/layout/vList5"/>
    <dgm:cxn modelId="{958F3862-93AF-491B-AC7F-A37E2EDD9E8B}" type="presOf" srcId="{41652E0C-BB69-4F62-8495-DD4DFBE109EB}" destId="{1D211FBC-5E51-43BE-9FD7-CC2A0D2BA8B4}" srcOrd="0" destOrd="0" presId="urn:microsoft.com/office/officeart/2005/8/layout/vList5"/>
    <dgm:cxn modelId="{C5D07BAA-9F1F-4470-8961-417804C4B86D}" srcId="{657D494D-0DCE-4DA8-9120-577CCF0026B5}" destId="{41CF530B-162F-4C3D-81D5-297FF1E4E2F8}" srcOrd="0" destOrd="0" parTransId="{855933A0-EA0C-481A-B2BB-F60C55C153C7}" sibTransId="{AAC002FA-E729-468B-9FA8-0E8939169E0A}"/>
    <dgm:cxn modelId="{99B04393-0502-4A4D-83BD-512DE25BC250}" type="presParOf" srcId="{560EC052-25AE-43F2-AC1E-4EC4BFD7ADB4}" destId="{23AB810A-FA3F-463F-92AA-9EB784844F0B}" srcOrd="0" destOrd="0" presId="urn:microsoft.com/office/officeart/2005/8/layout/vList5"/>
    <dgm:cxn modelId="{C558968C-C7C3-435D-87D0-F62361973FE9}" type="presParOf" srcId="{23AB810A-FA3F-463F-92AA-9EB784844F0B}" destId="{1AB52F5D-18B1-4A74-85D0-98DB8575B70D}" srcOrd="0" destOrd="0" presId="urn:microsoft.com/office/officeart/2005/8/layout/vList5"/>
    <dgm:cxn modelId="{A7995853-C90D-4A24-A79A-7D9F1486575D}" type="presParOf" srcId="{23AB810A-FA3F-463F-92AA-9EB784844F0B}" destId="{D380A068-23F8-4719-9054-C1DCBA350F86}" srcOrd="1" destOrd="0" presId="urn:microsoft.com/office/officeart/2005/8/layout/vList5"/>
    <dgm:cxn modelId="{606C606A-BDB5-46DE-9261-23875AEA70A7}" type="presParOf" srcId="{560EC052-25AE-43F2-AC1E-4EC4BFD7ADB4}" destId="{F622838C-B2BA-4136-BB83-FBD92F5063EE}" srcOrd="1" destOrd="0" presId="urn:microsoft.com/office/officeart/2005/8/layout/vList5"/>
    <dgm:cxn modelId="{7AEF85BC-7E3D-43B9-BCAA-0A8280D42B2D}" type="presParOf" srcId="{560EC052-25AE-43F2-AC1E-4EC4BFD7ADB4}" destId="{886C105D-FEC4-4AED-B913-99EB350A737E}" srcOrd="2" destOrd="0" presId="urn:microsoft.com/office/officeart/2005/8/layout/vList5"/>
    <dgm:cxn modelId="{8AFC4BE8-8A58-4DB3-9938-63096DE9AE3F}" type="presParOf" srcId="{886C105D-FEC4-4AED-B913-99EB350A737E}" destId="{E462DBAC-183B-4005-8F81-2E5EEAAF6B74}" srcOrd="0" destOrd="0" presId="urn:microsoft.com/office/officeart/2005/8/layout/vList5"/>
    <dgm:cxn modelId="{C8D8AAF9-ED89-439A-B85A-CE11FAEF2311}" type="presParOf" srcId="{886C105D-FEC4-4AED-B913-99EB350A737E}" destId="{1D211FBC-5E51-43BE-9FD7-CC2A0D2BA8B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22DAFA-4894-4B9A-89B2-2533E04F300C}">
      <dsp:nvSpPr>
        <dsp:cNvPr id="0" name=""/>
        <dsp:cNvSpPr/>
      </dsp:nvSpPr>
      <dsp:spPr>
        <a:xfrm>
          <a:off x="0" y="320934"/>
          <a:ext cx="6226354" cy="378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3B35CE-C22E-433E-8B67-8795A1C8DA00}">
      <dsp:nvSpPr>
        <dsp:cNvPr id="0" name=""/>
        <dsp:cNvSpPr/>
      </dsp:nvSpPr>
      <dsp:spPr>
        <a:xfrm>
          <a:off x="416580" y="123321"/>
          <a:ext cx="4358447" cy="442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739" tIns="0" rIns="164739" bIns="0" numCol="1" spcCol="1270" anchor="ctr" anchorCtr="0">
          <a:noAutofit/>
        </a:bodyPr>
        <a:lstStyle/>
        <a:p>
          <a:pPr lvl="0" algn="l" defTabSz="1066800">
            <a:lnSpc>
              <a:spcPct val="90000"/>
            </a:lnSpc>
            <a:spcBef>
              <a:spcPct val="0"/>
            </a:spcBef>
            <a:spcAft>
              <a:spcPct val="35000"/>
            </a:spcAft>
          </a:pPr>
          <a:r>
            <a:rPr lang="en-US" sz="2400" kern="1200" dirty="0">
              <a:solidFill>
                <a:srgbClr val="0C0C0C"/>
              </a:solidFill>
            </a:rPr>
            <a:t>1</a:t>
          </a:r>
          <a:r>
            <a:rPr lang="en-US" sz="2400" kern="1200" dirty="0" smtClean="0">
              <a:solidFill>
                <a:srgbClr val="0C0C0C"/>
              </a:solidFill>
            </a:rPr>
            <a:t>. </a:t>
          </a:r>
          <a:r>
            <a:rPr lang="en-US" sz="2400" b="1" kern="1200" dirty="0" smtClean="0">
              <a:solidFill>
                <a:srgbClr val="0C0C0C"/>
              </a:solidFill>
            </a:rPr>
            <a:t>Introduction</a:t>
          </a:r>
          <a:endParaRPr lang="en-US" sz="2400" b="1" kern="1200" dirty="0">
            <a:solidFill>
              <a:srgbClr val="0C0C0C"/>
            </a:solidFill>
            <a:latin typeface="Calibri Light"/>
          </a:endParaRPr>
        </a:p>
      </dsp:txBody>
      <dsp:txXfrm>
        <a:off x="438196" y="144937"/>
        <a:ext cx="4315215" cy="399568"/>
      </dsp:txXfrm>
    </dsp:sp>
    <dsp:sp modelId="{F202A274-6FA0-4F3A-A63D-39CB08AD6C58}">
      <dsp:nvSpPr>
        <dsp:cNvPr id="0" name=""/>
        <dsp:cNvSpPr/>
      </dsp:nvSpPr>
      <dsp:spPr>
        <a:xfrm>
          <a:off x="0" y="1032040"/>
          <a:ext cx="6226354" cy="378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15386A-C43E-4E91-AE82-25C53C7EC9EC}">
      <dsp:nvSpPr>
        <dsp:cNvPr id="0" name=""/>
        <dsp:cNvSpPr/>
      </dsp:nvSpPr>
      <dsp:spPr>
        <a:xfrm>
          <a:off x="347293" y="788298"/>
          <a:ext cx="4358447" cy="442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739" tIns="0" rIns="164739" bIns="0" numCol="1" spcCol="1270" anchor="ctr" anchorCtr="0">
          <a:noAutofit/>
        </a:bodyPr>
        <a:lstStyle/>
        <a:p>
          <a:pPr lvl="0" algn="l" defTabSz="1066800">
            <a:lnSpc>
              <a:spcPct val="90000"/>
            </a:lnSpc>
            <a:spcBef>
              <a:spcPct val="0"/>
            </a:spcBef>
            <a:spcAft>
              <a:spcPct val="35000"/>
            </a:spcAft>
          </a:pPr>
          <a:r>
            <a:rPr lang="en-US" sz="2400" b="1" kern="1200" dirty="0">
              <a:solidFill>
                <a:schemeClr val="tx1"/>
              </a:solidFill>
            </a:rPr>
            <a:t>2. Objectives     </a:t>
          </a:r>
        </a:p>
      </dsp:txBody>
      <dsp:txXfrm>
        <a:off x="368909" y="809914"/>
        <a:ext cx="4315215" cy="399568"/>
      </dsp:txXfrm>
    </dsp:sp>
    <dsp:sp modelId="{31F30A93-75B4-4572-AADE-9CDCC6322A36}">
      <dsp:nvSpPr>
        <dsp:cNvPr id="0" name=""/>
        <dsp:cNvSpPr/>
      </dsp:nvSpPr>
      <dsp:spPr>
        <a:xfrm>
          <a:off x="0" y="1681734"/>
          <a:ext cx="6226354" cy="378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49CA55-293E-4845-BA90-7009B819CD62}">
      <dsp:nvSpPr>
        <dsp:cNvPr id="0" name=""/>
        <dsp:cNvSpPr/>
      </dsp:nvSpPr>
      <dsp:spPr>
        <a:xfrm>
          <a:off x="311317" y="1460334"/>
          <a:ext cx="4358447" cy="442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739" tIns="0" rIns="164739" bIns="0" numCol="1" spcCol="1270" anchor="ctr" anchorCtr="0">
          <a:noAutofit/>
        </a:bodyPr>
        <a:lstStyle/>
        <a:p>
          <a:pPr lvl="0" algn="l" defTabSz="1066800" rtl="0">
            <a:lnSpc>
              <a:spcPct val="90000"/>
            </a:lnSpc>
            <a:spcBef>
              <a:spcPct val="0"/>
            </a:spcBef>
            <a:spcAft>
              <a:spcPct val="35000"/>
            </a:spcAft>
          </a:pPr>
          <a:r>
            <a:rPr lang="en-GB" sz="2400" b="1" kern="1200" dirty="0">
              <a:solidFill>
                <a:schemeClr val="tx1"/>
              </a:solidFill>
            </a:rPr>
            <a:t>3. Materials and methods</a:t>
          </a:r>
        </a:p>
      </dsp:txBody>
      <dsp:txXfrm>
        <a:off x="332933" y="1481950"/>
        <a:ext cx="4315215" cy="399568"/>
      </dsp:txXfrm>
    </dsp:sp>
    <dsp:sp modelId="{A2356A5B-EFF8-4373-903B-5C7FAE4C3DB6}">
      <dsp:nvSpPr>
        <dsp:cNvPr id="0" name=""/>
        <dsp:cNvSpPr/>
      </dsp:nvSpPr>
      <dsp:spPr>
        <a:xfrm>
          <a:off x="0" y="2343775"/>
          <a:ext cx="6226354" cy="378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8835D0-EE52-4B39-A299-F1736D299EEE}">
      <dsp:nvSpPr>
        <dsp:cNvPr id="0" name=""/>
        <dsp:cNvSpPr/>
      </dsp:nvSpPr>
      <dsp:spPr>
        <a:xfrm>
          <a:off x="311317" y="2154381"/>
          <a:ext cx="4358447" cy="442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739" tIns="0" rIns="164739" bIns="0" numCol="1" spcCol="1270" anchor="ctr" anchorCtr="0">
          <a:noAutofit/>
        </a:bodyPr>
        <a:lstStyle/>
        <a:p>
          <a:pPr lvl="0" algn="l" defTabSz="889000" rtl="0">
            <a:lnSpc>
              <a:spcPct val="90000"/>
            </a:lnSpc>
            <a:spcBef>
              <a:spcPct val="0"/>
            </a:spcBef>
            <a:spcAft>
              <a:spcPct val="35000"/>
            </a:spcAft>
          </a:pPr>
          <a:r>
            <a:rPr lang="en-GB" sz="2000" b="1" kern="1200" dirty="0">
              <a:solidFill>
                <a:schemeClr val="tx1"/>
              </a:solidFill>
            </a:rPr>
            <a:t>4. </a:t>
          </a:r>
          <a:r>
            <a:rPr lang="en-GB" sz="2400" b="1" kern="1200" dirty="0" smtClean="0">
              <a:solidFill>
                <a:schemeClr val="tx1"/>
              </a:solidFill>
            </a:rPr>
            <a:t>Results and discussion</a:t>
          </a:r>
          <a:endParaRPr lang="en-GB" sz="2400" b="1" kern="1200" dirty="0">
            <a:solidFill>
              <a:schemeClr val="tx1"/>
            </a:solidFill>
          </a:endParaRPr>
        </a:p>
      </dsp:txBody>
      <dsp:txXfrm>
        <a:off x="332933" y="2175997"/>
        <a:ext cx="4315215" cy="399568"/>
      </dsp:txXfrm>
    </dsp:sp>
    <dsp:sp modelId="{650EADC2-E85C-4076-9A2C-CEFA47B4DA5A}">
      <dsp:nvSpPr>
        <dsp:cNvPr id="0" name=""/>
        <dsp:cNvSpPr/>
      </dsp:nvSpPr>
      <dsp:spPr>
        <a:xfrm>
          <a:off x="0" y="3042534"/>
          <a:ext cx="6226354" cy="378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F0B8B7-3993-4F21-BA85-84793CC7D652}">
      <dsp:nvSpPr>
        <dsp:cNvPr id="0" name=""/>
        <dsp:cNvSpPr/>
      </dsp:nvSpPr>
      <dsp:spPr>
        <a:xfrm>
          <a:off x="303413" y="2821134"/>
          <a:ext cx="5918692" cy="442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739" tIns="0" rIns="164739" bIns="0" numCol="1" spcCol="1270" anchor="ctr" anchorCtr="0">
          <a:noAutofit/>
        </a:bodyPr>
        <a:lstStyle/>
        <a:p>
          <a:pPr lvl="0" algn="l" defTabSz="889000" rtl="0">
            <a:lnSpc>
              <a:spcPct val="90000"/>
            </a:lnSpc>
            <a:spcBef>
              <a:spcPct val="0"/>
            </a:spcBef>
            <a:spcAft>
              <a:spcPct val="35000"/>
            </a:spcAft>
          </a:pPr>
          <a:r>
            <a:rPr lang="en-GB" sz="2000" b="1" kern="1200" dirty="0" smtClean="0">
              <a:solidFill>
                <a:schemeClr val="tx1"/>
              </a:solidFill>
            </a:rPr>
            <a:t>5. </a:t>
          </a:r>
          <a:r>
            <a:rPr lang="en-GB" sz="2400" b="1" kern="1200" dirty="0" smtClean="0">
              <a:solidFill>
                <a:schemeClr val="tx1"/>
              </a:solidFill>
            </a:rPr>
            <a:t>Conclusions ands recommendations</a:t>
          </a:r>
          <a:endParaRPr lang="en-GB" sz="2400" b="1" kern="1200" dirty="0">
            <a:solidFill>
              <a:schemeClr val="tx1"/>
            </a:solidFill>
          </a:endParaRPr>
        </a:p>
      </dsp:txBody>
      <dsp:txXfrm>
        <a:off x="325029" y="2842750"/>
        <a:ext cx="5875460"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0A068-23F8-4719-9054-C1DCBA350F86}">
      <dsp:nvSpPr>
        <dsp:cNvPr id="0" name=""/>
        <dsp:cNvSpPr/>
      </dsp:nvSpPr>
      <dsp:spPr>
        <a:xfrm rot="5400000">
          <a:off x="5507395" y="-3455107"/>
          <a:ext cx="1085399" cy="1022709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Char char="••"/>
          </a:pPr>
          <a:r>
            <a:rPr lang="en-GB" sz="2400" b="1" kern="1200" dirty="0" smtClean="0"/>
            <a:t>To select transgenic </a:t>
          </a:r>
          <a:r>
            <a:rPr lang="en-GB" sz="2400" b="1" i="1" kern="1200" dirty="0" err="1" smtClean="0"/>
            <a:t>SlWRKY</a:t>
          </a:r>
          <a:r>
            <a:rPr lang="en-GB" sz="2400" b="1" kern="1200" dirty="0" smtClean="0"/>
            <a:t> overexpression (OE) and silencing (RNAi) genotypes in tomato by observing the phenotypic characters of the seedling under </a:t>
          </a:r>
          <a:r>
            <a:rPr lang="en-GB" sz="2400" b="1" i="1" kern="1200" dirty="0" smtClean="0"/>
            <a:t>in vitro</a:t>
          </a:r>
          <a:r>
            <a:rPr lang="en-GB" sz="2400" b="1" kern="1200" dirty="0" smtClean="0"/>
            <a:t> conditions in a kanamycin test </a:t>
          </a:r>
          <a:endParaRPr lang="en-US" sz="2400" b="1" kern="1200" dirty="0"/>
        </a:p>
      </dsp:txBody>
      <dsp:txXfrm rot="-5400000">
        <a:off x="936550" y="1168723"/>
        <a:ext cx="10174105" cy="979429"/>
      </dsp:txXfrm>
    </dsp:sp>
    <dsp:sp modelId="{1AB52F5D-18B1-4A74-85D0-98DB8575B70D}">
      <dsp:nvSpPr>
        <dsp:cNvPr id="0" name=""/>
        <dsp:cNvSpPr/>
      </dsp:nvSpPr>
      <dsp:spPr>
        <a:xfrm>
          <a:off x="0" y="1128065"/>
          <a:ext cx="995949" cy="11106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a:t>1.</a:t>
          </a:r>
        </a:p>
      </dsp:txBody>
      <dsp:txXfrm>
        <a:off x="48618" y="1176683"/>
        <a:ext cx="898713" cy="1013446"/>
      </dsp:txXfrm>
    </dsp:sp>
    <dsp:sp modelId="{1D211FBC-5E51-43BE-9FD7-CC2A0D2BA8B4}">
      <dsp:nvSpPr>
        <dsp:cNvPr id="0" name=""/>
        <dsp:cNvSpPr/>
      </dsp:nvSpPr>
      <dsp:spPr>
        <a:xfrm rot="5400000">
          <a:off x="5638317" y="-1763820"/>
          <a:ext cx="951156" cy="1020796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Char char="••"/>
          </a:pPr>
          <a:r>
            <a:rPr lang="en-GB" sz="2400" b="1" kern="1200" dirty="0" smtClean="0"/>
            <a:t>To evaluate the phenotype responses of transgenic tomato </a:t>
          </a:r>
          <a:r>
            <a:rPr lang="en-GB" sz="2400" b="1" i="1" kern="1200" dirty="0" err="1" smtClean="0"/>
            <a:t>SlWRKY</a:t>
          </a:r>
          <a:r>
            <a:rPr lang="en-GB" sz="2400" b="1" kern="1200" dirty="0" smtClean="0"/>
            <a:t> overexpression (OE) and silencing (RNAi) genotypes to salt stress, powdery mildew and combined salt stress and powdery mildew </a:t>
          </a:r>
          <a:endParaRPr lang="en-US" sz="2400" b="1" kern="1200" dirty="0"/>
        </a:p>
      </dsp:txBody>
      <dsp:txXfrm rot="-5400000">
        <a:off x="1009913" y="2911016"/>
        <a:ext cx="10161533" cy="858292"/>
      </dsp:txXfrm>
    </dsp:sp>
    <dsp:sp modelId="{E462DBAC-183B-4005-8F81-2E5EEAAF6B74}">
      <dsp:nvSpPr>
        <dsp:cNvPr id="0" name=""/>
        <dsp:cNvSpPr/>
      </dsp:nvSpPr>
      <dsp:spPr>
        <a:xfrm>
          <a:off x="0" y="2745306"/>
          <a:ext cx="1015102" cy="12002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a:t>2.</a:t>
          </a:r>
        </a:p>
      </dsp:txBody>
      <dsp:txXfrm>
        <a:off x="49553" y="2794859"/>
        <a:ext cx="915996" cy="110111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0.29342</cdr:x>
      <cdr:y>0.5461</cdr:y>
    </cdr:from>
    <cdr:to>
      <cdr:x>0.32147</cdr:x>
      <cdr:y>0.58865</cdr:y>
    </cdr:to>
    <cdr:sp macro="" textlink="">
      <cdr:nvSpPr>
        <cdr:cNvPr id="2" name="TextBox 1"/>
        <cdr:cNvSpPr txBox="1"/>
      </cdr:nvSpPr>
      <cdr:spPr>
        <a:xfrm xmlns:a="http://schemas.openxmlformats.org/drawingml/2006/main" flipV="1">
          <a:off x="3033132" y="2575929"/>
          <a:ext cx="289931" cy="2007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t>*</a:t>
          </a:r>
        </a:p>
      </cdr:txBody>
    </cdr:sp>
  </cdr:relSizeAnchor>
  <cdr:relSizeAnchor xmlns:cdr="http://schemas.openxmlformats.org/drawingml/2006/chartDrawing">
    <cdr:from>
      <cdr:x>0.26547</cdr:x>
      <cdr:y>0.63001</cdr:y>
    </cdr:from>
    <cdr:to>
      <cdr:x>0.31302</cdr:x>
      <cdr:y>0.64592</cdr:y>
    </cdr:to>
    <cdr:sp macro="" textlink="">
      <cdr:nvSpPr>
        <cdr:cNvPr id="3" name="TextBox 2"/>
        <cdr:cNvSpPr txBox="1"/>
      </cdr:nvSpPr>
      <cdr:spPr>
        <a:xfrm xmlns:a="http://schemas.openxmlformats.org/drawingml/2006/main">
          <a:off x="1376738" y="2034283"/>
          <a:ext cx="246580" cy="513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a:t>*</a:t>
          </a:r>
        </a:p>
      </cdr:txBody>
    </cdr:sp>
  </cdr:relSizeAnchor>
  <cdr:relSizeAnchor xmlns:cdr="http://schemas.openxmlformats.org/drawingml/2006/chartDrawing">
    <cdr:from>
      <cdr:x>0.28803</cdr:x>
      <cdr:y>0.55319</cdr:y>
    </cdr:from>
    <cdr:to>
      <cdr:x>0.33225</cdr:x>
      <cdr:y>0.59574</cdr:y>
    </cdr:to>
    <cdr:sp macro="" textlink="">
      <cdr:nvSpPr>
        <cdr:cNvPr id="4" name="TextBox 3"/>
        <cdr:cNvSpPr txBox="1"/>
      </cdr:nvSpPr>
      <cdr:spPr>
        <a:xfrm xmlns:a="http://schemas.openxmlformats.org/drawingml/2006/main" flipV="1">
          <a:off x="2977377" y="2609382"/>
          <a:ext cx="457200" cy="2007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dirty="0"/>
            <a:t>*</a:t>
          </a:r>
        </a:p>
      </cdr:txBody>
    </cdr:sp>
  </cdr:relSizeAnchor>
  <cdr:relSizeAnchor xmlns:cdr="http://schemas.openxmlformats.org/drawingml/2006/chartDrawing">
    <cdr:from>
      <cdr:x>0.48328</cdr:x>
      <cdr:y>0.36407</cdr:y>
    </cdr:from>
    <cdr:to>
      <cdr:x>0.54114</cdr:x>
      <cdr:y>0.50649</cdr:y>
    </cdr:to>
    <cdr:sp macro="" textlink="">
      <cdr:nvSpPr>
        <cdr:cNvPr id="5" name="TextBox 4"/>
        <cdr:cNvSpPr txBox="1"/>
      </cdr:nvSpPr>
      <cdr:spPr>
        <a:xfrm xmlns:a="http://schemas.openxmlformats.org/drawingml/2006/main">
          <a:off x="4995747" y="1717286"/>
          <a:ext cx="598116" cy="6718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t>*</a:t>
          </a:r>
        </a:p>
      </cdr:txBody>
    </cdr:sp>
  </cdr:relSizeAnchor>
  <cdr:relSizeAnchor xmlns:cdr="http://schemas.openxmlformats.org/drawingml/2006/chartDrawing">
    <cdr:from>
      <cdr:x>0.54888</cdr:x>
      <cdr:y>0.35417</cdr:y>
    </cdr:from>
    <cdr:to>
      <cdr:x>0.61138</cdr:x>
      <cdr:y>0.46991</cdr:y>
    </cdr:to>
    <cdr:sp macro="" textlink="">
      <cdr:nvSpPr>
        <cdr:cNvPr id="6" name="TextBox 5"/>
        <cdr:cNvSpPr txBox="1"/>
      </cdr:nvSpPr>
      <cdr:spPr>
        <a:xfrm xmlns:a="http://schemas.openxmlformats.org/drawingml/2006/main">
          <a:off x="3262313" y="1457325"/>
          <a:ext cx="371475" cy="4762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0.5027</cdr:x>
      <cdr:y>0.36407</cdr:y>
    </cdr:from>
    <cdr:to>
      <cdr:x>0.56093</cdr:x>
      <cdr:y>0.51221</cdr:y>
    </cdr:to>
    <cdr:sp macro="" textlink="">
      <cdr:nvSpPr>
        <cdr:cNvPr id="7" name="TextBox 6"/>
        <cdr:cNvSpPr txBox="1"/>
      </cdr:nvSpPr>
      <cdr:spPr>
        <a:xfrm xmlns:a="http://schemas.openxmlformats.org/drawingml/2006/main" flipH="1">
          <a:off x="5196468" y="1717287"/>
          <a:ext cx="601966" cy="6987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t>*</a:t>
          </a:r>
        </a:p>
      </cdr:txBody>
    </cdr:sp>
  </cdr:relSizeAnchor>
  <cdr:relSizeAnchor xmlns:cdr="http://schemas.openxmlformats.org/drawingml/2006/chartDrawing">
    <cdr:from>
      <cdr:x>0.54369</cdr:x>
      <cdr:y>0.35934</cdr:y>
    </cdr:from>
    <cdr:to>
      <cdr:x>0.59228</cdr:x>
      <cdr:y>0.58375</cdr:y>
    </cdr:to>
    <cdr:sp macro="" textlink="">
      <cdr:nvSpPr>
        <cdr:cNvPr id="8" name="TextBox 7"/>
        <cdr:cNvSpPr txBox="1"/>
      </cdr:nvSpPr>
      <cdr:spPr>
        <a:xfrm xmlns:a="http://schemas.openxmlformats.org/drawingml/2006/main">
          <a:off x="5620215" y="1694985"/>
          <a:ext cx="502291" cy="10585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t>*</a:t>
          </a:r>
        </a:p>
      </cdr:txBody>
    </cdr:sp>
  </cdr:relSizeAnchor>
  <cdr:relSizeAnchor xmlns:cdr="http://schemas.openxmlformats.org/drawingml/2006/chartDrawing">
    <cdr:from>
      <cdr:x>0.56419</cdr:x>
      <cdr:y>0.35225</cdr:y>
    </cdr:from>
    <cdr:to>
      <cdr:x>0.68302</cdr:x>
      <cdr:y>0.66673</cdr:y>
    </cdr:to>
    <cdr:sp macro="" textlink="">
      <cdr:nvSpPr>
        <cdr:cNvPr id="9" name="TextBox 8"/>
        <cdr:cNvSpPr txBox="1"/>
      </cdr:nvSpPr>
      <cdr:spPr>
        <a:xfrm xmlns:a="http://schemas.openxmlformats.org/drawingml/2006/main">
          <a:off x="5832088" y="1661530"/>
          <a:ext cx="1228413" cy="14834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t>*</a:t>
          </a:r>
        </a:p>
      </cdr:txBody>
    </cdr:sp>
  </cdr:relSizeAnchor>
  <cdr:relSizeAnchor xmlns:cdr="http://schemas.openxmlformats.org/drawingml/2006/chartDrawing">
    <cdr:from>
      <cdr:x>0.74086</cdr:x>
      <cdr:y>0.429</cdr:y>
    </cdr:from>
    <cdr:to>
      <cdr:x>0.81995</cdr:x>
      <cdr:y>0.69683</cdr:y>
    </cdr:to>
    <cdr:sp macro="" textlink="">
      <cdr:nvSpPr>
        <cdr:cNvPr id="10" name="TextBox 9"/>
        <cdr:cNvSpPr txBox="1"/>
      </cdr:nvSpPr>
      <cdr:spPr>
        <a:xfrm xmlns:a="http://schemas.openxmlformats.org/drawingml/2006/main">
          <a:off x="7658449" y="2023597"/>
          <a:ext cx="817523" cy="12633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t>*</a:t>
          </a:r>
        </a:p>
      </cdr:txBody>
    </cdr:sp>
  </cdr:relSizeAnchor>
  <cdr:relSizeAnchor xmlns:cdr="http://schemas.openxmlformats.org/drawingml/2006/chartDrawing">
    <cdr:from>
      <cdr:x>0.72981</cdr:x>
      <cdr:y>0.43203</cdr:y>
    </cdr:from>
    <cdr:to>
      <cdr:x>0.80433</cdr:x>
      <cdr:y>0.67456</cdr:y>
    </cdr:to>
    <cdr:sp macro="" textlink="">
      <cdr:nvSpPr>
        <cdr:cNvPr id="11" name="TextBox 10"/>
        <cdr:cNvSpPr txBox="1"/>
      </cdr:nvSpPr>
      <cdr:spPr>
        <a:xfrm xmlns:a="http://schemas.openxmlformats.org/drawingml/2006/main">
          <a:off x="7544149" y="2037884"/>
          <a:ext cx="770356" cy="11439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t>*</a:t>
          </a:r>
        </a:p>
      </cdr:txBody>
    </cdr:sp>
  </cdr:relSizeAnchor>
  <cdr:relSizeAnchor xmlns:cdr="http://schemas.openxmlformats.org/drawingml/2006/chartDrawing">
    <cdr:from>
      <cdr:x>0.7533</cdr:x>
      <cdr:y>0.38963</cdr:y>
    </cdr:from>
    <cdr:to>
      <cdr:x>0.78648</cdr:x>
      <cdr:y>0.47747</cdr:y>
    </cdr:to>
    <cdr:sp macro="" textlink="">
      <cdr:nvSpPr>
        <cdr:cNvPr id="12" name="TextBox 11"/>
        <cdr:cNvSpPr txBox="1"/>
      </cdr:nvSpPr>
      <cdr:spPr>
        <a:xfrm xmlns:a="http://schemas.openxmlformats.org/drawingml/2006/main" flipH="1" flipV="1">
          <a:off x="7787036" y="1837857"/>
          <a:ext cx="342900" cy="4143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t>*</a:t>
          </a:r>
        </a:p>
      </cdr:txBody>
    </cdr:sp>
  </cdr:relSizeAnchor>
  <cdr:relSizeAnchor xmlns:cdr="http://schemas.openxmlformats.org/drawingml/2006/chartDrawing">
    <cdr:from>
      <cdr:x>0.70907</cdr:x>
      <cdr:y>0.35631</cdr:y>
    </cdr:from>
    <cdr:to>
      <cdr:x>0.77454</cdr:x>
      <cdr:y>0.46572</cdr:y>
    </cdr:to>
    <cdr:sp macro="" textlink="">
      <cdr:nvSpPr>
        <cdr:cNvPr id="13" name="TextBox 12"/>
        <cdr:cNvSpPr txBox="1"/>
      </cdr:nvSpPr>
      <cdr:spPr>
        <a:xfrm xmlns:a="http://schemas.openxmlformats.org/drawingml/2006/main" flipV="1">
          <a:off x="7329784" y="1680700"/>
          <a:ext cx="676791" cy="5160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t>*</a:t>
          </a:r>
        </a:p>
      </cdr:txBody>
    </cdr:sp>
  </cdr:relSizeAnchor>
  <cdr:relSizeAnchor xmlns:cdr="http://schemas.openxmlformats.org/drawingml/2006/chartDrawing">
    <cdr:from>
      <cdr:x>0.66775</cdr:x>
      <cdr:y>0.29787</cdr:y>
    </cdr:from>
    <cdr:to>
      <cdr:x>0.74406</cdr:x>
      <cdr:y>0.51507</cdr:y>
    </cdr:to>
    <cdr:sp macro="" textlink="">
      <cdr:nvSpPr>
        <cdr:cNvPr id="14" name="Text Box 13"/>
        <cdr:cNvSpPr txBox="1"/>
      </cdr:nvSpPr>
      <cdr:spPr>
        <a:xfrm xmlns:a="http://schemas.openxmlformats.org/drawingml/2006/main">
          <a:off x="6902606" y="1405052"/>
          <a:ext cx="788878" cy="10245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t>*</a:t>
          </a:r>
        </a:p>
      </cdr:txBody>
    </cdr:sp>
  </cdr:relSizeAnchor>
  <cdr:relSizeAnchor xmlns:cdr="http://schemas.openxmlformats.org/drawingml/2006/chartDrawing">
    <cdr:from>
      <cdr:x>0.73355</cdr:x>
      <cdr:y>0.40498</cdr:y>
    </cdr:from>
    <cdr:to>
      <cdr:x>0.78101</cdr:x>
      <cdr:y>0.76314</cdr:y>
    </cdr:to>
    <cdr:sp macro="" textlink="">
      <cdr:nvSpPr>
        <cdr:cNvPr id="15" name="Rectangle 14"/>
        <cdr:cNvSpPr/>
      </cdr:nvSpPr>
      <cdr:spPr>
        <a:xfrm xmlns:a="http://schemas.openxmlformats.org/drawingml/2006/main">
          <a:off x="7582830" y="1910284"/>
          <a:ext cx="490653" cy="1689408"/>
        </a:xfrm>
        <a:prstGeom xmlns:a="http://schemas.openxmlformats.org/drawingml/2006/main" prst="rect">
          <a:avLst/>
        </a:prstGeom>
        <a:noFill xmlns:a="http://schemas.openxmlformats.org/drawingml/2006/main"/>
        <a:ln xmlns:a="http://schemas.openxmlformats.org/drawingml/2006/main" w="28575">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0.66882</cdr:x>
      <cdr:y>0.30333</cdr:y>
    </cdr:from>
    <cdr:to>
      <cdr:x>0.68501</cdr:x>
      <cdr:y>0.76314</cdr:y>
    </cdr:to>
    <cdr:sp macro="" textlink="">
      <cdr:nvSpPr>
        <cdr:cNvPr id="16" name="Rectangle 15"/>
        <cdr:cNvSpPr/>
      </cdr:nvSpPr>
      <cdr:spPr>
        <a:xfrm xmlns:a="http://schemas.openxmlformats.org/drawingml/2006/main">
          <a:off x="6913756" y="1430781"/>
          <a:ext cx="167269" cy="2168910"/>
        </a:xfrm>
        <a:prstGeom xmlns:a="http://schemas.openxmlformats.org/drawingml/2006/main" prst="rect">
          <a:avLst/>
        </a:prstGeom>
        <a:noFill xmlns:a="http://schemas.openxmlformats.org/drawingml/2006/main"/>
        <a:ln xmlns:a="http://schemas.openxmlformats.org/drawingml/2006/main" w="38100">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0.30165</cdr:x>
      <cdr:y>0.49784</cdr:y>
    </cdr:from>
    <cdr:to>
      <cdr:x>0.33814</cdr:x>
      <cdr:y>0.67317</cdr:y>
    </cdr:to>
    <cdr:sp macro="" textlink="">
      <cdr:nvSpPr>
        <cdr:cNvPr id="2" name="TextBox 1"/>
        <cdr:cNvSpPr txBox="1"/>
      </cdr:nvSpPr>
      <cdr:spPr>
        <a:xfrm xmlns:a="http://schemas.openxmlformats.org/drawingml/2006/main">
          <a:off x="3256156" y="2575931"/>
          <a:ext cx="393856" cy="9071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solidFill>
                <a:schemeClr val="tx1"/>
              </a:solidFill>
            </a:rPr>
            <a:t>*</a:t>
          </a:r>
        </a:p>
      </cdr:txBody>
    </cdr:sp>
  </cdr:relSizeAnchor>
  <cdr:relSizeAnchor xmlns:cdr="http://schemas.openxmlformats.org/drawingml/2006/chartDrawing">
    <cdr:from>
      <cdr:x>0.28512</cdr:x>
      <cdr:y>0.44828</cdr:y>
    </cdr:from>
    <cdr:to>
      <cdr:x>0.33471</cdr:x>
      <cdr:y>0.52586</cdr:y>
    </cdr:to>
    <cdr:sp macro="" textlink="">
      <cdr:nvSpPr>
        <cdr:cNvPr id="3" name="TextBox 2"/>
        <cdr:cNvSpPr txBox="1"/>
      </cdr:nvSpPr>
      <cdr:spPr>
        <a:xfrm xmlns:a="http://schemas.openxmlformats.org/drawingml/2006/main" flipV="1">
          <a:off x="3077736" y="2319454"/>
          <a:ext cx="535259" cy="4014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solidFill>
                <a:schemeClr val="tx1"/>
              </a:solidFill>
            </a:rPr>
            <a:t>*</a:t>
          </a:r>
        </a:p>
      </cdr:txBody>
    </cdr:sp>
  </cdr:relSizeAnchor>
  <cdr:relSizeAnchor xmlns:cdr="http://schemas.openxmlformats.org/drawingml/2006/chartDrawing">
    <cdr:from>
      <cdr:x>0.4876</cdr:x>
      <cdr:y>0.41595</cdr:y>
    </cdr:from>
    <cdr:to>
      <cdr:x>0.53454</cdr:x>
      <cdr:y>0.63462</cdr:y>
    </cdr:to>
    <cdr:sp macro="" textlink="">
      <cdr:nvSpPr>
        <cdr:cNvPr id="4" name="TextBox 3"/>
        <cdr:cNvSpPr txBox="1"/>
      </cdr:nvSpPr>
      <cdr:spPr>
        <a:xfrm xmlns:a="http://schemas.openxmlformats.org/drawingml/2006/main">
          <a:off x="5263375" y="2152185"/>
          <a:ext cx="506653" cy="11314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solidFill>
                <a:schemeClr val="tx1"/>
              </a:solidFill>
            </a:rPr>
            <a:t>*</a:t>
          </a:r>
        </a:p>
      </cdr:txBody>
    </cdr:sp>
  </cdr:relSizeAnchor>
  <cdr:relSizeAnchor xmlns:cdr="http://schemas.openxmlformats.org/drawingml/2006/chartDrawing">
    <cdr:from>
      <cdr:x>0.5062</cdr:x>
      <cdr:y>0.42457</cdr:y>
    </cdr:from>
    <cdr:to>
      <cdr:x>0.59393</cdr:x>
      <cdr:y>0.62869</cdr:y>
    </cdr:to>
    <cdr:sp macro="" textlink="">
      <cdr:nvSpPr>
        <cdr:cNvPr id="5" name="TextBox 4"/>
        <cdr:cNvSpPr txBox="1"/>
      </cdr:nvSpPr>
      <cdr:spPr>
        <a:xfrm xmlns:a="http://schemas.openxmlformats.org/drawingml/2006/main">
          <a:off x="5464097" y="2196790"/>
          <a:ext cx="947009" cy="10561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solidFill>
                <a:schemeClr val="tx1"/>
              </a:solidFill>
            </a:rPr>
            <a:t>*</a:t>
          </a:r>
        </a:p>
      </cdr:txBody>
    </cdr:sp>
  </cdr:relSizeAnchor>
  <cdr:relSizeAnchor xmlns:cdr="http://schemas.openxmlformats.org/drawingml/2006/chartDrawing">
    <cdr:from>
      <cdr:x>0.54855</cdr:x>
      <cdr:y>0.44612</cdr:y>
    </cdr:from>
    <cdr:to>
      <cdr:x>0.59888</cdr:x>
      <cdr:y>0.51961</cdr:y>
    </cdr:to>
    <cdr:sp macro="" textlink="">
      <cdr:nvSpPr>
        <cdr:cNvPr id="6" name="TextBox 5"/>
        <cdr:cNvSpPr txBox="1"/>
      </cdr:nvSpPr>
      <cdr:spPr>
        <a:xfrm xmlns:a="http://schemas.openxmlformats.org/drawingml/2006/main">
          <a:off x="5921297" y="2308302"/>
          <a:ext cx="543241" cy="3802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solidFill>
                <a:schemeClr val="tx1"/>
              </a:solidFill>
            </a:rPr>
            <a:t>*</a:t>
          </a:r>
        </a:p>
      </cdr:txBody>
    </cdr:sp>
  </cdr:relSizeAnchor>
  <cdr:relSizeAnchor xmlns:cdr="http://schemas.openxmlformats.org/drawingml/2006/chartDrawing">
    <cdr:from>
      <cdr:x>0.57851</cdr:x>
      <cdr:y>0.41379</cdr:y>
    </cdr:from>
    <cdr:to>
      <cdr:x>0.62362</cdr:x>
      <cdr:y>0.6702</cdr:y>
    </cdr:to>
    <cdr:sp macro="" textlink="">
      <cdr:nvSpPr>
        <cdr:cNvPr id="7" name="TextBox 6"/>
        <cdr:cNvSpPr txBox="1"/>
      </cdr:nvSpPr>
      <cdr:spPr>
        <a:xfrm xmlns:a="http://schemas.openxmlformats.org/drawingml/2006/main">
          <a:off x="6244684" y="2141034"/>
          <a:ext cx="486908" cy="13266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t>*</a:t>
          </a:r>
        </a:p>
      </cdr:txBody>
    </cdr:sp>
  </cdr:relSizeAnchor>
  <cdr:relSizeAnchor xmlns:cdr="http://schemas.openxmlformats.org/drawingml/2006/chartDrawing">
    <cdr:from>
      <cdr:x>0.67252</cdr:x>
      <cdr:y>0.34914</cdr:y>
    </cdr:from>
    <cdr:to>
      <cdr:x>0.72096</cdr:x>
      <cdr:y>0.61386</cdr:y>
    </cdr:to>
    <cdr:sp macro="" textlink="">
      <cdr:nvSpPr>
        <cdr:cNvPr id="8" name="TextBox 7"/>
        <cdr:cNvSpPr txBox="1"/>
      </cdr:nvSpPr>
      <cdr:spPr>
        <a:xfrm xmlns:a="http://schemas.openxmlformats.org/drawingml/2006/main">
          <a:off x="7259444" y="1806498"/>
          <a:ext cx="522872" cy="13697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solidFill>
                <a:schemeClr val="tx1"/>
              </a:solidFill>
            </a:rPr>
            <a:t>*</a:t>
          </a:r>
        </a:p>
      </cdr:txBody>
    </cdr:sp>
  </cdr:relSizeAnchor>
  <cdr:relSizeAnchor xmlns:cdr="http://schemas.openxmlformats.org/drawingml/2006/chartDrawing">
    <cdr:from>
      <cdr:x>0.7345</cdr:x>
      <cdr:y>0.4375</cdr:y>
    </cdr:from>
    <cdr:to>
      <cdr:x>0.84965</cdr:x>
      <cdr:y>0.60496</cdr:y>
    </cdr:to>
    <cdr:sp macro="" textlink="">
      <cdr:nvSpPr>
        <cdr:cNvPr id="9" name="TextBox 8"/>
        <cdr:cNvSpPr txBox="1"/>
      </cdr:nvSpPr>
      <cdr:spPr>
        <a:xfrm xmlns:a="http://schemas.openxmlformats.org/drawingml/2006/main">
          <a:off x="7928517" y="2263697"/>
          <a:ext cx="1242928" cy="8664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solidFill>
                <a:schemeClr val="tx1"/>
              </a:solidFill>
            </a:rPr>
            <a:t>*</a:t>
          </a:r>
        </a:p>
      </cdr:txBody>
    </cdr:sp>
  </cdr:relSizeAnchor>
  <cdr:relSizeAnchor xmlns:cdr="http://schemas.openxmlformats.org/drawingml/2006/chartDrawing">
    <cdr:from>
      <cdr:x>0.75517</cdr:x>
      <cdr:y>0.44828</cdr:y>
    </cdr:from>
    <cdr:to>
      <cdr:x>0.81995</cdr:x>
      <cdr:y>0.54985</cdr:y>
    </cdr:to>
    <cdr:sp macro="" textlink="">
      <cdr:nvSpPr>
        <cdr:cNvPr id="11" name="TextBox 10"/>
        <cdr:cNvSpPr txBox="1"/>
      </cdr:nvSpPr>
      <cdr:spPr>
        <a:xfrm xmlns:a="http://schemas.openxmlformats.org/drawingml/2006/main">
          <a:off x="8151540" y="2319454"/>
          <a:ext cx="699311" cy="5255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solidFill>
                <a:schemeClr val="tx1"/>
              </a:solidFill>
            </a:rPr>
            <a:t>*</a:t>
          </a:r>
        </a:p>
      </cdr:txBody>
    </cdr:sp>
  </cdr:relSizeAnchor>
  <cdr:relSizeAnchor xmlns:cdr="http://schemas.openxmlformats.org/drawingml/2006/chartDrawing">
    <cdr:from>
      <cdr:x>0.7655</cdr:x>
      <cdr:y>0.44181</cdr:y>
    </cdr:from>
    <cdr:to>
      <cdr:x>0.78696</cdr:x>
      <cdr:y>0.47562</cdr:y>
    </cdr:to>
    <cdr:sp macro="" textlink="">
      <cdr:nvSpPr>
        <cdr:cNvPr id="13" name="Text Box 12"/>
        <cdr:cNvSpPr txBox="1"/>
      </cdr:nvSpPr>
      <cdr:spPr>
        <a:xfrm xmlns:a="http://schemas.openxmlformats.org/drawingml/2006/main">
          <a:off x="8263053" y="2286000"/>
          <a:ext cx="231692" cy="1749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t>*</a:t>
          </a:r>
        </a:p>
      </cdr:txBody>
    </cdr:sp>
  </cdr:relSizeAnchor>
  <cdr:relSizeAnchor xmlns:cdr="http://schemas.openxmlformats.org/drawingml/2006/chartDrawing">
    <cdr:from>
      <cdr:x>0.74483</cdr:x>
      <cdr:y>0.44181</cdr:y>
    </cdr:from>
    <cdr:to>
      <cdr:x>0.77541</cdr:x>
      <cdr:y>0.48387</cdr:y>
    </cdr:to>
    <cdr:sp macro="" textlink="">
      <cdr:nvSpPr>
        <cdr:cNvPr id="14" name="Text Box 13"/>
        <cdr:cNvSpPr txBox="1"/>
      </cdr:nvSpPr>
      <cdr:spPr>
        <a:xfrm xmlns:a="http://schemas.openxmlformats.org/drawingml/2006/main">
          <a:off x="8040029" y="2286000"/>
          <a:ext cx="330041" cy="2176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t>*</a:t>
          </a:r>
        </a:p>
      </cdr:txBody>
    </cdr:sp>
  </cdr:relSizeAnchor>
  <cdr:relSizeAnchor xmlns:cdr="http://schemas.openxmlformats.org/drawingml/2006/chartDrawing">
    <cdr:from>
      <cdr:x>0.49174</cdr:x>
      <cdr:y>0.36853</cdr:y>
    </cdr:from>
    <cdr:to>
      <cdr:x>0.52587</cdr:x>
      <cdr:y>0.73707</cdr:y>
    </cdr:to>
    <cdr:sp macro="" textlink="">
      <cdr:nvSpPr>
        <cdr:cNvPr id="10" name="TextBox 9"/>
        <cdr:cNvSpPr txBox="1"/>
      </cdr:nvSpPr>
      <cdr:spPr>
        <a:xfrm xmlns:a="http://schemas.openxmlformats.org/drawingml/2006/main">
          <a:off x="5192828" y="1740740"/>
          <a:ext cx="360479" cy="1740739"/>
        </a:xfrm>
        <a:prstGeom xmlns:a="http://schemas.openxmlformats.org/drawingml/2006/main" prst="rect">
          <a:avLst/>
        </a:prstGeom>
        <a:noFill xmlns:a="http://schemas.openxmlformats.org/drawingml/2006/main"/>
        <a:ln xmlns:a="http://schemas.openxmlformats.org/drawingml/2006/main" w="38100">
          <a:solidFill>
            <a:srgbClr val="00B050"/>
          </a:solidFill>
        </a:ln>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0.55372</cdr:x>
      <cdr:y>0.32651</cdr:y>
    </cdr:from>
    <cdr:to>
      <cdr:x>0.59917</cdr:x>
      <cdr:y>0.73707</cdr:y>
    </cdr:to>
    <cdr:sp macro="" textlink="">
      <cdr:nvSpPr>
        <cdr:cNvPr id="12" name="TextBox 11"/>
        <cdr:cNvSpPr txBox="1"/>
      </cdr:nvSpPr>
      <cdr:spPr>
        <a:xfrm xmlns:a="http://schemas.openxmlformats.org/drawingml/2006/main">
          <a:off x="5977054" y="1689410"/>
          <a:ext cx="490654" cy="2124307"/>
        </a:xfrm>
        <a:prstGeom xmlns:a="http://schemas.openxmlformats.org/drawingml/2006/main" prst="rect">
          <a:avLst/>
        </a:prstGeom>
        <a:ln xmlns:a="http://schemas.openxmlformats.org/drawingml/2006/main" w="28575">
          <a:solidFill>
            <a:srgbClr val="00B050"/>
          </a:solidFill>
        </a:ln>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0.74023</cdr:x>
      <cdr:y>0.41703</cdr:y>
    </cdr:from>
    <cdr:to>
      <cdr:x>0.78247</cdr:x>
      <cdr:y>0.73815</cdr:y>
    </cdr:to>
    <cdr:sp macro="" textlink="">
      <cdr:nvSpPr>
        <cdr:cNvPr id="15" name="Rectangle 14"/>
        <cdr:cNvSpPr/>
      </cdr:nvSpPr>
      <cdr:spPr>
        <a:xfrm xmlns:a="http://schemas.openxmlformats.org/drawingml/2006/main">
          <a:off x="7817004" y="1969784"/>
          <a:ext cx="446049" cy="1516785"/>
        </a:xfrm>
        <a:prstGeom xmlns:a="http://schemas.openxmlformats.org/drawingml/2006/main" prst="rect">
          <a:avLst/>
        </a:prstGeom>
        <a:noFill xmlns:a="http://schemas.openxmlformats.org/drawingml/2006/main"/>
        <a:ln xmlns:a="http://schemas.openxmlformats.org/drawingml/2006/main" w="28575">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0.67687</cdr:x>
      <cdr:y>0.34052</cdr:y>
    </cdr:from>
    <cdr:to>
      <cdr:x>0.69008</cdr:x>
      <cdr:y>0.73707</cdr:y>
    </cdr:to>
    <cdr:sp macro="" textlink="">
      <cdr:nvSpPr>
        <cdr:cNvPr id="16" name="TextBox 15"/>
        <cdr:cNvSpPr txBox="1"/>
      </cdr:nvSpPr>
      <cdr:spPr>
        <a:xfrm xmlns:a="http://schemas.openxmlformats.org/drawingml/2006/main">
          <a:off x="7147931" y="1608404"/>
          <a:ext cx="139483" cy="1873076"/>
        </a:xfrm>
        <a:prstGeom xmlns:a="http://schemas.openxmlformats.org/drawingml/2006/main" prst="rect">
          <a:avLst/>
        </a:prstGeom>
        <a:ln xmlns:a="http://schemas.openxmlformats.org/drawingml/2006/main" w="57150">
          <a:solidFill>
            <a:srgbClr val="00B050"/>
          </a:solidFill>
        </a:ln>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0.30792</cdr:x>
      <cdr:y>0.22171</cdr:y>
    </cdr:from>
    <cdr:to>
      <cdr:x>0.36395</cdr:x>
      <cdr:y>0.41204</cdr:y>
    </cdr:to>
    <cdr:sp macro="" textlink="">
      <cdr:nvSpPr>
        <cdr:cNvPr id="2" name="TextBox 1"/>
        <cdr:cNvSpPr txBox="1"/>
      </cdr:nvSpPr>
      <cdr:spPr>
        <a:xfrm xmlns:a="http://schemas.openxmlformats.org/drawingml/2006/main">
          <a:off x="3423424" y="1070517"/>
          <a:ext cx="622887" cy="9190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solidFill>
                <a:schemeClr val="tx1"/>
              </a:solidFill>
            </a:rPr>
            <a:t>*</a:t>
          </a:r>
        </a:p>
      </cdr:txBody>
    </cdr:sp>
  </cdr:relSizeAnchor>
  <cdr:relSizeAnchor xmlns:cdr="http://schemas.openxmlformats.org/drawingml/2006/chartDrawing">
    <cdr:from>
      <cdr:x>0.51755</cdr:x>
      <cdr:y>0.25404</cdr:y>
    </cdr:from>
    <cdr:to>
      <cdr:x>0.55839</cdr:x>
      <cdr:y>0.41435</cdr:y>
    </cdr:to>
    <cdr:sp macro="" textlink="">
      <cdr:nvSpPr>
        <cdr:cNvPr id="3" name="TextBox 2"/>
        <cdr:cNvSpPr txBox="1"/>
      </cdr:nvSpPr>
      <cdr:spPr>
        <a:xfrm xmlns:a="http://schemas.openxmlformats.org/drawingml/2006/main">
          <a:off x="5754029" y="1226634"/>
          <a:ext cx="454020" cy="7740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solidFill>
                <a:schemeClr val="tx1"/>
              </a:solidFill>
            </a:rPr>
            <a:t>*</a:t>
          </a:r>
        </a:p>
      </cdr:txBody>
    </cdr:sp>
  </cdr:relSizeAnchor>
  <cdr:relSizeAnchor xmlns:cdr="http://schemas.openxmlformats.org/drawingml/2006/chartDrawing">
    <cdr:from>
      <cdr:x>0.59588</cdr:x>
      <cdr:y>0.29792</cdr:y>
    </cdr:from>
    <cdr:to>
      <cdr:x>0.63141</cdr:x>
      <cdr:y>0.49537</cdr:y>
    </cdr:to>
    <cdr:sp macro="" textlink="">
      <cdr:nvSpPr>
        <cdr:cNvPr id="5" name="TextBox 4"/>
        <cdr:cNvSpPr txBox="1"/>
      </cdr:nvSpPr>
      <cdr:spPr>
        <a:xfrm xmlns:a="http://schemas.openxmlformats.org/drawingml/2006/main">
          <a:off x="6624857" y="1438507"/>
          <a:ext cx="395012" cy="9533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solidFill>
                <a:schemeClr val="tx1"/>
              </a:solidFill>
            </a:rPr>
            <a:t>*</a:t>
          </a:r>
        </a:p>
      </cdr:txBody>
    </cdr:sp>
  </cdr:relSizeAnchor>
  <cdr:relSizeAnchor xmlns:cdr="http://schemas.openxmlformats.org/drawingml/2006/chartDrawing">
    <cdr:from>
      <cdr:x>0.58877</cdr:x>
      <cdr:y>0.33487</cdr:y>
    </cdr:from>
    <cdr:to>
      <cdr:x>0.63141</cdr:x>
      <cdr:y>0.44444</cdr:y>
    </cdr:to>
    <cdr:sp macro="" textlink="">
      <cdr:nvSpPr>
        <cdr:cNvPr id="6" name="TextBox 5"/>
        <cdr:cNvSpPr txBox="1"/>
      </cdr:nvSpPr>
      <cdr:spPr>
        <a:xfrm xmlns:a="http://schemas.openxmlformats.org/drawingml/2006/main">
          <a:off x="6545765" y="1616928"/>
          <a:ext cx="474103" cy="5290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solidFill>
                <a:schemeClr val="tx1"/>
              </a:solidFill>
            </a:rPr>
            <a:t>*</a:t>
          </a:r>
        </a:p>
      </cdr:txBody>
    </cdr:sp>
  </cdr:relSizeAnchor>
  <cdr:relSizeAnchor xmlns:cdr="http://schemas.openxmlformats.org/drawingml/2006/chartDrawing">
    <cdr:from>
      <cdr:x>0.60782</cdr:x>
      <cdr:y>0.41339</cdr:y>
    </cdr:from>
    <cdr:to>
      <cdr:x>0.64979</cdr:x>
      <cdr:y>0.57176</cdr:y>
    </cdr:to>
    <cdr:sp macro="" textlink="">
      <cdr:nvSpPr>
        <cdr:cNvPr id="7" name="TextBox 6"/>
        <cdr:cNvSpPr txBox="1"/>
      </cdr:nvSpPr>
      <cdr:spPr>
        <a:xfrm xmlns:a="http://schemas.openxmlformats.org/drawingml/2006/main">
          <a:off x="6757639" y="1996068"/>
          <a:ext cx="466574" cy="7646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solidFill>
                <a:schemeClr val="tx1"/>
              </a:solidFill>
            </a:rPr>
            <a:t>*</a:t>
          </a:r>
        </a:p>
      </cdr:txBody>
    </cdr:sp>
  </cdr:relSizeAnchor>
  <cdr:relSizeAnchor xmlns:cdr="http://schemas.openxmlformats.org/drawingml/2006/chartDrawing">
    <cdr:from>
      <cdr:x>0.62086</cdr:x>
      <cdr:y>0.38799</cdr:y>
    </cdr:from>
    <cdr:to>
      <cdr:x>0.65429</cdr:x>
      <cdr:y>0.50748</cdr:y>
    </cdr:to>
    <cdr:sp macro="" textlink="">
      <cdr:nvSpPr>
        <cdr:cNvPr id="8" name="TextBox 7"/>
        <cdr:cNvSpPr txBox="1"/>
      </cdr:nvSpPr>
      <cdr:spPr>
        <a:xfrm xmlns:a="http://schemas.openxmlformats.org/drawingml/2006/main">
          <a:off x="6902605" y="1873405"/>
          <a:ext cx="371638" cy="5769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solidFill>
                <a:schemeClr val="tx1"/>
              </a:solidFill>
            </a:rPr>
            <a:t>*</a:t>
          </a:r>
        </a:p>
      </cdr:txBody>
    </cdr:sp>
  </cdr:relSizeAnchor>
  <cdr:relSizeAnchor xmlns:cdr="http://schemas.openxmlformats.org/drawingml/2006/chartDrawing">
    <cdr:from>
      <cdr:x>0.73085</cdr:x>
      <cdr:y>0.25866</cdr:y>
    </cdr:from>
    <cdr:to>
      <cdr:x>0.73496</cdr:x>
      <cdr:y>0.44444</cdr:y>
    </cdr:to>
    <cdr:sp macro="" textlink="">
      <cdr:nvSpPr>
        <cdr:cNvPr id="9" name="TextBox 8"/>
        <cdr:cNvSpPr txBox="1"/>
      </cdr:nvSpPr>
      <cdr:spPr>
        <a:xfrm xmlns:a="http://schemas.openxmlformats.org/drawingml/2006/main">
          <a:off x="8125394" y="1248936"/>
          <a:ext cx="45719" cy="8970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solidFill>
                <a:schemeClr val="tx1"/>
              </a:solidFill>
            </a:rPr>
            <a:t>*</a:t>
          </a:r>
        </a:p>
      </cdr:txBody>
    </cdr:sp>
  </cdr:relSizeAnchor>
  <cdr:relSizeAnchor xmlns:cdr="http://schemas.openxmlformats.org/drawingml/2006/chartDrawing">
    <cdr:from>
      <cdr:x>0.54146</cdr:x>
      <cdr:y>0.37197</cdr:y>
    </cdr:from>
    <cdr:to>
      <cdr:x>0.57334</cdr:x>
      <cdr:y>0.47288</cdr:y>
    </cdr:to>
    <cdr:sp macro="" textlink="">
      <cdr:nvSpPr>
        <cdr:cNvPr id="10" name="Text Box 9"/>
        <cdr:cNvSpPr txBox="1"/>
      </cdr:nvSpPr>
      <cdr:spPr>
        <a:xfrm xmlns:a="http://schemas.openxmlformats.org/drawingml/2006/main">
          <a:off x="6019860" y="1796066"/>
          <a:ext cx="354399" cy="487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t>*</a:t>
          </a:r>
        </a:p>
      </cdr:txBody>
    </cdr:sp>
  </cdr:relSizeAnchor>
  <cdr:relSizeAnchor xmlns:cdr="http://schemas.openxmlformats.org/drawingml/2006/chartDrawing">
    <cdr:from>
      <cdr:x>0.7322</cdr:x>
      <cdr:y>0.24711</cdr:y>
    </cdr:from>
    <cdr:to>
      <cdr:x>0.74561</cdr:x>
      <cdr:y>0.76905</cdr:y>
    </cdr:to>
    <cdr:sp macro="" textlink="">
      <cdr:nvSpPr>
        <cdr:cNvPr id="11" name="TextBox 10"/>
        <cdr:cNvSpPr txBox="1"/>
      </cdr:nvSpPr>
      <cdr:spPr>
        <a:xfrm xmlns:a="http://schemas.openxmlformats.org/drawingml/2006/main">
          <a:off x="8140390" y="1193181"/>
          <a:ext cx="149094" cy="2520176"/>
        </a:xfrm>
        <a:prstGeom xmlns:a="http://schemas.openxmlformats.org/drawingml/2006/main" prst="rect">
          <a:avLst/>
        </a:prstGeom>
        <a:ln xmlns:a="http://schemas.openxmlformats.org/drawingml/2006/main" w="57150">
          <a:solidFill>
            <a:srgbClr val="00B050"/>
          </a:solidFill>
        </a:ln>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0.50416</cdr:x>
      <cdr:y>0.32317</cdr:y>
    </cdr:from>
    <cdr:to>
      <cdr:x>0.58269</cdr:x>
      <cdr:y>0.4476</cdr:y>
    </cdr:to>
    <cdr:sp macro="" textlink="">
      <cdr:nvSpPr>
        <cdr:cNvPr id="2" name="TextBox 1"/>
        <cdr:cNvSpPr txBox="1"/>
      </cdr:nvSpPr>
      <cdr:spPr>
        <a:xfrm xmlns:a="http://schemas.openxmlformats.org/drawingml/2006/main" flipH="1">
          <a:off x="5655760" y="1650750"/>
          <a:ext cx="880945" cy="6356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solidFill>
                <a:schemeClr val="tx1"/>
              </a:solidFill>
            </a:rPr>
            <a:t>*</a:t>
          </a:r>
        </a:p>
      </cdr:txBody>
    </cdr:sp>
  </cdr:relSizeAnchor>
  <cdr:relSizeAnchor xmlns:cdr="http://schemas.openxmlformats.org/drawingml/2006/chartDrawing">
    <cdr:from>
      <cdr:x>0.30834</cdr:x>
      <cdr:y>0.35373</cdr:y>
    </cdr:from>
    <cdr:to>
      <cdr:x>0.37226</cdr:x>
      <cdr:y>0.43759</cdr:y>
    </cdr:to>
    <cdr:sp macro="" textlink="">
      <cdr:nvSpPr>
        <cdr:cNvPr id="3" name="TextBox 2"/>
        <cdr:cNvSpPr txBox="1"/>
      </cdr:nvSpPr>
      <cdr:spPr>
        <a:xfrm xmlns:a="http://schemas.openxmlformats.org/drawingml/2006/main">
          <a:off x="3458970" y="1806867"/>
          <a:ext cx="717090" cy="4283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solidFill>
                <a:schemeClr val="tx1"/>
              </a:solidFill>
            </a:rPr>
            <a:t>*</a:t>
          </a:r>
        </a:p>
      </cdr:txBody>
    </cdr:sp>
  </cdr:relSizeAnchor>
  <cdr:relSizeAnchor xmlns:cdr="http://schemas.openxmlformats.org/drawingml/2006/chartDrawing">
    <cdr:from>
      <cdr:x>0.42862</cdr:x>
      <cdr:y>0.38647</cdr:y>
    </cdr:from>
    <cdr:to>
      <cdr:x>0.48125</cdr:x>
      <cdr:y>0.48843</cdr:y>
    </cdr:to>
    <cdr:sp macro="" textlink="">
      <cdr:nvSpPr>
        <cdr:cNvPr id="4" name="TextBox 3"/>
        <cdr:cNvSpPr txBox="1"/>
      </cdr:nvSpPr>
      <cdr:spPr>
        <a:xfrm xmlns:a="http://schemas.openxmlformats.org/drawingml/2006/main">
          <a:off x="4808268" y="1974136"/>
          <a:ext cx="590456" cy="5207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solidFill>
                <a:schemeClr val="tx1"/>
              </a:solidFill>
            </a:rPr>
            <a:t>*</a:t>
          </a:r>
        </a:p>
      </cdr:txBody>
    </cdr:sp>
  </cdr:relSizeAnchor>
  <cdr:relSizeAnchor xmlns:cdr="http://schemas.openxmlformats.org/drawingml/2006/chartDrawing">
    <cdr:from>
      <cdr:x>0.43856</cdr:x>
      <cdr:y>0.41267</cdr:y>
    </cdr:from>
    <cdr:to>
      <cdr:x>0.52349</cdr:x>
      <cdr:y>0.51091</cdr:y>
    </cdr:to>
    <cdr:sp macro="" textlink="">
      <cdr:nvSpPr>
        <cdr:cNvPr id="5" name="TextBox 4"/>
        <cdr:cNvSpPr txBox="1"/>
      </cdr:nvSpPr>
      <cdr:spPr>
        <a:xfrm xmlns:a="http://schemas.openxmlformats.org/drawingml/2006/main">
          <a:off x="4919780" y="2107950"/>
          <a:ext cx="952797" cy="5018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solidFill>
                <a:schemeClr val="tx1"/>
              </a:solidFill>
            </a:rPr>
            <a:t>*</a:t>
          </a:r>
        </a:p>
      </cdr:txBody>
    </cdr:sp>
  </cdr:relSizeAnchor>
  <cdr:relSizeAnchor xmlns:cdr="http://schemas.openxmlformats.org/drawingml/2006/chartDrawing">
    <cdr:from>
      <cdr:x>0.49323</cdr:x>
      <cdr:y>0.3057</cdr:y>
    </cdr:from>
    <cdr:to>
      <cdr:x>0.55685</cdr:x>
      <cdr:y>0.41485</cdr:y>
    </cdr:to>
    <cdr:sp macro="" textlink="">
      <cdr:nvSpPr>
        <cdr:cNvPr id="6" name="TextBox 5"/>
        <cdr:cNvSpPr txBox="1"/>
      </cdr:nvSpPr>
      <cdr:spPr>
        <a:xfrm xmlns:a="http://schemas.openxmlformats.org/drawingml/2006/main">
          <a:off x="5533098" y="1561540"/>
          <a:ext cx="713678" cy="5575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solidFill>
                <a:schemeClr val="tx1"/>
              </a:solidFill>
            </a:rPr>
            <a:t>*</a:t>
          </a:r>
        </a:p>
      </cdr:txBody>
    </cdr:sp>
  </cdr:relSizeAnchor>
  <cdr:relSizeAnchor xmlns:cdr="http://schemas.openxmlformats.org/drawingml/2006/chartDrawing">
    <cdr:from>
      <cdr:x>0.55883</cdr:x>
      <cdr:y>0.56549</cdr:y>
    </cdr:from>
    <cdr:to>
      <cdr:x>0.62525</cdr:x>
      <cdr:y>0.67674</cdr:y>
    </cdr:to>
    <cdr:sp macro="" textlink="">
      <cdr:nvSpPr>
        <cdr:cNvPr id="7" name="TextBox 6"/>
        <cdr:cNvSpPr txBox="1"/>
      </cdr:nvSpPr>
      <cdr:spPr>
        <a:xfrm xmlns:a="http://schemas.openxmlformats.org/drawingml/2006/main">
          <a:off x="6269077" y="2888535"/>
          <a:ext cx="745057" cy="5682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solidFill>
                <a:schemeClr val="tx1"/>
              </a:solidFill>
            </a:rPr>
            <a:t>*</a:t>
          </a:r>
        </a:p>
      </cdr:txBody>
    </cdr:sp>
  </cdr:relSizeAnchor>
  <cdr:relSizeAnchor xmlns:cdr="http://schemas.openxmlformats.org/drawingml/2006/chartDrawing">
    <cdr:from>
      <cdr:x>0.56977</cdr:x>
      <cdr:y>0.56985</cdr:y>
    </cdr:from>
    <cdr:to>
      <cdr:x>0.65208</cdr:x>
      <cdr:y>0.69676</cdr:y>
    </cdr:to>
    <cdr:sp macro="" textlink="">
      <cdr:nvSpPr>
        <cdr:cNvPr id="8" name="TextBox 7"/>
        <cdr:cNvSpPr txBox="1"/>
      </cdr:nvSpPr>
      <cdr:spPr>
        <a:xfrm xmlns:a="http://schemas.openxmlformats.org/drawingml/2006/main">
          <a:off x="6391741" y="2910839"/>
          <a:ext cx="923375" cy="6482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solidFill>
                <a:schemeClr val="tx1"/>
              </a:solidFill>
            </a:rPr>
            <a:t>*</a:t>
          </a:r>
        </a:p>
      </cdr:txBody>
    </cdr:sp>
  </cdr:relSizeAnchor>
  <cdr:relSizeAnchor xmlns:cdr="http://schemas.openxmlformats.org/drawingml/2006/chartDrawing">
    <cdr:from>
      <cdr:x>0.5807</cdr:x>
      <cdr:y>0.60478</cdr:y>
    </cdr:from>
    <cdr:to>
      <cdr:x>0.6448</cdr:x>
      <cdr:y>0.71455</cdr:y>
    </cdr:to>
    <cdr:sp macro="" textlink="">
      <cdr:nvSpPr>
        <cdr:cNvPr id="9" name="TextBox 8"/>
        <cdr:cNvSpPr txBox="1"/>
      </cdr:nvSpPr>
      <cdr:spPr>
        <a:xfrm xmlns:a="http://schemas.openxmlformats.org/drawingml/2006/main">
          <a:off x="6514404" y="3089257"/>
          <a:ext cx="719044" cy="5607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solidFill>
                <a:schemeClr val="tx1"/>
              </a:solidFill>
            </a:rPr>
            <a:t>*</a:t>
          </a:r>
        </a:p>
      </cdr:txBody>
    </cdr:sp>
  </cdr:relSizeAnchor>
  <cdr:relSizeAnchor xmlns:cdr="http://schemas.openxmlformats.org/drawingml/2006/chartDrawing">
    <cdr:from>
      <cdr:x>0.59064</cdr:x>
      <cdr:y>0.62443</cdr:y>
    </cdr:from>
    <cdr:to>
      <cdr:x>0.66142</cdr:x>
      <cdr:y>0.72286</cdr:y>
    </cdr:to>
    <cdr:sp macro="" textlink="">
      <cdr:nvSpPr>
        <cdr:cNvPr id="10" name="TextBox 9"/>
        <cdr:cNvSpPr txBox="1"/>
      </cdr:nvSpPr>
      <cdr:spPr>
        <a:xfrm xmlns:a="http://schemas.openxmlformats.org/drawingml/2006/main">
          <a:off x="6625917" y="3189619"/>
          <a:ext cx="793977" cy="5027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solidFill>
                <a:schemeClr val="tx1"/>
              </a:solidFill>
            </a:rPr>
            <a:t>*</a:t>
          </a:r>
        </a:p>
      </cdr:txBody>
    </cdr:sp>
  </cdr:relSizeAnchor>
  <cdr:relSizeAnchor xmlns:cdr="http://schemas.openxmlformats.org/drawingml/2006/chartDrawing">
    <cdr:from>
      <cdr:x>0.70486</cdr:x>
      <cdr:y>0.30555</cdr:y>
    </cdr:from>
    <cdr:to>
      <cdr:x>0.75208</cdr:x>
      <cdr:y>0.38426</cdr:y>
    </cdr:to>
    <cdr:sp macro="" textlink="">
      <cdr:nvSpPr>
        <cdr:cNvPr id="11" name="TextBox 10"/>
        <cdr:cNvSpPr txBox="1"/>
      </cdr:nvSpPr>
      <cdr:spPr>
        <a:xfrm xmlns:a="http://schemas.openxmlformats.org/drawingml/2006/main">
          <a:off x="4833939" y="1257297"/>
          <a:ext cx="323849"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400"/>
        </a:p>
      </cdr:txBody>
    </cdr:sp>
  </cdr:relSizeAnchor>
  <cdr:relSizeAnchor xmlns:cdr="http://schemas.openxmlformats.org/drawingml/2006/chartDrawing">
    <cdr:from>
      <cdr:x>0.77153</cdr:x>
      <cdr:y>0.23843</cdr:y>
    </cdr:from>
    <cdr:to>
      <cdr:x>0.82292</cdr:x>
      <cdr:y>0.29861</cdr:y>
    </cdr:to>
    <cdr:sp macro="" textlink="">
      <cdr:nvSpPr>
        <cdr:cNvPr id="12" name="TextBox 11"/>
        <cdr:cNvSpPr txBox="1"/>
      </cdr:nvSpPr>
      <cdr:spPr>
        <a:xfrm xmlns:a="http://schemas.openxmlformats.org/drawingml/2006/main">
          <a:off x="5291139" y="981072"/>
          <a:ext cx="352425" cy="247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400"/>
        </a:p>
      </cdr:txBody>
    </cdr:sp>
  </cdr:relSizeAnchor>
  <cdr:relSizeAnchor xmlns:cdr="http://schemas.openxmlformats.org/drawingml/2006/chartDrawing">
    <cdr:from>
      <cdr:x>0.49931</cdr:x>
      <cdr:y>0.29697</cdr:y>
    </cdr:from>
    <cdr:to>
      <cdr:x>0.52313</cdr:x>
      <cdr:y>0.80999</cdr:y>
    </cdr:to>
    <cdr:sp macro="" textlink="">
      <cdr:nvSpPr>
        <cdr:cNvPr id="13" name="TextBox 12"/>
        <cdr:cNvSpPr txBox="1"/>
      </cdr:nvSpPr>
      <cdr:spPr>
        <a:xfrm xmlns:a="http://schemas.openxmlformats.org/drawingml/2006/main">
          <a:off x="5608954" y="678873"/>
          <a:ext cx="267629" cy="1172764"/>
        </a:xfrm>
        <a:prstGeom xmlns:a="http://schemas.openxmlformats.org/drawingml/2006/main" prst="rect">
          <a:avLst/>
        </a:prstGeom>
        <a:ln xmlns:a="http://schemas.openxmlformats.org/drawingml/2006/main" w="57150">
          <a:solidFill>
            <a:srgbClr val="00B050"/>
          </a:solidFill>
        </a:ln>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0.42862</cdr:x>
      <cdr:y>0.41485</cdr:y>
    </cdr:from>
    <cdr:to>
      <cdr:x>0.45347</cdr:x>
      <cdr:y>0.46506</cdr:y>
    </cdr:to>
    <cdr:sp macro="" textlink="">
      <cdr:nvSpPr>
        <cdr:cNvPr id="14" name="TextBox 13"/>
        <cdr:cNvSpPr txBox="1"/>
      </cdr:nvSpPr>
      <cdr:spPr>
        <a:xfrm xmlns:a="http://schemas.openxmlformats.org/drawingml/2006/main">
          <a:off x="4808268" y="2119101"/>
          <a:ext cx="278780" cy="2564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0.4328</cdr:x>
      <cdr:y>0.37993</cdr:y>
    </cdr:from>
    <cdr:to>
      <cdr:x>0.45861</cdr:x>
      <cdr:y>0.80999</cdr:y>
    </cdr:to>
    <cdr:sp macro="" textlink="">
      <cdr:nvSpPr>
        <cdr:cNvPr id="15" name="TextBox 14"/>
        <cdr:cNvSpPr txBox="1"/>
      </cdr:nvSpPr>
      <cdr:spPr>
        <a:xfrm xmlns:a="http://schemas.openxmlformats.org/drawingml/2006/main">
          <a:off x="4861822" y="868520"/>
          <a:ext cx="289932" cy="983117"/>
        </a:xfrm>
        <a:prstGeom xmlns:a="http://schemas.openxmlformats.org/drawingml/2006/main" prst="rect">
          <a:avLst/>
        </a:prstGeom>
        <a:ln xmlns:a="http://schemas.openxmlformats.org/drawingml/2006/main" w="57150">
          <a:solidFill>
            <a:srgbClr val="00B050"/>
          </a:solidFill>
        </a:ln>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0.3143</cdr:x>
      <cdr:y>0.22274</cdr:y>
    </cdr:from>
    <cdr:to>
      <cdr:x>0.32921</cdr:x>
      <cdr:y>0.80999</cdr:y>
    </cdr:to>
    <cdr:sp macro="" textlink="">
      <cdr:nvSpPr>
        <cdr:cNvPr id="16" name="TextBox 15"/>
        <cdr:cNvSpPr txBox="1"/>
      </cdr:nvSpPr>
      <cdr:spPr>
        <a:xfrm xmlns:a="http://schemas.openxmlformats.org/drawingml/2006/main">
          <a:off x="3525878" y="1137793"/>
          <a:ext cx="167268" cy="2999679"/>
        </a:xfrm>
        <a:prstGeom xmlns:a="http://schemas.openxmlformats.org/drawingml/2006/main" prst="rect">
          <a:avLst/>
        </a:prstGeom>
        <a:ln xmlns:a="http://schemas.openxmlformats.org/drawingml/2006/main" w="57150">
          <a:solidFill>
            <a:srgbClr val="00B050"/>
          </a:solidFill>
        </a:ln>
      </cdr:spPr>
      <cdr:txBody>
        <a:bodyPr xmlns:a="http://schemas.openxmlformats.org/drawingml/2006/main" vertOverflow="clip" wrap="none" rtlCol="0"/>
        <a:lstStyle xmlns:a="http://schemas.openxmlformats.org/drawingml/2006/main"/>
        <a:p xmlns:a="http://schemas.openxmlformats.org/drawingml/2006/main">
          <a:endParaRPr lang="en-GB"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0.29748</cdr:x>
      <cdr:y>0.4204</cdr:y>
    </cdr:from>
    <cdr:to>
      <cdr:x>0.34955</cdr:x>
      <cdr:y>0.50881</cdr:y>
    </cdr:to>
    <cdr:sp macro="" textlink="">
      <cdr:nvSpPr>
        <cdr:cNvPr id="2" name="TextBox 1"/>
        <cdr:cNvSpPr txBox="1"/>
      </cdr:nvSpPr>
      <cdr:spPr>
        <a:xfrm xmlns:a="http://schemas.openxmlformats.org/drawingml/2006/main">
          <a:off x="3311802" y="999181"/>
          <a:ext cx="579715" cy="2101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solidFill>
                <a:schemeClr val="tx1"/>
              </a:solidFill>
            </a:rPr>
            <a:t>*</a:t>
          </a:r>
        </a:p>
      </cdr:txBody>
    </cdr:sp>
  </cdr:relSizeAnchor>
  <cdr:relSizeAnchor xmlns:cdr="http://schemas.openxmlformats.org/drawingml/2006/chartDrawing">
    <cdr:from>
      <cdr:x>0.3095</cdr:x>
      <cdr:y>0.43447</cdr:y>
    </cdr:from>
    <cdr:to>
      <cdr:x>0.35758</cdr:x>
      <cdr:y>0.56584</cdr:y>
    </cdr:to>
    <cdr:sp macro="" textlink="">
      <cdr:nvSpPr>
        <cdr:cNvPr id="3" name="TextBox 2"/>
        <cdr:cNvSpPr txBox="1"/>
      </cdr:nvSpPr>
      <cdr:spPr>
        <a:xfrm xmlns:a="http://schemas.openxmlformats.org/drawingml/2006/main">
          <a:off x="3445617" y="1032634"/>
          <a:ext cx="535258" cy="3122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solidFill>
                <a:schemeClr val="tx1"/>
              </a:solidFill>
            </a:rPr>
            <a:t>*</a:t>
          </a:r>
        </a:p>
      </cdr:txBody>
    </cdr:sp>
  </cdr:relSizeAnchor>
  <cdr:relSizeAnchor xmlns:cdr="http://schemas.openxmlformats.org/drawingml/2006/chartDrawing">
    <cdr:from>
      <cdr:x>0.43671</cdr:x>
      <cdr:y>0.37817</cdr:y>
    </cdr:from>
    <cdr:to>
      <cdr:x>0.50371</cdr:x>
      <cdr:y>0.46262</cdr:y>
    </cdr:to>
    <cdr:sp macro="" textlink="">
      <cdr:nvSpPr>
        <cdr:cNvPr id="4" name="TextBox 3"/>
        <cdr:cNvSpPr txBox="1"/>
      </cdr:nvSpPr>
      <cdr:spPr>
        <a:xfrm xmlns:a="http://schemas.openxmlformats.org/drawingml/2006/main">
          <a:off x="4861823" y="898820"/>
          <a:ext cx="745948" cy="2007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solidFill>
                <a:schemeClr val="tx1"/>
              </a:solidFill>
            </a:rPr>
            <a:t>*</a:t>
          </a:r>
        </a:p>
      </cdr:txBody>
    </cdr:sp>
  </cdr:relSizeAnchor>
  <cdr:relSizeAnchor xmlns:cdr="http://schemas.openxmlformats.org/drawingml/2006/chartDrawing">
    <cdr:from>
      <cdr:x>0.45273</cdr:x>
      <cdr:y>0.34533</cdr:y>
    </cdr:from>
    <cdr:to>
      <cdr:x>0.47277</cdr:x>
      <cdr:y>0.47201</cdr:y>
    </cdr:to>
    <cdr:sp macro="" textlink="">
      <cdr:nvSpPr>
        <cdr:cNvPr id="5" name="TextBox 4"/>
        <cdr:cNvSpPr txBox="1"/>
      </cdr:nvSpPr>
      <cdr:spPr>
        <a:xfrm xmlns:a="http://schemas.openxmlformats.org/drawingml/2006/main" flipH="1" flipV="1">
          <a:off x="5040240" y="820760"/>
          <a:ext cx="223025" cy="3010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solidFill>
                <a:schemeClr val="tx1"/>
              </a:solidFill>
            </a:rPr>
            <a:t>*</a:t>
          </a:r>
        </a:p>
      </cdr:txBody>
    </cdr:sp>
  </cdr:relSizeAnchor>
  <cdr:relSizeAnchor xmlns:cdr="http://schemas.openxmlformats.org/drawingml/2006/chartDrawing">
    <cdr:from>
      <cdr:x>0.50281</cdr:x>
      <cdr:y>0.3242</cdr:y>
    </cdr:from>
    <cdr:to>
      <cdr:x>0.59867</cdr:x>
      <cdr:y>0.54708</cdr:y>
    </cdr:to>
    <cdr:sp macro="" textlink="">
      <cdr:nvSpPr>
        <cdr:cNvPr id="6" name="TextBox 5"/>
        <cdr:cNvSpPr txBox="1"/>
      </cdr:nvSpPr>
      <cdr:spPr>
        <a:xfrm xmlns:a="http://schemas.openxmlformats.org/drawingml/2006/main">
          <a:off x="5597801" y="770540"/>
          <a:ext cx="1067115" cy="5297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solidFill>
                <a:schemeClr val="accent1"/>
              </a:solidFill>
            </a:rPr>
            <a:t> </a:t>
          </a:r>
          <a:r>
            <a:rPr lang="en-GB" sz="1400" b="1" dirty="0">
              <a:solidFill>
                <a:schemeClr val="tx1"/>
              </a:solidFill>
            </a:rPr>
            <a:t>*</a:t>
          </a:r>
        </a:p>
      </cdr:txBody>
    </cdr:sp>
  </cdr:relSizeAnchor>
  <cdr:relSizeAnchor xmlns:cdr="http://schemas.openxmlformats.org/drawingml/2006/chartDrawing">
    <cdr:from>
      <cdr:x>0.56999</cdr:x>
      <cdr:y>0.53887</cdr:y>
    </cdr:from>
    <cdr:to>
      <cdr:x>0.63317</cdr:x>
      <cdr:y>0.63423</cdr:y>
    </cdr:to>
    <cdr:sp macro="" textlink="">
      <cdr:nvSpPr>
        <cdr:cNvPr id="8" name="TextBox 7"/>
        <cdr:cNvSpPr txBox="1"/>
      </cdr:nvSpPr>
      <cdr:spPr>
        <a:xfrm xmlns:a="http://schemas.openxmlformats.org/drawingml/2006/main">
          <a:off x="6345631" y="1280748"/>
          <a:ext cx="703409" cy="22665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dirty="0">
              <a:solidFill>
                <a:schemeClr val="accent1"/>
              </a:solidFill>
            </a:rPr>
            <a:t> </a:t>
          </a:r>
          <a:r>
            <a:rPr lang="en-GB" sz="1400" b="1" dirty="0">
              <a:solidFill>
                <a:schemeClr val="accent1"/>
              </a:solidFill>
            </a:rPr>
            <a:t> </a:t>
          </a:r>
          <a:r>
            <a:rPr lang="en-GB" sz="1400" b="1" dirty="0">
              <a:solidFill>
                <a:schemeClr val="tx1"/>
              </a:solidFill>
            </a:rPr>
            <a:t>*</a:t>
          </a:r>
        </a:p>
      </cdr:txBody>
    </cdr:sp>
  </cdr:relSizeAnchor>
  <cdr:relSizeAnchor xmlns:cdr="http://schemas.openxmlformats.org/drawingml/2006/chartDrawing">
    <cdr:from>
      <cdr:x>0.58795</cdr:x>
      <cdr:y>0.53286</cdr:y>
    </cdr:from>
    <cdr:to>
      <cdr:x>0.63403</cdr:x>
      <cdr:y>0.62731</cdr:y>
    </cdr:to>
    <cdr:sp macro="" textlink="">
      <cdr:nvSpPr>
        <cdr:cNvPr id="9" name="TextBox 8"/>
        <cdr:cNvSpPr txBox="1"/>
      </cdr:nvSpPr>
      <cdr:spPr>
        <a:xfrm xmlns:a="http://schemas.openxmlformats.org/drawingml/2006/main">
          <a:off x="6545656" y="1266462"/>
          <a:ext cx="512958" cy="2244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solidFill>
                <a:schemeClr val="tx1"/>
              </a:solidFill>
            </a:rPr>
            <a:t>*</a:t>
          </a:r>
        </a:p>
      </cdr:txBody>
    </cdr:sp>
  </cdr:relSizeAnchor>
  <cdr:relSizeAnchor xmlns:cdr="http://schemas.openxmlformats.org/drawingml/2006/chartDrawing">
    <cdr:from>
      <cdr:x>0.6002</cdr:x>
      <cdr:y>0.58354</cdr:y>
    </cdr:from>
    <cdr:to>
      <cdr:x>0.64699</cdr:x>
      <cdr:y>0.69516</cdr:y>
    </cdr:to>
    <cdr:sp macro="" textlink="">
      <cdr:nvSpPr>
        <cdr:cNvPr id="10" name="TextBox 9"/>
        <cdr:cNvSpPr txBox="1"/>
      </cdr:nvSpPr>
      <cdr:spPr>
        <a:xfrm xmlns:a="http://schemas.openxmlformats.org/drawingml/2006/main">
          <a:off x="6681987" y="1386927"/>
          <a:ext cx="520894" cy="2652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solidFill>
                <a:schemeClr val="tx1"/>
              </a:solidFill>
            </a:rPr>
            <a:t>*</a:t>
          </a:r>
        </a:p>
      </cdr:txBody>
    </cdr:sp>
  </cdr:relSizeAnchor>
  <cdr:relSizeAnchor xmlns:cdr="http://schemas.openxmlformats.org/drawingml/2006/chartDrawing">
    <cdr:from>
      <cdr:x>0.61042</cdr:x>
      <cdr:y>0.59467</cdr:y>
    </cdr:from>
    <cdr:to>
      <cdr:x>0.70962</cdr:x>
      <cdr:y>0.75055</cdr:y>
    </cdr:to>
    <cdr:sp macro="" textlink="">
      <cdr:nvSpPr>
        <cdr:cNvPr id="11" name="TextBox 10"/>
        <cdr:cNvSpPr txBox="1"/>
      </cdr:nvSpPr>
      <cdr:spPr>
        <a:xfrm xmlns:a="http://schemas.openxmlformats.org/drawingml/2006/main">
          <a:off x="6657059" y="2978799"/>
          <a:ext cx="1081825" cy="7808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solidFill>
                <a:schemeClr val="tx1"/>
              </a:solidFill>
            </a:rPr>
            <a:t>*</a:t>
          </a:r>
        </a:p>
      </cdr:txBody>
    </cdr:sp>
  </cdr:relSizeAnchor>
  <cdr:relSizeAnchor xmlns:cdr="http://schemas.openxmlformats.org/drawingml/2006/chartDrawing">
    <cdr:from>
      <cdr:x>0.72142</cdr:x>
      <cdr:y>0.33448</cdr:y>
    </cdr:from>
    <cdr:to>
      <cdr:x>0.72656</cdr:x>
      <cdr:y>0.4487</cdr:y>
    </cdr:to>
    <cdr:sp macro="" textlink="">
      <cdr:nvSpPr>
        <cdr:cNvPr id="12" name="TextBox 11"/>
        <cdr:cNvSpPr txBox="1"/>
      </cdr:nvSpPr>
      <cdr:spPr>
        <a:xfrm xmlns:a="http://schemas.openxmlformats.org/drawingml/2006/main">
          <a:off x="8031557" y="794973"/>
          <a:ext cx="57150" cy="2714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dirty="0">
              <a:solidFill>
                <a:schemeClr val="tx1"/>
              </a:solidFill>
            </a:rPr>
            <a:t>*</a:t>
          </a:r>
        </a:p>
      </cdr:txBody>
    </cdr:sp>
  </cdr:relSizeAnchor>
  <cdr:relSizeAnchor xmlns:cdr="http://schemas.openxmlformats.org/drawingml/2006/chartDrawing">
    <cdr:from>
      <cdr:x>0.79529</cdr:x>
      <cdr:y>0.37817</cdr:y>
    </cdr:from>
    <cdr:to>
      <cdr:x>0.84738</cdr:x>
      <cdr:y>0.45793</cdr:y>
    </cdr:to>
    <cdr:sp macro="" textlink="">
      <cdr:nvSpPr>
        <cdr:cNvPr id="14" name="TextBox 13"/>
        <cdr:cNvSpPr txBox="1"/>
      </cdr:nvSpPr>
      <cdr:spPr>
        <a:xfrm xmlns:a="http://schemas.openxmlformats.org/drawingml/2006/main">
          <a:off x="8853959" y="898820"/>
          <a:ext cx="579864" cy="1895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solidFill>
                <a:schemeClr val="tx1"/>
              </a:solidFill>
            </a:rPr>
            <a:t>*</a:t>
          </a:r>
        </a:p>
      </cdr:txBody>
    </cdr:sp>
  </cdr:relSizeAnchor>
  <cdr:relSizeAnchor xmlns:cdr="http://schemas.openxmlformats.org/drawingml/2006/chartDrawing">
    <cdr:from>
      <cdr:x>0.78327</cdr:x>
      <cdr:y>0.34533</cdr:y>
    </cdr:from>
    <cdr:to>
      <cdr:x>0.81232</cdr:x>
      <cdr:y>0.50881</cdr:y>
    </cdr:to>
    <cdr:sp macro="" textlink="">
      <cdr:nvSpPr>
        <cdr:cNvPr id="7" name="Text Box 6"/>
        <cdr:cNvSpPr txBox="1"/>
      </cdr:nvSpPr>
      <cdr:spPr>
        <a:xfrm xmlns:a="http://schemas.openxmlformats.org/drawingml/2006/main">
          <a:off x="8720144" y="820761"/>
          <a:ext cx="323385" cy="3885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t>*</a:t>
          </a:r>
        </a:p>
      </cdr:txBody>
    </cdr:sp>
  </cdr:relSizeAnchor>
  <cdr:relSizeAnchor xmlns:cdr="http://schemas.openxmlformats.org/drawingml/2006/chartDrawing">
    <cdr:from>
      <cdr:x>0.78928</cdr:x>
      <cdr:y>0.22735</cdr:y>
    </cdr:from>
    <cdr:to>
      <cdr:x>0.81433</cdr:x>
      <cdr:y>0.80043</cdr:y>
    </cdr:to>
    <cdr:sp macro="" textlink="">
      <cdr:nvSpPr>
        <cdr:cNvPr id="13" name="TextBox 12"/>
        <cdr:cNvSpPr txBox="1"/>
      </cdr:nvSpPr>
      <cdr:spPr>
        <a:xfrm xmlns:a="http://schemas.openxmlformats.org/drawingml/2006/main">
          <a:off x="8787051" y="540353"/>
          <a:ext cx="278781" cy="1362076"/>
        </a:xfrm>
        <a:prstGeom xmlns:a="http://schemas.openxmlformats.org/drawingml/2006/main" prst="rect">
          <a:avLst/>
        </a:prstGeom>
        <a:ln xmlns:a="http://schemas.openxmlformats.org/drawingml/2006/main" w="28575">
          <a:solidFill>
            <a:srgbClr val="00B050"/>
          </a:solidFill>
        </a:ln>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0.30249</cdr:x>
      <cdr:y>0.31645</cdr:y>
    </cdr:from>
    <cdr:to>
      <cdr:x>0.32653</cdr:x>
      <cdr:y>0.81539</cdr:y>
    </cdr:to>
    <cdr:sp macro="" textlink="">
      <cdr:nvSpPr>
        <cdr:cNvPr id="15" name="TextBox 14"/>
        <cdr:cNvSpPr txBox="1"/>
      </cdr:nvSpPr>
      <cdr:spPr>
        <a:xfrm xmlns:a="http://schemas.openxmlformats.org/drawingml/2006/main">
          <a:off x="3367558" y="752112"/>
          <a:ext cx="267630" cy="1185862"/>
        </a:xfrm>
        <a:prstGeom xmlns:a="http://schemas.openxmlformats.org/drawingml/2006/main" prst="rect">
          <a:avLst/>
        </a:prstGeom>
        <a:ln xmlns:a="http://schemas.openxmlformats.org/drawingml/2006/main" w="38100">
          <a:solidFill>
            <a:srgbClr val="00B050"/>
          </a:solidFill>
        </a:ln>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0.44071</cdr:x>
      <cdr:y>0.24431</cdr:y>
    </cdr:from>
    <cdr:to>
      <cdr:x>0.46732</cdr:x>
      <cdr:y>0.81539</cdr:y>
    </cdr:to>
    <cdr:sp macro="" textlink="">
      <cdr:nvSpPr>
        <cdr:cNvPr id="16" name="TextBox 15"/>
        <cdr:cNvSpPr txBox="1"/>
      </cdr:nvSpPr>
      <cdr:spPr>
        <a:xfrm xmlns:a="http://schemas.openxmlformats.org/drawingml/2006/main">
          <a:off x="4906427" y="580662"/>
          <a:ext cx="296204" cy="1357312"/>
        </a:xfrm>
        <a:prstGeom xmlns:a="http://schemas.openxmlformats.org/drawingml/2006/main" prst="rect">
          <a:avLst/>
        </a:prstGeom>
        <a:ln xmlns:a="http://schemas.openxmlformats.org/drawingml/2006/main" w="38100">
          <a:solidFill>
            <a:srgbClr val="00B050"/>
          </a:solidFill>
        </a:ln>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0.51183</cdr:x>
      <cdr:y>0.19424</cdr:y>
    </cdr:from>
    <cdr:to>
      <cdr:x>0.52635</cdr:x>
      <cdr:y>0.81539</cdr:y>
    </cdr:to>
    <cdr:sp macro="" textlink="">
      <cdr:nvSpPr>
        <cdr:cNvPr id="17" name="TextBox 16"/>
        <cdr:cNvSpPr txBox="1"/>
      </cdr:nvSpPr>
      <cdr:spPr>
        <a:xfrm xmlns:a="http://schemas.openxmlformats.org/drawingml/2006/main">
          <a:off x="5698163" y="461665"/>
          <a:ext cx="161692" cy="1476309"/>
        </a:xfrm>
        <a:prstGeom xmlns:a="http://schemas.openxmlformats.org/drawingml/2006/main" prst="rect">
          <a:avLst/>
        </a:prstGeom>
        <a:ln xmlns:a="http://schemas.openxmlformats.org/drawingml/2006/main" w="38100">
          <a:solidFill>
            <a:srgbClr val="00B050"/>
          </a:solidFill>
        </a:ln>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0.72131</cdr:x>
      <cdr:y>0.25633</cdr:y>
    </cdr:from>
    <cdr:to>
      <cdr:x>0.73426</cdr:x>
      <cdr:y>0.81539</cdr:y>
    </cdr:to>
    <cdr:sp macro="" textlink="">
      <cdr:nvSpPr>
        <cdr:cNvPr id="18" name="TextBox 17"/>
        <cdr:cNvSpPr txBox="1"/>
      </cdr:nvSpPr>
      <cdr:spPr>
        <a:xfrm xmlns:a="http://schemas.openxmlformats.org/drawingml/2006/main">
          <a:off x="8030321" y="609237"/>
          <a:ext cx="144110" cy="1328737"/>
        </a:xfrm>
        <a:prstGeom xmlns:a="http://schemas.openxmlformats.org/drawingml/2006/main" prst="rect">
          <a:avLst/>
        </a:prstGeom>
        <a:ln xmlns:a="http://schemas.openxmlformats.org/drawingml/2006/main" w="38100">
          <a:solidFill>
            <a:srgbClr val="00B050"/>
          </a:solidFill>
        </a:ln>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0.59515</cdr:x>
      <cdr:y>0.30173</cdr:y>
    </cdr:from>
    <cdr:to>
      <cdr:x>0.64444</cdr:x>
      <cdr:y>0.4213</cdr:y>
    </cdr:to>
    <cdr:sp macro="" textlink="">
      <cdr:nvSpPr>
        <cdr:cNvPr id="2" name="TextBox 1"/>
        <cdr:cNvSpPr txBox="1"/>
      </cdr:nvSpPr>
      <cdr:spPr>
        <a:xfrm xmlns:a="http://schemas.openxmlformats.org/drawingml/2006/main">
          <a:off x="6343931" y="804686"/>
          <a:ext cx="525446" cy="3188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600" b="1" dirty="0">
              <a:solidFill>
                <a:schemeClr val="tx1"/>
              </a:solidFill>
            </a:rPr>
            <a:t>*</a:t>
          </a:r>
        </a:p>
      </cdr:txBody>
    </cdr:sp>
  </cdr:relSizeAnchor>
  <cdr:relSizeAnchor xmlns:cdr="http://schemas.openxmlformats.org/drawingml/2006/chartDrawing">
    <cdr:from>
      <cdr:x>0.60561</cdr:x>
      <cdr:y>0.26828</cdr:y>
    </cdr:from>
    <cdr:to>
      <cdr:x>0.66389</cdr:x>
      <cdr:y>0.3588</cdr:y>
    </cdr:to>
    <cdr:sp macro="" textlink="">
      <cdr:nvSpPr>
        <cdr:cNvPr id="3" name="TextBox 2"/>
        <cdr:cNvSpPr txBox="1"/>
      </cdr:nvSpPr>
      <cdr:spPr>
        <a:xfrm xmlns:a="http://schemas.openxmlformats.org/drawingml/2006/main">
          <a:off x="6455442" y="715477"/>
          <a:ext cx="621262" cy="24142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600" b="1" dirty="0">
              <a:solidFill>
                <a:schemeClr val="tx1"/>
              </a:solidFill>
            </a:rPr>
            <a:t>*</a:t>
          </a:r>
        </a:p>
      </cdr:txBody>
    </cdr:sp>
  </cdr:relSizeAnchor>
</c:userShapes>
</file>

<file path=ppt/drawings/drawing7.xml><?xml version="1.0" encoding="utf-8"?>
<c:userShapes xmlns:c="http://schemas.openxmlformats.org/drawingml/2006/chart">
  <cdr:relSizeAnchor xmlns:cdr="http://schemas.openxmlformats.org/drawingml/2006/chartDrawing">
    <cdr:from>
      <cdr:x>0.43897</cdr:x>
      <cdr:y>0.63773</cdr:y>
    </cdr:from>
    <cdr:to>
      <cdr:x>0.47197</cdr:x>
      <cdr:y>0.80347</cdr:y>
    </cdr:to>
    <cdr:sp macro="" textlink="">
      <cdr:nvSpPr>
        <cdr:cNvPr id="2" name="TextBox 1"/>
        <cdr:cNvSpPr txBox="1"/>
      </cdr:nvSpPr>
      <cdr:spPr>
        <a:xfrm xmlns:a="http://schemas.openxmlformats.org/drawingml/2006/main">
          <a:off x="4170557" y="3003375"/>
          <a:ext cx="313554" cy="7805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solidFill>
                <a:sysClr val="windowText" lastClr="000000"/>
              </a:solidFill>
            </a:rPr>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C071F12-D78F-4F08-9605-C60B3CB1E2E2}" type="datetimeFigureOut">
              <a:rPr lang="en-GB" smtClean="0"/>
              <a:t>27/12/2018</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F7E94B6D-65A6-4B7A-B403-6EDC659B6367}" type="slidenum">
              <a:rPr lang="en-GB" smtClean="0"/>
              <a:t>‹#›</a:t>
            </a:fld>
            <a:endParaRPr lang="en-GB"/>
          </a:p>
        </p:txBody>
      </p:sp>
    </p:spTree>
    <p:extLst>
      <p:ext uri="{BB962C8B-B14F-4D97-AF65-F5344CB8AC3E}">
        <p14:creationId xmlns:p14="http://schemas.microsoft.com/office/powerpoint/2010/main" val="2192320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0D6D3CB-939A-4850-9909-EA8D3C6F736D}" type="datetimeFigureOut">
              <a:rPr lang="en-GB" smtClean="0"/>
              <a:t>27/12/2018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898D0BA-94BE-4179-8FC6-AE9A9CD12CD9}" type="slidenum">
              <a:rPr lang="en-GB" smtClean="0"/>
              <a:t>‹#›</a:t>
            </a:fld>
            <a:endParaRPr lang="en-GB"/>
          </a:p>
        </p:txBody>
      </p:sp>
    </p:spTree>
    <p:extLst>
      <p:ext uri="{BB962C8B-B14F-4D97-AF65-F5344CB8AC3E}">
        <p14:creationId xmlns:p14="http://schemas.microsoft.com/office/powerpoint/2010/main" val="2098912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B8B5480-8B2F-48EE-BDED-FA9502EB573F}" type="datetimeFigureOut">
              <a:rPr lang="en-GB" smtClean="0"/>
              <a:t>27/12/2018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3A0476-259B-4321-B732-A06E5849E093}" type="slidenum">
              <a:rPr lang="en-GB" smtClean="0"/>
              <a:t>‹#›</a:t>
            </a:fld>
            <a:endParaRPr lang="en-GB"/>
          </a:p>
        </p:txBody>
      </p:sp>
    </p:spTree>
    <p:extLst>
      <p:ext uri="{BB962C8B-B14F-4D97-AF65-F5344CB8AC3E}">
        <p14:creationId xmlns:p14="http://schemas.microsoft.com/office/powerpoint/2010/main" val="3690095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B8B5480-8B2F-48EE-BDED-FA9502EB573F}" type="datetimeFigureOut">
              <a:rPr lang="en-GB" smtClean="0"/>
              <a:t>27/12/2018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3A0476-259B-4321-B732-A06E5849E093}" type="slidenum">
              <a:rPr lang="en-GB" smtClean="0"/>
              <a:t>‹#›</a:t>
            </a:fld>
            <a:endParaRPr lang="en-GB"/>
          </a:p>
        </p:txBody>
      </p:sp>
    </p:spTree>
    <p:extLst>
      <p:ext uri="{BB962C8B-B14F-4D97-AF65-F5344CB8AC3E}">
        <p14:creationId xmlns:p14="http://schemas.microsoft.com/office/powerpoint/2010/main" val="2216062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B8B5480-8B2F-48EE-BDED-FA9502EB573F}" type="datetimeFigureOut">
              <a:rPr lang="en-GB" smtClean="0"/>
              <a:t>27/12/2018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3A0476-259B-4321-B732-A06E5849E093}" type="slidenum">
              <a:rPr lang="en-GB" smtClean="0"/>
              <a:t>‹#›</a:t>
            </a:fld>
            <a:endParaRPr lang="en-GB"/>
          </a:p>
        </p:txBody>
      </p:sp>
    </p:spTree>
    <p:extLst>
      <p:ext uri="{BB962C8B-B14F-4D97-AF65-F5344CB8AC3E}">
        <p14:creationId xmlns:p14="http://schemas.microsoft.com/office/powerpoint/2010/main" val="1696851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B8B5480-8B2F-48EE-BDED-FA9502EB573F}" type="datetimeFigureOut">
              <a:rPr lang="en-GB" smtClean="0"/>
              <a:t>27/12/2018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3A0476-259B-4321-B732-A06E5849E093}" type="slidenum">
              <a:rPr lang="en-GB" smtClean="0"/>
              <a:t>‹#›</a:t>
            </a:fld>
            <a:endParaRPr lang="en-GB"/>
          </a:p>
        </p:txBody>
      </p:sp>
    </p:spTree>
    <p:extLst>
      <p:ext uri="{BB962C8B-B14F-4D97-AF65-F5344CB8AC3E}">
        <p14:creationId xmlns:p14="http://schemas.microsoft.com/office/powerpoint/2010/main" val="3491723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B8B5480-8B2F-48EE-BDED-FA9502EB573F}" type="datetimeFigureOut">
              <a:rPr lang="en-GB" smtClean="0"/>
              <a:t>27/12/2018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3A0476-259B-4321-B732-A06E5849E093}" type="slidenum">
              <a:rPr lang="en-GB" smtClean="0"/>
              <a:t>‹#›</a:t>
            </a:fld>
            <a:endParaRPr lang="en-GB"/>
          </a:p>
        </p:txBody>
      </p:sp>
    </p:spTree>
    <p:extLst>
      <p:ext uri="{BB962C8B-B14F-4D97-AF65-F5344CB8AC3E}">
        <p14:creationId xmlns:p14="http://schemas.microsoft.com/office/powerpoint/2010/main" val="97506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B8B5480-8B2F-48EE-BDED-FA9502EB573F}" type="datetimeFigureOut">
              <a:rPr lang="en-GB" smtClean="0"/>
              <a:t>27/12/2018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3A0476-259B-4321-B732-A06E5849E093}" type="slidenum">
              <a:rPr lang="en-GB" smtClean="0"/>
              <a:t>‹#›</a:t>
            </a:fld>
            <a:endParaRPr lang="en-GB"/>
          </a:p>
        </p:txBody>
      </p:sp>
    </p:spTree>
    <p:extLst>
      <p:ext uri="{BB962C8B-B14F-4D97-AF65-F5344CB8AC3E}">
        <p14:creationId xmlns:p14="http://schemas.microsoft.com/office/powerpoint/2010/main" val="1526955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B8B5480-8B2F-48EE-BDED-FA9502EB573F}" type="datetimeFigureOut">
              <a:rPr lang="en-GB" smtClean="0"/>
              <a:t>27/12/2018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03A0476-259B-4321-B732-A06E5849E093}" type="slidenum">
              <a:rPr lang="en-GB" smtClean="0"/>
              <a:t>‹#›</a:t>
            </a:fld>
            <a:endParaRPr lang="en-GB"/>
          </a:p>
        </p:txBody>
      </p:sp>
    </p:spTree>
    <p:extLst>
      <p:ext uri="{BB962C8B-B14F-4D97-AF65-F5344CB8AC3E}">
        <p14:creationId xmlns:p14="http://schemas.microsoft.com/office/powerpoint/2010/main" val="1349614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B8B5480-8B2F-48EE-BDED-FA9502EB573F}" type="datetimeFigureOut">
              <a:rPr lang="en-GB" smtClean="0"/>
              <a:t>27/12/2018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03A0476-259B-4321-B732-A06E5849E093}" type="slidenum">
              <a:rPr lang="en-GB" smtClean="0"/>
              <a:t>‹#›</a:t>
            </a:fld>
            <a:endParaRPr lang="en-GB"/>
          </a:p>
        </p:txBody>
      </p:sp>
    </p:spTree>
    <p:extLst>
      <p:ext uri="{BB962C8B-B14F-4D97-AF65-F5344CB8AC3E}">
        <p14:creationId xmlns:p14="http://schemas.microsoft.com/office/powerpoint/2010/main" val="2349085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B5480-8B2F-48EE-BDED-FA9502EB573F}" type="datetimeFigureOut">
              <a:rPr lang="en-GB" smtClean="0"/>
              <a:t>27/12/2018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03A0476-259B-4321-B732-A06E5849E093}" type="slidenum">
              <a:rPr lang="en-GB" smtClean="0"/>
              <a:t>‹#›</a:t>
            </a:fld>
            <a:endParaRPr lang="en-GB"/>
          </a:p>
        </p:txBody>
      </p:sp>
    </p:spTree>
    <p:extLst>
      <p:ext uri="{BB962C8B-B14F-4D97-AF65-F5344CB8AC3E}">
        <p14:creationId xmlns:p14="http://schemas.microsoft.com/office/powerpoint/2010/main" val="2258756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8B5480-8B2F-48EE-BDED-FA9502EB573F}" type="datetimeFigureOut">
              <a:rPr lang="en-GB" smtClean="0"/>
              <a:t>27/12/2018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3A0476-259B-4321-B732-A06E5849E093}" type="slidenum">
              <a:rPr lang="en-GB" smtClean="0"/>
              <a:t>‹#›</a:t>
            </a:fld>
            <a:endParaRPr lang="en-GB"/>
          </a:p>
        </p:txBody>
      </p:sp>
    </p:spTree>
    <p:extLst>
      <p:ext uri="{BB962C8B-B14F-4D97-AF65-F5344CB8AC3E}">
        <p14:creationId xmlns:p14="http://schemas.microsoft.com/office/powerpoint/2010/main" val="3087197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8B5480-8B2F-48EE-BDED-FA9502EB573F}" type="datetimeFigureOut">
              <a:rPr lang="en-GB" smtClean="0"/>
              <a:t>27/12/2018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3A0476-259B-4321-B732-A06E5849E093}" type="slidenum">
              <a:rPr lang="en-GB" smtClean="0"/>
              <a:t>‹#›</a:t>
            </a:fld>
            <a:endParaRPr lang="en-GB"/>
          </a:p>
        </p:txBody>
      </p:sp>
    </p:spTree>
    <p:extLst>
      <p:ext uri="{BB962C8B-B14F-4D97-AF65-F5344CB8AC3E}">
        <p14:creationId xmlns:p14="http://schemas.microsoft.com/office/powerpoint/2010/main" val="3960458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8B5480-8B2F-48EE-BDED-FA9502EB573F}" type="datetimeFigureOut">
              <a:rPr lang="en-GB" smtClean="0"/>
              <a:t>27/12/2018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3A0476-259B-4321-B732-A06E5849E093}" type="slidenum">
              <a:rPr lang="en-GB" smtClean="0"/>
              <a:t>‹#›</a:t>
            </a:fld>
            <a:endParaRPr lang="en-GB"/>
          </a:p>
        </p:txBody>
      </p:sp>
    </p:spTree>
    <p:extLst>
      <p:ext uri="{BB962C8B-B14F-4D97-AF65-F5344CB8AC3E}">
        <p14:creationId xmlns:p14="http://schemas.microsoft.com/office/powerpoint/2010/main" val="50847626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researchgate.net/profile/Clemens_Van_de_Wiel/publication/262932181/figure/download/fig3/AS:271838316068871@1441822713664/Figure-2-A-scheme-for-the-effects-of-abiotic-and-biotic-stress-at-the-plant-level-A.png"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060873" y="5866410"/>
            <a:ext cx="3131127" cy="991590"/>
          </a:xfrm>
          <a:prstGeom prst="rect">
            <a:avLst/>
          </a:prstGeom>
          <a:noFill/>
        </p:spPr>
      </p:pic>
      <p:sp>
        <p:nvSpPr>
          <p:cNvPr id="10" name="TextBox 9"/>
          <p:cNvSpPr txBox="1"/>
          <p:nvPr/>
        </p:nvSpPr>
        <p:spPr>
          <a:xfrm>
            <a:off x="202941" y="146021"/>
            <a:ext cx="11797991" cy="1323439"/>
          </a:xfrm>
          <a:prstGeom prst="rect">
            <a:avLst/>
          </a:prstGeom>
          <a:noFill/>
        </p:spPr>
        <p:txBody>
          <a:bodyPr wrap="square" rtlCol="0" anchor="t">
            <a:spAutoFit/>
          </a:bodyPr>
          <a:lstStyle/>
          <a:p>
            <a:pPr algn="ctr"/>
            <a:r>
              <a:rPr lang="en-GB" sz="2800" b="1" dirty="0" smtClean="0"/>
              <a:t>Roles </a:t>
            </a:r>
            <a:r>
              <a:rPr lang="en-GB" sz="2800" b="1" dirty="0"/>
              <a:t>of </a:t>
            </a:r>
            <a:r>
              <a:rPr lang="en-GB" sz="2800" b="1" i="1" dirty="0" err="1" smtClean="0"/>
              <a:t>SlWRKY</a:t>
            </a:r>
            <a:r>
              <a:rPr lang="en-GB" sz="2800" b="1" dirty="0" smtClean="0"/>
              <a:t> transgenes in </a:t>
            </a:r>
            <a:r>
              <a:rPr lang="en-GB" sz="2800" b="1" dirty="0"/>
              <a:t>Response to Salinity and Powdery Mildew </a:t>
            </a:r>
            <a:r>
              <a:rPr lang="en-GB" sz="2800" b="1" dirty="0" smtClean="0"/>
              <a:t>inoculation </a:t>
            </a:r>
            <a:r>
              <a:rPr lang="en-GB" sz="2800" b="1" dirty="0"/>
              <a:t>in Tomato </a:t>
            </a:r>
            <a:r>
              <a:rPr lang="en-GB" sz="2400" b="1" dirty="0"/>
              <a:t> </a:t>
            </a:r>
          </a:p>
          <a:p>
            <a:pPr algn="ctr"/>
            <a:r>
              <a:rPr lang="en-GB" sz="2400" b="1" dirty="0"/>
              <a:t>        </a:t>
            </a:r>
            <a:endParaRPr lang="en-US" dirty="0"/>
          </a:p>
        </p:txBody>
      </p:sp>
      <p:sp>
        <p:nvSpPr>
          <p:cNvPr id="17" name="Rectangle 16"/>
          <p:cNvSpPr/>
          <p:nvPr/>
        </p:nvSpPr>
        <p:spPr>
          <a:xfrm>
            <a:off x="4026090" y="5673504"/>
            <a:ext cx="3493825" cy="830997"/>
          </a:xfrm>
          <a:prstGeom prst="rect">
            <a:avLst/>
          </a:prstGeom>
          <a:noFill/>
        </p:spPr>
        <p:txBody>
          <a:bodyPr wrap="square" lIns="91440" tIns="45720" rIns="91440" bIns="45720">
            <a:spAutoFit/>
          </a:bodyPr>
          <a:lstStyle/>
          <a:p>
            <a:pPr algn="ctr"/>
            <a:r>
              <a:rPr lang="en-US" sz="24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Mst</a:t>
            </a:r>
            <a:r>
              <a:rPr lang="en-US" sz="2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Salina Akter</a:t>
            </a:r>
          </a:p>
          <a:p>
            <a:pPr algn="ctr"/>
            <a:r>
              <a:rPr lang="en-US" sz="2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2nd January</a:t>
            </a:r>
            <a:r>
              <a:rPr lang="en-US" sz="2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2019</a:t>
            </a:r>
            <a:endParaRPr lang="en-US" sz="2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8" name="Picture 7"/>
          <p:cNvPicPr/>
          <p:nvPr/>
        </p:nvPicPr>
        <p:blipFill rotWithShape="1">
          <a:blip r:embed="rId3" cstate="print">
            <a:extLst>
              <a:ext uri="{28A0092B-C50C-407E-A947-70E740481C1C}">
                <a14:useLocalDpi xmlns:a14="http://schemas.microsoft.com/office/drawing/2010/main" val="0"/>
              </a:ext>
            </a:extLst>
          </a:blip>
          <a:srcRect l="4403" t="2700" r="15023" b="2039"/>
          <a:stretch/>
        </p:blipFill>
        <p:spPr bwMode="auto">
          <a:xfrm>
            <a:off x="2398132" y="1144739"/>
            <a:ext cx="2489200" cy="39243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53640926-AAD7-44D8-BBD7-CCE9431645EC}">
              <a14:shadowObscured xmlns:a14="http://schemas.microsoft.com/office/drawing/2010/main"/>
            </a:ext>
          </a:extLst>
        </p:spPr>
      </p:pic>
      <p:pic>
        <p:nvPicPr>
          <p:cNvPr id="11" name="Picture 10" descr="\\WURNET.NL\Homes\akter005\AppData\FolderRedirection\Desktop\32738514_2130215683890401_4366190867518586880_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8298" y="1123758"/>
            <a:ext cx="2822575" cy="37649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15316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060873" y="5866410"/>
            <a:ext cx="3131127" cy="991590"/>
          </a:xfrm>
          <a:prstGeom prst="rect">
            <a:avLst/>
          </a:prstGeom>
          <a:noFill/>
        </p:spPr>
      </p:pic>
      <p:sp>
        <p:nvSpPr>
          <p:cNvPr id="5" name="TextBox 4"/>
          <p:cNvSpPr txBox="1"/>
          <p:nvPr/>
        </p:nvSpPr>
        <p:spPr>
          <a:xfrm>
            <a:off x="1" y="6289981"/>
            <a:ext cx="3343242" cy="553998"/>
          </a:xfrm>
          <a:prstGeom prst="rect">
            <a:avLst/>
          </a:prstGeom>
          <a:noFill/>
        </p:spPr>
        <p:txBody>
          <a:bodyPr wrap="square" rtlCol="0">
            <a:spAutoFit/>
          </a:bodyPr>
          <a:lstStyle/>
          <a:p>
            <a:endParaRPr lang="en-GB" sz="1200" b="1" dirty="0" smtClean="0"/>
          </a:p>
          <a:p>
            <a:r>
              <a:rPr lang="en-GB" b="1" dirty="0" smtClean="0"/>
              <a:t>Source</a:t>
            </a:r>
            <a:r>
              <a:rPr lang="en-GB" b="1" dirty="0"/>
              <a:t>: </a:t>
            </a:r>
            <a:r>
              <a:rPr lang="en-GB" b="1" dirty="0" err="1"/>
              <a:t>Samad</a:t>
            </a:r>
            <a:r>
              <a:rPr lang="en-GB" b="1" dirty="0"/>
              <a:t> et </a:t>
            </a:r>
            <a:r>
              <a:rPr lang="en-GB" b="1" dirty="0" smtClean="0"/>
              <a:t>al. (2017)</a:t>
            </a:r>
            <a:endParaRPr lang="en-GB" b="1" dirty="0"/>
          </a:p>
        </p:txBody>
      </p:sp>
      <p:sp>
        <p:nvSpPr>
          <p:cNvPr id="2" name="TextBox 1"/>
          <p:cNvSpPr txBox="1"/>
          <p:nvPr/>
        </p:nvSpPr>
        <p:spPr>
          <a:xfrm>
            <a:off x="628156" y="27589"/>
            <a:ext cx="11259044" cy="584775"/>
          </a:xfrm>
          <a:prstGeom prst="rect">
            <a:avLst/>
          </a:prstGeom>
          <a:noFill/>
        </p:spPr>
        <p:txBody>
          <a:bodyPr wrap="square" rtlCol="0">
            <a:spAutoFit/>
          </a:bodyPr>
          <a:lstStyle/>
          <a:p>
            <a:pPr algn="ctr"/>
            <a:r>
              <a:rPr lang="en-GB" sz="2400" b="1" dirty="0" smtClean="0"/>
              <a:t> </a:t>
            </a:r>
            <a:r>
              <a:rPr lang="en-GB" sz="3200" b="1" dirty="0" smtClean="0"/>
              <a:t>Roles of WRKY </a:t>
            </a:r>
            <a:r>
              <a:rPr lang="en-GB" sz="3200" b="1" dirty="0"/>
              <a:t>Transcription Factors under abiotic &amp; biotic stress </a:t>
            </a:r>
          </a:p>
        </p:txBody>
      </p:sp>
      <p:sp>
        <p:nvSpPr>
          <p:cNvPr id="7" name="7-Point Star 6"/>
          <p:cNvSpPr/>
          <p:nvPr/>
        </p:nvSpPr>
        <p:spPr>
          <a:xfrm>
            <a:off x="2724736" y="579237"/>
            <a:ext cx="1800520" cy="1197205"/>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Biotic stress</a:t>
            </a:r>
          </a:p>
        </p:txBody>
      </p:sp>
      <p:sp>
        <p:nvSpPr>
          <p:cNvPr id="9" name="Rounded Rectangle 8"/>
          <p:cNvSpPr/>
          <p:nvPr/>
        </p:nvSpPr>
        <p:spPr>
          <a:xfrm>
            <a:off x="2715641" y="2255696"/>
            <a:ext cx="4779390" cy="9521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Signal transduction </a:t>
            </a:r>
          </a:p>
        </p:txBody>
      </p:sp>
      <p:sp>
        <p:nvSpPr>
          <p:cNvPr id="10" name="Hexagon 9"/>
          <p:cNvSpPr/>
          <p:nvPr/>
        </p:nvSpPr>
        <p:spPr>
          <a:xfrm>
            <a:off x="3534770" y="3687059"/>
            <a:ext cx="3493839" cy="837730"/>
          </a:xfrm>
          <a:prstGeom prst="hexag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WRKY Transcription Factors</a:t>
            </a:r>
          </a:p>
        </p:txBody>
      </p:sp>
      <p:sp>
        <p:nvSpPr>
          <p:cNvPr id="11" name="Rounded Rectangle 10"/>
          <p:cNvSpPr/>
          <p:nvPr/>
        </p:nvSpPr>
        <p:spPr>
          <a:xfrm>
            <a:off x="3958683" y="5025896"/>
            <a:ext cx="2756016" cy="720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Target genes</a:t>
            </a:r>
          </a:p>
        </p:txBody>
      </p:sp>
      <p:sp>
        <p:nvSpPr>
          <p:cNvPr id="12" name="Rounded Rectangle 11"/>
          <p:cNvSpPr/>
          <p:nvPr/>
        </p:nvSpPr>
        <p:spPr>
          <a:xfrm>
            <a:off x="4203510" y="6145107"/>
            <a:ext cx="2337047" cy="59688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Stress adaptation</a:t>
            </a:r>
          </a:p>
        </p:txBody>
      </p:sp>
      <p:sp>
        <p:nvSpPr>
          <p:cNvPr id="13" name="Down Arrow 12"/>
          <p:cNvSpPr/>
          <p:nvPr/>
        </p:nvSpPr>
        <p:spPr>
          <a:xfrm>
            <a:off x="3343242" y="1655757"/>
            <a:ext cx="615441" cy="59994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Down Arrow 13"/>
          <p:cNvSpPr/>
          <p:nvPr/>
        </p:nvSpPr>
        <p:spPr>
          <a:xfrm>
            <a:off x="6442093" y="1611067"/>
            <a:ext cx="586516" cy="644630"/>
          </a:xfrm>
          <a:prstGeom prst="downArrow">
            <a:avLst>
              <a:gd name="adj1" fmla="val 53572"/>
              <a:gd name="adj2" fmla="val 5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7-Point Star 14"/>
          <p:cNvSpPr/>
          <p:nvPr/>
        </p:nvSpPr>
        <p:spPr>
          <a:xfrm>
            <a:off x="5809603" y="530088"/>
            <a:ext cx="1800520" cy="1197205"/>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Abiotic stress</a:t>
            </a:r>
          </a:p>
        </p:txBody>
      </p:sp>
      <p:sp>
        <p:nvSpPr>
          <p:cNvPr id="16" name="Down Arrow 15"/>
          <p:cNvSpPr/>
          <p:nvPr/>
        </p:nvSpPr>
        <p:spPr>
          <a:xfrm>
            <a:off x="5158856" y="3193576"/>
            <a:ext cx="532263" cy="515336"/>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Down Arrow 16"/>
          <p:cNvSpPr/>
          <p:nvPr/>
        </p:nvSpPr>
        <p:spPr>
          <a:xfrm>
            <a:off x="5162927" y="4539548"/>
            <a:ext cx="516784" cy="4863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Down Arrow 17"/>
          <p:cNvSpPr/>
          <p:nvPr/>
        </p:nvSpPr>
        <p:spPr>
          <a:xfrm>
            <a:off x="5227093" y="5759355"/>
            <a:ext cx="452618" cy="385752"/>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60000"/>
                  <a:lumOff val="40000"/>
                </a:schemeClr>
              </a:solidFill>
            </a:endParaRPr>
          </a:p>
        </p:txBody>
      </p:sp>
    </p:spTree>
    <p:extLst>
      <p:ext uri="{BB962C8B-B14F-4D97-AF65-F5344CB8AC3E}">
        <p14:creationId xmlns:p14="http://schemas.microsoft.com/office/powerpoint/2010/main" val="69540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088169" y="5880058"/>
            <a:ext cx="3131127" cy="991590"/>
          </a:xfrm>
          <a:prstGeom prst="rect">
            <a:avLst/>
          </a:prstGeom>
          <a:noFill/>
        </p:spPr>
      </p:pic>
      <p:sp>
        <p:nvSpPr>
          <p:cNvPr id="2" name="TextBox 1"/>
          <p:cNvSpPr txBox="1"/>
          <p:nvPr/>
        </p:nvSpPr>
        <p:spPr>
          <a:xfrm>
            <a:off x="3282601" y="295774"/>
            <a:ext cx="4315522" cy="584775"/>
          </a:xfrm>
          <a:prstGeom prst="rect">
            <a:avLst/>
          </a:prstGeom>
          <a:noFill/>
        </p:spPr>
        <p:txBody>
          <a:bodyPr wrap="square" rtlCol="0">
            <a:spAutoFit/>
          </a:bodyPr>
          <a:lstStyle/>
          <a:p>
            <a:pPr algn="ctr"/>
            <a:r>
              <a:rPr lang="en-GB" sz="3200" b="1" dirty="0"/>
              <a:t>Objectives</a:t>
            </a:r>
          </a:p>
        </p:txBody>
      </p:sp>
      <p:graphicFrame>
        <p:nvGraphicFramePr>
          <p:cNvPr id="6" name="Diagram 5"/>
          <p:cNvGraphicFramePr/>
          <p:nvPr>
            <p:extLst>
              <p:ext uri="{D42A27DB-BD31-4B8C-83A1-F6EECF244321}">
                <p14:modId xmlns:p14="http://schemas.microsoft.com/office/powerpoint/2010/main" val="3927005750"/>
              </p:ext>
            </p:extLst>
          </p:nvPr>
        </p:nvGraphicFramePr>
        <p:xfrm>
          <a:off x="168605" y="1111574"/>
          <a:ext cx="11718596" cy="52506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8432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6000" y="1670045"/>
            <a:ext cx="11616000" cy="2616101"/>
          </a:xfrm>
          <a:prstGeom prst="rect">
            <a:avLst/>
          </a:prstGeom>
        </p:spPr>
        <p:txBody>
          <a:bodyPr wrap="none">
            <a:spAutoFit/>
          </a:bodyPr>
          <a:lstStyle/>
          <a:p>
            <a:pPr marL="342900" indent="-342900">
              <a:buFont typeface="Wingdings" panose="05000000000000000000" pitchFamily="2" charset="2"/>
              <a:buChar char="v"/>
            </a:pPr>
            <a:r>
              <a:rPr lang="en-GB" sz="2800" b="1" i="1" dirty="0" smtClean="0"/>
              <a:t>SIWRKY11OE </a:t>
            </a:r>
            <a:r>
              <a:rPr lang="en-GB" sz="2800" b="1" dirty="0"/>
              <a:t>and </a:t>
            </a:r>
            <a:r>
              <a:rPr lang="en-GB" sz="2800" b="1" i="1" dirty="0" smtClean="0"/>
              <a:t>SIWRKY23S</a:t>
            </a:r>
            <a:r>
              <a:rPr lang="en-GB" sz="2800" b="1" dirty="0" smtClean="0"/>
              <a:t> </a:t>
            </a:r>
            <a:r>
              <a:rPr lang="en-GB" sz="2800" b="1" dirty="0"/>
              <a:t>lines showed </a:t>
            </a:r>
            <a:r>
              <a:rPr lang="en-GB" sz="2800" b="1" dirty="0" smtClean="0"/>
              <a:t>salt </a:t>
            </a:r>
            <a:r>
              <a:rPr lang="en-GB" sz="2800" b="1" dirty="0"/>
              <a:t>tolerance</a:t>
            </a:r>
          </a:p>
          <a:p>
            <a:pPr marL="342900" indent="-342900">
              <a:buFont typeface="Wingdings" panose="05000000000000000000" pitchFamily="2" charset="2"/>
              <a:buChar char="v"/>
            </a:pPr>
            <a:endParaRPr lang="en-GB" sz="2800" b="1" i="1" dirty="0"/>
          </a:p>
          <a:p>
            <a:pPr marL="342900" indent="-342900">
              <a:buFont typeface="Wingdings" panose="05000000000000000000" pitchFamily="2" charset="2"/>
              <a:buChar char="v"/>
            </a:pPr>
            <a:r>
              <a:rPr lang="en-GB" sz="2800" b="1" i="1" dirty="0"/>
              <a:t>SIWRKY7 </a:t>
            </a:r>
            <a:r>
              <a:rPr lang="en-GB" sz="2800" b="1" dirty="0"/>
              <a:t> and </a:t>
            </a:r>
            <a:r>
              <a:rPr lang="en-GB" sz="2800" b="1" i="1" dirty="0"/>
              <a:t>SIWRKY9 </a:t>
            </a:r>
            <a:r>
              <a:rPr lang="en-GB" sz="2800" b="1" dirty="0" smtClean="0"/>
              <a:t>RNAi </a:t>
            </a:r>
            <a:r>
              <a:rPr lang="en-GB" sz="2800" b="1" dirty="0"/>
              <a:t>lines showed strongly tolerance to salt stress</a:t>
            </a:r>
          </a:p>
          <a:p>
            <a:pPr marL="342900" indent="-342900">
              <a:buFont typeface="Wingdings" panose="05000000000000000000" pitchFamily="2" charset="2"/>
              <a:buChar char="v"/>
            </a:pPr>
            <a:endParaRPr lang="en-GB" sz="2800" b="1" i="1" dirty="0"/>
          </a:p>
          <a:p>
            <a:pPr marL="342900" indent="-342900">
              <a:buFont typeface="Wingdings" panose="05000000000000000000" pitchFamily="2" charset="2"/>
              <a:buChar char="v"/>
            </a:pPr>
            <a:r>
              <a:rPr lang="en-GB" sz="2800" b="1" i="1" dirty="0" smtClean="0"/>
              <a:t>SIWRKY23 </a:t>
            </a:r>
            <a:r>
              <a:rPr lang="en-GB" sz="2800" b="1" dirty="0" smtClean="0"/>
              <a:t>RNAi </a:t>
            </a:r>
            <a:r>
              <a:rPr lang="en-GB" sz="2800" b="1" dirty="0"/>
              <a:t>lines also </a:t>
            </a:r>
            <a:r>
              <a:rPr lang="en-GB" sz="2800" b="1" dirty="0" smtClean="0"/>
              <a:t>showed disease resistance</a:t>
            </a:r>
            <a:endParaRPr lang="en-GB" sz="2800" b="1" dirty="0"/>
          </a:p>
          <a:p>
            <a:endParaRPr lang="en-GB" sz="2400" b="1" dirty="0"/>
          </a:p>
        </p:txBody>
      </p:sp>
      <p:sp>
        <p:nvSpPr>
          <p:cNvPr id="8" name="Rectangle 7"/>
          <p:cNvSpPr/>
          <p:nvPr/>
        </p:nvSpPr>
        <p:spPr>
          <a:xfrm>
            <a:off x="3256156" y="591126"/>
            <a:ext cx="4823319" cy="323165"/>
          </a:xfrm>
          <a:prstGeom prst="rect">
            <a:avLst/>
          </a:prstGeom>
        </p:spPr>
        <p:txBody>
          <a:bodyPr wrap="square">
            <a:spAutoFit/>
          </a:bodyPr>
          <a:lstStyle/>
          <a:p>
            <a:pPr>
              <a:lnSpc>
                <a:spcPts val="1800"/>
              </a:lnSpc>
            </a:pPr>
            <a:r>
              <a:rPr lang="en-GB" sz="3200" b="1" dirty="0" err="1"/>
              <a:t>Kissoudis</a:t>
            </a:r>
            <a:r>
              <a:rPr lang="en-GB" sz="3200" b="1" dirty="0"/>
              <a:t> et al. (2016)</a:t>
            </a:r>
          </a:p>
        </p:txBody>
      </p:sp>
      <p:pic>
        <p:nvPicPr>
          <p:cNvPr id="12" name="Picture 11"/>
          <p:cNvPicPr/>
          <p:nvPr/>
        </p:nvPicPr>
        <p:blipFill>
          <a:blip r:embed="rId2">
            <a:extLst>
              <a:ext uri="{28A0092B-C50C-407E-A947-70E740481C1C}">
                <a14:useLocalDpi xmlns:a14="http://schemas.microsoft.com/office/drawing/2010/main" val="0"/>
              </a:ext>
            </a:extLst>
          </a:blip>
          <a:srcRect/>
          <a:stretch>
            <a:fillRect/>
          </a:stretch>
        </p:blipFill>
        <p:spPr bwMode="auto">
          <a:xfrm>
            <a:off x="8642311" y="5772999"/>
            <a:ext cx="3485602" cy="991590"/>
          </a:xfrm>
          <a:prstGeom prst="rect">
            <a:avLst/>
          </a:prstGeom>
          <a:noFill/>
        </p:spPr>
      </p:pic>
    </p:spTree>
    <p:extLst>
      <p:ext uri="{BB962C8B-B14F-4D97-AF65-F5344CB8AC3E}">
        <p14:creationId xmlns:p14="http://schemas.microsoft.com/office/powerpoint/2010/main" val="22931512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060873" y="5866410"/>
            <a:ext cx="3131127" cy="991590"/>
          </a:xfrm>
          <a:prstGeom prst="rect">
            <a:avLst/>
          </a:prstGeom>
          <a:noFill/>
        </p:spPr>
      </p:pic>
      <p:sp>
        <p:nvSpPr>
          <p:cNvPr id="2" name="TextBox 1"/>
          <p:cNvSpPr txBox="1"/>
          <p:nvPr/>
        </p:nvSpPr>
        <p:spPr>
          <a:xfrm>
            <a:off x="3523785" y="0"/>
            <a:ext cx="6144323" cy="584775"/>
          </a:xfrm>
          <a:prstGeom prst="rect">
            <a:avLst/>
          </a:prstGeom>
          <a:noFill/>
        </p:spPr>
        <p:txBody>
          <a:bodyPr wrap="square" rtlCol="0">
            <a:spAutoFit/>
          </a:bodyPr>
          <a:lstStyle/>
          <a:p>
            <a:r>
              <a:rPr lang="en-GB" sz="2400" b="1" dirty="0"/>
              <a:t>          </a:t>
            </a:r>
            <a:r>
              <a:rPr lang="en-GB" sz="3200" b="1" dirty="0"/>
              <a:t>Material and methods</a:t>
            </a:r>
            <a:endParaRPr lang="en-GB" sz="3200" dirty="0"/>
          </a:p>
        </p:txBody>
      </p:sp>
      <p:sp>
        <p:nvSpPr>
          <p:cNvPr id="7" name="Rectangle 6"/>
          <p:cNvSpPr/>
          <p:nvPr/>
        </p:nvSpPr>
        <p:spPr>
          <a:xfrm>
            <a:off x="1568181" y="4168259"/>
            <a:ext cx="415498" cy="578363"/>
          </a:xfrm>
          <a:prstGeom prst="rect">
            <a:avLst/>
          </a:prstGeom>
        </p:spPr>
        <p:txBody>
          <a:bodyPr wrap="none">
            <a:spAutoFit/>
          </a:bodyPr>
          <a:lstStyle/>
          <a:p>
            <a:pPr algn="just">
              <a:lnSpc>
                <a:spcPct val="150000"/>
              </a:lnSpc>
              <a:spcAft>
                <a:spcPts val="0"/>
              </a:spcAft>
            </a:pPr>
            <a:r>
              <a:rPr lang="en-GB" sz="24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2400" dirty="0">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8" name="Rounded Rectangle 7"/>
          <p:cNvSpPr/>
          <p:nvPr/>
        </p:nvSpPr>
        <p:spPr>
          <a:xfrm>
            <a:off x="509048" y="613547"/>
            <a:ext cx="4025245" cy="35350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ea typeface="Times New Roman" panose="02020603050405020304" pitchFamily="18" charset="0"/>
              </a:rPr>
              <a:t>Plant </a:t>
            </a:r>
            <a:r>
              <a:rPr lang="en-GB" sz="2800" b="1" dirty="0" smtClean="0">
                <a:ea typeface="Times New Roman" panose="02020603050405020304" pitchFamily="18" charset="0"/>
              </a:rPr>
              <a:t>materials</a:t>
            </a:r>
          </a:p>
          <a:p>
            <a:pPr algn="ctr"/>
            <a:endParaRPr lang="en-GB" sz="2000" b="1" dirty="0">
              <a:latin typeface="Times New Roman" panose="02020603050405020304" pitchFamily="18" charset="0"/>
              <a:ea typeface="Times New Roman" panose="02020603050405020304" pitchFamily="18" charset="0"/>
            </a:endParaRPr>
          </a:p>
          <a:p>
            <a:pPr marL="457200" indent="-457200" fontAlgn="base">
              <a:buClr>
                <a:srgbClr val="0070C0"/>
              </a:buClr>
              <a:buFont typeface="+mj-lt"/>
              <a:buAutoNum type="arabicPeriod"/>
            </a:pPr>
            <a:r>
              <a:rPr lang="en-GB" sz="2400" b="1" i="1" dirty="0" smtClean="0">
                <a:solidFill>
                  <a:srgbClr val="000000"/>
                </a:solidFill>
                <a:cs typeface="Times New Roman" panose="02020603050405020304" pitchFamily="18" charset="0"/>
              </a:rPr>
              <a:t>SlWRKY8-3OE</a:t>
            </a:r>
            <a:r>
              <a:rPr lang="en-GB" sz="2400" b="1" i="1" dirty="0">
                <a:solidFill>
                  <a:srgbClr val="000000"/>
                </a:solidFill>
                <a:cs typeface="Times New Roman" panose="02020603050405020304" pitchFamily="18" charset="0"/>
              </a:rPr>
              <a:t> </a:t>
            </a:r>
          </a:p>
          <a:p>
            <a:pPr marL="457200" indent="-457200" fontAlgn="base">
              <a:buClr>
                <a:srgbClr val="0070C0"/>
              </a:buClr>
              <a:buFont typeface="+mj-lt"/>
              <a:buAutoNum type="arabicPeriod"/>
            </a:pPr>
            <a:r>
              <a:rPr lang="en-GB" sz="2400" b="1" i="1" dirty="0" smtClean="0">
                <a:solidFill>
                  <a:srgbClr val="000000"/>
                </a:solidFill>
                <a:cs typeface="Times New Roman" panose="02020603050405020304" pitchFamily="18" charset="0"/>
              </a:rPr>
              <a:t>SIWRKY6-1&amp;3OE</a:t>
            </a:r>
            <a:endParaRPr lang="en-GB" sz="2400" b="1" i="1" dirty="0">
              <a:solidFill>
                <a:srgbClr val="000000"/>
              </a:solidFill>
              <a:cs typeface="Times New Roman" panose="02020603050405020304" pitchFamily="18" charset="0"/>
            </a:endParaRPr>
          </a:p>
          <a:p>
            <a:pPr marL="457200" indent="-457200" fontAlgn="base">
              <a:buClr>
                <a:srgbClr val="0070C0"/>
              </a:buClr>
              <a:buFont typeface="+mj-lt"/>
              <a:buAutoNum type="arabicPeriod"/>
            </a:pPr>
            <a:r>
              <a:rPr lang="en-US" sz="2400" b="1" i="1" dirty="0">
                <a:solidFill>
                  <a:srgbClr val="FFFFFF"/>
                </a:solidFill>
                <a:cs typeface="Times New Roman" panose="02020603050405020304" pitchFamily="18" charset="0"/>
              </a:rPr>
              <a:t>​</a:t>
            </a:r>
            <a:r>
              <a:rPr lang="en-GB" sz="2400" b="1" i="1" dirty="0" smtClean="0">
                <a:solidFill>
                  <a:srgbClr val="000000"/>
                </a:solidFill>
                <a:cs typeface="Times New Roman" panose="02020603050405020304" pitchFamily="18" charset="0"/>
              </a:rPr>
              <a:t>SIWRKY11-1&amp;3OE</a:t>
            </a:r>
            <a:r>
              <a:rPr lang="en-US" sz="2400" b="1" i="1" dirty="0">
                <a:solidFill>
                  <a:srgbClr val="FFFFFF"/>
                </a:solidFill>
                <a:cs typeface="Times New Roman" panose="02020603050405020304" pitchFamily="18" charset="0"/>
              </a:rPr>
              <a:t>​</a:t>
            </a:r>
          </a:p>
          <a:p>
            <a:pPr marL="457200" indent="-457200" fontAlgn="base">
              <a:buClr>
                <a:srgbClr val="0070C0"/>
              </a:buClr>
              <a:buFont typeface="+mj-lt"/>
              <a:buAutoNum type="arabicPeriod"/>
            </a:pPr>
            <a:r>
              <a:rPr lang="en-GB" sz="2400" b="1" i="1" dirty="0" smtClean="0">
                <a:solidFill>
                  <a:srgbClr val="000000"/>
                </a:solidFill>
                <a:cs typeface="Times New Roman" panose="02020603050405020304" pitchFamily="18" charset="0"/>
              </a:rPr>
              <a:t>SIWRKY23-1&amp;2OE</a:t>
            </a:r>
            <a:r>
              <a:rPr lang="en-US" sz="2400" b="1" i="1" dirty="0">
                <a:solidFill>
                  <a:srgbClr val="FFFFFF"/>
                </a:solidFill>
                <a:cs typeface="Times New Roman" panose="02020603050405020304" pitchFamily="18" charset="0"/>
              </a:rPr>
              <a:t>​</a:t>
            </a:r>
          </a:p>
          <a:p>
            <a:pPr marL="457200" indent="-457200" fontAlgn="base">
              <a:buClr>
                <a:srgbClr val="0070C0"/>
              </a:buClr>
              <a:buFont typeface="+mj-lt"/>
              <a:buAutoNum type="arabicPeriod"/>
            </a:pPr>
            <a:r>
              <a:rPr lang="en-GB" sz="2400" b="1" i="1" dirty="0">
                <a:solidFill>
                  <a:srgbClr val="000000"/>
                </a:solidFill>
                <a:cs typeface="Times New Roman" panose="02020603050405020304" pitchFamily="18" charset="0"/>
              </a:rPr>
              <a:t>SIWRKY </a:t>
            </a:r>
            <a:r>
              <a:rPr lang="en-GB" sz="2400" b="1" i="1" dirty="0" smtClean="0">
                <a:solidFill>
                  <a:srgbClr val="000000"/>
                </a:solidFill>
                <a:cs typeface="Times New Roman" panose="02020603050405020304" pitchFamily="18" charset="0"/>
              </a:rPr>
              <a:t>7-1&amp;2S</a:t>
            </a:r>
            <a:r>
              <a:rPr lang="en-US" sz="2400" b="1" i="1" dirty="0">
                <a:solidFill>
                  <a:srgbClr val="FFFFFF"/>
                </a:solidFill>
                <a:cs typeface="Times New Roman" panose="02020603050405020304" pitchFamily="18" charset="0"/>
              </a:rPr>
              <a:t>​</a:t>
            </a:r>
          </a:p>
          <a:p>
            <a:pPr marL="457200" indent="-457200" fontAlgn="base">
              <a:buClr>
                <a:srgbClr val="0070C0"/>
              </a:buClr>
              <a:buFont typeface="+mj-lt"/>
              <a:buAutoNum type="arabicPeriod"/>
            </a:pPr>
            <a:r>
              <a:rPr lang="en-GB" sz="2400" b="1" i="1" dirty="0" smtClean="0">
                <a:solidFill>
                  <a:srgbClr val="000000"/>
                </a:solidFill>
                <a:cs typeface="Times New Roman" panose="02020603050405020304" pitchFamily="18" charset="0"/>
              </a:rPr>
              <a:t>SIWRKY9-2&amp;3S</a:t>
            </a:r>
            <a:r>
              <a:rPr lang="en-US" sz="2400" b="1" i="1" dirty="0">
                <a:solidFill>
                  <a:srgbClr val="FFFFFF"/>
                </a:solidFill>
                <a:cs typeface="Times New Roman" panose="02020603050405020304" pitchFamily="18" charset="0"/>
              </a:rPr>
              <a:t>​</a:t>
            </a:r>
          </a:p>
          <a:p>
            <a:pPr marL="457200" indent="-457200" fontAlgn="base">
              <a:buClr>
                <a:srgbClr val="0070C0"/>
              </a:buClr>
              <a:buFont typeface="+mj-lt"/>
              <a:buAutoNum type="arabicPeriod"/>
            </a:pPr>
            <a:r>
              <a:rPr lang="en-GB" sz="2400" b="1" i="1" dirty="0" smtClean="0">
                <a:solidFill>
                  <a:srgbClr val="000000"/>
                </a:solidFill>
                <a:cs typeface="Times New Roman" panose="02020603050405020304" pitchFamily="18" charset="0"/>
              </a:rPr>
              <a:t>SIWRKY23-2&amp;3S</a:t>
            </a:r>
            <a:endParaRPr lang="en-GB" sz="2400" b="1" i="1" dirty="0">
              <a:solidFill>
                <a:srgbClr val="000000"/>
              </a:solidFill>
              <a:cs typeface="Times New Roman" panose="02020603050405020304" pitchFamily="18" charset="0"/>
            </a:endParaRPr>
          </a:p>
          <a:p>
            <a:pPr marL="457200" indent="-457200" fontAlgn="base">
              <a:buClr>
                <a:srgbClr val="0070C0"/>
              </a:buClr>
              <a:buFont typeface="+mj-lt"/>
              <a:buAutoNum type="arabicPeriod"/>
            </a:pPr>
            <a:r>
              <a:rPr lang="en-GB" sz="2400" b="1" dirty="0">
                <a:solidFill>
                  <a:srgbClr val="000000"/>
                </a:solidFill>
                <a:cs typeface="Times New Roman" panose="02020603050405020304" pitchFamily="18" charset="0"/>
              </a:rPr>
              <a:t>Variety </a:t>
            </a:r>
            <a:r>
              <a:rPr lang="en-GB" sz="2400" b="1" dirty="0" err="1">
                <a:solidFill>
                  <a:srgbClr val="000000"/>
                </a:solidFill>
                <a:cs typeface="Times New Roman" panose="02020603050405020304" pitchFamily="18" charset="0"/>
              </a:rPr>
              <a:t>moneymaker</a:t>
            </a:r>
            <a:endParaRPr lang="en-GB" sz="2400" dirty="0"/>
          </a:p>
        </p:txBody>
      </p:sp>
      <p:sp>
        <p:nvSpPr>
          <p:cNvPr id="10" name="Flowchart: Alternate Process 9"/>
          <p:cNvSpPr/>
          <p:nvPr/>
        </p:nvSpPr>
        <p:spPr>
          <a:xfrm>
            <a:off x="509048" y="4380849"/>
            <a:ext cx="4798243" cy="197597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bg1"/>
                </a:solidFill>
                <a:ea typeface="Times New Roman" panose="02020603050405020304" pitchFamily="18" charset="0"/>
                <a:cs typeface="Times New Roman" panose="02020603050405020304" pitchFamily="18" charset="0"/>
              </a:rPr>
              <a:t>Experimental setup</a:t>
            </a:r>
            <a:endParaRPr lang="en-GB" sz="2400" b="1" dirty="0">
              <a:solidFill>
                <a:schemeClr val="bg1"/>
              </a:solidFill>
              <a:ea typeface="Times New Roman" panose="02020603050405020304" pitchFamily="18" charset="0"/>
              <a:cs typeface="Times New Roman" panose="02020603050405020304" pitchFamily="18" charset="0"/>
            </a:endParaRPr>
          </a:p>
          <a:p>
            <a:r>
              <a:rPr lang="en-GB" sz="2400" b="1" dirty="0">
                <a:solidFill>
                  <a:schemeClr val="tx1"/>
                </a:solidFill>
                <a:ea typeface="Times New Roman" panose="02020603050405020304" pitchFamily="18" charset="0"/>
                <a:cs typeface="Times New Roman" panose="02020603050405020304" pitchFamily="18" charset="0"/>
              </a:rPr>
              <a:t>Experimental design: Randomized Complete Block Design (RCBD)</a:t>
            </a:r>
          </a:p>
          <a:p>
            <a:pPr>
              <a:spcBef>
                <a:spcPts val="1200"/>
              </a:spcBef>
            </a:pPr>
            <a:r>
              <a:rPr lang="en-GB" sz="2400" b="1" dirty="0" smtClean="0">
                <a:solidFill>
                  <a:schemeClr val="tx1"/>
                </a:solidFill>
                <a:ea typeface="Times New Roman" panose="02020603050405020304" pitchFamily="18" charset="0"/>
                <a:cs typeface="Times New Roman" panose="02020603050405020304" pitchFamily="18" charset="0"/>
              </a:rPr>
              <a:t>Replications: 4</a:t>
            </a:r>
            <a:endParaRPr lang="en-GB" sz="2400" b="1" dirty="0">
              <a:solidFill>
                <a:schemeClr val="tx1"/>
              </a:solidFill>
              <a:ea typeface="Calibri" panose="020F0502020204030204" pitchFamily="34" charset="0"/>
              <a:cs typeface="Times New Roman" panose="02020603050405020304" pitchFamily="18" charset="0"/>
            </a:endParaRPr>
          </a:p>
          <a:p>
            <a:pPr algn="ctr"/>
            <a:endParaRPr lang="en-GB" dirty="0"/>
          </a:p>
        </p:txBody>
      </p:sp>
      <p:sp>
        <p:nvSpPr>
          <p:cNvPr id="11" name="Rounded Rectangle 10"/>
          <p:cNvSpPr/>
          <p:nvPr/>
        </p:nvSpPr>
        <p:spPr>
          <a:xfrm>
            <a:off x="5674936" y="781136"/>
            <a:ext cx="5297864" cy="4941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bg1"/>
                </a:solidFill>
              </a:rPr>
              <a:t>Treatments</a:t>
            </a:r>
          </a:p>
          <a:p>
            <a:pPr algn="ctr"/>
            <a:endParaRPr lang="en-GB" sz="2400" b="1" dirty="0">
              <a:solidFill>
                <a:schemeClr val="bg1"/>
              </a:solidFill>
            </a:endParaRPr>
          </a:p>
          <a:p>
            <a:pPr marL="342900" indent="-342900">
              <a:buClr>
                <a:schemeClr val="accent6">
                  <a:lumMod val="75000"/>
                </a:schemeClr>
              </a:buClr>
              <a:buSzPct val="100000"/>
              <a:buFont typeface="Wingdings" panose="05000000000000000000" pitchFamily="2" charset="2"/>
              <a:buChar char="v"/>
            </a:pPr>
            <a:r>
              <a:rPr lang="en-GB" sz="2400" b="1" dirty="0">
                <a:solidFill>
                  <a:schemeClr val="tx1"/>
                </a:solidFill>
              </a:rPr>
              <a:t>T1= Control</a:t>
            </a:r>
          </a:p>
          <a:p>
            <a:pPr marL="342900" indent="-342900">
              <a:buClr>
                <a:schemeClr val="accent6">
                  <a:lumMod val="75000"/>
                </a:schemeClr>
              </a:buClr>
              <a:buFont typeface="Wingdings" panose="05000000000000000000" pitchFamily="2" charset="2"/>
              <a:buChar char="v"/>
            </a:pPr>
            <a:endParaRPr lang="en-GB" sz="2400" b="1" dirty="0">
              <a:solidFill>
                <a:schemeClr val="tx1"/>
              </a:solidFill>
            </a:endParaRPr>
          </a:p>
          <a:p>
            <a:pPr marL="342900" indent="-342900">
              <a:buClr>
                <a:schemeClr val="accent6">
                  <a:lumMod val="75000"/>
                </a:schemeClr>
              </a:buClr>
              <a:buFont typeface="Wingdings" panose="05000000000000000000" pitchFamily="2" charset="2"/>
              <a:buChar char="v"/>
            </a:pPr>
            <a:r>
              <a:rPr lang="en-GB" sz="2400" b="1" dirty="0">
                <a:solidFill>
                  <a:schemeClr val="tx1"/>
                </a:solidFill>
              </a:rPr>
              <a:t>T2= Salinity (100mM) </a:t>
            </a:r>
          </a:p>
          <a:p>
            <a:pPr marL="342900" indent="-342900">
              <a:buClr>
                <a:schemeClr val="accent6">
                  <a:lumMod val="75000"/>
                </a:schemeClr>
              </a:buClr>
              <a:buFont typeface="Wingdings" panose="05000000000000000000" pitchFamily="2" charset="2"/>
              <a:buChar char="v"/>
            </a:pPr>
            <a:endParaRPr lang="en-GB" sz="2400" b="1" dirty="0">
              <a:solidFill>
                <a:schemeClr val="tx1"/>
              </a:solidFill>
            </a:endParaRPr>
          </a:p>
          <a:p>
            <a:pPr marL="342900" indent="-342900">
              <a:buClr>
                <a:schemeClr val="accent6">
                  <a:lumMod val="75000"/>
                </a:schemeClr>
              </a:buClr>
              <a:buFont typeface="Wingdings" panose="05000000000000000000" pitchFamily="2" charset="2"/>
              <a:buChar char="v"/>
            </a:pPr>
            <a:r>
              <a:rPr lang="en-GB" sz="2400" b="1" dirty="0" smtClean="0">
                <a:solidFill>
                  <a:schemeClr val="tx1"/>
                </a:solidFill>
              </a:rPr>
              <a:t>T3= powdery </a:t>
            </a:r>
            <a:r>
              <a:rPr lang="en-GB" sz="2400" b="1" dirty="0">
                <a:solidFill>
                  <a:schemeClr val="tx1"/>
                </a:solidFill>
              </a:rPr>
              <a:t>mildew ( a suspension of </a:t>
            </a:r>
            <a:r>
              <a:rPr lang="en-GB" sz="2400" b="1" dirty="0" smtClean="0">
                <a:solidFill>
                  <a:schemeClr val="tx1"/>
                </a:solidFill>
              </a:rPr>
              <a:t>3× </a:t>
            </a:r>
            <a:r>
              <a:rPr lang="en-GB" sz="2400" b="1" dirty="0">
                <a:solidFill>
                  <a:schemeClr val="tx1"/>
                </a:solidFill>
              </a:rPr>
              <a:t>10</a:t>
            </a:r>
            <a:r>
              <a:rPr lang="en-GB" sz="2400" b="1" baseline="30000" dirty="0">
                <a:solidFill>
                  <a:schemeClr val="tx1"/>
                </a:solidFill>
              </a:rPr>
              <a:t>4 </a:t>
            </a:r>
            <a:r>
              <a:rPr lang="en-GB" sz="2400" b="1" dirty="0">
                <a:solidFill>
                  <a:schemeClr val="tx1"/>
                </a:solidFill>
              </a:rPr>
              <a:t>conidia ml</a:t>
            </a:r>
            <a:r>
              <a:rPr lang="en-GB" sz="2400" b="1" baseline="30000" dirty="0">
                <a:solidFill>
                  <a:schemeClr val="tx1"/>
                </a:solidFill>
              </a:rPr>
              <a:t>-1</a:t>
            </a:r>
            <a:r>
              <a:rPr lang="en-GB" sz="2400" b="1" dirty="0" smtClean="0">
                <a:solidFill>
                  <a:schemeClr val="tx1"/>
                </a:solidFill>
              </a:rPr>
              <a:t>) </a:t>
            </a:r>
            <a:endParaRPr lang="en-GB" sz="2400" b="1" dirty="0">
              <a:solidFill>
                <a:schemeClr val="tx1"/>
              </a:solidFill>
            </a:endParaRPr>
          </a:p>
          <a:p>
            <a:pPr marL="342900" indent="-342900">
              <a:buClr>
                <a:schemeClr val="accent6">
                  <a:lumMod val="75000"/>
                </a:schemeClr>
              </a:buClr>
              <a:buFont typeface="Wingdings" panose="05000000000000000000" pitchFamily="2" charset="2"/>
              <a:buChar char="v"/>
            </a:pPr>
            <a:endParaRPr lang="en-GB" sz="2400" b="1" dirty="0">
              <a:solidFill>
                <a:schemeClr val="tx1"/>
              </a:solidFill>
            </a:endParaRPr>
          </a:p>
          <a:p>
            <a:pPr marL="342900" indent="-342900">
              <a:buClr>
                <a:schemeClr val="accent6">
                  <a:lumMod val="75000"/>
                </a:schemeClr>
              </a:buClr>
              <a:buFont typeface="Wingdings" panose="05000000000000000000" pitchFamily="2" charset="2"/>
              <a:buChar char="v"/>
            </a:pPr>
            <a:r>
              <a:rPr lang="en-GB" sz="2400" b="1" dirty="0">
                <a:solidFill>
                  <a:schemeClr val="tx1"/>
                </a:solidFill>
              </a:rPr>
              <a:t>T4= Combination of salt and powdery mildew (100mM+ a suspension of </a:t>
            </a:r>
            <a:r>
              <a:rPr lang="en-GB" sz="2400" b="1" dirty="0" smtClean="0">
                <a:solidFill>
                  <a:schemeClr val="tx1"/>
                </a:solidFill>
              </a:rPr>
              <a:t>3×10</a:t>
            </a:r>
            <a:r>
              <a:rPr lang="en-GB" sz="2400" b="1" baseline="30000" dirty="0" smtClean="0">
                <a:solidFill>
                  <a:schemeClr val="tx1"/>
                </a:solidFill>
              </a:rPr>
              <a:t>4 </a:t>
            </a:r>
            <a:r>
              <a:rPr lang="en-GB" sz="2400" b="1" dirty="0">
                <a:solidFill>
                  <a:schemeClr val="tx1"/>
                </a:solidFill>
              </a:rPr>
              <a:t>conidia ml</a:t>
            </a:r>
            <a:r>
              <a:rPr lang="en-GB" sz="2400" b="1" baseline="30000" dirty="0">
                <a:solidFill>
                  <a:schemeClr val="tx1"/>
                </a:solidFill>
              </a:rPr>
              <a:t>-1</a:t>
            </a:r>
            <a:r>
              <a:rPr lang="en-GB" sz="2400" b="1" dirty="0">
                <a:solidFill>
                  <a:schemeClr val="tx1"/>
                </a:solidFill>
              </a:rPr>
              <a:t>)</a:t>
            </a:r>
          </a:p>
          <a:p>
            <a:pPr algn="ctr"/>
            <a:endParaRPr lang="en-GB" dirty="0"/>
          </a:p>
          <a:p>
            <a:pPr algn="ctr"/>
            <a:endParaRPr lang="en-GB" dirty="0"/>
          </a:p>
        </p:txBody>
      </p:sp>
    </p:spTree>
    <p:extLst>
      <p:ext uri="{BB962C8B-B14F-4D97-AF65-F5344CB8AC3E}">
        <p14:creationId xmlns:p14="http://schemas.microsoft.com/office/powerpoint/2010/main" val="2189948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74636" y="183637"/>
            <a:ext cx="4837176" cy="584775"/>
          </a:xfrm>
          <a:prstGeom prst="rect">
            <a:avLst/>
          </a:prstGeom>
          <a:noFill/>
        </p:spPr>
        <p:txBody>
          <a:bodyPr wrap="square" rtlCol="0">
            <a:spAutoFit/>
          </a:bodyPr>
          <a:lstStyle/>
          <a:p>
            <a:r>
              <a:rPr lang="en-GB" sz="3200" b="1" dirty="0"/>
              <a:t>             </a:t>
            </a:r>
            <a:r>
              <a:rPr lang="en-GB" sz="3200" b="1" dirty="0" smtClean="0"/>
              <a:t>Data </a:t>
            </a:r>
            <a:r>
              <a:rPr lang="en-GB" sz="3200" b="1" dirty="0"/>
              <a:t>collection</a:t>
            </a:r>
          </a:p>
        </p:txBody>
      </p:sp>
      <p:sp>
        <p:nvSpPr>
          <p:cNvPr id="8" name="TextBox 7"/>
          <p:cNvSpPr txBox="1"/>
          <p:nvPr/>
        </p:nvSpPr>
        <p:spPr>
          <a:xfrm>
            <a:off x="703969" y="768412"/>
            <a:ext cx="11082870" cy="6370975"/>
          </a:xfrm>
          <a:prstGeom prst="rect">
            <a:avLst/>
          </a:prstGeom>
          <a:noFill/>
        </p:spPr>
        <p:txBody>
          <a:bodyPr wrap="square" rtlCol="0">
            <a:spAutoFit/>
          </a:bodyPr>
          <a:lstStyle/>
          <a:p>
            <a:pPr marL="285750" indent="-285750">
              <a:buClr>
                <a:srgbClr val="7030A0"/>
              </a:buClr>
              <a:buSzPct val="100000"/>
              <a:buFont typeface="Wingdings" panose="05000000000000000000" pitchFamily="2" charset="2"/>
              <a:buChar char="v"/>
            </a:pPr>
            <a:r>
              <a:rPr lang="en-GB" b="1" dirty="0" smtClean="0">
                <a:latin typeface="Times New Roman" panose="02020603050405020304" pitchFamily="18" charset="0"/>
                <a:cs typeface="Times New Roman" panose="02020603050405020304" pitchFamily="18" charset="0"/>
              </a:rPr>
              <a:t> </a:t>
            </a:r>
            <a:r>
              <a:rPr lang="en-GB" sz="2400" b="1" dirty="0" smtClean="0">
                <a:cs typeface="Times New Roman" panose="02020603050405020304" pitchFamily="18" charset="0"/>
              </a:rPr>
              <a:t>Plant height (cm) at 3 different time points: Before salt (4 weeks after transplanting); after salt (1 week) and after PM (3weeks)</a:t>
            </a:r>
          </a:p>
          <a:p>
            <a:pPr>
              <a:buClr>
                <a:srgbClr val="7030A0"/>
              </a:buClr>
              <a:buSzPct val="100000"/>
            </a:pPr>
            <a:endParaRPr lang="en-GB" sz="2400" b="1" dirty="0" smtClean="0">
              <a:cs typeface="Times New Roman" panose="02020603050405020304" pitchFamily="18" charset="0"/>
            </a:endParaRPr>
          </a:p>
          <a:p>
            <a:pPr marL="285750" indent="-285750">
              <a:buClr>
                <a:srgbClr val="7030A0"/>
              </a:buClr>
              <a:buSzPct val="100000"/>
              <a:buFont typeface="Wingdings" panose="05000000000000000000" pitchFamily="2" charset="2"/>
              <a:buChar char="v"/>
            </a:pPr>
            <a:r>
              <a:rPr lang="en-GB" sz="2400" b="1" dirty="0" smtClean="0">
                <a:cs typeface="Times New Roman" panose="02020603050405020304" pitchFamily="18" charset="0"/>
              </a:rPr>
              <a:t>Necrosis before any treatments (4 weeks after transplanting)</a:t>
            </a:r>
          </a:p>
          <a:p>
            <a:pPr>
              <a:buClr>
                <a:srgbClr val="7030A0"/>
              </a:buClr>
              <a:buSzPct val="100000"/>
            </a:pPr>
            <a:endParaRPr lang="en-GB" sz="2400" b="1" dirty="0" smtClean="0">
              <a:cs typeface="Times New Roman" panose="02020603050405020304" pitchFamily="18" charset="0"/>
            </a:endParaRPr>
          </a:p>
          <a:p>
            <a:pPr marL="285750" indent="-285750">
              <a:buClr>
                <a:srgbClr val="7030A0"/>
              </a:buClr>
              <a:buSzPct val="100000"/>
              <a:buFont typeface="Wingdings" panose="05000000000000000000" pitchFamily="2" charset="2"/>
              <a:buChar char="v"/>
            </a:pPr>
            <a:r>
              <a:rPr lang="en-GB" sz="2400" b="1" dirty="0">
                <a:cs typeface="Times New Roman" panose="02020603050405020304" pitchFamily="18" charset="0"/>
              </a:rPr>
              <a:t>Fresh </a:t>
            </a:r>
            <a:r>
              <a:rPr lang="en-GB" sz="2400" b="1" dirty="0" smtClean="0">
                <a:cs typeface="Times New Roman" panose="02020603050405020304" pitchFamily="18" charset="0"/>
              </a:rPr>
              <a:t>weight only shoot </a:t>
            </a:r>
            <a:r>
              <a:rPr lang="en-GB" sz="2400" b="1" dirty="0">
                <a:cs typeface="Times New Roman" panose="02020603050405020304" pitchFamily="18" charset="0"/>
              </a:rPr>
              <a:t>(</a:t>
            </a:r>
            <a:r>
              <a:rPr lang="en-GB" sz="2400" b="1" dirty="0" smtClean="0">
                <a:cs typeface="Times New Roman" panose="02020603050405020304" pitchFamily="18" charset="0"/>
              </a:rPr>
              <a:t>g) after PM (3 weeks)</a:t>
            </a:r>
          </a:p>
          <a:p>
            <a:pPr marL="285750" indent="-285750">
              <a:buClr>
                <a:srgbClr val="7030A0"/>
              </a:buClr>
              <a:buSzPct val="100000"/>
              <a:buFont typeface="Wingdings" panose="05000000000000000000" pitchFamily="2" charset="2"/>
              <a:buChar char="v"/>
            </a:pPr>
            <a:endParaRPr lang="en-GB" sz="2400" b="1" dirty="0">
              <a:cs typeface="Times New Roman" panose="02020603050405020304" pitchFamily="18" charset="0"/>
            </a:endParaRPr>
          </a:p>
          <a:p>
            <a:pPr marL="285750" indent="-285750">
              <a:buClr>
                <a:srgbClr val="7030A0"/>
              </a:buClr>
              <a:buSzPct val="100000"/>
              <a:buFont typeface="Wingdings" panose="05000000000000000000" pitchFamily="2" charset="2"/>
              <a:buChar char="v"/>
            </a:pPr>
            <a:r>
              <a:rPr lang="en-GB" sz="2400" b="1" dirty="0">
                <a:cs typeface="Times New Roman" panose="02020603050405020304" pitchFamily="18" charset="0"/>
              </a:rPr>
              <a:t>Dry weight (</a:t>
            </a:r>
            <a:r>
              <a:rPr lang="en-GB" sz="2400" b="1" dirty="0" smtClean="0">
                <a:cs typeface="Times New Roman" panose="02020603050405020304" pitchFamily="18" charset="0"/>
              </a:rPr>
              <a:t>g) after Oven dry at </a:t>
            </a:r>
            <a:r>
              <a:rPr lang="en-GB" sz="2400" b="1" dirty="0" smtClean="0"/>
              <a:t>70</a:t>
            </a:r>
            <a:r>
              <a:rPr lang="en-GB" sz="2400" b="1" baseline="30000" dirty="0" smtClean="0"/>
              <a:t>0</a:t>
            </a:r>
            <a:r>
              <a:rPr lang="en-GB" sz="2400" b="1" dirty="0" smtClean="0"/>
              <a:t>C</a:t>
            </a:r>
            <a:r>
              <a:rPr lang="en-GB" sz="2400" b="1" i="1" dirty="0" smtClean="0"/>
              <a:t> </a:t>
            </a:r>
            <a:r>
              <a:rPr lang="en-GB" sz="2400" b="1" dirty="0" smtClean="0"/>
              <a:t>for 3 days</a:t>
            </a:r>
          </a:p>
          <a:p>
            <a:pPr marL="285750" indent="-285750">
              <a:buClr>
                <a:srgbClr val="7030A0"/>
              </a:buClr>
              <a:buSzPct val="100000"/>
              <a:buFont typeface="Wingdings" panose="05000000000000000000" pitchFamily="2" charset="2"/>
              <a:buChar char="v"/>
            </a:pPr>
            <a:endParaRPr lang="en-GB" sz="2400" b="1" dirty="0" smtClean="0"/>
          </a:p>
          <a:p>
            <a:pPr marL="285750" indent="-285750">
              <a:buClr>
                <a:srgbClr val="7030A0"/>
              </a:buClr>
              <a:buSzPct val="100000"/>
              <a:buFont typeface="Wingdings" panose="05000000000000000000" pitchFamily="2" charset="2"/>
              <a:buChar char="v"/>
            </a:pPr>
            <a:r>
              <a:rPr lang="en-GB" sz="2400" b="1" dirty="0">
                <a:cs typeface="Times New Roman" panose="02020603050405020304" pitchFamily="18" charset="0"/>
              </a:rPr>
              <a:t>Relative water content (RWC) after PM (1week) </a:t>
            </a:r>
          </a:p>
          <a:p>
            <a:pPr>
              <a:buClr>
                <a:srgbClr val="7030A0"/>
              </a:buClr>
              <a:buSzPct val="100000"/>
            </a:pPr>
            <a:endParaRPr lang="en-GB" sz="2400" b="1" dirty="0">
              <a:cs typeface="Times New Roman" panose="02020603050405020304" pitchFamily="18" charset="0"/>
            </a:endParaRPr>
          </a:p>
          <a:p>
            <a:pPr marL="285750" indent="-285750">
              <a:buClr>
                <a:srgbClr val="7030A0"/>
              </a:buClr>
              <a:buSzPct val="100000"/>
              <a:buFont typeface="Wingdings" panose="05000000000000000000" pitchFamily="2" charset="2"/>
              <a:buChar char="v"/>
            </a:pPr>
            <a:r>
              <a:rPr lang="en-GB" sz="2400" b="1" dirty="0" smtClean="0">
                <a:cs typeface="Times New Roman" panose="02020603050405020304" pitchFamily="18" charset="0"/>
              </a:rPr>
              <a:t>Chlorophyll content (Upper and lower leaves) after salt (1week)</a:t>
            </a:r>
          </a:p>
          <a:p>
            <a:pPr marL="285750" indent="-285750">
              <a:buClr>
                <a:srgbClr val="7030A0"/>
              </a:buClr>
              <a:buSzPct val="100000"/>
              <a:buFont typeface="Wingdings" panose="05000000000000000000" pitchFamily="2" charset="2"/>
              <a:buChar char="v"/>
            </a:pPr>
            <a:endParaRPr lang="en-GB" sz="2400" b="1" dirty="0">
              <a:cs typeface="Times New Roman" panose="02020603050405020304" pitchFamily="18" charset="0"/>
            </a:endParaRPr>
          </a:p>
          <a:p>
            <a:pPr marL="285750" indent="-285750">
              <a:buClr>
                <a:srgbClr val="7030A0"/>
              </a:buClr>
              <a:buSzPct val="100000"/>
              <a:buFont typeface="Wingdings" panose="05000000000000000000" pitchFamily="2" charset="2"/>
              <a:buChar char="v"/>
            </a:pPr>
            <a:r>
              <a:rPr lang="en-GB" sz="2400" b="1" dirty="0">
                <a:cs typeface="Times New Roman" panose="02020603050405020304" pitchFamily="18" charset="0"/>
              </a:rPr>
              <a:t>Stomata </a:t>
            </a:r>
            <a:r>
              <a:rPr lang="en-GB" sz="2400" b="1" dirty="0" smtClean="0">
                <a:cs typeface="Times New Roman" panose="02020603050405020304" pitchFamily="18" charset="0"/>
              </a:rPr>
              <a:t>conductance </a:t>
            </a:r>
            <a:r>
              <a:rPr lang="en-GB" sz="2400" dirty="0" smtClean="0">
                <a:ea typeface="Times New Roman" panose="02020603050405020304" pitchFamily="18" charset="0"/>
                <a:cs typeface="Times New Roman" panose="02020603050405020304" pitchFamily="18" charset="0"/>
              </a:rPr>
              <a:t>(</a:t>
            </a:r>
            <a:r>
              <a:rPr lang="en-US" sz="2400" b="1" dirty="0" smtClean="0">
                <a:ea typeface="Times New Roman" panose="02020603050405020304" pitchFamily="18" charset="0"/>
                <a:cs typeface="Times New Roman" panose="02020603050405020304" pitchFamily="18" charset="0"/>
              </a:rPr>
              <a:t>mmolm</a:t>
            </a:r>
            <a:r>
              <a:rPr lang="en-US" sz="2400" b="1" baseline="30000" dirty="0" smtClean="0">
                <a:ea typeface="Times New Roman" panose="02020603050405020304" pitchFamily="18" charset="0"/>
                <a:cs typeface="Times New Roman" panose="02020603050405020304" pitchFamily="18" charset="0"/>
              </a:rPr>
              <a:t>-2</a:t>
            </a:r>
            <a:r>
              <a:rPr lang="en-US" sz="2400" b="1" dirty="0" smtClean="0">
                <a:ea typeface="Times New Roman" panose="02020603050405020304" pitchFamily="18" charset="0"/>
                <a:cs typeface="Times New Roman" panose="02020603050405020304" pitchFamily="18" charset="0"/>
              </a:rPr>
              <a:t>s</a:t>
            </a:r>
            <a:r>
              <a:rPr lang="en-US" sz="2400" b="1" baseline="30000" dirty="0" smtClean="0">
                <a:ea typeface="Times New Roman" panose="02020603050405020304" pitchFamily="18" charset="0"/>
                <a:cs typeface="Times New Roman" panose="02020603050405020304" pitchFamily="18" charset="0"/>
              </a:rPr>
              <a:t>-1</a:t>
            </a:r>
            <a:r>
              <a:rPr lang="en-GB" sz="2400" dirty="0" smtClean="0">
                <a:ea typeface="Times New Roman" panose="02020603050405020304" pitchFamily="18" charset="0"/>
                <a:cs typeface="Times New Roman" panose="02020603050405020304" pitchFamily="18" charset="0"/>
              </a:rPr>
              <a:t>)</a:t>
            </a:r>
            <a:r>
              <a:rPr lang="en-GB" sz="2400" b="1" dirty="0">
                <a:cs typeface="Times New Roman" panose="02020603050405020304" pitchFamily="18" charset="0"/>
              </a:rPr>
              <a:t> after salt (1week</a:t>
            </a:r>
            <a:r>
              <a:rPr lang="en-GB" sz="2400" b="1" dirty="0" smtClean="0">
                <a:cs typeface="Times New Roman" panose="02020603050405020304" pitchFamily="18" charset="0"/>
              </a:rPr>
              <a:t>)</a:t>
            </a:r>
            <a:endParaRPr lang="en-GB" sz="2400" dirty="0" smtClean="0">
              <a:ea typeface="Times New Roman" panose="02020603050405020304" pitchFamily="18" charset="0"/>
              <a:cs typeface="Times New Roman" panose="02020603050405020304" pitchFamily="18" charset="0"/>
            </a:endParaRPr>
          </a:p>
          <a:p>
            <a:pPr>
              <a:buClr>
                <a:srgbClr val="7030A0"/>
              </a:buClr>
              <a:buSzPct val="100000"/>
            </a:pPr>
            <a:endParaRPr lang="en-GB" sz="2400" b="1" dirty="0">
              <a:cs typeface="Times New Roman" panose="02020603050405020304" pitchFamily="18" charset="0"/>
            </a:endParaRPr>
          </a:p>
          <a:p>
            <a:pPr marL="285750" indent="-285750">
              <a:buClr>
                <a:srgbClr val="7030A0"/>
              </a:buClr>
              <a:buSzPct val="100000"/>
              <a:buFont typeface="Wingdings" panose="05000000000000000000" pitchFamily="2" charset="2"/>
              <a:buChar char="v"/>
            </a:pPr>
            <a:r>
              <a:rPr lang="en-GB" sz="2400" b="1" dirty="0">
                <a:cs typeface="Times New Roman" panose="02020603050405020304" pitchFamily="18" charset="0"/>
              </a:rPr>
              <a:t>Disease index (</a:t>
            </a:r>
            <a:r>
              <a:rPr lang="en-GB" sz="2400" b="1" dirty="0" smtClean="0">
                <a:cs typeface="Times New Roman" panose="02020603050405020304" pitchFamily="18" charset="0"/>
              </a:rPr>
              <a:t>score: 0 </a:t>
            </a:r>
            <a:r>
              <a:rPr lang="en-GB" sz="2400" b="1" dirty="0">
                <a:cs typeface="Times New Roman" panose="02020603050405020304" pitchFamily="18" charset="0"/>
              </a:rPr>
              <a:t>to </a:t>
            </a:r>
            <a:r>
              <a:rPr lang="en-GB" sz="2400" b="1" dirty="0" smtClean="0">
                <a:cs typeface="Times New Roman" panose="02020603050405020304" pitchFamily="18" charset="0"/>
              </a:rPr>
              <a:t>10) at 14 DPI</a:t>
            </a:r>
            <a:endParaRPr lang="en-GB" sz="2400" b="1" dirty="0">
              <a:cs typeface="Times New Roman" panose="02020603050405020304" pitchFamily="18" charset="0"/>
            </a:endParaRPr>
          </a:p>
          <a:p>
            <a:pPr>
              <a:buClr>
                <a:srgbClr val="7030A0"/>
              </a:buClr>
              <a:buSzPct val="100000"/>
            </a:pPr>
            <a:endParaRPr lang="en-GB" sz="2400" b="1" dirty="0">
              <a:latin typeface="Times New Roman" panose="02020603050405020304" pitchFamily="18" charset="0"/>
              <a:cs typeface="Times New Roman" panose="02020603050405020304" pitchFamily="18" charset="0"/>
            </a:endParaRPr>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9060873" y="5866410"/>
            <a:ext cx="3131127" cy="991590"/>
          </a:xfrm>
          <a:prstGeom prst="rect">
            <a:avLst/>
          </a:prstGeom>
          <a:noFill/>
        </p:spPr>
      </p:pic>
    </p:spTree>
    <p:extLst>
      <p:ext uri="{BB962C8B-B14F-4D97-AF65-F5344CB8AC3E}">
        <p14:creationId xmlns:p14="http://schemas.microsoft.com/office/powerpoint/2010/main" val="28242822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9060873" y="5866410"/>
            <a:ext cx="3131127" cy="991590"/>
          </a:xfrm>
          <a:prstGeom prst="rect">
            <a:avLst/>
          </a:prstGeom>
          <a:noFill/>
        </p:spPr>
      </p:pic>
      <p:pic>
        <p:nvPicPr>
          <p:cNvPr id="5" name="Picture 4" descr="\\WURNET.NL\Homes\akter005\AppData\FolderRedirection\Desktop\MM.jpg"/>
          <p:cNvPicPr>
            <a:picLocks noChangeAspect="1"/>
          </p:cNvPicPr>
          <p:nvPr/>
        </p:nvPicPr>
        <p:blipFill rotWithShape="1">
          <a:blip r:embed="rId3" cstate="print">
            <a:extLst>
              <a:ext uri="{28A0092B-C50C-407E-A947-70E740481C1C}">
                <a14:useLocalDpi xmlns:a14="http://schemas.microsoft.com/office/drawing/2010/main" val="0"/>
              </a:ext>
            </a:extLst>
          </a:blip>
          <a:srcRect l="16658" t="1790" r="20204" b="13258"/>
          <a:stretch/>
        </p:blipFill>
        <p:spPr bwMode="auto">
          <a:xfrm>
            <a:off x="8841501" y="1809892"/>
            <a:ext cx="2223239" cy="4167553"/>
          </a:xfrm>
          <a:prstGeom prst="rect">
            <a:avLst/>
          </a:prstGeom>
          <a:noFill/>
          <a:ln>
            <a:noFill/>
          </a:ln>
          <a:extLst>
            <a:ext uri="{53640926-AAD7-44D8-BBD7-CCE9431645EC}">
              <a14:shadowObscured xmlns:a14="http://schemas.microsoft.com/office/drawing/2010/main"/>
            </a:ext>
          </a:extLst>
        </p:spPr>
      </p:pic>
      <p:sp>
        <p:nvSpPr>
          <p:cNvPr id="2" name="TextBox 1"/>
          <p:cNvSpPr txBox="1"/>
          <p:nvPr/>
        </p:nvSpPr>
        <p:spPr>
          <a:xfrm>
            <a:off x="872732" y="473325"/>
            <a:ext cx="6345936" cy="523220"/>
          </a:xfrm>
          <a:prstGeom prst="rect">
            <a:avLst/>
          </a:prstGeom>
          <a:noFill/>
        </p:spPr>
        <p:txBody>
          <a:bodyPr wrap="square" rtlCol="0">
            <a:spAutoFit/>
          </a:bodyPr>
          <a:lstStyle/>
          <a:p>
            <a:r>
              <a:rPr lang="en-GB" sz="2800" b="1" dirty="0" smtClean="0"/>
              <a:t>Kanamycin test</a:t>
            </a:r>
            <a:endParaRPr lang="en-GB" sz="2800" b="1" dirty="0"/>
          </a:p>
        </p:txBody>
      </p:sp>
      <p:sp>
        <p:nvSpPr>
          <p:cNvPr id="3" name="TextBox 2"/>
          <p:cNvSpPr txBox="1"/>
          <p:nvPr/>
        </p:nvSpPr>
        <p:spPr>
          <a:xfrm>
            <a:off x="3784531" y="-27367"/>
            <a:ext cx="4516036" cy="584775"/>
          </a:xfrm>
          <a:prstGeom prst="rect">
            <a:avLst/>
          </a:prstGeom>
          <a:noFill/>
        </p:spPr>
        <p:txBody>
          <a:bodyPr wrap="square" rtlCol="0">
            <a:spAutoFit/>
          </a:bodyPr>
          <a:lstStyle/>
          <a:p>
            <a:r>
              <a:rPr lang="en-GB" sz="3200" b="1" dirty="0" smtClean="0"/>
              <a:t>Results and discussion</a:t>
            </a:r>
            <a:endParaRPr lang="en-GB" sz="3200" b="1" dirty="0"/>
          </a:p>
        </p:txBody>
      </p:sp>
      <p:sp>
        <p:nvSpPr>
          <p:cNvPr id="6" name="TextBox 5"/>
          <p:cNvSpPr txBox="1"/>
          <p:nvPr/>
        </p:nvSpPr>
        <p:spPr>
          <a:xfrm>
            <a:off x="872732" y="841421"/>
            <a:ext cx="11319268" cy="923330"/>
          </a:xfrm>
          <a:prstGeom prst="rect">
            <a:avLst/>
          </a:prstGeom>
          <a:noFill/>
        </p:spPr>
        <p:txBody>
          <a:bodyPr wrap="square" rtlCol="0">
            <a:spAutoFit/>
          </a:bodyPr>
          <a:lstStyle/>
          <a:p>
            <a:r>
              <a:rPr lang="en-GB" b="1" dirty="0" smtClean="0"/>
              <a:t>Left picture shows </a:t>
            </a:r>
            <a:r>
              <a:rPr lang="en-GB" b="1" dirty="0"/>
              <a:t>transgenic seedling </a:t>
            </a:r>
            <a:r>
              <a:rPr lang="en-GB" b="1" dirty="0" smtClean="0"/>
              <a:t>with normal growth, true leaves and </a:t>
            </a:r>
            <a:r>
              <a:rPr lang="en-GB" b="1" dirty="0"/>
              <a:t>right picture </a:t>
            </a:r>
            <a:r>
              <a:rPr lang="en-GB" b="1" dirty="0" smtClean="0"/>
              <a:t>indicates </a:t>
            </a:r>
            <a:r>
              <a:rPr lang="en-GB" b="1" dirty="0"/>
              <a:t>non-transgenic plants </a:t>
            </a:r>
            <a:r>
              <a:rPr lang="en-GB" b="1" dirty="0" smtClean="0"/>
              <a:t>showing </a:t>
            </a:r>
            <a:r>
              <a:rPr lang="en-GB" b="1" dirty="0"/>
              <a:t>cotyledon </a:t>
            </a:r>
            <a:r>
              <a:rPr lang="en-GB" b="1" dirty="0" smtClean="0"/>
              <a:t>with colour </a:t>
            </a:r>
            <a:r>
              <a:rPr lang="en-GB" b="1" dirty="0"/>
              <a:t>changed from green to yellowish, no </a:t>
            </a:r>
            <a:r>
              <a:rPr lang="en-GB" b="1" dirty="0" smtClean="0"/>
              <a:t>true leaves and </a:t>
            </a:r>
            <a:r>
              <a:rPr lang="en-GB" b="1" dirty="0"/>
              <a:t>ultimately the growth of seedling stunted (MM</a:t>
            </a:r>
            <a:r>
              <a:rPr lang="en-GB" b="1" dirty="0" smtClean="0"/>
              <a:t>)</a:t>
            </a:r>
            <a:endParaRPr lang="en-GB" b="1"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4111" y="1817235"/>
            <a:ext cx="3173829" cy="4231772"/>
          </a:xfrm>
          <a:prstGeom prst="rect">
            <a:avLst/>
          </a:prstGeom>
        </p:spPr>
      </p:pic>
      <p:cxnSp>
        <p:nvCxnSpPr>
          <p:cNvPr id="10" name="Straight Arrow Connector 9"/>
          <p:cNvCxnSpPr/>
          <p:nvPr/>
        </p:nvCxnSpPr>
        <p:spPr>
          <a:xfrm flipH="1" flipV="1">
            <a:off x="2709532" y="3312352"/>
            <a:ext cx="3282762" cy="2946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2232564" y="3648726"/>
            <a:ext cx="3759434" cy="189486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2811324">
            <a:off x="5465353" y="3607378"/>
            <a:ext cx="1882472" cy="461665"/>
          </a:xfrm>
          <a:prstGeom prst="rect">
            <a:avLst/>
          </a:prstGeom>
          <a:noFill/>
        </p:spPr>
        <p:txBody>
          <a:bodyPr wrap="square" rtlCol="0">
            <a:spAutoFit/>
          </a:bodyPr>
          <a:lstStyle/>
          <a:p>
            <a:r>
              <a:rPr lang="en-GB" sz="2400" b="1" dirty="0" smtClean="0"/>
              <a:t>True leaves</a:t>
            </a:r>
            <a:endParaRPr lang="en-GB" sz="2400" b="1" dirty="0"/>
          </a:p>
        </p:txBody>
      </p:sp>
      <p:cxnSp>
        <p:nvCxnSpPr>
          <p:cNvPr id="20" name="Straight Arrow Connector 19"/>
          <p:cNvCxnSpPr/>
          <p:nvPr/>
        </p:nvCxnSpPr>
        <p:spPr>
          <a:xfrm>
            <a:off x="6901928" y="2382393"/>
            <a:ext cx="3724508" cy="137349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rot="8853909" flipV="1">
            <a:off x="5784213" y="1998985"/>
            <a:ext cx="2111175" cy="461665"/>
          </a:xfrm>
          <a:prstGeom prst="rect">
            <a:avLst/>
          </a:prstGeom>
          <a:noFill/>
        </p:spPr>
        <p:txBody>
          <a:bodyPr wrap="square" rtlCol="0">
            <a:spAutoFit/>
          </a:bodyPr>
          <a:lstStyle/>
          <a:p>
            <a:r>
              <a:rPr lang="en-GB" sz="2400" b="1" dirty="0" smtClean="0"/>
              <a:t>No true leaves</a:t>
            </a:r>
            <a:endParaRPr lang="en-GB" sz="2400" b="1" dirty="0"/>
          </a:p>
        </p:txBody>
      </p:sp>
    </p:spTree>
    <p:extLst>
      <p:ext uri="{BB962C8B-B14F-4D97-AF65-F5344CB8AC3E}">
        <p14:creationId xmlns:p14="http://schemas.microsoft.com/office/powerpoint/2010/main" val="25693216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9060873" y="5866410"/>
            <a:ext cx="3131127" cy="991590"/>
          </a:xfrm>
          <a:prstGeom prst="rect">
            <a:avLst/>
          </a:prstGeom>
          <a:noFill/>
        </p:spPr>
      </p:pic>
      <p:pic>
        <p:nvPicPr>
          <p:cNvPr id="10" name="Picture 9"/>
          <p:cNvPicPr/>
          <p:nvPr/>
        </p:nvPicPr>
        <p:blipFill rotWithShape="1">
          <a:blip r:embed="rId3" cstate="print">
            <a:extLst>
              <a:ext uri="{28A0092B-C50C-407E-A947-70E740481C1C}">
                <a14:useLocalDpi xmlns:a14="http://schemas.microsoft.com/office/drawing/2010/main" val="0"/>
              </a:ext>
            </a:extLst>
          </a:blip>
          <a:srcRect l="22446" r="13270" b="19498"/>
          <a:stretch/>
        </p:blipFill>
        <p:spPr bwMode="auto">
          <a:xfrm>
            <a:off x="982320" y="1839951"/>
            <a:ext cx="4671347" cy="4137103"/>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982320" y="851591"/>
            <a:ext cx="9434209" cy="729430"/>
          </a:xfrm>
          <a:prstGeom prst="rect">
            <a:avLst/>
          </a:prstGeom>
        </p:spPr>
        <p:txBody>
          <a:bodyPr wrap="square">
            <a:spAutoFit/>
          </a:bodyPr>
          <a:lstStyle/>
          <a:p>
            <a:pPr algn="just">
              <a:lnSpc>
                <a:spcPct val="115000"/>
              </a:lnSpc>
              <a:spcAft>
                <a:spcPts val="1000"/>
              </a:spcAft>
            </a:pPr>
            <a:r>
              <a:rPr lang="en-GB" b="1" dirty="0" smtClean="0">
                <a:ea typeface="Calibri" panose="020F0502020204030204" pitchFamily="34" charset="0"/>
                <a:cs typeface="Times New Roman" panose="02020603050405020304" pitchFamily="18" charset="0"/>
              </a:rPr>
              <a:t>The </a:t>
            </a:r>
            <a:r>
              <a:rPr lang="en-GB" b="1" dirty="0">
                <a:ea typeface="Calibri" panose="020F0502020204030204" pitchFamily="34" charset="0"/>
                <a:cs typeface="Times New Roman" panose="02020603050405020304" pitchFamily="18" charset="0"/>
              </a:rPr>
              <a:t>left </a:t>
            </a:r>
            <a:r>
              <a:rPr lang="en-GB" b="1" dirty="0" smtClean="0">
                <a:ea typeface="Calibri" panose="020F0502020204030204" pitchFamily="34" charset="0"/>
                <a:cs typeface="Times New Roman" panose="02020603050405020304" pitchFamily="18" charset="0"/>
              </a:rPr>
              <a:t>picture shows </a:t>
            </a:r>
            <a:r>
              <a:rPr lang="en-GB" b="1" dirty="0">
                <a:ea typeface="Calibri" panose="020F0502020204030204" pitchFamily="34" charset="0"/>
                <a:cs typeface="Times New Roman" panose="02020603050405020304" pitchFamily="18" charset="0"/>
              </a:rPr>
              <a:t>lateral roots which indicated this genotype </a:t>
            </a:r>
            <a:r>
              <a:rPr lang="en-GB" b="1" dirty="0" smtClean="0">
                <a:ea typeface="Calibri" panose="020F0502020204030204" pitchFamily="34" charset="0"/>
                <a:cs typeface="Times New Roman" panose="02020603050405020304" pitchFamily="18" charset="0"/>
              </a:rPr>
              <a:t>is transgenic while the right picture indicates non-transgenic </a:t>
            </a:r>
            <a:r>
              <a:rPr lang="en-GB" b="1" dirty="0">
                <a:ea typeface="Calibri" panose="020F0502020204030204" pitchFamily="34" charset="0"/>
                <a:cs typeface="Times New Roman" panose="02020603050405020304" pitchFamily="18" charset="0"/>
              </a:rPr>
              <a:t>(MM) where lateral roots </a:t>
            </a:r>
            <a:r>
              <a:rPr lang="en-GB" b="1" dirty="0" smtClean="0">
                <a:ea typeface="Calibri" panose="020F0502020204030204" pitchFamily="34" charset="0"/>
                <a:cs typeface="Times New Roman" panose="02020603050405020304" pitchFamily="18" charset="0"/>
              </a:rPr>
              <a:t>are not  observed</a:t>
            </a:r>
            <a:endParaRPr lang="en-GB" b="1" dirty="0">
              <a:ea typeface="Calibri" panose="020F0502020204030204" pitchFamily="34" charset="0"/>
              <a:cs typeface="Times New Roman" panose="02020603050405020304" pitchFamily="18" charset="0"/>
            </a:endParaRPr>
          </a:p>
        </p:txBody>
      </p:sp>
      <p:sp>
        <p:nvSpPr>
          <p:cNvPr id="7" name="TextBox 6"/>
          <p:cNvSpPr txBox="1"/>
          <p:nvPr/>
        </p:nvSpPr>
        <p:spPr>
          <a:xfrm>
            <a:off x="982320" y="344139"/>
            <a:ext cx="6345936" cy="523220"/>
          </a:xfrm>
          <a:prstGeom prst="rect">
            <a:avLst/>
          </a:prstGeom>
          <a:noFill/>
        </p:spPr>
        <p:txBody>
          <a:bodyPr wrap="square" rtlCol="0">
            <a:spAutoFit/>
          </a:bodyPr>
          <a:lstStyle/>
          <a:p>
            <a:r>
              <a:rPr lang="en-GB" sz="2800" b="1" dirty="0" smtClean="0"/>
              <a:t>Kanamycin test</a:t>
            </a:r>
            <a:endParaRPr lang="en-GB" sz="2800" b="1" dirty="0"/>
          </a:p>
        </p:txBody>
      </p:sp>
      <p:cxnSp>
        <p:nvCxnSpPr>
          <p:cNvPr id="5" name="Straight Arrow Connector 4"/>
          <p:cNvCxnSpPr/>
          <p:nvPr/>
        </p:nvCxnSpPr>
        <p:spPr>
          <a:xfrm flipH="1" flipV="1">
            <a:off x="3001976" y="4846978"/>
            <a:ext cx="3773507" cy="148581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8770588">
            <a:off x="6315821" y="5924494"/>
            <a:ext cx="1706086" cy="461665"/>
          </a:xfrm>
          <a:prstGeom prst="rect">
            <a:avLst/>
          </a:prstGeom>
          <a:noFill/>
        </p:spPr>
        <p:txBody>
          <a:bodyPr wrap="square" rtlCol="0">
            <a:spAutoFit/>
          </a:bodyPr>
          <a:lstStyle/>
          <a:p>
            <a:r>
              <a:rPr lang="en-GB" sz="2400" b="1" dirty="0" smtClean="0"/>
              <a:t>Lateral root</a:t>
            </a:r>
            <a:endParaRPr lang="en-GB" sz="2400" b="1" dirty="0"/>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19753" r="19342" b="9465"/>
          <a:stretch/>
        </p:blipFill>
        <p:spPr>
          <a:xfrm>
            <a:off x="9258624" y="1839952"/>
            <a:ext cx="2038852" cy="4040968"/>
          </a:xfrm>
          <a:prstGeom prst="rect">
            <a:avLst/>
          </a:prstGeom>
        </p:spPr>
      </p:pic>
      <p:cxnSp>
        <p:nvCxnSpPr>
          <p:cNvPr id="15" name="Straight Arrow Connector 14"/>
          <p:cNvCxnSpPr/>
          <p:nvPr/>
        </p:nvCxnSpPr>
        <p:spPr>
          <a:xfrm>
            <a:off x="7303904" y="3859156"/>
            <a:ext cx="2468392" cy="159791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8102733">
            <a:off x="6267932" y="3184708"/>
            <a:ext cx="2259926" cy="461665"/>
          </a:xfrm>
          <a:prstGeom prst="rect">
            <a:avLst/>
          </a:prstGeom>
          <a:noFill/>
        </p:spPr>
        <p:txBody>
          <a:bodyPr wrap="square" rtlCol="0">
            <a:spAutoFit/>
          </a:bodyPr>
          <a:lstStyle/>
          <a:p>
            <a:r>
              <a:rPr lang="en-GB" sz="2400" b="1" dirty="0" smtClean="0"/>
              <a:t>No lateral root</a:t>
            </a:r>
            <a:endParaRPr lang="en-GB" sz="2400" b="1" dirty="0"/>
          </a:p>
        </p:txBody>
      </p:sp>
      <p:sp>
        <p:nvSpPr>
          <p:cNvPr id="20" name="TextBox 19"/>
          <p:cNvSpPr txBox="1"/>
          <p:nvPr/>
        </p:nvSpPr>
        <p:spPr>
          <a:xfrm>
            <a:off x="3728775" y="14496"/>
            <a:ext cx="4516036" cy="584775"/>
          </a:xfrm>
          <a:prstGeom prst="rect">
            <a:avLst/>
          </a:prstGeom>
          <a:noFill/>
        </p:spPr>
        <p:txBody>
          <a:bodyPr wrap="square" rtlCol="0">
            <a:spAutoFit/>
          </a:bodyPr>
          <a:lstStyle/>
          <a:p>
            <a:r>
              <a:rPr lang="en-GB" sz="3200" b="1" dirty="0" smtClean="0"/>
              <a:t>Results and discussion</a:t>
            </a:r>
            <a:endParaRPr lang="en-GB" sz="3200" b="1" dirty="0"/>
          </a:p>
        </p:txBody>
      </p:sp>
    </p:spTree>
    <p:extLst>
      <p:ext uri="{BB962C8B-B14F-4D97-AF65-F5344CB8AC3E}">
        <p14:creationId xmlns:p14="http://schemas.microsoft.com/office/powerpoint/2010/main" val="5849362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9060873" y="5866410"/>
            <a:ext cx="3131127" cy="991590"/>
          </a:xfrm>
          <a:prstGeom prst="rect">
            <a:avLst/>
          </a:prstGeom>
          <a:noFill/>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l="594" t="3998" r="1552" b="13379"/>
          <a:stretch>
            <a:fillRect/>
          </a:stretch>
        </p:blipFill>
        <p:spPr bwMode="auto">
          <a:xfrm>
            <a:off x="1783828" y="882958"/>
            <a:ext cx="2572616" cy="377028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l="6398" t="13950" r="10323" b="4826"/>
          <a:stretch>
            <a:fillRect/>
          </a:stretch>
        </p:blipFill>
        <p:spPr bwMode="auto">
          <a:xfrm>
            <a:off x="4747679" y="920691"/>
            <a:ext cx="2625806" cy="373255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11"/>
          <p:cNvPicPr>
            <a:picLocks noChangeAspect="1" noChangeArrowheads="1"/>
          </p:cNvPicPr>
          <p:nvPr/>
        </p:nvPicPr>
        <p:blipFill>
          <a:blip r:embed="rId5">
            <a:extLst>
              <a:ext uri="{28A0092B-C50C-407E-A947-70E740481C1C}">
                <a14:useLocalDpi xmlns:a14="http://schemas.microsoft.com/office/drawing/2010/main" val="0"/>
              </a:ext>
            </a:extLst>
          </a:blip>
          <a:srcRect l="15164" t="22299" r="5946"/>
          <a:stretch>
            <a:fillRect/>
          </a:stretch>
        </p:blipFill>
        <p:spPr bwMode="auto">
          <a:xfrm>
            <a:off x="7803663" y="940181"/>
            <a:ext cx="2510640" cy="373255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25391" y="386183"/>
            <a:ext cx="7566102" cy="369332"/>
          </a:xfrm>
          <a:prstGeom prst="rect">
            <a:avLst/>
          </a:prstGeom>
          <a:noFill/>
        </p:spPr>
        <p:txBody>
          <a:bodyPr wrap="square" rtlCol="0">
            <a:spAutoFit/>
          </a:bodyPr>
          <a:lstStyle/>
          <a:p>
            <a:r>
              <a:rPr lang="en-GB" b="1" dirty="0" smtClean="0"/>
              <a:t>Leaf necrosis before any treatment (4 weeks after transplanting)</a:t>
            </a:r>
            <a:endParaRPr lang="en-GB" b="1" dirty="0"/>
          </a:p>
        </p:txBody>
      </p:sp>
      <p:sp>
        <p:nvSpPr>
          <p:cNvPr id="4" name="TextBox 3"/>
          <p:cNvSpPr txBox="1"/>
          <p:nvPr/>
        </p:nvSpPr>
        <p:spPr>
          <a:xfrm>
            <a:off x="1905520" y="4728911"/>
            <a:ext cx="2062976" cy="461665"/>
          </a:xfrm>
          <a:prstGeom prst="rect">
            <a:avLst/>
          </a:prstGeom>
          <a:noFill/>
        </p:spPr>
        <p:txBody>
          <a:bodyPr wrap="square" rtlCol="0">
            <a:spAutoFit/>
          </a:bodyPr>
          <a:lstStyle/>
          <a:p>
            <a:r>
              <a:rPr lang="en-GB" sz="2400" b="1" i="1" dirty="0"/>
              <a:t>SlWRKY23-3S</a:t>
            </a:r>
            <a:endParaRPr lang="en-GB" sz="2400" dirty="0"/>
          </a:p>
        </p:txBody>
      </p:sp>
      <p:sp>
        <p:nvSpPr>
          <p:cNvPr id="5" name="TextBox 4"/>
          <p:cNvSpPr txBox="1"/>
          <p:nvPr/>
        </p:nvSpPr>
        <p:spPr>
          <a:xfrm>
            <a:off x="4747679" y="4672731"/>
            <a:ext cx="2625805" cy="461665"/>
          </a:xfrm>
          <a:prstGeom prst="rect">
            <a:avLst/>
          </a:prstGeom>
          <a:noFill/>
        </p:spPr>
        <p:txBody>
          <a:bodyPr wrap="square" rtlCol="0">
            <a:spAutoFit/>
          </a:bodyPr>
          <a:lstStyle/>
          <a:p>
            <a:r>
              <a:rPr lang="en-GB" sz="2400" b="1" dirty="0" err="1" smtClean="0"/>
              <a:t>Moneymaker</a:t>
            </a:r>
            <a:r>
              <a:rPr lang="en-GB" sz="2400" b="1" dirty="0" smtClean="0"/>
              <a:t>(MM)</a:t>
            </a:r>
            <a:endParaRPr lang="en-GB" sz="2400" b="1" dirty="0"/>
          </a:p>
        </p:txBody>
      </p:sp>
      <p:sp>
        <p:nvSpPr>
          <p:cNvPr id="10" name="TextBox 9"/>
          <p:cNvSpPr txBox="1"/>
          <p:nvPr/>
        </p:nvSpPr>
        <p:spPr>
          <a:xfrm>
            <a:off x="8062332" y="4857397"/>
            <a:ext cx="1929161" cy="461665"/>
          </a:xfrm>
          <a:prstGeom prst="rect">
            <a:avLst/>
          </a:prstGeom>
          <a:noFill/>
        </p:spPr>
        <p:txBody>
          <a:bodyPr wrap="square" rtlCol="0">
            <a:spAutoFit/>
          </a:bodyPr>
          <a:lstStyle/>
          <a:p>
            <a:r>
              <a:rPr lang="en-GB" sz="2400" b="1" i="1" dirty="0"/>
              <a:t>SlWRKY6-3OE</a:t>
            </a:r>
            <a:endParaRPr lang="en-GB" sz="2400" b="1" dirty="0"/>
          </a:p>
        </p:txBody>
      </p:sp>
      <p:sp>
        <p:nvSpPr>
          <p:cNvPr id="13" name="TextBox 12"/>
          <p:cNvSpPr txBox="1"/>
          <p:nvPr/>
        </p:nvSpPr>
        <p:spPr>
          <a:xfrm>
            <a:off x="3784531" y="-27367"/>
            <a:ext cx="4516036" cy="584775"/>
          </a:xfrm>
          <a:prstGeom prst="rect">
            <a:avLst/>
          </a:prstGeom>
          <a:noFill/>
        </p:spPr>
        <p:txBody>
          <a:bodyPr wrap="square" rtlCol="0">
            <a:spAutoFit/>
          </a:bodyPr>
          <a:lstStyle/>
          <a:p>
            <a:r>
              <a:rPr lang="en-GB" sz="3200" b="1" dirty="0" smtClean="0"/>
              <a:t>Results and discussion</a:t>
            </a:r>
            <a:endParaRPr lang="en-GB" sz="3200" b="1" dirty="0"/>
          </a:p>
        </p:txBody>
      </p:sp>
    </p:spTree>
    <p:extLst>
      <p:ext uri="{BB962C8B-B14F-4D97-AF65-F5344CB8AC3E}">
        <p14:creationId xmlns:p14="http://schemas.microsoft.com/office/powerpoint/2010/main" val="2241975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9060873" y="5866410"/>
            <a:ext cx="3131127" cy="991590"/>
          </a:xfrm>
          <a:prstGeom prst="rect">
            <a:avLst/>
          </a:prstGeom>
          <a:noFill/>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6213" t="6665" r="11163" b="22663"/>
          <a:stretch/>
        </p:blipFill>
        <p:spPr>
          <a:xfrm rot="16200000">
            <a:off x="7459248" y="1502102"/>
            <a:ext cx="4658575" cy="3236976"/>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9516" t="11430" r="8241" b="21281"/>
          <a:stretch/>
        </p:blipFill>
        <p:spPr>
          <a:xfrm rot="16200000">
            <a:off x="37668" y="1538297"/>
            <a:ext cx="4740411" cy="3452079"/>
          </a:xfrm>
          <a:prstGeom prst="rect">
            <a:avLst/>
          </a:prstGeom>
        </p:spPr>
      </p:pic>
      <p:sp>
        <p:nvSpPr>
          <p:cNvPr id="3" name="TextBox 2"/>
          <p:cNvSpPr txBox="1"/>
          <p:nvPr/>
        </p:nvSpPr>
        <p:spPr>
          <a:xfrm>
            <a:off x="681833" y="405291"/>
            <a:ext cx="10140696" cy="400110"/>
          </a:xfrm>
          <a:prstGeom prst="rect">
            <a:avLst/>
          </a:prstGeom>
          <a:noFill/>
        </p:spPr>
        <p:txBody>
          <a:bodyPr wrap="square" rtlCol="0">
            <a:spAutoFit/>
          </a:bodyPr>
          <a:lstStyle/>
          <a:p>
            <a:r>
              <a:rPr lang="en-GB" sz="2000" b="1" dirty="0" smtClean="0"/>
              <a:t>Distinct </a:t>
            </a:r>
            <a:r>
              <a:rPr lang="en-GB" sz="2000" b="1" dirty="0"/>
              <a:t>necrosis leaf symptom between </a:t>
            </a:r>
            <a:r>
              <a:rPr lang="en-GB" sz="2000" b="1" i="1" dirty="0"/>
              <a:t>SlWRKY23-3S</a:t>
            </a:r>
            <a:r>
              <a:rPr lang="en-GB" sz="2000" b="1" dirty="0"/>
              <a:t> (left</a:t>
            </a:r>
            <a:r>
              <a:rPr lang="en-GB" sz="2000" b="1" dirty="0" smtClean="0"/>
              <a:t>) and </a:t>
            </a:r>
            <a:r>
              <a:rPr lang="en-GB" sz="2000" b="1" i="1" dirty="0" smtClean="0"/>
              <a:t>SlWRKY6-3OE</a:t>
            </a:r>
            <a:r>
              <a:rPr lang="en-GB" sz="2000" b="1" dirty="0"/>
              <a:t> </a:t>
            </a:r>
            <a:r>
              <a:rPr lang="en-GB" sz="2000" b="1" dirty="0" smtClean="0"/>
              <a:t>(right</a:t>
            </a:r>
            <a:r>
              <a:rPr lang="en-GB" b="1" dirty="0" smtClean="0"/>
              <a:t>)</a:t>
            </a:r>
            <a:endParaRPr lang="en-GB" b="1" dirty="0"/>
          </a:p>
        </p:txBody>
      </p:sp>
      <p:sp>
        <p:nvSpPr>
          <p:cNvPr id="2" name="TextBox 1"/>
          <p:cNvSpPr txBox="1"/>
          <p:nvPr/>
        </p:nvSpPr>
        <p:spPr>
          <a:xfrm>
            <a:off x="1259130" y="5793833"/>
            <a:ext cx="2305418" cy="461665"/>
          </a:xfrm>
          <a:prstGeom prst="rect">
            <a:avLst/>
          </a:prstGeom>
          <a:noFill/>
        </p:spPr>
        <p:txBody>
          <a:bodyPr wrap="square" rtlCol="0">
            <a:spAutoFit/>
          </a:bodyPr>
          <a:lstStyle/>
          <a:p>
            <a:r>
              <a:rPr lang="en-GB" sz="2400" b="1" i="1" dirty="0"/>
              <a:t>SlWRKY23-3S</a:t>
            </a:r>
            <a:endParaRPr lang="en-GB" sz="2400" dirty="0"/>
          </a:p>
        </p:txBody>
      </p:sp>
      <p:sp>
        <p:nvSpPr>
          <p:cNvPr id="4" name="TextBox 3"/>
          <p:cNvSpPr txBox="1"/>
          <p:nvPr/>
        </p:nvSpPr>
        <p:spPr>
          <a:xfrm>
            <a:off x="8170047" y="5449876"/>
            <a:ext cx="3561036" cy="461665"/>
          </a:xfrm>
          <a:prstGeom prst="rect">
            <a:avLst/>
          </a:prstGeom>
          <a:noFill/>
        </p:spPr>
        <p:txBody>
          <a:bodyPr wrap="square" rtlCol="0">
            <a:spAutoFit/>
          </a:bodyPr>
          <a:lstStyle/>
          <a:p>
            <a:r>
              <a:rPr lang="en-GB" sz="2400" b="1" i="1" dirty="0" smtClean="0"/>
              <a:t>              SlWRKY6-3OE</a:t>
            </a:r>
            <a:endParaRPr lang="en-GB" sz="2400" i="1" dirty="0"/>
          </a:p>
        </p:txBody>
      </p:sp>
      <p:cxnSp>
        <p:nvCxnSpPr>
          <p:cNvPr id="11" name="Straight Arrow Connector 10"/>
          <p:cNvCxnSpPr/>
          <p:nvPr/>
        </p:nvCxnSpPr>
        <p:spPr>
          <a:xfrm flipH="1">
            <a:off x="3490334" y="2820468"/>
            <a:ext cx="2265814" cy="185110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18418783">
            <a:off x="5291286" y="1807917"/>
            <a:ext cx="2174921" cy="461665"/>
          </a:xfrm>
          <a:prstGeom prst="rect">
            <a:avLst/>
          </a:prstGeom>
          <a:noFill/>
        </p:spPr>
        <p:txBody>
          <a:bodyPr wrap="square" rtlCol="0">
            <a:spAutoFit/>
          </a:bodyPr>
          <a:lstStyle/>
          <a:p>
            <a:r>
              <a:rPr lang="en-GB" sz="2400" b="1" dirty="0" smtClean="0"/>
              <a:t>Brownish spot</a:t>
            </a:r>
            <a:endParaRPr lang="en-GB" sz="2400" b="1" dirty="0"/>
          </a:p>
        </p:txBody>
      </p:sp>
      <p:cxnSp>
        <p:nvCxnSpPr>
          <p:cNvPr id="17" name="Straight Arrow Connector 16"/>
          <p:cNvCxnSpPr/>
          <p:nvPr/>
        </p:nvCxnSpPr>
        <p:spPr>
          <a:xfrm flipV="1">
            <a:off x="6155627" y="2109929"/>
            <a:ext cx="3380722" cy="280541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rot="19131926">
            <a:off x="3765583" y="5445747"/>
            <a:ext cx="2994560" cy="461665"/>
          </a:xfrm>
          <a:prstGeom prst="rect">
            <a:avLst/>
          </a:prstGeom>
          <a:noFill/>
        </p:spPr>
        <p:txBody>
          <a:bodyPr wrap="square" rtlCol="0">
            <a:spAutoFit/>
          </a:bodyPr>
          <a:lstStyle/>
          <a:p>
            <a:r>
              <a:rPr lang="en-GB" sz="2400" b="1" dirty="0" smtClean="0"/>
              <a:t>Yellowish black spot</a:t>
            </a:r>
            <a:endParaRPr lang="en-GB" sz="2400" b="1" dirty="0"/>
          </a:p>
        </p:txBody>
      </p:sp>
      <p:sp>
        <p:nvSpPr>
          <p:cNvPr id="23" name="TextBox 22"/>
          <p:cNvSpPr txBox="1"/>
          <p:nvPr/>
        </p:nvSpPr>
        <p:spPr>
          <a:xfrm>
            <a:off x="3824869" y="-73052"/>
            <a:ext cx="4516036" cy="461665"/>
          </a:xfrm>
          <a:prstGeom prst="rect">
            <a:avLst/>
          </a:prstGeom>
          <a:noFill/>
        </p:spPr>
        <p:txBody>
          <a:bodyPr wrap="square" rtlCol="0">
            <a:spAutoFit/>
          </a:bodyPr>
          <a:lstStyle/>
          <a:p>
            <a:r>
              <a:rPr lang="en-GB" sz="2400" b="1" dirty="0" smtClean="0"/>
              <a:t>Results and discussion</a:t>
            </a:r>
            <a:endParaRPr lang="en-GB" sz="2400" b="1" dirty="0"/>
          </a:p>
        </p:txBody>
      </p:sp>
    </p:spTree>
    <p:extLst>
      <p:ext uri="{BB962C8B-B14F-4D97-AF65-F5344CB8AC3E}">
        <p14:creationId xmlns:p14="http://schemas.microsoft.com/office/powerpoint/2010/main" val="8768406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9060873" y="5866410"/>
            <a:ext cx="3131127" cy="991590"/>
          </a:xfrm>
          <a:prstGeom prst="rect">
            <a:avLst/>
          </a:prstGeom>
          <a:noFill/>
        </p:spPr>
      </p:pic>
      <p:sp>
        <p:nvSpPr>
          <p:cNvPr id="4" name="TextBox 3"/>
          <p:cNvSpPr txBox="1"/>
          <p:nvPr/>
        </p:nvSpPr>
        <p:spPr>
          <a:xfrm>
            <a:off x="-613317" y="789420"/>
            <a:ext cx="9891132" cy="461665"/>
          </a:xfrm>
          <a:prstGeom prst="rect">
            <a:avLst/>
          </a:prstGeom>
          <a:noFill/>
        </p:spPr>
        <p:txBody>
          <a:bodyPr wrap="square" rtlCol="0">
            <a:spAutoFit/>
          </a:bodyPr>
          <a:lstStyle/>
          <a:p>
            <a:r>
              <a:rPr lang="en-GB" sz="2400" b="1" dirty="0" smtClean="0"/>
              <a:t>                    Plant height (cm) before Salt (4 weeks after transplanting) </a:t>
            </a:r>
            <a:endParaRPr lang="en-GB" sz="2400" b="1" dirty="0"/>
          </a:p>
        </p:txBody>
      </p:sp>
      <p:grpSp>
        <p:nvGrpSpPr>
          <p:cNvPr id="5" name="Group 4"/>
          <p:cNvGrpSpPr/>
          <p:nvPr/>
        </p:nvGrpSpPr>
        <p:grpSpPr>
          <a:xfrm>
            <a:off x="814039" y="1256662"/>
            <a:ext cx="10337181" cy="4716964"/>
            <a:chOff x="814039" y="1256662"/>
            <a:chExt cx="10337181" cy="4716964"/>
          </a:xfrm>
        </p:grpSpPr>
        <p:graphicFrame>
          <p:nvGraphicFramePr>
            <p:cNvPr id="6" name="Chart 5">
              <a:extLst>
                <a:ext uri="{FF2B5EF4-FFF2-40B4-BE49-F238E27FC236}">
                  <a16:creationId xmlns="" xmlns:a16="http://schemas.microsoft.com/office/drawing/2014/main" id="{00000000-0008-0000-0000-000002000000}"/>
                </a:ext>
              </a:extLst>
            </p:cNvPr>
            <p:cNvGraphicFramePr/>
            <p:nvPr>
              <p:extLst>
                <p:ext uri="{D42A27DB-BD31-4B8C-83A1-F6EECF244321}">
                  <p14:modId xmlns:p14="http://schemas.microsoft.com/office/powerpoint/2010/main" val="2265025572"/>
                </p:ext>
              </p:extLst>
            </p:nvPr>
          </p:nvGraphicFramePr>
          <p:xfrm>
            <a:off x="814039" y="1256662"/>
            <a:ext cx="10337181" cy="4716964"/>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5872975" y="2687443"/>
              <a:ext cx="427464" cy="217448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3925229" y="3735659"/>
              <a:ext cx="256479" cy="112627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6512312" y="2687443"/>
              <a:ext cx="356839" cy="217449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3784531" y="-27367"/>
            <a:ext cx="4516036" cy="584775"/>
          </a:xfrm>
          <a:prstGeom prst="rect">
            <a:avLst/>
          </a:prstGeom>
          <a:noFill/>
        </p:spPr>
        <p:txBody>
          <a:bodyPr wrap="square" rtlCol="0">
            <a:spAutoFit/>
          </a:bodyPr>
          <a:lstStyle/>
          <a:p>
            <a:r>
              <a:rPr lang="en-GB" sz="3200" b="1" dirty="0" smtClean="0"/>
              <a:t>Results and discussion</a:t>
            </a:r>
            <a:endParaRPr lang="en-GB" sz="3200" b="1" dirty="0"/>
          </a:p>
        </p:txBody>
      </p:sp>
    </p:spTree>
    <p:extLst>
      <p:ext uri="{BB962C8B-B14F-4D97-AF65-F5344CB8AC3E}">
        <p14:creationId xmlns:p14="http://schemas.microsoft.com/office/powerpoint/2010/main" val="1571467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060873" y="5866410"/>
            <a:ext cx="3131127" cy="991590"/>
          </a:xfrm>
          <a:prstGeom prst="rect">
            <a:avLst/>
          </a:prstGeom>
          <a:noFill/>
        </p:spPr>
      </p:pic>
      <p:sp>
        <p:nvSpPr>
          <p:cNvPr id="2" name="TextBox 1"/>
          <p:cNvSpPr txBox="1"/>
          <p:nvPr/>
        </p:nvSpPr>
        <p:spPr>
          <a:xfrm>
            <a:off x="4663469" y="203749"/>
            <a:ext cx="2972377" cy="584775"/>
          </a:xfrm>
          <a:prstGeom prst="rect">
            <a:avLst/>
          </a:prstGeom>
          <a:noFill/>
        </p:spPr>
        <p:txBody>
          <a:bodyPr wrap="square" rtlCol="0">
            <a:spAutoFit/>
          </a:bodyPr>
          <a:lstStyle/>
          <a:p>
            <a:r>
              <a:rPr lang="en-GB" sz="3200" u="sng" dirty="0" smtClean="0"/>
              <a:t>Outline</a:t>
            </a:r>
            <a:endParaRPr lang="en-GB" sz="3200" u="sng" dirty="0"/>
          </a:p>
        </p:txBody>
      </p:sp>
      <p:graphicFrame>
        <p:nvGraphicFramePr>
          <p:cNvPr id="5" name="Diagram 6">
            <a:extLst>
              <a:ext uri="{FF2B5EF4-FFF2-40B4-BE49-F238E27FC236}">
                <a16:creationId xmlns="" xmlns:a16="http://schemas.microsoft.com/office/drawing/2014/main" id="{37859A25-07EC-47FD-8B5D-04DCD6ADD7B8}"/>
              </a:ext>
            </a:extLst>
          </p:cNvPr>
          <p:cNvGraphicFramePr/>
          <p:nvPr>
            <p:extLst>
              <p:ext uri="{D42A27DB-BD31-4B8C-83A1-F6EECF244321}">
                <p14:modId xmlns:p14="http://schemas.microsoft.com/office/powerpoint/2010/main" val="4145245892"/>
              </p:ext>
            </p:extLst>
          </p:nvPr>
        </p:nvGraphicFramePr>
        <p:xfrm>
          <a:off x="3262168" y="1394826"/>
          <a:ext cx="6226354" cy="35200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69066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9060873" y="5866410"/>
            <a:ext cx="3131127" cy="991590"/>
          </a:xfrm>
          <a:prstGeom prst="rect">
            <a:avLst/>
          </a:prstGeom>
          <a:noFill/>
        </p:spPr>
      </p:pic>
      <p:graphicFrame>
        <p:nvGraphicFramePr>
          <p:cNvPr id="6" name="Chart 5"/>
          <p:cNvGraphicFramePr/>
          <p:nvPr>
            <p:extLst>
              <p:ext uri="{D42A27DB-BD31-4B8C-83A1-F6EECF244321}">
                <p14:modId xmlns:p14="http://schemas.microsoft.com/office/powerpoint/2010/main" val="1004531758"/>
              </p:ext>
            </p:extLst>
          </p:nvPr>
        </p:nvGraphicFramePr>
        <p:xfrm>
          <a:off x="646771" y="1143000"/>
          <a:ext cx="10560205" cy="472341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721382" y="681335"/>
            <a:ext cx="8059917" cy="461665"/>
          </a:xfrm>
          <a:prstGeom prst="rect">
            <a:avLst/>
          </a:prstGeom>
          <a:noFill/>
        </p:spPr>
        <p:txBody>
          <a:bodyPr wrap="square" rtlCol="0">
            <a:spAutoFit/>
          </a:bodyPr>
          <a:lstStyle/>
          <a:p>
            <a:r>
              <a:rPr lang="en-GB" sz="2400" b="1" dirty="0" smtClean="0"/>
              <a:t>                    Plant height (cm) after Salt (1week) </a:t>
            </a:r>
            <a:endParaRPr lang="en-GB" sz="2400" b="1" dirty="0"/>
          </a:p>
        </p:txBody>
      </p:sp>
      <p:sp>
        <p:nvSpPr>
          <p:cNvPr id="2" name="Rectangle 1"/>
          <p:cNvSpPr/>
          <p:nvPr/>
        </p:nvSpPr>
        <p:spPr>
          <a:xfrm>
            <a:off x="3869473" y="2720898"/>
            <a:ext cx="278781" cy="190685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3784531" y="-27367"/>
            <a:ext cx="4516036" cy="584775"/>
          </a:xfrm>
          <a:prstGeom prst="rect">
            <a:avLst/>
          </a:prstGeom>
          <a:noFill/>
        </p:spPr>
        <p:txBody>
          <a:bodyPr wrap="square" rtlCol="0">
            <a:spAutoFit/>
          </a:bodyPr>
          <a:lstStyle/>
          <a:p>
            <a:r>
              <a:rPr lang="en-GB" sz="3200" b="1" dirty="0" smtClean="0"/>
              <a:t>Results and discussion</a:t>
            </a:r>
            <a:endParaRPr lang="en-GB" sz="3200" b="1" dirty="0"/>
          </a:p>
        </p:txBody>
      </p:sp>
    </p:spTree>
    <p:extLst>
      <p:ext uri="{BB962C8B-B14F-4D97-AF65-F5344CB8AC3E}">
        <p14:creationId xmlns:p14="http://schemas.microsoft.com/office/powerpoint/2010/main" val="25722432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9060873" y="5866410"/>
            <a:ext cx="3131127" cy="991590"/>
          </a:xfrm>
          <a:prstGeom prst="rect">
            <a:avLst/>
          </a:prstGeom>
          <a:noFill/>
        </p:spPr>
      </p:pic>
      <p:graphicFrame>
        <p:nvGraphicFramePr>
          <p:cNvPr id="3" name="Chart 2"/>
          <p:cNvGraphicFramePr/>
          <p:nvPr>
            <p:extLst>
              <p:ext uri="{D42A27DB-BD31-4B8C-83A1-F6EECF244321}">
                <p14:modId xmlns:p14="http://schemas.microsoft.com/office/powerpoint/2010/main" val="92913760"/>
              </p:ext>
            </p:extLst>
          </p:nvPr>
        </p:nvGraphicFramePr>
        <p:xfrm>
          <a:off x="602166" y="1315844"/>
          <a:ext cx="11117766" cy="482847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832894" y="854179"/>
            <a:ext cx="8059917" cy="461665"/>
          </a:xfrm>
          <a:prstGeom prst="rect">
            <a:avLst/>
          </a:prstGeom>
          <a:noFill/>
        </p:spPr>
        <p:txBody>
          <a:bodyPr wrap="square" rtlCol="0">
            <a:spAutoFit/>
          </a:bodyPr>
          <a:lstStyle/>
          <a:p>
            <a:r>
              <a:rPr lang="en-GB" sz="2400" b="1" dirty="0" smtClean="0"/>
              <a:t>                    Plant height (cm) after PM inoculation (3 weeks) </a:t>
            </a:r>
            <a:endParaRPr lang="en-GB" sz="2400" b="1" dirty="0"/>
          </a:p>
        </p:txBody>
      </p:sp>
      <p:sp>
        <p:nvSpPr>
          <p:cNvPr id="2" name="TextBox 1"/>
          <p:cNvSpPr txBox="1"/>
          <p:nvPr/>
        </p:nvSpPr>
        <p:spPr>
          <a:xfrm>
            <a:off x="6371303" y="1851103"/>
            <a:ext cx="642467" cy="3178098"/>
          </a:xfrm>
          <a:prstGeom prst="rect">
            <a:avLst/>
          </a:prstGeom>
          <a:noFill/>
          <a:ln w="28575">
            <a:solidFill>
              <a:srgbClr val="00B050"/>
            </a:solidFill>
          </a:ln>
        </p:spPr>
        <p:txBody>
          <a:bodyPr wrap="square" rtlCol="0">
            <a:spAutoFit/>
          </a:bodyPr>
          <a:lstStyle/>
          <a:p>
            <a:endParaRPr lang="en-GB" dirty="0"/>
          </a:p>
        </p:txBody>
      </p:sp>
      <p:sp>
        <p:nvSpPr>
          <p:cNvPr id="5" name="TextBox 4"/>
          <p:cNvSpPr txBox="1"/>
          <p:nvPr/>
        </p:nvSpPr>
        <p:spPr>
          <a:xfrm>
            <a:off x="7227023" y="2642839"/>
            <a:ext cx="523076" cy="2386362"/>
          </a:xfrm>
          <a:prstGeom prst="rect">
            <a:avLst/>
          </a:prstGeom>
          <a:noFill/>
          <a:ln w="28575">
            <a:solidFill>
              <a:srgbClr val="00B050"/>
            </a:solidFill>
          </a:ln>
        </p:spPr>
        <p:txBody>
          <a:bodyPr wrap="square" rtlCol="0">
            <a:spAutoFit/>
          </a:bodyPr>
          <a:lstStyle/>
          <a:p>
            <a:endParaRPr lang="en-GB" dirty="0"/>
          </a:p>
        </p:txBody>
      </p:sp>
      <p:sp>
        <p:nvSpPr>
          <p:cNvPr id="6" name="TextBox 5"/>
          <p:cNvSpPr txBox="1"/>
          <p:nvPr/>
        </p:nvSpPr>
        <p:spPr>
          <a:xfrm>
            <a:off x="4074462" y="2352907"/>
            <a:ext cx="200723" cy="2676294"/>
          </a:xfrm>
          <a:prstGeom prst="rect">
            <a:avLst/>
          </a:prstGeom>
          <a:noFill/>
          <a:ln w="57150">
            <a:solidFill>
              <a:srgbClr val="00B050"/>
            </a:solidFill>
          </a:ln>
        </p:spPr>
        <p:txBody>
          <a:bodyPr wrap="square" rtlCol="0">
            <a:spAutoFit/>
          </a:bodyPr>
          <a:lstStyle/>
          <a:p>
            <a:endParaRPr lang="en-GB" dirty="0"/>
          </a:p>
        </p:txBody>
      </p:sp>
      <p:sp>
        <p:nvSpPr>
          <p:cNvPr id="8" name="TextBox 7"/>
          <p:cNvSpPr txBox="1"/>
          <p:nvPr/>
        </p:nvSpPr>
        <p:spPr>
          <a:xfrm>
            <a:off x="3784531" y="-27367"/>
            <a:ext cx="4516036" cy="584775"/>
          </a:xfrm>
          <a:prstGeom prst="rect">
            <a:avLst/>
          </a:prstGeom>
          <a:noFill/>
        </p:spPr>
        <p:txBody>
          <a:bodyPr wrap="square" rtlCol="0">
            <a:spAutoFit/>
          </a:bodyPr>
          <a:lstStyle/>
          <a:p>
            <a:r>
              <a:rPr lang="en-GB" sz="3200" b="1" dirty="0" smtClean="0"/>
              <a:t>Results and discussion</a:t>
            </a:r>
            <a:endParaRPr lang="en-GB" sz="3200" b="1" dirty="0"/>
          </a:p>
        </p:txBody>
      </p:sp>
    </p:spTree>
    <p:extLst>
      <p:ext uri="{BB962C8B-B14F-4D97-AF65-F5344CB8AC3E}">
        <p14:creationId xmlns:p14="http://schemas.microsoft.com/office/powerpoint/2010/main" val="21674809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9060873" y="5866410"/>
            <a:ext cx="3131127" cy="991590"/>
          </a:xfrm>
          <a:prstGeom prst="rect">
            <a:avLst/>
          </a:prstGeom>
          <a:noFill/>
        </p:spPr>
      </p:pic>
      <p:sp>
        <p:nvSpPr>
          <p:cNvPr id="4" name="TextBox 3"/>
          <p:cNvSpPr txBox="1"/>
          <p:nvPr/>
        </p:nvSpPr>
        <p:spPr>
          <a:xfrm>
            <a:off x="769544" y="633058"/>
            <a:ext cx="9913324" cy="461665"/>
          </a:xfrm>
          <a:prstGeom prst="rect">
            <a:avLst/>
          </a:prstGeom>
          <a:noFill/>
        </p:spPr>
        <p:txBody>
          <a:bodyPr wrap="square" rtlCol="0">
            <a:spAutoFit/>
          </a:bodyPr>
          <a:lstStyle/>
          <a:p>
            <a:r>
              <a:rPr lang="en-GB" sz="2400" b="1" dirty="0" smtClean="0"/>
              <a:t>Fresh weight (g) and dry matter (g) after PM inoculation (3 weeks)</a:t>
            </a:r>
            <a:endParaRPr lang="en-GB" sz="2400" b="1" dirty="0"/>
          </a:p>
        </p:txBody>
      </p:sp>
      <p:sp>
        <p:nvSpPr>
          <p:cNvPr id="10" name="TextBox 9"/>
          <p:cNvSpPr txBox="1"/>
          <p:nvPr/>
        </p:nvSpPr>
        <p:spPr>
          <a:xfrm>
            <a:off x="3784531" y="-27367"/>
            <a:ext cx="4516036" cy="584775"/>
          </a:xfrm>
          <a:prstGeom prst="rect">
            <a:avLst/>
          </a:prstGeom>
          <a:noFill/>
        </p:spPr>
        <p:txBody>
          <a:bodyPr wrap="square" rtlCol="0">
            <a:spAutoFit/>
          </a:bodyPr>
          <a:lstStyle/>
          <a:p>
            <a:r>
              <a:rPr lang="en-GB" sz="3200" b="1" dirty="0" smtClean="0"/>
              <a:t>Results and discussion</a:t>
            </a:r>
            <a:endParaRPr lang="en-GB" sz="3200" b="1" dirty="0"/>
          </a:p>
        </p:txBody>
      </p:sp>
      <p:graphicFrame>
        <p:nvGraphicFramePr>
          <p:cNvPr id="11" name="Chart 10"/>
          <p:cNvGraphicFramePr/>
          <p:nvPr>
            <p:extLst>
              <p:ext uri="{D42A27DB-BD31-4B8C-83A1-F6EECF244321}">
                <p14:modId xmlns:p14="http://schemas.microsoft.com/office/powerpoint/2010/main" val="3932859681"/>
              </p:ext>
            </p:extLst>
          </p:nvPr>
        </p:nvGraphicFramePr>
        <p:xfrm>
          <a:off x="769544" y="3778522"/>
          <a:ext cx="11233405" cy="228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extLst>
              <p:ext uri="{D42A27DB-BD31-4B8C-83A1-F6EECF244321}">
                <p14:modId xmlns:p14="http://schemas.microsoft.com/office/powerpoint/2010/main" val="3925094479"/>
              </p:ext>
            </p:extLst>
          </p:nvPr>
        </p:nvGraphicFramePr>
        <p:xfrm>
          <a:off x="769544" y="1119551"/>
          <a:ext cx="11132934" cy="2376746"/>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7214839" y="2328863"/>
            <a:ext cx="546410" cy="728662"/>
          </a:xfrm>
          <a:prstGeom prst="rect">
            <a:avLst/>
          </a:prstGeom>
          <a:noFill/>
          <a:ln w="38100">
            <a:solidFill>
              <a:srgbClr val="00B050"/>
            </a:solidFill>
          </a:ln>
        </p:spPr>
        <p:txBody>
          <a:bodyPr wrap="square" rtlCol="0">
            <a:spAutoFit/>
          </a:bodyPr>
          <a:lstStyle/>
          <a:p>
            <a:endParaRPr lang="en-GB" dirty="0"/>
          </a:p>
        </p:txBody>
      </p:sp>
      <p:sp>
        <p:nvSpPr>
          <p:cNvPr id="14" name="TextBox 13"/>
          <p:cNvSpPr txBox="1"/>
          <p:nvPr/>
        </p:nvSpPr>
        <p:spPr>
          <a:xfrm>
            <a:off x="7114478" y="4817327"/>
            <a:ext cx="524107" cy="811948"/>
          </a:xfrm>
          <a:prstGeom prst="rect">
            <a:avLst/>
          </a:prstGeom>
          <a:noFill/>
          <a:ln w="38100">
            <a:solidFill>
              <a:srgbClr val="00B050"/>
            </a:solidFill>
          </a:ln>
        </p:spPr>
        <p:txBody>
          <a:bodyPr wrap="square" rtlCol="0">
            <a:spAutoFit/>
          </a:bodyPr>
          <a:lstStyle/>
          <a:p>
            <a:endParaRPr lang="en-GB" dirty="0"/>
          </a:p>
        </p:txBody>
      </p:sp>
    </p:spTree>
    <p:extLst>
      <p:ext uri="{BB962C8B-B14F-4D97-AF65-F5344CB8AC3E}">
        <p14:creationId xmlns:p14="http://schemas.microsoft.com/office/powerpoint/2010/main" val="30481371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9060873" y="5866410"/>
            <a:ext cx="3131127" cy="991590"/>
          </a:xfrm>
          <a:prstGeom prst="rect">
            <a:avLst/>
          </a:prstGeom>
          <a:noFill/>
        </p:spPr>
      </p:pic>
      <p:graphicFrame>
        <p:nvGraphicFramePr>
          <p:cNvPr id="3" name="Chart 2"/>
          <p:cNvGraphicFramePr/>
          <p:nvPr>
            <p:extLst>
              <p:ext uri="{D42A27DB-BD31-4B8C-83A1-F6EECF244321}">
                <p14:modId xmlns:p14="http://schemas.microsoft.com/office/powerpoint/2010/main" val="3991856176"/>
              </p:ext>
            </p:extLst>
          </p:nvPr>
        </p:nvGraphicFramePr>
        <p:xfrm>
          <a:off x="735980" y="970156"/>
          <a:ext cx="10939347" cy="502919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629052" y="570046"/>
            <a:ext cx="7214992" cy="400110"/>
          </a:xfrm>
          <a:prstGeom prst="rect">
            <a:avLst/>
          </a:prstGeom>
          <a:noFill/>
        </p:spPr>
        <p:txBody>
          <a:bodyPr wrap="square" rtlCol="0">
            <a:spAutoFit/>
          </a:bodyPr>
          <a:lstStyle/>
          <a:p>
            <a:r>
              <a:rPr lang="en-GB" sz="2000" b="1" dirty="0" smtClean="0"/>
              <a:t>Relative water content (%) after PM inoculation (1 week)</a:t>
            </a:r>
            <a:endParaRPr lang="en-GB" sz="2000" b="1" dirty="0"/>
          </a:p>
        </p:txBody>
      </p:sp>
      <p:sp>
        <p:nvSpPr>
          <p:cNvPr id="5" name="TextBox 4"/>
          <p:cNvSpPr txBox="1"/>
          <p:nvPr/>
        </p:nvSpPr>
        <p:spPr>
          <a:xfrm>
            <a:off x="3784531" y="-27367"/>
            <a:ext cx="4516036" cy="584775"/>
          </a:xfrm>
          <a:prstGeom prst="rect">
            <a:avLst/>
          </a:prstGeom>
          <a:noFill/>
        </p:spPr>
        <p:txBody>
          <a:bodyPr wrap="square" rtlCol="0">
            <a:spAutoFit/>
          </a:bodyPr>
          <a:lstStyle/>
          <a:p>
            <a:r>
              <a:rPr lang="en-GB" sz="3200" b="1" dirty="0" smtClean="0"/>
              <a:t>Results and discussion</a:t>
            </a:r>
            <a:endParaRPr lang="en-GB" sz="3200" b="1" dirty="0"/>
          </a:p>
        </p:txBody>
      </p:sp>
    </p:spTree>
    <p:extLst>
      <p:ext uri="{BB962C8B-B14F-4D97-AF65-F5344CB8AC3E}">
        <p14:creationId xmlns:p14="http://schemas.microsoft.com/office/powerpoint/2010/main" val="18470931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9060873" y="5866410"/>
            <a:ext cx="3131127" cy="991590"/>
          </a:xfrm>
          <a:prstGeom prst="rect">
            <a:avLst/>
          </a:prstGeom>
          <a:noFill/>
        </p:spPr>
      </p:pic>
      <p:sp>
        <p:nvSpPr>
          <p:cNvPr id="5" name="TextBox 4"/>
          <p:cNvSpPr txBox="1"/>
          <p:nvPr/>
        </p:nvSpPr>
        <p:spPr>
          <a:xfrm>
            <a:off x="490656" y="485821"/>
            <a:ext cx="9645804" cy="461665"/>
          </a:xfrm>
          <a:prstGeom prst="rect">
            <a:avLst/>
          </a:prstGeom>
          <a:noFill/>
        </p:spPr>
        <p:txBody>
          <a:bodyPr wrap="square" rtlCol="0">
            <a:spAutoFit/>
          </a:bodyPr>
          <a:lstStyle/>
          <a:p>
            <a:r>
              <a:rPr lang="en-GB" sz="2400" b="1" dirty="0" smtClean="0"/>
              <a:t>Upper and lower leaves Chlorophyll content  after salt (1 week)</a:t>
            </a:r>
            <a:endParaRPr lang="en-GB" sz="2400" b="1" dirty="0"/>
          </a:p>
        </p:txBody>
      </p:sp>
      <p:graphicFrame>
        <p:nvGraphicFramePr>
          <p:cNvPr id="6" name="Chart 5"/>
          <p:cNvGraphicFramePr/>
          <p:nvPr>
            <p:extLst>
              <p:ext uri="{D42A27DB-BD31-4B8C-83A1-F6EECF244321}">
                <p14:modId xmlns:p14="http://schemas.microsoft.com/office/powerpoint/2010/main" val="375454932"/>
              </p:ext>
            </p:extLst>
          </p:nvPr>
        </p:nvGraphicFramePr>
        <p:xfrm>
          <a:off x="603282" y="892099"/>
          <a:ext cx="10659451" cy="26075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3604727062"/>
              </p:ext>
            </p:extLst>
          </p:nvPr>
        </p:nvGraphicFramePr>
        <p:xfrm>
          <a:off x="603281" y="3499685"/>
          <a:ext cx="10659452" cy="266694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7014118" y="4103648"/>
            <a:ext cx="278780" cy="1037063"/>
          </a:xfrm>
          <a:prstGeom prst="rect">
            <a:avLst/>
          </a:prstGeom>
          <a:noFill/>
          <a:ln w="57150">
            <a:solidFill>
              <a:srgbClr val="00B050"/>
            </a:solidFill>
          </a:ln>
        </p:spPr>
        <p:txBody>
          <a:bodyPr wrap="square" rtlCol="0">
            <a:spAutoFit/>
          </a:bodyPr>
          <a:lstStyle/>
          <a:p>
            <a:endParaRPr lang="en-GB" dirty="0"/>
          </a:p>
        </p:txBody>
      </p:sp>
      <p:sp>
        <p:nvSpPr>
          <p:cNvPr id="8" name="TextBox 7"/>
          <p:cNvSpPr txBox="1"/>
          <p:nvPr/>
        </p:nvSpPr>
        <p:spPr>
          <a:xfrm>
            <a:off x="3784531" y="-27367"/>
            <a:ext cx="4516036" cy="584775"/>
          </a:xfrm>
          <a:prstGeom prst="rect">
            <a:avLst/>
          </a:prstGeom>
          <a:noFill/>
        </p:spPr>
        <p:txBody>
          <a:bodyPr wrap="square" rtlCol="0">
            <a:spAutoFit/>
          </a:bodyPr>
          <a:lstStyle/>
          <a:p>
            <a:r>
              <a:rPr lang="en-GB" sz="3200" b="1" dirty="0" smtClean="0"/>
              <a:t>Results and discussion</a:t>
            </a:r>
            <a:endParaRPr lang="en-GB" sz="3200" b="1" dirty="0"/>
          </a:p>
        </p:txBody>
      </p:sp>
    </p:spTree>
    <p:extLst>
      <p:ext uri="{BB962C8B-B14F-4D97-AF65-F5344CB8AC3E}">
        <p14:creationId xmlns:p14="http://schemas.microsoft.com/office/powerpoint/2010/main" val="27156090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9060873" y="5866410"/>
            <a:ext cx="3131127" cy="991590"/>
          </a:xfrm>
          <a:prstGeom prst="rect">
            <a:avLst/>
          </a:prstGeom>
          <a:noFill/>
        </p:spPr>
      </p:pic>
      <p:sp>
        <p:nvSpPr>
          <p:cNvPr id="4" name="TextBox 3"/>
          <p:cNvSpPr txBox="1"/>
          <p:nvPr/>
        </p:nvSpPr>
        <p:spPr>
          <a:xfrm>
            <a:off x="591013" y="944259"/>
            <a:ext cx="8162694" cy="461665"/>
          </a:xfrm>
          <a:prstGeom prst="rect">
            <a:avLst/>
          </a:prstGeom>
          <a:noFill/>
        </p:spPr>
        <p:txBody>
          <a:bodyPr wrap="square" rtlCol="0">
            <a:spAutoFit/>
          </a:bodyPr>
          <a:lstStyle/>
          <a:p>
            <a:r>
              <a:rPr lang="en-GB" sz="2400" dirty="0" smtClean="0"/>
              <a:t> </a:t>
            </a:r>
            <a:r>
              <a:rPr lang="en-GB" sz="2400" b="1" dirty="0" smtClean="0"/>
              <a:t>Stomatal Conductance after salt treatment (1 week</a:t>
            </a:r>
            <a:r>
              <a:rPr lang="en-GB" sz="2000" b="1" dirty="0" smtClean="0"/>
              <a:t>)</a:t>
            </a:r>
            <a:endParaRPr lang="en-GB" sz="2000" b="1" dirty="0"/>
          </a:p>
        </p:txBody>
      </p:sp>
      <p:graphicFrame>
        <p:nvGraphicFramePr>
          <p:cNvPr id="5" name="Chart 4"/>
          <p:cNvGraphicFramePr/>
          <p:nvPr>
            <p:extLst>
              <p:ext uri="{D42A27DB-BD31-4B8C-83A1-F6EECF244321}">
                <p14:modId xmlns:p14="http://schemas.microsoft.com/office/powerpoint/2010/main" val="4027034863"/>
              </p:ext>
            </p:extLst>
          </p:nvPr>
        </p:nvGraphicFramePr>
        <p:xfrm>
          <a:off x="758283" y="1405924"/>
          <a:ext cx="10995101" cy="446048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784531" y="-27367"/>
            <a:ext cx="4516036" cy="584775"/>
          </a:xfrm>
          <a:prstGeom prst="rect">
            <a:avLst/>
          </a:prstGeom>
          <a:noFill/>
        </p:spPr>
        <p:txBody>
          <a:bodyPr wrap="square" rtlCol="0">
            <a:spAutoFit/>
          </a:bodyPr>
          <a:lstStyle/>
          <a:p>
            <a:r>
              <a:rPr lang="en-GB" sz="3200" b="1" dirty="0" smtClean="0"/>
              <a:t>Results and discussion</a:t>
            </a:r>
            <a:endParaRPr lang="en-GB" sz="3200" b="1" dirty="0"/>
          </a:p>
        </p:txBody>
      </p:sp>
    </p:spTree>
    <p:extLst>
      <p:ext uri="{BB962C8B-B14F-4D97-AF65-F5344CB8AC3E}">
        <p14:creationId xmlns:p14="http://schemas.microsoft.com/office/powerpoint/2010/main" val="35205200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9060873" y="5866410"/>
            <a:ext cx="3131127" cy="991590"/>
          </a:xfrm>
          <a:prstGeom prst="rect">
            <a:avLst/>
          </a:prstGeom>
          <a:noFill/>
        </p:spPr>
      </p:pic>
      <p:graphicFrame>
        <p:nvGraphicFramePr>
          <p:cNvPr id="3" name="Chart 2"/>
          <p:cNvGraphicFramePr/>
          <p:nvPr>
            <p:extLst>
              <p:ext uri="{D42A27DB-BD31-4B8C-83A1-F6EECF244321}">
                <p14:modId xmlns:p14="http://schemas.microsoft.com/office/powerpoint/2010/main" val="934071022"/>
              </p:ext>
            </p:extLst>
          </p:nvPr>
        </p:nvGraphicFramePr>
        <p:xfrm>
          <a:off x="925550" y="1178332"/>
          <a:ext cx="9924586" cy="483217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329211" y="716667"/>
            <a:ext cx="7371760" cy="461665"/>
          </a:xfrm>
          <a:prstGeom prst="rect">
            <a:avLst/>
          </a:prstGeom>
          <a:noFill/>
        </p:spPr>
        <p:txBody>
          <a:bodyPr wrap="square" rtlCol="0">
            <a:spAutoFit/>
          </a:bodyPr>
          <a:lstStyle/>
          <a:p>
            <a:pPr algn="ctr"/>
            <a:r>
              <a:rPr lang="en-GB" sz="2400" b="1" dirty="0" smtClean="0"/>
              <a:t>Disease Index (14 DPI)</a:t>
            </a:r>
            <a:endParaRPr lang="en-GB" sz="2400" b="1" dirty="0"/>
          </a:p>
        </p:txBody>
      </p:sp>
      <p:sp>
        <p:nvSpPr>
          <p:cNvPr id="2" name="TextBox 1"/>
          <p:cNvSpPr txBox="1"/>
          <p:nvPr/>
        </p:nvSpPr>
        <p:spPr>
          <a:xfrm>
            <a:off x="5285678" y="4282068"/>
            <a:ext cx="200722" cy="669073"/>
          </a:xfrm>
          <a:prstGeom prst="rect">
            <a:avLst/>
          </a:prstGeom>
          <a:noFill/>
          <a:ln w="57150">
            <a:solidFill>
              <a:srgbClr val="00B050"/>
            </a:solidFill>
          </a:ln>
        </p:spPr>
        <p:txBody>
          <a:bodyPr wrap="square" rtlCol="0">
            <a:spAutoFit/>
          </a:bodyPr>
          <a:lstStyle/>
          <a:p>
            <a:endParaRPr lang="en-GB" dirty="0"/>
          </a:p>
        </p:txBody>
      </p:sp>
      <p:sp>
        <p:nvSpPr>
          <p:cNvPr id="6" name="TextBox 5"/>
          <p:cNvSpPr txBox="1"/>
          <p:nvPr/>
        </p:nvSpPr>
        <p:spPr>
          <a:xfrm>
            <a:off x="3784531" y="-27367"/>
            <a:ext cx="4516036" cy="584775"/>
          </a:xfrm>
          <a:prstGeom prst="rect">
            <a:avLst/>
          </a:prstGeom>
          <a:noFill/>
        </p:spPr>
        <p:txBody>
          <a:bodyPr wrap="square" rtlCol="0">
            <a:spAutoFit/>
          </a:bodyPr>
          <a:lstStyle/>
          <a:p>
            <a:r>
              <a:rPr lang="en-GB" sz="3200" b="1" dirty="0" smtClean="0"/>
              <a:t>Results and discussion</a:t>
            </a:r>
            <a:endParaRPr lang="en-GB" sz="3200" b="1" dirty="0"/>
          </a:p>
        </p:txBody>
      </p:sp>
    </p:spTree>
    <p:extLst>
      <p:ext uri="{BB962C8B-B14F-4D97-AF65-F5344CB8AC3E}">
        <p14:creationId xmlns:p14="http://schemas.microsoft.com/office/powerpoint/2010/main" val="37690622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9060873" y="5883341"/>
            <a:ext cx="3131127" cy="991590"/>
          </a:xfrm>
          <a:prstGeom prst="rect">
            <a:avLst/>
          </a:prstGeom>
          <a:noFill/>
        </p:spPr>
      </p:pic>
      <p:pic>
        <p:nvPicPr>
          <p:cNvPr id="2060" name="Picture 7"/>
          <p:cNvPicPr>
            <a:picLocks noChangeAspect="1" noChangeArrowheads="1"/>
          </p:cNvPicPr>
          <p:nvPr/>
        </p:nvPicPr>
        <p:blipFill>
          <a:blip r:embed="rId3">
            <a:extLst>
              <a:ext uri="{28A0092B-C50C-407E-A947-70E740481C1C}">
                <a14:useLocalDpi xmlns:a14="http://schemas.microsoft.com/office/drawing/2010/main" val="0"/>
              </a:ext>
            </a:extLst>
          </a:blip>
          <a:srcRect l="1044" t="989" r="-682" b="13559"/>
          <a:stretch>
            <a:fillRect/>
          </a:stretch>
        </p:blipFill>
        <p:spPr bwMode="auto">
          <a:xfrm>
            <a:off x="1316663" y="1592672"/>
            <a:ext cx="3186181" cy="278250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6"/>
          <p:cNvPicPr>
            <a:picLocks noChangeAspect="1" noChangeArrowheads="1"/>
          </p:cNvPicPr>
          <p:nvPr/>
        </p:nvPicPr>
        <p:blipFill>
          <a:blip r:embed="rId4">
            <a:extLst>
              <a:ext uri="{28A0092B-C50C-407E-A947-70E740481C1C}">
                <a14:useLocalDpi xmlns:a14="http://schemas.microsoft.com/office/drawing/2010/main" val="0"/>
              </a:ext>
            </a:extLst>
          </a:blip>
          <a:srcRect t="7024" r="450"/>
          <a:stretch>
            <a:fillRect/>
          </a:stretch>
        </p:blipFill>
        <p:spPr bwMode="auto">
          <a:xfrm>
            <a:off x="5050549" y="1624019"/>
            <a:ext cx="2769114" cy="275115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22731" y="4369458"/>
            <a:ext cx="2574041" cy="461665"/>
          </a:xfrm>
          <a:prstGeom prst="rect">
            <a:avLst/>
          </a:prstGeom>
          <a:noFill/>
        </p:spPr>
        <p:txBody>
          <a:bodyPr wrap="square" rtlCol="0">
            <a:spAutoFit/>
          </a:bodyPr>
          <a:lstStyle/>
          <a:p>
            <a:r>
              <a:rPr lang="en-GB" sz="2400" b="1" i="1" dirty="0" smtClean="0"/>
              <a:t>    SlWRKY23-2OE </a:t>
            </a:r>
            <a:endParaRPr lang="en-GB" sz="2400" b="1" dirty="0"/>
          </a:p>
        </p:txBody>
      </p:sp>
      <p:sp>
        <p:nvSpPr>
          <p:cNvPr id="13" name="TextBox 12"/>
          <p:cNvSpPr txBox="1"/>
          <p:nvPr/>
        </p:nvSpPr>
        <p:spPr>
          <a:xfrm>
            <a:off x="4808912" y="4369458"/>
            <a:ext cx="3010751" cy="461665"/>
          </a:xfrm>
          <a:prstGeom prst="rect">
            <a:avLst/>
          </a:prstGeom>
          <a:noFill/>
        </p:spPr>
        <p:txBody>
          <a:bodyPr wrap="square" rtlCol="0">
            <a:spAutoFit/>
          </a:bodyPr>
          <a:lstStyle/>
          <a:p>
            <a:r>
              <a:rPr lang="en-GB" b="1" dirty="0" smtClean="0">
                <a:latin typeface="Times roman"/>
              </a:rPr>
              <a:t>    </a:t>
            </a:r>
            <a:r>
              <a:rPr lang="en-GB" sz="2400" b="1" dirty="0" err="1" smtClean="0"/>
              <a:t>Moneymaker</a:t>
            </a:r>
            <a:r>
              <a:rPr lang="en-GB" sz="2400" b="1" dirty="0" smtClean="0">
                <a:latin typeface="Times roman"/>
              </a:rPr>
              <a:t> (MM)</a:t>
            </a:r>
            <a:endParaRPr lang="en-GB" sz="2400" b="1" dirty="0">
              <a:latin typeface="Times roman"/>
            </a:endParaRPr>
          </a:p>
        </p:txBody>
      </p:sp>
      <p:pic>
        <p:nvPicPr>
          <p:cNvPr id="1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6474" y="1624019"/>
            <a:ext cx="2345936" cy="27825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41688" y="4366717"/>
            <a:ext cx="3688080" cy="461665"/>
          </a:xfrm>
          <a:prstGeom prst="rect">
            <a:avLst/>
          </a:prstGeom>
          <a:noFill/>
        </p:spPr>
        <p:txBody>
          <a:bodyPr wrap="square" rtlCol="0">
            <a:spAutoFit/>
          </a:bodyPr>
          <a:lstStyle/>
          <a:p>
            <a:r>
              <a:rPr lang="en-GB" b="1" i="1" dirty="0" smtClean="0">
                <a:latin typeface="Times roman"/>
              </a:rPr>
              <a:t>        </a:t>
            </a:r>
            <a:r>
              <a:rPr lang="en-GB" sz="2400" b="1" i="1" dirty="0" smtClean="0"/>
              <a:t>SlWRKY23-3S</a:t>
            </a:r>
            <a:r>
              <a:rPr lang="en-GB" b="1" dirty="0" smtClean="0">
                <a:latin typeface="Times roman"/>
              </a:rPr>
              <a:t> </a:t>
            </a:r>
            <a:r>
              <a:rPr lang="en-GB" dirty="0" smtClean="0"/>
              <a:t> </a:t>
            </a:r>
            <a:endParaRPr lang="en-GB" dirty="0"/>
          </a:p>
        </p:txBody>
      </p:sp>
      <p:sp>
        <p:nvSpPr>
          <p:cNvPr id="6" name="TextBox 5"/>
          <p:cNvSpPr txBox="1"/>
          <p:nvPr/>
        </p:nvSpPr>
        <p:spPr>
          <a:xfrm>
            <a:off x="1164566" y="215193"/>
            <a:ext cx="10603992" cy="954107"/>
          </a:xfrm>
          <a:prstGeom prst="rect">
            <a:avLst/>
          </a:prstGeom>
          <a:noFill/>
        </p:spPr>
        <p:txBody>
          <a:bodyPr wrap="square" rtlCol="0">
            <a:spAutoFit/>
          </a:bodyPr>
          <a:lstStyle/>
          <a:p>
            <a:r>
              <a:rPr lang="en-GB" sz="2800" b="1" dirty="0" smtClean="0"/>
              <a:t>Leaf </a:t>
            </a:r>
            <a:r>
              <a:rPr lang="en-GB" sz="2800" b="1" dirty="0"/>
              <a:t>phenotype of disease symptom in </a:t>
            </a:r>
            <a:r>
              <a:rPr lang="en-GB" sz="2800" b="1" i="1" dirty="0" smtClean="0"/>
              <a:t>SlWRKY23-2OE</a:t>
            </a:r>
            <a:r>
              <a:rPr lang="en-GB" sz="2800" b="1" dirty="0"/>
              <a:t>, MM and </a:t>
            </a:r>
            <a:r>
              <a:rPr lang="en-GB" sz="2800" b="1" i="1" dirty="0"/>
              <a:t>SlWRKY23-3S</a:t>
            </a:r>
            <a:r>
              <a:rPr lang="en-GB" sz="2800" b="1" dirty="0"/>
              <a:t> at 14 DPI under </a:t>
            </a:r>
            <a:r>
              <a:rPr lang="en-GB" sz="2800" b="1" dirty="0" smtClean="0"/>
              <a:t>PM</a:t>
            </a:r>
            <a:endParaRPr lang="en-GB" sz="2800" b="1" dirty="0"/>
          </a:p>
        </p:txBody>
      </p:sp>
    </p:spTree>
    <p:extLst>
      <p:ext uri="{BB962C8B-B14F-4D97-AF65-F5344CB8AC3E}">
        <p14:creationId xmlns:p14="http://schemas.microsoft.com/office/powerpoint/2010/main" val="1184194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060873" y="5866410"/>
            <a:ext cx="3131127" cy="991590"/>
          </a:xfrm>
          <a:prstGeom prst="rect">
            <a:avLst/>
          </a:prstGeom>
          <a:noFill/>
        </p:spPr>
      </p:pic>
      <p:sp>
        <p:nvSpPr>
          <p:cNvPr id="2" name="Rectangle 1"/>
          <p:cNvSpPr/>
          <p:nvPr/>
        </p:nvSpPr>
        <p:spPr>
          <a:xfrm>
            <a:off x="2267031" y="0"/>
            <a:ext cx="7704343" cy="584775"/>
          </a:xfrm>
          <a:prstGeom prst="rect">
            <a:avLst/>
          </a:prstGeom>
        </p:spPr>
        <p:txBody>
          <a:bodyPr wrap="square">
            <a:spAutoFit/>
          </a:bodyPr>
          <a:lstStyle/>
          <a:p>
            <a:r>
              <a:rPr lang="en-GB" sz="3200" b="1" dirty="0" smtClean="0"/>
              <a:t>Conclusions</a:t>
            </a:r>
            <a:r>
              <a:rPr lang="en-GB" sz="3200" b="1" dirty="0" smtClean="0">
                <a:latin typeface="Times roman"/>
              </a:rPr>
              <a:t> and </a:t>
            </a:r>
            <a:r>
              <a:rPr lang="en-GB" sz="3200" b="1" dirty="0">
                <a:latin typeface="Times roman"/>
              </a:rPr>
              <a:t>recommendations</a:t>
            </a:r>
          </a:p>
        </p:txBody>
      </p:sp>
      <p:sp>
        <p:nvSpPr>
          <p:cNvPr id="5" name="Rectangle 4"/>
          <p:cNvSpPr/>
          <p:nvPr/>
        </p:nvSpPr>
        <p:spPr>
          <a:xfrm>
            <a:off x="459586" y="728950"/>
            <a:ext cx="11084312" cy="4708981"/>
          </a:xfrm>
          <a:prstGeom prst="rect">
            <a:avLst/>
          </a:prstGeom>
        </p:spPr>
        <p:txBody>
          <a:bodyPr wrap="square">
            <a:spAutoFit/>
          </a:bodyPr>
          <a:lstStyle/>
          <a:p>
            <a:pPr marL="285750" lvl="0" indent="-285750">
              <a:buFont typeface="Wingdings" panose="05000000000000000000" pitchFamily="2" charset="2"/>
              <a:buChar char="Ø"/>
            </a:pPr>
            <a:r>
              <a:rPr lang="en-GB" sz="2400" b="1" dirty="0" smtClean="0"/>
              <a:t>The </a:t>
            </a:r>
            <a:r>
              <a:rPr lang="en-GB" sz="2400" b="1" dirty="0"/>
              <a:t>pleiotropic effects </a:t>
            </a:r>
            <a:r>
              <a:rPr lang="en-GB" sz="2400" b="1" dirty="0" smtClean="0"/>
              <a:t>were found on the </a:t>
            </a:r>
            <a:r>
              <a:rPr lang="en-US" sz="2400" b="1" i="1" dirty="0" smtClean="0"/>
              <a:t>SlWRKY6-1OE</a:t>
            </a:r>
            <a:r>
              <a:rPr lang="en-US" sz="2400" b="1" dirty="0" smtClean="0"/>
              <a:t>, </a:t>
            </a:r>
            <a:r>
              <a:rPr lang="en-US" sz="2400" b="1" i="1" dirty="0" smtClean="0"/>
              <a:t>SlWRKY6-3OE</a:t>
            </a:r>
            <a:r>
              <a:rPr lang="en-US" sz="2400" b="1" dirty="0" smtClean="0"/>
              <a:t> and </a:t>
            </a:r>
            <a:r>
              <a:rPr lang="en-US" sz="2400" b="1" i="1" dirty="0" smtClean="0"/>
              <a:t>SlWRKY8-3OE</a:t>
            </a:r>
            <a:r>
              <a:rPr lang="en-US" sz="2400" b="1" dirty="0" smtClean="0"/>
              <a:t> </a:t>
            </a:r>
            <a:r>
              <a:rPr lang="en-GB" sz="2400" b="1" dirty="0" smtClean="0"/>
              <a:t>genotypes</a:t>
            </a:r>
            <a:endParaRPr lang="en-GB" sz="2400" b="1" dirty="0">
              <a:ea typeface="Times New Roman" panose="02020603050405020304" pitchFamily="18" charset="0"/>
              <a:cs typeface="Times New Roman" panose="02020603050405020304" pitchFamily="18" charset="0"/>
            </a:endParaRPr>
          </a:p>
          <a:p>
            <a:pPr marL="285750" indent="-285750" algn="just">
              <a:lnSpc>
                <a:spcPct val="150000"/>
              </a:lnSpc>
              <a:spcAft>
                <a:spcPts val="0"/>
              </a:spcAft>
              <a:buFont typeface="Wingdings" panose="05000000000000000000" pitchFamily="2" charset="2"/>
              <a:buChar char="Ø"/>
            </a:pPr>
            <a:r>
              <a:rPr lang="en-GB" sz="2400" b="1" dirty="0"/>
              <a:t>The behaviour of genotypes was different in terms of phenotype aspects under various </a:t>
            </a:r>
            <a:r>
              <a:rPr lang="en-GB" sz="2400" b="1" dirty="0" smtClean="0"/>
              <a:t>stresses </a:t>
            </a:r>
            <a:endParaRPr lang="en-GB" sz="2400" b="1" dirty="0">
              <a:ea typeface="Times New Roman" panose="02020603050405020304" pitchFamily="18" charset="0"/>
              <a:cs typeface="Times New Roman" panose="02020603050405020304" pitchFamily="18" charset="0"/>
            </a:endParaRPr>
          </a:p>
          <a:p>
            <a:pPr marL="285750" indent="-285750" algn="just">
              <a:lnSpc>
                <a:spcPct val="150000"/>
              </a:lnSpc>
              <a:spcAft>
                <a:spcPts val="0"/>
              </a:spcAft>
              <a:buFont typeface="Wingdings" panose="05000000000000000000" pitchFamily="2" charset="2"/>
              <a:buChar char="Ø"/>
            </a:pPr>
            <a:r>
              <a:rPr lang="en-GB" sz="2400" b="1" dirty="0" smtClean="0"/>
              <a:t>The pleiotropic effects was found in </a:t>
            </a:r>
            <a:r>
              <a:rPr lang="en-GB" sz="2400" b="1" i="1" dirty="0" smtClean="0"/>
              <a:t>SlWRKY23-3S </a:t>
            </a:r>
            <a:r>
              <a:rPr lang="en-GB" sz="2400" b="1" dirty="0" smtClean="0"/>
              <a:t>in case of disease resistance</a:t>
            </a:r>
            <a:endParaRPr lang="en-GB" sz="2400" b="1" dirty="0">
              <a:cs typeface="Times New Roman" panose="02020603050405020304" pitchFamily="18" charset="0"/>
            </a:endParaRPr>
          </a:p>
          <a:p>
            <a:pPr marL="285750" indent="-285750" algn="just">
              <a:lnSpc>
                <a:spcPct val="150000"/>
              </a:lnSpc>
              <a:spcAft>
                <a:spcPts val="0"/>
              </a:spcAft>
              <a:buFont typeface="Wingdings" panose="05000000000000000000" pitchFamily="2" charset="2"/>
              <a:buChar char="Ø"/>
            </a:pPr>
            <a:r>
              <a:rPr lang="en-US" sz="2400" b="1" dirty="0" smtClean="0"/>
              <a:t>Multiple </a:t>
            </a:r>
            <a:r>
              <a:rPr lang="en-US" sz="2400" b="1" dirty="0"/>
              <a:t>copies of transgene can be incorporated into target plant </a:t>
            </a:r>
            <a:r>
              <a:rPr lang="en-US" sz="2400" b="1" dirty="0" smtClean="0"/>
              <a:t>genome. Therefore</a:t>
            </a:r>
            <a:r>
              <a:rPr lang="en-US" sz="2400" b="1" dirty="0"/>
              <a:t>, </a:t>
            </a:r>
            <a:r>
              <a:rPr lang="en-GB" sz="2400" b="1" dirty="0"/>
              <a:t>number of T-DNA loci or number of T-DNA copies have to be test for single transgenic confirmation</a:t>
            </a:r>
            <a:r>
              <a:rPr lang="en-US" sz="2400" b="1" dirty="0"/>
              <a:t>. Multiple T-DNA insertion into the genome may lead to erratic transgene </a:t>
            </a:r>
            <a:r>
              <a:rPr lang="en-US" sz="2400" b="1" dirty="0" smtClean="0"/>
              <a:t>expression</a:t>
            </a:r>
          </a:p>
        </p:txBody>
      </p:sp>
    </p:spTree>
    <p:extLst>
      <p:ext uri="{BB962C8B-B14F-4D97-AF65-F5344CB8AC3E}">
        <p14:creationId xmlns:p14="http://schemas.microsoft.com/office/powerpoint/2010/main" val="21962620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060873" y="5866410"/>
            <a:ext cx="3131127" cy="991590"/>
          </a:xfrm>
          <a:prstGeom prst="rect">
            <a:avLst/>
          </a:prstGeom>
          <a:noFill/>
        </p:spPr>
      </p:pic>
      <p:sp>
        <p:nvSpPr>
          <p:cNvPr id="2" name="Rectangle 1"/>
          <p:cNvSpPr/>
          <p:nvPr/>
        </p:nvSpPr>
        <p:spPr>
          <a:xfrm>
            <a:off x="1115122" y="126338"/>
            <a:ext cx="9110107" cy="584775"/>
          </a:xfrm>
          <a:prstGeom prst="rect">
            <a:avLst/>
          </a:prstGeom>
        </p:spPr>
        <p:txBody>
          <a:bodyPr wrap="square">
            <a:spAutoFit/>
          </a:bodyPr>
          <a:lstStyle/>
          <a:p>
            <a:r>
              <a:rPr lang="en-GB" sz="2400" b="1" dirty="0" smtClean="0"/>
              <a:t>                                </a:t>
            </a:r>
            <a:r>
              <a:rPr lang="en-GB" sz="3200" b="1" dirty="0" smtClean="0"/>
              <a:t>Conclusions and </a:t>
            </a:r>
            <a:r>
              <a:rPr lang="en-GB" sz="3200" b="1" dirty="0"/>
              <a:t>recommendations</a:t>
            </a:r>
          </a:p>
        </p:txBody>
      </p:sp>
      <p:sp>
        <p:nvSpPr>
          <p:cNvPr id="5" name="Rectangle 4"/>
          <p:cNvSpPr/>
          <p:nvPr/>
        </p:nvSpPr>
        <p:spPr>
          <a:xfrm>
            <a:off x="517913" y="1182003"/>
            <a:ext cx="11180787" cy="3909404"/>
          </a:xfrm>
          <a:prstGeom prst="rect">
            <a:avLst/>
          </a:prstGeom>
        </p:spPr>
        <p:txBody>
          <a:bodyPr wrap="square">
            <a:spAutoFit/>
          </a:bodyPr>
          <a:lstStyle/>
          <a:p>
            <a:pPr marL="285750" indent="-285750" algn="just">
              <a:lnSpc>
                <a:spcPct val="150000"/>
              </a:lnSpc>
              <a:spcAft>
                <a:spcPts val="0"/>
              </a:spcAft>
              <a:buFont typeface="Wingdings" panose="05000000000000000000" pitchFamily="2" charset="2"/>
              <a:buChar char="Ø"/>
            </a:pPr>
            <a:r>
              <a:rPr lang="en-US" sz="2400" b="1" dirty="0" smtClean="0"/>
              <a:t>Transgene </a:t>
            </a:r>
            <a:r>
              <a:rPr lang="en-US" sz="2400" b="1" dirty="0"/>
              <a:t>manipulation into plant genome is a particularly random </a:t>
            </a:r>
            <a:r>
              <a:rPr lang="en-US" sz="2400" b="1" dirty="0" smtClean="0"/>
              <a:t>event. For </a:t>
            </a:r>
            <a:r>
              <a:rPr lang="en-US" sz="2400" b="1" dirty="0"/>
              <a:t>this reason, the position of the transgene in the genome can have a </a:t>
            </a:r>
            <a:r>
              <a:rPr lang="en-US" sz="2400" b="1" dirty="0" smtClean="0"/>
              <a:t>marked effect </a:t>
            </a:r>
            <a:r>
              <a:rPr lang="en-US" sz="2400" b="1" dirty="0"/>
              <a:t>on the transgene expression </a:t>
            </a:r>
            <a:r>
              <a:rPr lang="en-US" sz="2400" b="1" dirty="0" smtClean="0"/>
              <a:t>levels</a:t>
            </a:r>
          </a:p>
          <a:p>
            <a:pPr algn="just">
              <a:lnSpc>
                <a:spcPct val="150000"/>
              </a:lnSpc>
              <a:spcAft>
                <a:spcPts val="0"/>
              </a:spcAft>
            </a:pPr>
            <a:endParaRPr lang="en-GB" sz="2400" dirty="0" smtClean="0"/>
          </a:p>
          <a:p>
            <a:pPr marL="285750" indent="-285750" algn="just">
              <a:lnSpc>
                <a:spcPct val="150000"/>
              </a:lnSpc>
              <a:spcAft>
                <a:spcPts val="0"/>
              </a:spcAft>
              <a:buFont typeface="Wingdings" panose="05000000000000000000" pitchFamily="2" charset="2"/>
              <a:buChar char="Ø"/>
            </a:pPr>
            <a:r>
              <a:rPr lang="en-US" sz="2400" b="1" dirty="0" smtClean="0"/>
              <a:t>Experiments </a:t>
            </a:r>
            <a:r>
              <a:rPr lang="en-US" sz="2400" b="1" dirty="0"/>
              <a:t>should be repeated with genotypes of </a:t>
            </a:r>
            <a:r>
              <a:rPr lang="en-US" sz="2400" b="1" i="1" dirty="0"/>
              <a:t>SlWRKY6-10E</a:t>
            </a:r>
            <a:r>
              <a:rPr lang="en-US" sz="2400" b="1" dirty="0"/>
              <a:t>, </a:t>
            </a:r>
            <a:r>
              <a:rPr lang="en-US" sz="2400" b="1" i="1" dirty="0"/>
              <a:t>SlWRKY6-3OE, </a:t>
            </a:r>
            <a:r>
              <a:rPr lang="en-US" sz="2400" b="1" i="1" dirty="0" smtClean="0"/>
              <a:t>SlWRKY8-3OE, SlWRKY23-2OE</a:t>
            </a:r>
            <a:r>
              <a:rPr lang="en-US" sz="2400" b="1" dirty="0" smtClean="0"/>
              <a:t>  and</a:t>
            </a:r>
            <a:r>
              <a:rPr lang="en-GB" sz="2400" b="1" i="1" dirty="0"/>
              <a:t> SlWRKY23-3S</a:t>
            </a:r>
            <a:r>
              <a:rPr lang="en-US" sz="2400" b="1" dirty="0" smtClean="0"/>
              <a:t> that </a:t>
            </a:r>
            <a:r>
              <a:rPr lang="en-US" sz="2400" b="1" dirty="0"/>
              <a:t>have the pleiotropic </a:t>
            </a:r>
            <a:r>
              <a:rPr lang="en-US" sz="2400" b="1" dirty="0" smtClean="0"/>
              <a:t>effects </a:t>
            </a:r>
            <a:r>
              <a:rPr lang="en-US" sz="2400" b="1" dirty="0"/>
              <a:t>in various stages</a:t>
            </a:r>
            <a:endParaRPr lang="en-GB" sz="2400" b="1" dirty="0">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7808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060873" y="5866410"/>
            <a:ext cx="3131127" cy="991590"/>
          </a:xfrm>
          <a:prstGeom prst="rect">
            <a:avLst/>
          </a:prstGeom>
          <a:noFill/>
        </p:spPr>
      </p:pic>
      <p:pic>
        <p:nvPicPr>
          <p:cNvPr id="3" name="Picture 2"/>
          <p:cNvPicPr>
            <a:picLocks noChangeAspect="1"/>
          </p:cNvPicPr>
          <p:nvPr/>
        </p:nvPicPr>
        <p:blipFill>
          <a:blip r:embed="rId3"/>
          <a:stretch>
            <a:fillRect/>
          </a:stretch>
        </p:blipFill>
        <p:spPr>
          <a:xfrm>
            <a:off x="7403065" y="575187"/>
            <a:ext cx="4219327" cy="4206240"/>
          </a:xfrm>
          <a:prstGeom prst="rect">
            <a:avLst/>
          </a:prstGeom>
        </p:spPr>
      </p:pic>
      <p:sp>
        <p:nvSpPr>
          <p:cNvPr id="7" name="TextBox 6"/>
          <p:cNvSpPr txBox="1"/>
          <p:nvPr/>
        </p:nvSpPr>
        <p:spPr>
          <a:xfrm>
            <a:off x="613318" y="1784195"/>
            <a:ext cx="6679579" cy="3108543"/>
          </a:xfrm>
          <a:prstGeom prst="rect">
            <a:avLst/>
          </a:prstGeom>
          <a:noFill/>
        </p:spPr>
        <p:txBody>
          <a:bodyPr wrap="square" rtlCol="0">
            <a:spAutoFit/>
          </a:bodyPr>
          <a:lstStyle/>
          <a:p>
            <a:pPr marL="285750" indent="-285750">
              <a:buFont typeface="Wingdings" panose="05000000000000000000" pitchFamily="2" charset="2"/>
              <a:buChar char="v"/>
            </a:pPr>
            <a:r>
              <a:rPr lang="en-GB" sz="2800" b="1" dirty="0" smtClean="0"/>
              <a:t>Climate change </a:t>
            </a:r>
          </a:p>
          <a:p>
            <a:endParaRPr lang="en-GB" sz="2800" b="1" dirty="0" smtClean="0"/>
          </a:p>
          <a:p>
            <a:pPr marL="285750" indent="-285750">
              <a:buFont typeface="Wingdings" panose="05000000000000000000" pitchFamily="2" charset="2"/>
              <a:buChar char="v"/>
            </a:pPr>
            <a:r>
              <a:rPr lang="en-GB" sz="2800" b="1" dirty="0" smtClean="0"/>
              <a:t>Effects of climate change of abiotic and biotic stress</a:t>
            </a:r>
          </a:p>
          <a:p>
            <a:pPr marL="285750" indent="-285750">
              <a:buFont typeface="Wingdings" panose="05000000000000000000" pitchFamily="2" charset="2"/>
              <a:buChar char="v"/>
            </a:pPr>
            <a:endParaRPr lang="en-GB" sz="2800" b="1" dirty="0"/>
          </a:p>
          <a:p>
            <a:pPr marL="285750" indent="-285750">
              <a:buFont typeface="Wingdings" panose="05000000000000000000" pitchFamily="2" charset="2"/>
              <a:buChar char="v"/>
            </a:pPr>
            <a:r>
              <a:rPr lang="en-GB" sz="2800" b="1" dirty="0" smtClean="0"/>
              <a:t>Roles of WRKY transcription factors in plant physiology</a:t>
            </a:r>
            <a:endParaRPr lang="en-GB" sz="2800" b="1" dirty="0"/>
          </a:p>
        </p:txBody>
      </p:sp>
    </p:spTree>
    <p:extLst>
      <p:ext uri="{BB962C8B-B14F-4D97-AF65-F5344CB8AC3E}">
        <p14:creationId xmlns:p14="http://schemas.microsoft.com/office/powerpoint/2010/main" val="11038208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060873" y="5866410"/>
            <a:ext cx="3131127" cy="991590"/>
          </a:xfrm>
          <a:prstGeom prst="rect">
            <a:avLst/>
          </a:prstGeom>
          <a:noFill/>
        </p:spPr>
      </p:pic>
      <p:sp>
        <p:nvSpPr>
          <p:cNvPr id="2" name="TextBox 1"/>
          <p:cNvSpPr txBox="1"/>
          <p:nvPr/>
        </p:nvSpPr>
        <p:spPr>
          <a:xfrm>
            <a:off x="1167819" y="268478"/>
            <a:ext cx="7824652" cy="584775"/>
          </a:xfrm>
          <a:prstGeom prst="rect">
            <a:avLst/>
          </a:prstGeom>
          <a:noFill/>
        </p:spPr>
        <p:txBody>
          <a:bodyPr wrap="square" rtlCol="0">
            <a:spAutoFit/>
          </a:bodyPr>
          <a:lstStyle/>
          <a:p>
            <a:pPr algn="ctr"/>
            <a:r>
              <a:rPr lang="en-GB" sz="3200" b="1" dirty="0"/>
              <a:t>Acknowledgement</a:t>
            </a:r>
          </a:p>
        </p:txBody>
      </p:sp>
      <p:sp>
        <p:nvSpPr>
          <p:cNvPr id="5" name="TextBox 4"/>
          <p:cNvSpPr txBox="1"/>
          <p:nvPr/>
        </p:nvSpPr>
        <p:spPr>
          <a:xfrm>
            <a:off x="1167819" y="1905308"/>
            <a:ext cx="10138357" cy="3539430"/>
          </a:xfrm>
          <a:prstGeom prst="rect">
            <a:avLst/>
          </a:prstGeom>
          <a:noFill/>
        </p:spPr>
        <p:txBody>
          <a:bodyPr wrap="square" rtlCol="0">
            <a:spAutoFit/>
          </a:bodyPr>
          <a:lstStyle/>
          <a:p>
            <a:pPr marL="457200" indent="-457200">
              <a:buClr>
                <a:schemeClr val="accent6"/>
              </a:buClr>
              <a:buSzPct val="100000"/>
              <a:buFont typeface="Wingdings" panose="05000000000000000000" pitchFamily="2" charset="2"/>
              <a:buChar char="v"/>
            </a:pPr>
            <a:r>
              <a:rPr lang="en-GB" sz="3200" b="1" dirty="0"/>
              <a:t>Gerard  van der Linden</a:t>
            </a:r>
          </a:p>
          <a:p>
            <a:pPr marL="457200" indent="-457200">
              <a:buClr>
                <a:schemeClr val="accent6"/>
              </a:buClr>
              <a:buSzPct val="100000"/>
              <a:buFont typeface="Wingdings" panose="05000000000000000000" pitchFamily="2" charset="2"/>
              <a:buChar char="v"/>
            </a:pPr>
            <a:endParaRPr lang="en-GB" sz="3200" b="1" dirty="0"/>
          </a:p>
          <a:p>
            <a:pPr marL="457200" indent="-457200">
              <a:buClr>
                <a:schemeClr val="accent6"/>
              </a:buClr>
              <a:buSzPct val="100000"/>
              <a:buFont typeface="Wingdings" panose="05000000000000000000" pitchFamily="2" charset="2"/>
              <a:buChar char="v"/>
            </a:pPr>
            <a:r>
              <a:rPr lang="en-GB" sz="3200" b="1" dirty="0"/>
              <a:t>Clemens van de Wiel</a:t>
            </a:r>
          </a:p>
          <a:p>
            <a:pPr marL="457200" indent="-457200">
              <a:buClr>
                <a:schemeClr val="accent6"/>
              </a:buClr>
              <a:buSzPct val="100000"/>
              <a:buFont typeface="Wingdings" panose="05000000000000000000" pitchFamily="2" charset="2"/>
              <a:buChar char="v"/>
            </a:pPr>
            <a:endParaRPr lang="en-GB" sz="3200" b="1" dirty="0"/>
          </a:p>
          <a:p>
            <a:pPr marL="457200" indent="-457200">
              <a:buClr>
                <a:schemeClr val="accent6"/>
              </a:buClr>
              <a:buSzPct val="100000"/>
              <a:buFont typeface="Wingdings" panose="05000000000000000000" pitchFamily="2" charset="2"/>
              <a:buChar char="v"/>
            </a:pPr>
            <a:r>
              <a:rPr lang="en-GB" sz="3200" b="1" dirty="0"/>
              <a:t>Sri Sunarti</a:t>
            </a:r>
          </a:p>
          <a:p>
            <a:pPr marL="457200" indent="-457200">
              <a:buClr>
                <a:schemeClr val="accent6"/>
              </a:buClr>
              <a:buSzPct val="100000"/>
              <a:buFont typeface="Wingdings" panose="05000000000000000000" pitchFamily="2" charset="2"/>
              <a:buChar char="v"/>
            </a:pPr>
            <a:endParaRPr lang="en-GB" sz="3200" b="1" dirty="0"/>
          </a:p>
          <a:p>
            <a:pPr marL="457200" indent="-457200">
              <a:buClr>
                <a:schemeClr val="accent6"/>
              </a:buClr>
              <a:buSzPct val="100000"/>
              <a:buFont typeface="Wingdings" panose="05000000000000000000" pitchFamily="2" charset="2"/>
              <a:buChar char="v"/>
            </a:pPr>
            <a:r>
              <a:rPr lang="en-GB" sz="3200" b="1" dirty="0"/>
              <a:t>Abiotic Stress  group</a:t>
            </a:r>
          </a:p>
        </p:txBody>
      </p:sp>
    </p:spTree>
    <p:extLst>
      <p:ext uri="{BB962C8B-B14F-4D97-AF65-F5344CB8AC3E}">
        <p14:creationId xmlns:p14="http://schemas.microsoft.com/office/powerpoint/2010/main" val="4133640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7208" t="10508" r="24626" b="13683"/>
          <a:stretch/>
        </p:blipFill>
        <p:spPr>
          <a:xfrm>
            <a:off x="-64008" y="1"/>
            <a:ext cx="12256008" cy="6842060"/>
          </a:xfrm>
          <a:prstGeom prst="rect">
            <a:avLst/>
          </a:prstGeom>
        </p:spPr>
      </p:pic>
      <p:sp>
        <p:nvSpPr>
          <p:cNvPr id="5" name="Rectangle 4"/>
          <p:cNvSpPr/>
          <p:nvPr/>
        </p:nvSpPr>
        <p:spPr>
          <a:xfrm>
            <a:off x="4244533" y="5088742"/>
            <a:ext cx="4423979" cy="1754326"/>
          </a:xfrm>
          <a:prstGeom prst="rect">
            <a:avLst/>
          </a:prstGeom>
          <a:solidFill>
            <a:schemeClr val="accent6"/>
          </a:solidFill>
        </p:spPr>
        <p:txBody>
          <a:bodyPr wrap="squar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lgerian" panose="04020705040A02060702" pitchFamily="82" charset="0"/>
              </a:rPr>
              <a:t>Thank to all </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lgerian" panose="04020705040A02060702" pitchFamily="82" charset="0"/>
            </a:endParaRPr>
          </a:p>
        </p:txBody>
      </p:sp>
    </p:spTree>
    <p:extLst>
      <p:ext uri="{BB962C8B-B14F-4D97-AF65-F5344CB8AC3E}">
        <p14:creationId xmlns:p14="http://schemas.microsoft.com/office/powerpoint/2010/main" val="1614716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060873" y="5866410"/>
            <a:ext cx="3131127" cy="991590"/>
          </a:xfrm>
          <a:prstGeom prst="rect">
            <a:avLst/>
          </a:prstGeom>
          <a:noFill/>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452" y="1396478"/>
            <a:ext cx="4387596" cy="3246821"/>
          </a:xfrm>
          <a:prstGeom prst="rect">
            <a:avLst/>
          </a:prstGeom>
        </p:spPr>
      </p:pic>
      <p:sp>
        <p:nvSpPr>
          <p:cNvPr id="6" name="TextBox 5"/>
          <p:cNvSpPr txBox="1"/>
          <p:nvPr/>
        </p:nvSpPr>
        <p:spPr>
          <a:xfrm>
            <a:off x="1863505" y="257175"/>
            <a:ext cx="7883745" cy="584775"/>
          </a:xfrm>
          <a:prstGeom prst="rect">
            <a:avLst/>
          </a:prstGeom>
          <a:noFill/>
        </p:spPr>
        <p:txBody>
          <a:bodyPr wrap="square" rtlCol="0" anchor="t">
            <a:spAutoFit/>
          </a:bodyPr>
          <a:lstStyle/>
          <a:p>
            <a:r>
              <a:rPr lang="en-GB" sz="3200" b="1" dirty="0"/>
              <a:t>              Tomato (</a:t>
            </a:r>
            <a:r>
              <a:rPr lang="en-GB" sz="3200" b="1" i="1" dirty="0"/>
              <a:t>Solanum lycopersicum</a:t>
            </a:r>
            <a:r>
              <a:rPr lang="en-GB" sz="3200" b="1" dirty="0"/>
              <a:t>)</a:t>
            </a:r>
          </a:p>
        </p:txBody>
      </p:sp>
      <p:sp>
        <p:nvSpPr>
          <p:cNvPr id="7" name="TextBox 6">
            <a:extLst>
              <a:ext uri="{FF2B5EF4-FFF2-40B4-BE49-F238E27FC236}">
                <a16:creationId xmlns="" xmlns:a16="http://schemas.microsoft.com/office/drawing/2014/main" id="{7764AAC6-3009-4FF2-8A35-5D3F68924FDB}"/>
              </a:ext>
            </a:extLst>
          </p:cNvPr>
          <p:cNvSpPr txBox="1"/>
          <p:nvPr/>
        </p:nvSpPr>
        <p:spPr>
          <a:xfrm>
            <a:off x="275661" y="832709"/>
            <a:ext cx="7899348" cy="629339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pPr>
            <a:r>
              <a:rPr lang="en-US" sz="2800" b="1" dirty="0"/>
              <a:t>Tomato is </a:t>
            </a:r>
            <a:r>
              <a:rPr lang="en-US" sz="2800" b="1" dirty="0" smtClean="0"/>
              <a:t>an interesting crop for using and breeding studies </a:t>
            </a:r>
          </a:p>
          <a:p>
            <a:pPr marL="285750" indent="-285750">
              <a:lnSpc>
                <a:spcPct val="200000"/>
              </a:lnSpc>
              <a:buFont typeface="Wingdings" panose="05000000000000000000" pitchFamily="2" charset="2"/>
              <a:buChar char="v"/>
            </a:pPr>
            <a:r>
              <a:rPr lang="en-US" sz="2800" b="1" dirty="0"/>
              <a:t>Nutritional value: Vitamin-C, </a:t>
            </a:r>
            <a:r>
              <a:rPr lang="en-US" sz="2800" b="1" dirty="0" smtClean="0"/>
              <a:t>lycopene</a:t>
            </a:r>
            <a:endParaRPr lang="en-US" sz="2800" dirty="0" smtClean="0"/>
          </a:p>
          <a:p>
            <a:pPr marL="285750" indent="-285750">
              <a:lnSpc>
                <a:spcPct val="200000"/>
              </a:lnSpc>
              <a:buFont typeface="Wingdings" panose="05000000000000000000" pitchFamily="2" charset="2"/>
              <a:buChar char="v"/>
            </a:pPr>
            <a:r>
              <a:rPr lang="en-US" sz="2800" b="1" dirty="0" smtClean="0"/>
              <a:t> Genetics of tomato: diploid, self-pollinating, tolerate inbreeding</a:t>
            </a:r>
          </a:p>
          <a:p>
            <a:pPr marL="342900" indent="-342900">
              <a:lnSpc>
                <a:spcPct val="200000"/>
              </a:lnSpc>
              <a:buFont typeface="Wingdings" panose="05000000000000000000" pitchFamily="2" charset="2"/>
              <a:buChar char="v"/>
            </a:pPr>
            <a:r>
              <a:rPr lang="en-US" sz="2800" b="1" dirty="0" smtClean="0"/>
              <a:t>Tomato </a:t>
            </a:r>
            <a:r>
              <a:rPr lang="en-US" sz="2800" b="1" dirty="0"/>
              <a:t>genome </a:t>
            </a:r>
            <a:r>
              <a:rPr lang="en-US" sz="2800" b="1" dirty="0" smtClean="0"/>
              <a:t>sequence </a:t>
            </a:r>
            <a:r>
              <a:rPr lang="en-US" sz="2800" b="1" dirty="0"/>
              <a:t>available for public</a:t>
            </a:r>
          </a:p>
          <a:p>
            <a:pPr>
              <a:lnSpc>
                <a:spcPct val="200000"/>
              </a:lnSpc>
            </a:pPr>
            <a:endParaRPr lang="en-US" b="1" dirty="0"/>
          </a:p>
          <a:p>
            <a:pPr marL="342900" indent="-342900">
              <a:lnSpc>
                <a:spcPct val="200000"/>
              </a:lnSpc>
              <a:buAutoNum type="arabicPeriod"/>
            </a:pPr>
            <a:endParaRPr lang="en-US" dirty="0"/>
          </a:p>
        </p:txBody>
      </p:sp>
    </p:spTree>
    <p:extLst>
      <p:ext uri="{BB962C8B-B14F-4D97-AF65-F5344CB8AC3E}">
        <p14:creationId xmlns:p14="http://schemas.microsoft.com/office/powerpoint/2010/main" val="926314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060873" y="5866410"/>
            <a:ext cx="3131127" cy="991590"/>
          </a:xfrm>
          <a:prstGeom prst="rect">
            <a:avLst/>
          </a:prstGeom>
          <a:noFill/>
        </p:spPr>
      </p:pic>
      <p:sp>
        <p:nvSpPr>
          <p:cNvPr id="5" name="Rectangle 3"/>
          <p:cNvSpPr>
            <a:spLocks noChangeArrowheads="1"/>
          </p:cNvSpPr>
          <p:nvPr/>
        </p:nvSpPr>
        <p:spPr bwMode="auto">
          <a:xfrm>
            <a:off x="-785464" y="-2765503"/>
            <a:ext cx="1714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1836" tIns="0" rIns="0" bIns="0" numCol="1" anchor="ctr" anchorCtr="0" compatLnSpc="1">
            <a:prstTxWarp prst="textNoShape">
              <a:avLst/>
            </a:prstTxWarp>
            <a:spAutoFit/>
          </a:bodyPr>
          <a:lstStyle/>
          <a:p>
            <a:pPr marL="0" marR="0" lvl="0" indent="0" algn="ctr" defTabSz="914400" rtl="1" eaLnBrk="0" fontAlgn="ctr" latinLnBrk="0" hangingPunct="0">
              <a:lnSpc>
                <a:spcPct val="100000"/>
              </a:lnSpc>
              <a:spcBef>
                <a:spcPct val="0"/>
              </a:spcBef>
              <a:spcAft>
                <a:spcPct val="0"/>
              </a:spcAft>
              <a:buClrTx/>
              <a:buSzTx/>
              <a:buFontTx/>
              <a:buNone/>
              <a:tabLst/>
            </a:pPr>
            <a:r>
              <a:rPr kumimoji="0" lang="en-US" altLang="en-US" sz="1800" b="1" i="1" u="none" strike="noStrike" cap="none" normalizeH="0" baseline="0">
                <a:ln>
                  <a:noFill/>
                </a:ln>
                <a:solidFill>
                  <a:srgbClr val="333333"/>
                </a:solidFill>
                <a:effectLst/>
                <a:latin typeface="Rosalind Serif"/>
                <a:hlinkClick r:id="rId3"/>
              </a:rPr>
              <a:t>Download</a:t>
            </a:r>
            <a:endParaRPr kumimoji="0" lang="en-US" altLang="en-US" sz="1800" b="0" i="0" u="none" strike="noStrike" cap="none" normalizeH="0" baseline="0">
              <a:ln>
                <a:noFill/>
              </a:ln>
              <a:solidFill>
                <a:srgbClr val="444444"/>
              </a:solidFill>
              <a:effectLst/>
              <a:latin typeface="Rosalind Serif"/>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4"/>
          <p:cNvSpPr>
            <a:spLocks noChangeArrowheads="1"/>
          </p:cNvSpPr>
          <p:nvPr/>
        </p:nvSpPr>
        <p:spPr bwMode="auto">
          <a:xfrm>
            <a:off x="-785464" y="-2765503"/>
            <a:ext cx="1714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61836" tIns="45720" rIns="0" bIns="45720" numCol="1" anchor="ctr" anchorCtr="0" compatLnSpc="1">
            <a:prstTxWarp prst="textNoShape">
              <a:avLst/>
            </a:prstTxWarp>
            <a:spAutoFit/>
          </a:bodyPr>
          <a:lstStyle/>
          <a:p>
            <a:endParaRPr lang="en-GB"/>
          </a:p>
        </p:txBody>
      </p:sp>
      <p:sp>
        <p:nvSpPr>
          <p:cNvPr id="7" name="TextBox 6"/>
          <p:cNvSpPr txBox="1"/>
          <p:nvPr/>
        </p:nvSpPr>
        <p:spPr>
          <a:xfrm>
            <a:off x="0" y="6488905"/>
            <a:ext cx="3749782" cy="369095"/>
          </a:xfrm>
          <a:prstGeom prst="rect">
            <a:avLst/>
          </a:prstGeom>
          <a:noFill/>
        </p:spPr>
        <p:txBody>
          <a:bodyPr wrap="square" rtlCol="0">
            <a:spAutoFit/>
          </a:bodyPr>
          <a:lstStyle/>
          <a:p>
            <a:r>
              <a:rPr lang="en-GB" b="1" dirty="0" smtClean="0"/>
              <a:t>Source: Hoang et al. (2016)</a:t>
            </a:r>
            <a:endParaRPr lang="en-GB" b="1" dirty="0"/>
          </a:p>
        </p:txBody>
      </p:sp>
      <p:sp>
        <p:nvSpPr>
          <p:cNvPr id="10" name="TextBox 9"/>
          <p:cNvSpPr txBox="1"/>
          <p:nvPr/>
        </p:nvSpPr>
        <p:spPr>
          <a:xfrm>
            <a:off x="963400" y="6925"/>
            <a:ext cx="8917579" cy="584775"/>
          </a:xfrm>
          <a:prstGeom prst="rect">
            <a:avLst/>
          </a:prstGeom>
          <a:noFill/>
        </p:spPr>
        <p:txBody>
          <a:bodyPr wrap="square" rtlCol="0">
            <a:spAutoFit/>
          </a:bodyPr>
          <a:lstStyle/>
          <a:p>
            <a:r>
              <a:rPr lang="en-GB" sz="3200" b="1" dirty="0" smtClean="0"/>
              <a:t>Global distribution of salt- affected soil (million ha)</a:t>
            </a:r>
            <a:endParaRPr lang="en-GB" sz="3200" b="1" dirty="0"/>
          </a:p>
        </p:txBody>
      </p:sp>
      <p:sp>
        <p:nvSpPr>
          <p:cNvPr id="8" name="Rectangle 7"/>
          <p:cNvSpPr/>
          <p:nvPr/>
        </p:nvSpPr>
        <p:spPr>
          <a:xfrm>
            <a:off x="1137313" y="690181"/>
            <a:ext cx="10900012" cy="2554545"/>
          </a:xfrm>
          <a:prstGeom prst="rect">
            <a:avLst/>
          </a:prstGeom>
        </p:spPr>
        <p:txBody>
          <a:bodyPr wrap="square">
            <a:spAutoFit/>
          </a:bodyPr>
          <a:lstStyle/>
          <a:p>
            <a:pPr marL="285750" indent="-285750" algn="just">
              <a:buFont typeface="Wingdings" panose="05000000000000000000" pitchFamily="2" charset="2"/>
              <a:buChar char="v"/>
            </a:pPr>
            <a:r>
              <a:rPr lang="en-US" sz="2800" b="1" dirty="0" smtClean="0">
                <a:solidFill>
                  <a:srgbClr val="000000"/>
                </a:solidFill>
              </a:rPr>
              <a:t>20</a:t>
            </a:r>
            <a:r>
              <a:rPr lang="en-US" sz="2800" b="1" dirty="0">
                <a:solidFill>
                  <a:srgbClr val="000000"/>
                </a:solidFill>
              </a:rPr>
              <a:t>% (45 million ha) of irrigated land, producing one-third of the world’s food, is </a:t>
            </a:r>
            <a:r>
              <a:rPr lang="en-US" sz="2800" b="1" dirty="0" smtClean="0"/>
              <a:t>salt-affected</a:t>
            </a:r>
          </a:p>
          <a:p>
            <a:pPr marL="285750" indent="-285750" algn="just">
              <a:buFont typeface="Wingdings" panose="05000000000000000000" pitchFamily="2" charset="2"/>
              <a:buChar char="v"/>
            </a:pPr>
            <a:endParaRPr lang="en-US" sz="2800" b="1" dirty="0"/>
          </a:p>
          <a:p>
            <a:pPr marL="285750" indent="-285750" algn="just">
              <a:buFont typeface="Wingdings" panose="05000000000000000000" pitchFamily="2" charset="2"/>
              <a:buChar char="v"/>
            </a:pPr>
            <a:r>
              <a:rPr lang="en-US" sz="2800" b="1" dirty="0" smtClean="0"/>
              <a:t>2050</a:t>
            </a:r>
            <a:r>
              <a:rPr lang="en-US" sz="2800" b="1" dirty="0"/>
              <a:t>, 50% of the world’s arable land will be affected by salinity</a:t>
            </a:r>
          </a:p>
          <a:p>
            <a:pPr marL="285750" indent="-285750" algn="just">
              <a:buFont typeface="Wingdings" panose="05000000000000000000" pitchFamily="2" charset="2"/>
              <a:buChar char="v"/>
            </a:pPr>
            <a:endParaRPr lang="en-US" sz="2400" b="1" dirty="0" smtClean="0"/>
          </a:p>
          <a:p>
            <a:pPr marL="285750" indent="-285750" algn="just">
              <a:buFont typeface="Wingdings" panose="05000000000000000000" pitchFamily="2" charset="2"/>
              <a:buChar char="v"/>
            </a:pPr>
            <a:endParaRPr lang="en-US" sz="2400" b="1"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2277" y="2729551"/>
            <a:ext cx="6472329" cy="3632653"/>
          </a:xfrm>
          <a:prstGeom prst="rect">
            <a:avLst/>
          </a:prstGeom>
        </p:spPr>
      </p:pic>
    </p:spTree>
    <p:extLst>
      <p:ext uri="{BB962C8B-B14F-4D97-AF65-F5344CB8AC3E}">
        <p14:creationId xmlns:p14="http://schemas.microsoft.com/office/powerpoint/2010/main" val="19704493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Figure 2: A scheme for the effects of abiotic and biotic stress at the plant level. A combination of abiotic stress with pathogen infection potentially derails hormone and systemic ROS homeostasis. Pathogen infection has been shown to impair stomata closure under non-stress conditions, with the dynamics of this interaction under abiotic stress being unknown. Senescence is a common component of both abiotic and biotic stress that can potentially be amplified under combinatorial stress. Systemic ROS signals generated after pathogen encounter may alter water relation and salt uptake through their effects in root hydraulic conductance and ion transport. Abiotic stress through ABA signaling negatively affects signals that trigger systemic acquired resistance, enhancing pathogen spread from the initial site of infection. Ion accumulation (Na+, Cl-) under salt stress can have a direct toxic effect on pathogen grow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2777" y="847561"/>
            <a:ext cx="3894935" cy="5434026"/>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2743201" y="190632"/>
            <a:ext cx="7846251" cy="584775"/>
          </a:xfrm>
          <a:prstGeom prst="rect">
            <a:avLst/>
          </a:prstGeom>
        </p:spPr>
        <p:txBody>
          <a:bodyPr wrap="none">
            <a:spAutoFit/>
          </a:bodyPr>
          <a:lstStyle/>
          <a:p>
            <a:r>
              <a:rPr lang="en-GB" sz="3200" b="1" dirty="0"/>
              <a:t>The effects of salinity stress at the plant level</a:t>
            </a:r>
          </a:p>
        </p:txBody>
      </p:sp>
      <p:sp>
        <p:nvSpPr>
          <p:cNvPr id="6" name="TextBox 5"/>
          <p:cNvSpPr txBox="1"/>
          <p:nvPr/>
        </p:nvSpPr>
        <p:spPr>
          <a:xfrm>
            <a:off x="118758" y="6447452"/>
            <a:ext cx="3031509" cy="369332"/>
          </a:xfrm>
          <a:prstGeom prst="rect">
            <a:avLst/>
          </a:prstGeom>
          <a:noFill/>
        </p:spPr>
        <p:txBody>
          <a:bodyPr wrap="square" rtlCol="0">
            <a:spAutoFit/>
          </a:bodyPr>
          <a:lstStyle/>
          <a:p>
            <a:r>
              <a:rPr lang="en-GB" b="1" dirty="0"/>
              <a:t>Source: </a:t>
            </a:r>
            <a:r>
              <a:rPr lang="en-GB" b="1" dirty="0" err="1"/>
              <a:t>Kissoudis</a:t>
            </a:r>
            <a:r>
              <a:rPr lang="en-GB" b="1" dirty="0"/>
              <a:t> et </a:t>
            </a:r>
            <a:r>
              <a:rPr lang="en-GB" b="1" dirty="0" smtClean="0"/>
              <a:t>al. (2014)</a:t>
            </a:r>
            <a:endParaRPr lang="en-GB" b="1"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8971664" y="5866410"/>
            <a:ext cx="3131127" cy="991590"/>
          </a:xfrm>
          <a:prstGeom prst="rect">
            <a:avLst/>
          </a:prstGeom>
          <a:noFill/>
        </p:spPr>
      </p:pic>
      <p:sp>
        <p:nvSpPr>
          <p:cNvPr id="8" name="TextBox 7"/>
          <p:cNvSpPr txBox="1"/>
          <p:nvPr/>
        </p:nvSpPr>
        <p:spPr>
          <a:xfrm>
            <a:off x="418753" y="1801966"/>
            <a:ext cx="3834024" cy="1661993"/>
          </a:xfrm>
          <a:prstGeom prst="rect">
            <a:avLst/>
          </a:prstGeom>
          <a:noFill/>
        </p:spPr>
        <p:txBody>
          <a:bodyPr wrap="square" rtlCol="0">
            <a:spAutoFit/>
          </a:bodyPr>
          <a:lstStyle/>
          <a:p>
            <a:pPr marL="285750" indent="-285750">
              <a:buFont typeface="Wingdings" panose="05000000000000000000" pitchFamily="2" charset="2"/>
              <a:buChar char="v"/>
            </a:pPr>
            <a:r>
              <a:rPr lang="en-GB" sz="2800" b="1" dirty="0" smtClean="0"/>
              <a:t>Osmotic stress and</a:t>
            </a:r>
          </a:p>
          <a:p>
            <a:r>
              <a:rPr lang="en-GB" sz="2800" b="1" dirty="0" smtClean="0"/>
              <a:t> </a:t>
            </a:r>
          </a:p>
          <a:p>
            <a:pPr marL="285750" indent="-285750">
              <a:buFont typeface="Wingdings" panose="05000000000000000000" pitchFamily="2" charset="2"/>
              <a:buChar char="v"/>
            </a:pPr>
            <a:r>
              <a:rPr lang="en-GB" sz="2800" b="1" dirty="0" smtClean="0"/>
              <a:t>ionic stress</a:t>
            </a:r>
            <a:endParaRPr lang="en-GB" sz="2800" b="1"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054812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47" t="14838" r="64850" b="25988"/>
          <a:stretch/>
        </p:blipFill>
        <p:spPr>
          <a:xfrm>
            <a:off x="9778796" y="1888170"/>
            <a:ext cx="2104232" cy="2521613"/>
          </a:xfrm>
          <a:prstGeom prst="rect">
            <a:avLst/>
          </a:prstGeom>
          <a:ln w="57150">
            <a:solidFill>
              <a:srgbClr val="002060"/>
            </a:solidFill>
          </a:ln>
        </p:spPr>
      </p:pic>
      <p:sp>
        <p:nvSpPr>
          <p:cNvPr id="6" name="TextBox 5"/>
          <p:cNvSpPr txBox="1"/>
          <p:nvPr/>
        </p:nvSpPr>
        <p:spPr>
          <a:xfrm>
            <a:off x="9778796" y="4480044"/>
            <a:ext cx="2413203" cy="461665"/>
          </a:xfrm>
          <a:prstGeom prst="rect">
            <a:avLst/>
          </a:prstGeom>
          <a:noFill/>
        </p:spPr>
        <p:txBody>
          <a:bodyPr wrap="square" rtlCol="0" anchor="t">
            <a:spAutoFit/>
          </a:bodyPr>
          <a:lstStyle/>
          <a:p>
            <a:pPr algn="just"/>
            <a:r>
              <a:rPr lang="en-GB" sz="2400" b="1" dirty="0" smtClean="0"/>
              <a:t>D. Conidiophores</a:t>
            </a:r>
            <a:endParaRPr lang="en-US" sz="2400" b="1" dirty="0"/>
          </a:p>
        </p:txBody>
      </p:sp>
      <p:sp>
        <p:nvSpPr>
          <p:cNvPr id="2" name="TextBox 1"/>
          <p:cNvSpPr txBox="1"/>
          <p:nvPr/>
        </p:nvSpPr>
        <p:spPr>
          <a:xfrm>
            <a:off x="3144131" y="0"/>
            <a:ext cx="6070429" cy="584775"/>
          </a:xfrm>
          <a:prstGeom prst="rect">
            <a:avLst/>
          </a:prstGeom>
          <a:noFill/>
        </p:spPr>
        <p:txBody>
          <a:bodyPr wrap="square" rtlCol="0">
            <a:spAutoFit/>
          </a:bodyPr>
          <a:lstStyle/>
          <a:p>
            <a:r>
              <a:rPr lang="en-GB" sz="2400" b="1" dirty="0"/>
              <a:t>                   </a:t>
            </a:r>
            <a:r>
              <a:rPr lang="en-GB" sz="3200" b="1" dirty="0"/>
              <a:t>Powdery mildew</a:t>
            </a: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9060873" y="5866410"/>
            <a:ext cx="3131127" cy="991590"/>
          </a:xfrm>
          <a:prstGeom prst="rect">
            <a:avLst/>
          </a:prstGeom>
          <a:noFill/>
        </p:spPr>
      </p:pic>
      <p:sp>
        <p:nvSpPr>
          <p:cNvPr id="3" name="TextBox 2">
            <a:extLst>
              <a:ext uri="{FF2B5EF4-FFF2-40B4-BE49-F238E27FC236}">
                <a16:creationId xmlns="" xmlns:a16="http://schemas.microsoft.com/office/drawing/2014/main" id="{7FE7B4FB-586D-4FEA-BEC8-6000C5299C11}"/>
              </a:ext>
            </a:extLst>
          </p:cNvPr>
          <p:cNvSpPr txBox="1"/>
          <p:nvPr/>
        </p:nvSpPr>
        <p:spPr>
          <a:xfrm>
            <a:off x="215829" y="1263580"/>
            <a:ext cx="3613508" cy="52322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t>Infection development</a:t>
            </a:r>
            <a:r>
              <a:rPr lang="en-US" dirty="0"/>
              <a:t> </a:t>
            </a:r>
          </a:p>
        </p:txBody>
      </p:sp>
      <p:sp>
        <p:nvSpPr>
          <p:cNvPr id="8" name="TextBox 7">
            <a:extLst>
              <a:ext uri="{FF2B5EF4-FFF2-40B4-BE49-F238E27FC236}">
                <a16:creationId xmlns="" xmlns:a16="http://schemas.microsoft.com/office/drawing/2014/main" id="{6ABCDDAF-FD5D-478F-846A-0B004835B710}"/>
              </a:ext>
            </a:extLst>
          </p:cNvPr>
          <p:cNvSpPr txBox="1"/>
          <p:nvPr/>
        </p:nvSpPr>
        <p:spPr>
          <a:xfrm>
            <a:off x="105913" y="718243"/>
            <a:ext cx="4139367" cy="52322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dirty="0"/>
              <a:t>Obligate biotrophic fungus</a:t>
            </a:r>
            <a:endParaRPr lang="en-US" sz="2800" b="1" dirty="0"/>
          </a:p>
        </p:txBody>
      </p:sp>
      <p:pic>
        <p:nvPicPr>
          <p:cNvPr id="12" name="Picture 11">
            <a:extLst>
              <a:ext uri="{FF2B5EF4-FFF2-40B4-BE49-F238E27FC236}">
                <a16:creationId xmlns="" xmlns:a16="http://schemas.microsoft.com/office/drawing/2014/main" id="{2133B2DD-313E-436F-8FAA-FCC186264B50}"/>
              </a:ext>
            </a:extLst>
          </p:cNvPr>
          <p:cNvPicPr>
            <a:picLocks noChangeAspect="1"/>
          </p:cNvPicPr>
          <p:nvPr/>
        </p:nvPicPr>
        <p:blipFill rotWithShape="1">
          <a:blip r:embed="rId2">
            <a:extLst>
              <a:ext uri="{28A0092B-C50C-407E-A947-70E740481C1C}">
                <a14:useLocalDpi xmlns:a14="http://schemas.microsoft.com/office/drawing/2010/main" val="0"/>
              </a:ext>
            </a:extLst>
          </a:blip>
          <a:srcRect l="35491" t="14478" r="31485" b="58823"/>
          <a:stretch/>
        </p:blipFill>
        <p:spPr>
          <a:xfrm>
            <a:off x="337872" y="1898152"/>
            <a:ext cx="3057905" cy="2511631"/>
          </a:xfrm>
          <a:prstGeom prst="rect">
            <a:avLst/>
          </a:prstGeom>
          <a:ln w="57150">
            <a:solidFill>
              <a:srgbClr val="002060"/>
            </a:solidFill>
          </a:ln>
        </p:spPr>
      </p:pic>
      <p:pic>
        <p:nvPicPr>
          <p:cNvPr id="9" name="Picture 8">
            <a:extLst>
              <a:ext uri="{FF2B5EF4-FFF2-40B4-BE49-F238E27FC236}">
                <a16:creationId xmlns="" xmlns:a16="http://schemas.microsoft.com/office/drawing/2014/main" id="{2133B2DD-313E-436F-8FAA-FCC186264B50}"/>
              </a:ext>
            </a:extLst>
          </p:cNvPr>
          <p:cNvPicPr>
            <a:picLocks noChangeAspect="1"/>
          </p:cNvPicPr>
          <p:nvPr/>
        </p:nvPicPr>
        <p:blipFill rotWithShape="1">
          <a:blip r:embed="rId2">
            <a:extLst>
              <a:ext uri="{28A0092B-C50C-407E-A947-70E740481C1C}">
                <a14:useLocalDpi xmlns:a14="http://schemas.microsoft.com/office/drawing/2010/main" val="0"/>
              </a:ext>
            </a:extLst>
          </a:blip>
          <a:srcRect l="69117" t="16143" r="1646" b="25988"/>
          <a:stretch/>
        </p:blipFill>
        <p:spPr>
          <a:xfrm>
            <a:off x="3587789" y="1898152"/>
            <a:ext cx="2119661" cy="2511631"/>
          </a:xfrm>
          <a:prstGeom prst="rect">
            <a:avLst/>
          </a:prstGeom>
          <a:ln w="57150">
            <a:solidFill>
              <a:srgbClr val="002060"/>
            </a:solidFill>
          </a:ln>
        </p:spPr>
      </p:pic>
      <p:pic>
        <p:nvPicPr>
          <p:cNvPr id="10" name="Picture 9">
            <a:extLst>
              <a:ext uri="{FF2B5EF4-FFF2-40B4-BE49-F238E27FC236}">
                <a16:creationId xmlns="" xmlns:a16="http://schemas.microsoft.com/office/drawing/2014/main" id="{2133B2DD-313E-436F-8FAA-FCC186264B50}"/>
              </a:ext>
            </a:extLst>
          </p:cNvPr>
          <p:cNvPicPr>
            <a:picLocks noChangeAspect="1"/>
          </p:cNvPicPr>
          <p:nvPr/>
        </p:nvPicPr>
        <p:blipFill rotWithShape="1">
          <a:blip r:embed="rId2">
            <a:extLst>
              <a:ext uri="{28A0092B-C50C-407E-A947-70E740481C1C}">
                <a14:useLocalDpi xmlns:a14="http://schemas.microsoft.com/office/drawing/2010/main" val="0"/>
              </a:ext>
            </a:extLst>
          </a:blip>
          <a:srcRect l="35789" t="47443" r="31657" b="25989"/>
          <a:stretch/>
        </p:blipFill>
        <p:spPr>
          <a:xfrm>
            <a:off x="5851445" y="1898152"/>
            <a:ext cx="3712547" cy="2511631"/>
          </a:xfrm>
          <a:prstGeom prst="rect">
            <a:avLst/>
          </a:prstGeom>
          <a:ln w="57150">
            <a:solidFill>
              <a:srgbClr val="002060"/>
            </a:solidFill>
          </a:ln>
        </p:spPr>
      </p:pic>
      <p:sp>
        <p:nvSpPr>
          <p:cNvPr id="11" name="TextBox 10"/>
          <p:cNvSpPr txBox="1"/>
          <p:nvPr/>
        </p:nvSpPr>
        <p:spPr>
          <a:xfrm>
            <a:off x="386970" y="4418489"/>
            <a:ext cx="2615185" cy="461665"/>
          </a:xfrm>
          <a:prstGeom prst="rect">
            <a:avLst/>
          </a:prstGeom>
          <a:noFill/>
        </p:spPr>
        <p:txBody>
          <a:bodyPr wrap="square" rtlCol="0">
            <a:spAutoFit/>
          </a:bodyPr>
          <a:lstStyle/>
          <a:p>
            <a:r>
              <a:rPr lang="en-GB" sz="2400" b="1" dirty="0"/>
              <a:t>A. Conidia</a:t>
            </a:r>
            <a:endParaRPr lang="en-GB" sz="2400" dirty="0"/>
          </a:p>
        </p:txBody>
      </p:sp>
      <p:sp>
        <p:nvSpPr>
          <p:cNvPr id="14" name="TextBox 13"/>
          <p:cNvSpPr txBox="1"/>
          <p:nvPr/>
        </p:nvSpPr>
        <p:spPr>
          <a:xfrm>
            <a:off x="3478490" y="4480044"/>
            <a:ext cx="2228959" cy="830997"/>
          </a:xfrm>
          <a:prstGeom prst="rect">
            <a:avLst/>
          </a:prstGeom>
          <a:noFill/>
        </p:spPr>
        <p:txBody>
          <a:bodyPr wrap="square" rtlCol="0">
            <a:spAutoFit/>
          </a:bodyPr>
          <a:lstStyle/>
          <a:p>
            <a:pPr marL="227013" indent="-227013"/>
            <a:r>
              <a:rPr lang="en-GB" sz="2400" b="1" dirty="0"/>
              <a:t>B. Germinating </a:t>
            </a:r>
            <a:r>
              <a:rPr lang="en-GB" sz="2400" b="1" dirty="0" err="1"/>
              <a:t>conidium</a:t>
            </a:r>
            <a:endParaRPr lang="en-GB" sz="2400" dirty="0"/>
          </a:p>
        </p:txBody>
      </p:sp>
      <p:sp>
        <p:nvSpPr>
          <p:cNvPr id="15" name="TextBox 14"/>
          <p:cNvSpPr txBox="1"/>
          <p:nvPr/>
        </p:nvSpPr>
        <p:spPr>
          <a:xfrm>
            <a:off x="5851444" y="4464655"/>
            <a:ext cx="3712547" cy="892552"/>
          </a:xfrm>
          <a:prstGeom prst="rect">
            <a:avLst/>
          </a:prstGeom>
          <a:noFill/>
        </p:spPr>
        <p:txBody>
          <a:bodyPr wrap="square" rtlCol="0">
            <a:spAutoFit/>
          </a:bodyPr>
          <a:lstStyle/>
          <a:p>
            <a:r>
              <a:rPr lang="en-GB" sz="2800" b="1" dirty="0"/>
              <a:t>c. </a:t>
            </a:r>
            <a:r>
              <a:rPr lang="en-GB" sz="2400" b="1" dirty="0"/>
              <a:t>Dense mycelial coat with conidiophores</a:t>
            </a:r>
          </a:p>
        </p:txBody>
      </p:sp>
      <p:sp>
        <p:nvSpPr>
          <p:cNvPr id="5" name="Rectangle 4"/>
          <p:cNvSpPr/>
          <p:nvPr/>
        </p:nvSpPr>
        <p:spPr>
          <a:xfrm>
            <a:off x="4074996" y="749020"/>
            <a:ext cx="3587713" cy="523220"/>
          </a:xfrm>
          <a:prstGeom prst="rect">
            <a:avLst/>
          </a:prstGeom>
        </p:spPr>
        <p:txBody>
          <a:bodyPr wrap="none">
            <a:spAutoFit/>
          </a:bodyPr>
          <a:lstStyle/>
          <a:p>
            <a:r>
              <a:rPr lang="en-GB" sz="2800" b="1" dirty="0"/>
              <a:t>(</a:t>
            </a:r>
            <a:r>
              <a:rPr lang="en-GB" sz="2800" b="1" i="1" dirty="0"/>
              <a:t>Odium </a:t>
            </a:r>
            <a:r>
              <a:rPr lang="en-GB" sz="2800" b="1" i="1" dirty="0" err="1"/>
              <a:t>neolycopersici</a:t>
            </a:r>
            <a:r>
              <a:rPr lang="en-GB" sz="2800" b="1" dirty="0"/>
              <a:t>)</a:t>
            </a:r>
          </a:p>
        </p:txBody>
      </p:sp>
    </p:spTree>
    <p:extLst>
      <p:ext uri="{BB962C8B-B14F-4D97-AF65-F5344CB8AC3E}">
        <p14:creationId xmlns:p14="http://schemas.microsoft.com/office/powerpoint/2010/main" val="20854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060873" y="5866410"/>
            <a:ext cx="3131127" cy="991590"/>
          </a:xfrm>
          <a:prstGeom prst="rect">
            <a:avLst/>
          </a:prstGeom>
          <a:noFill/>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815" y="497657"/>
            <a:ext cx="2644852" cy="2057255"/>
          </a:xfrm>
          <a:prstGeom prst="rect">
            <a:avLst/>
          </a:prstGeom>
          <a:ln w="3175">
            <a:solidFill>
              <a:schemeClr val="tx1"/>
            </a:solid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182" y="530088"/>
            <a:ext cx="2738949" cy="2057255"/>
          </a:xfrm>
          <a:prstGeom prst="rect">
            <a:avLst/>
          </a:prstGeom>
          <a:ln w="3175">
            <a:solidFill>
              <a:schemeClr val="tx1"/>
            </a:solid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7855" y="3450216"/>
            <a:ext cx="2793296" cy="2704086"/>
          </a:xfrm>
          <a:prstGeom prst="rect">
            <a:avLst/>
          </a:prstGeom>
          <a:ln w="3175">
            <a:solidFill>
              <a:schemeClr val="tx1"/>
            </a:solidFill>
          </a:ln>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38333" y="512416"/>
            <a:ext cx="3170783" cy="2048163"/>
          </a:xfrm>
          <a:prstGeom prst="rect">
            <a:avLst/>
          </a:prstGeom>
          <a:ln w="3175">
            <a:solidFill>
              <a:schemeClr val="tx1"/>
            </a:solidFill>
          </a:ln>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52307" y="3486647"/>
            <a:ext cx="2048854" cy="2611086"/>
          </a:xfrm>
          <a:prstGeom prst="rect">
            <a:avLst/>
          </a:prstGeom>
          <a:ln w="3175">
            <a:solidFill>
              <a:schemeClr val="tx1"/>
            </a:solidFill>
          </a:ln>
        </p:spPr>
      </p:pic>
      <p:sp>
        <p:nvSpPr>
          <p:cNvPr id="8" name="TextBox 7"/>
          <p:cNvSpPr txBox="1"/>
          <p:nvPr/>
        </p:nvSpPr>
        <p:spPr>
          <a:xfrm>
            <a:off x="3086100" y="-60945"/>
            <a:ext cx="8187031" cy="584775"/>
          </a:xfrm>
          <a:prstGeom prst="rect">
            <a:avLst/>
          </a:prstGeom>
          <a:noFill/>
        </p:spPr>
        <p:txBody>
          <a:bodyPr wrap="square" rtlCol="0">
            <a:spAutoFit/>
          </a:bodyPr>
          <a:lstStyle/>
          <a:p>
            <a:r>
              <a:rPr lang="en-GB" sz="3200" b="1" dirty="0" smtClean="0"/>
              <a:t>Powdery </a:t>
            </a:r>
            <a:r>
              <a:rPr lang="en-GB" sz="3200" b="1" dirty="0"/>
              <a:t>mildew affected tomato plants</a:t>
            </a:r>
          </a:p>
        </p:txBody>
      </p:sp>
      <p:sp>
        <p:nvSpPr>
          <p:cNvPr id="12" name="Right Arrow 11"/>
          <p:cNvSpPr/>
          <p:nvPr/>
        </p:nvSpPr>
        <p:spPr>
          <a:xfrm>
            <a:off x="3450210" y="1383793"/>
            <a:ext cx="716437" cy="260069"/>
          </a:xfrm>
          <a:prstGeom prst="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a:off x="7619345" y="1366418"/>
            <a:ext cx="716437" cy="277444"/>
          </a:xfrm>
          <a:prstGeom prst="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rot="5400000">
            <a:off x="9793250" y="2911634"/>
            <a:ext cx="716437" cy="261729"/>
          </a:xfrm>
          <a:prstGeom prst="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ight Arrow 17"/>
          <p:cNvSpPr/>
          <p:nvPr/>
        </p:nvSpPr>
        <p:spPr>
          <a:xfrm rot="10800000">
            <a:off x="6911242" y="4413893"/>
            <a:ext cx="1416206" cy="300716"/>
          </a:xfrm>
          <a:prstGeom prst="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ight Arrow 20"/>
          <p:cNvSpPr/>
          <p:nvPr/>
        </p:nvSpPr>
        <p:spPr>
          <a:xfrm rot="16200000" flipV="1">
            <a:off x="8507230" y="1181163"/>
            <a:ext cx="791749" cy="31553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ight Arrow 21"/>
          <p:cNvSpPr/>
          <p:nvPr/>
        </p:nvSpPr>
        <p:spPr>
          <a:xfrm rot="10800000">
            <a:off x="8961989" y="4331654"/>
            <a:ext cx="651274" cy="268420"/>
          </a:xfrm>
          <a:prstGeom prst="rightArrow">
            <a:avLst>
              <a:gd name="adj1" fmla="val 47550"/>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ight Arrow 22"/>
          <p:cNvSpPr/>
          <p:nvPr/>
        </p:nvSpPr>
        <p:spPr>
          <a:xfrm rot="5400000" flipV="1">
            <a:off x="4702629" y="4644311"/>
            <a:ext cx="689425" cy="3225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ight Arrow 23"/>
          <p:cNvSpPr/>
          <p:nvPr/>
        </p:nvSpPr>
        <p:spPr>
          <a:xfrm rot="5400000" flipV="1">
            <a:off x="4786813" y="1585549"/>
            <a:ext cx="689470" cy="28595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ight Arrow 24"/>
          <p:cNvSpPr/>
          <p:nvPr/>
        </p:nvSpPr>
        <p:spPr>
          <a:xfrm rot="5400000" flipV="1">
            <a:off x="1668083" y="1178638"/>
            <a:ext cx="642316" cy="2881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8739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6048" y="252808"/>
            <a:ext cx="6194196" cy="435349"/>
          </a:xfrm>
        </p:spPr>
        <p:txBody>
          <a:bodyPr>
            <a:noAutofit/>
          </a:bodyPr>
          <a:lstStyle/>
          <a:p>
            <a:pPr algn="ctr"/>
            <a:r>
              <a:rPr lang="en-GB" sz="3200" b="1" dirty="0">
                <a:latin typeface="+mn-lt"/>
              </a:rPr>
              <a:t>WRKY transcription factors</a:t>
            </a:r>
          </a:p>
        </p:txBody>
      </p:sp>
      <p:sp>
        <p:nvSpPr>
          <p:cNvPr id="6" name="TextBox 5"/>
          <p:cNvSpPr txBox="1"/>
          <p:nvPr/>
        </p:nvSpPr>
        <p:spPr>
          <a:xfrm>
            <a:off x="374073" y="5519151"/>
            <a:ext cx="8686800" cy="830997"/>
          </a:xfrm>
          <a:prstGeom prst="rect">
            <a:avLst/>
          </a:prstGeom>
          <a:noFill/>
        </p:spPr>
        <p:txBody>
          <a:bodyPr wrap="square" rtlCol="0">
            <a:spAutoFit/>
          </a:bodyPr>
          <a:lstStyle/>
          <a:p>
            <a:pPr marL="342900" indent="-342900">
              <a:buFont typeface="Wingdings" panose="05000000000000000000" pitchFamily="2" charset="2"/>
              <a:buChar char="Ø"/>
            </a:pPr>
            <a:r>
              <a:rPr lang="en-GB" sz="2400" b="1" dirty="0"/>
              <a:t>81 </a:t>
            </a:r>
            <a:r>
              <a:rPr lang="en-GB" sz="2400" b="1" i="1" dirty="0" err="1"/>
              <a:t>SlWRKY</a:t>
            </a:r>
            <a:r>
              <a:rPr lang="en-GB" sz="2400" b="1" i="1" dirty="0"/>
              <a:t> </a:t>
            </a:r>
            <a:r>
              <a:rPr lang="en-GB" sz="2400" b="1" dirty="0"/>
              <a:t>genes identified in tomato genome</a:t>
            </a:r>
          </a:p>
          <a:p>
            <a:pPr marL="342900" indent="-342900">
              <a:buFont typeface="Wingdings" panose="05000000000000000000" pitchFamily="2" charset="2"/>
              <a:buChar char="Ø"/>
            </a:pPr>
            <a:endParaRPr lang="en-GB" sz="2400" b="1" dirty="0"/>
          </a:p>
        </p:txBody>
      </p:sp>
      <p:sp>
        <p:nvSpPr>
          <p:cNvPr id="3" name="TextBox 2"/>
          <p:cNvSpPr txBox="1"/>
          <p:nvPr/>
        </p:nvSpPr>
        <p:spPr>
          <a:xfrm>
            <a:off x="259307" y="2019873"/>
            <a:ext cx="11659264" cy="2551418"/>
          </a:xfrm>
          <a:prstGeom prst="rect">
            <a:avLst/>
          </a:prstGeom>
          <a:noFill/>
        </p:spPr>
        <p:txBody>
          <a:bodyPr wrap="square" rtlCol="0">
            <a:spAutoFit/>
          </a:bodyPr>
          <a:lstStyle/>
          <a:p>
            <a:endParaRPr lang="en-GB" sz="2000" dirty="0" smtClean="0"/>
          </a:p>
          <a:p>
            <a:endParaRPr lang="en-GB" sz="2000" dirty="0"/>
          </a:p>
          <a:p>
            <a:r>
              <a:rPr lang="en-GB" sz="2400" b="1" dirty="0"/>
              <a:t>Group I- two WRKY </a:t>
            </a:r>
            <a:r>
              <a:rPr lang="en-GB" sz="2400" b="1" dirty="0" smtClean="0"/>
              <a:t>domains </a:t>
            </a:r>
            <a:endParaRPr lang="en-GB" sz="2400" b="1" dirty="0"/>
          </a:p>
          <a:p>
            <a:r>
              <a:rPr lang="en-GB" sz="2400" b="1" dirty="0"/>
              <a:t>Group II-one WRKY </a:t>
            </a:r>
            <a:r>
              <a:rPr lang="en-GB" sz="2400" b="1" dirty="0" smtClean="0"/>
              <a:t>domain</a:t>
            </a:r>
            <a:endParaRPr lang="en-GB" sz="2400" b="1" dirty="0"/>
          </a:p>
          <a:p>
            <a:endParaRPr lang="en-GB" sz="2000" b="1" dirty="0" smtClean="0"/>
          </a:p>
          <a:p>
            <a:endParaRPr lang="en-GB" sz="2800" b="1" dirty="0"/>
          </a:p>
          <a:p>
            <a:r>
              <a:rPr lang="en-GB" sz="2400" b="1" dirty="0" smtClean="0"/>
              <a:t>Group </a:t>
            </a:r>
            <a:r>
              <a:rPr lang="en-GB" sz="2400" b="1" dirty="0"/>
              <a:t>III-one WRKY </a:t>
            </a:r>
            <a:r>
              <a:rPr lang="en-GB" sz="2400" b="1" dirty="0" smtClean="0"/>
              <a:t>domain                     </a:t>
            </a:r>
            <a:r>
              <a:rPr lang="en-GB" sz="2400" b="1" dirty="0" smtClean="0"/>
              <a:t>zinc-finger </a:t>
            </a:r>
            <a:r>
              <a:rPr lang="en-GB" sz="2400" b="1" dirty="0"/>
              <a:t>motif </a:t>
            </a:r>
            <a:r>
              <a:rPr lang="pt-BR" sz="2400" b="1" dirty="0" smtClean="0"/>
              <a:t>C</a:t>
            </a:r>
            <a:r>
              <a:rPr lang="pt-BR" sz="2400" b="1" baseline="-25000" dirty="0" smtClean="0"/>
              <a:t>2</a:t>
            </a:r>
            <a:r>
              <a:rPr lang="pt-BR" sz="2400" b="1" dirty="0" smtClean="0"/>
              <a:t>–HC</a:t>
            </a:r>
            <a:endParaRPr lang="pt-BR" sz="2400" b="1" dirty="0"/>
          </a:p>
        </p:txBody>
      </p:sp>
      <p:sp>
        <p:nvSpPr>
          <p:cNvPr id="5" name="Chevron 4"/>
          <p:cNvSpPr/>
          <p:nvPr/>
        </p:nvSpPr>
        <p:spPr>
          <a:xfrm>
            <a:off x="4029808" y="2866570"/>
            <a:ext cx="1025912" cy="41259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Chevron 6"/>
          <p:cNvSpPr/>
          <p:nvPr/>
        </p:nvSpPr>
        <p:spPr>
          <a:xfrm>
            <a:off x="4057069" y="4270121"/>
            <a:ext cx="1176387" cy="18564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Title 1"/>
          <p:cNvSpPr txBox="1">
            <a:spLocks/>
          </p:cNvSpPr>
          <p:nvPr/>
        </p:nvSpPr>
        <p:spPr>
          <a:xfrm>
            <a:off x="259307" y="4667236"/>
            <a:ext cx="10557475" cy="4353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latin typeface="+mn-lt"/>
              </a:rPr>
              <a:t>Tomato WRKY transcription factors:  </a:t>
            </a:r>
            <a:r>
              <a:rPr lang="en-GB" sz="2400" b="1" i="1" dirty="0" err="1">
                <a:latin typeface="+mn-lt"/>
              </a:rPr>
              <a:t>Solanum</a:t>
            </a:r>
            <a:r>
              <a:rPr lang="en-GB" sz="2400" b="1" i="1" dirty="0">
                <a:latin typeface="+mn-lt"/>
              </a:rPr>
              <a:t> lycopersicum WRKY (</a:t>
            </a:r>
            <a:r>
              <a:rPr lang="en-GB" sz="2400" b="1" i="1" dirty="0" err="1">
                <a:latin typeface="+mn-lt"/>
              </a:rPr>
              <a:t>SlWRKY</a:t>
            </a:r>
            <a:r>
              <a:rPr lang="en-GB" sz="2400" b="1" i="1" dirty="0">
                <a:latin typeface="+mn-lt"/>
              </a:rPr>
              <a:t>)</a:t>
            </a:r>
          </a:p>
        </p:txBody>
      </p:sp>
      <p:sp>
        <p:nvSpPr>
          <p:cNvPr id="4" name="Rectangle 3"/>
          <p:cNvSpPr/>
          <p:nvPr/>
        </p:nvSpPr>
        <p:spPr>
          <a:xfrm>
            <a:off x="5055720" y="2788126"/>
            <a:ext cx="3009029" cy="461665"/>
          </a:xfrm>
          <a:prstGeom prst="rect">
            <a:avLst/>
          </a:prstGeom>
        </p:spPr>
        <p:txBody>
          <a:bodyPr wrap="none">
            <a:spAutoFit/>
          </a:bodyPr>
          <a:lstStyle/>
          <a:p>
            <a:r>
              <a:rPr lang="en-GB" sz="2400" b="1" dirty="0" smtClean="0"/>
              <a:t>zinc-finger </a:t>
            </a:r>
            <a:r>
              <a:rPr lang="en-GB" sz="2400" b="1" dirty="0"/>
              <a:t>motif </a:t>
            </a:r>
            <a:r>
              <a:rPr lang="en-GB" sz="2400" b="1" dirty="0" smtClean="0"/>
              <a:t>C</a:t>
            </a:r>
            <a:r>
              <a:rPr lang="en-GB" sz="2400" b="1" baseline="-25000" dirty="0" smtClean="0"/>
              <a:t>2</a:t>
            </a:r>
            <a:r>
              <a:rPr lang="en-GB" sz="2400" b="1" dirty="0" smtClean="0"/>
              <a:t>-H</a:t>
            </a:r>
            <a:r>
              <a:rPr lang="en-GB" sz="2400" b="1" baseline="-25000" dirty="0" smtClean="0"/>
              <a:t>2</a:t>
            </a:r>
            <a:endParaRPr lang="en-GB" sz="2400" b="1" dirty="0"/>
          </a:p>
        </p:txBody>
      </p:sp>
      <p:pic>
        <p:nvPicPr>
          <p:cNvPr id="10"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9060873" y="5866410"/>
            <a:ext cx="3131127" cy="991590"/>
          </a:xfrm>
          <a:prstGeom prst="rect">
            <a:avLst/>
          </a:prstGeom>
          <a:noFill/>
        </p:spPr>
      </p:pic>
      <p:sp>
        <p:nvSpPr>
          <p:cNvPr id="12" name="TextBox 11"/>
          <p:cNvSpPr txBox="1"/>
          <p:nvPr/>
        </p:nvSpPr>
        <p:spPr>
          <a:xfrm>
            <a:off x="109183" y="721453"/>
            <a:ext cx="12082818" cy="1569660"/>
          </a:xfrm>
          <a:prstGeom prst="rect">
            <a:avLst/>
          </a:prstGeom>
          <a:noFill/>
        </p:spPr>
        <p:txBody>
          <a:bodyPr wrap="square" rtlCol="0">
            <a:spAutoFit/>
          </a:bodyPr>
          <a:lstStyle/>
          <a:p>
            <a:pPr>
              <a:lnSpc>
                <a:spcPct val="200000"/>
              </a:lnSpc>
            </a:pPr>
            <a:r>
              <a:rPr lang="en-GB" sz="2400" b="1" dirty="0"/>
              <a:t>Transcription factors </a:t>
            </a:r>
            <a:r>
              <a:rPr lang="en-GB" sz="2400" b="1" dirty="0" smtClean="0"/>
              <a:t> </a:t>
            </a:r>
            <a:r>
              <a:rPr lang="en-GB" sz="2400" b="1" dirty="0"/>
              <a:t>contain a conserved WRKY domain </a:t>
            </a:r>
            <a:r>
              <a:rPr lang="en-GB" sz="2400" b="1" dirty="0" smtClean="0"/>
              <a:t> </a:t>
            </a:r>
            <a:r>
              <a:rPr lang="en-GB" sz="2400" b="1" dirty="0"/>
              <a:t>and zinc-finger </a:t>
            </a:r>
            <a:r>
              <a:rPr lang="en-GB" sz="2400" b="1" dirty="0" smtClean="0"/>
              <a:t>motif</a:t>
            </a:r>
          </a:p>
          <a:p>
            <a:pPr>
              <a:lnSpc>
                <a:spcPct val="200000"/>
              </a:lnSpc>
            </a:pPr>
            <a:r>
              <a:rPr lang="en-GB" sz="2400" b="1" dirty="0"/>
              <a:t>Three groups of WRKY TFs</a:t>
            </a:r>
            <a:r>
              <a:rPr lang="en-GB" sz="2400" b="1" dirty="0" smtClean="0"/>
              <a:t>:</a:t>
            </a:r>
            <a:endParaRPr lang="en-GB" sz="2400" b="1" dirty="0"/>
          </a:p>
        </p:txBody>
      </p:sp>
    </p:spTree>
    <p:extLst>
      <p:ext uri="{BB962C8B-B14F-4D97-AF65-F5344CB8AC3E}">
        <p14:creationId xmlns:p14="http://schemas.microsoft.com/office/powerpoint/2010/main" val="37653086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3900</TotalTime>
  <Words>1109</Words>
  <Application>Microsoft Office PowerPoint</Application>
  <PresentationFormat>Widescreen</PresentationFormat>
  <Paragraphs>237</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Algerian</vt:lpstr>
      <vt:lpstr>Arial</vt:lpstr>
      <vt:lpstr>Calibri</vt:lpstr>
      <vt:lpstr>Calibri Light</vt:lpstr>
      <vt:lpstr>Rosalind Serif</vt:lpstr>
      <vt:lpstr>Times New Roman</vt:lpstr>
      <vt:lpstr>Times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WRKY transcription factors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Wageningen University and Research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Akter, Salina</dc:creator>
  <cp:lastModifiedBy>Salina</cp:lastModifiedBy>
  <cp:revision>375</cp:revision>
  <cp:lastPrinted>2017-12-11T17:08:08Z</cp:lastPrinted>
  <dcterms:created xsi:type="dcterms:W3CDTF">2017-12-07T09:45:12Z</dcterms:created>
  <dcterms:modified xsi:type="dcterms:W3CDTF">2018-12-27T10:32:17Z</dcterms:modified>
</cp:coreProperties>
</file>