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</p:sldMasterIdLst>
  <p:sldIdLst>
    <p:sldId id="256" r:id="rId8"/>
    <p:sldId id="263" r:id="rId9"/>
    <p:sldId id="262" r:id="rId10"/>
    <p:sldId id="257" r:id="rId11"/>
    <p:sldId id="260" r:id="rId12"/>
    <p:sldId id="266" r:id="rId13"/>
    <p:sldId id="269" r:id="rId14"/>
    <p:sldId id="265" r:id="rId15"/>
    <p:sldId id="264" r:id="rId16"/>
    <p:sldId id="268" r:id="rId17"/>
    <p:sldId id="270" r:id="rId18"/>
    <p:sldId id="277" r:id="rId19"/>
    <p:sldId id="276" r:id="rId20"/>
    <p:sldId id="272" r:id="rId21"/>
    <p:sldId id="259" r:id="rId22"/>
    <p:sldId id="267" r:id="rId23"/>
    <p:sldId id="261" r:id="rId24"/>
    <p:sldId id="274" r:id="rId25"/>
    <p:sldId id="278" r:id="rId26"/>
    <p:sldId id="275" r:id="rId27"/>
    <p:sldId id="273" r:id="rId28"/>
    <p:sldId id="258" r:id="rId29"/>
    <p:sldId id="27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071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299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786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900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102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382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0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104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380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0860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7045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9340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6330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5445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2773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8370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90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8234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1323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359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8822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9637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8476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6851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0264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5810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812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4860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5851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5674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5418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0831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553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150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91263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4636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33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2521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400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0481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01694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40230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9438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22320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62188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77644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5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1326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33872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25210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4005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04819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01694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4023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94383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22320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62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77644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527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13260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89959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89594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9829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0735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983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07804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85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02492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76989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34907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30835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237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jp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42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51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5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61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61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05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Proposal Writing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 Elements and Simple Techniques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6260" y="1596540"/>
            <a:ext cx="8382306" cy="45811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hape 505"/>
          <p:cNvSpPr/>
          <p:nvPr/>
        </p:nvSpPr>
        <p:spPr>
          <a:xfrm>
            <a:off x="3874698" y="3712713"/>
            <a:ext cx="1918942" cy="1854157"/>
          </a:xfrm>
          <a:custGeom>
            <a:avLst/>
            <a:gdLst/>
            <a:ahLst/>
            <a:cxnLst/>
            <a:rect l="0" t="0" r="0" b="0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noFill/>
          <a:ln w="12175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0" name="Shape 728"/>
          <p:cNvGrpSpPr/>
          <p:nvPr/>
        </p:nvGrpSpPr>
        <p:grpSpPr>
          <a:xfrm>
            <a:off x="4415089" y="2360065"/>
            <a:ext cx="767731" cy="1123235"/>
            <a:chOff x="6718575" y="2318625"/>
            <a:chExt cx="256950" cy="407375"/>
          </a:xfrm>
        </p:grpSpPr>
        <p:sp>
          <p:nvSpPr>
            <p:cNvPr id="11" name="Shape 729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Shape 730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Shape 731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Shape 73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Shape 733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Shape 734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Shape 735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Shape 736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325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Project Planning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17900" y="1579166"/>
            <a:ext cx="7016195" cy="4275740"/>
          </a:xfrm>
        </p:spPr>
        <p:txBody>
          <a:bodyPr>
            <a:normAutofit/>
          </a:bodyPr>
          <a:lstStyle/>
          <a:p>
            <a:r>
              <a:rPr lang="en-US" dirty="0"/>
              <a:t>What's in a plan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Context = What</a:t>
            </a:r>
            <a:endParaRPr lang="en-US" dirty="0"/>
          </a:p>
          <a:p>
            <a:r>
              <a:rPr lang="en-US" dirty="0" smtClean="0"/>
              <a:t>Problem = Why</a:t>
            </a:r>
            <a:endParaRPr lang="en-US" dirty="0"/>
          </a:p>
          <a:p>
            <a:r>
              <a:rPr lang="en-US" dirty="0" smtClean="0"/>
              <a:t>Related work = Who</a:t>
            </a:r>
            <a:endParaRPr lang="en-US" dirty="0"/>
          </a:p>
          <a:p>
            <a:r>
              <a:rPr lang="en-US" dirty="0" smtClean="0"/>
              <a:t>Aims </a:t>
            </a:r>
            <a:r>
              <a:rPr lang="en-US" dirty="0"/>
              <a:t>and </a:t>
            </a:r>
            <a:r>
              <a:rPr lang="en-US" dirty="0" smtClean="0"/>
              <a:t>objectives = How</a:t>
            </a:r>
            <a:endParaRPr lang="en-US" dirty="0"/>
          </a:p>
          <a:p>
            <a:r>
              <a:rPr lang="en-US" dirty="0" smtClean="0"/>
              <a:t>Tasks </a:t>
            </a:r>
            <a:r>
              <a:rPr lang="en-US" dirty="0"/>
              <a:t>and </a:t>
            </a:r>
            <a:r>
              <a:rPr lang="en-US" dirty="0" smtClean="0"/>
              <a:t>timetable = When</a:t>
            </a:r>
          </a:p>
        </p:txBody>
      </p:sp>
    </p:spTree>
    <p:extLst>
      <p:ext uri="{BB962C8B-B14F-4D97-AF65-F5344CB8AC3E}">
        <p14:creationId xmlns:p14="http://schemas.microsoft.com/office/powerpoint/2010/main" val="103950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Project Planning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17900" y="1579166"/>
            <a:ext cx="7016195" cy="4275740"/>
          </a:xfrm>
        </p:spPr>
        <p:txBody>
          <a:bodyPr>
            <a:normAutofit/>
          </a:bodyPr>
          <a:lstStyle/>
          <a:p>
            <a:r>
              <a:rPr lang="en-US" dirty="0"/>
              <a:t>What's in a plan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Context = What</a:t>
            </a:r>
            <a:endParaRPr lang="en-US" dirty="0"/>
          </a:p>
          <a:p>
            <a:r>
              <a:rPr lang="en-US" dirty="0" smtClean="0"/>
              <a:t>Problem = Why</a:t>
            </a:r>
            <a:endParaRPr lang="en-US" dirty="0"/>
          </a:p>
          <a:p>
            <a:r>
              <a:rPr lang="en-US" dirty="0" smtClean="0"/>
              <a:t>Related work = Who</a:t>
            </a:r>
            <a:endParaRPr lang="en-US" dirty="0"/>
          </a:p>
          <a:p>
            <a:r>
              <a:rPr lang="en-US" dirty="0" smtClean="0"/>
              <a:t>Aims </a:t>
            </a:r>
            <a:r>
              <a:rPr lang="en-US" dirty="0"/>
              <a:t>and </a:t>
            </a:r>
            <a:r>
              <a:rPr lang="en-US" dirty="0" smtClean="0"/>
              <a:t>objectives = How</a:t>
            </a:r>
            <a:endParaRPr lang="en-US" dirty="0"/>
          </a:p>
          <a:p>
            <a:r>
              <a:rPr lang="en-US" dirty="0" smtClean="0"/>
              <a:t>Tasks </a:t>
            </a:r>
            <a:r>
              <a:rPr lang="en-US" dirty="0"/>
              <a:t>and </a:t>
            </a:r>
            <a:r>
              <a:rPr lang="en-US" dirty="0" smtClean="0"/>
              <a:t>timetable = When</a:t>
            </a:r>
          </a:p>
        </p:txBody>
      </p:sp>
    </p:spTree>
    <p:extLst>
      <p:ext uri="{BB962C8B-B14F-4D97-AF65-F5344CB8AC3E}">
        <p14:creationId xmlns:p14="http://schemas.microsoft.com/office/powerpoint/2010/main" val="26381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Project Planning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2490" y="1443835"/>
            <a:ext cx="7787955" cy="5191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 formulate the project elements, first identify:</a:t>
            </a:r>
          </a:p>
          <a:p>
            <a:r>
              <a:rPr lang="en-US" dirty="0" smtClean="0"/>
              <a:t>Objectives/ </a:t>
            </a:r>
            <a:r>
              <a:rPr lang="en-US" dirty="0"/>
              <a:t>Background of the </a:t>
            </a:r>
            <a:r>
              <a:rPr lang="en-US" dirty="0" smtClean="0"/>
              <a:t>project.</a:t>
            </a:r>
            <a:endParaRPr lang="en-US" dirty="0"/>
          </a:p>
          <a:p>
            <a:r>
              <a:rPr lang="en-US" dirty="0"/>
              <a:t>E</a:t>
            </a:r>
            <a:r>
              <a:rPr lang="en-US" dirty="0" smtClean="0"/>
              <a:t>xpected </a:t>
            </a:r>
            <a:r>
              <a:rPr lang="en-US" dirty="0"/>
              <a:t>results </a:t>
            </a:r>
            <a:r>
              <a:rPr lang="en-US" dirty="0" smtClean="0"/>
              <a:t>and </a:t>
            </a:r>
            <a:r>
              <a:rPr lang="en-US" dirty="0"/>
              <a:t>target </a:t>
            </a:r>
            <a:r>
              <a:rPr lang="en-US" dirty="0" smtClean="0"/>
              <a:t>group.</a:t>
            </a:r>
          </a:p>
          <a:p>
            <a:r>
              <a:rPr lang="en-US" dirty="0"/>
              <a:t>Content of the </a:t>
            </a:r>
            <a:r>
              <a:rPr lang="en-US" dirty="0" smtClean="0"/>
              <a:t>project.</a:t>
            </a:r>
          </a:p>
          <a:p>
            <a:r>
              <a:rPr lang="en-US" dirty="0"/>
              <a:t>Project location(s) and time </a:t>
            </a:r>
            <a:r>
              <a:rPr lang="en-US" dirty="0" smtClean="0"/>
              <a:t>schedule.</a:t>
            </a:r>
          </a:p>
          <a:p>
            <a:r>
              <a:rPr lang="en-US" dirty="0" smtClean="0"/>
              <a:t>Resources/ Cost/income sources.</a:t>
            </a:r>
          </a:p>
          <a:p>
            <a:r>
              <a:rPr lang="en-US" dirty="0" smtClean="0"/>
              <a:t>Implementing </a:t>
            </a:r>
            <a:r>
              <a:rPr lang="en-US" dirty="0"/>
              <a:t>team and </a:t>
            </a:r>
            <a:r>
              <a:rPr lang="en-US" dirty="0" smtClean="0"/>
              <a:t>management Procedure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Partners and stakeholders.</a:t>
            </a:r>
          </a:p>
          <a:p>
            <a:r>
              <a:rPr lang="en-US" dirty="0"/>
              <a:t>Monitoring, evaluation and </a:t>
            </a:r>
            <a:r>
              <a:rPr lang="en-US" dirty="0" smtClean="0"/>
              <a:t>follow-up.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1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Proposal Structure 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2491" y="1544098"/>
            <a:ext cx="7635249" cy="4786297"/>
          </a:xfrm>
        </p:spPr>
        <p:txBody>
          <a:bodyPr/>
          <a:lstStyle/>
          <a:p>
            <a:r>
              <a:rPr lang="en-US" b="1" dirty="0"/>
              <a:t>Title </a:t>
            </a:r>
            <a:r>
              <a:rPr lang="en-US" b="1" dirty="0" smtClean="0"/>
              <a:t>Page</a:t>
            </a:r>
          </a:p>
          <a:p>
            <a:r>
              <a:rPr lang="en-US" b="1" dirty="0"/>
              <a:t>Executive </a:t>
            </a:r>
            <a:r>
              <a:rPr lang="en-US" b="1" dirty="0" smtClean="0"/>
              <a:t>Summary</a:t>
            </a:r>
          </a:p>
          <a:p>
            <a:r>
              <a:rPr lang="en-US" b="1" dirty="0"/>
              <a:t>Table of </a:t>
            </a:r>
            <a:r>
              <a:rPr lang="en-US" b="1" dirty="0" smtClean="0"/>
              <a:t>Contents</a:t>
            </a:r>
          </a:p>
          <a:p>
            <a:r>
              <a:rPr lang="en-US" b="1" dirty="0"/>
              <a:t>Statement of </a:t>
            </a:r>
            <a:r>
              <a:rPr lang="en-US" b="1" dirty="0" smtClean="0"/>
              <a:t>Problem</a:t>
            </a:r>
          </a:p>
          <a:p>
            <a:r>
              <a:rPr lang="en-US" b="1" dirty="0" smtClean="0"/>
              <a:t>Objectives</a:t>
            </a:r>
          </a:p>
          <a:p>
            <a:r>
              <a:rPr lang="en-US" b="1" dirty="0"/>
              <a:t>Technical </a:t>
            </a:r>
            <a:r>
              <a:rPr lang="en-US" b="1" dirty="0" smtClean="0"/>
              <a:t>Approach</a:t>
            </a:r>
          </a:p>
          <a:p>
            <a:r>
              <a:rPr lang="en-US" b="1" dirty="0"/>
              <a:t>Project </a:t>
            </a:r>
            <a:r>
              <a:rPr lang="en-US" b="1" dirty="0" smtClean="0"/>
              <a:t>Management</a:t>
            </a:r>
          </a:p>
          <a:p>
            <a:r>
              <a:rPr lang="en-US" b="1" dirty="0" smtClean="0"/>
              <a:t>Deliverables</a:t>
            </a:r>
          </a:p>
          <a:p>
            <a:r>
              <a:rPr lang="en-US" b="1" dirty="0"/>
              <a:t>Budget</a:t>
            </a:r>
            <a:endParaRPr lang="en-US" b="1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995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17900" y="985720"/>
            <a:ext cx="7177135" cy="3206804"/>
          </a:xfrm>
        </p:spPr>
        <p:txBody>
          <a:bodyPr/>
          <a:lstStyle/>
          <a:p>
            <a:pPr algn="ctr"/>
            <a:r>
              <a:rPr lang="en-US" sz="9600" dirty="0" smtClean="0"/>
              <a:t>“</a:t>
            </a:r>
            <a:br>
              <a:rPr lang="en-US" sz="9600" dirty="0" smtClean="0"/>
            </a:br>
            <a:r>
              <a:rPr lang="en-US" b="1" dirty="0" smtClean="0"/>
              <a:t>Proposal is a persuasive document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Proposal Language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2491" y="1544098"/>
            <a:ext cx="7635250" cy="4175477"/>
          </a:xfrm>
        </p:spPr>
        <p:txBody>
          <a:bodyPr/>
          <a:lstStyle/>
          <a:p>
            <a:r>
              <a:rPr lang="en-US" dirty="0"/>
              <a:t>The project proposal should be a detailed and directed manifestation of the </a:t>
            </a:r>
            <a:r>
              <a:rPr lang="en-US" dirty="0" smtClean="0"/>
              <a:t>project design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is a means of presenting the project to the outside world in a format that </a:t>
            </a:r>
            <a:r>
              <a:rPr lang="en-US" dirty="0" smtClean="0"/>
              <a:t>is immediately recognized </a:t>
            </a:r>
            <a:r>
              <a:rPr lang="en-US" dirty="0"/>
              <a:t>and accepted.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349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8965" y="1291130"/>
            <a:ext cx="8398776" cy="4886560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pSp>
        <p:nvGrpSpPr>
          <p:cNvPr id="42" name="Group 41"/>
          <p:cNvGrpSpPr/>
          <p:nvPr/>
        </p:nvGrpSpPr>
        <p:grpSpPr>
          <a:xfrm>
            <a:off x="2713723" y="2119917"/>
            <a:ext cx="4301557" cy="4363183"/>
            <a:chOff x="1065214" y="2023419"/>
            <a:chExt cx="3659185" cy="4003809"/>
          </a:xfrm>
        </p:grpSpPr>
        <p:grpSp>
          <p:nvGrpSpPr>
            <p:cNvPr id="6" name="Shape 491"/>
            <p:cNvGrpSpPr/>
            <p:nvPr/>
          </p:nvGrpSpPr>
          <p:grpSpPr>
            <a:xfrm>
              <a:off x="1065214" y="3600868"/>
              <a:ext cx="941525" cy="1025498"/>
              <a:chOff x="2623275" y="2333250"/>
              <a:chExt cx="381175" cy="381175"/>
            </a:xfrm>
          </p:grpSpPr>
          <p:sp>
            <p:nvSpPr>
              <p:cNvPr id="7" name="Shape 492"/>
              <p:cNvSpPr/>
              <p:nvPr/>
            </p:nvSpPr>
            <p:spPr>
              <a:xfrm>
                <a:off x="2623275" y="2333250"/>
                <a:ext cx="381175" cy="381175"/>
              </a:xfrm>
              <a:custGeom>
                <a:avLst/>
                <a:gdLst/>
                <a:ahLst/>
                <a:cxnLst/>
                <a:rect l="0" t="0" r="0" b="0"/>
                <a:pathLst>
                  <a:path w="15247" h="15247" fill="none" extrusionOk="0">
                    <a:moveTo>
                      <a:pt x="7624" y="0"/>
                    </a:moveTo>
                    <a:lnTo>
                      <a:pt x="7624" y="0"/>
                    </a:lnTo>
                    <a:lnTo>
                      <a:pt x="7234" y="0"/>
                    </a:lnTo>
                    <a:lnTo>
                      <a:pt x="6844" y="49"/>
                    </a:lnTo>
                    <a:lnTo>
                      <a:pt x="6455" y="98"/>
                    </a:lnTo>
                    <a:lnTo>
                      <a:pt x="6089" y="147"/>
                    </a:lnTo>
                    <a:lnTo>
                      <a:pt x="5724" y="244"/>
                    </a:lnTo>
                    <a:lnTo>
                      <a:pt x="5359" y="341"/>
                    </a:lnTo>
                    <a:lnTo>
                      <a:pt x="4994" y="463"/>
                    </a:lnTo>
                    <a:lnTo>
                      <a:pt x="4653" y="609"/>
                    </a:lnTo>
                    <a:lnTo>
                      <a:pt x="4312" y="755"/>
                    </a:lnTo>
                    <a:lnTo>
                      <a:pt x="3995" y="926"/>
                    </a:lnTo>
                    <a:lnTo>
                      <a:pt x="3678" y="1096"/>
                    </a:lnTo>
                    <a:lnTo>
                      <a:pt x="3362" y="1291"/>
                    </a:lnTo>
                    <a:lnTo>
                      <a:pt x="3069" y="1510"/>
                    </a:lnTo>
                    <a:lnTo>
                      <a:pt x="2777" y="1730"/>
                    </a:lnTo>
                    <a:lnTo>
                      <a:pt x="2509" y="1973"/>
                    </a:lnTo>
                    <a:lnTo>
                      <a:pt x="2241" y="2241"/>
                    </a:lnTo>
                    <a:lnTo>
                      <a:pt x="1973" y="2509"/>
                    </a:lnTo>
                    <a:lnTo>
                      <a:pt x="1730" y="2777"/>
                    </a:lnTo>
                    <a:lnTo>
                      <a:pt x="1511" y="3069"/>
                    </a:lnTo>
                    <a:lnTo>
                      <a:pt x="1292" y="3361"/>
                    </a:lnTo>
                    <a:lnTo>
                      <a:pt x="1097" y="3678"/>
                    </a:lnTo>
                    <a:lnTo>
                      <a:pt x="926" y="3995"/>
                    </a:lnTo>
                    <a:lnTo>
                      <a:pt x="756" y="4311"/>
                    </a:lnTo>
                    <a:lnTo>
                      <a:pt x="610" y="4652"/>
                    </a:lnTo>
                    <a:lnTo>
                      <a:pt x="463" y="4993"/>
                    </a:lnTo>
                    <a:lnTo>
                      <a:pt x="342" y="5358"/>
                    </a:lnTo>
                    <a:lnTo>
                      <a:pt x="244" y="5724"/>
                    </a:lnTo>
                    <a:lnTo>
                      <a:pt x="147" y="6089"/>
                    </a:lnTo>
                    <a:lnTo>
                      <a:pt x="98" y="6454"/>
                    </a:lnTo>
                    <a:lnTo>
                      <a:pt x="49" y="6844"/>
                    </a:lnTo>
                    <a:lnTo>
                      <a:pt x="1" y="7234"/>
                    </a:lnTo>
                    <a:lnTo>
                      <a:pt x="1" y="7623"/>
                    </a:lnTo>
                    <a:lnTo>
                      <a:pt x="1" y="7623"/>
                    </a:lnTo>
                    <a:lnTo>
                      <a:pt x="1" y="8013"/>
                    </a:lnTo>
                    <a:lnTo>
                      <a:pt x="49" y="8403"/>
                    </a:lnTo>
                    <a:lnTo>
                      <a:pt x="98" y="8793"/>
                    </a:lnTo>
                    <a:lnTo>
                      <a:pt x="147" y="9158"/>
                    </a:lnTo>
                    <a:lnTo>
                      <a:pt x="244" y="9523"/>
                    </a:lnTo>
                    <a:lnTo>
                      <a:pt x="342" y="9889"/>
                    </a:lnTo>
                    <a:lnTo>
                      <a:pt x="463" y="10254"/>
                    </a:lnTo>
                    <a:lnTo>
                      <a:pt x="610" y="10595"/>
                    </a:lnTo>
                    <a:lnTo>
                      <a:pt x="756" y="10936"/>
                    </a:lnTo>
                    <a:lnTo>
                      <a:pt x="926" y="11252"/>
                    </a:lnTo>
                    <a:lnTo>
                      <a:pt x="1097" y="11569"/>
                    </a:lnTo>
                    <a:lnTo>
                      <a:pt x="1292" y="11886"/>
                    </a:lnTo>
                    <a:lnTo>
                      <a:pt x="1511" y="12178"/>
                    </a:lnTo>
                    <a:lnTo>
                      <a:pt x="1730" y="12470"/>
                    </a:lnTo>
                    <a:lnTo>
                      <a:pt x="1973" y="12738"/>
                    </a:lnTo>
                    <a:lnTo>
                      <a:pt x="2241" y="13006"/>
                    </a:lnTo>
                    <a:lnTo>
                      <a:pt x="2509" y="13274"/>
                    </a:lnTo>
                    <a:lnTo>
                      <a:pt x="2777" y="13517"/>
                    </a:lnTo>
                    <a:lnTo>
                      <a:pt x="3069" y="13737"/>
                    </a:lnTo>
                    <a:lnTo>
                      <a:pt x="3362" y="13956"/>
                    </a:lnTo>
                    <a:lnTo>
                      <a:pt x="3678" y="14151"/>
                    </a:lnTo>
                    <a:lnTo>
                      <a:pt x="3995" y="14321"/>
                    </a:lnTo>
                    <a:lnTo>
                      <a:pt x="4312" y="14492"/>
                    </a:lnTo>
                    <a:lnTo>
                      <a:pt x="4653" y="14638"/>
                    </a:lnTo>
                    <a:lnTo>
                      <a:pt x="4994" y="14784"/>
                    </a:lnTo>
                    <a:lnTo>
                      <a:pt x="5359" y="14906"/>
                    </a:lnTo>
                    <a:lnTo>
                      <a:pt x="5724" y="15003"/>
                    </a:lnTo>
                    <a:lnTo>
                      <a:pt x="6089" y="15100"/>
                    </a:lnTo>
                    <a:lnTo>
                      <a:pt x="6455" y="15149"/>
                    </a:lnTo>
                    <a:lnTo>
                      <a:pt x="6844" y="15198"/>
                    </a:lnTo>
                    <a:lnTo>
                      <a:pt x="7234" y="15247"/>
                    </a:lnTo>
                    <a:lnTo>
                      <a:pt x="7624" y="15247"/>
                    </a:lnTo>
                    <a:lnTo>
                      <a:pt x="7624" y="15247"/>
                    </a:lnTo>
                    <a:lnTo>
                      <a:pt x="8014" y="15247"/>
                    </a:lnTo>
                    <a:lnTo>
                      <a:pt x="8403" y="15198"/>
                    </a:lnTo>
                    <a:lnTo>
                      <a:pt x="8793" y="15149"/>
                    </a:lnTo>
                    <a:lnTo>
                      <a:pt x="9158" y="15100"/>
                    </a:lnTo>
                    <a:lnTo>
                      <a:pt x="9524" y="15003"/>
                    </a:lnTo>
                    <a:lnTo>
                      <a:pt x="9889" y="14906"/>
                    </a:lnTo>
                    <a:lnTo>
                      <a:pt x="10254" y="14784"/>
                    </a:lnTo>
                    <a:lnTo>
                      <a:pt x="10595" y="14638"/>
                    </a:lnTo>
                    <a:lnTo>
                      <a:pt x="10936" y="14492"/>
                    </a:lnTo>
                    <a:lnTo>
                      <a:pt x="11253" y="14321"/>
                    </a:lnTo>
                    <a:lnTo>
                      <a:pt x="11569" y="14151"/>
                    </a:lnTo>
                    <a:lnTo>
                      <a:pt x="11886" y="13956"/>
                    </a:lnTo>
                    <a:lnTo>
                      <a:pt x="12178" y="13737"/>
                    </a:lnTo>
                    <a:lnTo>
                      <a:pt x="12470" y="13517"/>
                    </a:lnTo>
                    <a:lnTo>
                      <a:pt x="12738" y="13274"/>
                    </a:lnTo>
                    <a:lnTo>
                      <a:pt x="13006" y="13006"/>
                    </a:lnTo>
                    <a:lnTo>
                      <a:pt x="13274" y="12738"/>
                    </a:lnTo>
                    <a:lnTo>
                      <a:pt x="13518" y="12470"/>
                    </a:lnTo>
                    <a:lnTo>
                      <a:pt x="13737" y="12178"/>
                    </a:lnTo>
                    <a:lnTo>
                      <a:pt x="13956" y="11886"/>
                    </a:lnTo>
                    <a:lnTo>
                      <a:pt x="14151" y="11569"/>
                    </a:lnTo>
                    <a:lnTo>
                      <a:pt x="14321" y="11252"/>
                    </a:lnTo>
                    <a:lnTo>
                      <a:pt x="14492" y="10936"/>
                    </a:lnTo>
                    <a:lnTo>
                      <a:pt x="14638" y="10595"/>
                    </a:lnTo>
                    <a:lnTo>
                      <a:pt x="14784" y="10254"/>
                    </a:lnTo>
                    <a:lnTo>
                      <a:pt x="14906" y="9889"/>
                    </a:lnTo>
                    <a:lnTo>
                      <a:pt x="15003" y="9523"/>
                    </a:lnTo>
                    <a:lnTo>
                      <a:pt x="15101" y="9158"/>
                    </a:lnTo>
                    <a:lnTo>
                      <a:pt x="15150" y="8793"/>
                    </a:lnTo>
                    <a:lnTo>
                      <a:pt x="15198" y="8403"/>
                    </a:lnTo>
                    <a:lnTo>
                      <a:pt x="15247" y="8013"/>
                    </a:lnTo>
                    <a:lnTo>
                      <a:pt x="15247" y="7623"/>
                    </a:lnTo>
                    <a:lnTo>
                      <a:pt x="15247" y="7623"/>
                    </a:lnTo>
                    <a:lnTo>
                      <a:pt x="15247" y="7234"/>
                    </a:lnTo>
                    <a:lnTo>
                      <a:pt x="15198" y="6844"/>
                    </a:lnTo>
                    <a:lnTo>
                      <a:pt x="15150" y="6454"/>
                    </a:lnTo>
                    <a:lnTo>
                      <a:pt x="15101" y="6089"/>
                    </a:lnTo>
                    <a:lnTo>
                      <a:pt x="15003" y="5724"/>
                    </a:lnTo>
                    <a:lnTo>
                      <a:pt x="14906" y="5358"/>
                    </a:lnTo>
                    <a:lnTo>
                      <a:pt x="14784" y="4993"/>
                    </a:lnTo>
                    <a:lnTo>
                      <a:pt x="14638" y="4652"/>
                    </a:lnTo>
                    <a:lnTo>
                      <a:pt x="14492" y="4311"/>
                    </a:lnTo>
                    <a:lnTo>
                      <a:pt x="14321" y="3995"/>
                    </a:lnTo>
                    <a:lnTo>
                      <a:pt x="14151" y="3678"/>
                    </a:lnTo>
                    <a:lnTo>
                      <a:pt x="13956" y="3361"/>
                    </a:lnTo>
                    <a:lnTo>
                      <a:pt x="13737" y="3069"/>
                    </a:lnTo>
                    <a:lnTo>
                      <a:pt x="13518" y="2777"/>
                    </a:lnTo>
                    <a:lnTo>
                      <a:pt x="13274" y="2509"/>
                    </a:lnTo>
                    <a:lnTo>
                      <a:pt x="13006" y="2241"/>
                    </a:lnTo>
                    <a:lnTo>
                      <a:pt x="12738" y="1973"/>
                    </a:lnTo>
                    <a:lnTo>
                      <a:pt x="12470" y="1730"/>
                    </a:lnTo>
                    <a:lnTo>
                      <a:pt x="12178" y="1510"/>
                    </a:lnTo>
                    <a:lnTo>
                      <a:pt x="11886" y="1291"/>
                    </a:lnTo>
                    <a:lnTo>
                      <a:pt x="11569" y="1096"/>
                    </a:lnTo>
                    <a:lnTo>
                      <a:pt x="11253" y="926"/>
                    </a:lnTo>
                    <a:lnTo>
                      <a:pt x="10936" y="755"/>
                    </a:lnTo>
                    <a:lnTo>
                      <a:pt x="10595" y="609"/>
                    </a:lnTo>
                    <a:lnTo>
                      <a:pt x="10254" y="463"/>
                    </a:lnTo>
                    <a:lnTo>
                      <a:pt x="9889" y="341"/>
                    </a:lnTo>
                    <a:lnTo>
                      <a:pt x="9524" y="244"/>
                    </a:lnTo>
                    <a:lnTo>
                      <a:pt x="9158" y="147"/>
                    </a:lnTo>
                    <a:lnTo>
                      <a:pt x="8793" y="98"/>
                    </a:lnTo>
                    <a:lnTo>
                      <a:pt x="8403" y="49"/>
                    </a:lnTo>
                    <a:lnTo>
                      <a:pt x="8014" y="0"/>
                    </a:lnTo>
                    <a:lnTo>
                      <a:pt x="7624" y="0"/>
                    </a:lnTo>
                    <a:lnTo>
                      <a:pt x="7624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" name="Shape 493"/>
              <p:cNvSpPr/>
              <p:nvPr/>
            </p:nvSpPr>
            <p:spPr>
              <a:xfrm>
                <a:off x="2869875" y="2503125"/>
                <a:ext cx="43875" cy="47525"/>
              </a:xfrm>
              <a:custGeom>
                <a:avLst/>
                <a:gdLst/>
                <a:ahLst/>
                <a:cxnLst/>
                <a:rect l="0" t="0" r="0" b="0"/>
                <a:pathLst>
                  <a:path w="1755" h="1901" fill="none" extrusionOk="0">
                    <a:moveTo>
                      <a:pt x="877" y="0"/>
                    </a:moveTo>
                    <a:lnTo>
                      <a:pt x="877" y="0"/>
                    </a:lnTo>
                    <a:lnTo>
                      <a:pt x="1048" y="25"/>
                    </a:lnTo>
                    <a:lnTo>
                      <a:pt x="1218" y="73"/>
                    </a:lnTo>
                    <a:lnTo>
                      <a:pt x="1364" y="171"/>
                    </a:lnTo>
                    <a:lnTo>
                      <a:pt x="1510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0" y="1632"/>
                    </a:lnTo>
                    <a:lnTo>
                      <a:pt x="1364" y="1730"/>
                    </a:lnTo>
                    <a:lnTo>
                      <a:pt x="1218" y="1827"/>
                    </a:lnTo>
                    <a:lnTo>
                      <a:pt x="1048" y="1876"/>
                    </a:lnTo>
                    <a:lnTo>
                      <a:pt x="877" y="1900"/>
                    </a:lnTo>
                    <a:lnTo>
                      <a:pt x="877" y="1900"/>
                    </a:lnTo>
                    <a:lnTo>
                      <a:pt x="707" y="1876"/>
                    </a:lnTo>
                    <a:lnTo>
                      <a:pt x="536" y="1827"/>
                    </a:lnTo>
                    <a:lnTo>
                      <a:pt x="390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0" y="950"/>
                    </a:lnTo>
                    <a:lnTo>
                      <a:pt x="0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0" y="171"/>
                    </a:lnTo>
                    <a:lnTo>
                      <a:pt x="536" y="73"/>
                    </a:lnTo>
                    <a:lnTo>
                      <a:pt x="707" y="25"/>
                    </a:lnTo>
                    <a:lnTo>
                      <a:pt x="877" y="0"/>
                    </a:lnTo>
                    <a:lnTo>
                      <a:pt x="877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" name="Shape 494"/>
              <p:cNvSpPr/>
              <p:nvPr/>
            </p:nvSpPr>
            <p:spPr>
              <a:xfrm>
                <a:off x="2714000" y="2503125"/>
                <a:ext cx="43875" cy="47525"/>
              </a:xfrm>
              <a:custGeom>
                <a:avLst/>
                <a:gdLst/>
                <a:ahLst/>
                <a:cxnLst/>
                <a:rect l="0" t="0" r="0" b="0"/>
                <a:pathLst>
                  <a:path w="1755" h="1901" fill="none" extrusionOk="0">
                    <a:moveTo>
                      <a:pt x="877" y="1900"/>
                    </a:moveTo>
                    <a:lnTo>
                      <a:pt x="877" y="1900"/>
                    </a:lnTo>
                    <a:lnTo>
                      <a:pt x="707" y="1876"/>
                    </a:lnTo>
                    <a:lnTo>
                      <a:pt x="536" y="1827"/>
                    </a:lnTo>
                    <a:lnTo>
                      <a:pt x="390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1" y="950"/>
                    </a:lnTo>
                    <a:lnTo>
                      <a:pt x="1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0" y="171"/>
                    </a:lnTo>
                    <a:lnTo>
                      <a:pt x="536" y="73"/>
                    </a:lnTo>
                    <a:lnTo>
                      <a:pt x="707" y="25"/>
                    </a:lnTo>
                    <a:lnTo>
                      <a:pt x="877" y="0"/>
                    </a:lnTo>
                    <a:lnTo>
                      <a:pt x="877" y="0"/>
                    </a:lnTo>
                    <a:lnTo>
                      <a:pt x="1048" y="25"/>
                    </a:lnTo>
                    <a:lnTo>
                      <a:pt x="1218" y="73"/>
                    </a:lnTo>
                    <a:lnTo>
                      <a:pt x="1365" y="171"/>
                    </a:lnTo>
                    <a:lnTo>
                      <a:pt x="1511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1" y="1632"/>
                    </a:lnTo>
                    <a:lnTo>
                      <a:pt x="1365" y="1730"/>
                    </a:lnTo>
                    <a:lnTo>
                      <a:pt x="1218" y="1827"/>
                    </a:lnTo>
                    <a:lnTo>
                      <a:pt x="1048" y="1876"/>
                    </a:lnTo>
                    <a:lnTo>
                      <a:pt x="877" y="1900"/>
                    </a:lnTo>
                    <a:lnTo>
                      <a:pt x="877" y="190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" name="Shape 495"/>
              <p:cNvSpPr/>
              <p:nvPr/>
            </p:nvSpPr>
            <p:spPr>
              <a:xfrm>
                <a:off x="2810200" y="2595675"/>
                <a:ext cx="99875" cy="31075"/>
              </a:xfrm>
              <a:custGeom>
                <a:avLst/>
                <a:gdLst/>
                <a:ahLst/>
                <a:cxnLst/>
                <a:rect l="0" t="0" r="0" b="0"/>
                <a:pathLst>
                  <a:path w="3995" h="1243" fill="none" extrusionOk="0">
                    <a:moveTo>
                      <a:pt x="1" y="1242"/>
                    </a:moveTo>
                    <a:lnTo>
                      <a:pt x="3995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6" name="Shape 486"/>
            <p:cNvGrpSpPr/>
            <p:nvPr/>
          </p:nvGrpSpPr>
          <p:grpSpPr>
            <a:xfrm>
              <a:off x="1089488" y="2023419"/>
              <a:ext cx="916231" cy="917801"/>
              <a:chOff x="1951075" y="2333250"/>
              <a:chExt cx="381200" cy="381175"/>
            </a:xfrm>
          </p:grpSpPr>
          <p:sp>
            <p:nvSpPr>
              <p:cNvPr id="17" name="Shape 487"/>
              <p:cNvSpPr/>
              <p:nvPr/>
            </p:nvSpPr>
            <p:spPr>
              <a:xfrm>
                <a:off x="1951075" y="2333250"/>
                <a:ext cx="381200" cy="381175"/>
              </a:xfrm>
              <a:custGeom>
                <a:avLst/>
                <a:gdLst/>
                <a:ahLst/>
                <a:cxnLst/>
                <a:rect l="0" t="0" r="0" b="0"/>
                <a:pathLst>
                  <a:path w="15248" h="15247" fill="none" extrusionOk="0">
                    <a:moveTo>
                      <a:pt x="7624" y="0"/>
                    </a:moveTo>
                    <a:lnTo>
                      <a:pt x="7624" y="0"/>
                    </a:lnTo>
                    <a:lnTo>
                      <a:pt x="7234" y="0"/>
                    </a:lnTo>
                    <a:lnTo>
                      <a:pt x="6845" y="49"/>
                    </a:lnTo>
                    <a:lnTo>
                      <a:pt x="6455" y="98"/>
                    </a:lnTo>
                    <a:lnTo>
                      <a:pt x="6090" y="147"/>
                    </a:lnTo>
                    <a:lnTo>
                      <a:pt x="5724" y="244"/>
                    </a:lnTo>
                    <a:lnTo>
                      <a:pt x="5359" y="341"/>
                    </a:lnTo>
                    <a:lnTo>
                      <a:pt x="4994" y="463"/>
                    </a:lnTo>
                    <a:lnTo>
                      <a:pt x="4653" y="609"/>
                    </a:lnTo>
                    <a:lnTo>
                      <a:pt x="4312" y="755"/>
                    </a:lnTo>
                    <a:lnTo>
                      <a:pt x="3995" y="926"/>
                    </a:lnTo>
                    <a:lnTo>
                      <a:pt x="3678" y="1096"/>
                    </a:lnTo>
                    <a:lnTo>
                      <a:pt x="3362" y="1291"/>
                    </a:lnTo>
                    <a:lnTo>
                      <a:pt x="3070" y="1510"/>
                    </a:lnTo>
                    <a:lnTo>
                      <a:pt x="2777" y="1730"/>
                    </a:lnTo>
                    <a:lnTo>
                      <a:pt x="2509" y="1973"/>
                    </a:lnTo>
                    <a:lnTo>
                      <a:pt x="2242" y="2241"/>
                    </a:lnTo>
                    <a:lnTo>
                      <a:pt x="1974" y="2509"/>
                    </a:lnTo>
                    <a:lnTo>
                      <a:pt x="1730" y="2777"/>
                    </a:lnTo>
                    <a:lnTo>
                      <a:pt x="1511" y="3069"/>
                    </a:lnTo>
                    <a:lnTo>
                      <a:pt x="1292" y="3361"/>
                    </a:lnTo>
                    <a:lnTo>
                      <a:pt x="1097" y="3678"/>
                    </a:lnTo>
                    <a:lnTo>
                      <a:pt x="926" y="3995"/>
                    </a:lnTo>
                    <a:lnTo>
                      <a:pt x="756" y="4311"/>
                    </a:lnTo>
                    <a:lnTo>
                      <a:pt x="610" y="4652"/>
                    </a:lnTo>
                    <a:lnTo>
                      <a:pt x="464" y="4993"/>
                    </a:lnTo>
                    <a:lnTo>
                      <a:pt x="342" y="5358"/>
                    </a:lnTo>
                    <a:lnTo>
                      <a:pt x="244" y="5724"/>
                    </a:lnTo>
                    <a:lnTo>
                      <a:pt x="147" y="6089"/>
                    </a:lnTo>
                    <a:lnTo>
                      <a:pt x="98" y="6454"/>
                    </a:lnTo>
                    <a:lnTo>
                      <a:pt x="50" y="6844"/>
                    </a:lnTo>
                    <a:lnTo>
                      <a:pt x="1" y="7234"/>
                    </a:lnTo>
                    <a:lnTo>
                      <a:pt x="1" y="7623"/>
                    </a:lnTo>
                    <a:lnTo>
                      <a:pt x="1" y="7623"/>
                    </a:lnTo>
                    <a:lnTo>
                      <a:pt x="1" y="8013"/>
                    </a:lnTo>
                    <a:lnTo>
                      <a:pt x="50" y="8403"/>
                    </a:lnTo>
                    <a:lnTo>
                      <a:pt x="98" y="8793"/>
                    </a:lnTo>
                    <a:lnTo>
                      <a:pt x="147" y="9158"/>
                    </a:lnTo>
                    <a:lnTo>
                      <a:pt x="244" y="9523"/>
                    </a:lnTo>
                    <a:lnTo>
                      <a:pt x="342" y="9889"/>
                    </a:lnTo>
                    <a:lnTo>
                      <a:pt x="464" y="10254"/>
                    </a:lnTo>
                    <a:lnTo>
                      <a:pt x="610" y="10595"/>
                    </a:lnTo>
                    <a:lnTo>
                      <a:pt x="756" y="10936"/>
                    </a:lnTo>
                    <a:lnTo>
                      <a:pt x="926" y="11252"/>
                    </a:lnTo>
                    <a:lnTo>
                      <a:pt x="1097" y="11569"/>
                    </a:lnTo>
                    <a:lnTo>
                      <a:pt x="1292" y="11886"/>
                    </a:lnTo>
                    <a:lnTo>
                      <a:pt x="1511" y="12178"/>
                    </a:lnTo>
                    <a:lnTo>
                      <a:pt x="1730" y="12470"/>
                    </a:lnTo>
                    <a:lnTo>
                      <a:pt x="1974" y="12738"/>
                    </a:lnTo>
                    <a:lnTo>
                      <a:pt x="2242" y="13006"/>
                    </a:lnTo>
                    <a:lnTo>
                      <a:pt x="2509" y="13274"/>
                    </a:lnTo>
                    <a:lnTo>
                      <a:pt x="2777" y="13517"/>
                    </a:lnTo>
                    <a:lnTo>
                      <a:pt x="3070" y="13737"/>
                    </a:lnTo>
                    <a:lnTo>
                      <a:pt x="3362" y="13956"/>
                    </a:lnTo>
                    <a:lnTo>
                      <a:pt x="3678" y="14151"/>
                    </a:lnTo>
                    <a:lnTo>
                      <a:pt x="3995" y="14321"/>
                    </a:lnTo>
                    <a:lnTo>
                      <a:pt x="4312" y="14492"/>
                    </a:lnTo>
                    <a:lnTo>
                      <a:pt x="4653" y="14638"/>
                    </a:lnTo>
                    <a:lnTo>
                      <a:pt x="4994" y="14784"/>
                    </a:lnTo>
                    <a:lnTo>
                      <a:pt x="5359" y="14906"/>
                    </a:lnTo>
                    <a:lnTo>
                      <a:pt x="5724" y="15003"/>
                    </a:lnTo>
                    <a:lnTo>
                      <a:pt x="6090" y="15100"/>
                    </a:lnTo>
                    <a:lnTo>
                      <a:pt x="6455" y="15149"/>
                    </a:lnTo>
                    <a:lnTo>
                      <a:pt x="6845" y="15198"/>
                    </a:lnTo>
                    <a:lnTo>
                      <a:pt x="7234" y="15247"/>
                    </a:lnTo>
                    <a:lnTo>
                      <a:pt x="7624" y="15247"/>
                    </a:lnTo>
                    <a:lnTo>
                      <a:pt x="7624" y="15247"/>
                    </a:lnTo>
                    <a:lnTo>
                      <a:pt x="8014" y="15247"/>
                    </a:lnTo>
                    <a:lnTo>
                      <a:pt x="8403" y="15198"/>
                    </a:lnTo>
                    <a:lnTo>
                      <a:pt x="8793" y="15149"/>
                    </a:lnTo>
                    <a:lnTo>
                      <a:pt x="9158" y="15100"/>
                    </a:lnTo>
                    <a:lnTo>
                      <a:pt x="9524" y="15003"/>
                    </a:lnTo>
                    <a:lnTo>
                      <a:pt x="9889" y="14906"/>
                    </a:lnTo>
                    <a:lnTo>
                      <a:pt x="10254" y="14784"/>
                    </a:lnTo>
                    <a:lnTo>
                      <a:pt x="10595" y="14638"/>
                    </a:lnTo>
                    <a:lnTo>
                      <a:pt x="10936" y="14492"/>
                    </a:lnTo>
                    <a:lnTo>
                      <a:pt x="11253" y="14321"/>
                    </a:lnTo>
                    <a:lnTo>
                      <a:pt x="11569" y="14151"/>
                    </a:lnTo>
                    <a:lnTo>
                      <a:pt x="11886" y="13956"/>
                    </a:lnTo>
                    <a:lnTo>
                      <a:pt x="12178" y="13737"/>
                    </a:lnTo>
                    <a:lnTo>
                      <a:pt x="12471" y="13517"/>
                    </a:lnTo>
                    <a:lnTo>
                      <a:pt x="12739" y="13274"/>
                    </a:lnTo>
                    <a:lnTo>
                      <a:pt x="13006" y="13006"/>
                    </a:lnTo>
                    <a:lnTo>
                      <a:pt x="13274" y="12738"/>
                    </a:lnTo>
                    <a:lnTo>
                      <a:pt x="13518" y="12470"/>
                    </a:lnTo>
                    <a:lnTo>
                      <a:pt x="13737" y="12178"/>
                    </a:lnTo>
                    <a:lnTo>
                      <a:pt x="13956" y="11886"/>
                    </a:lnTo>
                    <a:lnTo>
                      <a:pt x="14151" y="11569"/>
                    </a:lnTo>
                    <a:lnTo>
                      <a:pt x="14322" y="11252"/>
                    </a:lnTo>
                    <a:lnTo>
                      <a:pt x="14492" y="10936"/>
                    </a:lnTo>
                    <a:lnTo>
                      <a:pt x="14638" y="10595"/>
                    </a:lnTo>
                    <a:lnTo>
                      <a:pt x="14784" y="10254"/>
                    </a:lnTo>
                    <a:lnTo>
                      <a:pt x="14906" y="9889"/>
                    </a:lnTo>
                    <a:lnTo>
                      <a:pt x="15004" y="9523"/>
                    </a:lnTo>
                    <a:lnTo>
                      <a:pt x="15101" y="9158"/>
                    </a:lnTo>
                    <a:lnTo>
                      <a:pt x="15150" y="8793"/>
                    </a:lnTo>
                    <a:lnTo>
                      <a:pt x="15198" y="8403"/>
                    </a:lnTo>
                    <a:lnTo>
                      <a:pt x="15247" y="8013"/>
                    </a:lnTo>
                    <a:lnTo>
                      <a:pt x="15247" y="7623"/>
                    </a:lnTo>
                    <a:lnTo>
                      <a:pt x="15247" y="7623"/>
                    </a:lnTo>
                    <a:lnTo>
                      <a:pt x="15247" y="7234"/>
                    </a:lnTo>
                    <a:lnTo>
                      <a:pt x="15198" y="6844"/>
                    </a:lnTo>
                    <a:lnTo>
                      <a:pt x="15150" y="6454"/>
                    </a:lnTo>
                    <a:lnTo>
                      <a:pt x="15101" y="6089"/>
                    </a:lnTo>
                    <a:lnTo>
                      <a:pt x="15004" y="5724"/>
                    </a:lnTo>
                    <a:lnTo>
                      <a:pt x="14906" y="5358"/>
                    </a:lnTo>
                    <a:lnTo>
                      <a:pt x="14784" y="4993"/>
                    </a:lnTo>
                    <a:lnTo>
                      <a:pt x="14638" y="4652"/>
                    </a:lnTo>
                    <a:lnTo>
                      <a:pt x="14492" y="4311"/>
                    </a:lnTo>
                    <a:lnTo>
                      <a:pt x="14322" y="3995"/>
                    </a:lnTo>
                    <a:lnTo>
                      <a:pt x="14151" y="3678"/>
                    </a:lnTo>
                    <a:lnTo>
                      <a:pt x="13956" y="3361"/>
                    </a:lnTo>
                    <a:lnTo>
                      <a:pt x="13737" y="3069"/>
                    </a:lnTo>
                    <a:lnTo>
                      <a:pt x="13518" y="2777"/>
                    </a:lnTo>
                    <a:lnTo>
                      <a:pt x="13274" y="2509"/>
                    </a:lnTo>
                    <a:lnTo>
                      <a:pt x="13006" y="2241"/>
                    </a:lnTo>
                    <a:lnTo>
                      <a:pt x="12739" y="1973"/>
                    </a:lnTo>
                    <a:lnTo>
                      <a:pt x="12471" y="1730"/>
                    </a:lnTo>
                    <a:lnTo>
                      <a:pt x="12178" y="1510"/>
                    </a:lnTo>
                    <a:lnTo>
                      <a:pt x="11886" y="1291"/>
                    </a:lnTo>
                    <a:lnTo>
                      <a:pt x="11569" y="1096"/>
                    </a:lnTo>
                    <a:lnTo>
                      <a:pt x="11253" y="926"/>
                    </a:lnTo>
                    <a:lnTo>
                      <a:pt x="10936" y="755"/>
                    </a:lnTo>
                    <a:lnTo>
                      <a:pt x="10595" y="609"/>
                    </a:lnTo>
                    <a:lnTo>
                      <a:pt x="10254" y="463"/>
                    </a:lnTo>
                    <a:lnTo>
                      <a:pt x="9889" y="341"/>
                    </a:lnTo>
                    <a:lnTo>
                      <a:pt x="9524" y="244"/>
                    </a:lnTo>
                    <a:lnTo>
                      <a:pt x="9158" y="147"/>
                    </a:lnTo>
                    <a:lnTo>
                      <a:pt x="8793" y="98"/>
                    </a:lnTo>
                    <a:lnTo>
                      <a:pt x="8403" y="49"/>
                    </a:lnTo>
                    <a:lnTo>
                      <a:pt x="8014" y="0"/>
                    </a:lnTo>
                    <a:lnTo>
                      <a:pt x="7624" y="0"/>
                    </a:lnTo>
                    <a:lnTo>
                      <a:pt x="7624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" name="Shape 488"/>
              <p:cNvSpPr/>
              <p:nvPr/>
            </p:nvSpPr>
            <p:spPr>
              <a:xfrm>
                <a:off x="2197675" y="2503125"/>
                <a:ext cx="43875" cy="47525"/>
              </a:xfrm>
              <a:custGeom>
                <a:avLst/>
                <a:gdLst/>
                <a:ahLst/>
                <a:cxnLst/>
                <a:rect l="0" t="0" r="0" b="0"/>
                <a:pathLst>
                  <a:path w="1755" h="1901" fill="none" extrusionOk="0">
                    <a:moveTo>
                      <a:pt x="877" y="0"/>
                    </a:moveTo>
                    <a:lnTo>
                      <a:pt x="877" y="0"/>
                    </a:lnTo>
                    <a:lnTo>
                      <a:pt x="1048" y="25"/>
                    </a:lnTo>
                    <a:lnTo>
                      <a:pt x="1218" y="73"/>
                    </a:lnTo>
                    <a:lnTo>
                      <a:pt x="1365" y="171"/>
                    </a:lnTo>
                    <a:lnTo>
                      <a:pt x="1511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1" y="1632"/>
                    </a:lnTo>
                    <a:lnTo>
                      <a:pt x="1365" y="1730"/>
                    </a:lnTo>
                    <a:lnTo>
                      <a:pt x="1218" y="1827"/>
                    </a:lnTo>
                    <a:lnTo>
                      <a:pt x="1048" y="1876"/>
                    </a:lnTo>
                    <a:lnTo>
                      <a:pt x="877" y="1900"/>
                    </a:lnTo>
                    <a:lnTo>
                      <a:pt x="877" y="1900"/>
                    </a:lnTo>
                    <a:lnTo>
                      <a:pt x="707" y="1876"/>
                    </a:lnTo>
                    <a:lnTo>
                      <a:pt x="536" y="1827"/>
                    </a:lnTo>
                    <a:lnTo>
                      <a:pt x="390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1" y="950"/>
                    </a:lnTo>
                    <a:lnTo>
                      <a:pt x="1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0" y="171"/>
                    </a:lnTo>
                    <a:lnTo>
                      <a:pt x="536" y="73"/>
                    </a:lnTo>
                    <a:lnTo>
                      <a:pt x="707" y="25"/>
                    </a:lnTo>
                    <a:lnTo>
                      <a:pt x="877" y="0"/>
                    </a:lnTo>
                    <a:lnTo>
                      <a:pt x="877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" name="Shape 489"/>
              <p:cNvSpPr/>
              <p:nvPr/>
            </p:nvSpPr>
            <p:spPr>
              <a:xfrm>
                <a:off x="2041800" y="2503125"/>
                <a:ext cx="43875" cy="47525"/>
              </a:xfrm>
              <a:custGeom>
                <a:avLst/>
                <a:gdLst/>
                <a:ahLst/>
                <a:cxnLst/>
                <a:rect l="0" t="0" r="0" b="0"/>
                <a:pathLst>
                  <a:path w="1755" h="1901" fill="none" extrusionOk="0">
                    <a:moveTo>
                      <a:pt x="878" y="0"/>
                    </a:moveTo>
                    <a:lnTo>
                      <a:pt x="878" y="0"/>
                    </a:lnTo>
                    <a:lnTo>
                      <a:pt x="1048" y="25"/>
                    </a:lnTo>
                    <a:lnTo>
                      <a:pt x="1219" y="73"/>
                    </a:lnTo>
                    <a:lnTo>
                      <a:pt x="1365" y="171"/>
                    </a:lnTo>
                    <a:lnTo>
                      <a:pt x="1511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1" y="1632"/>
                    </a:lnTo>
                    <a:lnTo>
                      <a:pt x="1365" y="1730"/>
                    </a:lnTo>
                    <a:lnTo>
                      <a:pt x="1219" y="1827"/>
                    </a:lnTo>
                    <a:lnTo>
                      <a:pt x="1048" y="1876"/>
                    </a:lnTo>
                    <a:lnTo>
                      <a:pt x="878" y="1900"/>
                    </a:lnTo>
                    <a:lnTo>
                      <a:pt x="878" y="1900"/>
                    </a:lnTo>
                    <a:lnTo>
                      <a:pt x="707" y="1876"/>
                    </a:lnTo>
                    <a:lnTo>
                      <a:pt x="537" y="1827"/>
                    </a:lnTo>
                    <a:lnTo>
                      <a:pt x="390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1" y="950"/>
                    </a:lnTo>
                    <a:lnTo>
                      <a:pt x="1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0" y="171"/>
                    </a:lnTo>
                    <a:lnTo>
                      <a:pt x="537" y="73"/>
                    </a:lnTo>
                    <a:lnTo>
                      <a:pt x="707" y="25"/>
                    </a:lnTo>
                    <a:lnTo>
                      <a:pt x="878" y="0"/>
                    </a:lnTo>
                    <a:lnTo>
                      <a:pt x="878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" name="Shape 490"/>
              <p:cNvSpPr/>
              <p:nvPr/>
            </p:nvSpPr>
            <p:spPr>
              <a:xfrm>
                <a:off x="2041800" y="2584100"/>
                <a:ext cx="199750" cy="41425"/>
              </a:xfrm>
              <a:custGeom>
                <a:avLst/>
                <a:gdLst/>
                <a:ahLst/>
                <a:cxnLst/>
                <a:rect l="0" t="0" r="0" b="0"/>
                <a:pathLst>
                  <a:path w="7990" h="1657" fill="none" extrusionOk="0">
                    <a:moveTo>
                      <a:pt x="1" y="1657"/>
                    </a:moveTo>
                    <a:lnTo>
                      <a:pt x="1" y="1657"/>
                    </a:lnTo>
                    <a:lnTo>
                      <a:pt x="415" y="1291"/>
                    </a:lnTo>
                    <a:lnTo>
                      <a:pt x="853" y="950"/>
                    </a:lnTo>
                    <a:lnTo>
                      <a:pt x="1340" y="683"/>
                    </a:lnTo>
                    <a:lnTo>
                      <a:pt x="1827" y="439"/>
                    </a:lnTo>
                    <a:lnTo>
                      <a:pt x="2363" y="244"/>
                    </a:lnTo>
                    <a:lnTo>
                      <a:pt x="2875" y="122"/>
                    </a:lnTo>
                    <a:lnTo>
                      <a:pt x="3435" y="49"/>
                    </a:lnTo>
                    <a:lnTo>
                      <a:pt x="3995" y="1"/>
                    </a:lnTo>
                    <a:lnTo>
                      <a:pt x="3995" y="1"/>
                    </a:lnTo>
                    <a:lnTo>
                      <a:pt x="4555" y="49"/>
                    </a:lnTo>
                    <a:lnTo>
                      <a:pt x="5115" y="122"/>
                    </a:lnTo>
                    <a:lnTo>
                      <a:pt x="5627" y="244"/>
                    </a:lnTo>
                    <a:lnTo>
                      <a:pt x="6163" y="439"/>
                    </a:lnTo>
                    <a:lnTo>
                      <a:pt x="6650" y="683"/>
                    </a:lnTo>
                    <a:lnTo>
                      <a:pt x="7137" y="950"/>
                    </a:lnTo>
                    <a:lnTo>
                      <a:pt x="7575" y="1291"/>
                    </a:lnTo>
                    <a:lnTo>
                      <a:pt x="7989" y="1657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1" name="Shape 481"/>
            <p:cNvGrpSpPr/>
            <p:nvPr/>
          </p:nvGrpSpPr>
          <p:grpSpPr>
            <a:xfrm>
              <a:off x="1085375" y="5108755"/>
              <a:ext cx="901263" cy="895265"/>
              <a:chOff x="1278900" y="2333250"/>
              <a:chExt cx="381175" cy="381175"/>
            </a:xfrm>
          </p:grpSpPr>
          <p:sp>
            <p:nvSpPr>
              <p:cNvPr id="22" name="Shape 482"/>
              <p:cNvSpPr/>
              <p:nvPr/>
            </p:nvSpPr>
            <p:spPr>
              <a:xfrm>
                <a:off x="1278900" y="2333250"/>
                <a:ext cx="381175" cy="381175"/>
              </a:xfrm>
              <a:custGeom>
                <a:avLst/>
                <a:gdLst/>
                <a:ahLst/>
                <a:cxnLst/>
                <a:rect l="0" t="0" r="0" b="0"/>
                <a:pathLst>
                  <a:path w="15247" h="15247" fill="none" extrusionOk="0">
                    <a:moveTo>
                      <a:pt x="7623" y="0"/>
                    </a:moveTo>
                    <a:lnTo>
                      <a:pt x="7623" y="0"/>
                    </a:lnTo>
                    <a:lnTo>
                      <a:pt x="7233" y="0"/>
                    </a:lnTo>
                    <a:lnTo>
                      <a:pt x="6844" y="49"/>
                    </a:lnTo>
                    <a:lnTo>
                      <a:pt x="6454" y="98"/>
                    </a:lnTo>
                    <a:lnTo>
                      <a:pt x="6089" y="147"/>
                    </a:lnTo>
                    <a:lnTo>
                      <a:pt x="5723" y="244"/>
                    </a:lnTo>
                    <a:lnTo>
                      <a:pt x="5358" y="341"/>
                    </a:lnTo>
                    <a:lnTo>
                      <a:pt x="4993" y="463"/>
                    </a:lnTo>
                    <a:lnTo>
                      <a:pt x="4652" y="609"/>
                    </a:lnTo>
                    <a:lnTo>
                      <a:pt x="4311" y="755"/>
                    </a:lnTo>
                    <a:lnTo>
                      <a:pt x="3994" y="926"/>
                    </a:lnTo>
                    <a:lnTo>
                      <a:pt x="3678" y="1096"/>
                    </a:lnTo>
                    <a:lnTo>
                      <a:pt x="3361" y="1291"/>
                    </a:lnTo>
                    <a:lnTo>
                      <a:pt x="3069" y="1510"/>
                    </a:lnTo>
                    <a:lnTo>
                      <a:pt x="2777" y="1730"/>
                    </a:lnTo>
                    <a:lnTo>
                      <a:pt x="2509" y="1973"/>
                    </a:lnTo>
                    <a:lnTo>
                      <a:pt x="2241" y="2241"/>
                    </a:lnTo>
                    <a:lnTo>
                      <a:pt x="1973" y="2509"/>
                    </a:lnTo>
                    <a:lnTo>
                      <a:pt x="1729" y="2777"/>
                    </a:lnTo>
                    <a:lnTo>
                      <a:pt x="1510" y="3069"/>
                    </a:lnTo>
                    <a:lnTo>
                      <a:pt x="1291" y="3361"/>
                    </a:lnTo>
                    <a:lnTo>
                      <a:pt x="1096" y="3678"/>
                    </a:lnTo>
                    <a:lnTo>
                      <a:pt x="926" y="3995"/>
                    </a:lnTo>
                    <a:lnTo>
                      <a:pt x="755" y="4311"/>
                    </a:lnTo>
                    <a:lnTo>
                      <a:pt x="609" y="4652"/>
                    </a:lnTo>
                    <a:lnTo>
                      <a:pt x="463" y="4993"/>
                    </a:lnTo>
                    <a:lnTo>
                      <a:pt x="341" y="5358"/>
                    </a:lnTo>
                    <a:lnTo>
                      <a:pt x="244" y="5724"/>
                    </a:lnTo>
                    <a:lnTo>
                      <a:pt x="146" y="6089"/>
                    </a:lnTo>
                    <a:lnTo>
                      <a:pt x="97" y="6454"/>
                    </a:lnTo>
                    <a:lnTo>
                      <a:pt x="49" y="6844"/>
                    </a:lnTo>
                    <a:lnTo>
                      <a:pt x="0" y="7234"/>
                    </a:lnTo>
                    <a:lnTo>
                      <a:pt x="0" y="7623"/>
                    </a:lnTo>
                    <a:lnTo>
                      <a:pt x="0" y="7623"/>
                    </a:lnTo>
                    <a:lnTo>
                      <a:pt x="0" y="8013"/>
                    </a:lnTo>
                    <a:lnTo>
                      <a:pt x="49" y="8403"/>
                    </a:lnTo>
                    <a:lnTo>
                      <a:pt x="97" y="8793"/>
                    </a:lnTo>
                    <a:lnTo>
                      <a:pt x="146" y="9158"/>
                    </a:lnTo>
                    <a:lnTo>
                      <a:pt x="244" y="9523"/>
                    </a:lnTo>
                    <a:lnTo>
                      <a:pt x="341" y="9889"/>
                    </a:lnTo>
                    <a:lnTo>
                      <a:pt x="463" y="10254"/>
                    </a:lnTo>
                    <a:lnTo>
                      <a:pt x="609" y="10595"/>
                    </a:lnTo>
                    <a:lnTo>
                      <a:pt x="755" y="10936"/>
                    </a:lnTo>
                    <a:lnTo>
                      <a:pt x="926" y="11252"/>
                    </a:lnTo>
                    <a:lnTo>
                      <a:pt x="1096" y="11569"/>
                    </a:lnTo>
                    <a:lnTo>
                      <a:pt x="1291" y="11886"/>
                    </a:lnTo>
                    <a:lnTo>
                      <a:pt x="1510" y="12178"/>
                    </a:lnTo>
                    <a:lnTo>
                      <a:pt x="1729" y="12470"/>
                    </a:lnTo>
                    <a:lnTo>
                      <a:pt x="1973" y="12738"/>
                    </a:lnTo>
                    <a:lnTo>
                      <a:pt x="2241" y="13006"/>
                    </a:lnTo>
                    <a:lnTo>
                      <a:pt x="2509" y="13274"/>
                    </a:lnTo>
                    <a:lnTo>
                      <a:pt x="2777" y="13517"/>
                    </a:lnTo>
                    <a:lnTo>
                      <a:pt x="3069" y="13737"/>
                    </a:lnTo>
                    <a:lnTo>
                      <a:pt x="3361" y="13956"/>
                    </a:lnTo>
                    <a:lnTo>
                      <a:pt x="3678" y="14151"/>
                    </a:lnTo>
                    <a:lnTo>
                      <a:pt x="3994" y="14321"/>
                    </a:lnTo>
                    <a:lnTo>
                      <a:pt x="4311" y="14492"/>
                    </a:lnTo>
                    <a:lnTo>
                      <a:pt x="4652" y="14638"/>
                    </a:lnTo>
                    <a:lnTo>
                      <a:pt x="4993" y="14784"/>
                    </a:lnTo>
                    <a:lnTo>
                      <a:pt x="5358" y="14906"/>
                    </a:lnTo>
                    <a:lnTo>
                      <a:pt x="5723" y="15003"/>
                    </a:lnTo>
                    <a:lnTo>
                      <a:pt x="6089" y="15100"/>
                    </a:lnTo>
                    <a:lnTo>
                      <a:pt x="6454" y="15149"/>
                    </a:lnTo>
                    <a:lnTo>
                      <a:pt x="6844" y="15198"/>
                    </a:lnTo>
                    <a:lnTo>
                      <a:pt x="7233" y="15247"/>
                    </a:lnTo>
                    <a:lnTo>
                      <a:pt x="7623" y="15247"/>
                    </a:lnTo>
                    <a:lnTo>
                      <a:pt x="7623" y="15247"/>
                    </a:lnTo>
                    <a:lnTo>
                      <a:pt x="8013" y="15247"/>
                    </a:lnTo>
                    <a:lnTo>
                      <a:pt x="8403" y="15198"/>
                    </a:lnTo>
                    <a:lnTo>
                      <a:pt x="8792" y="15149"/>
                    </a:lnTo>
                    <a:lnTo>
                      <a:pt x="9158" y="15100"/>
                    </a:lnTo>
                    <a:lnTo>
                      <a:pt x="9523" y="15003"/>
                    </a:lnTo>
                    <a:lnTo>
                      <a:pt x="9888" y="14906"/>
                    </a:lnTo>
                    <a:lnTo>
                      <a:pt x="10253" y="14784"/>
                    </a:lnTo>
                    <a:lnTo>
                      <a:pt x="10594" y="14638"/>
                    </a:lnTo>
                    <a:lnTo>
                      <a:pt x="10935" y="14492"/>
                    </a:lnTo>
                    <a:lnTo>
                      <a:pt x="11252" y="14321"/>
                    </a:lnTo>
                    <a:lnTo>
                      <a:pt x="11569" y="14151"/>
                    </a:lnTo>
                    <a:lnTo>
                      <a:pt x="11885" y="13956"/>
                    </a:lnTo>
                    <a:lnTo>
                      <a:pt x="12178" y="13737"/>
                    </a:lnTo>
                    <a:lnTo>
                      <a:pt x="12470" y="13517"/>
                    </a:lnTo>
                    <a:lnTo>
                      <a:pt x="12738" y="13274"/>
                    </a:lnTo>
                    <a:lnTo>
                      <a:pt x="13006" y="13006"/>
                    </a:lnTo>
                    <a:lnTo>
                      <a:pt x="13273" y="12738"/>
                    </a:lnTo>
                    <a:lnTo>
                      <a:pt x="13517" y="12470"/>
                    </a:lnTo>
                    <a:lnTo>
                      <a:pt x="13736" y="12178"/>
                    </a:lnTo>
                    <a:lnTo>
                      <a:pt x="13955" y="11886"/>
                    </a:lnTo>
                    <a:lnTo>
                      <a:pt x="14150" y="11569"/>
                    </a:lnTo>
                    <a:lnTo>
                      <a:pt x="14321" y="11252"/>
                    </a:lnTo>
                    <a:lnTo>
                      <a:pt x="14491" y="10936"/>
                    </a:lnTo>
                    <a:lnTo>
                      <a:pt x="14637" y="10595"/>
                    </a:lnTo>
                    <a:lnTo>
                      <a:pt x="14783" y="10254"/>
                    </a:lnTo>
                    <a:lnTo>
                      <a:pt x="14905" y="9889"/>
                    </a:lnTo>
                    <a:lnTo>
                      <a:pt x="15003" y="9523"/>
                    </a:lnTo>
                    <a:lnTo>
                      <a:pt x="15100" y="9158"/>
                    </a:lnTo>
                    <a:lnTo>
                      <a:pt x="15149" y="8793"/>
                    </a:lnTo>
                    <a:lnTo>
                      <a:pt x="15198" y="8403"/>
                    </a:lnTo>
                    <a:lnTo>
                      <a:pt x="15246" y="8013"/>
                    </a:lnTo>
                    <a:lnTo>
                      <a:pt x="15246" y="7623"/>
                    </a:lnTo>
                    <a:lnTo>
                      <a:pt x="15246" y="7623"/>
                    </a:lnTo>
                    <a:lnTo>
                      <a:pt x="15246" y="7234"/>
                    </a:lnTo>
                    <a:lnTo>
                      <a:pt x="15198" y="6844"/>
                    </a:lnTo>
                    <a:lnTo>
                      <a:pt x="15149" y="6454"/>
                    </a:lnTo>
                    <a:lnTo>
                      <a:pt x="15100" y="6089"/>
                    </a:lnTo>
                    <a:lnTo>
                      <a:pt x="15003" y="5724"/>
                    </a:lnTo>
                    <a:lnTo>
                      <a:pt x="14905" y="5358"/>
                    </a:lnTo>
                    <a:lnTo>
                      <a:pt x="14783" y="4993"/>
                    </a:lnTo>
                    <a:lnTo>
                      <a:pt x="14637" y="4652"/>
                    </a:lnTo>
                    <a:lnTo>
                      <a:pt x="14491" y="4311"/>
                    </a:lnTo>
                    <a:lnTo>
                      <a:pt x="14321" y="3995"/>
                    </a:lnTo>
                    <a:lnTo>
                      <a:pt x="14150" y="3678"/>
                    </a:lnTo>
                    <a:lnTo>
                      <a:pt x="13955" y="3361"/>
                    </a:lnTo>
                    <a:lnTo>
                      <a:pt x="13736" y="3069"/>
                    </a:lnTo>
                    <a:lnTo>
                      <a:pt x="13517" y="2777"/>
                    </a:lnTo>
                    <a:lnTo>
                      <a:pt x="13273" y="2509"/>
                    </a:lnTo>
                    <a:lnTo>
                      <a:pt x="13006" y="2241"/>
                    </a:lnTo>
                    <a:lnTo>
                      <a:pt x="12738" y="1973"/>
                    </a:lnTo>
                    <a:lnTo>
                      <a:pt x="12470" y="1730"/>
                    </a:lnTo>
                    <a:lnTo>
                      <a:pt x="12178" y="1510"/>
                    </a:lnTo>
                    <a:lnTo>
                      <a:pt x="11885" y="1291"/>
                    </a:lnTo>
                    <a:lnTo>
                      <a:pt x="11569" y="1096"/>
                    </a:lnTo>
                    <a:lnTo>
                      <a:pt x="11252" y="926"/>
                    </a:lnTo>
                    <a:lnTo>
                      <a:pt x="10935" y="755"/>
                    </a:lnTo>
                    <a:lnTo>
                      <a:pt x="10594" y="609"/>
                    </a:lnTo>
                    <a:lnTo>
                      <a:pt x="10253" y="463"/>
                    </a:lnTo>
                    <a:lnTo>
                      <a:pt x="9888" y="341"/>
                    </a:lnTo>
                    <a:lnTo>
                      <a:pt x="9523" y="244"/>
                    </a:lnTo>
                    <a:lnTo>
                      <a:pt x="9158" y="147"/>
                    </a:lnTo>
                    <a:lnTo>
                      <a:pt x="8792" y="98"/>
                    </a:lnTo>
                    <a:lnTo>
                      <a:pt x="8403" y="49"/>
                    </a:lnTo>
                    <a:lnTo>
                      <a:pt x="8013" y="0"/>
                    </a:lnTo>
                    <a:lnTo>
                      <a:pt x="7623" y="0"/>
                    </a:lnTo>
                    <a:lnTo>
                      <a:pt x="7623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" name="Shape 483"/>
              <p:cNvSpPr/>
              <p:nvPr/>
            </p:nvSpPr>
            <p:spPr>
              <a:xfrm>
                <a:off x="1525475" y="2503125"/>
                <a:ext cx="43875" cy="47525"/>
              </a:xfrm>
              <a:custGeom>
                <a:avLst/>
                <a:gdLst/>
                <a:ahLst/>
                <a:cxnLst/>
                <a:rect l="0" t="0" r="0" b="0"/>
                <a:pathLst>
                  <a:path w="1755" h="1901" fill="none" extrusionOk="0">
                    <a:moveTo>
                      <a:pt x="878" y="0"/>
                    </a:moveTo>
                    <a:lnTo>
                      <a:pt x="878" y="0"/>
                    </a:lnTo>
                    <a:lnTo>
                      <a:pt x="1048" y="25"/>
                    </a:lnTo>
                    <a:lnTo>
                      <a:pt x="1219" y="73"/>
                    </a:lnTo>
                    <a:lnTo>
                      <a:pt x="1365" y="171"/>
                    </a:lnTo>
                    <a:lnTo>
                      <a:pt x="1511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1" y="1632"/>
                    </a:lnTo>
                    <a:lnTo>
                      <a:pt x="1365" y="1730"/>
                    </a:lnTo>
                    <a:lnTo>
                      <a:pt x="1219" y="1827"/>
                    </a:lnTo>
                    <a:lnTo>
                      <a:pt x="1048" y="1876"/>
                    </a:lnTo>
                    <a:lnTo>
                      <a:pt x="878" y="1900"/>
                    </a:lnTo>
                    <a:lnTo>
                      <a:pt x="878" y="1900"/>
                    </a:lnTo>
                    <a:lnTo>
                      <a:pt x="707" y="1876"/>
                    </a:lnTo>
                    <a:lnTo>
                      <a:pt x="537" y="1827"/>
                    </a:lnTo>
                    <a:lnTo>
                      <a:pt x="390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1" y="950"/>
                    </a:lnTo>
                    <a:lnTo>
                      <a:pt x="1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0" y="171"/>
                    </a:lnTo>
                    <a:lnTo>
                      <a:pt x="537" y="73"/>
                    </a:lnTo>
                    <a:lnTo>
                      <a:pt x="707" y="25"/>
                    </a:lnTo>
                    <a:lnTo>
                      <a:pt x="878" y="0"/>
                    </a:lnTo>
                    <a:lnTo>
                      <a:pt x="878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" name="Shape 484"/>
              <p:cNvSpPr/>
              <p:nvPr/>
            </p:nvSpPr>
            <p:spPr>
              <a:xfrm>
                <a:off x="1369600" y="2503125"/>
                <a:ext cx="43875" cy="47525"/>
              </a:xfrm>
              <a:custGeom>
                <a:avLst/>
                <a:gdLst/>
                <a:ahLst/>
                <a:cxnLst/>
                <a:rect l="0" t="0" r="0" b="0"/>
                <a:pathLst>
                  <a:path w="1755" h="1901" fill="none" extrusionOk="0">
                    <a:moveTo>
                      <a:pt x="878" y="0"/>
                    </a:moveTo>
                    <a:lnTo>
                      <a:pt x="878" y="0"/>
                    </a:lnTo>
                    <a:lnTo>
                      <a:pt x="1048" y="25"/>
                    </a:lnTo>
                    <a:lnTo>
                      <a:pt x="1219" y="73"/>
                    </a:lnTo>
                    <a:lnTo>
                      <a:pt x="1365" y="171"/>
                    </a:lnTo>
                    <a:lnTo>
                      <a:pt x="1511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1" y="1632"/>
                    </a:lnTo>
                    <a:lnTo>
                      <a:pt x="1365" y="1730"/>
                    </a:lnTo>
                    <a:lnTo>
                      <a:pt x="1219" y="1827"/>
                    </a:lnTo>
                    <a:lnTo>
                      <a:pt x="1048" y="1876"/>
                    </a:lnTo>
                    <a:lnTo>
                      <a:pt x="878" y="1900"/>
                    </a:lnTo>
                    <a:lnTo>
                      <a:pt x="878" y="1900"/>
                    </a:lnTo>
                    <a:lnTo>
                      <a:pt x="707" y="1876"/>
                    </a:lnTo>
                    <a:lnTo>
                      <a:pt x="537" y="1827"/>
                    </a:lnTo>
                    <a:lnTo>
                      <a:pt x="391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1" y="950"/>
                    </a:lnTo>
                    <a:lnTo>
                      <a:pt x="1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1" y="171"/>
                    </a:lnTo>
                    <a:lnTo>
                      <a:pt x="537" y="73"/>
                    </a:lnTo>
                    <a:lnTo>
                      <a:pt x="707" y="25"/>
                    </a:lnTo>
                    <a:lnTo>
                      <a:pt x="878" y="0"/>
                    </a:lnTo>
                    <a:lnTo>
                      <a:pt x="878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5" name="Shape 485"/>
              <p:cNvSpPr/>
              <p:nvPr/>
            </p:nvSpPr>
            <p:spPr>
              <a:xfrm>
                <a:off x="1369600" y="2604200"/>
                <a:ext cx="199750" cy="40825"/>
              </a:xfrm>
              <a:custGeom>
                <a:avLst/>
                <a:gdLst/>
                <a:ahLst/>
                <a:cxnLst/>
                <a:rect l="0" t="0" r="0" b="0"/>
                <a:pathLst>
                  <a:path w="7990" h="1633" fill="none" extrusionOk="0">
                    <a:moveTo>
                      <a:pt x="7989" y="0"/>
                    </a:moveTo>
                    <a:lnTo>
                      <a:pt x="7989" y="0"/>
                    </a:lnTo>
                    <a:lnTo>
                      <a:pt x="7575" y="366"/>
                    </a:lnTo>
                    <a:lnTo>
                      <a:pt x="7137" y="707"/>
                    </a:lnTo>
                    <a:lnTo>
                      <a:pt x="6650" y="975"/>
                    </a:lnTo>
                    <a:lnTo>
                      <a:pt x="6163" y="1218"/>
                    </a:lnTo>
                    <a:lnTo>
                      <a:pt x="5627" y="1389"/>
                    </a:lnTo>
                    <a:lnTo>
                      <a:pt x="5115" y="1535"/>
                    </a:lnTo>
                    <a:lnTo>
                      <a:pt x="4555" y="1608"/>
                    </a:lnTo>
                    <a:lnTo>
                      <a:pt x="3995" y="1632"/>
                    </a:lnTo>
                    <a:lnTo>
                      <a:pt x="3995" y="1632"/>
                    </a:lnTo>
                    <a:lnTo>
                      <a:pt x="3435" y="1608"/>
                    </a:lnTo>
                    <a:lnTo>
                      <a:pt x="2875" y="1535"/>
                    </a:lnTo>
                    <a:lnTo>
                      <a:pt x="2363" y="1389"/>
                    </a:lnTo>
                    <a:lnTo>
                      <a:pt x="1828" y="1218"/>
                    </a:lnTo>
                    <a:lnTo>
                      <a:pt x="1340" y="975"/>
                    </a:lnTo>
                    <a:lnTo>
                      <a:pt x="853" y="707"/>
                    </a:lnTo>
                    <a:lnTo>
                      <a:pt x="415" y="366"/>
                    </a:lnTo>
                    <a:lnTo>
                      <a:pt x="1" y="0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6" name="Shape 741"/>
            <p:cNvGrpSpPr/>
            <p:nvPr/>
          </p:nvGrpSpPr>
          <p:grpSpPr>
            <a:xfrm>
              <a:off x="3565555" y="2023419"/>
              <a:ext cx="763525" cy="949037"/>
              <a:chOff x="6689325" y="2984125"/>
              <a:chExt cx="315425" cy="443300"/>
            </a:xfrm>
          </p:grpSpPr>
          <p:sp>
            <p:nvSpPr>
              <p:cNvPr id="27" name="Shape 742"/>
              <p:cNvSpPr/>
              <p:nvPr/>
            </p:nvSpPr>
            <p:spPr>
              <a:xfrm>
                <a:off x="6689325" y="2984125"/>
                <a:ext cx="315425" cy="77975"/>
              </a:xfrm>
              <a:custGeom>
                <a:avLst/>
                <a:gdLst/>
                <a:ahLst/>
                <a:cxnLst/>
                <a:rect l="0" t="0" r="0" b="0"/>
                <a:pathLst>
                  <a:path w="12617" h="3119" fill="none" extrusionOk="0">
                    <a:moveTo>
                      <a:pt x="12130" y="1413"/>
                    </a:moveTo>
                    <a:lnTo>
                      <a:pt x="8647" y="1413"/>
                    </a:lnTo>
                    <a:lnTo>
                      <a:pt x="8647" y="878"/>
                    </a:lnTo>
                    <a:lnTo>
                      <a:pt x="8647" y="878"/>
                    </a:lnTo>
                    <a:lnTo>
                      <a:pt x="8623" y="707"/>
                    </a:lnTo>
                    <a:lnTo>
                      <a:pt x="8574" y="537"/>
                    </a:lnTo>
                    <a:lnTo>
                      <a:pt x="8501" y="391"/>
                    </a:lnTo>
                    <a:lnTo>
                      <a:pt x="8379" y="269"/>
                    </a:lnTo>
                    <a:lnTo>
                      <a:pt x="8257" y="147"/>
                    </a:lnTo>
                    <a:lnTo>
                      <a:pt x="8111" y="74"/>
                    </a:lnTo>
                    <a:lnTo>
                      <a:pt x="7941" y="25"/>
                    </a:lnTo>
                    <a:lnTo>
                      <a:pt x="7770" y="1"/>
                    </a:lnTo>
                    <a:lnTo>
                      <a:pt x="4848" y="1"/>
                    </a:lnTo>
                    <a:lnTo>
                      <a:pt x="4848" y="1"/>
                    </a:lnTo>
                    <a:lnTo>
                      <a:pt x="4677" y="25"/>
                    </a:lnTo>
                    <a:lnTo>
                      <a:pt x="4507" y="74"/>
                    </a:lnTo>
                    <a:lnTo>
                      <a:pt x="4361" y="147"/>
                    </a:lnTo>
                    <a:lnTo>
                      <a:pt x="4239" y="269"/>
                    </a:lnTo>
                    <a:lnTo>
                      <a:pt x="4117" y="391"/>
                    </a:lnTo>
                    <a:lnTo>
                      <a:pt x="4044" y="537"/>
                    </a:lnTo>
                    <a:lnTo>
                      <a:pt x="3995" y="707"/>
                    </a:lnTo>
                    <a:lnTo>
                      <a:pt x="3971" y="878"/>
                    </a:lnTo>
                    <a:lnTo>
                      <a:pt x="3971" y="1413"/>
                    </a:lnTo>
                    <a:lnTo>
                      <a:pt x="488" y="1413"/>
                    </a:lnTo>
                    <a:lnTo>
                      <a:pt x="488" y="1413"/>
                    </a:lnTo>
                    <a:lnTo>
                      <a:pt x="391" y="1413"/>
                    </a:lnTo>
                    <a:lnTo>
                      <a:pt x="293" y="1462"/>
                    </a:lnTo>
                    <a:lnTo>
                      <a:pt x="220" y="1486"/>
                    </a:lnTo>
                    <a:lnTo>
                      <a:pt x="147" y="1560"/>
                    </a:lnTo>
                    <a:lnTo>
                      <a:pt x="74" y="1633"/>
                    </a:lnTo>
                    <a:lnTo>
                      <a:pt x="50" y="1706"/>
                    </a:lnTo>
                    <a:lnTo>
                      <a:pt x="1" y="1803"/>
                    </a:lnTo>
                    <a:lnTo>
                      <a:pt x="1" y="1901"/>
                    </a:lnTo>
                    <a:lnTo>
                      <a:pt x="1" y="3118"/>
                    </a:lnTo>
                    <a:lnTo>
                      <a:pt x="12617" y="3118"/>
                    </a:lnTo>
                    <a:lnTo>
                      <a:pt x="12617" y="1901"/>
                    </a:lnTo>
                    <a:lnTo>
                      <a:pt x="12617" y="1901"/>
                    </a:lnTo>
                    <a:lnTo>
                      <a:pt x="12617" y="1803"/>
                    </a:lnTo>
                    <a:lnTo>
                      <a:pt x="12568" y="1706"/>
                    </a:lnTo>
                    <a:lnTo>
                      <a:pt x="12544" y="1633"/>
                    </a:lnTo>
                    <a:lnTo>
                      <a:pt x="12471" y="1560"/>
                    </a:lnTo>
                    <a:lnTo>
                      <a:pt x="12398" y="1486"/>
                    </a:lnTo>
                    <a:lnTo>
                      <a:pt x="12325" y="1462"/>
                    </a:lnTo>
                    <a:lnTo>
                      <a:pt x="12227" y="1413"/>
                    </a:lnTo>
                    <a:lnTo>
                      <a:pt x="12130" y="1413"/>
                    </a:lnTo>
                    <a:lnTo>
                      <a:pt x="12130" y="1413"/>
                    </a:lnTo>
                    <a:close/>
                    <a:moveTo>
                      <a:pt x="4750" y="878"/>
                    </a:moveTo>
                    <a:lnTo>
                      <a:pt x="4750" y="878"/>
                    </a:lnTo>
                    <a:lnTo>
                      <a:pt x="4750" y="829"/>
                    </a:lnTo>
                    <a:lnTo>
                      <a:pt x="4775" y="805"/>
                    </a:lnTo>
                    <a:lnTo>
                      <a:pt x="4799" y="780"/>
                    </a:lnTo>
                    <a:lnTo>
                      <a:pt x="4848" y="780"/>
                    </a:lnTo>
                    <a:lnTo>
                      <a:pt x="7770" y="780"/>
                    </a:lnTo>
                    <a:lnTo>
                      <a:pt x="7770" y="780"/>
                    </a:lnTo>
                    <a:lnTo>
                      <a:pt x="7819" y="780"/>
                    </a:lnTo>
                    <a:lnTo>
                      <a:pt x="7843" y="805"/>
                    </a:lnTo>
                    <a:lnTo>
                      <a:pt x="7868" y="829"/>
                    </a:lnTo>
                    <a:lnTo>
                      <a:pt x="7868" y="878"/>
                    </a:lnTo>
                    <a:lnTo>
                      <a:pt x="7868" y="1413"/>
                    </a:lnTo>
                    <a:lnTo>
                      <a:pt x="4750" y="1413"/>
                    </a:lnTo>
                    <a:lnTo>
                      <a:pt x="4750" y="878"/>
                    </a:lnTo>
                    <a:close/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8" name="Shape 743"/>
              <p:cNvSpPr/>
              <p:nvPr/>
            </p:nvSpPr>
            <p:spPr>
              <a:xfrm>
                <a:off x="6702125" y="3069375"/>
                <a:ext cx="289850" cy="358050"/>
              </a:xfrm>
              <a:custGeom>
                <a:avLst/>
                <a:gdLst/>
                <a:ahLst/>
                <a:cxnLst/>
                <a:rect l="0" t="0" r="0" b="0"/>
                <a:pathLst>
                  <a:path w="11594" h="14322" fill="none" extrusionOk="0">
                    <a:moveTo>
                      <a:pt x="0" y="1"/>
                    </a:moveTo>
                    <a:lnTo>
                      <a:pt x="0" y="13834"/>
                    </a:lnTo>
                    <a:lnTo>
                      <a:pt x="0" y="13834"/>
                    </a:lnTo>
                    <a:lnTo>
                      <a:pt x="0" y="13932"/>
                    </a:lnTo>
                    <a:lnTo>
                      <a:pt x="49" y="14029"/>
                    </a:lnTo>
                    <a:lnTo>
                      <a:pt x="74" y="14102"/>
                    </a:lnTo>
                    <a:lnTo>
                      <a:pt x="147" y="14175"/>
                    </a:lnTo>
                    <a:lnTo>
                      <a:pt x="220" y="14224"/>
                    </a:lnTo>
                    <a:lnTo>
                      <a:pt x="293" y="14273"/>
                    </a:lnTo>
                    <a:lnTo>
                      <a:pt x="390" y="14297"/>
                    </a:lnTo>
                    <a:lnTo>
                      <a:pt x="488" y="14321"/>
                    </a:lnTo>
                    <a:lnTo>
                      <a:pt x="11106" y="14321"/>
                    </a:lnTo>
                    <a:lnTo>
                      <a:pt x="11106" y="14321"/>
                    </a:lnTo>
                    <a:lnTo>
                      <a:pt x="11204" y="14297"/>
                    </a:lnTo>
                    <a:lnTo>
                      <a:pt x="11301" y="14273"/>
                    </a:lnTo>
                    <a:lnTo>
                      <a:pt x="11374" y="14224"/>
                    </a:lnTo>
                    <a:lnTo>
                      <a:pt x="11447" y="14175"/>
                    </a:lnTo>
                    <a:lnTo>
                      <a:pt x="11520" y="14102"/>
                    </a:lnTo>
                    <a:lnTo>
                      <a:pt x="11545" y="14029"/>
                    </a:lnTo>
                    <a:lnTo>
                      <a:pt x="11593" y="13932"/>
                    </a:lnTo>
                    <a:lnTo>
                      <a:pt x="11593" y="13834"/>
                    </a:lnTo>
                    <a:lnTo>
                      <a:pt x="11593" y="1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" name="Shape 744"/>
              <p:cNvSpPr/>
              <p:nvPr/>
            </p:nvSpPr>
            <p:spPr>
              <a:xfrm>
                <a:off x="6761175" y="3117475"/>
                <a:ext cx="25" cy="261850"/>
              </a:xfrm>
              <a:custGeom>
                <a:avLst/>
                <a:gdLst/>
                <a:ahLst/>
                <a:cxnLst/>
                <a:rect l="0" t="0" r="0" b="0"/>
                <a:pathLst>
                  <a:path w="1" h="10474" fill="none" extrusionOk="0">
                    <a:moveTo>
                      <a:pt x="1" y="10473"/>
                    </a:moveTo>
                    <a:lnTo>
                      <a:pt x="1" y="1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" name="Shape 745"/>
              <p:cNvSpPr/>
              <p:nvPr/>
            </p:nvSpPr>
            <p:spPr>
              <a:xfrm>
                <a:off x="6847025" y="3117475"/>
                <a:ext cx="25" cy="261850"/>
              </a:xfrm>
              <a:custGeom>
                <a:avLst/>
                <a:gdLst/>
                <a:ahLst/>
                <a:cxnLst/>
                <a:rect l="0" t="0" r="0" b="0"/>
                <a:pathLst>
                  <a:path w="1" h="10474" fill="none" extrusionOk="0">
                    <a:moveTo>
                      <a:pt x="1" y="1"/>
                    </a:moveTo>
                    <a:lnTo>
                      <a:pt x="1" y="10473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" name="Shape 746"/>
              <p:cNvSpPr/>
              <p:nvPr/>
            </p:nvSpPr>
            <p:spPr>
              <a:xfrm>
                <a:off x="6932875" y="3117475"/>
                <a:ext cx="25" cy="261850"/>
              </a:xfrm>
              <a:custGeom>
                <a:avLst/>
                <a:gdLst/>
                <a:ahLst/>
                <a:cxnLst/>
                <a:rect l="0" t="0" r="0" b="0"/>
                <a:pathLst>
                  <a:path w="1" h="10474" fill="none" extrusionOk="0">
                    <a:moveTo>
                      <a:pt x="1" y="1"/>
                    </a:moveTo>
                    <a:lnTo>
                      <a:pt x="1" y="10473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2" name="Shape 506"/>
            <p:cNvGrpSpPr/>
            <p:nvPr/>
          </p:nvGrpSpPr>
          <p:grpSpPr>
            <a:xfrm rot="10226347">
              <a:off x="3689713" y="3868307"/>
              <a:ext cx="820009" cy="758059"/>
              <a:chOff x="5972700" y="2330200"/>
              <a:chExt cx="411625" cy="387275"/>
            </a:xfrm>
          </p:grpSpPr>
          <p:sp>
            <p:nvSpPr>
              <p:cNvPr id="33" name="Shape 507"/>
              <p:cNvSpPr/>
              <p:nvPr/>
            </p:nvSpPr>
            <p:spPr>
              <a:xfrm>
                <a:off x="5972700" y="2476950"/>
                <a:ext cx="98050" cy="219825"/>
              </a:xfrm>
              <a:custGeom>
                <a:avLst/>
                <a:gdLst/>
                <a:ahLst/>
                <a:cxnLst/>
                <a:rect l="0" t="0" r="0" b="0"/>
                <a:pathLst>
                  <a:path w="3922" h="8793" fill="none" extrusionOk="0">
                    <a:moveTo>
                      <a:pt x="0" y="0"/>
                    </a:moveTo>
                    <a:lnTo>
                      <a:pt x="0" y="8792"/>
                    </a:lnTo>
                    <a:lnTo>
                      <a:pt x="3921" y="8792"/>
                    </a:lnTo>
                    <a:lnTo>
                      <a:pt x="3921" y="0"/>
                    </a:lnTo>
                    <a:lnTo>
                      <a:pt x="0" y="0"/>
                    </a:lnTo>
                    <a:close/>
                    <a:moveTo>
                      <a:pt x="2411" y="2411"/>
                    </a:moveTo>
                    <a:lnTo>
                      <a:pt x="2411" y="2411"/>
                    </a:lnTo>
                    <a:lnTo>
                      <a:pt x="2265" y="2387"/>
                    </a:lnTo>
                    <a:lnTo>
                      <a:pt x="2143" y="2363"/>
                    </a:lnTo>
                    <a:lnTo>
                      <a:pt x="2022" y="2290"/>
                    </a:lnTo>
                    <a:lnTo>
                      <a:pt x="1924" y="2216"/>
                    </a:lnTo>
                    <a:lnTo>
                      <a:pt x="1827" y="2095"/>
                    </a:lnTo>
                    <a:lnTo>
                      <a:pt x="1754" y="1973"/>
                    </a:lnTo>
                    <a:lnTo>
                      <a:pt x="1729" y="1851"/>
                    </a:lnTo>
                    <a:lnTo>
                      <a:pt x="1705" y="1705"/>
                    </a:lnTo>
                    <a:lnTo>
                      <a:pt x="1705" y="1705"/>
                    </a:lnTo>
                    <a:lnTo>
                      <a:pt x="1729" y="1559"/>
                    </a:lnTo>
                    <a:lnTo>
                      <a:pt x="1754" y="1437"/>
                    </a:lnTo>
                    <a:lnTo>
                      <a:pt x="1827" y="1315"/>
                    </a:lnTo>
                    <a:lnTo>
                      <a:pt x="1924" y="1218"/>
                    </a:lnTo>
                    <a:lnTo>
                      <a:pt x="2022" y="1120"/>
                    </a:lnTo>
                    <a:lnTo>
                      <a:pt x="2143" y="1072"/>
                    </a:lnTo>
                    <a:lnTo>
                      <a:pt x="2265" y="1023"/>
                    </a:lnTo>
                    <a:lnTo>
                      <a:pt x="2411" y="999"/>
                    </a:lnTo>
                    <a:lnTo>
                      <a:pt x="2411" y="999"/>
                    </a:lnTo>
                    <a:lnTo>
                      <a:pt x="2557" y="1023"/>
                    </a:lnTo>
                    <a:lnTo>
                      <a:pt x="2679" y="1072"/>
                    </a:lnTo>
                    <a:lnTo>
                      <a:pt x="2801" y="1120"/>
                    </a:lnTo>
                    <a:lnTo>
                      <a:pt x="2898" y="1218"/>
                    </a:lnTo>
                    <a:lnTo>
                      <a:pt x="2996" y="1315"/>
                    </a:lnTo>
                    <a:lnTo>
                      <a:pt x="3069" y="1437"/>
                    </a:lnTo>
                    <a:lnTo>
                      <a:pt x="3093" y="1559"/>
                    </a:lnTo>
                    <a:lnTo>
                      <a:pt x="3118" y="1705"/>
                    </a:lnTo>
                    <a:lnTo>
                      <a:pt x="3118" y="1705"/>
                    </a:lnTo>
                    <a:lnTo>
                      <a:pt x="3093" y="1851"/>
                    </a:lnTo>
                    <a:lnTo>
                      <a:pt x="3069" y="1973"/>
                    </a:lnTo>
                    <a:lnTo>
                      <a:pt x="2996" y="2095"/>
                    </a:lnTo>
                    <a:lnTo>
                      <a:pt x="2898" y="2216"/>
                    </a:lnTo>
                    <a:lnTo>
                      <a:pt x="2801" y="2290"/>
                    </a:lnTo>
                    <a:lnTo>
                      <a:pt x="2679" y="2363"/>
                    </a:lnTo>
                    <a:lnTo>
                      <a:pt x="2557" y="2387"/>
                    </a:lnTo>
                    <a:lnTo>
                      <a:pt x="2411" y="2411"/>
                    </a:lnTo>
                    <a:lnTo>
                      <a:pt x="2411" y="2411"/>
                    </a:lnTo>
                    <a:close/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" name="Shape 508"/>
              <p:cNvSpPr/>
              <p:nvPr/>
            </p:nvSpPr>
            <p:spPr>
              <a:xfrm>
                <a:off x="6078025" y="2330200"/>
                <a:ext cx="306300" cy="387275"/>
              </a:xfrm>
              <a:custGeom>
                <a:avLst/>
                <a:gdLst/>
                <a:ahLst/>
                <a:cxnLst/>
                <a:rect l="0" t="0" r="0" b="0"/>
                <a:pathLst>
                  <a:path w="12252" h="15491" fill="none" extrusionOk="0">
                    <a:moveTo>
                      <a:pt x="1" y="13396"/>
                    </a:moveTo>
                    <a:lnTo>
                      <a:pt x="1511" y="13396"/>
                    </a:lnTo>
                    <a:lnTo>
                      <a:pt x="1511" y="13396"/>
                    </a:lnTo>
                    <a:lnTo>
                      <a:pt x="1998" y="13639"/>
                    </a:lnTo>
                    <a:lnTo>
                      <a:pt x="2680" y="13932"/>
                    </a:lnTo>
                    <a:lnTo>
                      <a:pt x="3556" y="14273"/>
                    </a:lnTo>
                    <a:lnTo>
                      <a:pt x="4531" y="14638"/>
                    </a:lnTo>
                    <a:lnTo>
                      <a:pt x="5578" y="14955"/>
                    </a:lnTo>
                    <a:lnTo>
                      <a:pt x="6114" y="15101"/>
                    </a:lnTo>
                    <a:lnTo>
                      <a:pt x="6650" y="15222"/>
                    </a:lnTo>
                    <a:lnTo>
                      <a:pt x="7161" y="15344"/>
                    </a:lnTo>
                    <a:lnTo>
                      <a:pt x="7672" y="15417"/>
                    </a:lnTo>
                    <a:lnTo>
                      <a:pt x="8135" y="15466"/>
                    </a:lnTo>
                    <a:lnTo>
                      <a:pt x="8598" y="15490"/>
                    </a:lnTo>
                    <a:lnTo>
                      <a:pt x="8598" y="15490"/>
                    </a:lnTo>
                    <a:lnTo>
                      <a:pt x="9377" y="15490"/>
                    </a:lnTo>
                    <a:lnTo>
                      <a:pt x="9791" y="15466"/>
                    </a:lnTo>
                    <a:lnTo>
                      <a:pt x="10181" y="15417"/>
                    </a:lnTo>
                    <a:lnTo>
                      <a:pt x="10522" y="15320"/>
                    </a:lnTo>
                    <a:lnTo>
                      <a:pt x="10692" y="15271"/>
                    </a:lnTo>
                    <a:lnTo>
                      <a:pt x="10814" y="15222"/>
                    </a:lnTo>
                    <a:lnTo>
                      <a:pt x="10936" y="15149"/>
                    </a:lnTo>
                    <a:lnTo>
                      <a:pt x="11033" y="15052"/>
                    </a:lnTo>
                    <a:lnTo>
                      <a:pt x="11082" y="14955"/>
                    </a:lnTo>
                    <a:lnTo>
                      <a:pt x="11131" y="14833"/>
                    </a:lnTo>
                    <a:lnTo>
                      <a:pt x="11204" y="14126"/>
                    </a:lnTo>
                    <a:lnTo>
                      <a:pt x="11204" y="14126"/>
                    </a:lnTo>
                    <a:lnTo>
                      <a:pt x="11180" y="13956"/>
                    </a:lnTo>
                    <a:lnTo>
                      <a:pt x="11131" y="13810"/>
                    </a:lnTo>
                    <a:lnTo>
                      <a:pt x="11033" y="13664"/>
                    </a:lnTo>
                    <a:lnTo>
                      <a:pt x="10887" y="13542"/>
                    </a:lnTo>
                    <a:lnTo>
                      <a:pt x="10887" y="13542"/>
                    </a:lnTo>
                    <a:lnTo>
                      <a:pt x="11009" y="13518"/>
                    </a:lnTo>
                    <a:lnTo>
                      <a:pt x="11131" y="13469"/>
                    </a:lnTo>
                    <a:lnTo>
                      <a:pt x="11253" y="13420"/>
                    </a:lnTo>
                    <a:lnTo>
                      <a:pt x="11350" y="13323"/>
                    </a:lnTo>
                    <a:lnTo>
                      <a:pt x="11423" y="13225"/>
                    </a:lnTo>
                    <a:lnTo>
                      <a:pt x="11496" y="13104"/>
                    </a:lnTo>
                    <a:lnTo>
                      <a:pt x="11545" y="12957"/>
                    </a:lnTo>
                    <a:lnTo>
                      <a:pt x="11569" y="12836"/>
                    </a:lnTo>
                    <a:lnTo>
                      <a:pt x="11642" y="11959"/>
                    </a:lnTo>
                    <a:lnTo>
                      <a:pt x="11642" y="11959"/>
                    </a:lnTo>
                    <a:lnTo>
                      <a:pt x="11642" y="11837"/>
                    </a:lnTo>
                    <a:lnTo>
                      <a:pt x="11642" y="11740"/>
                    </a:lnTo>
                    <a:lnTo>
                      <a:pt x="11618" y="11618"/>
                    </a:lnTo>
                    <a:lnTo>
                      <a:pt x="11569" y="11521"/>
                    </a:lnTo>
                    <a:lnTo>
                      <a:pt x="11447" y="11350"/>
                    </a:lnTo>
                    <a:lnTo>
                      <a:pt x="11374" y="11277"/>
                    </a:lnTo>
                    <a:lnTo>
                      <a:pt x="11301" y="11204"/>
                    </a:lnTo>
                    <a:lnTo>
                      <a:pt x="11301" y="11204"/>
                    </a:lnTo>
                    <a:lnTo>
                      <a:pt x="11423" y="11180"/>
                    </a:lnTo>
                    <a:lnTo>
                      <a:pt x="11521" y="11131"/>
                    </a:lnTo>
                    <a:lnTo>
                      <a:pt x="11618" y="11058"/>
                    </a:lnTo>
                    <a:lnTo>
                      <a:pt x="11715" y="10960"/>
                    </a:lnTo>
                    <a:lnTo>
                      <a:pt x="11788" y="10863"/>
                    </a:lnTo>
                    <a:lnTo>
                      <a:pt x="11837" y="10766"/>
                    </a:lnTo>
                    <a:lnTo>
                      <a:pt x="11886" y="10644"/>
                    </a:lnTo>
                    <a:lnTo>
                      <a:pt x="11910" y="10498"/>
                    </a:lnTo>
                    <a:lnTo>
                      <a:pt x="11983" y="9645"/>
                    </a:lnTo>
                    <a:lnTo>
                      <a:pt x="11983" y="9645"/>
                    </a:lnTo>
                    <a:lnTo>
                      <a:pt x="11983" y="9523"/>
                    </a:lnTo>
                    <a:lnTo>
                      <a:pt x="11983" y="9402"/>
                    </a:lnTo>
                    <a:lnTo>
                      <a:pt x="11959" y="9280"/>
                    </a:lnTo>
                    <a:lnTo>
                      <a:pt x="11910" y="9182"/>
                    </a:lnTo>
                    <a:lnTo>
                      <a:pt x="11861" y="9085"/>
                    </a:lnTo>
                    <a:lnTo>
                      <a:pt x="11788" y="9012"/>
                    </a:lnTo>
                    <a:lnTo>
                      <a:pt x="11715" y="8939"/>
                    </a:lnTo>
                    <a:lnTo>
                      <a:pt x="11618" y="8866"/>
                    </a:lnTo>
                    <a:lnTo>
                      <a:pt x="11618" y="8866"/>
                    </a:lnTo>
                    <a:lnTo>
                      <a:pt x="11715" y="8841"/>
                    </a:lnTo>
                    <a:lnTo>
                      <a:pt x="11813" y="8768"/>
                    </a:lnTo>
                    <a:lnTo>
                      <a:pt x="11910" y="8695"/>
                    </a:lnTo>
                    <a:lnTo>
                      <a:pt x="11983" y="8622"/>
                    </a:lnTo>
                    <a:lnTo>
                      <a:pt x="12056" y="8525"/>
                    </a:lnTo>
                    <a:lnTo>
                      <a:pt x="12105" y="8427"/>
                    </a:lnTo>
                    <a:lnTo>
                      <a:pt x="12129" y="8306"/>
                    </a:lnTo>
                    <a:lnTo>
                      <a:pt x="12154" y="8184"/>
                    </a:lnTo>
                    <a:lnTo>
                      <a:pt x="12251" y="7307"/>
                    </a:lnTo>
                    <a:lnTo>
                      <a:pt x="12251" y="7307"/>
                    </a:lnTo>
                    <a:lnTo>
                      <a:pt x="12227" y="7185"/>
                    </a:lnTo>
                    <a:lnTo>
                      <a:pt x="12202" y="7064"/>
                    </a:lnTo>
                    <a:lnTo>
                      <a:pt x="12154" y="6966"/>
                    </a:lnTo>
                    <a:lnTo>
                      <a:pt x="12105" y="6869"/>
                    </a:lnTo>
                    <a:lnTo>
                      <a:pt x="12032" y="6771"/>
                    </a:lnTo>
                    <a:lnTo>
                      <a:pt x="11935" y="6698"/>
                    </a:lnTo>
                    <a:lnTo>
                      <a:pt x="11715" y="6552"/>
                    </a:lnTo>
                    <a:lnTo>
                      <a:pt x="11472" y="6430"/>
                    </a:lnTo>
                    <a:lnTo>
                      <a:pt x="11180" y="6333"/>
                    </a:lnTo>
                    <a:lnTo>
                      <a:pt x="10863" y="6260"/>
                    </a:lnTo>
                    <a:lnTo>
                      <a:pt x="10546" y="6211"/>
                    </a:lnTo>
                    <a:lnTo>
                      <a:pt x="10546" y="6211"/>
                    </a:lnTo>
                    <a:lnTo>
                      <a:pt x="9864" y="6114"/>
                    </a:lnTo>
                    <a:lnTo>
                      <a:pt x="8817" y="6016"/>
                    </a:lnTo>
                    <a:lnTo>
                      <a:pt x="7575" y="5943"/>
                    </a:lnTo>
                    <a:lnTo>
                      <a:pt x="6309" y="5870"/>
                    </a:lnTo>
                    <a:lnTo>
                      <a:pt x="6309" y="5870"/>
                    </a:lnTo>
                    <a:lnTo>
                      <a:pt x="6479" y="5578"/>
                    </a:lnTo>
                    <a:lnTo>
                      <a:pt x="6625" y="5237"/>
                    </a:lnTo>
                    <a:lnTo>
                      <a:pt x="6771" y="4872"/>
                    </a:lnTo>
                    <a:lnTo>
                      <a:pt x="6869" y="4482"/>
                    </a:lnTo>
                    <a:lnTo>
                      <a:pt x="6966" y="4092"/>
                    </a:lnTo>
                    <a:lnTo>
                      <a:pt x="7064" y="3678"/>
                    </a:lnTo>
                    <a:lnTo>
                      <a:pt x="7161" y="2875"/>
                    </a:lnTo>
                    <a:lnTo>
                      <a:pt x="7234" y="2144"/>
                    </a:lnTo>
                    <a:lnTo>
                      <a:pt x="7283" y="1535"/>
                    </a:lnTo>
                    <a:lnTo>
                      <a:pt x="7283" y="975"/>
                    </a:lnTo>
                    <a:lnTo>
                      <a:pt x="7283" y="975"/>
                    </a:lnTo>
                    <a:lnTo>
                      <a:pt x="7283" y="804"/>
                    </a:lnTo>
                    <a:lnTo>
                      <a:pt x="7210" y="609"/>
                    </a:lnTo>
                    <a:lnTo>
                      <a:pt x="7137" y="463"/>
                    </a:lnTo>
                    <a:lnTo>
                      <a:pt x="7015" y="317"/>
                    </a:lnTo>
                    <a:lnTo>
                      <a:pt x="6869" y="171"/>
                    </a:lnTo>
                    <a:lnTo>
                      <a:pt x="6698" y="98"/>
                    </a:lnTo>
                    <a:lnTo>
                      <a:pt x="6503" y="25"/>
                    </a:lnTo>
                    <a:lnTo>
                      <a:pt x="6309" y="1"/>
                    </a:lnTo>
                    <a:lnTo>
                      <a:pt x="6309" y="1"/>
                    </a:lnTo>
                    <a:lnTo>
                      <a:pt x="5943" y="25"/>
                    </a:lnTo>
                    <a:lnTo>
                      <a:pt x="5700" y="74"/>
                    </a:lnTo>
                    <a:lnTo>
                      <a:pt x="5505" y="147"/>
                    </a:lnTo>
                    <a:lnTo>
                      <a:pt x="5359" y="220"/>
                    </a:lnTo>
                    <a:lnTo>
                      <a:pt x="5359" y="220"/>
                    </a:lnTo>
                    <a:lnTo>
                      <a:pt x="4969" y="1462"/>
                    </a:lnTo>
                    <a:lnTo>
                      <a:pt x="4774" y="2022"/>
                    </a:lnTo>
                    <a:lnTo>
                      <a:pt x="4579" y="2534"/>
                    </a:lnTo>
                    <a:lnTo>
                      <a:pt x="4385" y="2996"/>
                    </a:lnTo>
                    <a:lnTo>
                      <a:pt x="4190" y="3386"/>
                    </a:lnTo>
                    <a:lnTo>
                      <a:pt x="4019" y="3678"/>
                    </a:lnTo>
                    <a:lnTo>
                      <a:pt x="3873" y="3922"/>
                    </a:lnTo>
                    <a:lnTo>
                      <a:pt x="3873" y="3922"/>
                    </a:lnTo>
                    <a:lnTo>
                      <a:pt x="3654" y="4141"/>
                    </a:lnTo>
                    <a:lnTo>
                      <a:pt x="3313" y="4482"/>
                    </a:lnTo>
                    <a:lnTo>
                      <a:pt x="2509" y="5237"/>
                    </a:lnTo>
                    <a:lnTo>
                      <a:pt x="1438" y="6211"/>
                    </a:lnTo>
                    <a:lnTo>
                      <a:pt x="1" y="6211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cxnSp>
          <p:nvCxnSpPr>
            <p:cNvPr id="35" name="Straight Arrow Connector 34"/>
            <p:cNvCxnSpPr/>
            <p:nvPr/>
          </p:nvCxnSpPr>
          <p:spPr>
            <a:xfrm>
              <a:off x="2128720" y="2546880"/>
              <a:ext cx="1068935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2179256" y="4165065"/>
              <a:ext cx="1068935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2281118" y="5745135"/>
              <a:ext cx="1068935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Shape 506"/>
            <p:cNvGrpSpPr/>
            <p:nvPr/>
          </p:nvGrpSpPr>
          <p:grpSpPr>
            <a:xfrm>
              <a:off x="3904390" y="5269169"/>
              <a:ext cx="820009" cy="758059"/>
              <a:chOff x="5972700" y="2330200"/>
              <a:chExt cx="411625" cy="387275"/>
            </a:xfrm>
          </p:grpSpPr>
          <p:sp>
            <p:nvSpPr>
              <p:cNvPr id="40" name="Shape 507"/>
              <p:cNvSpPr/>
              <p:nvPr/>
            </p:nvSpPr>
            <p:spPr>
              <a:xfrm>
                <a:off x="5972700" y="2476950"/>
                <a:ext cx="98050" cy="219825"/>
              </a:xfrm>
              <a:custGeom>
                <a:avLst/>
                <a:gdLst/>
                <a:ahLst/>
                <a:cxnLst/>
                <a:rect l="0" t="0" r="0" b="0"/>
                <a:pathLst>
                  <a:path w="3922" h="8793" fill="none" extrusionOk="0">
                    <a:moveTo>
                      <a:pt x="0" y="0"/>
                    </a:moveTo>
                    <a:lnTo>
                      <a:pt x="0" y="8792"/>
                    </a:lnTo>
                    <a:lnTo>
                      <a:pt x="3921" y="8792"/>
                    </a:lnTo>
                    <a:lnTo>
                      <a:pt x="3921" y="0"/>
                    </a:lnTo>
                    <a:lnTo>
                      <a:pt x="0" y="0"/>
                    </a:lnTo>
                    <a:close/>
                    <a:moveTo>
                      <a:pt x="2411" y="2411"/>
                    </a:moveTo>
                    <a:lnTo>
                      <a:pt x="2411" y="2411"/>
                    </a:lnTo>
                    <a:lnTo>
                      <a:pt x="2265" y="2387"/>
                    </a:lnTo>
                    <a:lnTo>
                      <a:pt x="2143" y="2363"/>
                    </a:lnTo>
                    <a:lnTo>
                      <a:pt x="2022" y="2290"/>
                    </a:lnTo>
                    <a:lnTo>
                      <a:pt x="1924" y="2216"/>
                    </a:lnTo>
                    <a:lnTo>
                      <a:pt x="1827" y="2095"/>
                    </a:lnTo>
                    <a:lnTo>
                      <a:pt x="1754" y="1973"/>
                    </a:lnTo>
                    <a:lnTo>
                      <a:pt x="1729" y="1851"/>
                    </a:lnTo>
                    <a:lnTo>
                      <a:pt x="1705" y="1705"/>
                    </a:lnTo>
                    <a:lnTo>
                      <a:pt x="1705" y="1705"/>
                    </a:lnTo>
                    <a:lnTo>
                      <a:pt x="1729" y="1559"/>
                    </a:lnTo>
                    <a:lnTo>
                      <a:pt x="1754" y="1437"/>
                    </a:lnTo>
                    <a:lnTo>
                      <a:pt x="1827" y="1315"/>
                    </a:lnTo>
                    <a:lnTo>
                      <a:pt x="1924" y="1218"/>
                    </a:lnTo>
                    <a:lnTo>
                      <a:pt x="2022" y="1120"/>
                    </a:lnTo>
                    <a:lnTo>
                      <a:pt x="2143" y="1072"/>
                    </a:lnTo>
                    <a:lnTo>
                      <a:pt x="2265" y="1023"/>
                    </a:lnTo>
                    <a:lnTo>
                      <a:pt x="2411" y="999"/>
                    </a:lnTo>
                    <a:lnTo>
                      <a:pt x="2411" y="999"/>
                    </a:lnTo>
                    <a:lnTo>
                      <a:pt x="2557" y="1023"/>
                    </a:lnTo>
                    <a:lnTo>
                      <a:pt x="2679" y="1072"/>
                    </a:lnTo>
                    <a:lnTo>
                      <a:pt x="2801" y="1120"/>
                    </a:lnTo>
                    <a:lnTo>
                      <a:pt x="2898" y="1218"/>
                    </a:lnTo>
                    <a:lnTo>
                      <a:pt x="2996" y="1315"/>
                    </a:lnTo>
                    <a:lnTo>
                      <a:pt x="3069" y="1437"/>
                    </a:lnTo>
                    <a:lnTo>
                      <a:pt x="3093" y="1559"/>
                    </a:lnTo>
                    <a:lnTo>
                      <a:pt x="3118" y="1705"/>
                    </a:lnTo>
                    <a:lnTo>
                      <a:pt x="3118" y="1705"/>
                    </a:lnTo>
                    <a:lnTo>
                      <a:pt x="3093" y="1851"/>
                    </a:lnTo>
                    <a:lnTo>
                      <a:pt x="3069" y="1973"/>
                    </a:lnTo>
                    <a:lnTo>
                      <a:pt x="2996" y="2095"/>
                    </a:lnTo>
                    <a:lnTo>
                      <a:pt x="2898" y="2216"/>
                    </a:lnTo>
                    <a:lnTo>
                      <a:pt x="2801" y="2290"/>
                    </a:lnTo>
                    <a:lnTo>
                      <a:pt x="2679" y="2363"/>
                    </a:lnTo>
                    <a:lnTo>
                      <a:pt x="2557" y="2387"/>
                    </a:lnTo>
                    <a:lnTo>
                      <a:pt x="2411" y="2411"/>
                    </a:lnTo>
                    <a:lnTo>
                      <a:pt x="2411" y="2411"/>
                    </a:lnTo>
                    <a:close/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" name="Shape 508"/>
              <p:cNvSpPr/>
              <p:nvPr/>
            </p:nvSpPr>
            <p:spPr>
              <a:xfrm>
                <a:off x="6078025" y="2330200"/>
                <a:ext cx="306300" cy="387275"/>
              </a:xfrm>
              <a:custGeom>
                <a:avLst/>
                <a:gdLst/>
                <a:ahLst/>
                <a:cxnLst/>
                <a:rect l="0" t="0" r="0" b="0"/>
                <a:pathLst>
                  <a:path w="12252" h="15491" fill="none" extrusionOk="0">
                    <a:moveTo>
                      <a:pt x="1" y="13396"/>
                    </a:moveTo>
                    <a:lnTo>
                      <a:pt x="1511" y="13396"/>
                    </a:lnTo>
                    <a:lnTo>
                      <a:pt x="1511" y="13396"/>
                    </a:lnTo>
                    <a:lnTo>
                      <a:pt x="1998" y="13639"/>
                    </a:lnTo>
                    <a:lnTo>
                      <a:pt x="2680" y="13932"/>
                    </a:lnTo>
                    <a:lnTo>
                      <a:pt x="3556" y="14273"/>
                    </a:lnTo>
                    <a:lnTo>
                      <a:pt x="4531" y="14638"/>
                    </a:lnTo>
                    <a:lnTo>
                      <a:pt x="5578" y="14955"/>
                    </a:lnTo>
                    <a:lnTo>
                      <a:pt x="6114" y="15101"/>
                    </a:lnTo>
                    <a:lnTo>
                      <a:pt x="6650" y="15222"/>
                    </a:lnTo>
                    <a:lnTo>
                      <a:pt x="7161" y="15344"/>
                    </a:lnTo>
                    <a:lnTo>
                      <a:pt x="7672" y="15417"/>
                    </a:lnTo>
                    <a:lnTo>
                      <a:pt x="8135" y="15466"/>
                    </a:lnTo>
                    <a:lnTo>
                      <a:pt x="8598" y="15490"/>
                    </a:lnTo>
                    <a:lnTo>
                      <a:pt x="8598" y="15490"/>
                    </a:lnTo>
                    <a:lnTo>
                      <a:pt x="9377" y="15490"/>
                    </a:lnTo>
                    <a:lnTo>
                      <a:pt x="9791" y="15466"/>
                    </a:lnTo>
                    <a:lnTo>
                      <a:pt x="10181" y="15417"/>
                    </a:lnTo>
                    <a:lnTo>
                      <a:pt x="10522" y="15320"/>
                    </a:lnTo>
                    <a:lnTo>
                      <a:pt x="10692" y="15271"/>
                    </a:lnTo>
                    <a:lnTo>
                      <a:pt x="10814" y="15222"/>
                    </a:lnTo>
                    <a:lnTo>
                      <a:pt x="10936" y="15149"/>
                    </a:lnTo>
                    <a:lnTo>
                      <a:pt x="11033" y="15052"/>
                    </a:lnTo>
                    <a:lnTo>
                      <a:pt x="11082" y="14955"/>
                    </a:lnTo>
                    <a:lnTo>
                      <a:pt x="11131" y="14833"/>
                    </a:lnTo>
                    <a:lnTo>
                      <a:pt x="11204" y="14126"/>
                    </a:lnTo>
                    <a:lnTo>
                      <a:pt x="11204" y="14126"/>
                    </a:lnTo>
                    <a:lnTo>
                      <a:pt x="11180" y="13956"/>
                    </a:lnTo>
                    <a:lnTo>
                      <a:pt x="11131" y="13810"/>
                    </a:lnTo>
                    <a:lnTo>
                      <a:pt x="11033" y="13664"/>
                    </a:lnTo>
                    <a:lnTo>
                      <a:pt x="10887" y="13542"/>
                    </a:lnTo>
                    <a:lnTo>
                      <a:pt x="10887" y="13542"/>
                    </a:lnTo>
                    <a:lnTo>
                      <a:pt x="11009" y="13518"/>
                    </a:lnTo>
                    <a:lnTo>
                      <a:pt x="11131" y="13469"/>
                    </a:lnTo>
                    <a:lnTo>
                      <a:pt x="11253" y="13420"/>
                    </a:lnTo>
                    <a:lnTo>
                      <a:pt x="11350" y="13323"/>
                    </a:lnTo>
                    <a:lnTo>
                      <a:pt x="11423" y="13225"/>
                    </a:lnTo>
                    <a:lnTo>
                      <a:pt x="11496" y="13104"/>
                    </a:lnTo>
                    <a:lnTo>
                      <a:pt x="11545" y="12957"/>
                    </a:lnTo>
                    <a:lnTo>
                      <a:pt x="11569" y="12836"/>
                    </a:lnTo>
                    <a:lnTo>
                      <a:pt x="11642" y="11959"/>
                    </a:lnTo>
                    <a:lnTo>
                      <a:pt x="11642" y="11959"/>
                    </a:lnTo>
                    <a:lnTo>
                      <a:pt x="11642" y="11837"/>
                    </a:lnTo>
                    <a:lnTo>
                      <a:pt x="11642" y="11740"/>
                    </a:lnTo>
                    <a:lnTo>
                      <a:pt x="11618" y="11618"/>
                    </a:lnTo>
                    <a:lnTo>
                      <a:pt x="11569" y="11521"/>
                    </a:lnTo>
                    <a:lnTo>
                      <a:pt x="11447" y="11350"/>
                    </a:lnTo>
                    <a:lnTo>
                      <a:pt x="11374" y="11277"/>
                    </a:lnTo>
                    <a:lnTo>
                      <a:pt x="11301" y="11204"/>
                    </a:lnTo>
                    <a:lnTo>
                      <a:pt x="11301" y="11204"/>
                    </a:lnTo>
                    <a:lnTo>
                      <a:pt x="11423" y="11180"/>
                    </a:lnTo>
                    <a:lnTo>
                      <a:pt x="11521" y="11131"/>
                    </a:lnTo>
                    <a:lnTo>
                      <a:pt x="11618" y="11058"/>
                    </a:lnTo>
                    <a:lnTo>
                      <a:pt x="11715" y="10960"/>
                    </a:lnTo>
                    <a:lnTo>
                      <a:pt x="11788" y="10863"/>
                    </a:lnTo>
                    <a:lnTo>
                      <a:pt x="11837" y="10766"/>
                    </a:lnTo>
                    <a:lnTo>
                      <a:pt x="11886" y="10644"/>
                    </a:lnTo>
                    <a:lnTo>
                      <a:pt x="11910" y="10498"/>
                    </a:lnTo>
                    <a:lnTo>
                      <a:pt x="11983" y="9645"/>
                    </a:lnTo>
                    <a:lnTo>
                      <a:pt x="11983" y="9645"/>
                    </a:lnTo>
                    <a:lnTo>
                      <a:pt x="11983" y="9523"/>
                    </a:lnTo>
                    <a:lnTo>
                      <a:pt x="11983" y="9402"/>
                    </a:lnTo>
                    <a:lnTo>
                      <a:pt x="11959" y="9280"/>
                    </a:lnTo>
                    <a:lnTo>
                      <a:pt x="11910" y="9182"/>
                    </a:lnTo>
                    <a:lnTo>
                      <a:pt x="11861" y="9085"/>
                    </a:lnTo>
                    <a:lnTo>
                      <a:pt x="11788" y="9012"/>
                    </a:lnTo>
                    <a:lnTo>
                      <a:pt x="11715" y="8939"/>
                    </a:lnTo>
                    <a:lnTo>
                      <a:pt x="11618" y="8866"/>
                    </a:lnTo>
                    <a:lnTo>
                      <a:pt x="11618" y="8866"/>
                    </a:lnTo>
                    <a:lnTo>
                      <a:pt x="11715" y="8841"/>
                    </a:lnTo>
                    <a:lnTo>
                      <a:pt x="11813" y="8768"/>
                    </a:lnTo>
                    <a:lnTo>
                      <a:pt x="11910" y="8695"/>
                    </a:lnTo>
                    <a:lnTo>
                      <a:pt x="11983" y="8622"/>
                    </a:lnTo>
                    <a:lnTo>
                      <a:pt x="12056" y="8525"/>
                    </a:lnTo>
                    <a:lnTo>
                      <a:pt x="12105" y="8427"/>
                    </a:lnTo>
                    <a:lnTo>
                      <a:pt x="12129" y="8306"/>
                    </a:lnTo>
                    <a:lnTo>
                      <a:pt x="12154" y="8184"/>
                    </a:lnTo>
                    <a:lnTo>
                      <a:pt x="12251" y="7307"/>
                    </a:lnTo>
                    <a:lnTo>
                      <a:pt x="12251" y="7307"/>
                    </a:lnTo>
                    <a:lnTo>
                      <a:pt x="12227" y="7185"/>
                    </a:lnTo>
                    <a:lnTo>
                      <a:pt x="12202" y="7064"/>
                    </a:lnTo>
                    <a:lnTo>
                      <a:pt x="12154" y="6966"/>
                    </a:lnTo>
                    <a:lnTo>
                      <a:pt x="12105" y="6869"/>
                    </a:lnTo>
                    <a:lnTo>
                      <a:pt x="12032" y="6771"/>
                    </a:lnTo>
                    <a:lnTo>
                      <a:pt x="11935" y="6698"/>
                    </a:lnTo>
                    <a:lnTo>
                      <a:pt x="11715" y="6552"/>
                    </a:lnTo>
                    <a:lnTo>
                      <a:pt x="11472" y="6430"/>
                    </a:lnTo>
                    <a:lnTo>
                      <a:pt x="11180" y="6333"/>
                    </a:lnTo>
                    <a:lnTo>
                      <a:pt x="10863" y="6260"/>
                    </a:lnTo>
                    <a:lnTo>
                      <a:pt x="10546" y="6211"/>
                    </a:lnTo>
                    <a:lnTo>
                      <a:pt x="10546" y="6211"/>
                    </a:lnTo>
                    <a:lnTo>
                      <a:pt x="9864" y="6114"/>
                    </a:lnTo>
                    <a:lnTo>
                      <a:pt x="8817" y="6016"/>
                    </a:lnTo>
                    <a:lnTo>
                      <a:pt x="7575" y="5943"/>
                    </a:lnTo>
                    <a:lnTo>
                      <a:pt x="6309" y="5870"/>
                    </a:lnTo>
                    <a:lnTo>
                      <a:pt x="6309" y="5870"/>
                    </a:lnTo>
                    <a:lnTo>
                      <a:pt x="6479" y="5578"/>
                    </a:lnTo>
                    <a:lnTo>
                      <a:pt x="6625" y="5237"/>
                    </a:lnTo>
                    <a:lnTo>
                      <a:pt x="6771" y="4872"/>
                    </a:lnTo>
                    <a:lnTo>
                      <a:pt x="6869" y="4482"/>
                    </a:lnTo>
                    <a:lnTo>
                      <a:pt x="6966" y="4092"/>
                    </a:lnTo>
                    <a:lnTo>
                      <a:pt x="7064" y="3678"/>
                    </a:lnTo>
                    <a:lnTo>
                      <a:pt x="7161" y="2875"/>
                    </a:lnTo>
                    <a:lnTo>
                      <a:pt x="7234" y="2144"/>
                    </a:lnTo>
                    <a:lnTo>
                      <a:pt x="7283" y="1535"/>
                    </a:lnTo>
                    <a:lnTo>
                      <a:pt x="7283" y="975"/>
                    </a:lnTo>
                    <a:lnTo>
                      <a:pt x="7283" y="975"/>
                    </a:lnTo>
                    <a:lnTo>
                      <a:pt x="7283" y="804"/>
                    </a:lnTo>
                    <a:lnTo>
                      <a:pt x="7210" y="609"/>
                    </a:lnTo>
                    <a:lnTo>
                      <a:pt x="7137" y="463"/>
                    </a:lnTo>
                    <a:lnTo>
                      <a:pt x="7015" y="317"/>
                    </a:lnTo>
                    <a:lnTo>
                      <a:pt x="6869" y="171"/>
                    </a:lnTo>
                    <a:lnTo>
                      <a:pt x="6698" y="98"/>
                    </a:lnTo>
                    <a:lnTo>
                      <a:pt x="6503" y="25"/>
                    </a:lnTo>
                    <a:lnTo>
                      <a:pt x="6309" y="1"/>
                    </a:lnTo>
                    <a:lnTo>
                      <a:pt x="6309" y="1"/>
                    </a:lnTo>
                    <a:lnTo>
                      <a:pt x="5943" y="25"/>
                    </a:lnTo>
                    <a:lnTo>
                      <a:pt x="5700" y="74"/>
                    </a:lnTo>
                    <a:lnTo>
                      <a:pt x="5505" y="147"/>
                    </a:lnTo>
                    <a:lnTo>
                      <a:pt x="5359" y="220"/>
                    </a:lnTo>
                    <a:lnTo>
                      <a:pt x="5359" y="220"/>
                    </a:lnTo>
                    <a:lnTo>
                      <a:pt x="4969" y="1462"/>
                    </a:lnTo>
                    <a:lnTo>
                      <a:pt x="4774" y="2022"/>
                    </a:lnTo>
                    <a:lnTo>
                      <a:pt x="4579" y="2534"/>
                    </a:lnTo>
                    <a:lnTo>
                      <a:pt x="4385" y="2996"/>
                    </a:lnTo>
                    <a:lnTo>
                      <a:pt x="4190" y="3386"/>
                    </a:lnTo>
                    <a:lnTo>
                      <a:pt x="4019" y="3678"/>
                    </a:lnTo>
                    <a:lnTo>
                      <a:pt x="3873" y="3922"/>
                    </a:lnTo>
                    <a:lnTo>
                      <a:pt x="3873" y="3922"/>
                    </a:lnTo>
                    <a:lnTo>
                      <a:pt x="3654" y="4141"/>
                    </a:lnTo>
                    <a:lnTo>
                      <a:pt x="3313" y="4482"/>
                    </a:lnTo>
                    <a:lnTo>
                      <a:pt x="2509" y="5237"/>
                    </a:lnTo>
                    <a:lnTo>
                      <a:pt x="1438" y="6211"/>
                    </a:lnTo>
                    <a:lnTo>
                      <a:pt x="1" y="6211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9356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Contacting Donors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17900" y="1579166"/>
            <a:ext cx="7016195" cy="4275740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10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Contacting Donors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17900" y="1579165"/>
            <a:ext cx="7177135" cy="4751229"/>
          </a:xfrm>
        </p:spPr>
        <p:txBody>
          <a:bodyPr>
            <a:normAutofit/>
          </a:bodyPr>
          <a:lstStyle/>
          <a:p>
            <a:r>
              <a:rPr lang="en-US" dirty="0"/>
              <a:t>Interaction </a:t>
            </a:r>
          </a:p>
          <a:p>
            <a:r>
              <a:rPr lang="en-US" dirty="0"/>
              <a:t>Communication </a:t>
            </a:r>
          </a:p>
        </p:txBody>
      </p:sp>
    </p:spTree>
    <p:extLst>
      <p:ext uri="{BB962C8B-B14F-4D97-AF65-F5344CB8AC3E}">
        <p14:creationId xmlns:p14="http://schemas.microsoft.com/office/powerpoint/2010/main" val="239697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Without direct project funding, </a:t>
            </a:r>
            <a:r>
              <a:rPr lang="en-US" dirty="0" smtClean="0"/>
              <a:t>(</a:t>
            </a:r>
            <a:r>
              <a:rPr lang="en-US" dirty="0"/>
              <a:t>NGOs) </a:t>
            </a:r>
            <a:r>
              <a:rPr lang="en-US" dirty="0" smtClean="0"/>
              <a:t>would not </a:t>
            </a:r>
            <a:r>
              <a:rPr lang="en-US" dirty="0"/>
              <a:t>be able to accomplish their goals. </a:t>
            </a:r>
            <a:endParaRPr lang="en-US" dirty="0" smtClean="0"/>
          </a:p>
          <a:p>
            <a:r>
              <a:rPr lang="en-US" dirty="0" smtClean="0"/>
              <a:t>Writing </a:t>
            </a:r>
            <a:r>
              <a:rPr lang="en-US" dirty="0"/>
              <a:t>clear, thorough and targeted project </a:t>
            </a:r>
            <a:r>
              <a:rPr lang="en-US" dirty="0" smtClean="0"/>
              <a:t>proposals is </a:t>
            </a:r>
            <a:r>
              <a:rPr lang="en-US" dirty="0"/>
              <a:t>therefore essential to an NGO’s success.</a:t>
            </a:r>
          </a:p>
          <a:p>
            <a:r>
              <a:rPr lang="en-US" dirty="0"/>
              <a:t>Mastering the art of proposal writing requires a unified approach to project management.</a:t>
            </a:r>
          </a:p>
          <a:p>
            <a:r>
              <a:rPr lang="en-US" dirty="0" smtClean="0"/>
              <a:t>This training sessions is </a:t>
            </a:r>
            <a:r>
              <a:rPr lang="en-US" dirty="0"/>
              <a:t>therefore intended to serve as a basis </a:t>
            </a:r>
            <a:r>
              <a:rPr lang="en-US" dirty="0" smtClean="0"/>
              <a:t>of the project proposal writing.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56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Contacting Donors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17900" y="1579165"/>
            <a:ext cx="7177135" cy="4751229"/>
          </a:xfrm>
        </p:spPr>
        <p:txBody>
          <a:bodyPr>
            <a:normAutofit/>
          </a:bodyPr>
          <a:lstStyle/>
          <a:p>
            <a:r>
              <a:rPr lang="en-US" dirty="0" smtClean="0"/>
              <a:t>Specify </a:t>
            </a:r>
            <a:r>
              <a:rPr lang="en-US" dirty="0"/>
              <a:t>who will receive information and how it will be transmitted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Establish </a:t>
            </a:r>
            <a:r>
              <a:rPr lang="en-US" dirty="0"/>
              <a:t>the form of communication:</a:t>
            </a:r>
          </a:p>
          <a:p>
            <a:pPr marL="0" indent="0">
              <a:buNone/>
            </a:pPr>
            <a:r>
              <a:rPr lang="en-US" dirty="0"/>
              <a:t>reports, presentations, Showcase, etc.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Clearly </a:t>
            </a:r>
            <a:r>
              <a:rPr lang="en-US" dirty="0"/>
              <a:t>state what actions are requested with each communication: information only, </a:t>
            </a:r>
            <a:r>
              <a:rPr lang="en-US" dirty="0" smtClean="0"/>
              <a:t>reply requested</a:t>
            </a:r>
            <a:r>
              <a:rPr lang="en-US" dirty="0"/>
              <a:t>, etc.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10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6" y="1596541"/>
            <a:ext cx="7635250" cy="4733854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Break</a:t>
            </a:r>
            <a:endParaRPr lang="en-US" sz="4400" dirty="0"/>
          </a:p>
        </p:txBody>
      </p:sp>
      <p:grpSp>
        <p:nvGrpSpPr>
          <p:cNvPr id="4" name="Shape 610"/>
          <p:cNvGrpSpPr/>
          <p:nvPr/>
        </p:nvGrpSpPr>
        <p:grpSpPr>
          <a:xfrm>
            <a:off x="3491301" y="2821605"/>
            <a:ext cx="2137870" cy="2137870"/>
            <a:chOff x="1247825" y="5001950"/>
            <a:chExt cx="443300" cy="428675"/>
          </a:xfrm>
        </p:grpSpPr>
        <p:sp>
          <p:nvSpPr>
            <p:cNvPr id="5" name="Shape 611"/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0" t="0" r="0" b="0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" name="Shape 612"/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0" t="0" r="0" b="0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613"/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0" t="0" r="0" b="0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614"/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0" t="0" r="0" b="0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615"/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0" t="0" r="0" b="0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" name="Shape 616"/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0" t="0" r="0" b="0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11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6" y="2054655"/>
            <a:ext cx="7924190" cy="412303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7" name="Shape 617"/>
          <p:cNvGrpSpPr/>
          <p:nvPr/>
        </p:nvGrpSpPr>
        <p:grpSpPr>
          <a:xfrm>
            <a:off x="3406510" y="2970885"/>
            <a:ext cx="2443280" cy="2595984"/>
            <a:chOff x="1959600" y="4980625"/>
            <a:chExt cx="364150" cy="464000"/>
          </a:xfrm>
        </p:grpSpPr>
        <p:sp>
          <p:nvSpPr>
            <p:cNvPr id="8" name="Shape 618"/>
            <p:cNvSpPr/>
            <p:nvPr/>
          </p:nvSpPr>
          <p:spPr>
            <a:xfrm>
              <a:off x="1959600" y="4980625"/>
              <a:ext cx="364150" cy="239325"/>
            </a:xfrm>
            <a:custGeom>
              <a:avLst/>
              <a:gdLst/>
              <a:ahLst/>
              <a:cxnLst/>
              <a:rect l="0" t="0" r="0" b="0"/>
              <a:pathLst>
                <a:path w="14566" h="9573" fill="none" extrusionOk="0">
                  <a:moveTo>
                    <a:pt x="8769" y="9572"/>
                  </a:moveTo>
                  <a:lnTo>
                    <a:pt x="14565" y="9572"/>
                  </a:lnTo>
                  <a:lnTo>
                    <a:pt x="14565" y="6114"/>
                  </a:lnTo>
                  <a:lnTo>
                    <a:pt x="14565" y="6114"/>
                  </a:lnTo>
                  <a:lnTo>
                    <a:pt x="14541" y="6016"/>
                  </a:lnTo>
                  <a:lnTo>
                    <a:pt x="14516" y="5919"/>
                  </a:lnTo>
                  <a:lnTo>
                    <a:pt x="14468" y="5822"/>
                  </a:lnTo>
                  <a:lnTo>
                    <a:pt x="14419" y="5773"/>
                  </a:lnTo>
                  <a:lnTo>
                    <a:pt x="14346" y="5700"/>
                  </a:lnTo>
                  <a:lnTo>
                    <a:pt x="14249" y="5651"/>
                  </a:lnTo>
                  <a:lnTo>
                    <a:pt x="14175" y="5627"/>
                  </a:lnTo>
                  <a:lnTo>
                    <a:pt x="14078" y="5627"/>
                  </a:lnTo>
                  <a:lnTo>
                    <a:pt x="10814" y="5627"/>
                  </a:lnTo>
                  <a:lnTo>
                    <a:pt x="10814" y="5627"/>
                  </a:lnTo>
                  <a:lnTo>
                    <a:pt x="11228" y="5456"/>
                  </a:lnTo>
                  <a:lnTo>
                    <a:pt x="11643" y="5237"/>
                  </a:lnTo>
                  <a:lnTo>
                    <a:pt x="12008" y="4993"/>
                  </a:lnTo>
                  <a:lnTo>
                    <a:pt x="12178" y="4872"/>
                  </a:lnTo>
                  <a:lnTo>
                    <a:pt x="12349" y="4726"/>
                  </a:lnTo>
                  <a:lnTo>
                    <a:pt x="12349" y="4726"/>
                  </a:lnTo>
                  <a:lnTo>
                    <a:pt x="12617" y="4433"/>
                  </a:lnTo>
                  <a:lnTo>
                    <a:pt x="12836" y="4141"/>
                  </a:lnTo>
                  <a:lnTo>
                    <a:pt x="13031" y="3849"/>
                  </a:lnTo>
                  <a:lnTo>
                    <a:pt x="13177" y="3557"/>
                  </a:lnTo>
                  <a:lnTo>
                    <a:pt x="13274" y="3289"/>
                  </a:lnTo>
                  <a:lnTo>
                    <a:pt x="13372" y="3021"/>
                  </a:lnTo>
                  <a:lnTo>
                    <a:pt x="13396" y="2753"/>
                  </a:lnTo>
                  <a:lnTo>
                    <a:pt x="13420" y="2485"/>
                  </a:lnTo>
                  <a:lnTo>
                    <a:pt x="13396" y="2241"/>
                  </a:lnTo>
                  <a:lnTo>
                    <a:pt x="13347" y="1998"/>
                  </a:lnTo>
                  <a:lnTo>
                    <a:pt x="13274" y="1754"/>
                  </a:lnTo>
                  <a:lnTo>
                    <a:pt x="13201" y="1535"/>
                  </a:lnTo>
                  <a:lnTo>
                    <a:pt x="13079" y="1340"/>
                  </a:lnTo>
                  <a:lnTo>
                    <a:pt x="12958" y="1121"/>
                  </a:lnTo>
                  <a:lnTo>
                    <a:pt x="12812" y="951"/>
                  </a:lnTo>
                  <a:lnTo>
                    <a:pt x="12641" y="780"/>
                  </a:lnTo>
                  <a:lnTo>
                    <a:pt x="12641" y="780"/>
                  </a:lnTo>
                  <a:lnTo>
                    <a:pt x="12471" y="610"/>
                  </a:lnTo>
                  <a:lnTo>
                    <a:pt x="12300" y="463"/>
                  </a:lnTo>
                  <a:lnTo>
                    <a:pt x="12105" y="342"/>
                  </a:lnTo>
                  <a:lnTo>
                    <a:pt x="11886" y="220"/>
                  </a:lnTo>
                  <a:lnTo>
                    <a:pt x="11667" y="147"/>
                  </a:lnTo>
                  <a:lnTo>
                    <a:pt x="11423" y="74"/>
                  </a:lnTo>
                  <a:lnTo>
                    <a:pt x="11180" y="25"/>
                  </a:lnTo>
                  <a:lnTo>
                    <a:pt x="10936" y="1"/>
                  </a:lnTo>
                  <a:lnTo>
                    <a:pt x="10668" y="25"/>
                  </a:lnTo>
                  <a:lnTo>
                    <a:pt x="10400" y="49"/>
                  </a:lnTo>
                  <a:lnTo>
                    <a:pt x="10133" y="147"/>
                  </a:lnTo>
                  <a:lnTo>
                    <a:pt x="9865" y="244"/>
                  </a:lnTo>
                  <a:lnTo>
                    <a:pt x="9572" y="390"/>
                  </a:lnTo>
                  <a:lnTo>
                    <a:pt x="9280" y="585"/>
                  </a:lnTo>
                  <a:lnTo>
                    <a:pt x="8988" y="804"/>
                  </a:lnTo>
                  <a:lnTo>
                    <a:pt x="8696" y="1072"/>
                  </a:lnTo>
                  <a:lnTo>
                    <a:pt x="8696" y="1072"/>
                  </a:lnTo>
                  <a:lnTo>
                    <a:pt x="8452" y="1365"/>
                  </a:lnTo>
                  <a:lnTo>
                    <a:pt x="8257" y="1657"/>
                  </a:lnTo>
                  <a:lnTo>
                    <a:pt x="8062" y="1973"/>
                  </a:lnTo>
                  <a:lnTo>
                    <a:pt x="7892" y="2314"/>
                  </a:lnTo>
                  <a:lnTo>
                    <a:pt x="7770" y="2680"/>
                  </a:lnTo>
                  <a:lnTo>
                    <a:pt x="7648" y="3045"/>
                  </a:lnTo>
                  <a:lnTo>
                    <a:pt x="7551" y="3386"/>
                  </a:lnTo>
                  <a:lnTo>
                    <a:pt x="7478" y="3727"/>
                  </a:lnTo>
                  <a:lnTo>
                    <a:pt x="7380" y="4385"/>
                  </a:lnTo>
                  <a:lnTo>
                    <a:pt x="7307" y="489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59" y="4896"/>
                  </a:lnTo>
                  <a:lnTo>
                    <a:pt x="7186" y="4385"/>
                  </a:lnTo>
                  <a:lnTo>
                    <a:pt x="7088" y="3727"/>
                  </a:lnTo>
                  <a:lnTo>
                    <a:pt x="7015" y="3386"/>
                  </a:lnTo>
                  <a:lnTo>
                    <a:pt x="6918" y="3045"/>
                  </a:lnTo>
                  <a:lnTo>
                    <a:pt x="6796" y="2680"/>
                  </a:lnTo>
                  <a:lnTo>
                    <a:pt x="6674" y="2314"/>
                  </a:lnTo>
                  <a:lnTo>
                    <a:pt x="6504" y="1973"/>
                  </a:lnTo>
                  <a:lnTo>
                    <a:pt x="6309" y="1657"/>
                  </a:lnTo>
                  <a:lnTo>
                    <a:pt x="6114" y="1365"/>
                  </a:lnTo>
                  <a:lnTo>
                    <a:pt x="5870" y="1072"/>
                  </a:lnTo>
                  <a:lnTo>
                    <a:pt x="5870" y="1072"/>
                  </a:lnTo>
                  <a:lnTo>
                    <a:pt x="5578" y="804"/>
                  </a:lnTo>
                  <a:lnTo>
                    <a:pt x="5286" y="585"/>
                  </a:lnTo>
                  <a:lnTo>
                    <a:pt x="4994" y="390"/>
                  </a:lnTo>
                  <a:lnTo>
                    <a:pt x="4701" y="244"/>
                  </a:lnTo>
                  <a:lnTo>
                    <a:pt x="4433" y="147"/>
                  </a:lnTo>
                  <a:lnTo>
                    <a:pt x="4166" y="49"/>
                  </a:lnTo>
                  <a:lnTo>
                    <a:pt x="3898" y="25"/>
                  </a:lnTo>
                  <a:lnTo>
                    <a:pt x="3630" y="1"/>
                  </a:lnTo>
                  <a:lnTo>
                    <a:pt x="3386" y="25"/>
                  </a:lnTo>
                  <a:lnTo>
                    <a:pt x="3143" y="74"/>
                  </a:lnTo>
                  <a:lnTo>
                    <a:pt x="2899" y="147"/>
                  </a:lnTo>
                  <a:lnTo>
                    <a:pt x="2680" y="220"/>
                  </a:lnTo>
                  <a:lnTo>
                    <a:pt x="2461" y="342"/>
                  </a:lnTo>
                  <a:lnTo>
                    <a:pt x="2266" y="463"/>
                  </a:lnTo>
                  <a:lnTo>
                    <a:pt x="2095" y="610"/>
                  </a:lnTo>
                  <a:lnTo>
                    <a:pt x="1925" y="780"/>
                  </a:lnTo>
                  <a:lnTo>
                    <a:pt x="1925" y="780"/>
                  </a:lnTo>
                  <a:lnTo>
                    <a:pt x="1754" y="951"/>
                  </a:lnTo>
                  <a:lnTo>
                    <a:pt x="1608" y="1121"/>
                  </a:lnTo>
                  <a:lnTo>
                    <a:pt x="1487" y="1340"/>
                  </a:lnTo>
                  <a:lnTo>
                    <a:pt x="1365" y="1535"/>
                  </a:lnTo>
                  <a:lnTo>
                    <a:pt x="1292" y="1754"/>
                  </a:lnTo>
                  <a:lnTo>
                    <a:pt x="1219" y="1998"/>
                  </a:lnTo>
                  <a:lnTo>
                    <a:pt x="1170" y="2241"/>
                  </a:lnTo>
                  <a:lnTo>
                    <a:pt x="1146" y="2485"/>
                  </a:lnTo>
                  <a:lnTo>
                    <a:pt x="1170" y="2753"/>
                  </a:lnTo>
                  <a:lnTo>
                    <a:pt x="1194" y="3021"/>
                  </a:lnTo>
                  <a:lnTo>
                    <a:pt x="1292" y="3289"/>
                  </a:lnTo>
                  <a:lnTo>
                    <a:pt x="1389" y="3557"/>
                  </a:lnTo>
                  <a:lnTo>
                    <a:pt x="1535" y="3849"/>
                  </a:lnTo>
                  <a:lnTo>
                    <a:pt x="1730" y="4141"/>
                  </a:lnTo>
                  <a:lnTo>
                    <a:pt x="1949" y="4433"/>
                  </a:lnTo>
                  <a:lnTo>
                    <a:pt x="2217" y="4726"/>
                  </a:lnTo>
                  <a:lnTo>
                    <a:pt x="2217" y="4726"/>
                  </a:lnTo>
                  <a:lnTo>
                    <a:pt x="2388" y="4872"/>
                  </a:lnTo>
                  <a:lnTo>
                    <a:pt x="2558" y="4993"/>
                  </a:lnTo>
                  <a:lnTo>
                    <a:pt x="2923" y="5237"/>
                  </a:lnTo>
                  <a:lnTo>
                    <a:pt x="3337" y="5456"/>
                  </a:lnTo>
                  <a:lnTo>
                    <a:pt x="3752" y="5627"/>
                  </a:lnTo>
                  <a:lnTo>
                    <a:pt x="488" y="5627"/>
                  </a:lnTo>
                  <a:lnTo>
                    <a:pt x="488" y="5627"/>
                  </a:lnTo>
                  <a:lnTo>
                    <a:pt x="391" y="5627"/>
                  </a:lnTo>
                  <a:lnTo>
                    <a:pt x="317" y="5651"/>
                  </a:lnTo>
                  <a:lnTo>
                    <a:pt x="220" y="5700"/>
                  </a:lnTo>
                  <a:lnTo>
                    <a:pt x="147" y="5773"/>
                  </a:lnTo>
                  <a:lnTo>
                    <a:pt x="98" y="5822"/>
                  </a:lnTo>
                  <a:lnTo>
                    <a:pt x="50" y="5919"/>
                  </a:lnTo>
                  <a:lnTo>
                    <a:pt x="25" y="6016"/>
                  </a:lnTo>
                  <a:lnTo>
                    <a:pt x="1" y="6114"/>
                  </a:lnTo>
                  <a:lnTo>
                    <a:pt x="1" y="9572"/>
                  </a:lnTo>
                  <a:lnTo>
                    <a:pt x="5797" y="957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619"/>
            <p:cNvSpPr/>
            <p:nvPr/>
          </p:nvSpPr>
          <p:spPr>
            <a:xfrm>
              <a:off x="2053375" y="5121275"/>
              <a:ext cx="176600" cy="25"/>
            </a:xfrm>
            <a:custGeom>
              <a:avLst/>
              <a:gdLst/>
              <a:ahLst/>
              <a:cxnLst/>
              <a:rect l="0" t="0" r="0" b="0"/>
              <a:pathLst>
                <a:path w="7064" h="1" fill="none" extrusionOk="0">
                  <a:moveTo>
                    <a:pt x="1" y="1"/>
                  </a:moveTo>
                  <a:lnTo>
                    <a:pt x="7063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" name="Shape 620"/>
            <p:cNvSpPr/>
            <p:nvPr/>
          </p:nvSpPr>
          <p:spPr>
            <a:xfrm>
              <a:off x="2104525" y="5121275"/>
              <a:ext cx="74300" cy="323350"/>
            </a:xfrm>
            <a:custGeom>
              <a:avLst/>
              <a:gdLst/>
              <a:ahLst/>
              <a:cxnLst/>
              <a:rect l="0" t="0" r="0" b="0"/>
              <a:pathLst>
                <a:path w="2972" h="12934" fill="none" extrusionOk="0">
                  <a:moveTo>
                    <a:pt x="0" y="1"/>
                  </a:moveTo>
                  <a:lnTo>
                    <a:pt x="0" y="12933"/>
                  </a:lnTo>
                  <a:lnTo>
                    <a:pt x="2972" y="12933"/>
                  </a:lnTo>
                  <a:lnTo>
                    <a:pt x="297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" name="Shape 621"/>
            <p:cNvSpPr/>
            <p:nvPr/>
          </p:nvSpPr>
          <p:spPr>
            <a:xfrm>
              <a:off x="2166625" y="5023850"/>
              <a:ext cx="85275" cy="85275"/>
            </a:xfrm>
            <a:custGeom>
              <a:avLst/>
              <a:gdLst/>
              <a:ahLst/>
              <a:cxnLst/>
              <a:rect l="0" t="0" r="0" b="0"/>
              <a:pathLst>
                <a:path w="3411" h="3411" fill="none" extrusionOk="0">
                  <a:moveTo>
                    <a:pt x="902" y="659"/>
                  </a:moveTo>
                  <a:lnTo>
                    <a:pt x="902" y="659"/>
                  </a:lnTo>
                  <a:lnTo>
                    <a:pt x="1194" y="391"/>
                  </a:lnTo>
                  <a:lnTo>
                    <a:pt x="1486" y="196"/>
                  </a:lnTo>
                  <a:lnTo>
                    <a:pt x="1754" y="74"/>
                  </a:lnTo>
                  <a:lnTo>
                    <a:pt x="1900" y="50"/>
                  </a:lnTo>
                  <a:lnTo>
                    <a:pt x="2022" y="25"/>
                  </a:lnTo>
                  <a:lnTo>
                    <a:pt x="2144" y="1"/>
                  </a:lnTo>
                  <a:lnTo>
                    <a:pt x="2290" y="25"/>
                  </a:lnTo>
                  <a:lnTo>
                    <a:pt x="2412" y="50"/>
                  </a:lnTo>
                  <a:lnTo>
                    <a:pt x="2533" y="74"/>
                  </a:lnTo>
                  <a:lnTo>
                    <a:pt x="2655" y="123"/>
                  </a:lnTo>
                  <a:lnTo>
                    <a:pt x="2777" y="196"/>
                  </a:lnTo>
                  <a:lnTo>
                    <a:pt x="3021" y="391"/>
                  </a:lnTo>
                  <a:lnTo>
                    <a:pt x="3021" y="391"/>
                  </a:lnTo>
                  <a:lnTo>
                    <a:pt x="3215" y="634"/>
                  </a:lnTo>
                  <a:lnTo>
                    <a:pt x="3288" y="756"/>
                  </a:lnTo>
                  <a:lnTo>
                    <a:pt x="3337" y="878"/>
                  </a:lnTo>
                  <a:lnTo>
                    <a:pt x="3362" y="999"/>
                  </a:lnTo>
                  <a:lnTo>
                    <a:pt x="3386" y="1121"/>
                  </a:lnTo>
                  <a:lnTo>
                    <a:pt x="3410" y="1267"/>
                  </a:lnTo>
                  <a:lnTo>
                    <a:pt x="3386" y="1389"/>
                  </a:lnTo>
                  <a:lnTo>
                    <a:pt x="3362" y="1535"/>
                  </a:lnTo>
                  <a:lnTo>
                    <a:pt x="3337" y="1657"/>
                  </a:lnTo>
                  <a:lnTo>
                    <a:pt x="3215" y="1925"/>
                  </a:lnTo>
                  <a:lnTo>
                    <a:pt x="3021" y="2217"/>
                  </a:lnTo>
                  <a:lnTo>
                    <a:pt x="2753" y="2509"/>
                  </a:lnTo>
                  <a:lnTo>
                    <a:pt x="2753" y="2509"/>
                  </a:lnTo>
                  <a:lnTo>
                    <a:pt x="2631" y="2607"/>
                  </a:lnTo>
                  <a:lnTo>
                    <a:pt x="2509" y="2704"/>
                  </a:lnTo>
                  <a:lnTo>
                    <a:pt x="2192" y="2899"/>
                  </a:lnTo>
                  <a:lnTo>
                    <a:pt x="1827" y="3045"/>
                  </a:lnTo>
                  <a:lnTo>
                    <a:pt x="1462" y="3167"/>
                  </a:lnTo>
                  <a:lnTo>
                    <a:pt x="1072" y="3264"/>
                  </a:lnTo>
                  <a:lnTo>
                    <a:pt x="682" y="3338"/>
                  </a:lnTo>
                  <a:lnTo>
                    <a:pt x="317" y="3386"/>
                  </a:lnTo>
                  <a:lnTo>
                    <a:pt x="1" y="3411"/>
                  </a:lnTo>
                  <a:lnTo>
                    <a:pt x="1" y="3411"/>
                  </a:lnTo>
                  <a:lnTo>
                    <a:pt x="25" y="3094"/>
                  </a:lnTo>
                  <a:lnTo>
                    <a:pt x="98" y="2729"/>
                  </a:lnTo>
                  <a:lnTo>
                    <a:pt x="147" y="2339"/>
                  </a:lnTo>
                  <a:lnTo>
                    <a:pt x="244" y="1949"/>
                  </a:lnTo>
                  <a:lnTo>
                    <a:pt x="366" y="1584"/>
                  </a:lnTo>
                  <a:lnTo>
                    <a:pt x="512" y="1219"/>
                  </a:lnTo>
                  <a:lnTo>
                    <a:pt x="707" y="902"/>
                  </a:lnTo>
                  <a:lnTo>
                    <a:pt x="804" y="780"/>
                  </a:lnTo>
                  <a:lnTo>
                    <a:pt x="902" y="659"/>
                  </a:lnTo>
                  <a:lnTo>
                    <a:pt x="902" y="659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622"/>
            <p:cNvSpPr/>
            <p:nvPr/>
          </p:nvSpPr>
          <p:spPr>
            <a:xfrm>
              <a:off x="2031450" y="5023850"/>
              <a:ext cx="85275" cy="85275"/>
            </a:xfrm>
            <a:custGeom>
              <a:avLst/>
              <a:gdLst/>
              <a:ahLst/>
              <a:cxnLst/>
              <a:rect l="0" t="0" r="0" b="0"/>
              <a:pathLst>
                <a:path w="3411" h="3411" fill="none" extrusionOk="0">
                  <a:moveTo>
                    <a:pt x="390" y="391"/>
                  </a:moveTo>
                  <a:lnTo>
                    <a:pt x="390" y="391"/>
                  </a:lnTo>
                  <a:lnTo>
                    <a:pt x="634" y="196"/>
                  </a:lnTo>
                  <a:lnTo>
                    <a:pt x="756" y="123"/>
                  </a:lnTo>
                  <a:lnTo>
                    <a:pt x="878" y="74"/>
                  </a:lnTo>
                  <a:lnTo>
                    <a:pt x="999" y="50"/>
                  </a:lnTo>
                  <a:lnTo>
                    <a:pt x="1121" y="25"/>
                  </a:lnTo>
                  <a:lnTo>
                    <a:pt x="1267" y="1"/>
                  </a:lnTo>
                  <a:lnTo>
                    <a:pt x="1389" y="25"/>
                  </a:lnTo>
                  <a:lnTo>
                    <a:pt x="1511" y="50"/>
                  </a:lnTo>
                  <a:lnTo>
                    <a:pt x="1657" y="74"/>
                  </a:lnTo>
                  <a:lnTo>
                    <a:pt x="1925" y="196"/>
                  </a:lnTo>
                  <a:lnTo>
                    <a:pt x="2217" y="391"/>
                  </a:lnTo>
                  <a:lnTo>
                    <a:pt x="2509" y="659"/>
                  </a:lnTo>
                  <a:lnTo>
                    <a:pt x="2509" y="659"/>
                  </a:lnTo>
                  <a:lnTo>
                    <a:pt x="2607" y="780"/>
                  </a:lnTo>
                  <a:lnTo>
                    <a:pt x="2704" y="902"/>
                  </a:lnTo>
                  <a:lnTo>
                    <a:pt x="2899" y="1219"/>
                  </a:lnTo>
                  <a:lnTo>
                    <a:pt x="3045" y="1584"/>
                  </a:lnTo>
                  <a:lnTo>
                    <a:pt x="3167" y="1949"/>
                  </a:lnTo>
                  <a:lnTo>
                    <a:pt x="3264" y="2339"/>
                  </a:lnTo>
                  <a:lnTo>
                    <a:pt x="3313" y="2729"/>
                  </a:lnTo>
                  <a:lnTo>
                    <a:pt x="3386" y="3094"/>
                  </a:lnTo>
                  <a:lnTo>
                    <a:pt x="3410" y="3411"/>
                  </a:lnTo>
                  <a:lnTo>
                    <a:pt x="3410" y="3411"/>
                  </a:lnTo>
                  <a:lnTo>
                    <a:pt x="3094" y="3386"/>
                  </a:lnTo>
                  <a:lnTo>
                    <a:pt x="2729" y="3338"/>
                  </a:lnTo>
                  <a:lnTo>
                    <a:pt x="2339" y="3264"/>
                  </a:lnTo>
                  <a:lnTo>
                    <a:pt x="1949" y="3167"/>
                  </a:lnTo>
                  <a:lnTo>
                    <a:pt x="1584" y="3045"/>
                  </a:lnTo>
                  <a:lnTo>
                    <a:pt x="1218" y="2899"/>
                  </a:lnTo>
                  <a:lnTo>
                    <a:pt x="902" y="2704"/>
                  </a:lnTo>
                  <a:lnTo>
                    <a:pt x="780" y="2607"/>
                  </a:lnTo>
                  <a:lnTo>
                    <a:pt x="658" y="2509"/>
                  </a:lnTo>
                  <a:lnTo>
                    <a:pt x="658" y="2509"/>
                  </a:lnTo>
                  <a:lnTo>
                    <a:pt x="390" y="2217"/>
                  </a:lnTo>
                  <a:lnTo>
                    <a:pt x="196" y="1925"/>
                  </a:lnTo>
                  <a:lnTo>
                    <a:pt x="74" y="1657"/>
                  </a:lnTo>
                  <a:lnTo>
                    <a:pt x="49" y="1535"/>
                  </a:lnTo>
                  <a:lnTo>
                    <a:pt x="25" y="1389"/>
                  </a:lnTo>
                  <a:lnTo>
                    <a:pt x="1" y="1267"/>
                  </a:lnTo>
                  <a:lnTo>
                    <a:pt x="25" y="1121"/>
                  </a:lnTo>
                  <a:lnTo>
                    <a:pt x="49" y="999"/>
                  </a:lnTo>
                  <a:lnTo>
                    <a:pt x="74" y="878"/>
                  </a:lnTo>
                  <a:lnTo>
                    <a:pt x="123" y="756"/>
                  </a:lnTo>
                  <a:lnTo>
                    <a:pt x="196" y="634"/>
                  </a:lnTo>
                  <a:lnTo>
                    <a:pt x="390" y="391"/>
                  </a:lnTo>
                  <a:lnTo>
                    <a:pt x="390" y="39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623"/>
            <p:cNvSpPr/>
            <p:nvPr/>
          </p:nvSpPr>
          <p:spPr>
            <a:xfrm>
              <a:off x="1979100" y="5219925"/>
              <a:ext cx="125450" cy="224700"/>
            </a:xfrm>
            <a:custGeom>
              <a:avLst/>
              <a:gdLst/>
              <a:ahLst/>
              <a:cxnLst/>
              <a:rect l="0" t="0" r="0" b="0"/>
              <a:pathLst>
                <a:path w="5018" h="8988" fill="none" extrusionOk="0">
                  <a:moveTo>
                    <a:pt x="0" y="0"/>
                  </a:moveTo>
                  <a:lnTo>
                    <a:pt x="0" y="8500"/>
                  </a:lnTo>
                  <a:lnTo>
                    <a:pt x="0" y="8500"/>
                  </a:lnTo>
                  <a:lnTo>
                    <a:pt x="25" y="8598"/>
                  </a:lnTo>
                  <a:lnTo>
                    <a:pt x="49" y="8695"/>
                  </a:lnTo>
                  <a:lnTo>
                    <a:pt x="98" y="8768"/>
                  </a:lnTo>
                  <a:lnTo>
                    <a:pt x="146" y="8841"/>
                  </a:lnTo>
                  <a:lnTo>
                    <a:pt x="219" y="8890"/>
                  </a:lnTo>
                  <a:lnTo>
                    <a:pt x="317" y="8938"/>
                  </a:lnTo>
                  <a:lnTo>
                    <a:pt x="390" y="8963"/>
                  </a:lnTo>
                  <a:lnTo>
                    <a:pt x="487" y="8987"/>
                  </a:lnTo>
                  <a:lnTo>
                    <a:pt x="5017" y="8987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624"/>
            <p:cNvSpPr/>
            <p:nvPr/>
          </p:nvSpPr>
          <p:spPr>
            <a:xfrm>
              <a:off x="2178800" y="5219925"/>
              <a:ext cx="125450" cy="224700"/>
            </a:xfrm>
            <a:custGeom>
              <a:avLst/>
              <a:gdLst/>
              <a:ahLst/>
              <a:cxnLst/>
              <a:rect l="0" t="0" r="0" b="0"/>
              <a:pathLst>
                <a:path w="5018" h="8988" fill="none" extrusionOk="0">
                  <a:moveTo>
                    <a:pt x="1" y="8987"/>
                  </a:moveTo>
                  <a:lnTo>
                    <a:pt x="4531" y="8987"/>
                  </a:lnTo>
                  <a:lnTo>
                    <a:pt x="4531" y="8987"/>
                  </a:lnTo>
                  <a:lnTo>
                    <a:pt x="4628" y="8963"/>
                  </a:lnTo>
                  <a:lnTo>
                    <a:pt x="4701" y="8938"/>
                  </a:lnTo>
                  <a:lnTo>
                    <a:pt x="4799" y="8890"/>
                  </a:lnTo>
                  <a:lnTo>
                    <a:pt x="4872" y="8841"/>
                  </a:lnTo>
                  <a:lnTo>
                    <a:pt x="4920" y="8768"/>
                  </a:lnTo>
                  <a:lnTo>
                    <a:pt x="4969" y="8695"/>
                  </a:lnTo>
                  <a:lnTo>
                    <a:pt x="4993" y="8598"/>
                  </a:lnTo>
                  <a:lnTo>
                    <a:pt x="5018" y="8500"/>
                  </a:lnTo>
                  <a:lnTo>
                    <a:pt x="5018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6899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your skills </a:t>
            </a:r>
            <a:r>
              <a:rPr lang="en-US" dirty="0"/>
              <a:t>in developing quality project proposals;</a:t>
            </a:r>
          </a:p>
          <a:p>
            <a:r>
              <a:rPr lang="en-US" dirty="0" smtClean="0"/>
              <a:t>Show you </a:t>
            </a:r>
            <a:r>
              <a:rPr lang="en-US" dirty="0"/>
              <a:t>how to </a:t>
            </a:r>
            <a:r>
              <a:rPr lang="en-US" dirty="0" smtClean="0"/>
              <a:t>manage</a:t>
            </a:r>
            <a:r>
              <a:rPr lang="en-US" dirty="0"/>
              <a:t> </a:t>
            </a:r>
            <a:r>
              <a:rPr lang="en-US" dirty="0" smtClean="0"/>
              <a:t>fundraising for projects within </a:t>
            </a:r>
            <a:r>
              <a:rPr lang="en-US" dirty="0"/>
              <a:t>an </a:t>
            </a:r>
            <a:r>
              <a:rPr lang="en-US" dirty="0" smtClean="0"/>
              <a:t>organization;</a:t>
            </a:r>
          </a:p>
          <a:p>
            <a:r>
              <a:rPr lang="en-US" dirty="0" smtClean="0"/>
              <a:t>Help you </a:t>
            </a:r>
            <a:r>
              <a:rPr lang="en-US" dirty="0"/>
              <a:t>to understand a </a:t>
            </a:r>
            <a:r>
              <a:rPr lang="en-US" dirty="0" smtClean="0"/>
              <a:t>project's </a:t>
            </a:r>
            <a:r>
              <a:rPr lang="en-US" dirty="0"/>
              <a:t>value as a tool to achieve and further the </a:t>
            </a:r>
            <a:r>
              <a:rPr lang="en-US" dirty="0" smtClean="0"/>
              <a:t>organization's</a:t>
            </a:r>
            <a:r>
              <a:rPr lang="en-US" dirty="0"/>
              <a:t> </a:t>
            </a:r>
            <a:r>
              <a:rPr lang="en-US" dirty="0" smtClean="0"/>
              <a:t>mission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418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 and Objectives </a:t>
            </a:r>
          </a:p>
          <a:p>
            <a:r>
              <a:rPr lang="en-US" dirty="0" smtClean="0"/>
              <a:t>Fund Raising Mechanism </a:t>
            </a:r>
          </a:p>
          <a:p>
            <a:r>
              <a:rPr lang="en-US" dirty="0" smtClean="0"/>
              <a:t>Brain </a:t>
            </a:r>
            <a:r>
              <a:rPr lang="en-US" dirty="0"/>
              <a:t>Storming </a:t>
            </a:r>
          </a:p>
          <a:p>
            <a:r>
              <a:rPr lang="en-US" dirty="0" smtClean="0"/>
              <a:t>Project Planning </a:t>
            </a:r>
          </a:p>
          <a:p>
            <a:r>
              <a:rPr lang="en-US" dirty="0" smtClean="0"/>
              <a:t>Proposal Structure </a:t>
            </a:r>
          </a:p>
          <a:p>
            <a:r>
              <a:rPr lang="en-US" dirty="0" smtClean="0"/>
              <a:t>Proposal Language</a:t>
            </a:r>
          </a:p>
          <a:p>
            <a:r>
              <a:rPr lang="en-US" dirty="0"/>
              <a:t>Communicating </a:t>
            </a:r>
            <a:r>
              <a:rPr lang="en-US" dirty="0" smtClean="0"/>
              <a:t>with Donors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Proposals Samples</a:t>
            </a:r>
          </a:p>
          <a:p>
            <a:r>
              <a:rPr lang="en-US" dirty="0" smtClean="0"/>
              <a:t>Exercise “write your own proposal” </a:t>
            </a:r>
          </a:p>
          <a:p>
            <a:r>
              <a:rPr lang="en-US" dirty="0" smtClean="0"/>
              <a:t>Proposals Assessment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95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Definitions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65195" y="1544098"/>
            <a:ext cx="7482545" cy="4328182"/>
          </a:xfrm>
        </p:spPr>
        <p:txBody>
          <a:bodyPr>
            <a:normAutofit/>
          </a:bodyPr>
          <a:lstStyle/>
          <a:p>
            <a:r>
              <a:rPr lang="en-US" b="1" dirty="0" smtClean="0"/>
              <a:t>Proposal </a:t>
            </a:r>
            <a:r>
              <a:rPr lang="en-US" dirty="0" smtClean="0"/>
              <a:t>= Statement of Work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A </a:t>
            </a:r>
            <a:r>
              <a:rPr lang="en-US" b="1" dirty="0"/>
              <a:t>project proposal </a:t>
            </a:r>
            <a:r>
              <a:rPr lang="en-US" dirty="0"/>
              <a:t>is a detailed description of a series of activities aimed at </a:t>
            </a:r>
            <a:r>
              <a:rPr lang="en-US" dirty="0" smtClean="0"/>
              <a:t>solving a </a:t>
            </a:r>
            <a:r>
              <a:rPr lang="en-US" dirty="0"/>
              <a:t>certain problem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b="1" dirty="0" smtClean="0"/>
              <a:t>project Proposal </a:t>
            </a:r>
            <a:r>
              <a:rPr lang="en-US" dirty="0" smtClean="0"/>
              <a:t>represent the </a:t>
            </a:r>
            <a:r>
              <a:rPr lang="en-US" dirty="0"/>
              <a:t>Terms of Reference </a:t>
            </a:r>
            <a:r>
              <a:rPr lang="en-US" dirty="0" smtClean="0"/>
              <a:t>document which sets </a:t>
            </a:r>
            <a:r>
              <a:rPr lang="en-US" dirty="0"/>
              <a:t>out an overall plan for your </a:t>
            </a:r>
            <a:r>
              <a:rPr lang="en-US" dirty="0" smtClean="0"/>
              <a:t>project.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49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Definitions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65195" y="1544098"/>
            <a:ext cx="7482545" cy="4328182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project proposal </a:t>
            </a:r>
            <a:r>
              <a:rPr lang="en-US" dirty="0"/>
              <a:t>is </a:t>
            </a:r>
            <a:r>
              <a:rPr lang="en-US" dirty="0" smtClean="0"/>
              <a:t>a fundraising tool. </a:t>
            </a:r>
          </a:p>
          <a:p>
            <a:endParaRPr lang="en-US" dirty="0"/>
          </a:p>
          <a:p>
            <a:r>
              <a:rPr lang="en-US" b="1" dirty="0" smtClean="0"/>
              <a:t>Proposal </a:t>
            </a:r>
            <a:r>
              <a:rPr lang="en-US" b="1" dirty="0"/>
              <a:t>writing </a:t>
            </a:r>
            <a:r>
              <a:rPr lang="en-US" dirty="0"/>
              <a:t>is only one of the phases of project management.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is one of </a:t>
            </a:r>
            <a:r>
              <a:rPr lang="en-US" dirty="0" smtClean="0"/>
              <a:t>the numerous </a:t>
            </a:r>
            <a:r>
              <a:rPr lang="en-US" dirty="0"/>
              <a:t>actions that form a logical sequence of events usually referred to as </a:t>
            </a:r>
            <a:r>
              <a:rPr lang="en-US" dirty="0" smtClean="0"/>
              <a:t>the project </a:t>
            </a:r>
            <a:r>
              <a:rPr lang="en-US" dirty="0"/>
              <a:t>cycle.</a:t>
            </a:r>
          </a:p>
        </p:txBody>
      </p:sp>
    </p:spTree>
    <p:extLst>
      <p:ext uri="{BB962C8B-B14F-4D97-AF65-F5344CB8AC3E}">
        <p14:creationId xmlns:p14="http://schemas.microsoft.com/office/powerpoint/2010/main" val="333649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Proposal Objectives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59785" y="1596540"/>
            <a:ext cx="7940659" cy="4733855"/>
          </a:xfrm>
        </p:spPr>
        <p:txBody>
          <a:bodyPr>
            <a:normAutofit/>
          </a:bodyPr>
          <a:lstStyle/>
          <a:p>
            <a:r>
              <a:rPr lang="en-US" dirty="0">
                <a:latin typeface="BookAntiqua"/>
              </a:rPr>
              <a:t>Identify what work is to be </a:t>
            </a:r>
            <a:r>
              <a:rPr lang="en-US" dirty="0" smtClean="0">
                <a:latin typeface="BookAntiqua"/>
              </a:rPr>
              <a:t>done.</a:t>
            </a:r>
          </a:p>
          <a:p>
            <a:endParaRPr lang="en-US" dirty="0">
              <a:latin typeface="BookAntiqua"/>
            </a:endParaRPr>
          </a:p>
          <a:p>
            <a:r>
              <a:rPr lang="en-US" dirty="0" smtClean="0">
                <a:latin typeface="BookAntiqua"/>
              </a:rPr>
              <a:t> </a:t>
            </a:r>
            <a:r>
              <a:rPr lang="en-US" dirty="0">
                <a:latin typeface="BookAntiqua"/>
              </a:rPr>
              <a:t>Explain why this work needs to be </a:t>
            </a:r>
            <a:r>
              <a:rPr lang="en-US" dirty="0" smtClean="0">
                <a:latin typeface="BookAntiqua"/>
              </a:rPr>
              <a:t>done.</a:t>
            </a:r>
          </a:p>
          <a:p>
            <a:endParaRPr lang="en-US" dirty="0">
              <a:latin typeface="BookAntiqua"/>
            </a:endParaRPr>
          </a:p>
          <a:p>
            <a:r>
              <a:rPr lang="en-US" dirty="0" smtClean="0">
                <a:latin typeface="BookAntiqua"/>
              </a:rPr>
              <a:t>Persuade </a:t>
            </a:r>
            <a:r>
              <a:rPr lang="en-US" dirty="0">
                <a:latin typeface="BookAntiqua"/>
              </a:rPr>
              <a:t>the reader that </a:t>
            </a:r>
            <a:r>
              <a:rPr lang="en-US" dirty="0" smtClean="0">
                <a:latin typeface="BookAntiqua"/>
              </a:rPr>
              <a:t>(</a:t>
            </a:r>
            <a:r>
              <a:rPr lang="en-US" dirty="0">
                <a:latin typeface="BookAntiqua"/>
              </a:rPr>
              <a:t>you) </a:t>
            </a:r>
            <a:r>
              <a:rPr lang="en-US" dirty="0" smtClean="0">
                <a:latin typeface="BookAntiqua"/>
              </a:rPr>
              <a:t>are: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BookAntiqua"/>
              </a:rPr>
              <a:t>Qualified </a:t>
            </a:r>
            <a:r>
              <a:rPr lang="en-US" dirty="0">
                <a:latin typeface="BookAntiqua"/>
              </a:rPr>
              <a:t>for the </a:t>
            </a:r>
            <a:r>
              <a:rPr lang="en-US" dirty="0" smtClean="0">
                <a:latin typeface="BookAntiqua"/>
              </a:rPr>
              <a:t>work.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BookAntiqua"/>
              </a:rPr>
              <a:t> Have a concrete plan </a:t>
            </a:r>
            <a:r>
              <a:rPr lang="en-US" dirty="0">
                <a:latin typeface="BookAntiqua"/>
              </a:rPr>
              <a:t>and technical </a:t>
            </a:r>
            <a:r>
              <a:rPr lang="en-US" dirty="0" smtClean="0">
                <a:latin typeface="BookAntiqua"/>
              </a:rPr>
              <a:t>approach.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BookAntiqua"/>
              </a:rPr>
              <a:t>Have </a:t>
            </a:r>
            <a:r>
              <a:rPr lang="en-US" dirty="0">
                <a:latin typeface="BookAntiqua"/>
              </a:rPr>
              <a:t>the </a:t>
            </a:r>
            <a:r>
              <a:rPr lang="en-US" dirty="0" smtClean="0">
                <a:latin typeface="BookAntiqua"/>
              </a:rPr>
              <a:t>capability to </a:t>
            </a:r>
            <a:r>
              <a:rPr lang="en-US" dirty="0">
                <a:latin typeface="BookAntiqua"/>
              </a:rPr>
              <a:t>complete </a:t>
            </a:r>
            <a:r>
              <a:rPr lang="en-US" dirty="0" smtClean="0">
                <a:latin typeface="BookAntiqua"/>
              </a:rPr>
              <a:t>the task </a:t>
            </a:r>
            <a:r>
              <a:rPr lang="en-US" dirty="0">
                <a:latin typeface="BookAntiqua"/>
              </a:rPr>
              <a:t>within the stated time and cost constraints.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349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Fund </a:t>
            </a:r>
            <a:r>
              <a:rPr lang="en-US" b="1" dirty="0" smtClean="0"/>
              <a:t>Raising Mechanisms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17900" y="1579166"/>
            <a:ext cx="7016195" cy="4275740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17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534</Words>
  <Application>Microsoft Office PowerPoint</Application>
  <PresentationFormat>On-screen Show (4:3)</PresentationFormat>
  <Paragraphs>113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</vt:lpstr>
      <vt:lpstr>BookAntiqua</vt:lpstr>
      <vt:lpstr>Calibri</vt:lpstr>
      <vt:lpstr>Wingdings</vt:lpstr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Project Proposal Writing </vt:lpstr>
      <vt:lpstr>Overview </vt:lpstr>
      <vt:lpstr>Objectives </vt:lpstr>
      <vt:lpstr>1st Session</vt:lpstr>
      <vt:lpstr>2nd Session</vt:lpstr>
      <vt:lpstr>Definitions</vt:lpstr>
      <vt:lpstr>Definitions</vt:lpstr>
      <vt:lpstr>Proposal Objectives </vt:lpstr>
      <vt:lpstr>Fund Raising Mechanisms </vt:lpstr>
      <vt:lpstr>PowerPoint Presentation</vt:lpstr>
      <vt:lpstr>Project Planning</vt:lpstr>
      <vt:lpstr>Project Planning</vt:lpstr>
      <vt:lpstr>Project Planning</vt:lpstr>
      <vt:lpstr>Proposal Structure  </vt:lpstr>
      <vt:lpstr>“ Proposal is a persuasive document </vt:lpstr>
      <vt:lpstr>Proposal Language </vt:lpstr>
      <vt:lpstr>PowerPoint Presentation</vt:lpstr>
      <vt:lpstr>Contacting Donors </vt:lpstr>
      <vt:lpstr>Contacting Donors </vt:lpstr>
      <vt:lpstr>Contacting Donors </vt:lpstr>
      <vt:lpstr>     Break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Dalal</cp:lastModifiedBy>
  <cp:revision>72</cp:revision>
  <dcterms:created xsi:type="dcterms:W3CDTF">2013-08-21T19:17:07Z</dcterms:created>
  <dcterms:modified xsi:type="dcterms:W3CDTF">2017-04-12T13:42:02Z</dcterms:modified>
</cp:coreProperties>
</file>