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drawings/drawing3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9" r:id="rId2"/>
    <p:sldId id="282" r:id="rId3"/>
    <p:sldId id="290" r:id="rId4"/>
    <p:sldId id="289" r:id="rId5"/>
    <p:sldId id="288" r:id="rId6"/>
    <p:sldId id="287" r:id="rId7"/>
    <p:sldId id="286" r:id="rId8"/>
    <p:sldId id="283" r:id="rId9"/>
    <p:sldId id="285" r:id="rId10"/>
    <p:sldId id="284" r:id="rId11"/>
    <p:sldId id="294" r:id="rId12"/>
    <p:sldId id="293" r:id="rId13"/>
    <p:sldId id="292" r:id="rId14"/>
    <p:sldId id="291" r:id="rId15"/>
    <p:sldId id="297" r:id="rId16"/>
    <p:sldId id="298" r:id="rId17"/>
    <p:sldId id="296" r:id="rId18"/>
    <p:sldId id="295" r:id="rId19"/>
    <p:sldId id="299" r:id="rId20"/>
    <p:sldId id="258" r:id="rId21"/>
  </p:sldIdLst>
  <p:sldSz cx="9144000" cy="6858000" type="screen4x3"/>
  <p:notesSz cx="6858000" cy="9144000"/>
  <p:defaultTextStyle>
    <a:defPPr>
      <a:defRPr lang="en-Z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112B"/>
    <a:srgbClr val="FFCC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2012%20experimental%20planning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E:\2012%20experimental%20planning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E:\2012%20experimental%20plannin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ZA"/>
  <c:chart>
    <c:autoTitleDeleted val="1"/>
    <c:plotArea>
      <c:layout>
        <c:manualLayout>
          <c:layoutTarget val="inner"/>
          <c:xMode val="edge"/>
          <c:yMode val="edge"/>
          <c:x val="0.10946018510455796"/>
          <c:y val="3.3734126543258865E-2"/>
          <c:w val="0.85751433023958457"/>
          <c:h val="0.80881211940532349"/>
        </c:manualLayout>
      </c:layout>
      <c:scatterChart>
        <c:scatterStyle val="lineMarker"/>
        <c:ser>
          <c:idx val="0"/>
          <c:order val="0"/>
          <c:tx>
            <c:v>300W</c:v>
          </c:tx>
          <c:spPr>
            <a:ln w="28575">
              <a:noFill/>
            </a:ln>
          </c:spPr>
          <c:marker>
            <c:symbol val="diamond"/>
            <c:size val="12"/>
          </c:marker>
          <c:xVal>
            <c:numRef>
              <c:f>'1to 6 (0.5wt%)'!$A$108:$A$113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</c:numCache>
            </c:numRef>
          </c:xVal>
          <c:yVal>
            <c:numRef>
              <c:f>'1to 6 (0.5wt%)'!$B$108:$B$113</c:f>
              <c:numCache>
                <c:formatCode>General</c:formatCode>
                <c:ptCount val="6"/>
                <c:pt idx="0" formatCode="0.00">
                  <c:v>0.75866678530948062</c:v>
                </c:pt>
                <c:pt idx="1">
                  <c:v>0.85000000000000064</c:v>
                </c:pt>
                <c:pt idx="2" formatCode="0.00">
                  <c:v>0.8908128319071682</c:v>
                </c:pt>
                <c:pt idx="3" formatCode="0.00">
                  <c:v>0.96628035912465149</c:v>
                </c:pt>
                <c:pt idx="4" formatCode="0.00">
                  <c:v>0.9741748636454034</c:v>
                </c:pt>
                <c:pt idx="5" formatCode="0.00">
                  <c:v>0.95969463538679911</c:v>
                </c:pt>
              </c:numCache>
            </c:numRef>
          </c:yVal>
        </c:ser>
        <c:ser>
          <c:idx val="1"/>
          <c:order val="1"/>
          <c:tx>
            <c:v>450W</c:v>
          </c:tx>
          <c:spPr>
            <a:ln w="28575">
              <a:noFill/>
            </a:ln>
          </c:spPr>
          <c:marker>
            <c:symbol val="square"/>
            <c:size val="12"/>
          </c:marker>
          <c:xVal>
            <c:numRef>
              <c:f>'1to 6 (0.5wt%)'!$A$108:$A$113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</c:numCache>
            </c:numRef>
          </c:xVal>
          <c:yVal>
            <c:numRef>
              <c:f>'1to 6 (0.5wt%)'!$C$108:$C$113</c:f>
              <c:numCache>
                <c:formatCode>0.00</c:formatCode>
                <c:ptCount val="6"/>
                <c:pt idx="0">
                  <c:v>0.71812840944195722</c:v>
                </c:pt>
                <c:pt idx="1">
                  <c:v>0.88706262779567391</c:v>
                </c:pt>
                <c:pt idx="2">
                  <c:v>0.94875472988250387</c:v>
                </c:pt>
                <c:pt idx="3">
                  <c:v>0.96586243162727092</c:v>
                </c:pt>
                <c:pt idx="4">
                  <c:v>0.93053856196326823</c:v>
                </c:pt>
                <c:pt idx="5">
                  <c:v>0.9229241311129035</c:v>
                </c:pt>
              </c:numCache>
            </c:numRef>
          </c:yVal>
        </c:ser>
        <c:ser>
          <c:idx val="2"/>
          <c:order val="2"/>
          <c:tx>
            <c:v>600W</c:v>
          </c:tx>
          <c:spPr>
            <a:ln w="28575">
              <a:noFill/>
            </a:ln>
          </c:spPr>
          <c:marker>
            <c:symbol val="triangle"/>
            <c:size val="12"/>
          </c:marker>
          <c:xVal>
            <c:numRef>
              <c:f>'1to 6 (0.5wt%)'!$A$108:$A$113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</c:numCache>
            </c:numRef>
          </c:xVal>
          <c:yVal>
            <c:numRef>
              <c:f>'1to 6 (0.5wt%)'!$D$108:$D$113</c:f>
              <c:numCache>
                <c:formatCode>0.00</c:formatCode>
                <c:ptCount val="6"/>
                <c:pt idx="0" formatCode="General">
                  <c:v>0.73000000000000065</c:v>
                </c:pt>
                <c:pt idx="1">
                  <c:v>0.91541917603594036</c:v>
                </c:pt>
                <c:pt idx="2">
                  <c:v>0.98849754137373036</c:v>
                </c:pt>
                <c:pt idx="3">
                  <c:v>0.98310706096140976</c:v>
                </c:pt>
                <c:pt idx="4">
                  <c:v>0.94748432980514241</c:v>
                </c:pt>
                <c:pt idx="5">
                  <c:v>0.92999539159387179</c:v>
                </c:pt>
              </c:numCache>
            </c:numRef>
          </c:yVal>
        </c:ser>
        <c:ser>
          <c:idx val="3"/>
          <c:order val="3"/>
          <c:tx>
            <c:v>900W</c:v>
          </c:tx>
          <c:spPr>
            <a:ln w="28575">
              <a:noFill/>
            </a:ln>
          </c:spPr>
          <c:marker>
            <c:symbol val="x"/>
            <c:size val="12"/>
          </c:marker>
          <c:xVal>
            <c:numRef>
              <c:f>'1to 6 (0.5wt%)'!$A$108:$A$113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</c:numCache>
            </c:numRef>
          </c:xVal>
          <c:yVal>
            <c:numRef>
              <c:f>'1to 6 (0.5wt%)'!$E$108:$E$113</c:f>
              <c:numCache>
                <c:formatCode>0.00</c:formatCode>
                <c:ptCount val="6"/>
                <c:pt idx="0" formatCode="General">
                  <c:v>0.83000000000000063</c:v>
                </c:pt>
                <c:pt idx="1">
                  <c:v>0.97069464120559801</c:v>
                </c:pt>
                <c:pt idx="2" formatCode="General">
                  <c:v>0.95000000000000062</c:v>
                </c:pt>
                <c:pt idx="3">
                  <c:v>0.91506239586931237</c:v>
                </c:pt>
                <c:pt idx="4" formatCode="General">
                  <c:v>0.91</c:v>
                </c:pt>
                <c:pt idx="5" formatCode="General">
                  <c:v>0.9</c:v>
                </c:pt>
              </c:numCache>
            </c:numRef>
          </c:yVal>
        </c:ser>
        <c:axId val="85256064"/>
        <c:axId val="85274624"/>
      </c:scatterChart>
      <c:valAx>
        <c:axId val="852560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 sz="1400"/>
                </a:pPr>
                <a:r>
                  <a:rPr lang="en-US" sz="1400"/>
                  <a:t>Reaction time (s)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lang="en-US" sz="1400"/>
            </a:pPr>
            <a:endParaRPr lang="en-US"/>
          </a:p>
        </c:txPr>
        <c:crossAx val="85274624"/>
        <c:crosses val="autoZero"/>
        <c:crossBetween val="midCat"/>
      </c:valAx>
      <c:valAx>
        <c:axId val="85274624"/>
        <c:scaling>
          <c:orientation val="minMax"/>
          <c:max val="1"/>
          <c:min val="0.5"/>
        </c:scaling>
        <c:axPos val="l"/>
        <c:title>
          <c:tx>
            <c:rich>
              <a:bodyPr/>
              <a:lstStyle/>
              <a:p>
                <a:pPr>
                  <a:defRPr lang="en-US" sz="1400"/>
                </a:pPr>
                <a:r>
                  <a:rPr lang="en-US" sz="1400"/>
                  <a:t>Biodiesel yield (g/g)</a:t>
                </a:r>
              </a:p>
            </c:rich>
          </c:tx>
          <c:layout/>
        </c:title>
        <c:numFmt formatCode="0.00" sourceLinked="1"/>
        <c:majorTickMark val="none"/>
        <c:tickLblPos val="nextTo"/>
        <c:txPr>
          <a:bodyPr/>
          <a:lstStyle/>
          <a:p>
            <a:pPr>
              <a:defRPr lang="en-US" sz="1400"/>
            </a:pPr>
            <a:endParaRPr lang="en-US"/>
          </a:p>
        </c:txPr>
        <c:crossAx val="85256064"/>
        <c:crosses val="autoZero"/>
        <c:crossBetween val="midCat"/>
      </c:valAx>
      <c:spPr>
        <a:solidFill>
          <a:schemeClr val="bg1"/>
        </a:solidFill>
        <a:ln>
          <a:noFill/>
        </a:ln>
      </c:spPr>
    </c:plotArea>
    <c:legend>
      <c:legendPos val="r"/>
      <c:layout>
        <c:manualLayout>
          <c:xMode val="edge"/>
          <c:yMode val="edge"/>
          <c:x val="0.62375175906381031"/>
          <c:y val="0.62085955827774375"/>
          <c:w val="9.7950202730227268E-2"/>
          <c:h val="0.22288536567832362"/>
        </c:manualLayout>
      </c:layout>
      <c:txPr>
        <a:bodyPr/>
        <a:lstStyle/>
        <a:p>
          <a:pPr>
            <a:defRPr lang="en-US" sz="1600"/>
          </a:pPr>
          <a:endParaRPr lang="en-US"/>
        </a:p>
      </c:txPr>
    </c:legend>
    <c:plotVisOnly val="1"/>
    <c:dispBlanksAs val="gap"/>
  </c:chart>
  <c:spPr>
    <a:solidFill>
      <a:srgbClr val="92D050"/>
    </a:solidFill>
    <a:ln>
      <a:noFill/>
    </a:ln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ZA"/>
  <c:chart>
    <c:autoTitleDeleted val="1"/>
    <c:plotArea>
      <c:layout>
        <c:manualLayout>
          <c:layoutTarget val="inner"/>
          <c:xMode val="edge"/>
          <c:yMode val="edge"/>
          <c:x val="0.10446473704675818"/>
          <c:y val="8.493183297093998E-2"/>
          <c:w val="0.86987386993292459"/>
          <c:h val="0.76465097817404248"/>
        </c:manualLayout>
      </c:layout>
      <c:scatterChart>
        <c:scatterStyle val="lineMarker"/>
        <c:ser>
          <c:idx val="0"/>
          <c:order val="0"/>
          <c:tx>
            <c:v>'1:3</c:v>
          </c:tx>
          <c:spPr>
            <a:ln w="28575">
              <a:noFill/>
            </a:ln>
          </c:spPr>
          <c:marker>
            <c:symbol val="diamond"/>
            <c:size val="12"/>
          </c:marker>
          <c:xVal>
            <c:numRef>
              <c:f>'1 to 6 (1wt%)'!$A$117:$A$122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</c:numCache>
            </c:numRef>
          </c:xVal>
          <c:yVal>
            <c:numRef>
              <c:f>'1 to 6 (1wt%)'!$B$117:$B$122</c:f>
              <c:numCache>
                <c:formatCode>General</c:formatCode>
                <c:ptCount val="6"/>
                <c:pt idx="0">
                  <c:v>0.96000000000000063</c:v>
                </c:pt>
                <c:pt idx="1">
                  <c:v>0.97000000000000064</c:v>
                </c:pt>
                <c:pt idx="2">
                  <c:v>0.97000000000000064</c:v>
                </c:pt>
                <c:pt idx="3">
                  <c:v>0.94000000000000061</c:v>
                </c:pt>
                <c:pt idx="4">
                  <c:v>0.91</c:v>
                </c:pt>
                <c:pt idx="5">
                  <c:v>0.91</c:v>
                </c:pt>
              </c:numCache>
            </c:numRef>
          </c:yVal>
        </c:ser>
        <c:ser>
          <c:idx val="1"/>
          <c:order val="1"/>
          <c:tx>
            <c:v>'1:6</c:v>
          </c:tx>
          <c:spPr>
            <a:ln w="28575">
              <a:noFill/>
            </a:ln>
          </c:spPr>
          <c:marker>
            <c:symbol val="square"/>
            <c:size val="12"/>
          </c:marker>
          <c:xVal>
            <c:numRef>
              <c:f>'1 to 6 (1wt%)'!$A$117:$A$122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</c:numCache>
            </c:numRef>
          </c:xVal>
          <c:yVal>
            <c:numRef>
              <c:f>'1 to 6 (1wt%)'!$C$117:$C$122</c:f>
              <c:numCache>
                <c:formatCode>General</c:formatCode>
                <c:ptCount val="6"/>
                <c:pt idx="0">
                  <c:v>0.88</c:v>
                </c:pt>
                <c:pt idx="1">
                  <c:v>0.93</c:v>
                </c:pt>
                <c:pt idx="2">
                  <c:v>0.96000000000000063</c:v>
                </c:pt>
                <c:pt idx="3">
                  <c:v>0.98</c:v>
                </c:pt>
                <c:pt idx="4">
                  <c:v>0.89</c:v>
                </c:pt>
                <c:pt idx="5">
                  <c:v>0.86000000000000065</c:v>
                </c:pt>
              </c:numCache>
            </c:numRef>
          </c:yVal>
        </c:ser>
        <c:ser>
          <c:idx val="2"/>
          <c:order val="2"/>
          <c:tx>
            <c:v>'1:9</c:v>
          </c:tx>
          <c:spPr>
            <a:ln w="28575">
              <a:noFill/>
            </a:ln>
          </c:spPr>
          <c:marker>
            <c:symbol val="triangle"/>
            <c:size val="12"/>
          </c:marker>
          <c:xVal>
            <c:numRef>
              <c:f>'1 to 6 (1wt%)'!$A$117:$A$122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</c:numCache>
            </c:numRef>
          </c:xVal>
          <c:yVal>
            <c:numRef>
              <c:f>'1 to 6 (1wt%)'!$D$117:$D$122</c:f>
              <c:numCache>
                <c:formatCode>General</c:formatCode>
                <c:ptCount val="6"/>
                <c:pt idx="0">
                  <c:v>0.89</c:v>
                </c:pt>
                <c:pt idx="1">
                  <c:v>0.95000000000000062</c:v>
                </c:pt>
                <c:pt idx="2">
                  <c:v>0.97000000000000064</c:v>
                </c:pt>
                <c:pt idx="3">
                  <c:v>0.96000000000000063</c:v>
                </c:pt>
                <c:pt idx="4">
                  <c:v>0.93</c:v>
                </c:pt>
                <c:pt idx="5">
                  <c:v>0.92</c:v>
                </c:pt>
              </c:numCache>
            </c:numRef>
          </c:yVal>
        </c:ser>
        <c:axId val="89339392"/>
        <c:axId val="89341312"/>
      </c:scatterChart>
      <c:valAx>
        <c:axId val="893393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 sz="1400">
                    <a:solidFill>
                      <a:schemeClr val="tx1"/>
                    </a:solidFill>
                  </a:defRPr>
                </a:pPr>
                <a:r>
                  <a:rPr lang="en-US" sz="1400">
                    <a:solidFill>
                      <a:schemeClr val="tx1"/>
                    </a:solidFill>
                  </a:rPr>
                  <a:t>Reaction time (s)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lang="en-US" sz="1400">
                <a:solidFill>
                  <a:schemeClr val="tx1"/>
                </a:solidFill>
              </a:defRPr>
            </a:pPr>
            <a:endParaRPr lang="en-US"/>
          </a:p>
        </c:txPr>
        <c:crossAx val="89341312"/>
        <c:crosses val="autoZero"/>
        <c:crossBetween val="midCat"/>
      </c:valAx>
      <c:valAx>
        <c:axId val="89341312"/>
        <c:scaling>
          <c:orientation val="minMax"/>
          <c:min val="0.60000000000000064"/>
        </c:scaling>
        <c:axPos val="l"/>
        <c:title>
          <c:tx>
            <c:rich>
              <a:bodyPr/>
              <a:lstStyle/>
              <a:p>
                <a:pPr>
                  <a:defRPr lang="en-US" sz="1400">
                    <a:solidFill>
                      <a:schemeClr val="tx1"/>
                    </a:solidFill>
                  </a:defRPr>
                </a:pPr>
                <a:r>
                  <a:rPr lang="en-US" sz="1400">
                    <a:solidFill>
                      <a:schemeClr val="tx1"/>
                    </a:solidFill>
                  </a:rPr>
                  <a:t>Biodiesel yield (g/g)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lang="en-US" sz="1400">
                <a:solidFill>
                  <a:schemeClr val="tx1"/>
                </a:solidFill>
              </a:defRPr>
            </a:pPr>
            <a:endParaRPr lang="en-US"/>
          </a:p>
        </c:txPr>
        <c:crossAx val="89339392"/>
        <c:crosses val="autoZero"/>
        <c:crossBetween val="midCat"/>
      </c:valAx>
      <c:spPr>
        <a:solidFill>
          <a:schemeClr val="bg1"/>
        </a:solidFill>
        <a:ln>
          <a:solidFill>
            <a:schemeClr val="tx1">
              <a:lumMod val="50000"/>
              <a:lumOff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6632125498201602"/>
          <c:y val="0.67826245726845624"/>
          <c:w val="8.7674613589967948E-2"/>
          <c:h val="0.15777443698554694"/>
        </c:manualLayout>
      </c:layout>
      <c:txPr>
        <a:bodyPr/>
        <a:lstStyle/>
        <a:p>
          <a:pPr>
            <a:defRPr lang="en-US" sz="1600">
              <a:solidFill>
                <a:schemeClr val="tx1"/>
              </a:solidFill>
            </a:defRPr>
          </a:pPr>
          <a:endParaRPr lang="en-US"/>
        </a:p>
      </c:txPr>
    </c:legend>
    <c:plotVisOnly val="1"/>
  </c:chart>
  <c:spPr>
    <a:solidFill>
      <a:srgbClr val="92D050"/>
    </a:solidFill>
  </c:sp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ZA"/>
  <c:chart>
    <c:autoTitleDeleted val="1"/>
    <c:plotArea>
      <c:layout>
        <c:manualLayout>
          <c:layoutTarget val="inner"/>
          <c:xMode val="edge"/>
          <c:yMode val="edge"/>
          <c:x val="0.10536961124209292"/>
          <c:y val="3.4278225358472712E-2"/>
          <c:w val="0.87316736655537663"/>
          <c:h val="0.8031493364536576"/>
        </c:manualLayout>
      </c:layout>
      <c:scatterChart>
        <c:scatterStyle val="lineMarker"/>
        <c:ser>
          <c:idx val="0"/>
          <c:order val="0"/>
          <c:tx>
            <c:v>0.5 wt%</c:v>
          </c:tx>
          <c:spPr>
            <a:ln w="28575">
              <a:noFill/>
            </a:ln>
          </c:spPr>
          <c:marker>
            <c:symbol val="diamond"/>
            <c:size val="12"/>
          </c:marker>
          <c:xVal>
            <c:numRef>
              <c:f>'1 to 9 (1wt%)'!$A$122:$A$127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</c:numCache>
            </c:numRef>
          </c:xVal>
          <c:yVal>
            <c:numRef>
              <c:f>'1 to 9 (1wt%)'!$B$122:$B$127</c:f>
              <c:numCache>
                <c:formatCode>General</c:formatCode>
                <c:ptCount val="6"/>
                <c:pt idx="0">
                  <c:v>0.88</c:v>
                </c:pt>
                <c:pt idx="1">
                  <c:v>0.89</c:v>
                </c:pt>
                <c:pt idx="2">
                  <c:v>0.94000000000000061</c:v>
                </c:pt>
                <c:pt idx="3">
                  <c:v>0.92</c:v>
                </c:pt>
                <c:pt idx="4">
                  <c:v>0.87000000000000111</c:v>
                </c:pt>
                <c:pt idx="5">
                  <c:v>0.86000000000000065</c:v>
                </c:pt>
              </c:numCache>
            </c:numRef>
          </c:yVal>
        </c:ser>
        <c:ser>
          <c:idx val="1"/>
          <c:order val="1"/>
          <c:tx>
            <c:v>1 wt%</c:v>
          </c:tx>
          <c:spPr>
            <a:ln w="28575">
              <a:noFill/>
            </a:ln>
          </c:spPr>
          <c:marker>
            <c:symbol val="square"/>
            <c:size val="12"/>
          </c:marker>
          <c:xVal>
            <c:numRef>
              <c:f>'1 to 9 (1wt%)'!$A$122:$A$127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</c:numCache>
            </c:numRef>
          </c:xVal>
          <c:yVal>
            <c:numRef>
              <c:f>'1 to 9 (1wt%)'!$C$122:$C$127</c:f>
              <c:numCache>
                <c:formatCode>0.00</c:formatCode>
                <c:ptCount val="6"/>
                <c:pt idx="0">
                  <c:v>0.96000000000000063</c:v>
                </c:pt>
                <c:pt idx="1">
                  <c:v>0.97000000000000064</c:v>
                </c:pt>
                <c:pt idx="2">
                  <c:v>0.97000000000000064</c:v>
                </c:pt>
                <c:pt idx="3">
                  <c:v>0.94000000000000061</c:v>
                </c:pt>
                <c:pt idx="4">
                  <c:v>0.91</c:v>
                </c:pt>
                <c:pt idx="5">
                  <c:v>0.91</c:v>
                </c:pt>
              </c:numCache>
            </c:numRef>
          </c:yVal>
        </c:ser>
        <c:ser>
          <c:idx val="2"/>
          <c:order val="2"/>
          <c:tx>
            <c:v>1.5 wt%</c:v>
          </c:tx>
          <c:spPr>
            <a:ln w="28575">
              <a:noFill/>
            </a:ln>
          </c:spPr>
          <c:marker>
            <c:symbol val="triangle"/>
            <c:size val="12"/>
          </c:marker>
          <c:xVal>
            <c:numRef>
              <c:f>'1 to 9 (1wt%)'!$A$122:$A$127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</c:numCache>
            </c:numRef>
          </c:xVal>
          <c:yVal>
            <c:numRef>
              <c:f>'1 to 9 (1wt%)'!$D$122:$D$127</c:f>
              <c:numCache>
                <c:formatCode>General</c:formatCode>
                <c:ptCount val="6"/>
                <c:pt idx="0">
                  <c:v>0.88</c:v>
                </c:pt>
                <c:pt idx="1">
                  <c:v>0.89</c:v>
                </c:pt>
                <c:pt idx="2">
                  <c:v>0.95000000000000062</c:v>
                </c:pt>
                <c:pt idx="3">
                  <c:v>0.79</c:v>
                </c:pt>
                <c:pt idx="4">
                  <c:v>0.7400000000000011</c:v>
                </c:pt>
                <c:pt idx="5" formatCode="0.00">
                  <c:v>0.72000000000000064</c:v>
                </c:pt>
              </c:numCache>
            </c:numRef>
          </c:yVal>
        </c:ser>
        <c:axId val="89408640"/>
        <c:axId val="89410560"/>
      </c:scatterChart>
      <c:valAx>
        <c:axId val="894086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 sz="1400">
                    <a:solidFill>
                      <a:schemeClr val="tx1"/>
                    </a:solidFill>
                  </a:defRPr>
                </a:pPr>
                <a:r>
                  <a:rPr lang="en-US" sz="1400">
                    <a:solidFill>
                      <a:schemeClr val="tx1"/>
                    </a:solidFill>
                  </a:rPr>
                  <a:t>Reaction time (s)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lang="en-US" sz="1400">
                <a:solidFill>
                  <a:schemeClr val="tx1"/>
                </a:solidFill>
              </a:defRPr>
            </a:pPr>
            <a:endParaRPr lang="en-US"/>
          </a:p>
        </c:txPr>
        <c:crossAx val="89410560"/>
        <c:crosses val="autoZero"/>
        <c:crossBetween val="midCat"/>
      </c:valAx>
      <c:valAx>
        <c:axId val="89410560"/>
        <c:scaling>
          <c:orientation val="minMax"/>
          <c:max val="1"/>
          <c:min val="0.5"/>
        </c:scaling>
        <c:axPos val="l"/>
        <c:title>
          <c:tx>
            <c:rich>
              <a:bodyPr/>
              <a:lstStyle/>
              <a:p>
                <a:pPr>
                  <a:defRPr lang="en-US" sz="1400">
                    <a:solidFill>
                      <a:schemeClr val="tx1"/>
                    </a:solidFill>
                  </a:defRPr>
                </a:pPr>
                <a:r>
                  <a:rPr lang="en-US" sz="1400">
                    <a:solidFill>
                      <a:schemeClr val="tx1"/>
                    </a:solidFill>
                  </a:rPr>
                  <a:t>Biodiesel yield (g/g)</a:t>
                </a:r>
              </a:p>
            </c:rich>
          </c:tx>
          <c:layout>
            <c:manualLayout>
              <c:xMode val="edge"/>
              <c:yMode val="edge"/>
              <c:x val="0"/>
              <c:y val="0.26937217500820443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lang="en-US" sz="1400">
                <a:solidFill>
                  <a:schemeClr val="tx1"/>
                </a:solidFill>
              </a:defRPr>
            </a:pPr>
            <a:endParaRPr lang="en-US"/>
          </a:p>
        </c:txPr>
        <c:crossAx val="89408640"/>
        <c:crosses val="autoZero"/>
        <c:crossBetween val="midCat"/>
      </c:valAx>
      <c:spPr>
        <a:solidFill>
          <a:schemeClr val="bg1"/>
        </a:solidFill>
        <a:ln>
          <a:solidFill>
            <a:schemeClr val="tx1">
              <a:lumMod val="50000"/>
              <a:lumOff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64861845834793364"/>
          <c:y val="0.66045372198787944"/>
          <c:w val="0.13228705832305432"/>
          <c:h val="0.16837488486942356"/>
        </c:manualLayout>
      </c:layout>
      <c:txPr>
        <a:bodyPr/>
        <a:lstStyle/>
        <a:p>
          <a:pPr>
            <a:defRPr lang="en-US" sz="1600">
              <a:solidFill>
                <a:schemeClr val="tx1"/>
              </a:solidFill>
            </a:defRPr>
          </a:pPr>
          <a:endParaRPr lang="en-US"/>
        </a:p>
      </c:txPr>
    </c:legend>
    <c:plotVisOnly val="1"/>
  </c:chart>
  <c:spPr>
    <a:solidFill>
      <a:srgbClr val="92D050"/>
    </a:solidFill>
  </c:sp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0.62162</cdr:x>
      <cdr:y>0.50725</cdr:y>
    </cdr:from>
    <cdr:to>
      <cdr:x>0.96396</cdr:x>
      <cdr:y>0.85507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371408" y="2520280"/>
          <a:ext cx="2958166" cy="17281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 smtClean="0"/>
            <a:t>Catalyst loading- 0.5 wt%        </a:t>
          </a:r>
        </a:p>
        <a:p xmlns:a="http://schemas.openxmlformats.org/drawingml/2006/main">
          <a:r>
            <a:rPr lang="en-US" sz="1600" dirty="0" smtClean="0"/>
            <a:t>Oil: Alcohol ratio- 1:6</a:t>
          </a:r>
        </a:p>
        <a:p xmlns:a="http://schemas.openxmlformats.org/drawingml/2006/main">
          <a:endParaRPr lang="en-US" sz="1600" b="1" dirty="0" smtClean="0"/>
        </a:p>
      </cdr:txBody>
    </cdr:sp>
  </cdr:relSizeAnchor>
  <cdr:relSizeAnchor xmlns:cdr="http://schemas.openxmlformats.org/drawingml/2006/chartDrawing">
    <cdr:from>
      <cdr:x>0.63884</cdr:x>
      <cdr:y>0.49498</cdr:y>
    </cdr:from>
    <cdr:to>
      <cdr:x>0.64759</cdr:x>
      <cdr:y>0.73793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257403" y="2494086"/>
          <a:ext cx="72008" cy="12241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0.61259</cdr:x>
      <cdr:y>0.50927</cdr:y>
    </cdr:from>
    <cdr:to>
      <cdr:x>0.92759</cdr:x>
      <cdr:y>0.83797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041379" y="2566094"/>
          <a:ext cx="2592288" cy="16561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0.68259</cdr:x>
      <cdr:y>0.64286</cdr:y>
    </cdr:from>
    <cdr:to>
      <cdr:x>0.7937</cdr:x>
      <cdr:y>0.82427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617443" y="324036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0.66509</cdr:x>
      <cdr:y>0.57971</cdr:y>
    </cdr:from>
    <cdr:to>
      <cdr:x>0.94509</cdr:x>
      <cdr:y>0.85714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73425" y="2921004"/>
          <a:ext cx="2304288" cy="13978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 smtClean="0"/>
            <a:t>Catalyst loading- 1 wt%</a:t>
          </a:r>
        </a:p>
        <a:p xmlns:a="http://schemas.openxmlformats.org/drawingml/2006/main">
          <a:r>
            <a:rPr lang="en-US" sz="1600" dirty="0" smtClean="0"/>
            <a:t>Power input- 450W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0.64706</cdr:x>
      <cdr:y>0.54839</cdr:y>
    </cdr:from>
    <cdr:to>
      <cdr:x>0.88889</cdr:x>
      <cdr:y>0.82353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451428" y="2685202"/>
          <a:ext cx="2037403" cy="13472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 smtClean="0">
              <a:solidFill>
                <a:schemeClr val="tx1"/>
              </a:solidFill>
            </a:rPr>
            <a:t>Power input- 450W</a:t>
          </a:r>
        </a:p>
        <a:p xmlns:a="http://schemas.openxmlformats.org/drawingml/2006/main">
          <a:r>
            <a:rPr lang="en-US" sz="1600" dirty="0" smtClean="0">
              <a:solidFill>
                <a:schemeClr val="tx1"/>
              </a:solidFill>
            </a:rPr>
            <a:t>Oil: Alcohol ratio- 1:3</a:t>
          </a:r>
          <a:endParaRPr lang="en-US" sz="1600" dirty="0">
            <a:solidFill>
              <a:schemeClr val="tx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83365-5B48-46E3-8454-A4B3FA3D9DFC}" type="datetimeFigureOut">
              <a:rPr lang="af-ZA" smtClean="0"/>
              <a:pPr/>
              <a:t>2012/09/16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6A6A5C-6EA7-4037-AA36-1666FF2F94D6}" type="slidenum">
              <a:rPr lang="af-ZA" smtClean="0"/>
              <a:pPr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 noProof="0" smtClean="0"/>
              <a:t>Click to edit Master text styles</a:t>
            </a:r>
          </a:p>
          <a:p>
            <a:pPr lvl="1"/>
            <a:r>
              <a:rPr lang="en-ZA" noProof="0" smtClean="0"/>
              <a:t>Second level</a:t>
            </a:r>
          </a:p>
          <a:p>
            <a:pPr lvl="2"/>
            <a:r>
              <a:rPr lang="en-ZA" noProof="0" smtClean="0"/>
              <a:t>Third level</a:t>
            </a:r>
          </a:p>
          <a:p>
            <a:pPr lvl="3"/>
            <a:r>
              <a:rPr lang="en-ZA" noProof="0" smtClean="0"/>
              <a:t>Fourth level</a:t>
            </a:r>
          </a:p>
          <a:p>
            <a:pPr lvl="4"/>
            <a:r>
              <a:rPr lang="en-ZA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A7320A8-27AB-45A5-9BD7-63ADEB669C76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7320A8-27AB-45A5-9BD7-63ADEB669C76}" type="slidenum">
              <a:rPr lang="en-ZA" smtClean="0"/>
              <a:pPr>
                <a:defRPr/>
              </a:pPr>
              <a:t>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Z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773238"/>
            <a:ext cx="6337300" cy="1079500"/>
          </a:xfrm>
        </p:spPr>
        <p:txBody>
          <a:bodyPr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3357563"/>
            <a:ext cx="6337300" cy="792162"/>
          </a:xfrm>
        </p:spPr>
        <p:txBody>
          <a:bodyPr/>
          <a:lstStyle>
            <a:lvl1pPr marL="0" indent="0" algn="r">
              <a:buFontTx/>
              <a:buNone/>
              <a:defRPr>
                <a:latin typeface="Arial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B8F54-E0D6-41D8-ADB9-73B5D56A8C01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6725" y="1150938"/>
            <a:ext cx="4038600" cy="503872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5" y="1150938"/>
            <a:ext cx="4038600" cy="503872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D835F-9A53-4F55-878F-AD4F1C6C696C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E28D7-2F9A-4EBE-95C3-A2CFEC8339EA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E1AD2-E044-400B-8618-9B3593E95195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52000"/>
            <a:ext cx="5111750" cy="51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000" y="1151999"/>
            <a:ext cx="3008313" cy="5148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6725" y="358775"/>
            <a:ext cx="6118225" cy="576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94112-3DC5-4501-8203-E84CA1F91067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28000" y="1152000"/>
            <a:ext cx="5400000" cy="414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ZA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28000" y="5400000"/>
            <a:ext cx="54000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6725" y="358775"/>
            <a:ext cx="6118225" cy="576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79D66-9F40-4323-93DA-6CDF098BC895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358775"/>
            <a:ext cx="61182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ZA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6725" y="1150938"/>
            <a:ext cx="8229600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ZA" smtClean="0"/>
          </a:p>
          <a:p>
            <a:pPr lvl="0"/>
            <a:r>
              <a:rPr lang="en-ZA" smtClean="0"/>
              <a:t>Click to edit Master text styles. </a:t>
            </a:r>
          </a:p>
          <a:p>
            <a:pPr lvl="1"/>
            <a:r>
              <a:rPr lang="en-ZA" smtClean="0"/>
              <a:t>Second level. Rest of the text</a:t>
            </a:r>
          </a:p>
          <a:p>
            <a:pPr lvl="2"/>
            <a:r>
              <a:rPr lang="en-ZA" smtClean="0"/>
              <a:t>Third level. Rest of the text</a:t>
            </a:r>
          </a:p>
          <a:p>
            <a:pPr lvl="3"/>
            <a:r>
              <a:rPr lang="en-ZA" smtClean="0"/>
              <a:t>Fourth level. Rest of the text</a:t>
            </a:r>
          </a:p>
          <a:p>
            <a:pPr lvl="4"/>
            <a:r>
              <a:rPr lang="en-ZA" smtClean="0"/>
              <a:t>Fifth level. Rest of the text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38613" y="6423025"/>
            <a:ext cx="86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A0FF02D-608C-4453-B4A5-E1A4029EA0DC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6112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6112B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6112B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6112B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6112B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6112B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6112B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6112B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6112B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9388" y="1484636"/>
            <a:ext cx="8209036" cy="1440160"/>
          </a:xfrm>
        </p:spPr>
        <p:txBody>
          <a:bodyPr/>
          <a:lstStyle/>
          <a:p>
            <a:pPr algn="ctr"/>
            <a:r>
              <a:rPr lang="en-ZA" b="1" dirty="0" smtClean="0">
                <a:solidFill>
                  <a:srgbClr val="00B0F0"/>
                </a:solidFill>
              </a:rPr>
              <a:t>Biodiesel production from sunflower oil by microwave-assisted transesterification</a:t>
            </a:r>
            <a:endParaRPr lang="en-GB" dirty="0" smtClean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15616" y="3356992"/>
            <a:ext cx="6337300" cy="792162"/>
          </a:xfrm>
        </p:spPr>
        <p:txBody>
          <a:bodyPr/>
          <a:lstStyle/>
          <a:p>
            <a:pPr lvl="0" algn="ctr"/>
            <a:r>
              <a:rPr lang="en-ZA" dirty="0" smtClean="0">
                <a:solidFill>
                  <a:srgbClr val="92D050"/>
                </a:solidFill>
              </a:rPr>
              <a:t>Authors: N.E. Magida, Prof. S. Marx and C. Schabort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Composition of sunflower oil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66723" y="1268758"/>
          <a:ext cx="8281740" cy="48245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60580"/>
                <a:gridCol w="2760580"/>
                <a:gridCol w="2760580"/>
              </a:tblGrid>
              <a:tr h="9649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/>
                        <a:t>Name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/>
                        <a:t>Formula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/>
                        <a:t>Weight %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649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/>
                        <a:t>Palmitic</a:t>
                      </a:r>
                      <a:r>
                        <a:rPr lang="en-GB" sz="2000" dirty="0"/>
                        <a:t> acid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/>
                        <a:t>C16:0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/>
                        <a:t>8 (4-9)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649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/>
                        <a:t>Stearic</a:t>
                      </a:r>
                      <a:r>
                        <a:rPr lang="en-GB" sz="2000" dirty="0"/>
                        <a:t> acid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/>
                        <a:t>C18:0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/>
                        <a:t>1 (1-7)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649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/>
                        <a:t>Oleic acid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/>
                        <a:t>C18:1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/>
                        <a:t>20 (14-40)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649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/>
                        <a:t>Linoleic</a:t>
                      </a:r>
                      <a:r>
                        <a:rPr lang="en-GB" sz="2000" dirty="0"/>
                        <a:t> acid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/>
                        <a:t>C18:2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/>
                        <a:t>70 (48-74)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8384" y="6309320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10</a:t>
            </a:fld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Results and discussion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produced fatty acid methyl ester (biodiesel) was analyzed using GC and had the similar composition to sunflower oil </a:t>
            </a:r>
          </a:p>
          <a:p>
            <a:endParaRPr lang="en-US" sz="2800" dirty="0" smtClean="0"/>
          </a:p>
          <a:p>
            <a:r>
              <a:rPr lang="en-US" sz="2800" dirty="0" smtClean="0"/>
              <a:t>A 100% purity was obtained at 1 wt% for all power settings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956376" y="6309320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11</a:t>
            </a:fld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Effect of power input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00392" y="6237312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12</a:t>
            </a:fld>
            <a:endParaRPr lang="en-ZA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466725" y="1150938"/>
          <a:ext cx="8229600" cy="5038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Effect of Oil: Alcohol ratio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00392" y="6237312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13</a:t>
            </a:fld>
            <a:endParaRPr lang="en-ZA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466725" y="1150938"/>
          <a:ext cx="8229600" cy="5038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Optimum yield of biodiesel (0.5 wt%)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66725" y="1340767"/>
          <a:ext cx="8229600" cy="48965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16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Oil: methanol ratio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Power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Reaction time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Optimum</a:t>
                      </a:r>
                      <a:r>
                        <a:rPr lang="en-US" baseline="0" dirty="0" smtClean="0"/>
                        <a:t> yield</a:t>
                      </a:r>
                      <a:endParaRPr lang="en-US" dirty="0"/>
                    </a:p>
                  </a:txBody>
                  <a:tcPr anchor="ctr"/>
                </a:tc>
              </a:tr>
              <a:tr h="124407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1:3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450W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 sec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94%</a:t>
                      </a:r>
                      <a:endParaRPr lang="en-US" sz="2000" dirty="0"/>
                    </a:p>
                  </a:txBody>
                  <a:tcPr anchor="ctr"/>
                </a:tc>
              </a:tr>
              <a:tr h="124407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1:6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600W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30 sec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98% </a:t>
                      </a:r>
                      <a:endParaRPr lang="en-US" sz="2000" dirty="0"/>
                    </a:p>
                  </a:txBody>
                  <a:tcPr anchor="ctr"/>
                </a:tc>
              </a:tr>
              <a:tr h="124407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1:9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600W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30 sec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97% 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8384" y="6309320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14</a:t>
            </a:fld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Effect of catalyst loading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8384" y="6309320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15</a:t>
            </a:fld>
            <a:endParaRPr lang="en-ZA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466725" y="1150938"/>
          <a:ext cx="8229600" cy="5038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Energy consumption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The reaction time is approximately 2 hours and separation time approximately 24 hours with the traditional transesterification method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This is a high energy consumption method which use about 1.2 kWh  to obtain a 95% conversion </a:t>
            </a:r>
          </a:p>
          <a:p>
            <a:endParaRPr lang="en-US" sz="2200" dirty="0" smtClean="0"/>
          </a:p>
          <a:p>
            <a:r>
              <a:rPr lang="en-US" sz="2200" dirty="0" smtClean="0"/>
              <a:t>With the microwave transesterification method, a 98% conversion was obtained with the energy input of only 0.08 kWh </a:t>
            </a:r>
          </a:p>
          <a:p>
            <a:pPr>
              <a:buNone/>
            </a:pPr>
            <a:r>
              <a:rPr lang="en-US" sz="2200" dirty="0" smtClean="0"/>
              <a:t> </a:t>
            </a:r>
          </a:p>
          <a:p>
            <a:r>
              <a:rPr lang="en-US" sz="2200" dirty="0" smtClean="0"/>
              <a:t>This confirms that microwave transesterification reduce the energy consumption while producing higher yields of biodiesel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8384" y="6309320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16</a:t>
            </a:fld>
            <a:endParaRPr lang="en-ZA" dirty="0"/>
          </a:p>
        </p:txBody>
      </p:sp>
      <p:sp>
        <p:nvSpPr>
          <p:cNvPr id="5" name="Rectangle 4"/>
          <p:cNvSpPr/>
          <p:nvPr/>
        </p:nvSpPr>
        <p:spPr>
          <a:xfrm>
            <a:off x="3143240" y="6488668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Leung </a:t>
            </a:r>
            <a:r>
              <a:rPr lang="en-US" i="1" dirty="0" smtClean="0">
                <a:solidFill>
                  <a:schemeClr val="bg1"/>
                </a:solidFill>
              </a:rPr>
              <a:t>et al</a:t>
            </a:r>
            <a:r>
              <a:rPr lang="en-US" dirty="0" smtClean="0">
                <a:solidFill>
                  <a:schemeClr val="bg1"/>
                </a:solidFill>
              </a:rPr>
              <a:t>., 2010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Conclusion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Sunflower oil, methanol (3:1, 6:1 and 9:1) and KOH (0.5 wt% and 1wt%) were used to produce biodiesel </a:t>
            </a:r>
          </a:p>
          <a:p>
            <a:endParaRPr lang="en-US" dirty="0" smtClean="0"/>
          </a:p>
          <a:p>
            <a:r>
              <a:rPr lang="en-US" dirty="0" smtClean="0"/>
              <a:t>The reaction mixture was heated by microwave irradiation (300-900W and 10-60 sec)and the composition of methyl esters was determined using GC analysis</a:t>
            </a:r>
          </a:p>
          <a:p>
            <a:endParaRPr lang="en-US" dirty="0" smtClean="0"/>
          </a:p>
          <a:p>
            <a:r>
              <a:rPr lang="en-US" dirty="0" smtClean="0"/>
              <a:t>Biodiesel samples contained approximately 6 wt% C16:0, 1 wt% C18:0, 20 wt% C18:1 and 72 wt% C18:2  (98% purity)</a:t>
            </a:r>
          </a:p>
          <a:p>
            <a:endParaRPr lang="en-US" dirty="0" smtClean="0"/>
          </a:p>
          <a:p>
            <a:r>
              <a:rPr lang="en-US" dirty="0" smtClean="0"/>
              <a:t>A 98% biodiesel yield was obtained at 1:6 ratio (0.5 and 1 wt% KOH) at 600W and 450W  (30 and 40 sec), respectively</a:t>
            </a:r>
          </a:p>
          <a:p>
            <a:endParaRPr lang="en-US" dirty="0" smtClean="0"/>
          </a:p>
          <a:p>
            <a:r>
              <a:rPr lang="en-US" dirty="0" smtClean="0"/>
              <a:t> The energy consumption was reduced by a factor of 15 </a:t>
            </a:r>
          </a:p>
          <a:p>
            <a:pPr>
              <a:buNone/>
            </a:pPr>
            <a:r>
              <a:rPr lang="en-US" dirty="0" smtClean="0"/>
              <a:t>      from 1.2 kWh to 0.08 kWh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8384" y="6309320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17</a:t>
            </a:fld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Acknowledgements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3000" dirty="0" smtClean="0"/>
              <a:t>Authors would like to acknowledge:</a:t>
            </a:r>
          </a:p>
          <a:p>
            <a:endParaRPr lang="en-ZA" sz="3000" dirty="0" smtClean="0"/>
          </a:p>
          <a:p>
            <a:r>
              <a:rPr lang="en-ZA" sz="3000" dirty="0" smtClean="0"/>
              <a:t>Coega Development Company for financial student support</a:t>
            </a:r>
          </a:p>
          <a:p>
            <a:endParaRPr lang="en-ZA" sz="3000" dirty="0" smtClean="0"/>
          </a:p>
          <a:p>
            <a:r>
              <a:rPr lang="en-ZA" sz="3000" dirty="0" smtClean="0"/>
              <a:t>National Research Foundation and SANERI/</a:t>
            </a:r>
            <a:r>
              <a:rPr lang="en-ZA" sz="3000" dirty="0" err="1" smtClean="0"/>
              <a:t>DST</a:t>
            </a:r>
            <a:r>
              <a:rPr lang="en-ZA" sz="3000" dirty="0" smtClean="0"/>
              <a:t> for financial research support</a:t>
            </a:r>
          </a:p>
          <a:p>
            <a:endParaRPr lang="en-ZA" sz="3000" dirty="0" smtClean="0"/>
          </a:p>
          <a:p>
            <a:r>
              <a:rPr lang="en-ZA" sz="3000" dirty="0" smtClean="0"/>
              <a:t>North West University</a:t>
            </a:r>
          </a:p>
          <a:p>
            <a:endParaRPr lang="en-US" sz="3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8384" y="6309320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18</a:t>
            </a:fld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References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1600" dirty="0" err="1" smtClean="0"/>
              <a:t>Azcan</a:t>
            </a:r>
            <a:r>
              <a:rPr lang="en-ZA" sz="1600" dirty="0" smtClean="0"/>
              <a:t>, A. and Danisman, A. 2008. Microwave assisted transesterification of rapeseed oil. Fuel 87:1781-1788</a:t>
            </a:r>
          </a:p>
          <a:p>
            <a:r>
              <a:rPr lang="en-GB" sz="1600" dirty="0" err="1" smtClean="0"/>
              <a:t>Balat</a:t>
            </a:r>
            <a:r>
              <a:rPr lang="en-GB" sz="1600" dirty="0" smtClean="0"/>
              <a:t>, M. and </a:t>
            </a:r>
            <a:r>
              <a:rPr lang="en-GB" sz="1600" dirty="0" err="1" smtClean="0"/>
              <a:t>Balat</a:t>
            </a:r>
            <a:r>
              <a:rPr lang="en-GB" sz="1600" dirty="0" smtClean="0"/>
              <a:t>, H.  2010. Progress in biodiesel processing. Applied Energy 87:1815–1835</a:t>
            </a:r>
            <a:endParaRPr lang="en-ZA" sz="1600" dirty="0" smtClean="0"/>
          </a:p>
          <a:p>
            <a:r>
              <a:rPr lang="en-US" sz="1600" dirty="0" smtClean="0"/>
              <a:t>Banerjee, A. and </a:t>
            </a:r>
            <a:r>
              <a:rPr lang="en-US" sz="1600" dirty="0" err="1" smtClean="0"/>
              <a:t>Chakraborty</a:t>
            </a:r>
            <a:r>
              <a:rPr lang="en-US" sz="1600" dirty="0" smtClean="0"/>
              <a:t>, R. 2009. Parametric sensitivity in transesteriﬁcation of waste cooking oil for biodiesel production—A review. Resources, Conservation and Recycling 53:490–497</a:t>
            </a:r>
          </a:p>
          <a:p>
            <a:r>
              <a:rPr lang="en-GB" sz="1600" dirty="0" smtClean="0"/>
              <a:t>Lee, </a:t>
            </a:r>
            <a:r>
              <a:rPr lang="en-GB" sz="1600" dirty="0" err="1" smtClean="0"/>
              <a:t>S.K.</a:t>
            </a:r>
            <a:r>
              <a:rPr lang="en-GB" sz="1600" dirty="0" smtClean="0"/>
              <a:t>, Chou, H., Ham, </a:t>
            </a:r>
            <a:r>
              <a:rPr lang="en-GB" sz="1600" dirty="0" err="1" smtClean="0"/>
              <a:t>T.S.</a:t>
            </a:r>
            <a:r>
              <a:rPr lang="en-GB" sz="1600" dirty="0" smtClean="0"/>
              <a:t>, Lee, </a:t>
            </a:r>
            <a:r>
              <a:rPr lang="en-GB" sz="1600" dirty="0" err="1" smtClean="0"/>
              <a:t>T.S.</a:t>
            </a:r>
            <a:r>
              <a:rPr lang="en-GB" sz="1600" dirty="0" smtClean="0"/>
              <a:t> and Keasling, J.D. 2008. Metabolic engineering of microorganisms for biofuels production: from bugs to synthetic biology to fuels. Current Opinion Biotechnology 19:556-563</a:t>
            </a:r>
          </a:p>
          <a:p>
            <a:r>
              <a:rPr lang="en-GB" sz="1600" dirty="0" smtClean="0"/>
              <a:t>Leung, </a:t>
            </a:r>
            <a:r>
              <a:rPr lang="en-GB" sz="1600" dirty="0" err="1" smtClean="0"/>
              <a:t>D.Y.C.</a:t>
            </a:r>
            <a:r>
              <a:rPr lang="en-GB" sz="1600" dirty="0" smtClean="0"/>
              <a:t>, Wu, X. and Leung, M.K.H. 2010. A review on biodiesel production using catalyzed transesterification. Applied Energy 87:1083-1095</a:t>
            </a:r>
          </a:p>
          <a:p>
            <a:r>
              <a:rPr lang="en-US" sz="1600" dirty="0" smtClean="0"/>
              <a:t>Vyas, </a:t>
            </a:r>
            <a:r>
              <a:rPr lang="en-US" sz="1600" dirty="0" err="1" smtClean="0"/>
              <a:t>A.P.</a:t>
            </a:r>
            <a:r>
              <a:rPr lang="en-US" sz="1600" dirty="0" smtClean="0"/>
              <a:t>, </a:t>
            </a:r>
            <a:r>
              <a:rPr lang="en-US" sz="1600" dirty="0" err="1" smtClean="0"/>
              <a:t>Verma</a:t>
            </a:r>
            <a:r>
              <a:rPr lang="en-US" sz="1600" dirty="0" smtClean="0"/>
              <a:t>, </a:t>
            </a:r>
            <a:r>
              <a:rPr lang="en-US" sz="1600" dirty="0" err="1" smtClean="0"/>
              <a:t>J.L.</a:t>
            </a:r>
            <a:r>
              <a:rPr lang="en-US" sz="1600" dirty="0" smtClean="0"/>
              <a:t> and Subrahmanyam, N. 2010. A review on FAME production processes. Fuel 89:1-9</a:t>
            </a:r>
            <a:endParaRPr lang="en-ZA" sz="1600" dirty="0" smtClean="0"/>
          </a:p>
          <a:p>
            <a:r>
              <a:rPr lang="en-GB" sz="1600" dirty="0" err="1" smtClean="0"/>
              <a:t>Zabeti</a:t>
            </a:r>
            <a:r>
              <a:rPr lang="en-GB" sz="1600" dirty="0" smtClean="0"/>
              <a:t>, M., </a:t>
            </a:r>
            <a:r>
              <a:rPr lang="en-GB" sz="1600" dirty="0" err="1" smtClean="0"/>
              <a:t>Daud</a:t>
            </a:r>
            <a:r>
              <a:rPr lang="en-GB" sz="1600" dirty="0" smtClean="0"/>
              <a:t>, </a:t>
            </a:r>
            <a:r>
              <a:rPr lang="en-GB" sz="1600" dirty="0" err="1" smtClean="0"/>
              <a:t>W.M.A.W.</a:t>
            </a:r>
            <a:r>
              <a:rPr lang="en-GB" sz="1600" dirty="0" smtClean="0"/>
              <a:t> and </a:t>
            </a:r>
            <a:r>
              <a:rPr lang="en-GB" sz="1600" dirty="0" err="1" smtClean="0"/>
              <a:t>Aroua</a:t>
            </a:r>
            <a:r>
              <a:rPr lang="en-GB" sz="1600" dirty="0" smtClean="0"/>
              <a:t>, </a:t>
            </a:r>
            <a:r>
              <a:rPr lang="en-GB" sz="1600" dirty="0" err="1" smtClean="0"/>
              <a:t>M.K.</a:t>
            </a:r>
            <a:r>
              <a:rPr lang="en-GB" sz="1600" dirty="0" smtClean="0"/>
              <a:t> 2009. Activity of solid catalysts for biodiesel production: A review. Fuel Processing Technology 90:770–777</a:t>
            </a:r>
            <a:endParaRPr lang="en-ZA" sz="1600" dirty="0" smtClean="0"/>
          </a:p>
          <a:p>
            <a:r>
              <a:rPr lang="en-ZA" sz="1600" dirty="0" smtClean="0"/>
              <a:t>Zhang, S., 2010. Rapid microwave-assisted transesterification of yellow horn oil to biodiesel using a heteropolyacid solid catalyst. </a:t>
            </a:r>
            <a:r>
              <a:rPr lang="en-ZA" sz="1600" dirty="0" err="1" smtClean="0"/>
              <a:t>Bioresource</a:t>
            </a:r>
            <a:r>
              <a:rPr lang="en-ZA" sz="1600" dirty="0" smtClean="0"/>
              <a:t> Technology 101:931-936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8384" y="6381328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19</a:t>
            </a:fld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Outline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dirty="0" smtClean="0"/>
              <a:t>Background</a:t>
            </a:r>
          </a:p>
          <a:p>
            <a:r>
              <a:rPr lang="en-ZA" sz="2800" dirty="0" smtClean="0"/>
              <a:t>Aim and objectives</a:t>
            </a:r>
          </a:p>
          <a:p>
            <a:r>
              <a:rPr lang="en-ZA" sz="2800" dirty="0" smtClean="0"/>
              <a:t>Experimental</a:t>
            </a:r>
          </a:p>
          <a:p>
            <a:pPr lvl="1"/>
            <a:r>
              <a:rPr lang="en-ZA" sz="2800" dirty="0" smtClean="0"/>
              <a:t>Materials</a:t>
            </a:r>
          </a:p>
          <a:p>
            <a:pPr lvl="1"/>
            <a:r>
              <a:rPr lang="en-ZA" sz="2800" dirty="0" smtClean="0"/>
              <a:t>Method</a:t>
            </a:r>
          </a:p>
          <a:p>
            <a:pPr lvl="1"/>
            <a:r>
              <a:rPr lang="en-ZA" sz="2800" dirty="0" smtClean="0"/>
              <a:t>Analytical method</a:t>
            </a:r>
          </a:p>
          <a:p>
            <a:r>
              <a:rPr lang="en-ZA" sz="2800" dirty="0" smtClean="0"/>
              <a:t>Results and discussion</a:t>
            </a:r>
          </a:p>
          <a:p>
            <a:r>
              <a:rPr lang="en-ZA" sz="2800" dirty="0" smtClean="0"/>
              <a:t>Conclusion</a:t>
            </a:r>
          </a:p>
          <a:p>
            <a:r>
              <a:rPr lang="en-ZA" sz="2800" dirty="0" smtClean="0"/>
              <a:t>Acknowledgements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884368" y="6309320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2</a:t>
            </a:fld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2492896"/>
            <a:ext cx="4030270" cy="1015663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ZA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2E1AD2-E044-400B-8618-9B3593E95195}" type="slidenum">
              <a:rPr lang="en-ZA" smtClean="0"/>
              <a:pPr>
                <a:defRPr/>
              </a:pPr>
              <a:t>20</a:t>
            </a:fld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Background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dirty="0" smtClean="0"/>
              <a:t>Fossil fuels are being depleted</a:t>
            </a:r>
          </a:p>
          <a:p>
            <a:pPr lvl="1"/>
            <a:r>
              <a:rPr lang="en-ZA" sz="2800" dirty="0" smtClean="0"/>
              <a:t>Non-renewable resources</a:t>
            </a:r>
          </a:p>
          <a:p>
            <a:pPr lvl="1"/>
            <a:r>
              <a:rPr lang="en-ZA" sz="2800" dirty="0" smtClean="0"/>
              <a:t>Contribute to GHG emissions</a:t>
            </a:r>
          </a:p>
          <a:p>
            <a:pPr>
              <a:buNone/>
            </a:pPr>
            <a:endParaRPr lang="en-ZA" sz="2800" dirty="0" smtClean="0"/>
          </a:p>
          <a:p>
            <a:r>
              <a:rPr lang="en-ZA" sz="2800" dirty="0" smtClean="0"/>
              <a:t>Alternative fuel</a:t>
            </a:r>
          </a:p>
          <a:p>
            <a:pPr lvl="1"/>
            <a:r>
              <a:rPr lang="en-ZA" sz="2800" dirty="0" smtClean="0"/>
              <a:t>Biodiesel</a:t>
            </a:r>
          </a:p>
          <a:p>
            <a:endParaRPr lang="en-ZA" sz="2800" dirty="0" smtClean="0"/>
          </a:p>
          <a:p>
            <a:r>
              <a:rPr lang="en-ZA" sz="2800" dirty="0" smtClean="0"/>
              <a:t>Traditional biodiesel production process</a:t>
            </a:r>
          </a:p>
          <a:p>
            <a:pPr lvl="1"/>
            <a:r>
              <a:rPr lang="en-ZA" sz="2800" dirty="0" smtClean="0"/>
              <a:t>transesterification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280400" y="6381328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3</a:t>
            </a:fld>
            <a:endParaRPr lang="en-ZA" dirty="0"/>
          </a:p>
        </p:txBody>
      </p:sp>
      <p:sp>
        <p:nvSpPr>
          <p:cNvPr id="5" name="Rectangle 4"/>
          <p:cNvSpPr/>
          <p:nvPr/>
        </p:nvSpPr>
        <p:spPr>
          <a:xfrm>
            <a:off x="2843808" y="6488668"/>
            <a:ext cx="37497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Lee </a:t>
            </a:r>
            <a:r>
              <a:rPr lang="en-GB" i="1" dirty="0" smtClean="0">
                <a:solidFill>
                  <a:schemeClr val="bg1"/>
                </a:solidFill>
              </a:rPr>
              <a:t>et al</a:t>
            </a:r>
            <a:r>
              <a:rPr lang="en-GB" dirty="0" smtClean="0">
                <a:solidFill>
                  <a:schemeClr val="bg1"/>
                </a:solidFill>
              </a:rPr>
              <a:t>., 2008; </a:t>
            </a:r>
            <a:r>
              <a:rPr lang="en-GB" dirty="0" err="1" smtClean="0">
                <a:solidFill>
                  <a:schemeClr val="bg1"/>
                </a:solidFill>
              </a:rPr>
              <a:t>Zabeti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i="1" dirty="0" smtClean="0">
                <a:solidFill>
                  <a:schemeClr val="bg1"/>
                </a:solidFill>
              </a:rPr>
              <a:t>et al</a:t>
            </a:r>
            <a:r>
              <a:rPr lang="en-GB" dirty="0" smtClean="0">
                <a:solidFill>
                  <a:schemeClr val="bg1"/>
                </a:solidFill>
              </a:rPr>
              <a:t>., 2009</a:t>
            </a:r>
            <a:endParaRPr lang="en-ZA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Background</a:t>
            </a:r>
            <a:endParaRPr lang="en-US" sz="32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idx="1"/>
          </p:nvPr>
        </p:nvGraphicFramePr>
        <p:xfrm>
          <a:off x="611560" y="1196752"/>
          <a:ext cx="7899400" cy="1800200"/>
        </p:xfrm>
        <a:graphic>
          <a:graphicData uri="http://schemas.openxmlformats.org/presentationml/2006/ole">
            <p:oleObj spid="_x0000_s1026" name="CS ChemDraw Drawing" r:id="rId3" imgW="5923313" imgH="993086" progId="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611560" y="4077072"/>
            <a:ext cx="7848872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ZA" sz="2800" dirty="0" smtClean="0">
                <a:solidFill>
                  <a:schemeClr val="bg1"/>
                </a:solidFill>
              </a:rPr>
              <a:t>Catalyst can be base (NaOH and KOH) or acid (H</a:t>
            </a:r>
            <a:r>
              <a:rPr lang="en-ZA" sz="1600" dirty="0" smtClean="0">
                <a:solidFill>
                  <a:schemeClr val="bg1"/>
                </a:solidFill>
              </a:rPr>
              <a:t>2</a:t>
            </a:r>
            <a:r>
              <a:rPr lang="en-ZA" sz="2800" dirty="0" smtClean="0">
                <a:solidFill>
                  <a:schemeClr val="bg1"/>
                </a:solidFill>
              </a:rPr>
              <a:t>SO</a:t>
            </a:r>
            <a:r>
              <a:rPr lang="en-ZA" sz="1600" dirty="0" smtClean="0">
                <a:solidFill>
                  <a:schemeClr val="bg1"/>
                </a:solidFill>
              </a:rPr>
              <a:t>4</a:t>
            </a:r>
            <a:r>
              <a:rPr lang="en-ZA" sz="2800" dirty="0" smtClean="0">
                <a:solidFill>
                  <a:schemeClr val="bg1"/>
                </a:solidFill>
              </a:rPr>
              <a:t> and H</a:t>
            </a:r>
            <a:r>
              <a:rPr lang="en-ZA" sz="1600" dirty="0" smtClean="0">
                <a:solidFill>
                  <a:schemeClr val="bg1"/>
                </a:solidFill>
              </a:rPr>
              <a:t>3</a:t>
            </a:r>
            <a:r>
              <a:rPr lang="en-ZA" sz="2800" dirty="0" smtClean="0">
                <a:solidFill>
                  <a:schemeClr val="bg1"/>
                </a:solidFill>
              </a:rPr>
              <a:t>PO</a:t>
            </a:r>
            <a:r>
              <a:rPr lang="en-ZA" sz="1600" dirty="0" smtClean="0">
                <a:solidFill>
                  <a:schemeClr val="bg1"/>
                </a:solidFill>
              </a:rPr>
              <a:t>4</a:t>
            </a:r>
            <a:r>
              <a:rPr lang="en-ZA" sz="2800" dirty="0" smtClean="0">
                <a:solidFill>
                  <a:schemeClr val="bg1"/>
                </a:solidFill>
              </a:rPr>
              <a:t>) </a:t>
            </a:r>
          </a:p>
          <a:p>
            <a:endParaRPr lang="en-ZA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ZA" sz="2800" dirty="0" smtClean="0">
                <a:solidFill>
                  <a:schemeClr val="bg1"/>
                </a:solidFill>
              </a:rPr>
              <a:t>Alcohols mostly used are ethanol and methanol</a:t>
            </a:r>
          </a:p>
        </p:txBody>
      </p:sp>
      <p:sp>
        <p:nvSpPr>
          <p:cNvPr id="7" name="Rectangle 6"/>
          <p:cNvSpPr/>
          <p:nvPr/>
        </p:nvSpPr>
        <p:spPr>
          <a:xfrm>
            <a:off x="611560" y="2996952"/>
            <a:ext cx="21822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Triglycerides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99792" y="2996952"/>
            <a:ext cx="974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Alcohol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48064" y="2996952"/>
            <a:ext cx="1492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3 Fatty acids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52320" y="2996952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Glycerol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5776" y="184482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0"/>
          </p:nvPr>
        </p:nvSpPr>
        <p:spPr>
          <a:xfrm>
            <a:off x="7956376" y="6381328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4</a:t>
            </a:fld>
            <a:endParaRPr lang="en-ZA" dirty="0"/>
          </a:p>
        </p:txBody>
      </p:sp>
      <p:sp>
        <p:nvSpPr>
          <p:cNvPr id="13" name="Rectangle 12"/>
          <p:cNvSpPr/>
          <p:nvPr/>
        </p:nvSpPr>
        <p:spPr>
          <a:xfrm>
            <a:off x="323528" y="648866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Banerjee and </a:t>
            </a:r>
            <a:r>
              <a:rPr lang="en-US" dirty="0" err="1" smtClean="0">
                <a:solidFill>
                  <a:schemeClr val="bg1"/>
                </a:solidFill>
              </a:rPr>
              <a:t>Chakraborty</a:t>
            </a:r>
            <a:r>
              <a:rPr lang="en-US" dirty="0" smtClean="0">
                <a:solidFill>
                  <a:schemeClr val="bg1"/>
                </a:solidFill>
              </a:rPr>
              <a:t>, 2009; </a:t>
            </a:r>
            <a:r>
              <a:rPr lang="en-US" dirty="0" err="1" smtClean="0">
                <a:solidFill>
                  <a:schemeClr val="bg1"/>
                </a:solidFill>
              </a:rPr>
              <a:t>Balat</a:t>
            </a:r>
            <a:r>
              <a:rPr lang="en-US" dirty="0" smtClean="0">
                <a:solidFill>
                  <a:schemeClr val="bg1"/>
                </a:solidFill>
              </a:rPr>
              <a:t> and </a:t>
            </a:r>
            <a:r>
              <a:rPr lang="en-US" dirty="0" err="1" smtClean="0">
                <a:solidFill>
                  <a:schemeClr val="bg1"/>
                </a:solidFill>
              </a:rPr>
              <a:t>Balat</a:t>
            </a:r>
            <a:r>
              <a:rPr lang="en-US" dirty="0" smtClean="0">
                <a:solidFill>
                  <a:schemeClr val="bg1"/>
                </a:solidFill>
              </a:rPr>
              <a:t>, 2010; Zhang </a:t>
            </a:r>
            <a:r>
              <a:rPr lang="en-US" i="1" dirty="0" smtClean="0">
                <a:solidFill>
                  <a:schemeClr val="bg1"/>
                </a:solidFill>
              </a:rPr>
              <a:t>et al</a:t>
            </a:r>
            <a:r>
              <a:rPr lang="en-US" dirty="0" smtClean="0">
                <a:solidFill>
                  <a:schemeClr val="bg1"/>
                </a:solidFill>
              </a:rPr>
              <a:t>., 2010</a:t>
            </a:r>
            <a:endParaRPr lang="en-ZA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Background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" y="1150938"/>
            <a:ext cx="8229600" cy="5230390"/>
          </a:xfrm>
        </p:spPr>
        <p:txBody>
          <a:bodyPr/>
          <a:lstStyle/>
          <a:p>
            <a:r>
              <a:rPr lang="en-ZA" sz="2600" dirty="0" smtClean="0"/>
              <a:t>Traditional method</a:t>
            </a:r>
          </a:p>
          <a:p>
            <a:pPr lvl="1"/>
            <a:r>
              <a:rPr lang="en-ZA" sz="2600" dirty="0" smtClean="0"/>
              <a:t>60</a:t>
            </a:r>
            <a:r>
              <a:rPr lang="en-ZA" sz="2600" dirty="0" smtClean="0">
                <a:latin typeface="Calibri"/>
              </a:rPr>
              <a:t>°</a:t>
            </a:r>
            <a:r>
              <a:rPr lang="en-ZA" sz="2600" dirty="0" smtClean="0"/>
              <a:t>C, 90minutes with heating jacket</a:t>
            </a:r>
          </a:p>
          <a:p>
            <a:endParaRPr lang="en-ZA" sz="2600" dirty="0" smtClean="0"/>
          </a:p>
          <a:p>
            <a:r>
              <a:rPr lang="en-ZA" sz="2600" dirty="0" smtClean="0"/>
              <a:t>Alternative heating system</a:t>
            </a:r>
          </a:p>
          <a:p>
            <a:pPr lvl="1"/>
            <a:r>
              <a:rPr lang="en-ZA" sz="2600" dirty="0" smtClean="0"/>
              <a:t>Microwave irradiation</a:t>
            </a:r>
          </a:p>
          <a:p>
            <a:endParaRPr lang="en-ZA" sz="2600" dirty="0" smtClean="0"/>
          </a:p>
          <a:p>
            <a:r>
              <a:rPr lang="en-ZA" sz="2600" dirty="0" smtClean="0"/>
              <a:t>Hypothesis:</a:t>
            </a:r>
          </a:p>
          <a:p>
            <a:pPr lvl="1"/>
            <a:r>
              <a:rPr lang="en-ZA" sz="2600" dirty="0" smtClean="0"/>
              <a:t>Transesterification under microwave </a:t>
            </a:r>
          </a:p>
          <a:p>
            <a:pPr lvl="1"/>
            <a:r>
              <a:rPr lang="en-ZA" sz="2600" dirty="0" smtClean="0"/>
              <a:t>high biodiesel yield </a:t>
            </a:r>
          </a:p>
          <a:p>
            <a:pPr lvl="1"/>
            <a:r>
              <a:rPr lang="en-ZA" sz="2600" dirty="0" smtClean="0"/>
              <a:t>short reaction</a:t>
            </a:r>
          </a:p>
          <a:p>
            <a:pPr lvl="1"/>
            <a:r>
              <a:rPr lang="en-ZA" sz="2600" dirty="0" smtClean="0"/>
              <a:t>short separation time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956376" y="6309320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5</a:t>
            </a:fld>
            <a:endParaRPr lang="en-ZA" dirty="0"/>
          </a:p>
        </p:txBody>
      </p:sp>
      <p:sp>
        <p:nvSpPr>
          <p:cNvPr id="5" name="Rectangle 4"/>
          <p:cNvSpPr/>
          <p:nvPr/>
        </p:nvSpPr>
        <p:spPr>
          <a:xfrm>
            <a:off x="1907704" y="6488668"/>
            <a:ext cx="5526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dirty="0" err="1" smtClean="0">
                <a:solidFill>
                  <a:schemeClr val="bg1"/>
                </a:solidFill>
              </a:rPr>
              <a:t>Azcan</a:t>
            </a:r>
            <a:r>
              <a:rPr lang="en-ZA" dirty="0" smtClean="0">
                <a:solidFill>
                  <a:schemeClr val="bg1"/>
                </a:solidFill>
              </a:rPr>
              <a:t> and Danisman, 2008; </a:t>
            </a:r>
            <a:r>
              <a:rPr lang="en-US" dirty="0" smtClean="0">
                <a:solidFill>
                  <a:schemeClr val="bg1"/>
                </a:solidFill>
              </a:rPr>
              <a:t>Vyas </a:t>
            </a:r>
            <a:r>
              <a:rPr lang="en-US" i="1" dirty="0" smtClean="0">
                <a:solidFill>
                  <a:schemeClr val="bg1"/>
                </a:solidFill>
              </a:rPr>
              <a:t>et al</a:t>
            </a:r>
            <a:r>
              <a:rPr lang="en-US" dirty="0" smtClean="0">
                <a:solidFill>
                  <a:schemeClr val="bg1"/>
                </a:solidFill>
              </a:rPr>
              <a:t>., 2010</a:t>
            </a:r>
            <a:endParaRPr lang="en-ZA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Aim and objectives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3200" dirty="0" smtClean="0"/>
              <a:t>Microwave-assisted biodiesel production:</a:t>
            </a:r>
          </a:p>
          <a:p>
            <a:pPr lvl="1"/>
            <a:r>
              <a:rPr lang="en-ZA" sz="3200" dirty="0" smtClean="0"/>
              <a:t>Reagent loading (alcohol: oil ratio)</a:t>
            </a:r>
          </a:p>
          <a:p>
            <a:pPr lvl="1"/>
            <a:r>
              <a:rPr lang="en-ZA" sz="3200" dirty="0" smtClean="0"/>
              <a:t>Catalyst loading (wt% catalyst)</a:t>
            </a:r>
          </a:p>
          <a:p>
            <a:pPr lvl="1"/>
            <a:r>
              <a:rPr lang="en-ZA" sz="3200" dirty="0" smtClean="0"/>
              <a:t>Power use (irradiation intensity)</a:t>
            </a:r>
          </a:p>
          <a:p>
            <a:pPr lvl="1"/>
            <a:r>
              <a:rPr lang="en-ZA" sz="3200" dirty="0" smtClean="0"/>
              <a:t>Reaction time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8384" y="6237312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6</a:t>
            </a:fld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Experimental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sz="2400" b="1" dirty="0" smtClean="0">
                <a:solidFill>
                  <a:srgbClr val="00B050"/>
                </a:solidFill>
              </a:rPr>
              <a:t>Materials</a:t>
            </a:r>
          </a:p>
          <a:p>
            <a:pPr marL="0" indent="0">
              <a:buNone/>
            </a:pPr>
            <a:endParaRPr lang="en-ZA" sz="2400" b="1" dirty="0" smtClean="0">
              <a:solidFill>
                <a:schemeClr val="accent1"/>
              </a:solidFill>
            </a:endParaRPr>
          </a:p>
          <a:p>
            <a:r>
              <a:rPr lang="en-ZA" sz="2400" dirty="0" smtClean="0"/>
              <a:t>Feedstock</a:t>
            </a:r>
          </a:p>
          <a:p>
            <a:pPr lvl="1"/>
            <a:r>
              <a:rPr lang="en-ZA" sz="2400" dirty="0" smtClean="0"/>
              <a:t>Sunflower oil</a:t>
            </a:r>
          </a:p>
          <a:p>
            <a:r>
              <a:rPr lang="en-ZA" sz="2400" dirty="0" smtClean="0"/>
              <a:t>Alcohol</a:t>
            </a:r>
          </a:p>
          <a:p>
            <a:pPr lvl="1"/>
            <a:r>
              <a:rPr lang="en-ZA" sz="2400" dirty="0" smtClean="0"/>
              <a:t>Methanol </a:t>
            </a:r>
          </a:p>
          <a:p>
            <a:r>
              <a:rPr lang="en-ZA" sz="2400" dirty="0" smtClean="0"/>
              <a:t>Catalyst</a:t>
            </a:r>
          </a:p>
          <a:p>
            <a:pPr lvl="1"/>
            <a:r>
              <a:rPr lang="en-ZA" sz="2400" dirty="0" smtClean="0"/>
              <a:t>KOH</a:t>
            </a:r>
          </a:p>
          <a:p>
            <a:r>
              <a:rPr lang="en-ZA" sz="2400" dirty="0" smtClean="0"/>
              <a:t>Reactor and heating source</a:t>
            </a:r>
          </a:p>
          <a:p>
            <a:pPr lvl="1"/>
            <a:r>
              <a:rPr lang="en-ZA" sz="2400" dirty="0" smtClean="0"/>
              <a:t>Household microwave oven</a:t>
            </a:r>
          </a:p>
          <a:p>
            <a:r>
              <a:rPr lang="en-ZA" sz="2400" dirty="0" smtClean="0"/>
              <a:t>Analyses</a:t>
            </a:r>
          </a:p>
          <a:p>
            <a:pPr lvl="1"/>
            <a:r>
              <a:rPr lang="en-ZA" sz="2400" dirty="0" smtClean="0"/>
              <a:t>GC, FTIR, viscometry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00392" y="6381328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7</a:t>
            </a:fld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Experimental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sz="2400" b="1" dirty="0" smtClean="0">
                <a:solidFill>
                  <a:srgbClr val="00B050"/>
                </a:solidFill>
              </a:rPr>
              <a:t>Microwave-assisted transesterification</a:t>
            </a:r>
          </a:p>
          <a:p>
            <a:pPr marL="0" indent="0">
              <a:buNone/>
            </a:pPr>
            <a:endParaRPr lang="en-ZA" sz="2400" b="1" dirty="0" smtClean="0">
              <a:solidFill>
                <a:schemeClr val="accent1"/>
              </a:solidFill>
            </a:endParaRPr>
          </a:p>
          <a:p>
            <a:r>
              <a:rPr lang="en-US" sz="2400" dirty="0" smtClean="0"/>
              <a:t>Oil: Methanol ratio </a:t>
            </a:r>
          </a:p>
          <a:p>
            <a:pPr lvl="1"/>
            <a:r>
              <a:rPr lang="en-US" sz="2400" dirty="0" smtClean="0"/>
              <a:t>1:3, 1:6 and 1:9 </a:t>
            </a:r>
          </a:p>
          <a:p>
            <a:endParaRPr lang="en-US" sz="2400" dirty="0" smtClean="0"/>
          </a:p>
          <a:p>
            <a:r>
              <a:rPr lang="en-US" sz="2400" dirty="0" smtClean="0"/>
              <a:t>Power use </a:t>
            </a:r>
          </a:p>
          <a:p>
            <a:pPr lvl="1"/>
            <a:r>
              <a:rPr lang="en-US" sz="2400" dirty="0" smtClean="0"/>
              <a:t>300W, 450W, 600W and 900W  </a:t>
            </a:r>
          </a:p>
          <a:p>
            <a:endParaRPr lang="en-US" sz="2400" dirty="0" smtClean="0"/>
          </a:p>
          <a:p>
            <a:r>
              <a:rPr lang="en-US" sz="2400" dirty="0" smtClean="0"/>
              <a:t>Reaction time </a:t>
            </a:r>
          </a:p>
          <a:p>
            <a:pPr lvl="1"/>
            <a:r>
              <a:rPr lang="en-US" sz="2400" dirty="0" smtClean="0"/>
              <a:t>10, 20, 30, 40, 50 and 60 sec</a:t>
            </a:r>
          </a:p>
          <a:p>
            <a:endParaRPr lang="en-US" sz="2400" dirty="0" smtClean="0"/>
          </a:p>
          <a:p>
            <a:r>
              <a:rPr lang="en-US" sz="2400" dirty="0" smtClean="0"/>
              <a:t>KOH loading </a:t>
            </a:r>
          </a:p>
          <a:p>
            <a:pPr lvl="1"/>
            <a:r>
              <a:rPr lang="en-US" sz="2400" dirty="0" smtClean="0"/>
              <a:t>0.5 wt% and 1 wt%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100392" y="6309320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8</a:t>
            </a:fld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200" dirty="0" smtClean="0"/>
              <a:t>Analytical methods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Gas Chromatography (GC)</a:t>
            </a:r>
          </a:p>
          <a:p>
            <a:pPr lvl="1"/>
            <a:r>
              <a:rPr lang="en-US" sz="2600" dirty="0" smtClean="0"/>
              <a:t> FAME composition</a:t>
            </a:r>
          </a:p>
          <a:p>
            <a:endParaRPr lang="en-US" sz="2600" dirty="0" smtClean="0"/>
          </a:p>
          <a:p>
            <a:r>
              <a:rPr lang="en-US" sz="2600" dirty="0" smtClean="0"/>
              <a:t>Fourier Transformer-Infrared Spectroscopy (FTIR) </a:t>
            </a:r>
          </a:p>
          <a:p>
            <a:pPr lvl="1"/>
            <a:r>
              <a:rPr lang="en-US" sz="2600" dirty="0" smtClean="0"/>
              <a:t>Biodiesel yield </a:t>
            </a:r>
          </a:p>
          <a:p>
            <a:pPr lvl="1"/>
            <a:r>
              <a:rPr lang="en-US" sz="2600" dirty="0" smtClean="0"/>
              <a:t>Biodiesel properties</a:t>
            </a:r>
          </a:p>
          <a:p>
            <a:endParaRPr lang="en-US" sz="2600" dirty="0" smtClean="0"/>
          </a:p>
          <a:p>
            <a:r>
              <a:rPr lang="en-US" sz="2600" dirty="0" smtClean="0"/>
              <a:t>Viscometer tube</a:t>
            </a:r>
          </a:p>
          <a:p>
            <a:pPr lvl="1"/>
            <a:r>
              <a:rPr lang="en-US" sz="2600" dirty="0" smtClean="0"/>
              <a:t>Biodiesel yield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8384" y="6309320"/>
            <a:ext cx="863600" cy="323850"/>
          </a:xfrm>
        </p:spPr>
        <p:txBody>
          <a:bodyPr/>
          <a:lstStyle/>
          <a:p>
            <a:pPr>
              <a:defRPr/>
            </a:pPr>
            <a:fld id="{57CB8F54-E0D6-41D8-ADB9-73B5D56A8C01}" type="slidenum">
              <a:rPr lang="en-ZA" smtClean="0"/>
              <a:pPr>
                <a:defRPr/>
              </a:pPr>
              <a:t>9</a:t>
            </a:fld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tch02_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potch02_e</Template>
  <TotalTime>427</TotalTime>
  <Words>923</Words>
  <Application>Microsoft Office PowerPoint</Application>
  <PresentationFormat>On-screen Show (4:3)</PresentationFormat>
  <Paragraphs>199</Paragraphs>
  <Slides>20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potch02_e</vt:lpstr>
      <vt:lpstr>CS ChemDraw Drawing</vt:lpstr>
      <vt:lpstr>Biodiesel production from sunflower oil by microwave-assisted transesterification</vt:lpstr>
      <vt:lpstr>Outline</vt:lpstr>
      <vt:lpstr>Background</vt:lpstr>
      <vt:lpstr>Background</vt:lpstr>
      <vt:lpstr>Background</vt:lpstr>
      <vt:lpstr>Aim and objectives</vt:lpstr>
      <vt:lpstr>Experimental</vt:lpstr>
      <vt:lpstr>Experimental</vt:lpstr>
      <vt:lpstr>Analytical methods</vt:lpstr>
      <vt:lpstr>Composition of sunflower oil</vt:lpstr>
      <vt:lpstr>Results and discussion</vt:lpstr>
      <vt:lpstr>Effect of power input</vt:lpstr>
      <vt:lpstr>Effect of Oil: Alcohol ratio</vt:lpstr>
      <vt:lpstr>Optimum yield of biodiesel (0.5 wt%)</vt:lpstr>
      <vt:lpstr>Effect of catalyst loading</vt:lpstr>
      <vt:lpstr>Energy consumption</vt:lpstr>
      <vt:lpstr>Conclusion</vt:lpstr>
      <vt:lpstr>Acknowledgements</vt:lpstr>
      <vt:lpstr>References</vt:lpstr>
      <vt:lpstr>Slide 20</vt:lpstr>
    </vt:vector>
  </TitlesOfParts>
  <Company>North-West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TITLE COMES HERE Day Month Year</dc:title>
  <dc:creator>Corneels Schabort</dc:creator>
  <cp:lastModifiedBy>Thulie</cp:lastModifiedBy>
  <cp:revision>48</cp:revision>
  <dcterms:created xsi:type="dcterms:W3CDTF">2012-07-23T07:18:20Z</dcterms:created>
  <dcterms:modified xsi:type="dcterms:W3CDTF">2012-09-17T04:40:29Z</dcterms:modified>
</cp:coreProperties>
</file>