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VE" sz="4800" dirty="0"/>
              <a:t>SOLUCIONES ESTÁTICAS DE FLUIDO ANISOTRÓPICO Y CARGADO CON MODELO DE BOLSA DE MIT Y RADIACIÓN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VE" dirty="0" smtClean="0"/>
              <a:t>Prof. Ruth Castillo </a:t>
            </a:r>
          </a:p>
          <a:p>
            <a:r>
              <a:rPr lang="es-VE" dirty="0" smtClean="0"/>
              <a:t>Departamento de Formación General y Ciencias Básicas</a:t>
            </a:r>
          </a:p>
          <a:p>
            <a:r>
              <a:rPr lang="es-VE" dirty="0" smtClean="0"/>
              <a:t>Universidad Simón Bolívar Sede Litoral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81605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¿Qué es Estrella de Neutrones?</a:t>
            </a:r>
            <a:endParaRPr lang="es-VE" dirty="0"/>
          </a:p>
        </p:txBody>
      </p:sp>
      <p:sp>
        <p:nvSpPr>
          <p:cNvPr id="3" name="Rectángulo 2"/>
          <p:cNvSpPr/>
          <p:nvPr/>
        </p:nvSpPr>
        <p:spPr>
          <a:xfrm>
            <a:off x="487680" y="2182660"/>
            <a:ext cx="8570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/>
              <a:t>El término estrella de quarks o estrella </a:t>
            </a:r>
            <a:r>
              <a:rPr lang="es-VE" dirty="0" smtClean="0"/>
              <a:t>extraña </a:t>
            </a:r>
            <a:r>
              <a:rPr lang="es-VE" dirty="0"/>
              <a:t>es usado para denominar un tipo de estrella exótica en la cual, debido a la alta densidad, la materia existe en forma de quarks </a:t>
            </a:r>
            <a:r>
              <a:rPr lang="es-VE" dirty="0" err="1"/>
              <a:t>desconfinados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15512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53440" y="1605248"/>
            <a:ext cx="88270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/>
              <a:t>Este estado de la materia podría encontrarse en regiones internas de estrellas de neutrones, o bien componer la totalidad de la estrella. </a:t>
            </a:r>
            <a:endParaRPr lang="es-VE" dirty="0" smtClean="0"/>
          </a:p>
          <a:p>
            <a:endParaRPr lang="es-VE" dirty="0"/>
          </a:p>
          <a:p>
            <a:r>
              <a:rPr lang="es-VE" dirty="0" smtClean="0"/>
              <a:t>En </a:t>
            </a:r>
            <a:r>
              <a:rPr lang="es-VE" dirty="0"/>
              <a:t>el segundo caso, la materia no se mantendría unida por la atracción gravitacional, sino por la interacción fuerte entre los quark</a:t>
            </a:r>
          </a:p>
        </p:txBody>
      </p:sp>
    </p:spTree>
    <p:extLst>
      <p:ext uri="{BB962C8B-B14F-4D97-AF65-F5344CB8AC3E}">
        <p14:creationId xmlns:p14="http://schemas.microsoft.com/office/powerpoint/2010/main" val="1086543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Consideraciones Iniciales</a:t>
            </a:r>
            <a:endParaRPr lang="es-VE" dirty="0"/>
          </a:p>
        </p:txBody>
      </p:sp>
      <p:sp>
        <p:nvSpPr>
          <p:cNvPr id="3" name="Rectángulo 2"/>
          <p:cNvSpPr/>
          <p:nvPr/>
        </p:nvSpPr>
        <p:spPr>
          <a:xfrm>
            <a:off x="560832" y="1719073"/>
            <a:ext cx="85831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/>
              <a:t>Consideramos un fluido esféricamente simétrico y cargado con presión </a:t>
            </a:r>
            <a:r>
              <a:rPr lang="es-VE" dirty="0" err="1"/>
              <a:t>anisotrópica</a:t>
            </a:r>
            <a:r>
              <a:rPr lang="es-VE" dirty="0"/>
              <a:t> y simetría </a:t>
            </a:r>
            <a:r>
              <a:rPr lang="es-VE" dirty="0" smtClean="0"/>
              <a:t>conforme </a:t>
            </a:r>
            <a:r>
              <a:rPr lang="es-VE" dirty="0"/>
              <a:t>que satisface una ecuación lineal de estado del modelo de bolsa MIT consistente de materia quark con </a:t>
            </a:r>
            <a:r>
              <a:rPr lang="es-VE" dirty="0" smtClean="0"/>
              <a:t>radiación</a:t>
            </a:r>
          </a:p>
          <a:p>
            <a:endParaRPr lang="es-VE" dirty="0"/>
          </a:p>
          <a:p>
            <a:r>
              <a:rPr lang="es-VE" dirty="0" smtClean="0"/>
              <a:t> </a:t>
            </a:r>
            <a:r>
              <a:rPr lang="es-VE" dirty="0"/>
              <a:t>La métrica Reissner </a:t>
            </a:r>
            <a:r>
              <a:rPr lang="es-VE" dirty="0" err="1"/>
              <a:t>Nordstrom</a:t>
            </a:r>
            <a:r>
              <a:rPr lang="es-VE" dirty="0"/>
              <a:t> </a:t>
            </a:r>
            <a:r>
              <a:rPr lang="es-VE" dirty="0" err="1"/>
              <a:t>Vaidya</a:t>
            </a:r>
            <a:r>
              <a:rPr lang="es-VE" dirty="0"/>
              <a:t> describe los </a:t>
            </a:r>
            <a:r>
              <a:rPr lang="es-VE" dirty="0" smtClean="0"/>
              <a:t>cuatro parámetros espaciotemporales y </a:t>
            </a:r>
            <a:r>
              <a:rPr lang="es-VE" dirty="0"/>
              <a:t>encontramos que la presión radial y la densidad aumentan cuando la carga es </a:t>
            </a:r>
            <a:r>
              <a:rPr lang="es-VE" dirty="0" smtClean="0"/>
              <a:t>mayor </a:t>
            </a:r>
          </a:p>
          <a:p>
            <a:endParaRPr lang="es-VE" dirty="0"/>
          </a:p>
          <a:p>
            <a:endParaRPr lang="es-VE" dirty="0" smtClean="0"/>
          </a:p>
          <a:p>
            <a:r>
              <a:rPr lang="es-VE" dirty="0" smtClean="0"/>
              <a:t>Encontramos </a:t>
            </a:r>
            <a:r>
              <a:rPr lang="es-VE" dirty="0"/>
              <a:t>que las variaciones de la carga afectan la presión radial y la densidad de energía</a:t>
            </a:r>
          </a:p>
        </p:txBody>
      </p:sp>
    </p:spTree>
    <p:extLst>
      <p:ext uri="{BB962C8B-B14F-4D97-AF65-F5344CB8AC3E}">
        <p14:creationId xmlns:p14="http://schemas.microsoft.com/office/powerpoint/2010/main" val="324755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84957" y="574286"/>
            <a:ext cx="1266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 ρ=α</a:t>
            </a:r>
            <a:r>
              <a:rPr lang="es-VE" dirty="0"/>
              <a:t>P+</a:t>
            </a:r>
            <a:r>
              <a:rPr lang="el-GR" dirty="0"/>
              <a:t>ρ_0</a:t>
            </a:r>
            <a:endParaRPr lang="es-VE" dirty="0"/>
          </a:p>
        </p:txBody>
      </p:sp>
      <p:sp>
        <p:nvSpPr>
          <p:cNvPr id="5" name="Rectángulo 4"/>
          <p:cNvSpPr/>
          <p:nvPr/>
        </p:nvSpPr>
        <p:spPr>
          <a:xfrm>
            <a:off x="829056" y="1445782"/>
            <a:ext cx="944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/>
              <a:t>Se consideró una </a:t>
            </a:r>
            <a:r>
              <a:rPr lang="es-VE" dirty="0" err="1"/>
              <a:t>hiperesfera</a:t>
            </a:r>
            <a:r>
              <a:rPr lang="es-VE" dirty="0"/>
              <a:t> esférica </a:t>
            </a:r>
            <a:r>
              <a:rPr lang="es-VE" dirty="0">
                <a:sym typeface="Symbol" panose="05050102010706020507" pitchFamily="18" charset="2"/>
              </a:rPr>
              <a:t></a:t>
            </a:r>
            <a:r>
              <a:rPr lang="es-VE" dirty="0" smtClean="0"/>
              <a:t> </a:t>
            </a:r>
            <a:r>
              <a:rPr lang="es-VE" dirty="0"/>
              <a:t>separando dos regiones en el espacio </a:t>
            </a:r>
            <a:r>
              <a:rPr lang="es-VE" dirty="0" smtClean="0"/>
              <a:t>cuatro</a:t>
            </a:r>
          </a:p>
          <a:p>
            <a:endParaRPr lang="es-VE" dirty="0"/>
          </a:p>
          <a:p>
            <a:r>
              <a:rPr lang="es-VE" dirty="0" smtClean="0"/>
              <a:t>El </a:t>
            </a:r>
            <a:r>
              <a:rPr lang="es-VE" dirty="0"/>
              <a:t>elemento de línea para una métrica esféricamente simétrica que describe la región interna puede escribirse como: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348" y="2950918"/>
            <a:ext cx="8121208" cy="394713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103376" y="3739819"/>
            <a:ext cx="8900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/>
              <a:t>Y para la distribución de materia considerada en esta región, el tensor de momento de energía tiene la forma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4780338"/>
            <a:ext cx="7335547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18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251</Words>
  <Application>Microsoft Office PowerPoint</Application>
  <PresentationFormat>Panorámica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Symbol</vt:lpstr>
      <vt:lpstr>Trebuchet MS</vt:lpstr>
      <vt:lpstr>Wingdings 3</vt:lpstr>
      <vt:lpstr>Faceta</vt:lpstr>
      <vt:lpstr>SOLUCIONES ESTÁTICAS DE FLUIDO ANISOTRÓPICO Y CARGADO CON MODELO DE BOLSA DE MIT Y RADIACIÓN</vt:lpstr>
      <vt:lpstr>¿Qué es Estrella de Neutrones?</vt:lpstr>
      <vt:lpstr>Presentación de PowerPoint</vt:lpstr>
      <vt:lpstr>Consideraciones Iniciales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SOLUCIONES ESTÁTICAS DE FLUIDO ANISOTRÓPICO Y CARGADO CON MODELO DE BOLSA DE MIT Y RADIACIÓN</dc:title>
  <dc:creator>Usuario</dc:creator>
  <cp:lastModifiedBy>Usuario</cp:lastModifiedBy>
  <cp:revision>4</cp:revision>
  <dcterms:created xsi:type="dcterms:W3CDTF">2017-02-17T01:01:04Z</dcterms:created>
  <dcterms:modified xsi:type="dcterms:W3CDTF">2017-02-17T02:03:09Z</dcterms:modified>
</cp:coreProperties>
</file>