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1" r:id="rId1"/>
  </p:sldMasterIdLst>
  <p:notesMasterIdLst>
    <p:notesMasterId r:id="rId15"/>
  </p:notesMasterIdLst>
  <p:handoutMasterIdLst>
    <p:handoutMasterId r:id="rId16"/>
  </p:handoutMasterIdLst>
  <p:sldIdLst>
    <p:sldId id="256" r:id="rId2"/>
    <p:sldId id="258" r:id="rId3"/>
    <p:sldId id="259" r:id="rId4"/>
    <p:sldId id="260" r:id="rId5"/>
    <p:sldId id="261" r:id="rId6"/>
    <p:sldId id="262" r:id="rId7"/>
    <p:sldId id="263" r:id="rId8"/>
    <p:sldId id="264" r:id="rId9"/>
    <p:sldId id="268" r:id="rId10"/>
    <p:sldId id="265" r:id="rId11"/>
    <p:sldId id="266" r:id="rId12"/>
    <p:sldId id="270" r:id="rId13"/>
    <p:sldId id="26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43" autoAdjust="0"/>
    <p:restoredTop sz="94660"/>
  </p:normalViewPr>
  <p:slideViewPr>
    <p:cSldViewPr snapToGrid="0">
      <p:cViewPr varScale="1">
        <p:scale>
          <a:sx n="33" d="100"/>
          <a:sy n="33" d="100"/>
        </p:scale>
        <p:origin x="60" y="348"/>
      </p:cViewPr>
      <p:guideLst>
        <p:guide orient="horz" pos="2160"/>
        <p:guide pos="3840"/>
      </p:guideLst>
    </p:cSldViewPr>
  </p:slideViewPr>
  <p:notesTextViewPr>
    <p:cViewPr>
      <p:scale>
        <a:sx n="3" d="2"/>
        <a:sy n="3" d="2"/>
      </p:scale>
      <p:origin x="0" y="0"/>
    </p:cViewPr>
  </p:notesTextViewPr>
  <p:sorterViewPr>
    <p:cViewPr>
      <p:scale>
        <a:sx n="176" d="100"/>
        <a:sy n="17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xmlns="" id="{8BCE1497-1664-F149-A96E-DFBF59E04A3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xmlns="" id="{5D42A527-108A-B848-929F-2D4B6A2C482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32FE71E-6D39-5E45-91B1-B86CC8ABA19E}" type="datetimeFigureOut">
              <a:rPr lang="fr-FR" smtClean="0"/>
              <a:pPr/>
              <a:t>14/07/2024</a:t>
            </a:fld>
            <a:endParaRPr lang="fr-FR"/>
          </a:p>
        </p:txBody>
      </p:sp>
      <p:sp>
        <p:nvSpPr>
          <p:cNvPr id="4" name="Espace réservé du pied de page 3">
            <a:extLst>
              <a:ext uri="{FF2B5EF4-FFF2-40B4-BE49-F238E27FC236}">
                <a16:creationId xmlns:a16="http://schemas.microsoft.com/office/drawing/2014/main" xmlns="" id="{9FFC61C0-FB32-8E43-BF71-7962D38D127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xmlns="" id="{0DC207D1-6601-EA49-B7DC-C10AAEE382A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44E5CB7-D9CF-544B-AFDA-B646279B526C}" type="slidenum">
              <a:rPr lang="fr-FR" smtClean="0"/>
              <a:pPr/>
              <a:t>‹#›</a:t>
            </a:fld>
            <a:endParaRPr lang="fr-FR"/>
          </a:p>
        </p:txBody>
      </p:sp>
    </p:spTree>
    <p:extLst>
      <p:ext uri="{BB962C8B-B14F-4D97-AF65-F5344CB8AC3E}">
        <p14:creationId xmlns:p14="http://schemas.microsoft.com/office/powerpoint/2010/main" val="2398730221"/>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4A5ABA-A3E6-6147-AD2D-1AF5116A3B58}" type="datetimeFigureOut">
              <a:rPr lang="fr-FR" smtClean="0"/>
              <a:pPr/>
              <a:t>14/07/2024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B35809-9D47-5D4E-8E4A-AA1A482120A0}" type="slidenum">
              <a:rPr lang="fr-FR" smtClean="0"/>
              <a:pPr/>
              <a:t>‹#›</a:t>
            </a:fld>
            <a:endParaRPr lang="fr-FR"/>
          </a:p>
        </p:txBody>
      </p:sp>
    </p:spTree>
    <p:extLst>
      <p:ext uri="{BB962C8B-B14F-4D97-AF65-F5344CB8AC3E}">
        <p14:creationId xmlns:p14="http://schemas.microsoft.com/office/powerpoint/2010/main" val="4225516324"/>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1968409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2533946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3005891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3507721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2961271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3617821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1809721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1088708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582781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3813888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201578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pPr/>
              <a:t>‹#›</a:t>
            </a:fld>
            <a:endParaRPr lang="en-US" dirty="0"/>
          </a:p>
        </p:txBody>
      </p:sp>
    </p:spTree>
    <p:extLst>
      <p:ext uri="{BB962C8B-B14F-4D97-AF65-F5344CB8AC3E}">
        <p14:creationId xmlns:p14="http://schemas.microsoft.com/office/powerpoint/2010/main" val="87796681"/>
      </p:ext>
    </p:extLst>
  </p:cSld>
  <p:clrMap bg1="lt1" tx1="dk1" bg2="lt2" tx2="dk2" accent1="accent1" accent2="accent2" accent3="accent3" accent4="accent4" accent5="accent5" accent6="accent6" hlink="hlink" folHlink="folHlink"/>
  <p:sldLayoutIdLst>
    <p:sldLayoutId id="2147483842" r:id="rId1"/>
    <p:sldLayoutId id="2147483843" r:id="rId2"/>
    <p:sldLayoutId id="2147483844" r:id="rId3"/>
    <p:sldLayoutId id="2147483845" r:id="rId4"/>
    <p:sldLayoutId id="2147483846" r:id="rId5"/>
    <p:sldLayoutId id="2147483847" r:id="rId6"/>
    <p:sldLayoutId id="2147483848" r:id="rId7"/>
    <p:sldLayoutId id="2147483849" r:id="rId8"/>
    <p:sldLayoutId id="2147483850" r:id="rId9"/>
    <p:sldLayoutId id="2147483851" r:id="rId10"/>
    <p:sldLayoutId id="2147483852"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package" Target="../embeddings/Microsoft_Excel_Worksheet1.xlsx"/></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15" name="Sous-titre 14">
            <a:extLst>
              <a:ext uri="{FF2B5EF4-FFF2-40B4-BE49-F238E27FC236}">
                <a16:creationId xmlns:a16="http://schemas.microsoft.com/office/drawing/2014/main" xmlns="" id="{92ACA346-57D3-4238-806B-3CD11457DAB3}"/>
              </a:ext>
            </a:extLst>
          </p:cNvPr>
          <p:cNvSpPr>
            <a:spLocks noGrp="1"/>
          </p:cNvSpPr>
          <p:nvPr>
            <p:ph type="subTitle" idx="1"/>
          </p:nvPr>
        </p:nvSpPr>
        <p:spPr>
          <a:xfrm>
            <a:off x="7471954" y="4356612"/>
            <a:ext cx="4720046" cy="2501387"/>
          </a:xfrm>
        </p:spPr>
        <p:txBody>
          <a:bodyPr vert="horz" lIns="91440" tIns="45720" rIns="91440" bIns="45720" rtlCol="0" anchor="t">
            <a:normAutofit/>
          </a:bodyPr>
          <a:lstStyle/>
          <a:p>
            <a:r>
              <a:rPr lang="en-ZA" sz="1800" b="1" dirty="0">
                <a:solidFill>
                  <a:srgbClr val="7030A0"/>
                </a:solidFill>
                <a:latin typeface="Times New Roman" panose="02020603050405020304" pitchFamily="18" charset="0"/>
                <a:cs typeface="Times New Roman" panose="02020603050405020304" pitchFamily="18" charset="0"/>
              </a:rPr>
              <a:t> Impact of Disasters on Animals: A Bioethical Analysis of Current Challenges Exploring Sentience in Invertebrates</a:t>
            </a:r>
          </a:p>
          <a:p>
            <a:pPr algn="r"/>
            <a:endParaRPr lang="en-ZA" sz="1600" b="1" dirty="0">
              <a:solidFill>
                <a:srgbClr val="7030A0"/>
              </a:solidFill>
              <a:latin typeface="Century Gothic" pitchFamily="34" charset="0"/>
              <a:cs typeface="Arial" pitchFamily="34" charset="0"/>
            </a:endParaRPr>
          </a:p>
          <a:p>
            <a:pPr algn="l"/>
            <a:r>
              <a:rPr lang="en-ZA" sz="1400" b="1" i="1" dirty="0">
                <a:solidFill>
                  <a:schemeClr val="bg1"/>
                </a:solidFill>
                <a:latin typeface="Times New Roman" panose="02020603050405020304" pitchFamily="18" charset="0"/>
                <a:cs typeface="Times New Roman" panose="02020603050405020304" pitchFamily="18" charset="0"/>
              </a:rPr>
              <a:t>Maame Meriba </a:t>
            </a:r>
            <a:r>
              <a:rPr lang="en-ZA" sz="1400" b="1" i="1" dirty="0" err="1">
                <a:solidFill>
                  <a:schemeClr val="bg1"/>
                </a:solidFill>
                <a:latin typeface="Times New Roman" panose="02020603050405020304" pitchFamily="18" charset="0"/>
                <a:cs typeface="Times New Roman" panose="02020603050405020304" pitchFamily="18" charset="0"/>
              </a:rPr>
              <a:t>Ansah</a:t>
            </a:r>
            <a:r>
              <a:rPr lang="en-ZA" sz="1400" b="1" i="1" dirty="0">
                <a:solidFill>
                  <a:schemeClr val="bg1"/>
                </a:solidFill>
                <a:latin typeface="Times New Roman" panose="02020603050405020304" pitchFamily="18" charset="0"/>
                <a:cs typeface="Times New Roman" panose="02020603050405020304" pitchFamily="18" charset="0"/>
              </a:rPr>
              <a:t> </a:t>
            </a:r>
            <a:r>
              <a:rPr lang="en-ZA" sz="1400" b="1" i="1" dirty="0" smtClean="0">
                <a:solidFill>
                  <a:schemeClr val="bg1"/>
                </a:solidFill>
                <a:latin typeface="Times New Roman" panose="02020603050405020304" pitchFamily="18" charset="0"/>
                <a:cs typeface="Times New Roman" panose="02020603050405020304" pitchFamily="18" charset="0"/>
              </a:rPr>
              <a:t>– Research Proposal </a:t>
            </a:r>
          </a:p>
          <a:p>
            <a:pPr algn="l"/>
            <a:r>
              <a:rPr lang="en-ZA" sz="1400" b="1" i="1" dirty="0" smtClean="0">
                <a:solidFill>
                  <a:schemeClr val="bg1"/>
                </a:solidFill>
                <a:latin typeface="Times New Roman" panose="02020603050405020304" pitchFamily="18" charset="0"/>
                <a:cs typeface="Times New Roman" panose="02020603050405020304" pitchFamily="18" charset="0"/>
              </a:rPr>
              <a:t>Prof </a:t>
            </a:r>
            <a:r>
              <a:rPr lang="en-ZA" sz="1400" b="1" i="1" dirty="0">
                <a:solidFill>
                  <a:schemeClr val="bg1"/>
                </a:solidFill>
                <a:latin typeface="Times New Roman" panose="02020603050405020304" pitchFamily="18" charset="0"/>
                <a:cs typeface="Times New Roman" panose="02020603050405020304" pitchFamily="18" charset="0"/>
              </a:rPr>
              <a:t>R Tandlich –Supervisor</a:t>
            </a:r>
          </a:p>
          <a:p>
            <a:pPr algn="l"/>
            <a:r>
              <a:rPr lang="en-ZA" sz="1400" b="1" i="1" dirty="0">
                <a:solidFill>
                  <a:schemeClr val="bg1"/>
                </a:solidFill>
                <a:latin typeface="Times New Roman" panose="02020603050405020304" pitchFamily="18" charset="0"/>
                <a:cs typeface="Times New Roman" panose="02020603050405020304" pitchFamily="18" charset="0"/>
              </a:rPr>
              <a:t>Disaster Management and Ethics Research Group (DMERG)</a:t>
            </a:r>
          </a:p>
          <a:p>
            <a:pPr algn="l"/>
            <a:r>
              <a:rPr lang="en-ZA" sz="1400" b="1" i="1" dirty="0">
                <a:solidFill>
                  <a:schemeClr val="bg1"/>
                </a:solidFill>
                <a:latin typeface="Times New Roman" panose="02020603050405020304" pitchFamily="18" charset="0"/>
                <a:cs typeface="Times New Roman" panose="02020603050405020304" pitchFamily="18" charset="0"/>
              </a:rPr>
              <a:t>Division of Pharmaceutical Chemistry </a:t>
            </a:r>
          </a:p>
          <a:p>
            <a:pPr algn="r"/>
            <a:endParaRPr lang="en-ZA" sz="1600" b="1" dirty="0">
              <a:solidFill>
                <a:srgbClr val="7030A0"/>
              </a:solidFill>
              <a:latin typeface="Century Gothic" pitchFamily="34" charset="0"/>
              <a:cs typeface="Arial" pitchFamily="34" charset="0"/>
            </a:endParaRPr>
          </a:p>
          <a:p>
            <a:pPr algn="r"/>
            <a:endParaRPr lang="en-ZA" sz="1600" b="1" dirty="0">
              <a:latin typeface="Century Gothic" pitchFamily="34" charset="0"/>
              <a:cs typeface="Arial" pitchFamily="34" charset="0"/>
            </a:endParaRPr>
          </a:p>
          <a:p>
            <a:pPr algn="r"/>
            <a:endParaRPr lang="en-ZA" sz="1600" b="1" dirty="0">
              <a:latin typeface="Century Gothic" pitchFamily="34" charset="0"/>
              <a:cs typeface="Arial" pitchFamily="34" charset="0"/>
            </a:endParaRPr>
          </a:p>
          <a:p>
            <a:pPr algn="r"/>
            <a:endParaRPr lang="fr-FR" sz="1600" i="1" dirty="0">
              <a:latin typeface="Century Gothic"/>
            </a:endParaRPr>
          </a:p>
        </p:txBody>
      </p:sp>
      <p:sp>
        <p:nvSpPr>
          <p:cNvPr id="2" name="TextBox 1">
            <a:extLst>
              <a:ext uri="{FF2B5EF4-FFF2-40B4-BE49-F238E27FC236}">
                <a16:creationId xmlns:a16="http://schemas.microsoft.com/office/drawing/2014/main" xmlns="" id="{195E611B-055C-40FC-98A3-69AC29C21F42}"/>
              </a:ext>
            </a:extLst>
          </p:cNvPr>
          <p:cNvSpPr txBox="1"/>
          <p:nvPr/>
        </p:nvSpPr>
        <p:spPr>
          <a:xfrm>
            <a:off x="7698316" y="1562771"/>
            <a:ext cx="4397406" cy="2793842"/>
          </a:xfrm>
          <a:prstGeom prst="rect">
            <a:avLst/>
          </a:prstGeom>
          <a:solidFill>
            <a:schemeClr val="accent1"/>
          </a:solidFill>
        </p:spPr>
        <p:txBody>
          <a:bodyPr wrap="square" rtlCol="0">
            <a:spAutoFit/>
          </a:bodyPr>
          <a:lstStyle/>
          <a:p>
            <a:pPr>
              <a:lnSpc>
                <a:spcPct val="150000"/>
              </a:lnSpc>
            </a:pPr>
            <a:r>
              <a:rPr lang="en-US" sz="2400" b="1" i="1" dirty="0">
                <a:effectLst/>
                <a:latin typeface="Arial" panose="020B0604020202020204" pitchFamily="34" charset="0"/>
                <a:cs typeface="Arial" panose="020B0604020202020204" pitchFamily="34" charset="0"/>
              </a:rPr>
              <a:t>TIEMS Africa Maiden Conference – Climate Change and Emergency Management</a:t>
            </a:r>
            <a:endParaRPr lang="en-US" sz="2400" b="1" i="1" dirty="0">
              <a:latin typeface="Arial" panose="020B0604020202020204" pitchFamily="34" charset="0"/>
              <a:cs typeface="Arial" panose="020B0604020202020204" pitchFamily="34" charset="0"/>
            </a:endParaRPr>
          </a:p>
          <a:p>
            <a:pPr>
              <a:lnSpc>
                <a:spcPct val="150000"/>
              </a:lnSpc>
            </a:pPr>
            <a:r>
              <a:rPr lang="en-US" sz="2400" b="1" i="1" dirty="0">
                <a:latin typeface="Arial" panose="020B0604020202020204" pitchFamily="34" charset="0"/>
                <a:cs typeface="Arial" panose="020B0604020202020204" pitchFamily="34" charset="0"/>
              </a:rPr>
              <a:t>10</a:t>
            </a:r>
            <a:r>
              <a:rPr lang="en-US" sz="2400" b="1" i="1" baseline="30000" dirty="0">
                <a:latin typeface="Arial" panose="020B0604020202020204" pitchFamily="34" charset="0"/>
                <a:cs typeface="Arial" panose="020B0604020202020204" pitchFamily="34" charset="0"/>
              </a:rPr>
              <a:t>th</a:t>
            </a:r>
            <a:r>
              <a:rPr lang="en-US" sz="2400" b="1" i="1" dirty="0">
                <a:latin typeface="Arial" panose="020B0604020202020204" pitchFamily="34" charset="0"/>
                <a:cs typeface="Arial" panose="020B0604020202020204" pitchFamily="34" charset="0"/>
              </a:rPr>
              <a:t> July 2024</a:t>
            </a:r>
            <a:endParaRPr lang="en-ZA" sz="2400"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xmlns="" id="{346C8482-96F1-8409-EA1A-DC2B022EB882}"/>
              </a:ext>
            </a:extLst>
          </p:cNvPr>
          <p:cNvSpPr/>
          <p:nvPr/>
        </p:nvSpPr>
        <p:spPr>
          <a:xfrm>
            <a:off x="9339309" y="701336"/>
            <a:ext cx="798990" cy="712811"/>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Tree>
    <p:extLst>
      <p:ext uri="{BB962C8B-B14F-4D97-AF65-F5344CB8AC3E}">
        <p14:creationId xmlns:p14="http://schemas.microsoft.com/office/powerpoint/2010/main" val="55372654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7F093FAF-74F9-4E06-9D77-73128BA0AC74}"/>
              </a:ext>
            </a:extLst>
          </p:cNvPr>
          <p:cNvSpPr txBox="1"/>
          <p:nvPr/>
        </p:nvSpPr>
        <p:spPr>
          <a:xfrm>
            <a:off x="107269" y="457905"/>
            <a:ext cx="11872686" cy="461665"/>
          </a:xfrm>
          <a:prstGeom prst="rect">
            <a:avLst/>
          </a:prstGeom>
          <a:noFill/>
        </p:spPr>
        <p:txBody>
          <a:bodyPr wrap="square" rtlCol="0">
            <a:spAutoFit/>
          </a:bodyPr>
          <a:lstStyle/>
          <a:p>
            <a:pPr algn="ctr"/>
            <a:r>
              <a:rPr lang="en-GB" sz="2400" b="1" dirty="0"/>
              <a:t>Interpretation and Bioethics Implication </a:t>
            </a:r>
          </a:p>
        </p:txBody>
      </p:sp>
      <p:sp>
        <p:nvSpPr>
          <p:cNvPr id="2" name="Rectangle 1">
            <a:extLst>
              <a:ext uri="{FF2B5EF4-FFF2-40B4-BE49-F238E27FC236}">
                <a16:creationId xmlns:a16="http://schemas.microsoft.com/office/drawing/2014/main" xmlns="" id="{024B2CA6-C240-A905-FF4B-43F25DEFE37F}"/>
              </a:ext>
            </a:extLst>
          </p:cNvPr>
          <p:cNvSpPr/>
          <p:nvPr/>
        </p:nvSpPr>
        <p:spPr>
          <a:xfrm>
            <a:off x="11044284" y="5863886"/>
            <a:ext cx="798990" cy="7128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 name="TextBox 2">
            <a:extLst>
              <a:ext uri="{FF2B5EF4-FFF2-40B4-BE49-F238E27FC236}">
                <a16:creationId xmlns:a16="http://schemas.microsoft.com/office/drawing/2014/main" xmlns="" id="{340847E5-20CE-4682-C5E4-4918FA63C593}"/>
              </a:ext>
            </a:extLst>
          </p:cNvPr>
          <p:cNvSpPr txBox="1"/>
          <p:nvPr/>
        </p:nvSpPr>
        <p:spPr>
          <a:xfrm>
            <a:off x="2057400" y="-9525"/>
            <a:ext cx="7972425" cy="369332"/>
          </a:xfrm>
          <a:prstGeom prst="rect">
            <a:avLst/>
          </a:prstGeom>
          <a:solidFill>
            <a:schemeClr val="accent1"/>
          </a:solidFill>
        </p:spPr>
        <p:txBody>
          <a:bodyPr wrap="square" rtlCol="0">
            <a:spAutoFit/>
          </a:bodyPr>
          <a:lstStyle/>
          <a:p>
            <a:pPr algn="ctr"/>
            <a:r>
              <a:rPr lang="en-US" b="1" i="1" dirty="0">
                <a:solidFill>
                  <a:srgbClr val="000000"/>
                </a:solidFill>
                <a:effectLst/>
                <a:latin typeface="sourcesanspro"/>
              </a:rPr>
              <a:t>Challenges in Emergency Management - Toward 2030 and Beyond</a:t>
            </a:r>
            <a:endParaRPr lang="en-ZA" dirty="0"/>
          </a:p>
        </p:txBody>
      </p:sp>
      <p:sp>
        <p:nvSpPr>
          <p:cNvPr id="4" name="TextBox 3">
            <a:extLst>
              <a:ext uri="{FF2B5EF4-FFF2-40B4-BE49-F238E27FC236}">
                <a16:creationId xmlns:a16="http://schemas.microsoft.com/office/drawing/2014/main" xmlns="" id="{B4AC8EB0-F7FE-AA61-B6B7-30FD34BF61F0}"/>
              </a:ext>
            </a:extLst>
          </p:cNvPr>
          <p:cNvSpPr txBox="1"/>
          <p:nvPr/>
        </p:nvSpPr>
        <p:spPr>
          <a:xfrm>
            <a:off x="0" y="0"/>
            <a:ext cx="12192000" cy="369332"/>
          </a:xfrm>
          <a:prstGeom prst="rect">
            <a:avLst/>
          </a:prstGeom>
          <a:solidFill>
            <a:schemeClr val="accent1"/>
          </a:solidFill>
        </p:spPr>
        <p:txBody>
          <a:bodyPr wrap="square" rtlCol="0">
            <a:spAutoFit/>
          </a:bodyPr>
          <a:lstStyle/>
          <a:p>
            <a:pPr algn="ctr"/>
            <a:r>
              <a:rPr lang="en-US" b="1" i="1" dirty="0">
                <a:solidFill>
                  <a:srgbClr val="000000"/>
                </a:solidFill>
                <a:effectLst/>
                <a:latin typeface="sourcesanspro"/>
              </a:rPr>
              <a:t>TIEMS Africa Maiden Conference – Climate Change and Emergency Management 10th July 2024</a:t>
            </a:r>
            <a:endParaRPr lang="en-ZA" dirty="0"/>
          </a:p>
        </p:txBody>
      </p:sp>
      <p:sp>
        <p:nvSpPr>
          <p:cNvPr id="14" name="TextBox 13">
            <a:extLst>
              <a:ext uri="{FF2B5EF4-FFF2-40B4-BE49-F238E27FC236}">
                <a16:creationId xmlns:a16="http://schemas.microsoft.com/office/drawing/2014/main" xmlns="" id="{01837465-1278-4C08-A68A-B720A017878A}"/>
              </a:ext>
            </a:extLst>
          </p:cNvPr>
          <p:cNvSpPr txBox="1"/>
          <p:nvPr/>
        </p:nvSpPr>
        <p:spPr>
          <a:xfrm>
            <a:off x="265526" y="1008144"/>
            <a:ext cx="11872686" cy="5909310"/>
          </a:xfrm>
          <a:prstGeom prst="rect">
            <a:avLst/>
          </a:prstGeom>
          <a:noFill/>
        </p:spPr>
        <p:txBody>
          <a:bodyPr wrap="square">
            <a:spAutoFit/>
          </a:bodyPr>
          <a:lstStyle/>
          <a:p>
            <a:pPr marL="285750" indent="-285750">
              <a:buFont typeface="Wingdings" panose="05000000000000000000" pitchFamily="2" charset="2"/>
              <a:buChar char="Ø"/>
            </a:pPr>
            <a:r>
              <a:rPr lang="en-ZA" dirty="0">
                <a:latin typeface="Times New Roman" panose="02020603050405020304" pitchFamily="18" charset="0"/>
                <a:cs typeface="Times New Roman" panose="02020603050405020304" pitchFamily="18" charset="0"/>
              </a:rPr>
              <a:t>Key Point from Concordance Lines</a:t>
            </a:r>
          </a:p>
          <a:p>
            <a:pPr marL="285750" indent="-285750">
              <a:buFont typeface="Wingdings" panose="05000000000000000000" pitchFamily="2" charset="2"/>
              <a:buChar char="§"/>
            </a:pPr>
            <a:r>
              <a:rPr lang="en-ZA" dirty="0">
                <a:latin typeface="Times New Roman" panose="02020603050405020304" pitchFamily="18" charset="0"/>
                <a:cs typeface="Times New Roman" panose="02020603050405020304" pitchFamily="18" charset="0"/>
              </a:rPr>
              <a:t>   The lines frequently mention the development of a "comprehensive Animal Welfare Bill" aimed at addressing all aspects of animal welfare. This suggests a legislative effort to create a thorough and inclusive framework for animal protection.</a:t>
            </a:r>
          </a:p>
          <a:p>
            <a:pPr marL="285750" indent="-285750">
              <a:buFont typeface="Wingdings" panose="05000000000000000000" pitchFamily="2" charset="2"/>
              <a:buChar char="§"/>
            </a:pPr>
            <a:r>
              <a:rPr lang="en-ZA" dirty="0">
                <a:latin typeface="Times New Roman" panose="02020603050405020304" pitchFamily="18" charset="0"/>
                <a:cs typeface="Times New Roman" panose="02020603050405020304" pitchFamily="18" charset="0"/>
              </a:rPr>
              <a:t>   There is a notable emphasis on a holistic approach to animal welfare legislation, as opposed to making fragmented amendments to outdated laws. This indicates a desire for a cohesive and modern legislative framework.</a:t>
            </a:r>
          </a:p>
          <a:p>
            <a:pPr marL="285750" indent="-285750">
              <a:buFont typeface="Wingdings" panose="05000000000000000000" pitchFamily="2" charset="2"/>
              <a:buChar char="§"/>
            </a:pPr>
            <a:r>
              <a:rPr lang="en-ZA" dirty="0">
                <a:latin typeface="Times New Roman" panose="02020603050405020304" pitchFamily="18" charset="0"/>
                <a:cs typeface="Times New Roman" panose="02020603050405020304" pitchFamily="18" charset="0"/>
              </a:rPr>
              <a:t>   The proposed Animal Welfare Bill is highlighted as an alternative aimed at better protecting animals, </a:t>
            </a:r>
            <a:r>
              <a:rPr lang="en-ZA" dirty="0" err="1">
                <a:latin typeface="Times New Roman" panose="02020603050405020304" pitchFamily="18" charset="0"/>
                <a:cs typeface="Times New Roman" panose="02020603050405020304" pitchFamily="18" charset="0"/>
              </a:rPr>
              <a:t>signaling</a:t>
            </a:r>
            <a:r>
              <a:rPr lang="en-ZA" dirty="0">
                <a:latin typeface="Times New Roman" panose="02020603050405020304" pitchFamily="18" charset="0"/>
                <a:cs typeface="Times New Roman" panose="02020603050405020304" pitchFamily="18" charset="0"/>
              </a:rPr>
              <a:t> a shift towards more robust and dedicated animal welfare laws.</a:t>
            </a:r>
          </a:p>
          <a:p>
            <a:r>
              <a:rPr lang="en-ZA" dirty="0">
                <a:latin typeface="Times New Roman" panose="02020603050405020304" pitchFamily="18" charset="0"/>
                <a:cs typeface="Times New Roman" panose="02020603050405020304" pitchFamily="18" charset="0"/>
              </a:rPr>
              <a:t>   The lines specify timelines for the completion of the bill's draft, such as March 2024, showing a clear commitment to progressing with the legislation.</a:t>
            </a:r>
          </a:p>
          <a:p>
            <a:endParaRPr lang="en-ZA" dirty="0"/>
          </a:p>
          <a:p>
            <a:pPr marL="285750" indent="-285750">
              <a:buFont typeface="Wingdings" panose="05000000000000000000" pitchFamily="2" charset="2"/>
              <a:buChar char="Ø"/>
            </a:pPr>
            <a:r>
              <a:rPr lang="en-ZA" dirty="0">
                <a:latin typeface="Times New Roman" panose="02020603050405020304" pitchFamily="18" charset="0"/>
                <a:cs typeface="Times New Roman" panose="02020603050405020304" pitchFamily="18" charset="0"/>
              </a:rPr>
              <a:t>Bioethical Implications</a:t>
            </a:r>
          </a:p>
          <a:p>
            <a:pPr marL="285750" indent="-285750">
              <a:buFont typeface="Wingdings" panose="05000000000000000000" pitchFamily="2" charset="2"/>
              <a:buChar char="§"/>
            </a:pPr>
            <a:r>
              <a:rPr lang="en-ZA" dirty="0">
                <a:latin typeface="Times New Roman" panose="02020603050405020304" pitchFamily="18" charset="0"/>
                <a:cs typeface="Times New Roman" panose="02020603050405020304" pitchFamily="18" charset="0"/>
              </a:rPr>
              <a:t>The comprehensive nature of the Animal Welfare Bill aims to address all aspects of animal welfare, thereby preventing harm by ensuring no areas are neglected.</a:t>
            </a:r>
          </a:p>
          <a:p>
            <a:pPr marL="285750" indent="-285750">
              <a:buFont typeface="Wingdings" panose="05000000000000000000" pitchFamily="2" charset="2"/>
              <a:buChar char="§"/>
            </a:pPr>
            <a:r>
              <a:rPr lang="en-ZA" dirty="0">
                <a:latin typeface="Times New Roman" panose="02020603050405020304" pitchFamily="18" charset="0"/>
                <a:cs typeface="Times New Roman" panose="02020603050405020304" pitchFamily="18" charset="0"/>
              </a:rPr>
              <a:t>  A holistic legislative approach ensures that the welfare of animals is maximally promoted through cohesive and thorough regulations.</a:t>
            </a:r>
          </a:p>
          <a:p>
            <a:pPr marL="285750" indent="-285750">
              <a:buFont typeface="Wingdings" panose="05000000000000000000" pitchFamily="2" charset="2"/>
              <a:buChar char="§"/>
            </a:pPr>
            <a:r>
              <a:rPr lang="en-ZA" dirty="0">
                <a:latin typeface="Times New Roman" panose="02020603050405020304" pitchFamily="18" charset="0"/>
                <a:cs typeface="Times New Roman" panose="02020603050405020304" pitchFamily="18" charset="0"/>
              </a:rPr>
              <a:t> The commitment to specific timelines for drafting and enacting the bill demonstrates a fair and just approach to legislative processes, ensuring timely protection for animals. </a:t>
            </a:r>
          </a:p>
          <a:p>
            <a:pPr marL="285750" indent="-285750">
              <a:buFont typeface="Wingdings" panose="05000000000000000000" pitchFamily="2" charset="2"/>
              <a:buChar char="§"/>
            </a:pPr>
            <a:r>
              <a:rPr lang="en-ZA" dirty="0">
                <a:latin typeface="Times New Roman" panose="02020603050405020304" pitchFamily="18" charset="0"/>
                <a:cs typeface="Times New Roman" panose="02020603050405020304" pitchFamily="18" charset="0"/>
              </a:rPr>
              <a:t>The focus on animal protection and the detailed development of the bill reflects a deep respect for animal life, ensuring their well-being is a legislative priority</a:t>
            </a:r>
          </a:p>
          <a:p>
            <a:endParaRPr lang="en-ZA" dirty="0"/>
          </a:p>
          <a:p>
            <a:endParaRPr lang="en-ZA" dirty="0"/>
          </a:p>
        </p:txBody>
      </p:sp>
    </p:spTree>
    <p:extLst>
      <p:ext uri="{BB962C8B-B14F-4D97-AF65-F5344CB8AC3E}">
        <p14:creationId xmlns:p14="http://schemas.microsoft.com/office/powerpoint/2010/main" val="35053049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3" cstate="print"/>
          <a:stretch>
            <a:fillRect/>
          </a:stretch>
        </a:blipFill>
        <a:effectLst/>
      </p:bgPr>
    </p:bg>
    <p:spTree>
      <p:nvGrpSpPr>
        <p:cNvPr id="1" name=""/>
        <p:cNvGrpSpPr/>
        <p:nvPr/>
      </p:nvGrpSpPr>
      <p:grpSpPr>
        <a:xfrm>
          <a:off x="0" y="0"/>
          <a:ext cx="0" cy="0"/>
          <a:chOff x="0" y="0"/>
          <a:chExt cx="0" cy="0"/>
        </a:xfrm>
      </p:grpSpPr>
      <p:sp>
        <p:nvSpPr>
          <p:cNvPr id="7" name="TextBox 6"/>
          <p:cNvSpPr txBox="1"/>
          <p:nvPr/>
        </p:nvSpPr>
        <p:spPr>
          <a:xfrm>
            <a:off x="-34109" y="1073909"/>
            <a:ext cx="12004765" cy="369332"/>
          </a:xfrm>
          <a:prstGeom prst="rect">
            <a:avLst/>
          </a:prstGeom>
          <a:noFill/>
        </p:spPr>
        <p:txBody>
          <a:bodyPr wrap="square" rtlCol="0">
            <a:spAutoFit/>
          </a:bodyPr>
          <a:lstStyle/>
          <a:p>
            <a:pPr marL="285750" indent="-285750">
              <a:buFont typeface="Wingdings" panose="05000000000000000000" pitchFamily="2" charset="2"/>
              <a:buChar char="Ø"/>
            </a:pPr>
            <a:r>
              <a:rPr lang="en-ZA" dirty="0">
                <a:latin typeface="Times New Roman" panose="02020603050405020304" pitchFamily="18" charset="0"/>
                <a:cs typeface="Times New Roman" panose="02020603050405020304" pitchFamily="18" charset="0"/>
              </a:rPr>
              <a:t>The table below shows the frequency analysis generated by the </a:t>
            </a:r>
            <a:r>
              <a:rPr lang="en-ZA" dirty="0" err="1">
                <a:latin typeface="Times New Roman" panose="02020603050405020304" pitchFamily="18" charset="0"/>
                <a:cs typeface="Times New Roman" panose="02020603050405020304" pitchFamily="18" charset="0"/>
              </a:rPr>
              <a:t>AntConc</a:t>
            </a:r>
            <a:r>
              <a:rPr lang="en-ZA" dirty="0">
                <a:latin typeface="Times New Roman" panose="02020603050405020304" pitchFamily="18" charset="0"/>
                <a:cs typeface="Times New Roman" panose="02020603050405020304" pitchFamily="18" charset="0"/>
              </a:rPr>
              <a:t> software</a:t>
            </a:r>
            <a:endParaRPr lang="en-GB"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xmlns="" id="{DF9E8400-C669-43D4-AD3F-DCD00225AAEB}"/>
              </a:ext>
            </a:extLst>
          </p:cNvPr>
          <p:cNvSpPr txBox="1"/>
          <p:nvPr/>
        </p:nvSpPr>
        <p:spPr>
          <a:xfrm>
            <a:off x="97970" y="550689"/>
            <a:ext cx="11872686" cy="523220"/>
          </a:xfrm>
          <a:prstGeom prst="rect">
            <a:avLst/>
          </a:prstGeom>
          <a:noFill/>
        </p:spPr>
        <p:txBody>
          <a:bodyPr wrap="square" rtlCol="0">
            <a:spAutoFit/>
          </a:bodyPr>
          <a:lstStyle/>
          <a:p>
            <a:pPr algn="ctr"/>
            <a:r>
              <a:rPr lang="en-GB" sz="2800" b="1" dirty="0">
                <a:latin typeface="Times New Roman" panose="02020603050405020304" pitchFamily="18" charset="0"/>
                <a:cs typeface="Times New Roman" panose="02020603050405020304" pitchFamily="18" charset="0"/>
              </a:rPr>
              <a:t>Results and Discussion </a:t>
            </a:r>
          </a:p>
        </p:txBody>
      </p:sp>
      <p:sp>
        <p:nvSpPr>
          <p:cNvPr id="2" name="Rectangle 1">
            <a:extLst>
              <a:ext uri="{FF2B5EF4-FFF2-40B4-BE49-F238E27FC236}">
                <a16:creationId xmlns:a16="http://schemas.microsoft.com/office/drawing/2014/main" xmlns="" id="{899DCD0D-2222-A3EC-630E-ADB8ED2F9520}"/>
              </a:ext>
            </a:extLst>
          </p:cNvPr>
          <p:cNvSpPr/>
          <p:nvPr/>
        </p:nvSpPr>
        <p:spPr>
          <a:xfrm>
            <a:off x="11044284" y="5863886"/>
            <a:ext cx="798990" cy="7128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 name="TextBox 2">
            <a:extLst>
              <a:ext uri="{FF2B5EF4-FFF2-40B4-BE49-F238E27FC236}">
                <a16:creationId xmlns:a16="http://schemas.microsoft.com/office/drawing/2014/main" xmlns="" id="{71154287-6F47-E8A0-6A20-51DB6E65EE65}"/>
              </a:ext>
            </a:extLst>
          </p:cNvPr>
          <p:cNvSpPr txBox="1"/>
          <p:nvPr/>
        </p:nvSpPr>
        <p:spPr>
          <a:xfrm>
            <a:off x="2057400" y="-9525"/>
            <a:ext cx="7934325" cy="369332"/>
          </a:xfrm>
          <a:prstGeom prst="rect">
            <a:avLst/>
          </a:prstGeom>
          <a:solidFill>
            <a:schemeClr val="accent1"/>
          </a:solidFill>
        </p:spPr>
        <p:txBody>
          <a:bodyPr wrap="square" rtlCol="0">
            <a:spAutoFit/>
          </a:bodyPr>
          <a:lstStyle/>
          <a:p>
            <a:pPr algn="ctr"/>
            <a:r>
              <a:rPr lang="en-US" b="1" i="1" dirty="0">
                <a:solidFill>
                  <a:srgbClr val="000000"/>
                </a:solidFill>
                <a:effectLst/>
                <a:latin typeface="sourcesanspro"/>
              </a:rPr>
              <a:t>Challenges in Emergency Management - Toward 2030 and Beyond</a:t>
            </a:r>
            <a:endParaRPr lang="en-ZA" dirty="0"/>
          </a:p>
        </p:txBody>
      </p:sp>
      <p:sp>
        <p:nvSpPr>
          <p:cNvPr id="4" name="TextBox 3">
            <a:extLst>
              <a:ext uri="{FF2B5EF4-FFF2-40B4-BE49-F238E27FC236}">
                <a16:creationId xmlns:a16="http://schemas.microsoft.com/office/drawing/2014/main" xmlns="" id="{A6B18A6B-C826-6F52-5793-AD915628C049}"/>
              </a:ext>
            </a:extLst>
          </p:cNvPr>
          <p:cNvSpPr txBox="1"/>
          <p:nvPr/>
        </p:nvSpPr>
        <p:spPr>
          <a:xfrm>
            <a:off x="0" y="0"/>
            <a:ext cx="12192000" cy="369332"/>
          </a:xfrm>
          <a:prstGeom prst="rect">
            <a:avLst/>
          </a:prstGeom>
          <a:solidFill>
            <a:schemeClr val="accent1"/>
          </a:solidFill>
        </p:spPr>
        <p:txBody>
          <a:bodyPr wrap="square" rtlCol="0">
            <a:spAutoFit/>
          </a:bodyPr>
          <a:lstStyle/>
          <a:p>
            <a:pPr algn="ctr"/>
            <a:r>
              <a:rPr lang="en-US" b="1" i="1" dirty="0">
                <a:solidFill>
                  <a:srgbClr val="000000"/>
                </a:solidFill>
                <a:effectLst/>
                <a:latin typeface="sourcesanspro"/>
              </a:rPr>
              <a:t>TIEMS Africa Maiden Conference – Climate Change and Emergency Management 10th July 2024</a:t>
            </a:r>
            <a:endParaRPr lang="en-ZA" dirty="0"/>
          </a:p>
        </p:txBody>
      </p:sp>
      <p:graphicFrame>
        <p:nvGraphicFramePr>
          <p:cNvPr id="19" name="Object 18">
            <a:extLst>
              <a:ext uri="{FF2B5EF4-FFF2-40B4-BE49-F238E27FC236}">
                <a16:creationId xmlns:a16="http://schemas.microsoft.com/office/drawing/2014/main" xmlns="" id="{F0FDA86B-272A-470D-B128-FBF3EE9C01D3}"/>
              </a:ext>
            </a:extLst>
          </p:cNvPr>
          <p:cNvGraphicFramePr>
            <a:graphicFrameLocks noChangeAspect="1"/>
          </p:cNvGraphicFramePr>
          <p:nvPr>
            <p:extLst>
              <p:ext uri="{D42A27DB-BD31-4B8C-83A1-F6EECF244321}">
                <p14:modId xmlns:p14="http://schemas.microsoft.com/office/powerpoint/2010/main" val="2272026964"/>
              </p:ext>
            </p:extLst>
          </p:nvPr>
        </p:nvGraphicFramePr>
        <p:xfrm>
          <a:off x="443345" y="1597129"/>
          <a:ext cx="10600939" cy="3794522"/>
        </p:xfrm>
        <a:graphic>
          <a:graphicData uri="http://schemas.openxmlformats.org/presentationml/2006/ole">
            <mc:AlternateContent xmlns:mc="http://schemas.openxmlformats.org/markup-compatibility/2006">
              <mc:Choice xmlns:v="urn:schemas-microsoft-com:vml" Requires="v">
                <p:oleObj spid="_x0000_s2066" name="Worksheet" r:id="rId4" imgW="8001000" imgH="2104883" progId="Excel.Sheet.12">
                  <p:embed/>
                </p:oleObj>
              </mc:Choice>
              <mc:Fallback>
                <p:oleObj name="Worksheet" r:id="rId4" imgW="8001000" imgH="2104883" progId="Excel.Sheet.12">
                  <p:embed/>
                  <p:pic>
                    <p:nvPicPr>
                      <p:cNvPr id="0" name=""/>
                      <p:cNvPicPr/>
                      <p:nvPr/>
                    </p:nvPicPr>
                    <p:blipFill>
                      <a:blip r:embed="rId5"/>
                      <a:stretch>
                        <a:fillRect/>
                      </a:stretch>
                    </p:blipFill>
                    <p:spPr>
                      <a:xfrm>
                        <a:off x="443345" y="1597129"/>
                        <a:ext cx="10600939" cy="3794522"/>
                      </a:xfrm>
                      <a:prstGeom prst="rect">
                        <a:avLst/>
                      </a:prstGeom>
                    </p:spPr>
                  </p:pic>
                </p:oleObj>
              </mc:Fallback>
            </mc:AlternateContent>
          </a:graphicData>
        </a:graphic>
      </p:graphicFrame>
    </p:spTree>
    <p:extLst>
      <p:ext uri="{BB962C8B-B14F-4D97-AF65-F5344CB8AC3E}">
        <p14:creationId xmlns:p14="http://schemas.microsoft.com/office/powerpoint/2010/main" val="27821423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7" name="TextBox 6"/>
          <p:cNvSpPr txBox="1"/>
          <p:nvPr/>
        </p:nvSpPr>
        <p:spPr>
          <a:xfrm>
            <a:off x="164010" y="1135464"/>
            <a:ext cx="12004765" cy="3693319"/>
          </a:xfrm>
          <a:prstGeom prst="rect">
            <a:avLst/>
          </a:prstGeom>
          <a:noFill/>
        </p:spPr>
        <p:txBody>
          <a:bodyPr wrap="square" rtlCol="0">
            <a:spAutoFit/>
          </a:bodyPr>
          <a:lstStyle/>
          <a:p>
            <a:pPr marL="285750" indent="-285750">
              <a:buFont typeface="Wingdings" panose="05000000000000000000" pitchFamily="2" charset="2"/>
              <a:buChar char="Ø"/>
            </a:pPr>
            <a:r>
              <a:rPr lang="en-ZA" dirty="0">
                <a:latin typeface="Times New Roman" panose="02020603050405020304" pitchFamily="18" charset="0"/>
                <a:cs typeface="Times New Roman" panose="02020603050405020304" pitchFamily="18" charset="0"/>
              </a:rPr>
              <a:t>The frequency table highlights the distribution and occurrence of terms across different documents:</a:t>
            </a:r>
          </a:p>
          <a:p>
            <a:pPr marL="285750" indent="-285750">
              <a:buFont typeface="Wingdings" panose="05000000000000000000" pitchFamily="2" charset="2"/>
              <a:buChar char="§"/>
            </a:pPr>
            <a:r>
              <a:rPr lang="en-ZA" dirty="0">
                <a:latin typeface="Times New Roman" panose="02020603050405020304" pitchFamily="18" charset="0"/>
                <a:cs typeface="Times New Roman" panose="02020603050405020304" pitchFamily="18" charset="0"/>
              </a:rPr>
              <a:t>The document "Hansard 2023.docx" has the highest frequency of the term, appearing 16 times with a normalized frequency of 802.005 and a dispersion of 3, indicating moderate spread.</a:t>
            </a:r>
          </a:p>
          <a:p>
            <a:pPr marL="285750" indent="-285750">
              <a:buFont typeface="Wingdings" panose="05000000000000000000" pitchFamily="2" charset="2"/>
              <a:buChar char="§"/>
            </a:pPr>
            <a:r>
              <a:rPr lang="en-ZA" dirty="0">
                <a:latin typeface="Times New Roman" panose="02020603050405020304" pitchFamily="18" charset="0"/>
                <a:cs typeface="Times New Roman" panose="02020603050405020304" pitchFamily="18" charset="0"/>
              </a:rPr>
              <a:t>"Question NW2356 to the Minister of Agriculture..." has the term appearing 14 times with the highest normalized frequency of 17,948.718 and a dispersion of 8, showing the most even distribution.</a:t>
            </a:r>
          </a:p>
          <a:p>
            <a:pPr marL="285750" indent="-285750">
              <a:buFont typeface="Wingdings" panose="05000000000000000000" pitchFamily="2" charset="2"/>
              <a:buChar char="§"/>
            </a:pPr>
            <a:r>
              <a:rPr lang="en-ZA" dirty="0">
                <a:latin typeface="Times New Roman" panose="02020603050405020304" pitchFamily="18" charset="0"/>
                <a:cs typeface="Times New Roman" panose="02020603050405020304" pitchFamily="18" charset="0"/>
              </a:rPr>
              <a:t>"NCOP-UH 2016.docx" has the term appearing 5 times with a normalized frequency of 703.433 and the lowest dispersion of 1, indicating the term is clustered in specific parts of the document.</a:t>
            </a:r>
          </a:p>
          <a:p>
            <a:endParaRPr lang="en-ZA"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en-ZA" dirty="0">
                <a:latin typeface="Times New Roman" panose="02020603050405020304" pitchFamily="18" charset="0"/>
                <a:cs typeface="Times New Roman" panose="02020603050405020304" pitchFamily="18" charset="0"/>
              </a:rPr>
              <a:t>Bioethical Implication </a:t>
            </a:r>
          </a:p>
          <a:p>
            <a:r>
              <a:rPr lang="en-ZA" dirty="0">
                <a:latin typeface="Times New Roman" panose="02020603050405020304" pitchFamily="18" charset="0"/>
                <a:cs typeface="Times New Roman" panose="02020603050405020304" pitchFamily="18" charset="0"/>
              </a:rPr>
              <a:t>The frequency table from </a:t>
            </a:r>
            <a:r>
              <a:rPr lang="en-ZA" dirty="0" err="1">
                <a:latin typeface="Times New Roman" panose="02020603050405020304" pitchFamily="18" charset="0"/>
                <a:cs typeface="Times New Roman" panose="02020603050405020304" pitchFamily="18" charset="0"/>
              </a:rPr>
              <a:t>AntConc</a:t>
            </a:r>
            <a:r>
              <a:rPr lang="en-ZA" dirty="0">
                <a:latin typeface="Times New Roman" panose="02020603050405020304" pitchFamily="18" charset="0"/>
                <a:cs typeface="Times New Roman" panose="02020603050405020304" pitchFamily="18" charset="0"/>
              </a:rPr>
              <a:t> software highlights the distribution and occurrence of specific terms across multiple animal welfare documents. The bioethical implications stress the importance of privacy, unbiased representation, context-aware interpretation, ethical communication, and transparency. Properly addressing these considerations ensures that frequency analysis contributes positively and ethically to understanding and improving the focus and representation of animal welfare.</a:t>
            </a:r>
          </a:p>
        </p:txBody>
      </p:sp>
      <p:sp>
        <p:nvSpPr>
          <p:cNvPr id="5" name="TextBox 4">
            <a:extLst>
              <a:ext uri="{FF2B5EF4-FFF2-40B4-BE49-F238E27FC236}">
                <a16:creationId xmlns:a16="http://schemas.microsoft.com/office/drawing/2014/main" xmlns="" id="{DF9E8400-C669-43D4-AD3F-DCD00225AAEB}"/>
              </a:ext>
            </a:extLst>
          </p:cNvPr>
          <p:cNvSpPr txBox="1"/>
          <p:nvPr/>
        </p:nvSpPr>
        <p:spPr>
          <a:xfrm>
            <a:off x="164010" y="550689"/>
            <a:ext cx="11872686" cy="584775"/>
          </a:xfrm>
          <a:prstGeom prst="rect">
            <a:avLst/>
          </a:prstGeom>
          <a:noFill/>
        </p:spPr>
        <p:txBody>
          <a:bodyPr wrap="square" rtlCol="0">
            <a:spAutoFit/>
          </a:bodyPr>
          <a:lstStyle/>
          <a:p>
            <a:pPr algn="ctr"/>
            <a:r>
              <a:rPr lang="en-GB" sz="3200" b="1" dirty="0"/>
              <a:t> </a:t>
            </a:r>
            <a:r>
              <a:rPr lang="en-GB" sz="2800" b="1" dirty="0">
                <a:latin typeface="Times New Roman" panose="02020603050405020304" pitchFamily="18" charset="0"/>
                <a:cs typeface="Times New Roman" panose="02020603050405020304" pitchFamily="18" charset="0"/>
              </a:rPr>
              <a:t>Interpretation and Bioethical Implication </a:t>
            </a:r>
          </a:p>
        </p:txBody>
      </p:sp>
      <p:sp>
        <p:nvSpPr>
          <p:cNvPr id="2" name="Rectangle 1">
            <a:extLst>
              <a:ext uri="{FF2B5EF4-FFF2-40B4-BE49-F238E27FC236}">
                <a16:creationId xmlns:a16="http://schemas.microsoft.com/office/drawing/2014/main" xmlns="" id="{899DCD0D-2222-A3EC-630E-ADB8ED2F9520}"/>
              </a:ext>
            </a:extLst>
          </p:cNvPr>
          <p:cNvSpPr/>
          <p:nvPr/>
        </p:nvSpPr>
        <p:spPr>
          <a:xfrm>
            <a:off x="11044284" y="5863886"/>
            <a:ext cx="798990" cy="7128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 name="TextBox 2">
            <a:extLst>
              <a:ext uri="{FF2B5EF4-FFF2-40B4-BE49-F238E27FC236}">
                <a16:creationId xmlns:a16="http://schemas.microsoft.com/office/drawing/2014/main" xmlns="" id="{71154287-6F47-E8A0-6A20-51DB6E65EE65}"/>
              </a:ext>
            </a:extLst>
          </p:cNvPr>
          <p:cNvSpPr txBox="1"/>
          <p:nvPr/>
        </p:nvSpPr>
        <p:spPr>
          <a:xfrm>
            <a:off x="2057400" y="-9525"/>
            <a:ext cx="7934325" cy="369332"/>
          </a:xfrm>
          <a:prstGeom prst="rect">
            <a:avLst/>
          </a:prstGeom>
          <a:solidFill>
            <a:schemeClr val="accent1"/>
          </a:solidFill>
        </p:spPr>
        <p:txBody>
          <a:bodyPr wrap="square" rtlCol="0">
            <a:spAutoFit/>
          </a:bodyPr>
          <a:lstStyle/>
          <a:p>
            <a:pPr algn="ctr"/>
            <a:r>
              <a:rPr lang="en-US" b="1" i="1" dirty="0">
                <a:solidFill>
                  <a:srgbClr val="000000"/>
                </a:solidFill>
                <a:effectLst/>
                <a:latin typeface="sourcesanspro"/>
              </a:rPr>
              <a:t>Challenges in Emergency Management - Toward 2030 and Beyond</a:t>
            </a:r>
            <a:endParaRPr lang="en-ZA" dirty="0"/>
          </a:p>
        </p:txBody>
      </p:sp>
      <p:sp>
        <p:nvSpPr>
          <p:cNvPr id="4" name="TextBox 3">
            <a:extLst>
              <a:ext uri="{FF2B5EF4-FFF2-40B4-BE49-F238E27FC236}">
                <a16:creationId xmlns:a16="http://schemas.microsoft.com/office/drawing/2014/main" xmlns="" id="{A6B18A6B-C826-6F52-5793-AD915628C049}"/>
              </a:ext>
            </a:extLst>
          </p:cNvPr>
          <p:cNvSpPr txBox="1"/>
          <p:nvPr/>
        </p:nvSpPr>
        <p:spPr>
          <a:xfrm>
            <a:off x="0" y="0"/>
            <a:ext cx="12192000" cy="369332"/>
          </a:xfrm>
          <a:prstGeom prst="rect">
            <a:avLst/>
          </a:prstGeom>
          <a:solidFill>
            <a:schemeClr val="accent1"/>
          </a:solidFill>
        </p:spPr>
        <p:txBody>
          <a:bodyPr wrap="square" rtlCol="0">
            <a:spAutoFit/>
          </a:bodyPr>
          <a:lstStyle/>
          <a:p>
            <a:pPr algn="ctr"/>
            <a:r>
              <a:rPr lang="en-US" b="1" i="1" dirty="0">
                <a:solidFill>
                  <a:srgbClr val="000000"/>
                </a:solidFill>
                <a:effectLst/>
                <a:latin typeface="sourcesanspro"/>
              </a:rPr>
              <a:t>TIEMS Africa Maiden Conference – Climate Change and Emergency Management 10th July 2024</a:t>
            </a:r>
            <a:endParaRPr lang="en-ZA" dirty="0"/>
          </a:p>
        </p:txBody>
      </p:sp>
    </p:spTree>
    <p:extLst>
      <p:ext uri="{BB962C8B-B14F-4D97-AF65-F5344CB8AC3E}">
        <p14:creationId xmlns:p14="http://schemas.microsoft.com/office/powerpoint/2010/main" val="10133372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0" y="562872"/>
            <a:ext cx="11276328" cy="861774"/>
          </a:xfrm>
          <a:prstGeom prst="rect">
            <a:avLst/>
          </a:prstGeom>
          <a:noFill/>
        </p:spPr>
        <p:txBody>
          <a:bodyPr wrap="square" rtlCol="0">
            <a:spAutoFit/>
          </a:bodyPr>
          <a:lstStyle/>
          <a:p>
            <a:pPr algn="ctr"/>
            <a:r>
              <a:rPr lang="en-GB" sz="3200" b="1" dirty="0"/>
              <a:t>References</a:t>
            </a:r>
            <a:endParaRPr lang="en-GB" sz="3200" dirty="0"/>
          </a:p>
          <a:p>
            <a:pPr algn="ctr"/>
            <a:endParaRPr lang="en-GB" dirty="0"/>
          </a:p>
        </p:txBody>
      </p:sp>
      <p:sp>
        <p:nvSpPr>
          <p:cNvPr id="6" name="TextBox 5"/>
          <p:cNvSpPr txBox="1"/>
          <p:nvPr/>
        </p:nvSpPr>
        <p:spPr>
          <a:xfrm>
            <a:off x="130626" y="1325288"/>
            <a:ext cx="11861074" cy="4971617"/>
          </a:xfrm>
          <a:prstGeom prst="rect">
            <a:avLst/>
          </a:prstGeom>
          <a:noFill/>
        </p:spPr>
        <p:txBody>
          <a:bodyPr wrap="square" rtlCol="0">
            <a:spAutoFit/>
          </a:bodyPr>
          <a:lstStyle/>
          <a:p>
            <a:pPr marL="109728" lvl="0">
              <a:lnSpc>
                <a:spcPct val="80000"/>
              </a:lnSpc>
              <a:spcBef>
                <a:spcPts val="400"/>
              </a:spcBef>
              <a:buClr>
                <a:schemeClr val="accent1"/>
              </a:buClr>
              <a:buSzPct val="68000"/>
              <a:defRPr/>
            </a:pPr>
            <a:endParaRPr lang="en-ZA" sz="1200" dirty="0">
              <a:latin typeface="+mj-lt"/>
              <a:cs typeface="Arial" pitchFamily="34" charset="0"/>
            </a:endParaRPr>
          </a:p>
          <a:p>
            <a:pPr marL="452628" lvl="0" indent="-342900">
              <a:lnSpc>
                <a:spcPct val="80000"/>
              </a:lnSpc>
              <a:spcBef>
                <a:spcPts val="400"/>
              </a:spcBef>
              <a:buClr>
                <a:schemeClr val="accent1"/>
              </a:buClr>
              <a:buSzPct val="68000"/>
              <a:buFont typeface="Wingdings" panose="05000000000000000000" pitchFamily="2" charset="2"/>
              <a:buChar char="Ø"/>
              <a:defRPr/>
            </a:pPr>
            <a:r>
              <a:rPr lang="en-ZA" sz="2000" dirty="0">
                <a:latin typeface="Times New Roman" panose="02020603050405020304" pitchFamily="18" charset="0"/>
                <a:cs typeface="Times New Roman" panose="02020603050405020304" pitchFamily="18" charset="0"/>
              </a:rPr>
              <a:t>Birch, J. (2022). The search for invertebrate consciousness. 133–153. https://doi.org/10.1111/nous.12351</a:t>
            </a:r>
          </a:p>
          <a:p>
            <a:pPr marL="365760" lvl="0" indent="-256032">
              <a:lnSpc>
                <a:spcPct val="80000"/>
              </a:lnSpc>
              <a:spcBef>
                <a:spcPts val="400"/>
              </a:spcBef>
              <a:buClr>
                <a:schemeClr val="accent1"/>
              </a:buClr>
              <a:buSzPct val="68000"/>
              <a:buFont typeface="Wingdings 3"/>
              <a:buChar char=""/>
              <a:defRPr/>
            </a:pPr>
            <a:r>
              <a:rPr lang="en-ZA" sz="2000" dirty="0">
                <a:latin typeface="Times New Roman" panose="02020603050405020304" pitchFamily="18" charset="0"/>
                <a:cs typeface="Times New Roman" panose="02020603050405020304" pitchFamily="18" charset="0"/>
              </a:rPr>
              <a:t>Crespi-Abril, A., &amp; Rubilar, T. (2023). Coping with the Anthropocene: Responses of terrestrial invertebrates to environmental change. Invertebrate Biology, 142(2), e12345.</a:t>
            </a:r>
          </a:p>
          <a:p>
            <a:pPr marL="365760" lvl="0" indent="-256032">
              <a:lnSpc>
                <a:spcPct val="80000"/>
              </a:lnSpc>
              <a:spcBef>
                <a:spcPts val="400"/>
              </a:spcBef>
              <a:buClr>
                <a:schemeClr val="accent1"/>
              </a:buClr>
              <a:buSzPct val="68000"/>
              <a:buFont typeface="Wingdings 3"/>
              <a:buChar char=""/>
              <a:defRPr/>
            </a:pPr>
            <a:r>
              <a:rPr lang="en-ZA" sz="2000" dirty="0">
                <a:latin typeface="Times New Roman" panose="02020603050405020304" pitchFamily="18" charset="0"/>
                <a:cs typeface="Times New Roman" panose="02020603050405020304" pitchFamily="18" charset="0"/>
              </a:rPr>
              <a:t>Dung, L. (2022). Assessing tests of animal consciousness. Consciousness and Cognition, 105(August), 103410. https://doi.org/10.1016/j.concog.2022.103410</a:t>
            </a:r>
          </a:p>
          <a:p>
            <a:pPr marL="365760" lvl="0" indent="-256032">
              <a:lnSpc>
                <a:spcPct val="80000"/>
              </a:lnSpc>
              <a:spcBef>
                <a:spcPts val="400"/>
              </a:spcBef>
              <a:buClr>
                <a:schemeClr val="accent1"/>
              </a:buClr>
              <a:buSzPct val="68000"/>
              <a:buFont typeface="Wingdings 3"/>
              <a:buChar char=""/>
              <a:defRPr/>
            </a:pPr>
            <a:r>
              <a:rPr lang="en-ZA" sz="2000" dirty="0" err="1">
                <a:latin typeface="Times New Roman" panose="02020603050405020304" pitchFamily="18" charset="0"/>
                <a:cs typeface="Times New Roman" panose="02020603050405020304" pitchFamily="18" charset="0"/>
              </a:rPr>
              <a:t>Gherardi</a:t>
            </a:r>
            <a:r>
              <a:rPr lang="en-ZA" sz="2000" dirty="0">
                <a:latin typeface="Times New Roman" panose="02020603050405020304" pitchFamily="18" charset="0"/>
                <a:cs typeface="Times New Roman" panose="02020603050405020304" pitchFamily="18" charset="0"/>
              </a:rPr>
              <a:t>, F. (2009). Behavioral indicators of pain in crustaceans: The elusive 'true' sentience. Animal Welfare, 18(2), 123-133.</a:t>
            </a:r>
          </a:p>
          <a:p>
            <a:pPr marL="365760" lvl="0" indent="-256032">
              <a:lnSpc>
                <a:spcPct val="80000"/>
              </a:lnSpc>
              <a:spcBef>
                <a:spcPts val="400"/>
              </a:spcBef>
              <a:buClr>
                <a:schemeClr val="accent1"/>
              </a:buClr>
              <a:buSzPct val="68000"/>
              <a:buFont typeface="Wingdings 3"/>
              <a:buChar char=""/>
              <a:defRPr/>
            </a:pPr>
            <a:r>
              <a:rPr lang="en-ZA" sz="2000" dirty="0">
                <a:latin typeface="Times New Roman" panose="02020603050405020304" pitchFamily="18" charset="0"/>
                <a:cs typeface="Times New Roman" panose="02020603050405020304" pitchFamily="18" charset="0"/>
              </a:rPr>
              <a:t>Gibbons, M., </a:t>
            </a:r>
            <a:r>
              <a:rPr lang="en-ZA" sz="2000" dirty="0" err="1">
                <a:latin typeface="Times New Roman" panose="02020603050405020304" pitchFamily="18" charset="0"/>
                <a:cs typeface="Times New Roman" panose="02020603050405020304" pitchFamily="18" charset="0"/>
              </a:rPr>
              <a:t>Sarlak</a:t>
            </a:r>
            <a:r>
              <a:rPr lang="en-ZA" sz="2000" dirty="0">
                <a:latin typeface="Times New Roman" panose="02020603050405020304" pitchFamily="18" charset="0"/>
                <a:cs typeface="Times New Roman" panose="02020603050405020304" pitchFamily="18" charset="0"/>
              </a:rPr>
              <a:t>, S., &amp; </a:t>
            </a:r>
            <a:r>
              <a:rPr lang="en-ZA" sz="2000" dirty="0" err="1">
                <a:latin typeface="Times New Roman" panose="02020603050405020304" pitchFamily="18" charset="0"/>
                <a:cs typeface="Times New Roman" panose="02020603050405020304" pitchFamily="18" charset="0"/>
              </a:rPr>
              <a:t>Chittka</a:t>
            </a:r>
            <a:r>
              <a:rPr lang="en-ZA" sz="2000" dirty="0">
                <a:latin typeface="Times New Roman" panose="02020603050405020304" pitchFamily="18" charset="0"/>
                <a:cs typeface="Times New Roman" panose="02020603050405020304" pitchFamily="18" charset="0"/>
              </a:rPr>
              <a:t>, L. (2022). Descending control of nociception in insects ? 1–8.</a:t>
            </a:r>
          </a:p>
          <a:p>
            <a:pPr marL="365760" lvl="0" indent="-256032">
              <a:lnSpc>
                <a:spcPct val="80000"/>
              </a:lnSpc>
              <a:spcBef>
                <a:spcPts val="400"/>
              </a:spcBef>
              <a:buClr>
                <a:schemeClr val="accent1"/>
              </a:buClr>
              <a:buSzPct val="68000"/>
              <a:buFont typeface="Wingdings 3"/>
              <a:buChar char=""/>
              <a:defRPr/>
            </a:pPr>
            <a:r>
              <a:rPr lang="en-ZA" sz="2000" dirty="0">
                <a:latin typeface="Times New Roman" panose="02020603050405020304" pitchFamily="18" charset="0"/>
                <a:cs typeface="Times New Roman" panose="02020603050405020304" pitchFamily="18" charset="0"/>
              </a:rPr>
              <a:t>Neville, V., Nakagawa, S., </a:t>
            </a:r>
            <a:r>
              <a:rPr lang="en-ZA" sz="2000" dirty="0" err="1">
                <a:latin typeface="Times New Roman" panose="02020603050405020304" pitchFamily="18" charset="0"/>
                <a:cs typeface="Times New Roman" panose="02020603050405020304" pitchFamily="18" charset="0"/>
              </a:rPr>
              <a:t>Zidar</a:t>
            </a:r>
            <a:r>
              <a:rPr lang="en-ZA" sz="2000" dirty="0">
                <a:latin typeface="Times New Roman" panose="02020603050405020304" pitchFamily="18" charset="0"/>
                <a:cs typeface="Times New Roman" panose="02020603050405020304" pitchFamily="18" charset="0"/>
              </a:rPr>
              <a:t>, J., Paul, E. S., </a:t>
            </a:r>
            <a:r>
              <a:rPr lang="en-ZA" sz="2000" dirty="0" err="1">
                <a:latin typeface="Times New Roman" panose="02020603050405020304" pitchFamily="18" charset="0"/>
                <a:cs typeface="Times New Roman" panose="02020603050405020304" pitchFamily="18" charset="0"/>
              </a:rPr>
              <a:t>Lagisz</a:t>
            </a:r>
            <a:r>
              <a:rPr lang="en-ZA" sz="2000" dirty="0">
                <a:latin typeface="Times New Roman" panose="02020603050405020304" pitchFamily="18" charset="0"/>
                <a:cs typeface="Times New Roman" panose="02020603050405020304" pitchFamily="18" charset="0"/>
              </a:rPr>
              <a:t>, M., Bateson, M., </a:t>
            </a:r>
            <a:r>
              <a:rPr lang="en-ZA" sz="2000" dirty="0" err="1">
                <a:latin typeface="Times New Roman" panose="02020603050405020304" pitchFamily="18" charset="0"/>
                <a:cs typeface="Times New Roman" panose="02020603050405020304" pitchFamily="18" charset="0"/>
              </a:rPr>
              <a:t>Løvlie</a:t>
            </a:r>
            <a:r>
              <a:rPr lang="en-ZA" sz="2000" dirty="0">
                <a:latin typeface="Times New Roman" panose="02020603050405020304" pitchFamily="18" charset="0"/>
                <a:cs typeface="Times New Roman" panose="02020603050405020304" pitchFamily="18" charset="0"/>
              </a:rPr>
              <a:t>, H., &amp; </a:t>
            </a:r>
            <a:r>
              <a:rPr lang="en-ZA" sz="2000" dirty="0" err="1">
                <a:latin typeface="Times New Roman" panose="02020603050405020304" pitchFamily="18" charset="0"/>
                <a:cs typeface="Times New Roman" panose="02020603050405020304" pitchFamily="18" charset="0"/>
              </a:rPr>
              <a:t>Mendl</a:t>
            </a:r>
            <a:r>
              <a:rPr lang="en-ZA" sz="2000" dirty="0">
                <a:latin typeface="Times New Roman" panose="02020603050405020304" pitchFamily="18" charset="0"/>
                <a:cs typeface="Times New Roman" panose="02020603050405020304" pitchFamily="18" charset="0"/>
              </a:rPr>
              <a:t>, M. (2020). Pharmacological manipulations of judgement bias: a systematic review and meta-analysis. Neuroscience and </a:t>
            </a:r>
            <a:r>
              <a:rPr lang="en-ZA" sz="2000" dirty="0" err="1">
                <a:latin typeface="Times New Roman" panose="02020603050405020304" pitchFamily="18" charset="0"/>
                <a:cs typeface="Times New Roman" panose="02020603050405020304" pitchFamily="18" charset="0"/>
              </a:rPr>
              <a:t>Biobehavioral</a:t>
            </a:r>
            <a:r>
              <a:rPr lang="en-ZA" sz="2000" dirty="0">
                <a:latin typeface="Times New Roman" panose="02020603050405020304" pitchFamily="18" charset="0"/>
                <a:cs typeface="Times New Roman" panose="02020603050405020304" pitchFamily="18" charset="0"/>
              </a:rPr>
              <a:t> Reviews, 108, 269-286. https://doi.org/10.1016/j.neubiorev.2019.11.008</a:t>
            </a:r>
          </a:p>
          <a:p>
            <a:pPr marL="365760" lvl="0" indent="-256032">
              <a:lnSpc>
                <a:spcPct val="80000"/>
              </a:lnSpc>
              <a:spcBef>
                <a:spcPts val="400"/>
              </a:spcBef>
              <a:buClr>
                <a:schemeClr val="accent1"/>
              </a:buClr>
              <a:buSzPct val="68000"/>
              <a:buFont typeface="Wingdings 3"/>
              <a:buChar char=""/>
              <a:defRPr/>
            </a:pPr>
            <a:r>
              <a:rPr lang="en-ZA" sz="2000" dirty="0">
                <a:latin typeface="Times New Roman" panose="02020603050405020304" pitchFamily="18" charset="0"/>
                <a:cs typeface="Times New Roman" panose="02020603050405020304" pitchFamily="18" charset="0"/>
              </a:rPr>
              <a:t>Tsubouchi, A., Yano, T., Yokoyama, T. K., </a:t>
            </a:r>
            <a:r>
              <a:rPr lang="en-ZA" sz="2000" dirty="0" err="1">
                <a:latin typeface="Times New Roman" panose="02020603050405020304" pitchFamily="18" charset="0"/>
                <a:cs typeface="Times New Roman" panose="02020603050405020304" pitchFamily="18" charset="0"/>
              </a:rPr>
              <a:t>Otsuna</a:t>
            </a:r>
            <a:r>
              <a:rPr lang="en-ZA" sz="2000" dirty="0">
                <a:latin typeface="Times New Roman" panose="02020603050405020304" pitchFamily="18" charset="0"/>
                <a:cs typeface="Times New Roman" panose="02020603050405020304" pitchFamily="18" charset="0"/>
              </a:rPr>
              <a:t>, H., &amp; Ito, K. (2017). Topological and modality-specific representation of somatosensory information in the fly brain. 623(November), 615–623</a:t>
            </a:r>
          </a:p>
          <a:p>
            <a:pPr marL="109728" lvl="0">
              <a:lnSpc>
                <a:spcPct val="80000"/>
              </a:lnSpc>
              <a:spcBef>
                <a:spcPts val="400"/>
              </a:spcBef>
              <a:buClr>
                <a:schemeClr val="accent1"/>
              </a:buClr>
              <a:buSzPct val="68000"/>
              <a:defRPr/>
            </a:pPr>
            <a:endParaRPr lang="en-ZA" sz="2000" dirty="0">
              <a:latin typeface="Times New Roman" panose="02020603050405020304" pitchFamily="18" charset="0"/>
              <a:cs typeface="Times New Roman" panose="02020603050405020304" pitchFamily="18" charset="0"/>
            </a:endParaRPr>
          </a:p>
          <a:p>
            <a:pPr marL="365760" lvl="0" indent="-256032">
              <a:lnSpc>
                <a:spcPct val="80000"/>
              </a:lnSpc>
              <a:spcBef>
                <a:spcPts val="400"/>
              </a:spcBef>
              <a:buClr>
                <a:schemeClr val="accent1"/>
              </a:buClr>
              <a:buSzPct val="68000"/>
              <a:buFont typeface="Wingdings 3"/>
              <a:buChar char=""/>
              <a:defRPr/>
            </a:pPr>
            <a:endParaRPr lang="en-ZA" sz="1200" dirty="0">
              <a:latin typeface="+mj-lt"/>
              <a:cs typeface="Arial" pitchFamily="34" charset="0"/>
            </a:endParaRPr>
          </a:p>
          <a:p>
            <a:pPr marL="365760" lvl="0" indent="-256032">
              <a:lnSpc>
                <a:spcPct val="80000"/>
              </a:lnSpc>
              <a:spcBef>
                <a:spcPts val="400"/>
              </a:spcBef>
              <a:buClr>
                <a:schemeClr val="accent1"/>
              </a:buClr>
              <a:buSzPct val="68000"/>
              <a:buFont typeface="Wingdings 3"/>
              <a:buChar char=""/>
              <a:defRPr/>
            </a:pPr>
            <a:endParaRPr lang="en-ZA" sz="1200" dirty="0">
              <a:latin typeface="+mj-lt"/>
              <a:cs typeface="Arial" pitchFamily="34" charset="0"/>
            </a:endParaRPr>
          </a:p>
          <a:p>
            <a:pPr marL="365760" lvl="0" indent="-256032">
              <a:lnSpc>
                <a:spcPct val="80000"/>
              </a:lnSpc>
              <a:spcBef>
                <a:spcPts val="400"/>
              </a:spcBef>
              <a:buClr>
                <a:schemeClr val="accent1"/>
              </a:buClr>
              <a:buSzPct val="68000"/>
              <a:buFont typeface="Wingdings 3"/>
              <a:buChar char=""/>
              <a:defRPr/>
            </a:pPr>
            <a:endParaRPr lang="en-ZA" sz="1200" dirty="0">
              <a:latin typeface="+mj-lt"/>
              <a:cs typeface="Arial" pitchFamily="34" charset="0"/>
            </a:endParaRPr>
          </a:p>
          <a:p>
            <a:endParaRPr lang="en-GB" dirty="0"/>
          </a:p>
        </p:txBody>
      </p:sp>
      <p:sp>
        <p:nvSpPr>
          <p:cNvPr id="3" name="Rectangle 2">
            <a:extLst>
              <a:ext uri="{FF2B5EF4-FFF2-40B4-BE49-F238E27FC236}">
                <a16:creationId xmlns:a16="http://schemas.microsoft.com/office/drawing/2014/main" xmlns="" id="{E5234734-56DD-FF6D-23DE-8BEC98B6B153}"/>
              </a:ext>
            </a:extLst>
          </p:cNvPr>
          <p:cNvSpPr/>
          <p:nvPr/>
        </p:nvSpPr>
        <p:spPr>
          <a:xfrm>
            <a:off x="11044284" y="5863886"/>
            <a:ext cx="798990" cy="7128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5" name="TextBox 4">
            <a:extLst>
              <a:ext uri="{FF2B5EF4-FFF2-40B4-BE49-F238E27FC236}">
                <a16:creationId xmlns:a16="http://schemas.microsoft.com/office/drawing/2014/main" xmlns="" id="{65A8261B-5418-ABCF-A48A-5D94DE96F66A}"/>
              </a:ext>
            </a:extLst>
          </p:cNvPr>
          <p:cNvSpPr txBox="1"/>
          <p:nvPr/>
        </p:nvSpPr>
        <p:spPr>
          <a:xfrm>
            <a:off x="0" y="0"/>
            <a:ext cx="12192000" cy="369332"/>
          </a:xfrm>
          <a:prstGeom prst="rect">
            <a:avLst/>
          </a:prstGeom>
          <a:solidFill>
            <a:schemeClr val="accent1"/>
          </a:solidFill>
        </p:spPr>
        <p:txBody>
          <a:bodyPr wrap="square" rtlCol="0">
            <a:spAutoFit/>
          </a:bodyPr>
          <a:lstStyle/>
          <a:p>
            <a:pPr algn="ctr"/>
            <a:r>
              <a:rPr lang="en-US" b="1" i="1" dirty="0">
                <a:solidFill>
                  <a:srgbClr val="000000"/>
                </a:solidFill>
                <a:effectLst/>
                <a:latin typeface="sourcesanspro"/>
              </a:rPr>
              <a:t>TIEMS Africa Maiden Conference – Climate Change and Emergency Management 10th July 2024</a:t>
            </a:r>
            <a:endParaRPr lang="en-ZA" dirty="0"/>
          </a:p>
        </p:txBody>
      </p:sp>
    </p:spTree>
    <p:extLst>
      <p:ext uri="{BB962C8B-B14F-4D97-AF65-F5344CB8AC3E}">
        <p14:creationId xmlns:p14="http://schemas.microsoft.com/office/powerpoint/2010/main" val="20920727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217711" y="460417"/>
            <a:ext cx="11872686" cy="584775"/>
          </a:xfrm>
          <a:prstGeom prst="rect">
            <a:avLst/>
          </a:prstGeom>
          <a:noFill/>
        </p:spPr>
        <p:txBody>
          <a:bodyPr wrap="square" rtlCol="0">
            <a:spAutoFit/>
          </a:bodyPr>
          <a:lstStyle/>
          <a:p>
            <a:pPr algn="ctr"/>
            <a:r>
              <a:rPr lang="en-GB" sz="3200" b="1" dirty="0" smtClean="0"/>
              <a:t>Introduction </a:t>
            </a:r>
            <a:endParaRPr lang="en-GB" sz="3200" b="1" dirty="0"/>
          </a:p>
        </p:txBody>
      </p:sp>
      <p:sp>
        <p:nvSpPr>
          <p:cNvPr id="3" name="TextBox 2"/>
          <p:cNvSpPr txBox="1"/>
          <p:nvPr/>
        </p:nvSpPr>
        <p:spPr>
          <a:xfrm>
            <a:off x="277947" y="1030527"/>
            <a:ext cx="11872685" cy="3477875"/>
          </a:xfrm>
          <a:prstGeom prst="rect">
            <a:avLst/>
          </a:prstGeom>
          <a:noFill/>
        </p:spPr>
        <p:txBody>
          <a:bodyPr wrap="square" rtlCol="0">
            <a:spAutoFit/>
          </a:bodyPr>
          <a:lstStyle/>
          <a:p>
            <a:pPr marL="285750" indent="-285750">
              <a:buFont typeface="Wingdings" panose="05000000000000000000" pitchFamily="2" charset="2"/>
              <a:buChar char="Ø"/>
            </a:pPr>
            <a:r>
              <a:rPr lang="en-ZA" sz="2000" dirty="0">
                <a:latin typeface="Times New Roman" panose="02020603050405020304" pitchFamily="18" charset="0"/>
                <a:cs typeface="Times New Roman" panose="02020603050405020304" pitchFamily="18" charset="0"/>
              </a:rPr>
              <a:t>Invertebrates, with their complex nervous systems and </a:t>
            </a:r>
            <a:r>
              <a:rPr lang="en-ZA" sz="2000" dirty="0" err="1">
                <a:latin typeface="Times New Roman" panose="02020603050405020304" pitchFamily="18" charset="0"/>
                <a:cs typeface="Times New Roman" panose="02020603050405020304" pitchFamily="18" charset="0"/>
              </a:rPr>
              <a:t>behaviors</a:t>
            </a:r>
            <a:r>
              <a:rPr lang="en-ZA" sz="2000" dirty="0">
                <a:latin typeface="Times New Roman" panose="02020603050405020304" pitchFamily="18" charset="0"/>
                <a:cs typeface="Times New Roman" panose="02020603050405020304" pitchFamily="18" charset="0"/>
              </a:rPr>
              <a:t> suggesting potential sentience, highlight the need for enhanced welfare standards and ethical considerations in disaster, reflecting evolving societal attitudes and legislative responses. </a:t>
            </a:r>
          </a:p>
          <a:p>
            <a:pPr marL="285750" indent="-285750">
              <a:buFont typeface="Wingdings" panose="05000000000000000000" pitchFamily="2" charset="2"/>
              <a:buChar char="Ø"/>
            </a:pPr>
            <a:endParaRPr lang="en-ZA" sz="2000"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en-ZA" sz="2000" dirty="0">
                <a:latin typeface="Times New Roman" panose="02020603050405020304" pitchFamily="18" charset="0"/>
                <a:cs typeface="Times New Roman" panose="02020603050405020304" pitchFamily="18" charset="0"/>
              </a:rPr>
              <a:t>Recognizing invertebrate sentience has profound moral implications, influencing policies in research, agriculture, and pest control, as exemplified by legislative measures such as the UK's Animal Welfare (Sentience) Act 2022, crucial for biodiversity conservation and ecological equilibrium (</a:t>
            </a:r>
            <a:r>
              <a:rPr lang="en-ZA" sz="2000" dirty="0" err="1">
                <a:latin typeface="Times New Roman" panose="02020603050405020304" pitchFamily="18" charset="0"/>
                <a:cs typeface="Times New Roman" panose="02020603050405020304" pitchFamily="18" charset="0"/>
              </a:rPr>
              <a:t>Gherardi</a:t>
            </a:r>
            <a:r>
              <a:rPr lang="en-ZA" sz="2000" dirty="0">
                <a:latin typeface="Times New Roman" panose="02020603050405020304" pitchFamily="18" charset="0"/>
                <a:cs typeface="Times New Roman" panose="02020603050405020304" pitchFamily="18" charset="0"/>
              </a:rPr>
              <a:t>, F., 2009)</a:t>
            </a:r>
          </a:p>
          <a:p>
            <a:pPr marL="285750" indent="-285750">
              <a:buFont typeface="Wingdings" panose="05000000000000000000" pitchFamily="2" charset="2"/>
              <a:buChar char="Ø"/>
            </a:pPr>
            <a:endParaRPr lang="en-ZA" sz="2000"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en-ZA" sz="2000" dirty="0">
                <a:latin typeface="Times New Roman" panose="02020603050405020304" pitchFamily="18" charset="0"/>
                <a:cs typeface="Times New Roman" panose="02020603050405020304" pitchFamily="18" charset="0"/>
              </a:rPr>
              <a:t> Animal sentience, including invertebrates' capacity for subjective experiences like pain and pleasure, informs ethical frameworks guiding their treatment and welfare, underscoring the importance of inclusive considerations in research and public perception (Birch, J., 2022).</a:t>
            </a:r>
            <a:endParaRPr lang="en-ZA" dirty="0"/>
          </a:p>
        </p:txBody>
      </p:sp>
      <p:sp>
        <p:nvSpPr>
          <p:cNvPr id="4" name="Rectangle 3">
            <a:extLst>
              <a:ext uri="{FF2B5EF4-FFF2-40B4-BE49-F238E27FC236}">
                <a16:creationId xmlns:a16="http://schemas.microsoft.com/office/drawing/2014/main" xmlns="" id="{D8EA21DD-5523-83DC-240B-7676832373A8}"/>
              </a:ext>
            </a:extLst>
          </p:cNvPr>
          <p:cNvSpPr/>
          <p:nvPr/>
        </p:nvSpPr>
        <p:spPr>
          <a:xfrm>
            <a:off x="11044284" y="5863886"/>
            <a:ext cx="798990" cy="7128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5" name="TextBox 4">
            <a:extLst>
              <a:ext uri="{FF2B5EF4-FFF2-40B4-BE49-F238E27FC236}">
                <a16:creationId xmlns:a16="http://schemas.microsoft.com/office/drawing/2014/main" xmlns="" id="{5F8A5FC2-B4CC-E2F6-BEC9-AE6E07ED4AEA}"/>
              </a:ext>
            </a:extLst>
          </p:cNvPr>
          <p:cNvSpPr txBox="1"/>
          <p:nvPr/>
        </p:nvSpPr>
        <p:spPr>
          <a:xfrm>
            <a:off x="0" y="0"/>
            <a:ext cx="12192000" cy="369332"/>
          </a:xfrm>
          <a:prstGeom prst="rect">
            <a:avLst/>
          </a:prstGeom>
          <a:solidFill>
            <a:schemeClr val="accent1"/>
          </a:solidFill>
        </p:spPr>
        <p:txBody>
          <a:bodyPr wrap="square" rtlCol="0">
            <a:spAutoFit/>
          </a:bodyPr>
          <a:lstStyle/>
          <a:p>
            <a:pPr algn="ctr"/>
            <a:r>
              <a:rPr lang="en-US" b="1" i="1" dirty="0">
                <a:solidFill>
                  <a:srgbClr val="000000"/>
                </a:solidFill>
                <a:effectLst/>
                <a:latin typeface="sourcesanspro"/>
              </a:rPr>
              <a:t>TIEMS Africa Maiden Conference – Climate Change and Emergency Management 10th July 2024</a:t>
            </a:r>
            <a:endParaRPr lang="en-ZA" dirty="0"/>
          </a:p>
        </p:txBody>
      </p:sp>
    </p:spTree>
    <p:extLst>
      <p:ext uri="{BB962C8B-B14F-4D97-AF65-F5344CB8AC3E}">
        <p14:creationId xmlns:p14="http://schemas.microsoft.com/office/powerpoint/2010/main" val="20701999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7" name="TextBox 6"/>
          <p:cNvSpPr txBox="1"/>
          <p:nvPr/>
        </p:nvSpPr>
        <p:spPr>
          <a:xfrm>
            <a:off x="101603" y="1045192"/>
            <a:ext cx="11965577" cy="2554545"/>
          </a:xfrm>
          <a:prstGeom prst="rect">
            <a:avLst/>
          </a:prstGeom>
          <a:noFill/>
        </p:spPr>
        <p:txBody>
          <a:bodyPr wrap="square" rtlCol="0">
            <a:spAutoFit/>
          </a:bodyPr>
          <a:lstStyle/>
          <a:p>
            <a:pPr marL="342900" indent="-342900">
              <a:buFont typeface="Wingdings" panose="05000000000000000000" pitchFamily="2" charset="2"/>
              <a:buChar char="Ø"/>
            </a:pPr>
            <a:r>
              <a:rPr lang="en-ZA" sz="2000" dirty="0">
                <a:latin typeface="Times New Roman" panose="02020603050405020304" pitchFamily="18" charset="0"/>
                <a:cs typeface="Times New Roman" panose="02020603050405020304" pitchFamily="18" charset="0"/>
              </a:rPr>
              <a:t>Invertebrates, which comprise over 95% of animal species, are often overlooked in discussions of animal sentience, leading to insufficient ethical guidelines and welfare regulations[ Lack of Recognition].</a:t>
            </a:r>
          </a:p>
          <a:p>
            <a:endParaRPr lang="en-ZA" sz="2000"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Ø"/>
            </a:pPr>
            <a:r>
              <a:rPr lang="en-ZA" sz="2000" dirty="0">
                <a:latin typeface="Times New Roman" panose="02020603050405020304" pitchFamily="18" charset="0"/>
                <a:cs typeface="Times New Roman" panose="02020603050405020304" pitchFamily="18" charset="0"/>
              </a:rPr>
              <a:t>There is growing evidence that many invertebrates exhibit </a:t>
            </a:r>
            <a:r>
              <a:rPr lang="en-ZA" sz="2000" dirty="0" err="1">
                <a:latin typeface="Times New Roman" panose="02020603050405020304" pitchFamily="18" charset="0"/>
                <a:cs typeface="Times New Roman" panose="02020603050405020304" pitchFamily="18" charset="0"/>
              </a:rPr>
              <a:t>behaviors</a:t>
            </a:r>
            <a:r>
              <a:rPr lang="en-ZA" sz="2000" dirty="0">
                <a:latin typeface="Times New Roman" panose="02020603050405020304" pitchFamily="18" charset="0"/>
                <a:cs typeface="Times New Roman" panose="02020603050405020304" pitchFamily="18" charset="0"/>
              </a:rPr>
              <a:t> indicating pain perception, emotional responses, and complex decision-making, yet their sentience remains under-acknowledged.</a:t>
            </a:r>
          </a:p>
          <a:p>
            <a:endParaRPr lang="en-ZA" sz="2000"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Ø"/>
            </a:pPr>
            <a:r>
              <a:rPr lang="en-ZA" sz="2000" dirty="0">
                <a:latin typeface="Times New Roman" panose="02020603050405020304" pitchFamily="18" charset="0"/>
                <a:cs typeface="Times New Roman" panose="02020603050405020304" pitchFamily="18" charset="0"/>
              </a:rPr>
              <a:t>There is an urgent need for robust scientific inquiry into invertebrate sentience and for these findings to inform and reshape ethical standards and policies to ensure the welfare of all sentient beings.</a:t>
            </a:r>
          </a:p>
        </p:txBody>
      </p:sp>
      <p:sp>
        <p:nvSpPr>
          <p:cNvPr id="11" name="TextBox 10">
            <a:extLst>
              <a:ext uri="{FF2B5EF4-FFF2-40B4-BE49-F238E27FC236}">
                <a16:creationId xmlns:a16="http://schemas.microsoft.com/office/drawing/2014/main" xmlns="" id="{8BA84B4B-A5E8-454E-AC0C-92BF77195C1B}"/>
              </a:ext>
            </a:extLst>
          </p:cNvPr>
          <p:cNvSpPr txBox="1"/>
          <p:nvPr/>
        </p:nvSpPr>
        <p:spPr>
          <a:xfrm>
            <a:off x="-29412" y="-1"/>
            <a:ext cx="12221412" cy="369332"/>
          </a:xfrm>
          <a:prstGeom prst="rect">
            <a:avLst/>
          </a:prstGeom>
          <a:solidFill>
            <a:schemeClr val="accent1"/>
          </a:solidFill>
        </p:spPr>
        <p:txBody>
          <a:bodyPr wrap="square" rtlCol="0">
            <a:spAutoFit/>
          </a:bodyPr>
          <a:lstStyle/>
          <a:p>
            <a:pPr algn="ctr"/>
            <a:r>
              <a:rPr lang="en-US" b="1" i="1" dirty="0">
                <a:solidFill>
                  <a:srgbClr val="000000"/>
                </a:solidFill>
                <a:effectLst/>
                <a:latin typeface="sourcesanspro"/>
              </a:rPr>
              <a:t>TIEMS Africa Maiden Conference – Climate Change and Emergency Management 10th July 2024</a:t>
            </a:r>
            <a:endParaRPr lang="en-ZA" dirty="0"/>
          </a:p>
        </p:txBody>
      </p:sp>
      <p:sp>
        <p:nvSpPr>
          <p:cNvPr id="12" name="TextBox 11">
            <a:extLst>
              <a:ext uri="{FF2B5EF4-FFF2-40B4-BE49-F238E27FC236}">
                <a16:creationId xmlns:a16="http://schemas.microsoft.com/office/drawing/2014/main" xmlns="" id="{D6A8ADD1-3C1B-4AA5-ADAC-30742C63E69D}"/>
              </a:ext>
            </a:extLst>
          </p:cNvPr>
          <p:cNvSpPr txBox="1"/>
          <p:nvPr/>
        </p:nvSpPr>
        <p:spPr>
          <a:xfrm>
            <a:off x="217711" y="460417"/>
            <a:ext cx="11872686" cy="584775"/>
          </a:xfrm>
          <a:prstGeom prst="rect">
            <a:avLst/>
          </a:prstGeom>
          <a:noFill/>
        </p:spPr>
        <p:txBody>
          <a:bodyPr wrap="square" rtlCol="0">
            <a:spAutoFit/>
          </a:bodyPr>
          <a:lstStyle/>
          <a:p>
            <a:pPr algn="ctr"/>
            <a:r>
              <a:rPr lang="en-ZA" sz="3200" b="1" dirty="0"/>
              <a:t>Problem statement </a:t>
            </a:r>
            <a:r>
              <a:rPr lang="en-ZA" sz="3200" b="1" dirty="0" smtClean="0"/>
              <a:t> </a:t>
            </a:r>
            <a:endParaRPr lang="en-GB" sz="3200" b="1" dirty="0"/>
          </a:p>
        </p:txBody>
      </p:sp>
      <p:sp>
        <p:nvSpPr>
          <p:cNvPr id="2" name="Rectangle 1">
            <a:extLst>
              <a:ext uri="{FF2B5EF4-FFF2-40B4-BE49-F238E27FC236}">
                <a16:creationId xmlns:a16="http://schemas.microsoft.com/office/drawing/2014/main" xmlns="" id="{3F582A94-1EFA-49E3-30D0-0FE0A8E29A84}"/>
              </a:ext>
            </a:extLst>
          </p:cNvPr>
          <p:cNvSpPr/>
          <p:nvPr/>
        </p:nvSpPr>
        <p:spPr>
          <a:xfrm>
            <a:off x="11044284" y="5873411"/>
            <a:ext cx="798990" cy="7128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5" name="TextBox 4">
            <a:extLst>
              <a:ext uri="{FF2B5EF4-FFF2-40B4-BE49-F238E27FC236}">
                <a16:creationId xmlns:a16="http://schemas.microsoft.com/office/drawing/2014/main" xmlns="" id="{AE320896-4776-5CB1-5BD1-8FFE30490AF4}"/>
              </a:ext>
            </a:extLst>
          </p:cNvPr>
          <p:cNvSpPr txBox="1"/>
          <p:nvPr/>
        </p:nvSpPr>
        <p:spPr>
          <a:xfrm>
            <a:off x="0" y="0"/>
            <a:ext cx="12192000" cy="369332"/>
          </a:xfrm>
          <a:prstGeom prst="rect">
            <a:avLst/>
          </a:prstGeom>
          <a:solidFill>
            <a:schemeClr val="accent1"/>
          </a:solidFill>
        </p:spPr>
        <p:txBody>
          <a:bodyPr wrap="square" rtlCol="0">
            <a:spAutoFit/>
          </a:bodyPr>
          <a:lstStyle/>
          <a:p>
            <a:pPr algn="ctr"/>
            <a:r>
              <a:rPr lang="en-US" b="1" i="1" dirty="0">
                <a:solidFill>
                  <a:srgbClr val="000000"/>
                </a:solidFill>
                <a:effectLst/>
                <a:latin typeface="sourcesanspro"/>
              </a:rPr>
              <a:t>TIEMS Africa Maiden Conference – Climate Change and Emergency Management 10th July 2024</a:t>
            </a:r>
            <a:endParaRPr lang="en-ZA" dirty="0"/>
          </a:p>
        </p:txBody>
      </p:sp>
    </p:spTree>
    <p:extLst>
      <p:ext uri="{BB962C8B-B14F-4D97-AF65-F5344CB8AC3E}">
        <p14:creationId xmlns:p14="http://schemas.microsoft.com/office/powerpoint/2010/main" val="40679229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93617" y="1280603"/>
            <a:ext cx="12004765" cy="3785652"/>
          </a:xfrm>
          <a:prstGeom prst="rect">
            <a:avLst/>
          </a:prstGeom>
          <a:noFill/>
        </p:spPr>
        <p:txBody>
          <a:bodyPr wrap="square" rtlCol="0">
            <a:spAutoFit/>
          </a:bodyPr>
          <a:lstStyle/>
          <a:p>
            <a:pPr marL="342900" indent="-342900">
              <a:buFont typeface="Wingdings" panose="05000000000000000000" pitchFamily="2" charset="2"/>
              <a:buChar char="Ø"/>
            </a:pPr>
            <a:endParaRPr lang="en-ZA" sz="2000"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Ø"/>
            </a:pPr>
            <a:r>
              <a:rPr lang="en-ZA" sz="2000" dirty="0">
                <a:latin typeface="Times New Roman" panose="02020603050405020304" pitchFamily="18" charset="0"/>
                <a:cs typeface="Times New Roman" panose="02020603050405020304" pitchFamily="18" charset="0"/>
              </a:rPr>
              <a:t>Recognizing invertebrate sentience broadens the moral community, prompting a reassessment of human practices that impact these creatures and advocating for their humane treatment.</a:t>
            </a:r>
          </a:p>
          <a:p>
            <a:endParaRPr lang="en-ZA" sz="2000"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Ø"/>
            </a:pPr>
            <a:r>
              <a:rPr lang="en-ZA" sz="2000" dirty="0">
                <a:latin typeface="Times New Roman" panose="02020603050405020304" pitchFamily="18" charset="0"/>
                <a:cs typeface="Times New Roman" panose="02020603050405020304" pitchFamily="18" charset="0"/>
              </a:rPr>
              <a:t>Understanding invertebrate sentience fosters a compassionate and respectful attitude towards these animals, challenging anthropocentric biases and promoting humane actions that minimize their suffering.</a:t>
            </a:r>
          </a:p>
          <a:p>
            <a:endParaRPr lang="en-ZA" sz="2000"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Ø"/>
            </a:pPr>
            <a:r>
              <a:rPr lang="en-ZA" sz="2000" dirty="0">
                <a:latin typeface="Times New Roman" panose="02020603050405020304" pitchFamily="18" charset="0"/>
                <a:cs typeface="Times New Roman" panose="02020603050405020304" pitchFamily="18" charset="0"/>
              </a:rPr>
              <a:t>The study's findings can drive legislative changes, ensuring animal welfare policies include and protect invertebrates by establishing guidelines for their humane treatment across various industries.</a:t>
            </a:r>
          </a:p>
          <a:p>
            <a:endParaRPr lang="en-ZA" sz="2000"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Ø"/>
            </a:pPr>
            <a:r>
              <a:rPr lang="en-ZA" sz="2000" dirty="0">
                <a:latin typeface="Times New Roman" panose="02020603050405020304" pitchFamily="18" charset="0"/>
                <a:cs typeface="Times New Roman" panose="02020603050405020304" pitchFamily="18" charset="0"/>
              </a:rPr>
              <a:t>Increased awareness and advocacy for invertebrate welfare can lead to broader support for ethical practices and policies, enhancing conservation efforts and promoting a more inclusive approach to animal welfare.</a:t>
            </a:r>
          </a:p>
        </p:txBody>
      </p:sp>
      <p:sp>
        <p:nvSpPr>
          <p:cNvPr id="5" name="TextBox 4">
            <a:extLst>
              <a:ext uri="{FF2B5EF4-FFF2-40B4-BE49-F238E27FC236}">
                <a16:creationId xmlns:a16="http://schemas.microsoft.com/office/drawing/2014/main" xmlns="" id="{A96067E4-94BE-459C-B308-7B255BF9A49D}"/>
              </a:ext>
            </a:extLst>
          </p:cNvPr>
          <p:cNvSpPr txBox="1"/>
          <p:nvPr/>
        </p:nvSpPr>
        <p:spPr>
          <a:xfrm>
            <a:off x="93617" y="466235"/>
            <a:ext cx="11872686" cy="584775"/>
          </a:xfrm>
          <a:prstGeom prst="rect">
            <a:avLst/>
          </a:prstGeom>
          <a:noFill/>
        </p:spPr>
        <p:txBody>
          <a:bodyPr wrap="square" rtlCol="0">
            <a:spAutoFit/>
          </a:bodyPr>
          <a:lstStyle/>
          <a:p>
            <a:pPr algn="ctr"/>
            <a:r>
              <a:rPr lang="en-GB" sz="3200" b="1" dirty="0"/>
              <a:t>Significance  </a:t>
            </a:r>
            <a:r>
              <a:rPr lang="en-GB" sz="3200" b="1" dirty="0" smtClean="0"/>
              <a:t>of the study </a:t>
            </a:r>
            <a:endParaRPr lang="en-GB" sz="3200" b="1" dirty="0"/>
          </a:p>
        </p:txBody>
      </p:sp>
      <p:sp>
        <p:nvSpPr>
          <p:cNvPr id="2" name="Rectangle 1">
            <a:extLst>
              <a:ext uri="{FF2B5EF4-FFF2-40B4-BE49-F238E27FC236}">
                <a16:creationId xmlns:a16="http://schemas.microsoft.com/office/drawing/2014/main" xmlns="" id="{C9B41650-7814-6FD6-92FA-1274B195FB78}"/>
              </a:ext>
            </a:extLst>
          </p:cNvPr>
          <p:cNvSpPr/>
          <p:nvPr/>
        </p:nvSpPr>
        <p:spPr>
          <a:xfrm>
            <a:off x="11044284" y="5863886"/>
            <a:ext cx="798990" cy="7128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6" name="TextBox 5">
            <a:extLst>
              <a:ext uri="{FF2B5EF4-FFF2-40B4-BE49-F238E27FC236}">
                <a16:creationId xmlns:a16="http://schemas.microsoft.com/office/drawing/2014/main" xmlns="" id="{5A41699F-B079-EF1B-F3FA-3434C066661F}"/>
              </a:ext>
            </a:extLst>
          </p:cNvPr>
          <p:cNvSpPr txBox="1"/>
          <p:nvPr/>
        </p:nvSpPr>
        <p:spPr>
          <a:xfrm>
            <a:off x="2057400" y="-9525"/>
            <a:ext cx="7781925" cy="369332"/>
          </a:xfrm>
          <a:prstGeom prst="rect">
            <a:avLst/>
          </a:prstGeom>
          <a:solidFill>
            <a:schemeClr val="accent1"/>
          </a:solidFill>
        </p:spPr>
        <p:txBody>
          <a:bodyPr wrap="square" rtlCol="0">
            <a:spAutoFit/>
          </a:bodyPr>
          <a:lstStyle/>
          <a:p>
            <a:pPr algn="ctr"/>
            <a:r>
              <a:rPr lang="en-US" b="1" i="1" dirty="0">
                <a:solidFill>
                  <a:srgbClr val="000000"/>
                </a:solidFill>
                <a:effectLst/>
                <a:latin typeface="sourcesanspro"/>
              </a:rPr>
              <a:t>Challenges in Emergency Management - Toward 2030 and Beyond</a:t>
            </a:r>
            <a:endParaRPr lang="en-ZA" dirty="0"/>
          </a:p>
        </p:txBody>
      </p:sp>
      <p:sp>
        <p:nvSpPr>
          <p:cNvPr id="4" name="TextBox 3">
            <a:extLst>
              <a:ext uri="{FF2B5EF4-FFF2-40B4-BE49-F238E27FC236}">
                <a16:creationId xmlns:a16="http://schemas.microsoft.com/office/drawing/2014/main" xmlns="" id="{2FC43F56-26B1-73AC-9F80-2D685EF1562E}"/>
              </a:ext>
            </a:extLst>
          </p:cNvPr>
          <p:cNvSpPr txBox="1"/>
          <p:nvPr/>
        </p:nvSpPr>
        <p:spPr>
          <a:xfrm>
            <a:off x="0" y="0"/>
            <a:ext cx="12192000" cy="369332"/>
          </a:xfrm>
          <a:prstGeom prst="rect">
            <a:avLst/>
          </a:prstGeom>
          <a:solidFill>
            <a:schemeClr val="accent1"/>
          </a:solidFill>
        </p:spPr>
        <p:txBody>
          <a:bodyPr wrap="square" rtlCol="0">
            <a:spAutoFit/>
          </a:bodyPr>
          <a:lstStyle/>
          <a:p>
            <a:pPr algn="ctr"/>
            <a:r>
              <a:rPr lang="en-US" b="1" i="1" dirty="0">
                <a:solidFill>
                  <a:srgbClr val="000000"/>
                </a:solidFill>
                <a:effectLst/>
                <a:latin typeface="sourcesanspro"/>
              </a:rPr>
              <a:t>TIEMS Africa Maiden Conference – Climate Change and Emergency Management 10th July 2024</a:t>
            </a:r>
            <a:endParaRPr lang="en-ZA" dirty="0"/>
          </a:p>
        </p:txBody>
      </p:sp>
    </p:spTree>
    <p:extLst>
      <p:ext uri="{BB962C8B-B14F-4D97-AF65-F5344CB8AC3E}">
        <p14:creationId xmlns:p14="http://schemas.microsoft.com/office/powerpoint/2010/main" val="3384178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138826" y="1208034"/>
            <a:ext cx="12004765" cy="4401205"/>
          </a:xfrm>
          <a:prstGeom prst="rect">
            <a:avLst/>
          </a:prstGeom>
          <a:noFill/>
        </p:spPr>
        <p:txBody>
          <a:bodyPr wrap="square" rtlCol="0">
            <a:spAutoFit/>
          </a:bodyPr>
          <a:lstStyle/>
          <a:p>
            <a:pPr marL="342900" indent="-342900">
              <a:buFont typeface="Wingdings" panose="05000000000000000000" pitchFamily="2" charset="2"/>
              <a:buChar char="Ø"/>
            </a:pPr>
            <a:r>
              <a:rPr lang="en-ZA" sz="2000" dirty="0">
                <a:latin typeface="Times New Roman" panose="02020603050405020304" pitchFamily="18" charset="0"/>
                <a:cs typeface="Times New Roman" panose="02020603050405020304" pitchFamily="18" charset="0"/>
              </a:rPr>
              <a:t>Investigate the link between stress hormones and sentience criteria in invertebrates to determine if stress hormone levels indicate sentient experiences like stress, anxiety, or discomfort.</a:t>
            </a:r>
          </a:p>
          <a:p>
            <a:endParaRPr lang="en-ZA" sz="2000"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Ø"/>
            </a:pPr>
            <a:r>
              <a:rPr lang="en-ZA" sz="2000" dirty="0">
                <a:latin typeface="Times New Roman" panose="02020603050405020304" pitchFamily="18" charset="0"/>
                <a:cs typeface="Times New Roman" panose="02020603050405020304" pitchFamily="18" charset="0"/>
              </a:rPr>
              <a:t>Identify and analyze behavioral and physical evidence of emotional states such as joy, pleasure, pain, and fear in invertebrates, including physiological changes and observable </a:t>
            </a:r>
            <a:r>
              <a:rPr lang="en-ZA" sz="2000" dirty="0" err="1">
                <a:latin typeface="Times New Roman" panose="02020603050405020304" pitchFamily="18" charset="0"/>
                <a:cs typeface="Times New Roman" panose="02020603050405020304" pitchFamily="18" charset="0"/>
              </a:rPr>
              <a:t>behaviors</a:t>
            </a:r>
            <a:r>
              <a:rPr lang="en-ZA" sz="2000" dirty="0">
                <a:latin typeface="Times New Roman" panose="02020603050405020304" pitchFamily="18" charset="0"/>
                <a:cs typeface="Times New Roman" panose="02020603050405020304" pitchFamily="18" charset="0"/>
              </a:rPr>
              <a:t>.</a:t>
            </a:r>
          </a:p>
          <a:p>
            <a:endParaRPr lang="en-ZA" sz="2000"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Ø"/>
            </a:pPr>
            <a:r>
              <a:rPr lang="en-ZA" sz="2000" dirty="0">
                <a:latin typeface="Times New Roman" panose="02020603050405020304" pitchFamily="18" charset="0"/>
                <a:cs typeface="Times New Roman" panose="02020603050405020304" pitchFamily="18" charset="0"/>
              </a:rPr>
              <a:t>Explore the ethical implications of invertebrate sentience, focusing on humane euthanasia practices and the necessity of adjusting welfare standards and regulations to ensure the compassionate treatment of invertebrates.</a:t>
            </a:r>
          </a:p>
          <a:p>
            <a:endParaRPr lang="en-ZA" sz="2000"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Ø"/>
            </a:pPr>
            <a:r>
              <a:rPr lang="en-ZA" sz="2000" dirty="0">
                <a:latin typeface="Times New Roman" panose="02020603050405020304" pitchFamily="18" charset="0"/>
                <a:cs typeface="Times New Roman" panose="02020603050405020304" pitchFamily="18" charset="0"/>
              </a:rPr>
              <a:t>Use scientific findings to enhance the humane treatment and welfare of invertebrates in various settings, including research, agriculture, and captivity.</a:t>
            </a:r>
          </a:p>
          <a:p>
            <a:pPr marL="342900" indent="-342900">
              <a:buFont typeface="Wingdings" panose="05000000000000000000" pitchFamily="2" charset="2"/>
              <a:buChar char="Ø"/>
            </a:pPr>
            <a:endParaRPr lang="en-ZA" sz="2000"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Ø"/>
            </a:pPr>
            <a:r>
              <a:rPr lang="en-ZA" sz="2000" dirty="0">
                <a:latin typeface="Times New Roman" panose="02020603050405020304" pitchFamily="18" charset="0"/>
                <a:cs typeface="Times New Roman" panose="02020603050405020304" pitchFamily="18" charset="0"/>
              </a:rPr>
              <a:t>Raise public awareness about invertebrate sentience and influence policies and legislation to reflect these considerations.</a:t>
            </a:r>
          </a:p>
        </p:txBody>
      </p:sp>
      <p:sp>
        <p:nvSpPr>
          <p:cNvPr id="5" name="TextBox 4">
            <a:extLst>
              <a:ext uri="{FF2B5EF4-FFF2-40B4-BE49-F238E27FC236}">
                <a16:creationId xmlns:a16="http://schemas.microsoft.com/office/drawing/2014/main" xmlns="" id="{4F119AC3-4760-4FAB-9DCE-4F78811CEE9C}"/>
              </a:ext>
            </a:extLst>
          </p:cNvPr>
          <p:cNvSpPr txBox="1"/>
          <p:nvPr/>
        </p:nvSpPr>
        <p:spPr>
          <a:xfrm>
            <a:off x="138826" y="486770"/>
            <a:ext cx="11872686" cy="584775"/>
          </a:xfrm>
          <a:prstGeom prst="rect">
            <a:avLst/>
          </a:prstGeom>
          <a:noFill/>
        </p:spPr>
        <p:txBody>
          <a:bodyPr wrap="square" rtlCol="0">
            <a:spAutoFit/>
          </a:bodyPr>
          <a:lstStyle/>
          <a:p>
            <a:pPr algn="ctr"/>
            <a:r>
              <a:rPr lang="en-GB" sz="3200" b="1" dirty="0" smtClean="0"/>
              <a:t>Aim/Objectives </a:t>
            </a:r>
            <a:r>
              <a:rPr lang="en-GB" sz="3200" b="1" dirty="0"/>
              <a:t>of the Study</a:t>
            </a:r>
          </a:p>
        </p:txBody>
      </p:sp>
      <p:sp>
        <p:nvSpPr>
          <p:cNvPr id="2" name="Rectangle 1">
            <a:extLst>
              <a:ext uri="{FF2B5EF4-FFF2-40B4-BE49-F238E27FC236}">
                <a16:creationId xmlns:a16="http://schemas.microsoft.com/office/drawing/2014/main" xmlns="" id="{DB4146C2-98F6-829B-44B9-A458F2E9FE4C}"/>
              </a:ext>
            </a:extLst>
          </p:cNvPr>
          <p:cNvSpPr/>
          <p:nvPr/>
        </p:nvSpPr>
        <p:spPr>
          <a:xfrm>
            <a:off x="11044284" y="5863886"/>
            <a:ext cx="798990" cy="7128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6" name="TextBox 5">
            <a:extLst>
              <a:ext uri="{FF2B5EF4-FFF2-40B4-BE49-F238E27FC236}">
                <a16:creationId xmlns:a16="http://schemas.microsoft.com/office/drawing/2014/main" xmlns="" id="{CD06C071-9EED-BE1F-83B8-B073CDAB06BC}"/>
              </a:ext>
            </a:extLst>
          </p:cNvPr>
          <p:cNvSpPr txBox="1"/>
          <p:nvPr/>
        </p:nvSpPr>
        <p:spPr>
          <a:xfrm>
            <a:off x="2057400" y="-9525"/>
            <a:ext cx="7639050" cy="369332"/>
          </a:xfrm>
          <a:prstGeom prst="rect">
            <a:avLst/>
          </a:prstGeom>
          <a:solidFill>
            <a:schemeClr val="accent1"/>
          </a:solidFill>
        </p:spPr>
        <p:txBody>
          <a:bodyPr wrap="square" rtlCol="0">
            <a:spAutoFit/>
          </a:bodyPr>
          <a:lstStyle/>
          <a:p>
            <a:pPr algn="ctr"/>
            <a:r>
              <a:rPr lang="en-US" b="1" i="1" dirty="0">
                <a:solidFill>
                  <a:srgbClr val="000000"/>
                </a:solidFill>
                <a:effectLst/>
                <a:latin typeface="sourcesanspro"/>
              </a:rPr>
              <a:t>Challenges in Emergency Management - Toward 2030 and Beyond</a:t>
            </a:r>
            <a:endParaRPr lang="en-ZA" dirty="0"/>
          </a:p>
        </p:txBody>
      </p:sp>
      <p:sp>
        <p:nvSpPr>
          <p:cNvPr id="4" name="TextBox 3">
            <a:extLst>
              <a:ext uri="{FF2B5EF4-FFF2-40B4-BE49-F238E27FC236}">
                <a16:creationId xmlns:a16="http://schemas.microsoft.com/office/drawing/2014/main" xmlns="" id="{7DFD55C0-5140-CE1D-FAAB-C5C3A1F552AB}"/>
              </a:ext>
            </a:extLst>
          </p:cNvPr>
          <p:cNvSpPr txBox="1"/>
          <p:nvPr/>
        </p:nvSpPr>
        <p:spPr>
          <a:xfrm>
            <a:off x="0" y="0"/>
            <a:ext cx="12192000" cy="369332"/>
          </a:xfrm>
          <a:prstGeom prst="rect">
            <a:avLst/>
          </a:prstGeom>
          <a:solidFill>
            <a:schemeClr val="accent1"/>
          </a:solidFill>
        </p:spPr>
        <p:txBody>
          <a:bodyPr wrap="square" rtlCol="0">
            <a:spAutoFit/>
          </a:bodyPr>
          <a:lstStyle/>
          <a:p>
            <a:pPr algn="ctr"/>
            <a:r>
              <a:rPr lang="en-US" b="1" i="1" dirty="0">
                <a:solidFill>
                  <a:srgbClr val="000000"/>
                </a:solidFill>
                <a:effectLst/>
                <a:latin typeface="sourcesanspro"/>
              </a:rPr>
              <a:t>TIEMS Africa Maiden Conference – Climate Change and Emergency Management 10th July 2024</a:t>
            </a:r>
            <a:endParaRPr lang="en-ZA" dirty="0"/>
          </a:p>
        </p:txBody>
      </p:sp>
    </p:spTree>
    <p:extLst>
      <p:ext uri="{BB962C8B-B14F-4D97-AF65-F5344CB8AC3E}">
        <p14:creationId xmlns:p14="http://schemas.microsoft.com/office/powerpoint/2010/main" val="36931724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91440" y="1208034"/>
            <a:ext cx="11333181" cy="4154984"/>
          </a:xfrm>
          <a:prstGeom prst="rect">
            <a:avLst/>
          </a:prstGeom>
          <a:noFill/>
        </p:spPr>
        <p:txBody>
          <a:bodyPr wrap="square" rtlCol="0">
            <a:spAutoFit/>
          </a:bodyPr>
          <a:lstStyle/>
          <a:p>
            <a:pPr marL="342900" indent="-342900">
              <a:buFont typeface="Wingdings" panose="05000000000000000000" pitchFamily="2" charset="2"/>
              <a:buChar char="Ø"/>
            </a:pPr>
            <a:r>
              <a:rPr lang="en-ZA" sz="2400" dirty="0">
                <a:latin typeface="Times New Roman" panose="02020603050405020304" pitchFamily="18" charset="0"/>
                <a:cs typeface="Times New Roman" panose="02020603050405020304" pitchFamily="18" charset="0"/>
              </a:rPr>
              <a:t>The link between stress hormone level and the eight criteria of animal sentience in invertebrates</a:t>
            </a:r>
          </a:p>
          <a:p>
            <a:endParaRPr lang="en-ZA" sz="2400" dirty="0">
              <a:latin typeface="Times New Roman" panose="02020603050405020304" pitchFamily="18" charset="0"/>
              <a:cs typeface="Times New Roman" panose="02020603050405020304" pitchFamily="18" charset="0"/>
            </a:endParaRPr>
          </a:p>
          <a:p>
            <a:r>
              <a:rPr lang="en-ZA" sz="2400" dirty="0">
                <a:latin typeface="Times New Roman" panose="02020603050405020304" pitchFamily="18" charset="0"/>
                <a:cs typeface="Times New Roman" panose="02020603050405020304" pitchFamily="18" charset="0"/>
              </a:rPr>
              <a:t>Birch, 2022; Dung, 2022; Gibbon et al, 2022 and Tsubouchi et al, 2022; describe the eight criteria for animal </a:t>
            </a:r>
            <a:r>
              <a:rPr lang="en-ZA" sz="2400" dirty="0" err="1">
                <a:latin typeface="Times New Roman" panose="02020603050405020304" pitchFamily="18" charset="0"/>
                <a:cs typeface="Times New Roman" panose="02020603050405020304" pitchFamily="18" charset="0"/>
              </a:rPr>
              <a:t>sentiences</a:t>
            </a:r>
            <a:r>
              <a:rPr lang="en-ZA" sz="2400" dirty="0">
                <a:latin typeface="Times New Roman" panose="02020603050405020304" pitchFamily="18" charset="0"/>
                <a:cs typeface="Times New Roman" panose="02020603050405020304" pitchFamily="18" charset="0"/>
              </a:rPr>
              <a:t>: 1) Possession of nociceptors, 2) Possession of integrative brain regions, 3) Connections between nociceptors and integrative brain regions, 4) Responses affected by potential local anesthetics or analgesics, 5) Motivational trade-offs that show a balancing of threat against the opportunity for reward, 6) Flexible self-protective </a:t>
            </a:r>
            <a:r>
              <a:rPr lang="en-ZA" sz="2400" dirty="0" err="1">
                <a:latin typeface="Times New Roman" panose="02020603050405020304" pitchFamily="18" charset="0"/>
                <a:cs typeface="Times New Roman" panose="02020603050405020304" pitchFamily="18" charset="0"/>
              </a:rPr>
              <a:t>behaviors</a:t>
            </a:r>
            <a:r>
              <a:rPr lang="en-ZA" sz="2400" dirty="0">
                <a:latin typeface="Times New Roman" panose="02020603050405020304" pitchFamily="18" charset="0"/>
                <a:cs typeface="Times New Roman" panose="02020603050405020304" pitchFamily="18" charset="0"/>
              </a:rPr>
              <a:t> in response to injury and threat, 7) Associative learning that goes beyond habituation and sensitization, 8) Behavior that shows the animal values local anesthetics or analgesics when injured</a:t>
            </a:r>
            <a:r>
              <a:rPr lang="en-ZA" sz="2400" dirty="0"/>
              <a:t>.</a:t>
            </a:r>
          </a:p>
        </p:txBody>
      </p:sp>
      <p:sp>
        <p:nvSpPr>
          <p:cNvPr id="5" name="TextBox 4">
            <a:extLst>
              <a:ext uri="{FF2B5EF4-FFF2-40B4-BE49-F238E27FC236}">
                <a16:creationId xmlns:a16="http://schemas.microsoft.com/office/drawing/2014/main" xmlns="" id="{BE1A3499-0038-428B-8175-A9AD5CF38EA0}"/>
              </a:ext>
            </a:extLst>
          </p:cNvPr>
          <p:cNvSpPr txBox="1"/>
          <p:nvPr/>
        </p:nvSpPr>
        <p:spPr>
          <a:xfrm>
            <a:off x="217711" y="460417"/>
            <a:ext cx="11872686" cy="584775"/>
          </a:xfrm>
          <a:prstGeom prst="rect">
            <a:avLst/>
          </a:prstGeom>
          <a:noFill/>
        </p:spPr>
        <p:txBody>
          <a:bodyPr wrap="square" rtlCol="0">
            <a:spAutoFit/>
          </a:bodyPr>
          <a:lstStyle/>
          <a:p>
            <a:pPr algn="ctr"/>
            <a:r>
              <a:rPr lang="en-GB" sz="3200" b="1"/>
              <a:t>Literature Review</a:t>
            </a:r>
            <a:endParaRPr lang="en-GB" sz="3200" b="1" dirty="0"/>
          </a:p>
        </p:txBody>
      </p:sp>
      <p:sp>
        <p:nvSpPr>
          <p:cNvPr id="2" name="Rectangle 1">
            <a:extLst>
              <a:ext uri="{FF2B5EF4-FFF2-40B4-BE49-F238E27FC236}">
                <a16:creationId xmlns:a16="http://schemas.microsoft.com/office/drawing/2014/main" xmlns="" id="{DA0EBB96-1E2B-6A88-5F18-B1B032806ADF}"/>
              </a:ext>
            </a:extLst>
          </p:cNvPr>
          <p:cNvSpPr/>
          <p:nvPr/>
        </p:nvSpPr>
        <p:spPr>
          <a:xfrm>
            <a:off x="11044284" y="5863886"/>
            <a:ext cx="798990" cy="7128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6" name="TextBox 5">
            <a:extLst>
              <a:ext uri="{FF2B5EF4-FFF2-40B4-BE49-F238E27FC236}">
                <a16:creationId xmlns:a16="http://schemas.microsoft.com/office/drawing/2014/main" xmlns="" id="{12D6C6D5-781D-9FCB-C8D4-AAC610F57E69}"/>
              </a:ext>
            </a:extLst>
          </p:cNvPr>
          <p:cNvSpPr txBox="1"/>
          <p:nvPr/>
        </p:nvSpPr>
        <p:spPr>
          <a:xfrm>
            <a:off x="2057400" y="-9525"/>
            <a:ext cx="7934325" cy="369332"/>
          </a:xfrm>
          <a:prstGeom prst="rect">
            <a:avLst/>
          </a:prstGeom>
          <a:solidFill>
            <a:schemeClr val="accent1"/>
          </a:solidFill>
        </p:spPr>
        <p:txBody>
          <a:bodyPr wrap="square" rtlCol="0">
            <a:spAutoFit/>
          </a:bodyPr>
          <a:lstStyle/>
          <a:p>
            <a:pPr algn="ctr"/>
            <a:r>
              <a:rPr lang="en-US" b="1" i="1" dirty="0">
                <a:solidFill>
                  <a:srgbClr val="000000"/>
                </a:solidFill>
                <a:effectLst/>
                <a:latin typeface="sourcesanspro"/>
              </a:rPr>
              <a:t>Challenges in Emergency Management - Toward 2030 and Beyond</a:t>
            </a:r>
            <a:endParaRPr lang="en-ZA" dirty="0"/>
          </a:p>
        </p:txBody>
      </p:sp>
      <p:sp>
        <p:nvSpPr>
          <p:cNvPr id="4" name="TextBox 3">
            <a:extLst>
              <a:ext uri="{FF2B5EF4-FFF2-40B4-BE49-F238E27FC236}">
                <a16:creationId xmlns:a16="http://schemas.microsoft.com/office/drawing/2014/main" xmlns="" id="{73B0BABF-E99D-D4F3-1340-5F0A79917D77}"/>
              </a:ext>
            </a:extLst>
          </p:cNvPr>
          <p:cNvSpPr txBox="1"/>
          <p:nvPr/>
        </p:nvSpPr>
        <p:spPr>
          <a:xfrm>
            <a:off x="0" y="0"/>
            <a:ext cx="12192000" cy="369332"/>
          </a:xfrm>
          <a:prstGeom prst="rect">
            <a:avLst/>
          </a:prstGeom>
          <a:solidFill>
            <a:schemeClr val="accent1"/>
          </a:solidFill>
        </p:spPr>
        <p:txBody>
          <a:bodyPr wrap="square" rtlCol="0">
            <a:spAutoFit/>
          </a:bodyPr>
          <a:lstStyle/>
          <a:p>
            <a:pPr algn="ctr"/>
            <a:r>
              <a:rPr lang="en-US" b="1" i="1" dirty="0">
                <a:solidFill>
                  <a:srgbClr val="000000"/>
                </a:solidFill>
                <a:effectLst/>
                <a:latin typeface="sourcesanspro"/>
              </a:rPr>
              <a:t>TIEMS Africa Maiden Conference – Climate Change and Emergency Management 10th July 2024</a:t>
            </a:r>
            <a:endParaRPr lang="en-ZA" dirty="0"/>
          </a:p>
        </p:txBody>
      </p:sp>
    </p:spTree>
    <p:extLst>
      <p:ext uri="{BB962C8B-B14F-4D97-AF65-F5344CB8AC3E}">
        <p14:creationId xmlns:p14="http://schemas.microsoft.com/office/powerpoint/2010/main" val="19091879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6" name="TextBox 5"/>
          <p:cNvSpPr txBox="1"/>
          <p:nvPr/>
        </p:nvSpPr>
        <p:spPr>
          <a:xfrm>
            <a:off x="91440" y="1208034"/>
            <a:ext cx="12004765" cy="4154984"/>
          </a:xfrm>
          <a:prstGeom prst="rect">
            <a:avLst/>
          </a:prstGeom>
          <a:noFill/>
        </p:spPr>
        <p:txBody>
          <a:bodyPr wrap="square" rtlCol="0">
            <a:spAutoFit/>
          </a:bodyPr>
          <a:lstStyle/>
          <a:p>
            <a:pPr marL="342900" indent="-342900">
              <a:buFont typeface="Wingdings" panose="05000000000000000000" pitchFamily="2" charset="2"/>
              <a:buChar char="Ø"/>
            </a:pPr>
            <a:r>
              <a:rPr lang="en-ZA" sz="2400" dirty="0"/>
              <a:t>	</a:t>
            </a:r>
            <a:r>
              <a:rPr lang="en-ZA" sz="2400" dirty="0">
                <a:latin typeface="Times New Roman" panose="02020603050405020304" pitchFamily="18" charset="0"/>
                <a:cs typeface="Times New Roman" panose="02020603050405020304" pitchFamily="18" charset="0"/>
              </a:rPr>
              <a:t>Researchers' Perception and Application of Animal Sentience in Invertebrates</a:t>
            </a:r>
          </a:p>
          <a:p>
            <a:r>
              <a:rPr lang="en-ZA" sz="2400" dirty="0">
                <a:latin typeface="Times New Roman" panose="02020603050405020304" pitchFamily="18" charset="0"/>
                <a:cs typeface="Times New Roman" panose="02020603050405020304" pitchFamily="18" charset="0"/>
              </a:rPr>
              <a:t>The study by Neville et al., 2020; Paul &amp; </a:t>
            </a:r>
            <a:r>
              <a:rPr lang="en-ZA" sz="2400" dirty="0" err="1">
                <a:latin typeface="Times New Roman" panose="02020603050405020304" pitchFamily="18" charset="0"/>
                <a:cs typeface="Times New Roman" panose="02020603050405020304" pitchFamily="18" charset="0"/>
              </a:rPr>
              <a:t>Mendl</a:t>
            </a:r>
            <a:r>
              <a:rPr lang="en-ZA" sz="2400" dirty="0">
                <a:latin typeface="Times New Roman" panose="02020603050405020304" pitchFamily="18" charset="0"/>
                <a:cs typeface="Times New Roman" panose="02020603050405020304" pitchFamily="18" charset="0"/>
              </a:rPr>
              <a:t>, 2018; </a:t>
            </a:r>
            <a:r>
              <a:rPr lang="en-ZA" sz="2400" dirty="0" err="1">
                <a:latin typeface="Times New Roman" panose="02020603050405020304" pitchFamily="18" charset="0"/>
                <a:cs typeface="Times New Roman" panose="02020603050405020304" pitchFamily="18" charset="0"/>
              </a:rPr>
              <a:t>Désiré</a:t>
            </a:r>
            <a:r>
              <a:rPr lang="en-ZA" sz="2400" dirty="0">
                <a:latin typeface="Times New Roman" panose="02020603050405020304" pitchFamily="18" charset="0"/>
                <a:cs typeface="Times New Roman" panose="02020603050405020304" pitchFamily="18" charset="0"/>
              </a:rPr>
              <a:t> et al., 2004; and </a:t>
            </a:r>
            <a:r>
              <a:rPr lang="en-ZA" sz="2400" dirty="0" err="1">
                <a:latin typeface="Times New Roman" panose="02020603050405020304" pitchFamily="18" charset="0"/>
                <a:cs typeface="Times New Roman" panose="02020603050405020304" pitchFamily="18" charset="0"/>
              </a:rPr>
              <a:t>Veissier</a:t>
            </a:r>
            <a:r>
              <a:rPr lang="en-ZA" sz="2400" dirty="0">
                <a:latin typeface="Times New Roman" panose="02020603050405020304" pitchFamily="18" charset="0"/>
                <a:cs typeface="Times New Roman" panose="02020603050405020304" pitchFamily="18" charset="0"/>
              </a:rPr>
              <a:t> et al., 2009, highlights the challenges in assessing animal emotions. Since animals cannot speak of their feelings like humans can, researchers rely on observable changes in </a:t>
            </a:r>
            <a:r>
              <a:rPr lang="en-ZA" sz="2400" dirty="0" err="1">
                <a:latin typeface="Times New Roman" panose="02020603050405020304" pitchFamily="18" charset="0"/>
                <a:cs typeface="Times New Roman" panose="02020603050405020304" pitchFamily="18" charset="0"/>
              </a:rPr>
              <a:t>behavior</a:t>
            </a:r>
            <a:r>
              <a:rPr lang="en-ZA" sz="2400" dirty="0">
                <a:latin typeface="Times New Roman" panose="02020603050405020304" pitchFamily="18" charset="0"/>
                <a:cs typeface="Times New Roman" panose="02020603050405020304" pitchFamily="18" charset="0"/>
              </a:rPr>
              <a:t>, and physiology to refer to their emotional states. For example, placing a rat in a room full of unfamiliar human beings may evoke fear, which can be detected through facial expressions. </a:t>
            </a:r>
          </a:p>
          <a:p>
            <a:endParaRPr lang="en-ZA" sz="2400" dirty="0">
              <a:latin typeface="Times New Roman" panose="02020603050405020304" pitchFamily="18" charset="0"/>
              <a:cs typeface="Times New Roman" panose="02020603050405020304" pitchFamily="18" charset="0"/>
            </a:endParaRPr>
          </a:p>
          <a:p>
            <a:r>
              <a:rPr lang="en-ZA" sz="2400" dirty="0">
                <a:latin typeface="Times New Roman" panose="02020603050405020304" pitchFamily="18" charset="0"/>
                <a:cs typeface="Times New Roman" panose="02020603050405020304" pitchFamily="18" charset="0"/>
              </a:rPr>
              <a:t>Crespi-Abril and Rubilar (2023) studied ethical considerations in ensuring the welfare of echinoderms. They argue that the use of anesthesia can reduce the pain they feel. They further suggested an enlarged version of the globally accepted guidelines for animal research practices (reduction, </a:t>
            </a:r>
            <a:r>
              <a:rPr lang="en-ZA" sz="2400" dirty="0" smtClean="0">
                <a:latin typeface="Times New Roman" panose="02020603050405020304" pitchFamily="18" charset="0"/>
                <a:cs typeface="Times New Roman" panose="02020603050405020304" pitchFamily="18" charset="0"/>
              </a:rPr>
              <a:t>replacement, </a:t>
            </a:r>
            <a:r>
              <a:rPr lang="en-ZA" sz="2400" dirty="0">
                <a:latin typeface="Times New Roman" panose="02020603050405020304" pitchFamily="18" charset="0"/>
                <a:cs typeface="Times New Roman" panose="02020603050405020304" pitchFamily="18" charset="0"/>
              </a:rPr>
              <a:t>refinement,) to include responsibility and respect</a:t>
            </a:r>
            <a:r>
              <a:rPr lang="en-ZA" sz="2400" dirty="0"/>
              <a:t>.</a:t>
            </a:r>
          </a:p>
        </p:txBody>
      </p:sp>
      <p:sp>
        <p:nvSpPr>
          <p:cNvPr id="8" name="TextBox 7">
            <a:extLst>
              <a:ext uri="{FF2B5EF4-FFF2-40B4-BE49-F238E27FC236}">
                <a16:creationId xmlns:a16="http://schemas.microsoft.com/office/drawing/2014/main" xmlns="" id="{55FAF78A-F2B3-4230-882B-22983FE5A445}"/>
              </a:ext>
            </a:extLst>
          </p:cNvPr>
          <p:cNvSpPr txBox="1"/>
          <p:nvPr/>
        </p:nvSpPr>
        <p:spPr>
          <a:xfrm>
            <a:off x="217711" y="460417"/>
            <a:ext cx="11872686" cy="584775"/>
          </a:xfrm>
          <a:prstGeom prst="rect">
            <a:avLst/>
          </a:prstGeom>
          <a:noFill/>
        </p:spPr>
        <p:txBody>
          <a:bodyPr wrap="square" rtlCol="0">
            <a:spAutoFit/>
          </a:bodyPr>
          <a:lstStyle/>
          <a:p>
            <a:pPr algn="ctr"/>
            <a:r>
              <a:rPr lang="en-ZA" sz="3200" b="1" dirty="0"/>
              <a:t>Cont’d</a:t>
            </a:r>
            <a:r>
              <a:rPr lang="en-GB" sz="3200" b="1" dirty="0"/>
              <a:t> </a:t>
            </a:r>
          </a:p>
        </p:txBody>
      </p:sp>
      <p:sp>
        <p:nvSpPr>
          <p:cNvPr id="2" name="Rectangle 1">
            <a:extLst>
              <a:ext uri="{FF2B5EF4-FFF2-40B4-BE49-F238E27FC236}">
                <a16:creationId xmlns:a16="http://schemas.microsoft.com/office/drawing/2014/main" xmlns="" id="{7B964A5E-180E-629A-32EB-9783B0B64B29}"/>
              </a:ext>
            </a:extLst>
          </p:cNvPr>
          <p:cNvSpPr/>
          <p:nvPr/>
        </p:nvSpPr>
        <p:spPr>
          <a:xfrm>
            <a:off x="11044284" y="5863886"/>
            <a:ext cx="798990" cy="7128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 name="TextBox 2">
            <a:extLst>
              <a:ext uri="{FF2B5EF4-FFF2-40B4-BE49-F238E27FC236}">
                <a16:creationId xmlns:a16="http://schemas.microsoft.com/office/drawing/2014/main" xmlns="" id="{DB76DE90-7BA9-3D58-2D33-C3F2D1ADE467}"/>
              </a:ext>
            </a:extLst>
          </p:cNvPr>
          <p:cNvSpPr txBox="1"/>
          <p:nvPr/>
        </p:nvSpPr>
        <p:spPr>
          <a:xfrm>
            <a:off x="2057400" y="-9525"/>
            <a:ext cx="7896225" cy="369332"/>
          </a:xfrm>
          <a:prstGeom prst="rect">
            <a:avLst/>
          </a:prstGeom>
          <a:solidFill>
            <a:schemeClr val="accent1"/>
          </a:solidFill>
        </p:spPr>
        <p:txBody>
          <a:bodyPr wrap="square" rtlCol="0">
            <a:spAutoFit/>
          </a:bodyPr>
          <a:lstStyle/>
          <a:p>
            <a:pPr algn="ctr"/>
            <a:r>
              <a:rPr lang="en-US" b="1" i="1" dirty="0">
                <a:solidFill>
                  <a:srgbClr val="000000"/>
                </a:solidFill>
                <a:effectLst/>
                <a:latin typeface="sourcesanspro"/>
              </a:rPr>
              <a:t>Challenges in Emergency Management - Toward 2030 and Beyond</a:t>
            </a:r>
            <a:endParaRPr lang="en-ZA" dirty="0"/>
          </a:p>
        </p:txBody>
      </p:sp>
      <p:sp>
        <p:nvSpPr>
          <p:cNvPr id="7" name="TextBox 6">
            <a:extLst>
              <a:ext uri="{FF2B5EF4-FFF2-40B4-BE49-F238E27FC236}">
                <a16:creationId xmlns:a16="http://schemas.microsoft.com/office/drawing/2014/main" xmlns="" id="{9844E610-7732-FAF1-E7B9-49B208491BEC}"/>
              </a:ext>
            </a:extLst>
          </p:cNvPr>
          <p:cNvSpPr txBox="1"/>
          <p:nvPr/>
        </p:nvSpPr>
        <p:spPr>
          <a:xfrm>
            <a:off x="0" y="0"/>
            <a:ext cx="12192000" cy="369332"/>
          </a:xfrm>
          <a:prstGeom prst="rect">
            <a:avLst/>
          </a:prstGeom>
          <a:solidFill>
            <a:schemeClr val="accent1"/>
          </a:solidFill>
        </p:spPr>
        <p:txBody>
          <a:bodyPr wrap="square" rtlCol="0">
            <a:spAutoFit/>
          </a:bodyPr>
          <a:lstStyle/>
          <a:p>
            <a:pPr algn="ctr"/>
            <a:r>
              <a:rPr lang="en-US" b="1" i="1" dirty="0">
                <a:solidFill>
                  <a:srgbClr val="000000"/>
                </a:solidFill>
                <a:effectLst/>
                <a:latin typeface="sourcesanspro"/>
              </a:rPr>
              <a:t>TIEMS Africa Maiden Conference – Climate Change and Emergency Management 10th July 2024</a:t>
            </a:r>
            <a:endParaRPr lang="en-ZA" dirty="0"/>
          </a:p>
        </p:txBody>
      </p:sp>
    </p:spTree>
    <p:extLst>
      <p:ext uri="{BB962C8B-B14F-4D97-AF65-F5344CB8AC3E}">
        <p14:creationId xmlns:p14="http://schemas.microsoft.com/office/powerpoint/2010/main" val="7281314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7" name="TextBox 6"/>
          <p:cNvSpPr txBox="1"/>
          <p:nvPr/>
        </p:nvSpPr>
        <p:spPr>
          <a:xfrm>
            <a:off x="164011" y="1045192"/>
            <a:ext cx="11679263" cy="3416320"/>
          </a:xfrm>
          <a:prstGeom prst="rect">
            <a:avLst/>
          </a:prstGeom>
          <a:noFill/>
        </p:spPr>
        <p:txBody>
          <a:bodyPr wrap="square" rtlCol="0">
            <a:spAutoFit/>
          </a:bodyPr>
          <a:lstStyle/>
          <a:p>
            <a:pPr marL="342900" indent="-342900">
              <a:buFont typeface="Wingdings" panose="05000000000000000000" pitchFamily="2" charset="2"/>
              <a:buChar char="Ø"/>
            </a:pPr>
            <a:r>
              <a:rPr lang="en-ZA" sz="2400" dirty="0"/>
              <a:t>The dataset is obtained from the parliamentary monitoring group organization of South Africa from June 1998 to February 2024 including transcripts of parliamentary debates, minutes of committee meetings, reports and submissions, and legislative documents related to animal welfare.</a:t>
            </a:r>
          </a:p>
          <a:p>
            <a:pPr marL="342900" indent="-342900">
              <a:buFont typeface="Wingdings" panose="05000000000000000000" pitchFamily="2" charset="2"/>
              <a:buChar char="Ø"/>
            </a:pPr>
            <a:r>
              <a:rPr lang="en-ZA" sz="2400" dirty="0"/>
              <a:t> For data analysis, I used </a:t>
            </a:r>
            <a:r>
              <a:rPr lang="en-ZA" sz="2400" dirty="0" err="1"/>
              <a:t>AntConc</a:t>
            </a:r>
            <a:r>
              <a:rPr lang="en-ZA" sz="2400" dirty="0"/>
              <a:t> software to perform text analysis on the corpus, utilizing features such as keyword in context (KWIC) and concordance lines  analysis, frequency analysis."</a:t>
            </a:r>
          </a:p>
          <a:p>
            <a:pPr marL="342900" indent="-342900">
              <a:buFont typeface="Wingdings" panose="05000000000000000000" pitchFamily="2" charset="2"/>
              <a:buChar char="Ø"/>
            </a:pPr>
            <a:endParaRPr lang="en-ZA" sz="2400" dirty="0"/>
          </a:p>
          <a:p>
            <a:pPr marL="342900" indent="-342900">
              <a:buFont typeface="Wingdings" panose="05000000000000000000" pitchFamily="2" charset="2"/>
              <a:buChar char="Ø"/>
            </a:pPr>
            <a:endParaRPr lang="en-GB" sz="2400" dirty="0"/>
          </a:p>
        </p:txBody>
      </p:sp>
      <p:sp>
        <p:nvSpPr>
          <p:cNvPr id="5" name="TextBox 4">
            <a:extLst>
              <a:ext uri="{FF2B5EF4-FFF2-40B4-BE49-F238E27FC236}">
                <a16:creationId xmlns:a16="http://schemas.microsoft.com/office/drawing/2014/main" xmlns="" id="{23C02D20-0DEF-41BE-98FD-0E7CCA63D02F}"/>
              </a:ext>
            </a:extLst>
          </p:cNvPr>
          <p:cNvSpPr txBox="1"/>
          <p:nvPr/>
        </p:nvSpPr>
        <p:spPr>
          <a:xfrm>
            <a:off x="217711" y="460417"/>
            <a:ext cx="11872686" cy="584775"/>
          </a:xfrm>
          <a:prstGeom prst="rect">
            <a:avLst/>
          </a:prstGeom>
          <a:noFill/>
        </p:spPr>
        <p:txBody>
          <a:bodyPr wrap="square" rtlCol="0">
            <a:spAutoFit/>
          </a:bodyPr>
          <a:lstStyle/>
          <a:p>
            <a:pPr algn="ctr"/>
            <a:r>
              <a:rPr lang="en-ZA" sz="3200" b="1" dirty="0"/>
              <a:t>Methodology </a:t>
            </a:r>
            <a:r>
              <a:rPr lang="en-GB" sz="3200" b="1" dirty="0"/>
              <a:t> </a:t>
            </a:r>
          </a:p>
        </p:txBody>
      </p:sp>
      <p:sp>
        <p:nvSpPr>
          <p:cNvPr id="2" name="Rectangle 1">
            <a:extLst>
              <a:ext uri="{FF2B5EF4-FFF2-40B4-BE49-F238E27FC236}">
                <a16:creationId xmlns:a16="http://schemas.microsoft.com/office/drawing/2014/main" xmlns="" id="{4ACC5683-4831-9E1E-149F-3348EA82FB0F}"/>
              </a:ext>
            </a:extLst>
          </p:cNvPr>
          <p:cNvSpPr/>
          <p:nvPr/>
        </p:nvSpPr>
        <p:spPr>
          <a:xfrm>
            <a:off x="11044284" y="5863886"/>
            <a:ext cx="798990" cy="7128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 name="TextBox 2">
            <a:extLst>
              <a:ext uri="{FF2B5EF4-FFF2-40B4-BE49-F238E27FC236}">
                <a16:creationId xmlns:a16="http://schemas.microsoft.com/office/drawing/2014/main" xmlns="" id="{3A602F47-246B-445F-FA6F-7B0F4514F623}"/>
              </a:ext>
            </a:extLst>
          </p:cNvPr>
          <p:cNvSpPr txBox="1"/>
          <p:nvPr/>
        </p:nvSpPr>
        <p:spPr>
          <a:xfrm>
            <a:off x="2057400" y="-9525"/>
            <a:ext cx="7848600" cy="369332"/>
          </a:xfrm>
          <a:prstGeom prst="rect">
            <a:avLst/>
          </a:prstGeom>
          <a:solidFill>
            <a:schemeClr val="accent1"/>
          </a:solidFill>
        </p:spPr>
        <p:txBody>
          <a:bodyPr wrap="square" rtlCol="0">
            <a:spAutoFit/>
          </a:bodyPr>
          <a:lstStyle/>
          <a:p>
            <a:pPr algn="ctr"/>
            <a:r>
              <a:rPr lang="en-US" b="1" i="1" dirty="0">
                <a:solidFill>
                  <a:srgbClr val="000000"/>
                </a:solidFill>
                <a:effectLst/>
                <a:latin typeface="sourcesanspro"/>
              </a:rPr>
              <a:t>Challenges in Emergency Management - Toward 2030 and Beyond</a:t>
            </a:r>
            <a:endParaRPr lang="en-ZA" dirty="0"/>
          </a:p>
        </p:txBody>
      </p:sp>
      <p:sp>
        <p:nvSpPr>
          <p:cNvPr id="4" name="TextBox 3">
            <a:extLst>
              <a:ext uri="{FF2B5EF4-FFF2-40B4-BE49-F238E27FC236}">
                <a16:creationId xmlns:a16="http://schemas.microsoft.com/office/drawing/2014/main" xmlns="" id="{70412FEF-1208-4E2B-F226-C05FA8A34872}"/>
              </a:ext>
            </a:extLst>
          </p:cNvPr>
          <p:cNvSpPr txBox="1"/>
          <p:nvPr/>
        </p:nvSpPr>
        <p:spPr>
          <a:xfrm>
            <a:off x="0" y="0"/>
            <a:ext cx="12192000" cy="369332"/>
          </a:xfrm>
          <a:prstGeom prst="rect">
            <a:avLst/>
          </a:prstGeom>
          <a:solidFill>
            <a:schemeClr val="accent1"/>
          </a:solidFill>
        </p:spPr>
        <p:txBody>
          <a:bodyPr wrap="square" rtlCol="0">
            <a:spAutoFit/>
          </a:bodyPr>
          <a:lstStyle/>
          <a:p>
            <a:pPr algn="ctr"/>
            <a:r>
              <a:rPr lang="en-US" b="1" i="1" dirty="0">
                <a:solidFill>
                  <a:srgbClr val="000000"/>
                </a:solidFill>
                <a:effectLst/>
                <a:latin typeface="sourcesanspro"/>
              </a:rPr>
              <a:t>TIEMS Africa Maiden Conference – Climate Change and Emergency Management 10th July 2024</a:t>
            </a:r>
            <a:endParaRPr lang="en-ZA" dirty="0"/>
          </a:p>
        </p:txBody>
      </p:sp>
    </p:spTree>
    <p:extLst>
      <p:ext uri="{BB962C8B-B14F-4D97-AF65-F5344CB8AC3E}">
        <p14:creationId xmlns:p14="http://schemas.microsoft.com/office/powerpoint/2010/main" val="7285671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7" name="TextBox 6"/>
          <p:cNvSpPr txBox="1"/>
          <p:nvPr/>
        </p:nvSpPr>
        <p:spPr>
          <a:xfrm>
            <a:off x="69777" y="1136277"/>
            <a:ext cx="12004765" cy="2416046"/>
          </a:xfrm>
          <a:prstGeom prst="rect">
            <a:avLst/>
          </a:prstGeom>
          <a:noFill/>
        </p:spPr>
        <p:txBody>
          <a:bodyPr wrap="square" rtlCol="0">
            <a:spAutoFit/>
          </a:bodyPr>
          <a:lstStyle/>
          <a:p>
            <a:pPr marL="342900" indent="-342900">
              <a:buFont typeface="Wingdings" panose="05000000000000000000" pitchFamily="2" charset="2"/>
              <a:buChar char="Ø"/>
            </a:pPr>
            <a:r>
              <a:rPr lang="en-ZA" sz="2000" dirty="0">
                <a:latin typeface="Times New Roman" panose="02020603050405020304" pitchFamily="18" charset="0"/>
                <a:cs typeface="Times New Roman" panose="02020603050405020304" pitchFamily="18" charset="0"/>
              </a:rPr>
              <a:t>Below are the notable concordance lines extracted from the Keyword Word In Context (KIWC results)</a:t>
            </a:r>
          </a:p>
          <a:p>
            <a:endParaRPr lang="en-ZA" sz="2400" dirty="0"/>
          </a:p>
          <a:p>
            <a:endParaRPr lang="en-ZA" sz="2400" dirty="0"/>
          </a:p>
          <a:p>
            <a:endParaRPr lang="en-ZA" sz="2400" dirty="0"/>
          </a:p>
          <a:p>
            <a:endParaRPr lang="en-ZA" sz="2400" dirty="0"/>
          </a:p>
          <a:p>
            <a:endParaRPr lang="en-ZA" sz="2400" dirty="0"/>
          </a:p>
          <a:p>
            <a:r>
              <a:rPr kumimoji="0" lang="en-US" sz="11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lang="en-ZA" sz="2400" dirty="0"/>
          </a:p>
        </p:txBody>
      </p:sp>
      <p:sp>
        <p:nvSpPr>
          <p:cNvPr id="5" name="TextBox 4">
            <a:extLst>
              <a:ext uri="{FF2B5EF4-FFF2-40B4-BE49-F238E27FC236}">
                <a16:creationId xmlns:a16="http://schemas.microsoft.com/office/drawing/2014/main" xmlns="" id="{23C02D20-0DEF-41BE-98FD-0E7CCA63D02F}"/>
              </a:ext>
            </a:extLst>
          </p:cNvPr>
          <p:cNvSpPr txBox="1"/>
          <p:nvPr/>
        </p:nvSpPr>
        <p:spPr>
          <a:xfrm>
            <a:off x="217711" y="460417"/>
            <a:ext cx="11872686" cy="584775"/>
          </a:xfrm>
          <a:prstGeom prst="rect">
            <a:avLst/>
          </a:prstGeom>
          <a:noFill/>
        </p:spPr>
        <p:txBody>
          <a:bodyPr wrap="square" rtlCol="0">
            <a:spAutoFit/>
          </a:bodyPr>
          <a:lstStyle/>
          <a:p>
            <a:pPr algn="ctr"/>
            <a:r>
              <a:rPr lang="en-ZA" sz="3200" b="1" dirty="0"/>
              <a:t>Result and Discussion</a:t>
            </a:r>
            <a:r>
              <a:rPr lang="en-GB" sz="3200" b="1" dirty="0"/>
              <a:t> </a:t>
            </a:r>
          </a:p>
        </p:txBody>
      </p:sp>
      <p:sp>
        <p:nvSpPr>
          <p:cNvPr id="2" name="Rectangle 1">
            <a:extLst>
              <a:ext uri="{FF2B5EF4-FFF2-40B4-BE49-F238E27FC236}">
                <a16:creationId xmlns:a16="http://schemas.microsoft.com/office/drawing/2014/main" xmlns="" id="{4ACC5683-4831-9E1E-149F-3348EA82FB0F}"/>
              </a:ext>
            </a:extLst>
          </p:cNvPr>
          <p:cNvSpPr/>
          <p:nvPr/>
        </p:nvSpPr>
        <p:spPr>
          <a:xfrm>
            <a:off x="11044284" y="5863886"/>
            <a:ext cx="798990" cy="7128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 name="TextBox 2">
            <a:extLst>
              <a:ext uri="{FF2B5EF4-FFF2-40B4-BE49-F238E27FC236}">
                <a16:creationId xmlns:a16="http://schemas.microsoft.com/office/drawing/2014/main" xmlns="" id="{3A602F47-246B-445F-FA6F-7B0F4514F623}"/>
              </a:ext>
            </a:extLst>
          </p:cNvPr>
          <p:cNvSpPr txBox="1"/>
          <p:nvPr/>
        </p:nvSpPr>
        <p:spPr>
          <a:xfrm>
            <a:off x="2057400" y="-9525"/>
            <a:ext cx="7848600" cy="369332"/>
          </a:xfrm>
          <a:prstGeom prst="rect">
            <a:avLst/>
          </a:prstGeom>
          <a:solidFill>
            <a:schemeClr val="accent1"/>
          </a:solidFill>
        </p:spPr>
        <p:txBody>
          <a:bodyPr wrap="square" rtlCol="0">
            <a:spAutoFit/>
          </a:bodyPr>
          <a:lstStyle/>
          <a:p>
            <a:pPr algn="ctr"/>
            <a:r>
              <a:rPr lang="en-US" b="1" i="1" dirty="0">
                <a:solidFill>
                  <a:srgbClr val="000000"/>
                </a:solidFill>
                <a:effectLst/>
                <a:latin typeface="sourcesanspro"/>
              </a:rPr>
              <a:t>Challenges in Emergency Management - Toward 2030 and Beyond</a:t>
            </a:r>
            <a:endParaRPr lang="en-ZA" dirty="0"/>
          </a:p>
        </p:txBody>
      </p:sp>
      <p:sp>
        <p:nvSpPr>
          <p:cNvPr id="4" name="TextBox 3">
            <a:extLst>
              <a:ext uri="{FF2B5EF4-FFF2-40B4-BE49-F238E27FC236}">
                <a16:creationId xmlns:a16="http://schemas.microsoft.com/office/drawing/2014/main" xmlns="" id="{70412FEF-1208-4E2B-F226-C05FA8A34872}"/>
              </a:ext>
            </a:extLst>
          </p:cNvPr>
          <p:cNvSpPr txBox="1"/>
          <p:nvPr/>
        </p:nvSpPr>
        <p:spPr>
          <a:xfrm>
            <a:off x="0" y="0"/>
            <a:ext cx="12192000" cy="369332"/>
          </a:xfrm>
          <a:prstGeom prst="rect">
            <a:avLst/>
          </a:prstGeom>
          <a:solidFill>
            <a:schemeClr val="accent1"/>
          </a:solidFill>
        </p:spPr>
        <p:txBody>
          <a:bodyPr wrap="square" rtlCol="0">
            <a:spAutoFit/>
          </a:bodyPr>
          <a:lstStyle/>
          <a:p>
            <a:pPr algn="ctr"/>
            <a:r>
              <a:rPr lang="en-US" b="1" i="1" dirty="0">
                <a:solidFill>
                  <a:srgbClr val="000000"/>
                </a:solidFill>
                <a:effectLst/>
                <a:latin typeface="sourcesanspro"/>
              </a:rPr>
              <a:t>TIEMS Africa Maiden Conference – Climate Change and Emergency Management 10th July 2024</a:t>
            </a:r>
            <a:endParaRPr lang="en-ZA" dirty="0"/>
          </a:p>
        </p:txBody>
      </p:sp>
      <p:graphicFrame>
        <p:nvGraphicFramePr>
          <p:cNvPr id="8" name="Table 7">
            <a:extLst>
              <a:ext uri="{FF2B5EF4-FFF2-40B4-BE49-F238E27FC236}">
                <a16:creationId xmlns:a16="http://schemas.microsoft.com/office/drawing/2014/main" xmlns="" id="{A2E61394-13D6-4ADB-9F89-4920DCBB54C2}"/>
              </a:ext>
            </a:extLst>
          </p:cNvPr>
          <p:cNvGraphicFramePr>
            <a:graphicFrameLocks noGrp="1"/>
          </p:cNvGraphicFramePr>
          <p:nvPr>
            <p:extLst>
              <p:ext uri="{D42A27DB-BD31-4B8C-83A1-F6EECF244321}">
                <p14:modId xmlns:p14="http://schemas.microsoft.com/office/powerpoint/2010/main" val="683053897"/>
              </p:ext>
            </p:extLst>
          </p:nvPr>
        </p:nvGraphicFramePr>
        <p:xfrm>
          <a:off x="3121891" y="1874981"/>
          <a:ext cx="5900539" cy="4513798"/>
        </p:xfrm>
        <a:graphic>
          <a:graphicData uri="http://schemas.openxmlformats.org/drawingml/2006/table">
            <a:tbl>
              <a:tblPr firstRow="1" firstCol="1" bandRow="1"/>
              <a:tblGrid>
                <a:gridCol w="1474819">
                  <a:extLst>
                    <a:ext uri="{9D8B030D-6E8A-4147-A177-3AD203B41FA5}">
                      <a16:colId xmlns:a16="http://schemas.microsoft.com/office/drawing/2014/main" xmlns="" val="3349267837"/>
                    </a:ext>
                  </a:extLst>
                </a:gridCol>
                <a:gridCol w="1468220">
                  <a:extLst>
                    <a:ext uri="{9D8B030D-6E8A-4147-A177-3AD203B41FA5}">
                      <a16:colId xmlns:a16="http://schemas.microsoft.com/office/drawing/2014/main" xmlns="" val="3027303488"/>
                    </a:ext>
                  </a:extLst>
                </a:gridCol>
                <a:gridCol w="1482050">
                  <a:extLst>
                    <a:ext uri="{9D8B030D-6E8A-4147-A177-3AD203B41FA5}">
                      <a16:colId xmlns:a16="http://schemas.microsoft.com/office/drawing/2014/main" xmlns="" val="3406668136"/>
                    </a:ext>
                  </a:extLst>
                </a:gridCol>
                <a:gridCol w="1475450">
                  <a:extLst>
                    <a:ext uri="{9D8B030D-6E8A-4147-A177-3AD203B41FA5}">
                      <a16:colId xmlns:a16="http://schemas.microsoft.com/office/drawing/2014/main" xmlns="" val="3534232009"/>
                    </a:ext>
                  </a:extLst>
                </a:gridCol>
              </a:tblGrid>
              <a:tr h="99454">
                <a:tc>
                  <a:txBody>
                    <a:bodyPr/>
                    <a:lstStyle/>
                    <a:p>
                      <a:pPr>
                        <a:lnSpc>
                          <a:spcPct val="107000"/>
                        </a:lnSpc>
                        <a:spcAft>
                          <a:spcPts val="800"/>
                        </a:spcAft>
                      </a:pPr>
                      <a:r>
                        <a:rPr lang="en-US" sz="1100" dirty="0">
                          <a:effectLst/>
                          <a:latin typeface="Times New Roman" panose="02020603050405020304" pitchFamily="18" charset="0"/>
                          <a:ea typeface="Calibri" panose="020F0502020204030204" pitchFamily="34" charset="0"/>
                          <a:cs typeface="Times New Roman" panose="02020603050405020304" pitchFamily="18" charset="0"/>
                        </a:rPr>
                        <a:t>File </a:t>
                      </a:r>
                      <a:endParaRPr lang="en-Z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605" marR="67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Left context</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7605" marR="67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         Hit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7605" marR="67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100" dirty="0">
                          <a:effectLst/>
                          <a:latin typeface="Times New Roman" panose="02020603050405020304" pitchFamily="18" charset="0"/>
                          <a:ea typeface="Calibri" panose="020F0502020204030204" pitchFamily="34" charset="0"/>
                          <a:cs typeface="Times New Roman" panose="02020603050405020304" pitchFamily="18" charset="0"/>
                        </a:rPr>
                        <a:t>Right context</a:t>
                      </a:r>
                      <a:endParaRPr lang="en-Z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605" marR="67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596971294"/>
                  </a:ext>
                </a:extLst>
              </a:tr>
              <a:tr h="720719">
                <a:tc>
                  <a:txBody>
                    <a:bodyPr/>
                    <a:lstStyle/>
                    <a:p>
                      <a:pPr>
                        <a:lnSpc>
                          <a:spcPct val="107000"/>
                        </a:lnSpc>
                        <a:spcAft>
                          <a:spcPts val="800"/>
                        </a:spcAft>
                      </a:pPr>
                      <a:r>
                        <a:rPr lang="en-US" sz="1100" dirty="0">
                          <a:effectLst/>
                          <a:latin typeface="Times New Roman" panose="02020603050405020304" pitchFamily="18" charset="0"/>
                          <a:ea typeface="Calibri" panose="020F0502020204030204" pitchFamily="34" charset="0"/>
                          <a:cs typeface="Times New Roman" panose="02020603050405020304" pitchFamily="18" charset="0"/>
                        </a:rPr>
                        <a:t>DALRRD and entities Q3 2023.docx</a:t>
                      </a:r>
                      <a:endParaRPr lang="en-Z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605" marR="67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100" dirty="0">
                          <a:effectLst/>
                          <a:latin typeface="Times New Roman" panose="02020603050405020304" pitchFamily="18" charset="0"/>
                          <a:ea typeface="Calibri" panose="020F0502020204030204" pitchFamily="34" charset="0"/>
                          <a:cs typeface="Times New Roman" panose="02020603050405020304" pitchFamily="18" charset="0"/>
                        </a:rPr>
                        <a:t>of legislation was emphasized including the development of a comprehensive</a:t>
                      </a:r>
                      <a:endParaRPr lang="en-Z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605" marR="67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1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Animal Welfare</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7605" marR="67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Bill </a:t>
                      </a:r>
                      <a:r>
                        <a:rPr lang="en-US" sz="1100" dirty="0">
                          <a:effectLst/>
                          <a:latin typeface="Times New Roman" panose="02020603050405020304" pitchFamily="18" charset="0"/>
                          <a:ea typeface="Calibri" panose="020F0502020204030204" pitchFamily="34" charset="0"/>
                          <a:cs typeface="Times New Roman" panose="02020603050405020304" pitchFamily="18" charset="0"/>
                        </a:rPr>
                        <a:t>will address all aspects of animal welfare.</a:t>
                      </a:r>
                      <a:endParaRPr lang="en-Z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605" marR="67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75640813"/>
                  </a:ext>
                </a:extLst>
              </a:tr>
              <a:tr h="720719">
                <a:tc>
                  <a:txBody>
                    <a:bodyPr/>
                    <a:lstStyle/>
                    <a:p>
                      <a:pPr>
                        <a:lnSpc>
                          <a:spcPct val="107000"/>
                        </a:lnSpc>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Hansard 2023.docx</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7605" marR="67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of legislation, it was emphasized including the development of Comprehensive</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7605" marR="67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1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Animal Welfare</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7605" marR="67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Bill shall look at the protection of animal welfare</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7605" marR="67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294604372"/>
                  </a:ext>
                </a:extLst>
              </a:tr>
              <a:tr h="540540">
                <a:tc>
                  <a:txBody>
                    <a:bodyPr/>
                    <a:lstStyle/>
                    <a:p>
                      <a:pPr>
                        <a:lnSpc>
                          <a:spcPct val="107000"/>
                        </a:lnSpc>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Question NW289 to the Minister of Agriculture 2024.docx</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7605" marR="67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made regarding the completion of the first draft of the</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7605" marR="67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Animal Welfare</a:t>
                      </a:r>
                      <a:endParaRPr lang="en-ZA"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7605" marR="67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that is due in March 2024."</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7605" marR="67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883708571"/>
                  </a:ext>
                </a:extLst>
              </a:tr>
              <a:tr h="739639">
                <a:tc>
                  <a:txBody>
                    <a:bodyPr/>
                    <a:lstStyle/>
                    <a:p>
                      <a:pPr>
                        <a:lnSpc>
                          <a:spcPct val="107000"/>
                        </a:lnSpc>
                        <a:spcAft>
                          <a:spcPts val="800"/>
                        </a:spcAft>
                      </a:pPr>
                      <a:r>
                        <a:rPr lang="en-US" sz="1100" dirty="0">
                          <a:effectLst/>
                          <a:latin typeface="Times New Roman" panose="02020603050405020304" pitchFamily="18" charset="0"/>
                          <a:ea typeface="Calibri" panose="020F0502020204030204" pitchFamily="34" charset="0"/>
                          <a:cs typeface="Times New Roman" panose="02020603050405020304" pitchFamily="18" charset="0"/>
                        </a:rPr>
                        <a:t>Question NW2392 to the Minister of Agriculture 2018.docx</a:t>
                      </a:r>
                      <a:endParaRPr lang="en-Z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605" marR="67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100" dirty="0">
                          <a:effectLst/>
                          <a:latin typeface="Times New Roman" panose="02020603050405020304" pitchFamily="18" charset="0"/>
                          <a:ea typeface="Calibri" panose="020F0502020204030204" pitchFamily="34" charset="0"/>
                          <a:cs typeface="Times New Roman" panose="02020603050405020304" pitchFamily="18" charset="0"/>
                        </a:rPr>
                        <a:t>and are also not compatible with international standards. The draft</a:t>
                      </a:r>
                      <a:endParaRPr lang="en-Z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605" marR="67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Animal Welfare</a:t>
                      </a:r>
                      <a:endParaRPr lang="en-ZA"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7605" marR="67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Bill is still to undergo consultation and other processes."</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7605" marR="67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604399532"/>
                  </a:ext>
                </a:extLst>
              </a:tr>
              <a:tr h="540540">
                <a:tc>
                  <a:txBody>
                    <a:bodyPr/>
                    <a:lstStyle/>
                    <a:p>
                      <a:pPr>
                        <a:lnSpc>
                          <a:spcPct val="107000"/>
                        </a:lnSpc>
                        <a:spcAft>
                          <a:spcPts val="800"/>
                        </a:spcAft>
                      </a:pPr>
                      <a:r>
                        <a:rPr lang="en-US" sz="1100" dirty="0">
                          <a:effectLst/>
                          <a:latin typeface="Times New Roman" panose="02020603050405020304" pitchFamily="18" charset="0"/>
                          <a:ea typeface="Calibri" panose="020F0502020204030204" pitchFamily="34" charset="0"/>
                          <a:cs typeface="Times New Roman" panose="02020603050405020304" pitchFamily="18" charset="0"/>
                        </a:rPr>
                        <a:t>Unrevised Hansard 2015.docx</a:t>
                      </a:r>
                      <a:endParaRPr lang="en-Z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605" marR="67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100" dirty="0">
                          <a:effectLst/>
                          <a:latin typeface="Times New Roman" panose="02020603050405020304" pitchFamily="18" charset="0"/>
                          <a:ea typeface="Calibri" panose="020F0502020204030204" pitchFamily="34" charset="0"/>
                          <a:cs typeface="Times New Roman" panose="02020603050405020304" pitchFamily="18" charset="0"/>
                        </a:rPr>
                        <a:t>department to act upon its promise to draft an overarching</a:t>
                      </a:r>
                      <a:endParaRPr lang="en-Z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605" marR="67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Animal Welfare</a:t>
                      </a:r>
                      <a:endParaRPr lang="en-ZA"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7605" marR="67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Bill as soon as possible</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7605" marR="67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623934126"/>
                  </a:ext>
                </a:extLst>
              </a:tr>
              <a:tr h="540540">
                <a:tc>
                  <a:txBody>
                    <a:bodyPr/>
                    <a:lstStyle/>
                    <a:p>
                      <a:pPr>
                        <a:lnSpc>
                          <a:spcPct val="107000"/>
                        </a:lnSpc>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Question NW798 to the Minister of Agriculture 2021.docx</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7605" marR="67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Reply: a) The date for the gazetting of the draft</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7605" marR="67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Animal Welfare</a:t>
                      </a:r>
                      <a:endParaRPr lang="en-ZA"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7605" marR="67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Bill has not been set yet. However, as</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7605" marR="67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797740677"/>
                  </a:ext>
                </a:extLst>
              </a:tr>
              <a:tr h="540540">
                <a:tc>
                  <a:txBody>
                    <a:bodyPr/>
                    <a:lstStyle/>
                    <a:p>
                      <a:pPr>
                        <a:lnSpc>
                          <a:spcPct val="107000"/>
                        </a:lnSpc>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Question NW2176 to the Minister of Agriculture 2024.docx</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7605" marR="67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100" dirty="0">
                          <a:effectLst/>
                          <a:latin typeface="Times New Roman" panose="02020603050405020304" pitchFamily="18" charset="0"/>
                          <a:ea typeface="Calibri" panose="020F0502020204030204" pitchFamily="34" charset="0"/>
                          <a:cs typeface="Times New Roman" panose="02020603050405020304" pitchFamily="18" charset="0"/>
                        </a:rPr>
                        <a:t>create sustainable jobs. The Department is working on a draft</a:t>
                      </a:r>
                      <a:endParaRPr lang="en-Z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605" marR="67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Animal Welfare</a:t>
                      </a:r>
                      <a:endParaRPr lang="en-ZA"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7605" marR="67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100" dirty="0">
                          <a:effectLst/>
                          <a:latin typeface="Times New Roman" panose="02020603050405020304" pitchFamily="18" charset="0"/>
                          <a:ea typeface="Calibri" panose="020F0502020204030204" pitchFamily="34" charset="0"/>
                          <a:cs typeface="Times New Roman" panose="02020603050405020304" pitchFamily="18" charset="0"/>
                        </a:rPr>
                        <a:t>Bill for Introduction to the National Assembly in."</a:t>
                      </a:r>
                      <a:endParaRPr lang="en-Z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605" marR="67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289056289"/>
                  </a:ext>
                </a:extLst>
              </a:tr>
            </a:tbl>
          </a:graphicData>
        </a:graphic>
      </p:graphicFrame>
    </p:spTree>
    <p:extLst>
      <p:ext uri="{BB962C8B-B14F-4D97-AF65-F5344CB8AC3E}">
        <p14:creationId xmlns:p14="http://schemas.microsoft.com/office/powerpoint/2010/main" val="27122160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Madison</Template>
  <TotalTime>2718</TotalTime>
  <Words>1881</Words>
  <Application>Microsoft Office PowerPoint</Application>
  <PresentationFormat>Widescreen</PresentationFormat>
  <Paragraphs>149</Paragraphs>
  <Slides>13</Slides>
  <Notes>0</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23" baseType="lpstr">
      <vt:lpstr>Arial</vt:lpstr>
      <vt:lpstr>Calibri</vt:lpstr>
      <vt:lpstr>Calibri Light</vt:lpstr>
      <vt:lpstr>Century Gothic</vt:lpstr>
      <vt:lpstr>sourcesanspro</vt:lpstr>
      <vt:lpstr>Times New Roman</vt:lpstr>
      <vt:lpstr>Wingdings</vt:lpstr>
      <vt:lpstr>Wingdings 3</vt:lpstr>
      <vt:lpstr>Office Theme</vt:lpstr>
      <vt:lpstr>Worksheet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Kelly-Anne</dc:creator>
  <cp:lastModifiedBy>Microsoft account</cp:lastModifiedBy>
  <cp:revision>360</cp:revision>
  <dcterms:modified xsi:type="dcterms:W3CDTF">2024-07-15T04:21:38Z</dcterms:modified>
</cp:coreProperties>
</file>