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314" r:id="rId2"/>
    <p:sldId id="257" r:id="rId3"/>
    <p:sldId id="368" r:id="rId4"/>
    <p:sldId id="353" r:id="rId5"/>
    <p:sldId id="260" r:id="rId6"/>
    <p:sldId id="317" r:id="rId7"/>
    <p:sldId id="318" r:id="rId8"/>
    <p:sldId id="280" r:id="rId9"/>
    <p:sldId id="294" r:id="rId10"/>
    <p:sldId id="355" r:id="rId11"/>
    <p:sldId id="278" r:id="rId12"/>
    <p:sldId id="319" r:id="rId13"/>
    <p:sldId id="320" r:id="rId14"/>
    <p:sldId id="321" r:id="rId15"/>
    <p:sldId id="366" r:id="rId16"/>
    <p:sldId id="347" r:id="rId17"/>
    <p:sldId id="346" r:id="rId18"/>
    <p:sldId id="349" r:id="rId19"/>
    <p:sldId id="348" r:id="rId20"/>
    <p:sldId id="350" r:id="rId21"/>
    <p:sldId id="351" r:id="rId22"/>
    <p:sldId id="352" r:id="rId23"/>
    <p:sldId id="324" r:id="rId24"/>
    <p:sldId id="325" r:id="rId25"/>
    <p:sldId id="326" r:id="rId26"/>
    <p:sldId id="354" r:id="rId27"/>
    <p:sldId id="329" r:id="rId28"/>
    <p:sldId id="330" r:id="rId29"/>
    <p:sldId id="328" r:id="rId30"/>
    <p:sldId id="359" r:id="rId31"/>
    <p:sldId id="360" r:id="rId32"/>
    <p:sldId id="361" r:id="rId33"/>
    <p:sldId id="362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63" r:id="rId42"/>
    <p:sldId id="364" r:id="rId43"/>
    <p:sldId id="338" r:id="rId44"/>
    <p:sldId id="340" r:id="rId45"/>
    <p:sldId id="341" r:id="rId46"/>
    <p:sldId id="365" r:id="rId47"/>
    <p:sldId id="291" r:id="rId48"/>
    <p:sldId id="357" r:id="rId49"/>
    <p:sldId id="342" r:id="rId50"/>
    <p:sldId id="356" r:id="rId51"/>
    <p:sldId id="367" r:id="rId52"/>
    <p:sldId id="344" r:id="rId53"/>
    <p:sldId id="369" r:id="rId54"/>
    <p:sldId id="292" r:id="rId55"/>
    <p:sldId id="34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219F"/>
    <a:srgbClr val="FF3300"/>
    <a:srgbClr val="E9DA17"/>
    <a:srgbClr val="819B8C"/>
    <a:srgbClr val="2E71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265" autoAdjust="0"/>
  </p:normalViewPr>
  <p:slideViewPr>
    <p:cSldViewPr>
      <p:cViewPr>
        <p:scale>
          <a:sx n="77" d="100"/>
          <a:sy n="77" d="100"/>
        </p:scale>
        <p:origin x="-11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Graph%20for%20bapt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9"/>
  <c:chart>
    <c:title>
      <c:tx>
        <c:rich>
          <a:bodyPr/>
          <a:lstStyle/>
          <a:p>
            <a:pPr>
              <a:defRPr/>
            </a:pPr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Granola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rich>
      </c:tx>
      <c:layout>
        <c:manualLayout>
          <c:xMode val="edge"/>
          <c:yMode val="edge"/>
          <c:x val="0.3611111111111111"/>
          <c:y val="7.3773363556828314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2435015067561025"/>
          <c:y val="0.1270371033166309"/>
          <c:w val="0.82058265286283649"/>
          <c:h val="0.39244531933508414"/>
        </c:manualLayout>
      </c:layout>
      <c:bar3DChart>
        <c:barDir val="col"/>
        <c:grouping val="clustered"/>
        <c:ser>
          <c:idx val="1"/>
          <c:order val="1"/>
          <c:cat>
            <c:multiLvlStrRef>
              <c:f>[Book1]Sheet1!$H$2:$I$9</c:f>
            </c:multiLvlStrRef>
          </c:cat>
          <c:val>
            <c:numRef>
              <c:f>[Book1]Sheet1!$J$2:$J$9</c:f>
            </c:numRef>
          </c:val>
        </c:ser>
        <c:ser>
          <c:idx val="0"/>
          <c:order val="0"/>
          <c:dLbls>
            <c:dLbl>
              <c:idx val="0"/>
              <c:layout>
                <c:manualLayout>
                  <c:x val="7.7160493827160776E-3"/>
                  <c:y val="-7.6923076923077162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7.34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2345679012345743E-2"/>
                  <c:y val="-1.282051282051286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5.67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6296296296296563E-3"/>
                  <c:y val="-1.025641025641034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5.34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7.716049382716101E-3"/>
                  <c:y val="-1.025641025641026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6.67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7.716049382716101E-3"/>
                  <c:y val="-7.6923076923077162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9.34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6.1728395061728504E-3"/>
                  <c:y val="-1.282051282051286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12.34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1.0802469135802543E-2"/>
                  <c:y val="-5.1282051282051334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14.35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Sheet1!$A$2:$A$8</c:f>
              <c:strCache>
                <c:ptCount val="7"/>
                <c:pt idx="0">
                  <c:v>T1=Normal MS</c:v>
                </c:pt>
                <c:pt idx="1">
                  <c:v>T2=0.25 IBA+0.125 2,4-D+0.5 BAP</c:v>
                </c:pt>
                <c:pt idx="2">
                  <c:v>T3=0.25 IBA+0.25 2,4-D +1.0 BAP</c:v>
                </c:pt>
                <c:pt idx="3">
                  <c:v>T4=0.25 IBA +0.37 2,4-D +1.5 BAP</c:v>
                </c:pt>
                <c:pt idx="4">
                  <c:v>T5=0.25 IBA +0.50 2,4-D +2.0 BAP</c:v>
                </c:pt>
                <c:pt idx="5">
                  <c:v>T6=1.50 IBA +1.0 2,4-D +0.5 BAP</c:v>
                </c:pt>
                <c:pt idx="6">
                  <c:v>T7=1.50 IBA +2.0 2,4-D +1.0 BAP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7.34</c:v>
                </c:pt>
                <c:pt idx="1">
                  <c:v>5.67</c:v>
                </c:pt>
                <c:pt idx="2">
                  <c:v>5.34</c:v>
                </c:pt>
                <c:pt idx="3">
                  <c:v>6.67</c:v>
                </c:pt>
                <c:pt idx="4">
                  <c:v>9.34</c:v>
                </c:pt>
                <c:pt idx="5">
                  <c:v>12.34</c:v>
                </c:pt>
                <c:pt idx="6">
                  <c:v>14.350000000000026</c:v>
                </c:pt>
              </c:numCache>
            </c:numRef>
          </c:val>
        </c:ser>
        <c:gapWidth val="227"/>
        <c:shape val="box"/>
        <c:axId val="108176128"/>
        <c:axId val="108178048"/>
        <c:axId val="0"/>
      </c:bar3DChart>
      <c:catAx>
        <c:axId val="108176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Treatment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8024897929425766"/>
              <c:y val="0.92310228266921179"/>
            </c:manualLayout>
          </c:layout>
        </c:title>
        <c:maj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178048"/>
        <c:crosses val="autoZero"/>
        <c:auto val="1"/>
        <c:lblAlgn val="ctr"/>
        <c:lblOffset val="100"/>
      </c:catAx>
      <c:valAx>
        <c:axId val="1081780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Days of shoot initiation</a:t>
                </a:r>
              </a:p>
            </c:rich>
          </c:tx>
          <c:layout>
            <c:manualLayout>
              <c:xMode val="edge"/>
              <c:yMode val="edge"/>
              <c:x val="6.7269733644405819E-2"/>
              <c:y val="0.1181990532433449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176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9"/>
  <c:chart>
    <c:title>
      <c:tx>
        <c:rich>
          <a:bodyPr/>
          <a:lstStyle/>
          <a:p>
            <a:pPr>
              <a:defRPr/>
            </a:pPr>
            <a:r>
              <a:rPr lang="en-US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Diamant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rich>
      </c:tx>
      <c:layout>
        <c:manualLayout>
          <c:xMode val="edge"/>
          <c:yMode val="edge"/>
          <c:x val="0.37418463463095264"/>
          <c:y val="7.8210989755313253E-4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9.9791988618245245E-2"/>
          <c:y val="3.6552578105156212E-2"/>
          <c:w val="0.85660870516185472"/>
          <c:h val="0.40163724494115588"/>
        </c:manualLayout>
      </c:layout>
      <c:bar3DChart>
        <c:barDir val="col"/>
        <c:grouping val="clustered"/>
        <c:ser>
          <c:idx val="1"/>
          <c:order val="1"/>
          <c:cat>
            <c:multiLvlStrRef>
              <c:f>Sheet1!$H$2:$I$8</c:f>
            </c:multiLvlStrRef>
          </c:cat>
          <c:val>
            <c:numRef>
              <c:f>Sheet1!$J$2:$J$8</c:f>
            </c:numRef>
          </c:val>
        </c:ser>
        <c:ser>
          <c:idx val="0"/>
          <c:order val="0"/>
          <c:dLbls>
            <c:showVal val="1"/>
          </c:dLbls>
          <c:cat>
            <c:strRef>
              <c:f>Sheet1!$A$2:$A$8</c:f>
              <c:strCache>
                <c:ptCount val="7"/>
                <c:pt idx="0">
                  <c:v>T1=Normal MS</c:v>
                </c:pt>
                <c:pt idx="1">
                  <c:v>T2=0.25 IBA+0.125 2,4-D+0.5 BAP</c:v>
                </c:pt>
                <c:pt idx="2">
                  <c:v>T3=0.25 IBA+0.25 2,4-D +1.0 BAP</c:v>
                </c:pt>
                <c:pt idx="3">
                  <c:v>T4=0.25 IBA +0.37 2,4-D +1.5 BAP</c:v>
                </c:pt>
                <c:pt idx="4">
                  <c:v>T5=0.25 IBA +0.50 2,4-D +2.0 BAP</c:v>
                </c:pt>
                <c:pt idx="5">
                  <c:v>T6=1.50 IBA +1.0 2,4-D +0.5 BAP</c:v>
                </c:pt>
                <c:pt idx="6">
                  <c:v>T7=1.50 IBA +2.0 2,4-D +1.0 BAP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7.31</c:v>
                </c:pt>
                <c:pt idx="2">
                  <c:v>7.64</c:v>
                </c:pt>
                <c:pt idx="3">
                  <c:v>6.68</c:v>
                </c:pt>
                <c:pt idx="4">
                  <c:v>0</c:v>
                </c:pt>
                <c:pt idx="5">
                  <c:v>20.39</c:v>
                </c:pt>
                <c:pt idx="6">
                  <c:v>21.36</c:v>
                </c:pt>
              </c:numCache>
            </c:numRef>
          </c:val>
        </c:ser>
        <c:gapWidth val="218"/>
        <c:shape val="box"/>
        <c:axId val="108380160"/>
        <c:axId val="108382080"/>
        <c:axId val="0"/>
      </c:bar3DChart>
      <c:catAx>
        <c:axId val="1083801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Treatment</a:t>
                </a:r>
              </a:p>
            </c:rich>
          </c:tx>
          <c:layout>
            <c:manualLayout>
              <c:xMode val="edge"/>
              <c:yMode val="edge"/>
              <c:x val="0.35546336497657438"/>
              <c:y val="0.91377025070142082"/>
            </c:manualLayout>
          </c:layout>
        </c:title>
        <c:maj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382080"/>
        <c:crosses val="autoZero"/>
        <c:auto val="1"/>
        <c:lblAlgn val="ctr"/>
        <c:lblOffset val="100"/>
      </c:catAx>
      <c:valAx>
        <c:axId val="1083820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%Days of shoot initiation</a:t>
                </a:r>
              </a:p>
            </c:rich>
          </c:tx>
          <c:layout>
            <c:manualLayout>
              <c:xMode val="edge"/>
              <c:yMode val="edge"/>
              <c:x val="4.6324723428263062E-2"/>
              <c:y val="4.9782406231479316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3801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Cardinal</a:t>
            </a:r>
            <a:endParaRPr lang="en-US" dirty="0"/>
          </a:p>
        </c:rich>
      </c:tx>
      <c:layout>
        <c:manualLayout>
          <c:xMode val="edge"/>
          <c:yMode val="edge"/>
          <c:x val="0.34767249646678783"/>
          <c:y val="1.3282560991351481E-3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0408780032303655"/>
          <c:y val="3.1154032854444458E-2"/>
          <c:w val="0.83824033414092469"/>
          <c:h val="0.39916978615378085"/>
        </c:manualLayout>
      </c:layout>
      <c:bar3DChart>
        <c:barDir val="col"/>
        <c:grouping val="stacked"/>
        <c:ser>
          <c:idx val="0"/>
          <c:order val="0"/>
          <c:dLbls>
            <c:dLbl>
              <c:idx val="0"/>
              <c:layout>
                <c:manualLayout>
                  <c:x val="8.0128205128205208E-3"/>
                  <c:y val="-0.11202185792349727"/>
                </c:manualLayout>
              </c:layout>
              <c:showVal val="1"/>
            </c:dLbl>
            <c:dLbl>
              <c:idx val="1"/>
              <c:layout>
                <c:manualLayout>
                  <c:x val="6.4102564102564248E-3"/>
                  <c:y val="-0.12295081967213108"/>
                </c:manualLayout>
              </c:layout>
              <c:showVal val="1"/>
            </c:dLbl>
            <c:dLbl>
              <c:idx val="2"/>
              <c:layout>
                <c:manualLayout>
                  <c:x val="6.4102564102564248E-3"/>
                  <c:y val="-0.11748633879781405"/>
                </c:manualLayout>
              </c:layout>
              <c:showVal val="1"/>
            </c:dLbl>
            <c:dLbl>
              <c:idx val="3"/>
              <c:layout>
                <c:manualLayout>
                  <c:x val="6.4102564102564248E-3"/>
                  <c:y val="-0.12295081967213115"/>
                </c:manualLayout>
              </c:layout>
              <c:showVal val="1"/>
            </c:dLbl>
            <c:dLbl>
              <c:idx val="4"/>
              <c:layout>
                <c:manualLayout>
                  <c:x val="4.8076923076923114E-3"/>
                  <c:y val="-0.1202185792349727"/>
                </c:manualLayout>
              </c:layout>
              <c:showVal val="1"/>
            </c:dLbl>
            <c:dLbl>
              <c:idx val="5"/>
              <c:layout>
                <c:manualLayout>
                  <c:x val="4.8076923076923114E-3"/>
                  <c:y val="-0.20509250892818717"/>
                </c:manualLayout>
              </c:layout>
              <c:showVal val="1"/>
            </c:dLbl>
            <c:dLbl>
              <c:idx val="6"/>
              <c:layout>
                <c:manualLayout>
                  <c:x val="1.282051282051282E-2"/>
                  <c:y val="-0.19350587324125468"/>
                </c:manualLayout>
              </c:layout>
              <c:showVal val="1"/>
            </c:dLbl>
            <c:showVal val="1"/>
          </c:dLbls>
          <c:cat>
            <c:strRef>
              <c:f>Sheet1!$E$14:$E$20</c:f>
              <c:strCache>
                <c:ptCount val="7"/>
                <c:pt idx="0">
                  <c:v>T1=Normal MS</c:v>
                </c:pt>
                <c:pt idx="1">
                  <c:v>T2=0.25 IBA+0.125 2,4-D+0.5 BAP</c:v>
                </c:pt>
                <c:pt idx="2">
                  <c:v>T3=0.25 IBA+0.25 2,4-D +1.0 BAP</c:v>
                </c:pt>
                <c:pt idx="3">
                  <c:v>T4=0.25 IBA +0.37 2,4-D +1.5 BAP</c:v>
                </c:pt>
                <c:pt idx="4">
                  <c:v>T5=0.25 IBA +0.50 2,4-D +2.0 BAP</c:v>
                </c:pt>
                <c:pt idx="5">
                  <c:v>T6=1.50 IBA +1.0 2,4-D +0.5 BAP</c:v>
                </c:pt>
                <c:pt idx="6">
                  <c:v>T7=1.50 IBA +2.0 2,4-D +1.0 BAP</c:v>
                </c:pt>
              </c:strCache>
            </c:strRef>
          </c:cat>
          <c:val>
            <c:numRef>
              <c:f>Sheet1!$F$14:$F$20</c:f>
              <c:numCache>
                <c:formatCode>General</c:formatCode>
                <c:ptCount val="7"/>
                <c:pt idx="0">
                  <c:v>8.67</c:v>
                </c:pt>
                <c:pt idx="1">
                  <c:v>9.33</c:v>
                </c:pt>
                <c:pt idx="2">
                  <c:v>7.64</c:v>
                </c:pt>
                <c:pt idx="3">
                  <c:v>9.3500000000000068</c:v>
                </c:pt>
                <c:pt idx="4">
                  <c:v>9.68</c:v>
                </c:pt>
                <c:pt idx="5">
                  <c:v>21.330000000000005</c:v>
                </c:pt>
                <c:pt idx="6">
                  <c:v>20.62</c:v>
                </c:pt>
              </c:numCache>
            </c:numRef>
          </c:val>
        </c:ser>
        <c:gapWidth val="274"/>
        <c:shape val="box"/>
        <c:axId val="108432384"/>
        <c:axId val="108442752"/>
        <c:axId val="0"/>
      </c:bar3DChart>
      <c:catAx>
        <c:axId val="108432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/>
                  <a:t>Treatment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3767401070058645"/>
              <c:y val="0.8710051202616067"/>
            </c:manualLayout>
          </c:layout>
        </c:title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442752"/>
        <c:crosses val="autoZero"/>
        <c:auto val="1"/>
        <c:lblAlgn val="ctr"/>
        <c:lblOffset val="100"/>
      </c:catAx>
      <c:valAx>
        <c:axId val="1084427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</a:t>
                </a:r>
                <a:r>
                  <a:rPr lang="en-US" baseline="0" dirty="0" smtClean="0"/>
                  <a:t> Days to shoot initiation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3062790228144574E-2"/>
              <c:y val="2.7494514005421456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4323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9"/>
  <c:chart>
    <c:title>
      <c:tx>
        <c:rich>
          <a:bodyPr/>
          <a:lstStyle/>
          <a:p>
            <a:pPr>
              <a:defRPr/>
            </a:pPr>
            <a:r>
              <a:rPr lang="en-US" sz="2400" dirty="0" smtClean="0"/>
              <a:t>Granola</a:t>
            </a:r>
            <a:endParaRPr lang="en-US" dirty="0"/>
          </a:p>
        </c:rich>
      </c:tx>
      <c:layout>
        <c:manualLayout>
          <c:xMode val="edge"/>
          <c:yMode val="edge"/>
          <c:x val="0.42892446010038288"/>
          <c:y val="1.4780183727034135E-3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3289485195929471"/>
          <c:y val="3.6973630249343852E-2"/>
          <c:w val="0.82335025556016062"/>
          <c:h val="0.39276615813648297"/>
        </c:manualLayout>
      </c:layout>
      <c:bar3DChart>
        <c:barDir val="col"/>
        <c:grouping val="clustered"/>
        <c:ser>
          <c:idx val="1"/>
          <c:order val="1"/>
          <c:cat>
            <c:multiLvlStrRef>
              <c:f>Sheet1!$F$2:$G$8</c:f>
            </c:multiLvlStrRef>
          </c:cat>
          <c:val>
            <c:numRef>
              <c:f>Sheet1!$H$2:$H$8</c:f>
            </c:numRef>
          </c:val>
        </c:ser>
        <c:ser>
          <c:idx val="2"/>
          <c:order val="2"/>
          <c:cat>
            <c:multiLvlStrRef>
              <c:f>[Book1]Sheet1!$I$17:$I$23</c:f>
            </c:multiLvlStrRef>
          </c:cat>
          <c:val>
            <c:numRef>
              <c:f>[Book1]Sheet1!$J$17:$J$23</c:f>
            </c:numRef>
          </c:val>
        </c:ser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27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20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20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22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4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20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26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[Book1]Sheet1!$I$17:$I$23</c:f>
              <c:strCache>
                <c:ptCount val="7"/>
                <c:pt idx="0">
                  <c:v>T1=Normal MS </c:v>
                </c:pt>
                <c:pt idx="1">
                  <c:v>T2=0.25 IBA+0.125 2,4-D+0.5 BAP </c:v>
                </c:pt>
                <c:pt idx="2">
                  <c:v>T3=0.25 IBA+0.25 2,4-D +1.0 BAP </c:v>
                </c:pt>
                <c:pt idx="3">
                  <c:v>T4=0.25 IBA +0.37 2,4-D +1.5 BAP </c:v>
                </c:pt>
                <c:pt idx="4">
                  <c:v>T5=0.25 IBA +0.50 2,4-D +2.0 BAP </c:v>
                </c:pt>
                <c:pt idx="5">
                  <c:v>T6=1.50 IBA +1.0 2,4-D +0.5 BAP </c:v>
                </c:pt>
                <c:pt idx="6">
                  <c:v>T7=1.50 IBA +2.0 2,4-D +1.0 BAP </c:v>
                </c:pt>
              </c:strCache>
            </c:strRef>
          </c:cat>
          <c:val>
            <c:numRef>
              <c:f>[Book1]Sheet1!$J$17:$J$23</c:f>
              <c:numCache>
                <c:formatCode>General</c:formatCode>
                <c:ptCount val="7"/>
                <c:pt idx="0">
                  <c:v>27</c:v>
                </c:pt>
                <c:pt idx="1">
                  <c:v>20</c:v>
                </c:pt>
                <c:pt idx="2">
                  <c:v>20</c:v>
                </c:pt>
                <c:pt idx="3">
                  <c:v>22</c:v>
                </c:pt>
                <c:pt idx="4">
                  <c:v>4</c:v>
                </c:pt>
                <c:pt idx="5">
                  <c:v>20</c:v>
                </c:pt>
                <c:pt idx="6">
                  <c:v>26</c:v>
                </c:pt>
              </c:numCache>
            </c:numRef>
          </c:val>
        </c:ser>
        <c:gapWidth val="153"/>
        <c:shape val="box"/>
        <c:axId val="108518784"/>
        <c:axId val="110007808"/>
        <c:axId val="0"/>
      </c:bar3DChart>
      <c:catAx>
        <c:axId val="1085187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Treatment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38507862504029233"/>
              <c:y val="0.92134822014435691"/>
            </c:manualLayout>
          </c:layout>
        </c:title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10007808"/>
        <c:crosses val="autoZero"/>
        <c:auto val="1"/>
        <c:lblAlgn val="ctr"/>
        <c:lblOffset val="100"/>
      </c:catAx>
      <c:valAx>
        <c:axId val="11000780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dirty="0" smtClean="0"/>
                  <a:t>%Days</a:t>
                </a:r>
                <a:r>
                  <a:rPr lang="en-US" sz="1800" baseline="0" dirty="0" smtClean="0"/>
                  <a:t> of root initiation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4.4649353041396125E-2"/>
              <c:y val="5.6429027452649501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5187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44918954387458332"/>
          <c:y val="4.4776119402985093E-2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7730580974675464"/>
          <c:y val="0.13831825126336841"/>
          <c:w val="0.82269422572178474"/>
          <c:h val="0.29765013515101657"/>
        </c:manualLayout>
      </c:layout>
      <c:bar3DChart>
        <c:barDir val="col"/>
        <c:grouping val="stacked"/>
        <c:ser>
          <c:idx val="1"/>
          <c:order val="1"/>
          <c:tx>
            <c:strRef>
              <c:f>Sheet1!$N$1</c:f>
            </c:strRef>
          </c:tx>
          <c:cat>
            <c:multiLvlStrRef>
              <c:f>Sheet1!$L$2:$M$8</c:f>
            </c:multiLvlStrRef>
          </c:cat>
          <c:val>
            <c:numRef>
              <c:f>Sheet1!$N$2:$N$8</c:f>
            </c:numRef>
          </c:val>
        </c:ser>
        <c:ser>
          <c:idx val="0"/>
          <c:order val="0"/>
          <c:dLbls>
            <c:dLbl>
              <c:idx val="0"/>
              <c:layout>
                <c:manualLayout>
                  <c:x val="1.3474498120167441E-3"/>
                  <c:y val="-0.1626295686919731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27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7.6966730510038062E-5"/>
                  <c:y val="-0.14770419555764569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27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7.1225556264926364E-3"/>
                  <c:y val="-0.1278444392212169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21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5.6980208555011723E-3"/>
                  <c:y val="-0.1278444392212169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21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7.5075075075075066E-3"/>
                  <c:y val="-6.0843420691816523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latin typeface="Arial" pitchFamily="34" charset="0"/>
                        <a:cs typeface="Arial" pitchFamily="34" charset="0"/>
                      </a:rPr>
                      <a:t>5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3.0030030030030051E-3"/>
                  <c:y val="-0.1506810436008932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26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6"/>
              <c:layout>
                <c:manualLayout>
                  <c:x val="2.6180511219881298E-3"/>
                  <c:y val="-0.1399966701923461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25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[Book1]Sheet2!$F$5:$F$11</c:f>
              <c:strCache>
                <c:ptCount val="7"/>
                <c:pt idx="0">
                  <c:v>T1=Normal MS </c:v>
                </c:pt>
                <c:pt idx="1">
                  <c:v>T2=0.25 IBA+0.125 2,4-D+0.5 BAP </c:v>
                </c:pt>
                <c:pt idx="2">
                  <c:v>T3=0.25 IBA+0.25 2,4-D +1.0 BAP </c:v>
                </c:pt>
                <c:pt idx="3">
                  <c:v>T4=0.25 IBA +0.37 2,4-D +1.5 BAP </c:v>
                </c:pt>
                <c:pt idx="4">
                  <c:v>T5=0.25 IBA +0.50 2,4-D +2.0 BAP </c:v>
                </c:pt>
                <c:pt idx="5">
                  <c:v>T6=1.50 IBA +1.0 2,4-D +0.5 BAP </c:v>
                </c:pt>
                <c:pt idx="6">
                  <c:v>T7=1.50 IBA +2.0 2,4-D +1.0 BAP </c:v>
                </c:pt>
              </c:strCache>
            </c:strRef>
          </c:cat>
          <c:val>
            <c:numRef>
              <c:f>[Book1]Sheet2!$G$5:$G$11</c:f>
              <c:numCache>
                <c:formatCode>General</c:formatCode>
                <c:ptCount val="7"/>
                <c:pt idx="0">
                  <c:v>27</c:v>
                </c:pt>
                <c:pt idx="1">
                  <c:v>27</c:v>
                </c:pt>
                <c:pt idx="2">
                  <c:v>21</c:v>
                </c:pt>
                <c:pt idx="3">
                  <c:v>21</c:v>
                </c:pt>
                <c:pt idx="4">
                  <c:v>5</c:v>
                </c:pt>
                <c:pt idx="5">
                  <c:v>26</c:v>
                </c:pt>
                <c:pt idx="6">
                  <c:v>25</c:v>
                </c:pt>
              </c:numCache>
            </c:numRef>
          </c:val>
        </c:ser>
        <c:gapWidth val="149"/>
        <c:gapDepth val="153"/>
        <c:shape val="box"/>
        <c:axId val="110239104"/>
        <c:axId val="110253568"/>
        <c:axId val="0"/>
      </c:bar3DChart>
      <c:catAx>
        <c:axId val="1102391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Treatment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37970052729895415"/>
              <c:y val="0.89701551298624949"/>
            </c:manualLayout>
          </c:layout>
        </c:title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10253568"/>
        <c:crosses val="autoZero"/>
        <c:auto val="1"/>
        <c:lblAlgn val="ctr"/>
        <c:lblOffset val="100"/>
      </c:catAx>
      <c:valAx>
        <c:axId val="11025356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%Days</a:t>
                </a:r>
                <a:r>
                  <a:rPr lang="en-US" sz="1600" baseline="0" dirty="0" smtClean="0">
                    <a:latin typeface="Arial" pitchFamily="34" charset="0"/>
                    <a:cs typeface="Arial" pitchFamily="34" charset="0"/>
                  </a:rPr>
                  <a:t> of root initiation 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12142051500319219"/>
              <c:y val="0.1084675049947114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10239104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Cardinal</a:t>
            </a:r>
            <a:endParaRPr lang="en-US" dirty="0">
              <a:latin typeface="Arial" pitchFamily="34" charset="0"/>
              <a:cs typeface="Arial" pitchFamily="34" charset="0"/>
            </a:endParaRPr>
          </a:p>
        </c:rich>
      </c:tx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2610734422086128"/>
          <c:y val="6.6691978568632015E-2"/>
          <c:w val="0.83932475454457489"/>
          <c:h val="0.34114978779542232"/>
        </c:manualLayout>
      </c:layout>
      <c:bar3DChart>
        <c:barDir val="col"/>
        <c:grouping val="clustered"/>
        <c:ser>
          <c:idx val="1"/>
          <c:order val="1"/>
          <c:tx>
            <c:strRef>
              <c:f>Sheet1!$Q$22</c:f>
            </c:strRef>
          </c:tx>
          <c:cat>
            <c:multiLvlStrRef>
              <c:f>Sheet1!$O$23:$P$29</c:f>
            </c:multiLvlStrRef>
          </c:cat>
          <c:val>
            <c:numRef>
              <c:f>Sheet1!$Q$23:$Q$29</c:f>
            </c:numRef>
          </c:val>
        </c:ser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29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26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21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800" b="1" dirty="0">
                        <a:latin typeface="Arial" pitchFamily="34" charset="0"/>
                        <a:cs typeface="Arial" pitchFamily="34" charset="0"/>
                      </a:rPr>
                      <a:t>20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b="1" dirty="0">
                        <a:latin typeface="Arial" pitchFamily="34" charset="0"/>
                        <a:cs typeface="Arial" pitchFamily="34" charset="0"/>
                      </a:rPr>
                      <a:t>5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26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28</a:t>
                    </a:r>
                    <a:endParaRPr lang="en-US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[Book1]Sheet3!$D$6:$D$12</c:f>
              <c:strCache>
                <c:ptCount val="7"/>
                <c:pt idx="0">
                  <c:v>T1=Normal MS </c:v>
                </c:pt>
                <c:pt idx="1">
                  <c:v>T2=0.25 IBA+0.125 2,4-D+0.5 BAP </c:v>
                </c:pt>
                <c:pt idx="2">
                  <c:v>T3=0.25 IBA+0.25 2,4-D +1.0 BAP </c:v>
                </c:pt>
                <c:pt idx="3">
                  <c:v>T4=0.25 IBA +0.37 2,4-D +1.5 BAP </c:v>
                </c:pt>
                <c:pt idx="4">
                  <c:v>T5=0.25 IBA +0.50 2,4-D +2.0 BAP </c:v>
                </c:pt>
                <c:pt idx="5">
                  <c:v>T6=1.50 IBA +1.0 2,4-D +0.5 BAP </c:v>
                </c:pt>
                <c:pt idx="6">
                  <c:v>T7=1.50 IBA +2.0 2,4-D +1.0 BAP </c:v>
                </c:pt>
              </c:strCache>
            </c:strRef>
          </c:cat>
          <c:val>
            <c:numRef>
              <c:f>[Book1]Sheet3!$E$6:$E$12</c:f>
              <c:numCache>
                <c:formatCode>General</c:formatCode>
                <c:ptCount val="7"/>
                <c:pt idx="0">
                  <c:v>29</c:v>
                </c:pt>
                <c:pt idx="1">
                  <c:v>26</c:v>
                </c:pt>
                <c:pt idx="2">
                  <c:v>21</c:v>
                </c:pt>
                <c:pt idx="3">
                  <c:v>20</c:v>
                </c:pt>
                <c:pt idx="4">
                  <c:v>5</c:v>
                </c:pt>
                <c:pt idx="5">
                  <c:v>26</c:v>
                </c:pt>
                <c:pt idx="6">
                  <c:v>28</c:v>
                </c:pt>
              </c:numCache>
            </c:numRef>
          </c:val>
        </c:ser>
        <c:shape val="box"/>
        <c:axId val="108223488"/>
        <c:axId val="108237952"/>
        <c:axId val="0"/>
      </c:bar3DChart>
      <c:catAx>
        <c:axId val="1082234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>
                    <a:latin typeface="Arial" pitchFamily="34" charset="0"/>
                    <a:cs typeface="Arial" pitchFamily="34" charset="0"/>
                  </a:rPr>
                  <a:t>Treatment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36250157966365487"/>
              <c:y val="0.8417402762061007"/>
            </c:manualLayout>
          </c:layout>
        </c:title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237952"/>
        <c:crosses val="autoZero"/>
        <c:auto val="1"/>
        <c:lblAlgn val="ctr"/>
        <c:lblOffset val="100"/>
      </c:catAx>
      <c:valAx>
        <c:axId val="1082379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%Days</a:t>
                </a:r>
                <a:r>
                  <a:rPr lang="en-US" sz="1600" baseline="0" dirty="0" smtClean="0">
                    <a:latin typeface="Arial" pitchFamily="34" charset="0"/>
                    <a:cs typeface="Arial" pitchFamily="34" charset="0"/>
                  </a:rPr>
                  <a:t> of root initiation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7.1665816078545733E-2"/>
              <c:y val="3.8657575519805483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8223488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F975C-D0BB-4E0B-B2CF-C1F85E7460D9}" type="doc">
      <dgm:prSet loTypeId="urn:microsoft.com/office/officeart/2005/8/layout/hierarchy2" loCatId="hierarchy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13B1226-6E69-409E-9E93-7DBF2D9D774F}">
      <dgm:prSet phldrT="[Text]"/>
      <dgm:spPr>
        <a:solidFill>
          <a:srgbClr val="C00000"/>
        </a:solidFill>
      </dgm:spPr>
      <dgm:t>
        <a:bodyPr/>
        <a:lstStyle/>
        <a:p>
          <a:pPr algn="ctr"/>
          <a:r>
            <a:rPr lang="en-US" b="1" dirty="0" smtClean="0">
              <a:latin typeface="Arial" pitchFamily="34" charset="0"/>
              <a:cs typeface="Arial" pitchFamily="34" charset="0"/>
            </a:rPr>
            <a:t>Techniques for Viral Disease Resistance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96558F0-D0E4-4303-907C-76D0C393E65C}" type="parTrans" cxnId="{6745116E-7729-451B-8B1B-CB1EF78A3215}">
      <dgm:prSet/>
      <dgm:spPr/>
      <dgm:t>
        <a:bodyPr/>
        <a:lstStyle/>
        <a:p>
          <a:pPr algn="ctr"/>
          <a:endParaRPr lang="en-US"/>
        </a:p>
      </dgm:t>
    </dgm:pt>
    <dgm:pt modelId="{8F14A396-7AA3-4B53-9923-3C1F6A31ECA7}" type="sibTrans" cxnId="{6745116E-7729-451B-8B1B-CB1EF78A3215}">
      <dgm:prSet/>
      <dgm:spPr/>
      <dgm:t>
        <a:bodyPr/>
        <a:lstStyle/>
        <a:p>
          <a:pPr algn="ctr"/>
          <a:endParaRPr lang="en-US"/>
        </a:p>
      </dgm:t>
    </dgm:pt>
    <dgm:pt modelId="{E8F1CC2F-0442-4CA0-BF2E-A50FEEE5A2EE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Modern techniques</a:t>
          </a:r>
        </a:p>
      </dgm:t>
    </dgm:pt>
    <dgm:pt modelId="{9CE93AFE-CADE-4CAF-AEE5-408C9C1EEEA3}" type="parTrans" cxnId="{AED94DDB-4B63-4B6B-BABC-561EBDCE426A}">
      <dgm:prSet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en-US"/>
        </a:p>
      </dgm:t>
    </dgm:pt>
    <dgm:pt modelId="{04D69C52-8A0C-4071-958D-727C518202C7}" type="sibTrans" cxnId="{AED94DDB-4B63-4B6B-BABC-561EBDCE426A}">
      <dgm:prSet/>
      <dgm:spPr/>
      <dgm:t>
        <a:bodyPr/>
        <a:lstStyle/>
        <a:p>
          <a:pPr algn="ctr"/>
          <a:endParaRPr lang="en-US"/>
        </a:p>
      </dgm:t>
    </dgm:pt>
    <dgm:pt modelId="{E4CA832F-24CC-4202-A603-4DEB49E7CA59}">
      <dgm:prSet phldrT="[Text]"/>
      <dgm:spPr>
        <a:solidFill>
          <a:srgbClr val="00B050"/>
        </a:solidFill>
      </dgm:spPr>
      <dgm:t>
        <a:bodyPr/>
        <a:lstStyle/>
        <a:p>
          <a:pPr algn="ctr"/>
          <a:r>
            <a:rPr lang="en-US" b="1" dirty="0" smtClean="0">
              <a:latin typeface="Arial" pitchFamily="34" charset="0"/>
              <a:cs typeface="Arial" pitchFamily="34" charset="0"/>
            </a:rPr>
            <a:t>Meristem  Tip Culture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26A4439-452F-482B-93B9-A4C7B0400175}" type="parTrans" cxnId="{CEBF1523-5E4B-4A15-8415-6CAF824B16F9}">
      <dgm:prSet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en-US"/>
        </a:p>
      </dgm:t>
    </dgm:pt>
    <dgm:pt modelId="{98E3DBA9-C65B-4A06-89B9-97BD1549DAF0}" type="sibTrans" cxnId="{CEBF1523-5E4B-4A15-8415-6CAF824B16F9}">
      <dgm:prSet/>
      <dgm:spPr/>
      <dgm:t>
        <a:bodyPr/>
        <a:lstStyle/>
        <a:p>
          <a:pPr algn="ctr"/>
          <a:endParaRPr lang="en-US"/>
        </a:p>
      </dgm:t>
    </dgm:pt>
    <dgm:pt modelId="{78500529-73C7-44D3-8E2F-3457647F90E1}">
      <dgm:prSet phldrT="[Text]"/>
      <dgm:spPr>
        <a:solidFill>
          <a:srgbClr val="00B050"/>
        </a:solidFill>
      </dgm:spPr>
      <dgm:t>
        <a:bodyPr/>
        <a:lstStyle/>
        <a:p>
          <a:pPr algn="ctr"/>
          <a:r>
            <a:rPr lang="en-US" b="1" dirty="0" err="1" smtClean="0">
              <a:latin typeface="Arial" pitchFamily="34" charset="0"/>
              <a:cs typeface="Arial" pitchFamily="34" charset="0"/>
            </a:rPr>
            <a:t>siRNA</a:t>
          </a:r>
          <a:r>
            <a:rPr lang="en-US" b="1" dirty="0" smtClean="0">
              <a:latin typeface="Arial" pitchFamily="34" charset="0"/>
              <a:cs typeface="Arial" pitchFamily="34" charset="0"/>
            </a:rPr>
            <a:t>/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RNAi</a:t>
          </a:r>
          <a:r>
            <a:rPr lang="en-US" b="1" dirty="0" smtClean="0">
              <a:latin typeface="Arial" pitchFamily="34" charset="0"/>
              <a:cs typeface="Arial" pitchFamily="34" charset="0"/>
            </a:rPr>
            <a:t> Technology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26D95E2C-ADBB-416D-AFAB-61F903CAEE81}" type="parTrans" cxnId="{79F4C277-0AB6-4BBB-8C2F-6ED375921456}">
      <dgm:prSet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en-US"/>
        </a:p>
      </dgm:t>
    </dgm:pt>
    <dgm:pt modelId="{40B673F6-B59F-4AAF-AD2F-0F89E1D5A791}" type="sibTrans" cxnId="{79F4C277-0AB6-4BBB-8C2F-6ED375921456}">
      <dgm:prSet/>
      <dgm:spPr/>
      <dgm:t>
        <a:bodyPr/>
        <a:lstStyle/>
        <a:p>
          <a:pPr algn="ctr"/>
          <a:endParaRPr lang="en-US"/>
        </a:p>
      </dgm:t>
    </dgm:pt>
    <dgm:pt modelId="{EFBBFCAB-6601-4B0A-8201-4B311095C45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400" b="1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Conventional breeding methods</a:t>
          </a:r>
          <a:endParaRPr lang="en-US" sz="2400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algn="ctr"/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18FB2A6F-72AC-4D39-B836-815067DD3EE2}" type="parTrans" cxnId="{DE755CB1-8315-4B58-8525-3BD8DD31A9EA}">
      <dgm:prSet/>
      <dgm:spPr>
        <a:ln>
          <a:solidFill>
            <a:srgbClr val="002060"/>
          </a:solidFill>
        </a:ln>
      </dgm:spPr>
      <dgm:t>
        <a:bodyPr/>
        <a:lstStyle/>
        <a:p>
          <a:pPr algn="ctr"/>
          <a:endParaRPr lang="en-US"/>
        </a:p>
      </dgm:t>
    </dgm:pt>
    <dgm:pt modelId="{A332B201-E2DA-4469-A9DC-35FC194FCD46}" type="sibTrans" cxnId="{DE755CB1-8315-4B58-8525-3BD8DD31A9EA}">
      <dgm:prSet/>
      <dgm:spPr/>
      <dgm:t>
        <a:bodyPr/>
        <a:lstStyle/>
        <a:p>
          <a:pPr algn="ctr"/>
          <a:endParaRPr lang="en-US"/>
        </a:p>
      </dgm:t>
    </dgm:pt>
    <dgm:pt modelId="{1C811E52-5C85-4CD8-8385-480F040806FA}" type="pres">
      <dgm:prSet presAssocID="{1DAF975C-D0BB-4E0B-B2CF-C1F85E7460D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6B27D0-35C2-42DA-8132-CD2F0AB2BC6E}" type="pres">
      <dgm:prSet presAssocID="{D13B1226-6E69-409E-9E93-7DBF2D9D774F}" presName="root1" presStyleCnt="0"/>
      <dgm:spPr/>
    </dgm:pt>
    <dgm:pt modelId="{65DAADCD-1EEA-427C-AB4E-66329768DFFB}" type="pres">
      <dgm:prSet presAssocID="{D13B1226-6E69-409E-9E93-7DBF2D9D774F}" presName="LevelOneTextNode" presStyleLbl="node0" presStyleIdx="0" presStyleCnt="1" custScaleY="1561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37C65B-982E-4D35-B92E-11BBFF7A87B9}" type="pres">
      <dgm:prSet presAssocID="{D13B1226-6E69-409E-9E93-7DBF2D9D774F}" presName="level2hierChild" presStyleCnt="0"/>
      <dgm:spPr/>
    </dgm:pt>
    <dgm:pt modelId="{40D74C4B-195F-4F70-AECE-BF065B141F7A}" type="pres">
      <dgm:prSet presAssocID="{9CE93AFE-CADE-4CAF-AEE5-408C9C1EEEA3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612A684-F281-4AF3-9DA3-79E5E497A2CD}" type="pres">
      <dgm:prSet presAssocID="{9CE93AFE-CADE-4CAF-AEE5-408C9C1EEEA3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D5B3546-7C7B-4CF3-A34D-0675D896CF80}" type="pres">
      <dgm:prSet presAssocID="{E8F1CC2F-0442-4CA0-BF2E-A50FEEE5A2EE}" presName="root2" presStyleCnt="0"/>
      <dgm:spPr/>
    </dgm:pt>
    <dgm:pt modelId="{4D93FB8F-CD14-4BF2-B8C3-D434E5373685}" type="pres">
      <dgm:prSet presAssocID="{E8F1CC2F-0442-4CA0-BF2E-A50FEEE5A2EE}" presName="LevelTwoTextNode" presStyleLbl="node2" presStyleIdx="0" presStyleCnt="2" custScaleY="120178" custLinFactNeighborX="-496" custLinFactNeighborY="-613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25D622-B1D4-421F-BC68-E12A2DD16F00}" type="pres">
      <dgm:prSet presAssocID="{E8F1CC2F-0442-4CA0-BF2E-A50FEEE5A2EE}" presName="level3hierChild" presStyleCnt="0"/>
      <dgm:spPr/>
    </dgm:pt>
    <dgm:pt modelId="{C84737C5-935A-45F9-8D50-701463569B7D}" type="pres">
      <dgm:prSet presAssocID="{E26A4439-452F-482B-93B9-A4C7B0400175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ADD177C5-408C-4A75-8D4A-33050AB0414F}" type="pres">
      <dgm:prSet presAssocID="{E26A4439-452F-482B-93B9-A4C7B0400175}" presName="connTx" presStyleLbl="parChTrans1D3" presStyleIdx="0" presStyleCnt="2"/>
      <dgm:spPr/>
      <dgm:t>
        <a:bodyPr/>
        <a:lstStyle/>
        <a:p>
          <a:endParaRPr lang="en-US"/>
        </a:p>
      </dgm:t>
    </dgm:pt>
    <dgm:pt modelId="{ACE0B835-6A4B-4629-892A-FA2637308FE3}" type="pres">
      <dgm:prSet presAssocID="{E4CA832F-24CC-4202-A603-4DEB49E7CA59}" presName="root2" presStyleCnt="0"/>
      <dgm:spPr/>
    </dgm:pt>
    <dgm:pt modelId="{19A6D110-9FC2-4E00-B61B-EBAF0C8A1697}" type="pres">
      <dgm:prSet presAssocID="{E4CA832F-24CC-4202-A603-4DEB49E7CA59}" presName="LevelTwoTextNode" presStyleLbl="node3" presStyleIdx="0" presStyleCnt="2" custLinFactY="-27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B0465A-B939-4407-870E-666D7C3E6337}" type="pres">
      <dgm:prSet presAssocID="{E4CA832F-24CC-4202-A603-4DEB49E7CA59}" presName="level3hierChild" presStyleCnt="0"/>
      <dgm:spPr/>
    </dgm:pt>
    <dgm:pt modelId="{82F7CE1B-AC6A-4388-8A00-0718A6A29C7D}" type="pres">
      <dgm:prSet presAssocID="{26D95E2C-ADBB-416D-AFAB-61F903CAEE81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BDC8670-E80A-4706-A6FD-55A4A9C13D08}" type="pres">
      <dgm:prSet presAssocID="{26D95E2C-ADBB-416D-AFAB-61F903CAEE81}" presName="connTx" presStyleLbl="parChTrans1D3" presStyleIdx="1" presStyleCnt="2"/>
      <dgm:spPr/>
      <dgm:t>
        <a:bodyPr/>
        <a:lstStyle/>
        <a:p>
          <a:endParaRPr lang="en-US"/>
        </a:p>
      </dgm:t>
    </dgm:pt>
    <dgm:pt modelId="{09118F71-5FF0-4D7F-807F-AADCAEAAC48F}" type="pres">
      <dgm:prSet presAssocID="{78500529-73C7-44D3-8E2F-3457647F90E1}" presName="root2" presStyleCnt="0"/>
      <dgm:spPr/>
    </dgm:pt>
    <dgm:pt modelId="{6F0D6516-3AD2-4585-8AD7-2B2F89EF3BFA}" type="pres">
      <dgm:prSet presAssocID="{78500529-73C7-44D3-8E2F-3457647F90E1}" presName="LevelTwoTextNode" presStyleLbl="node3" presStyleIdx="1" presStyleCnt="2" custLinFactNeighborY="-371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A5EB0D-0604-4DF6-9115-C7BF458B8901}" type="pres">
      <dgm:prSet presAssocID="{78500529-73C7-44D3-8E2F-3457647F90E1}" presName="level3hierChild" presStyleCnt="0"/>
      <dgm:spPr/>
    </dgm:pt>
    <dgm:pt modelId="{7CE38220-4D59-4927-B950-047B09AA2A70}" type="pres">
      <dgm:prSet presAssocID="{18FB2A6F-72AC-4D39-B836-815067DD3EE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33E106C-5322-4FF5-811E-3EFB1B8BD65E}" type="pres">
      <dgm:prSet presAssocID="{18FB2A6F-72AC-4D39-B836-815067DD3EE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7A9243D-C40F-4C11-AEAF-5CB8C03C59D0}" type="pres">
      <dgm:prSet presAssocID="{EFBBFCAB-6601-4B0A-8201-4B311095C458}" presName="root2" presStyleCnt="0"/>
      <dgm:spPr/>
    </dgm:pt>
    <dgm:pt modelId="{A1352D33-4FF0-418F-9C40-CCF62B6432A3}" type="pres">
      <dgm:prSet presAssocID="{EFBBFCAB-6601-4B0A-8201-4B311095C458}" presName="LevelTwoTextNode" presStyleLbl="node2" presStyleIdx="1" presStyleCnt="2" custScaleX="139837" custScaleY="146978" custLinFactNeighborY="443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08166B-60E9-4E6E-87CE-3F38963072A4}" type="pres">
      <dgm:prSet presAssocID="{EFBBFCAB-6601-4B0A-8201-4B311095C458}" presName="level3hierChild" presStyleCnt="0"/>
      <dgm:spPr/>
    </dgm:pt>
  </dgm:ptLst>
  <dgm:cxnLst>
    <dgm:cxn modelId="{CEBF1523-5E4B-4A15-8415-6CAF824B16F9}" srcId="{E8F1CC2F-0442-4CA0-BF2E-A50FEEE5A2EE}" destId="{E4CA832F-24CC-4202-A603-4DEB49E7CA59}" srcOrd="0" destOrd="0" parTransId="{E26A4439-452F-482B-93B9-A4C7B0400175}" sibTransId="{98E3DBA9-C65B-4A06-89B9-97BD1549DAF0}"/>
    <dgm:cxn modelId="{628A9EF1-3462-482B-8363-AA4ADD80B346}" type="presOf" srcId="{9CE93AFE-CADE-4CAF-AEE5-408C9C1EEEA3}" destId="{9612A684-F281-4AF3-9DA3-79E5E497A2CD}" srcOrd="1" destOrd="0" presId="urn:microsoft.com/office/officeart/2005/8/layout/hierarchy2"/>
    <dgm:cxn modelId="{AED94DDB-4B63-4B6B-BABC-561EBDCE426A}" srcId="{D13B1226-6E69-409E-9E93-7DBF2D9D774F}" destId="{E8F1CC2F-0442-4CA0-BF2E-A50FEEE5A2EE}" srcOrd="0" destOrd="0" parTransId="{9CE93AFE-CADE-4CAF-AEE5-408C9C1EEEA3}" sibTransId="{04D69C52-8A0C-4071-958D-727C518202C7}"/>
    <dgm:cxn modelId="{6745116E-7729-451B-8B1B-CB1EF78A3215}" srcId="{1DAF975C-D0BB-4E0B-B2CF-C1F85E7460D9}" destId="{D13B1226-6E69-409E-9E93-7DBF2D9D774F}" srcOrd="0" destOrd="0" parTransId="{996558F0-D0E4-4303-907C-76D0C393E65C}" sibTransId="{8F14A396-7AA3-4B53-9923-3C1F6A31ECA7}"/>
    <dgm:cxn modelId="{EE5023EF-F412-4E6F-9774-90FE7D1D1307}" type="presOf" srcId="{1DAF975C-D0BB-4E0B-B2CF-C1F85E7460D9}" destId="{1C811E52-5C85-4CD8-8385-480F040806FA}" srcOrd="0" destOrd="0" presId="urn:microsoft.com/office/officeart/2005/8/layout/hierarchy2"/>
    <dgm:cxn modelId="{AAFE8741-A52A-4C43-B57D-F95B1155086B}" type="presOf" srcId="{E4CA832F-24CC-4202-A603-4DEB49E7CA59}" destId="{19A6D110-9FC2-4E00-B61B-EBAF0C8A1697}" srcOrd="0" destOrd="0" presId="urn:microsoft.com/office/officeart/2005/8/layout/hierarchy2"/>
    <dgm:cxn modelId="{F601576F-D743-4C97-A9F0-1C77D115D088}" type="presOf" srcId="{EFBBFCAB-6601-4B0A-8201-4B311095C458}" destId="{A1352D33-4FF0-418F-9C40-CCF62B6432A3}" srcOrd="0" destOrd="0" presId="urn:microsoft.com/office/officeart/2005/8/layout/hierarchy2"/>
    <dgm:cxn modelId="{625972AE-24AC-4AF2-82EA-C3D21C072D16}" type="presOf" srcId="{E8F1CC2F-0442-4CA0-BF2E-A50FEEE5A2EE}" destId="{4D93FB8F-CD14-4BF2-B8C3-D434E5373685}" srcOrd="0" destOrd="0" presId="urn:microsoft.com/office/officeart/2005/8/layout/hierarchy2"/>
    <dgm:cxn modelId="{A3D80AE2-FDC2-4133-9686-2AF2BB27FC2F}" type="presOf" srcId="{26D95E2C-ADBB-416D-AFAB-61F903CAEE81}" destId="{82F7CE1B-AC6A-4388-8A00-0718A6A29C7D}" srcOrd="0" destOrd="0" presId="urn:microsoft.com/office/officeart/2005/8/layout/hierarchy2"/>
    <dgm:cxn modelId="{5661A718-A610-4B94-94A5-180177B755DB}" type="presOf" srcId="{26D95E2C-ADBB-416D-AFAB-61F903CAEE81}" destId="{CBDC8670-E80A-4706-A6FD-55A4A9C13D08}" srcOrd="1" destOrd="0" presId="urn:microsoft.com/office/officeart/2005/8/layout/hierarchy2"/>
    <dgm:cxn modelId="{6644EA21-5C7C-4ADB-BAB7-E647ABAE0D34}" type="presOf" srcId="{E26A4439-452F-482B-93B9-A4C7B0400175}" destId="{ADD177C5-408C-4A75-8D4A-33050AB0414F}" srcOrd="1" destOrd="0" presId="urn:microsoft.com/office/officeart/2005/8/layout/hierarchy2"/>
    <dgm:cxn modelId="{8DD1890E-C617-4563-AB13-EFF13C6DE14E}" type="presOf" srcId="{9CE93AFE-CADE-4CAF-AEE5-408C9C1EEEA3}" destId="{40D74C4B-195F-4F70-AECE-BF065B141F7A}" srcOrd="0" destOrd="0" presId="urn:microsoft.com/office/officeart/2005/8/layout/hierarchy2"/>
    <dgm:cxn modelId="{79F4C277-0AB6-4BBB-8C2F-6ED375921456}" srcId="{E8F1CC2F-0442-4CA0-BF2E-A50FEEE5A2EE}" destId="{78500529-73C7-44D3-8E2F-3457647F90E1}" srcOrd="1" destOrd="0" parTransId="{26D95E2C-ADBB-416D-AFAB-61F903CAEE81}" sibTransId="{40B673F6-B59F-4AAF-AD2F-0F89E1D5A791}"/>
    <dgm:cxn modelId="{17AB1967-B927-4FBB-8A27-7E3F805A56B4}" type="presOf" srcId="{78500529-73C7-44D3-8E2F-3457647F90E1}" destId="{6F0D6516-3AD2-4585-8AD7-2B2F89EF3BFA}" srcOrd="0" destOrd="0" presId="urn:microsoft.com/office/officeart/2005/8/layout/hierarchy2"/>
    <dgm:cxn modelId="{6D093D0D-5D77-42EB-A62D-A7487B765AC5}" type="presOf" srcId="{E26A4439-452F-482B-93B9-A4C7B0400175}" destId="{C84737C5-935A-45F9-8D50-701463569B7D}" srcOrd="0" destOrd="0" presId="urn:microsoft.com/office/officeart/2005/8/layout/hierarchy2"/>
    <dgm:cxn modelId="{32B04DAB-8542-4A19-BDC5-D85ADB774DF0}" type="presOf" srcId="{D13B1226-6E69-409E-9E93-7DBF2D9D774F}" destId="{65DAADCD-1EEA-427C-AB4E-66329768DFFB}" srcOrd="0" destOrd="0" presId="urn:microsoft.com/office/officeart/2005/8/layout/hierarchy2"/>
    <dgm:cxn modelId="{DE755CB1-8315-4B58-8525-3BD8DD31A9EA}" srcId="{D13B1226-6E69-409E-9E93-7DBF2D9D774F}" destId="{EFBBFCAB-6601-4B0A-8201-4B311095C458}" srcOrd="1" destOrd="0" parTransId="{18FB2A6F-72AC-4D39-B836-815067DD3EE2}" sibTransId="{A332B201-E2DA-4469-A9DC-35FC194FCD46}"/>
    <dgm:cxn modelId="{9BCCFCB5-CE1D-40DA-B204-B0C84F08EE34}" type="presOf" srcId="{18FB2A6F-72AC-4D39-B836-815067DD3EE2}" destId="{933E106C-5322-4FF5-811E-3EFB1B8BD65E}" srcOrd="1" destOrd="0" presId="urn:microsoft.com/office/officeart/2005/8/layout/hierarchy2"/>
    <dgm:cxn modelId="{B94A32A8-7628-4BDD-98E6-BC08388D960E}" type="presOf" srcId="{18FB2A6F-72AC-4D39-B836-815067DD3EE2}" destId="{7CE38220-4D59-4927-B950-047B09AA2A70}" srcOrd="0" destOrd="0" presId="urn:microsoft.com/office/officeart/2005/8/layout/hierarchy2"/>
    <dgm:cxn modelId="{9ECB1FA5-BAE0-49E2-94C9-F4D1AB6FA341}" type="presParOf" srcId="{1C811E52-5C85-4CD8-8385-480F040806FA}" destId="{B66B27D0-35C2-42DA-8132-CD2F0AB2BC6E}" srcOrd="0" destOrd="0" presId="urn:microsoft.com/office/officeart/2005/8/layout/hierarchy2"/>
    <dgm:cxn modelId="{1B5F5F68-4474-447B-A4B9-6896551FCB44}" type="presParOf" srcId="{B66B27D0-35C2-42DA-8132-CD2F0AB2BC6E}" destId="{65DAADCD-1EEA-427C-AB4E-66329768DFFB}" srcOrd="0" destOrd="0" presId="urn:microsoft.com/office/officeart/2005/8/layout/hierarchy2"/>
    <dgm:cxn modelId="{9746FA41-73C0-4D37-994B-EBFAC72D2CCD}" type="presParOf" srcId="{B66B27D0-35C2-42DA-8132-CD2F0AB2BC6E}" destId="{3437C65B-982E-4D35-B92E-11BBFF7A87B9}" srcOrd="1" destOrd="0" presId="urn:microsoft.com/office/officeart/2005/8/layout/hierarchy2"/>
    <dgm:cxn modelId="{961C511C-CC26-4C09-B01B-C58F43C662F2}" type="presParOf" srcId="{3437C65B-982E-4D35-B92E-11BBFF7A87B9}" destId="{40D74C4B-195F-4F70-AECE-BF065B141F7A}" srcOrd="0" destOrd="0" presId="urn:microsoft.com/office/officeart/2005/8/layout/hierarchy2"/>
    <dgm:cxn modelId="{FDFBE59F-E87F-47DA-BC02-1B657EC5C9A8}" type="presParOf" srcId="{40D74C4B-195F-4F70-AECE-BF065B141F7A}" destId="{9612A684-F281-4AF3-9DA3-79E5E497A2CD}" srcOrd="0" destOrd="0" presId="urn:microsoft.com/office/officeart/2005/8/layout/hierarchy2"/>
    <dgm:cxn modelId="{0A68E067-FBDE-44B9-BDAE-D03275F9D684}" type="presParOf" srcId="{3437C65B-982E-4D35-B92E-11BBFF7A87B9}" destId="{6D5B3546-7C7B-4CF3-A34D-0675D896CF80}" srcOrd="1" destOrd="0" presId="urn:microsoft.com/office/officeart/2005/8/layout/hierarchy2"/>
    <dgm:cxn modelId="{EEBDAD4B-0F58-43C5-9FAE-AB1C81B149D4}" type="presParOf" srcId="{6D5B3546-7C7B-4CF3-A34D-0675D896CF80}" destId="{4D93FB8F-CD14-4BF2-B8C3-D434E5373685}" srcOrd="0" destOrd="0" presId="urn:microsoft.com/office/officeart/2005/8/layout/hierarchy2"/>
    <dgm:cxn modelId="{E08B0C0D-7722-4B95-A438-EA5058CFAE13}" type="presParOf" srcId="{6D5B3546-7C7B-4CF3-A34D-0675D896CF80}" destId="{7B25D622-B1D4-421F-BC68-E12A2DD16F00}" srcOrd="1" destOrd="0" presId="urn:microsoft.com/office/officeart/2005/8/layout/hierarchy2"/>
    <dgm:cxn modelId="{7C6C4248-C293-414D-BCF7-73186DDD156D}" type="presParOf" srcId="{7B25D622-B1D4-421F-BC68-E12A2DD16F00}" destId="{C84737C5-935A-45F9-8D50-701463569B7D}" srcOrd="0" destOrd="0" presId="urn:microsoft.com/office/officeart/2005/8/layout/hierarchy2"/>
    <dgm:cxn modelId="{3D0DCF6F-E8E3-4796-9E2F-37C4AA5004C2}" type="presParOf" srcId="{C84737C5-935A-45F9-8D50-701463569B7D}" destId="{ADD177C5-408C-4A75-8D4A-33050AB0414F}" srcOrd="0" destOrd="0" presId="urn:microsoft.com/office/officeart/2005/8/layout/hierarchy2"/>
    <dgm:cxn modelId="{07456A17-5FBF-47B1-9A10-0CDC7F9002DA}" type="presParOf" srcId="{7B25D622-B1D4-421F-BC68-E12A2DD16F00}" destId="{ACE0B835-6A4B-4629-892A-FA2637308FE3}" srcOrd="1" destOrd="0" presId="urn:microsoft.com/office/officeart/2005/8/layout/hierarchy2"/>
    <dgm:cxn modelId="{2234BDBF-C969-4AB6-BB91-0221BCBCFC2A}" type="presParOf" srcId="{ACE0B835-6A4B-4629-892A-FA2637308FE3}" destId="{19A6D110-9FC2-4E00-B61B-EBAF0C8A1697}" srcOrd="0" destOrd="0" presId="urn:microsoft.com/office/officeart/2005/8/layout/hierarchy2"/>
    <dgm:cxn modelId="{D49E98B1-646F-4CE7-BB2F-AA8B642DA8A7}" type="presParOf" srcId="{ACE0B835-6A4B-4629-892A-FA2637308FE3}" destId="{C7B0465A-B939-4407-870E-666D7C3E6337}" srcOrd="1" destOrd="0" presId="urn:microsoft.com/office/officeart/2005/8/layout/hierarchy2"/>
    <dgm:cxn modelId="{58291AD2-9A73-4633-A0F1-16DC91E52844}" type="presParOf" srcId="{7B25D622-B1D4-421F-BC68-E12A2DD16F00}" destId="{82F7CE1B-AC6A-4388-8A00-0718A6A29C7D}" srcOrd="2" destOrd="0" presId="urn:microsoft.com/office/officeart/2005/8/layout/hierarchy2"/>
    <dgm:cxn modelId="{7BF41461-4357-468C-A7AE-6BBA0777C332}" type="presParOf" srcId="{82F7CE1B-AC6A-4388-8A00-0718A6A29C7D}" destId="{CBDC8670-E80A-4706-A6FD-55A4A9C13D08}" srcOrd="0" destOrd="0" presId="urn:microsoft.com/office/officeart/2005/8/layout/hierarchy2"/>
    <dgm:cxn modelId="{D8F7981B-D424-446D-9C39-4ABAD144151A}" type="presParOf" srcId="{7B25D622-B1D4-421F-BC68-E12A2DD16F00}" destId="{09118F71-5FF0-4D7F-807F-AADCAEAAC48F}" srcOrd="3" destOrd="0" presId="urn:microsoft.com/office/officeart/2005/8/layout/hierarchy2"/>
    <dgm:cxn modelId="{04AD20E8-C81B-4EB8-95C0-AD1779408D85}" type="presParOf" srcId="{09118F71-5FF0-4D7F-807F-AADCAEAAC48F}" destId="{6F0D6516-3AD2-4585-8AD7-2B2F89EF3BFA}" srcOrd="0" destOrd="0" presId="urn:microsoft.com/office/officeart/2005/8/layout/hierarchy2"/>
    <dgm:cxn modelId="{B6A92181-7E64-4911-B29F-ADFD6797D795}" type="presParOf" srcId="{09118F71-5FF0-4D7F-807F-AADCAEAAC48F}" destId="{49A5EB0D-0604-4DF6-9115-C7BF458B8901}" srcOrd="1" destOrd="0" presId="urn:microsoft.com/office/officeart/2005/8/layout/hierarchy2"/>
    <dgm:cxn modelId="{0598A17F-4809-4F21-8300-E9AA1A871DB6}" type="presParOf" srcId="{3437C65B-982E-4D35-B92E-11BBFF7A87B9}" destId="{7CE38220-4D59-4927-B950-047B09AA2A70}" srcOrd="2" destOrd="0" presId="urn:microsoft.com/office/officeart/2005/8/layout/hierarchy2"/>
    <dgm:cxn modelId="{CA538B27-23F4-41EE-B547-C263814C82EB}" type="presParOf" srcId="{7CE38220-4D59-4927-B950-047B09AA2A70}" destId="{933E106C-5322-4FF5-811E-3EFB1B8BD65E}" srcOrd="0" destOrd="0" presId="urn:microsoft.com/office/officeart/2005/8/layout/hierarchy2"/>
    <dgm:cxn modelId="{9793C3D8-21B2-4D58-BA1F-70E76FF649C3}" type="presParOf" srcId="{3437C65B-982E-4D35-B92E-11BBFF7A87B9}" destId="{A7A9243D-C40F-4C11-AEAF-5CB8C03C59D0}" srcOrd="3" destOrd="0" presId="urn:microsoft.com/office/officeart/2005/8/layout/hierarchy2"/>
    <dgm:cxn modelId="{68ABAF39-CD20-48E5-B34B-529DCAF1937D}" type="presParOf" srcId="{A7A9243D-C40F-4C11-AEAF-5CB8C03C59D0}" destId="{A1352D33-4FF0-418F-9C40-CCF62B6432A3}" srcOrd="0" destOrd="0" presId="urn:microsoft.com/office/officeart/2005/8/layout/hierarchy2"/>
    <dgm:cxn modelId="{4380B433-6BE9-4EA2-9CF7-C6B91F836AC8}" type="presParOf" srcId="{A7A9243D-C40F-4C11-AEAF-5CB8C03C59D0}" destId="{0A08166B-60E9-4E6E-87CE-3F38963072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E9759-4431-46D9-976F-620867232BCF}" type="doc">
      <dgm:prSet loTypeId="urn:microsoft.com/office/officeart/2005/8/layout/b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E84474F-476B-4129-A1CD-E0DC5D5E7ED2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en-US" sz="2000" b="1" dirty="0" smtClean="0">
              <a:latin typeface="Arial" pitchFamily="34" charset="0"/>
              <a:cs typeface="Arial" pitchFamily="34" charset="0"/>
            </a:rPr>
            <a:t>Collection of Planting materials used for experiment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B83C2FFF-0042-4423-8A18-1AF19D22AB8C}" type="parTrans" cxnId="{09E7F014-EC88-4D8E-9AED-2F89D5B2B213}">
      <dgm:prSet/>
      <dgm:spPr/>
      <dgm:t>
        <a:bodyPr/>
        <a:lstStyle/>
        <a:p>
          <a:endParaRPr lang="en-US"/>
        </a:p>
      </dgm:t>
    </dgm:pt>
    <dgm:pt modelId="{57A965E4-D235-4C49-A3D1-81B9CC0B926F}" type="sibTrans" cxnId="{09E7F014-EC88-4D8E-9AED-2F89D5B2B213}">
      <dgm:prSet/>
      <dgm:spPr/>
      <dgm:t>
        <a:bodyPr/>
        <a:lstStyle/>
        <a:p>
          <a:endParaRPr lang="en-US"/>
        </a:p>
      </dgm:t>
    </dgm:pt>
    <dgm:pt modelId="{AC32A1A1-CF09-47AF-B9C1-7C19BC35DE4F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en-US" sz="2000" b="1" dirty="0" smtClean="0">
              <a:latin typeface="Arial" pitchFamily="34" charset="0"/>
              <a:cs typeface="Arial" pitchFamily="34" charset="0"/>
            </a:rPr>
            <a:t>Selection of Treatments</a:t>
          </a:r>
          <a:endParaRPr lang="en-US" sz="2000" i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D9094C4-D1C1-45FB-B618-CACF4F8078DE}" type="parTrans" cxnId="{CE5FDA31-D392-4DFC-817A-8ECFE9255CBE}">
      <dgm:prSet/>
      <dgm:spPr/>
      <dgm:t>
        <a:bodyPr/>
        <a:lstStyle/>
        <a:p>
          <a:endParaRPr lang="en-US"/>
        </a:p>
      </dgm:t>
    </dgm:pt>
    <dgm:pt modelId="{7305B425-ABCF-4662-BA6F-80C46FB4E1B1}" type="sibTrans" cxnId="{CE5FDA31-D392-4DFC-817A-8ECFE9255CBE}">
      <dgm:prSet/>
      <dgm:spPr/>
      <dgm:t>
        <a:bodyPr/>
        <a:lstStyle/>
        <a:p>
          <a:endParaRPr lang="en-US"/>
        </a:p>
      </dgm:t>
    </dgm:pt>
    <dgm:pt modelId="{C9DCD583-66CA-4D38-B3AE-A081C407A2B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Experimental design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C98A79A7-F43D-4597-97DB-CBC3D98CF459}" type="parTrans" cxnId="{F982CEFC-E4D6-453F-B3AD-562F48C305C1}">
      <dgm:prSet/>
      <dgm:spPr/>
      <dgm:t>
        <a:bodyPr/>
        <a:lstStyle/>
        <a:p>
          <a:endParaRPr lang="en-US"/>
        </a:p>
      </dgm:t>
    </dgm:pt>
    <dgm:pt modelId="{E4559867-45DE-452B-A627-C92E7D12CD5C}" type="sibTrans" cxnId="{F982CEFC-E4D6-453F-B3AD-562F48C305C1}">
      <dgm:prSet/>
      <dgm:spPr/>
      <dgm:t>
        <a:bodyPr/>
        <a:lstStyle/>
        <a:p>
          <a:endParaRPr lang="en-US"/>
        </a:p>
      </dgm:t>
    </dgm:pt>
    <dgm:pt modelId="{6749EA61-1173-45F2-AF6D-0014E21F6DD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Potato tubers treated with GA3 for sprouting</a:t>
          </a:r>
          <a:endParaRPr lang="en-US" sz="20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B9EDBF7-18E9-4A75-AA9A-537D770712FA}" type="parTrans" cxnId="{9CB91CFE-A675-45A4-A3CF-4ECED3AAA4CC}">
      <dgm:prSet/>
      <dgm:spPr/>
      <dgm:t>
        <a:bodyPr/>
        <a:lstStyle/>
        <a:p>
          <a:endParaRPr lang="en-US"/>
        </a:p>
      </dgm:t>
    </dgm:pt>
    <dgm:pt modelId="{BA5A62F3-292E-4719-9E15-6C654B7C7DF8}" type="sibTrans" cxnId="{9CB91CFE-A675-45A4-A3CF-4ECED3AAA4CC}">
      <dgm:prSet/>
      <dgm:spPr/>
      <dgm:t>
        <a:bodyPr/>
        <a:lstStyle/>
        <a:p>
          <a:endParaRPr lang="en-US"/>
        </a:p>
      </dgm:t>
    </dgm:pt>
    <dgm:pt modelId="{025EEC61-0471-409A-B51C-2D3DE0EE7F0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Collection of meristem tip from sprouts for explant preparation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B28B30DB-8BE9-4BC4-9BE3-1E24472CFF5E}" type="parTrans" cxnId="{1FFD243A-DF43-4044-AF7A-D867E88CE8EB}">
      <dgm:prSet/>
      <dgm:spPr/>
      <dgm:t>
        <a:bodyPr/>
        <a:lstStyle/>
        <a:p>
          <a:endParaRPr lang="en-US"/>
        </a:p>
      </dgm:t>
    </dgm:pt>
    <dgm:pt modelId="{8E78AA8A-D554-463E-9355-FFF13F9D6B37}" type="sibTrans" cxnId="{1FFD243A-DF43-4044-AF7A-D867E88CE8EB}">
      <dgm:prSet/>
      <dgm:spPr/>
      <dgm:t>
        <a:bodyPr/>
        <a:lstStyle/>
        <a:p>
          <a:endParaRPr lang="en-US"/>
        </a:p>
      </dgm:t>
    </dgm:pt>
    <dgm:pt modelId="{1BEA5319-7148-4151-92E3-1F9ED855F6F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dirty="0" smtClean="0">
              <a:latin typeface="Arial" pitchFamily="34" charset="0"/>
              <a:cs typeface="Arial" pitchFamily="34" charset="0"/>
            </a:rPr>
            <a:t>The explant containing meristem was transfer to MS media containing growth hormones for primary establishment.</a:t>
          </a:r>
          <a:endParaRPr lang="en-US" sz="1600" b="1" dirty="0">
            <a:latin typeface="Arial" pitchFamily="34" charset="0"/>
            <a:cs typeface="Arial" pitchFamily="34" charset="0"/>
          </a:endParaRPr>
        </a:p>
      </dgm:t>
    </dgm:pt>
    <dgm:pt modelId="{4D0F8905-263F-4D8C-B1DC-C8DD4437B95B}" type="parTrans" cxnId="{8F3696FE-A40B-446D-8A60-B1325D373B32}">
      <dgm:prSet/>
      <dgm:spPr/>
      <dgm:t>
        <a:bodyPr/>
        <a:lstStyle/>
        <a:p>
          <a:endParaRPr lang="en-US"/>
        </a:p>
      </dgm:t>
    </dgm:pt>
    <dgm:pt modelId="{DB4AD79E-0F11-43B8-9E41-EF5206A1E761}" type="sibTrans" cxnId="{8F3696FE-A40B-446D-8A60-B1325D373B32}">
      <dgm:prSet/>
      <dgm:spPr/>
      <dgm:t>
        <a:bodyPr/>
        <a:lstStyle/>
        <a:p>
          <a:endParaRPr lang="en-US"/>
        </a:p>
      </dgm:t>
    </dgm:pt>
    <dgm:pt modelId="{D1368B05-6E2C-45D0-BFA4-EB334AB4136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The developed meristems callus were sub cultured on MS medium with IBA, 2,4-D and BAP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63D0E013-E10B-4BB8-B640-60E4E3DE79A4}" type="parTrans" cxnId="{34D7C082-C0FB-4B4B-8DC4-449FEDD51D28}">
      <dgm:prSet/>
      <dgm:spPr/>
      <dgm:t>
        <a:bodyPr/>
        <a:lstStyle/>
        <a:p>
          <a:endParaRPr lang="en-US"/>
        </a:p>
      </dgm:t>
    </dgm:pt>
    <dgm:pt modelId="{6B77165C-EE79-4A5C-8D33-222CF785CF9D}" type="sibTrans" cxnId="{34D7C082-C0FB-4B4B-8DC4-449FEDD51D28}">
      <dgm:prSet/>
      <dgm:spPr/>
      <dgm:t>
        <a:bodyPr/>
        <a:lstStyle/>
        <a:p>
          <a:endParaRPr lang="en-US"/>
        </a:p>
      </dgm:t>
    </dgm:pt>
    <dgm:pt modelId="{D56140F5-7ED4-454D-A43E-7A3B303665AD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b="1" dirty="0" smtClean="0">
              <a:latin typeface="Arial" pitchFamily="34" charset="0"/>
              <a:cs typeface="Arial" pitchFamily="34" charset="0"/>
            </a:rPr>
            <a:t>DAS-ELISA test of potato plantlets for viruses detection</a:t>
          </a:r>
          <a:r>
            <a:rPr lang="en-US" sz="2000" b="1" dirty="0" smtClean="0">
              <a:latin typeface="Arial" pitchFamily="34" charset="0"/>
              <a:cs typeface="Arial" pitchFamily="34" charset="0"/>
            </a:rPr>
            <a:t>.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3BA05756-72F8-4ABE-91CD-C2387679D00B}" type="parTrans" cxnId="{AEB5F852-9803-4C0F-83FB-0B1E5B0630B1}">
      <dgm:prSet/>
      <dgm:spPr/>
      <dgm:t>
        <a:bodyPr/>
        <a:lstStyle/>
        <a:p>
          <a:endParaRPr lang="en-US"/>
        </a:p>
      </dgm:t>
    </dgm:pt>
    <dgm:pt modelId="{4D0ABEB9-A8C6-4083-840C-7F76532E5DC2}" type="sibTrans" cxnId="{AEB5F852-9803-4C0F-83FB-0B1E5B0630B1}">
      <dgm:prSet/>
      <dgm:spPr/>
      <dgm:t>
        <a:bodyPr/>
        <a:lstStyle/>
        <a:p>
          <a:endParaRPr lang="en-US"/>
        </a:p>
      </dgm:t>
    </dgm:pt>
    <dgm:pt modelId="{4A7AD98E-AF45-45D6-B7A2-82AD1835B7F5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Acclimatization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151CEBDA-8AE6-49A5-9B8F-5BCE09852230}" type="parTrans" cxnId="{94C8BDA6-6EB5-4F22-A38B-171F5A2AD55A}">
      <dgm:prSet/>
      <dgm:spPr/>
      <dgm:t>
        <a:bodyPr/>
        <a:lstStyle/>
        <a:p>
          <a:endParaRPr lang="en-US"/>
        </a:p>
      </dgm:t>
    </dgm:pt>
    <dgm:pt modelId="{6FEE79A9-0276-40B3-A22C-4BDFF1518999}" type="sibTrans" cxnId="{94C8BDA6-6EB5-4F22-A38B-171F5A2AD55A}">
      <dgm:prSet/>
      <dgm:spPr/>
      <dgm:t>
        <a:bodyPr/>
        <a:lstStyle/>
        <a:p>
          <a:endParaRPr lang="en-US"/>
        </a:p>
      </dgm:t>
    </dgm:pt>
    <dgm:pt modelId="{92EC3769-A3FB-492D-BE0F-6FE8B939E9F9}" type="pres">
      <dgm:prSet presAssocID="{99DE9759-4431-46D9-976F-620867232B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6ACD95-B4BE-4635-A63B-F216DCB5BCE8}" type="pres">
      <dgm:prSet presAssocID="{FE84474F-476B-4129-A1CD-E0DC5D5E7ED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296D3-C310-40D7-AEE0-ADD912863A9B}" type="pres">
      <dgm:prSet presAssocID="{57A965E4-D235-4C49-A3D1-81B9CC0B926F}" presName="sibTrans" presStyleLbl="sibTrans1D1" presStyleIdx="0" presStyleCnt="8"/>
      <dgm:spPr/>
      <dgm:t>
        <a:bodyPr/>
        <a:lstStyle/>
        <a:p>
          <a:endParaRPr lang="en-US"/>
        </a:p>
      </dgm:t>
    </dgm:pt>
    <dgm:pt modelId="{F7F271E6-6A6C-4909-9B2D-4B535573AE40}" type="pres">
      <dgm:prSet presAssocID="{57A965E4-D235-4C49-A3D1-81B9CC0B926F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DC321839-223A-42D9-AD30-8E685F09A89B}" type="pres">
      <dgm:prSet presAssocID="{AC32A1A1-CF09-47AF-B9C1-7C19BC35DE4F}" presName="node" presStyleLbl="node1" presStyleIdx="1" presStyleCnt="9" custScaleX="936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61728-94E1-4BCC-BFE5-258D2311A2DB}" type="pres">
      <dgm:prSet presAssocID="{7305B425-ABCF-4662-BA6F-80C46FB4E1B1}" presName="sibTrans" presStyleLbl="sibTrans1D1" presStyleIdx="1" presStyleCnt="8"/>
      <dgm:spPr/>
      <dgm:t>
        <a:bodyPr/>
        <a:lstStyle/>
        <a:p>
          <a:endParaRPr lang="en-US"/>
        </a:p>
      </dgm:t>
    </dgm:pt>
    <dgm:pt modelId="{A04C7A6D-2E19-4C93-BC27-EBC24A77C594}" type="pres">
      <dgm:prSet presAssocID="{7305B425-ABCF-4662-BA6F-80C46FB4E1B1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987107A0-3FFF-48C1-9401-7BE1A75E770C}" type="pres">
      <dgm:prSet presAssocID="{C9DCD583-66CA-4D38-B3AE-A081C407A2B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E1D6C-6337-48F6-8D62-7D6EADD052C0}" type="pres">
      <dgm:prSet presAssocID="{E4559867-45DE-452B-A627-C92E7D12CD5C}" presName="sibTrans" presStyleLbl="sibTrans1D1" presStyleIdx="2" presStyleCnt="8"/>
      <dgm:spPr/>
      <dgm:t>
        <a:bodyPr/>
        <a:lstStyle/>
        <a:p>
          <a:endParaRPr lang="en-US"/>
        </a:p>
      </dgm:t>
    </dgm:pt>
    <dgm:pt modelId="{2843B7CD-8C77-4686-8378-8E59654690F8}" type="pres">
      <dgm:prSet presAssocID="{E4559867-45DE-452B-A627-C92E7D12CD5C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BF3FFDC6-9DE6-4371-AE16-B7E0B622128E}" type="pres">
      <dgm:prSet presAssocID="{6749EA61-1173-45F2-AF6D-0014E21F6DD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59CD7-6224-4C50-A166-F374B3ECE785}" type="pres">
      <dgm:prSet presAssocID="{BA5A62F3-292E-4719-9E15-6C654B7C7DF8}" presName="sibTrans" presStyleLbl="sibTrans1D1" presStyleIdx="3" presStyleCnt="8"/>
      <dgm:spPr/>
      <dgm:t>
        <a:bodyPr/>
        <a:lstStyle/>
        <a:p>
          <a:endParaRPr lang="en-US"/>
        </a:p>
      </dgm:t>
    </dgm:pt>
    <dgm:pt modelId="{85056889-4B19-459F-90DC-2B65E5D252BD}" type="pres">
      <dgm:prSet presAssocID="{BA5A62F3-292E-4719-9E15-6C654B7C7DF8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17F18652-AFAB-492F-A750-07FC1AB0F208}" type="pres">
      <dgm:prSet presAssocID="{025EEC61-0471-409A-B51C-2D3DE0EE7F03}" presName="node" presStyleLbl="node1" presStyleIdx="4" presStyleCnt="9" custScaleX="123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AE4F4-A195-446D-BE9E-BAD76D964866}" type="pres">
      <dgm:prSet presAssocID="{8E78AA8A-D554-463E-9355-FFF13F9D6B37}" presName="sibTrans" presStyleLbl="sibTrans1D1" presStyleIdx="4" presStyleCnt="8"/>
      <dgm:spPr/>
      <dgm:t>
        <a:bodyPr/>
        <a:lstStyle/>
        <a:p>
          <a:endParaRPr lang="en-US"/>
        </a:p>
      </dgm:t>
    </dgm:pt>
    <dgm:pt modelId="{80259809-869E-4A5D-BDCA-0B55A6208AB6}" type="pres">
      <dgm:prSet presAssocID="{8E78AA8A-D554-463E-9355-FFF13F9D6B37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CB491F49-1BBC-4B3B-881A-5DAF664C4F34}" type="pres">
      <dgm:prSet presAssocID="{1BEA5319-7148-4151-92E3-1F9ED855F6F3}" presName="node" presStyleLbl="node1" presStyleIdx="5" presStyleCnt="9" custScaleX="120059" custScaleY="104494" custLinFactNeighborX="-4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BA19D-0C07-4C67-8624-C9E422781315}" type="pres">
      <dgm:prSet presAssocID="{DB4AD79E-0F11-43B8-9E41-EF5206A1E761}" presName="sibTrans" presStyleLbl="sibTrans1D1" presStyleIdx="5" presStyleCnt="8"/>
      <dgm:spPr/>
      <dgm:t>
        <a:bodyPr/>
        <a:lstStyle/>
        <a:p>
          <a:endParaRPr lang="en-US"/>
        </a:p>
      </dgm:t>
    </dgm:pt>
    <dgm:pt modelId="{DECCE1AF-1912-4014-802B-D0DAA94463EC}" type="pres">
      <dgm:prSet presAssocID="{DB4AD79E-0F11-43B8-9E41-EF5206A1E761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109CE227-7131-4E2E-9729-6CB98595A3AA}" type="pres">
      <dgm:prSet presAssocID="{D1368B05-6E2C-45D0-BFA4-EB334AB41363}" presName="node" presStyleLbl="node1" presStyleIdx="6" presStyleCnt="9" custScaleX="120445" custScaleY="115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6AA47-95F2-4719-BFBB-14A9A5155868}" type="pres">
      <dgm:prSet presAssocID="{6B77165C-EE79-4A5C-8D33-222CF785CF9D}" presName="sibTrans" presStyleLbl="sibTrans1D1" presStyleIdx="6" presStyleCnt="8"/>
      <dgm:spPr/>
      <dgm:t>
        <a:bodyPr/>
        <a:lstStyle/>
        <a:p>
          <a:endParaRPr lang="en-US"/>
        </a:p>
      </dgm:t>
    </dgm:pt>
    <dgm:pt modelId="{24E76645-B109-4E86-BF8F-AACD9FFBAE57}" type="pres">
      <dgm:prSet presAssocID="{6B77165C-EE79-4A5C-8D33-222CF785CF9D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DEF15A50-96C4-4880-BE3D-45408B47EE53}" type="pres">
      <dgm:prSet presAssocID="{D56140F5-7ED4-454D-A43E-7A3B303665A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7A641-0F6C-4FAE-8A1E-F93614E9B400}" type="pres">
      <dgm:prSet presAssocID="{4D0ABEB9-A8C6-4083-840C-7F76532E5DC2}" presName="sibTrans" presStyleLbl="sibTrans1D1" presStyleIdx="7" presStyleCnt="8"/>
      <dgm:spPr/>
      <dgm:t>
        <a:bodyPr/>
        <a:lstStyle/>
        <a:p>
          <a:endParaRPr lang="en-US"/>
        </a:p>
      </dgm:t>
    </dgm:pt>
    <dgm:pt modelId="{C0274D11-1601-44B3-B506-6D5502842BC1}" type="pres">
      <dgm:prSet presAssocID="{4D0ABEB9-A8C6-4083-840C-7F76532E5DC2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E0916686-60EE-4113-B043-B37C2F1876F0}" type="pres">
      <dgm:prSet presAssocID="{4A7AD98E-AF45-45D6-B7A2-82AD1835B7F5}" presName="node" presStyleLbl="node1" presStyleIdx="8" presStyleCnt="9" custScaleX="1170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5FDA31-D392-4DFC-817A-8ECFE9255CBE}" srcId="{99DE9759-4431-46D9-976F-620867232BCF}" destId="{AC32A1A1-CF09-47AF-B9C1-7C19BC35DE4F}" srcOrd="1" destOrd="0" parTransId="{6D9094C4-D1C1-45FB-B618-CACF4F8078DE}" sibTransId="{7305B425-ABCF-4662-BA6F-80C46FB4E1B1}"/>
    <dgm:cxn modelId="{5C3472FB-A866-49CD-9C69-14A5E4EA6610}" type="presOf" srcId="{6B77165C-EE79-4A5C-8D33-222CF785CF9D}" destId="{5B16AA47-95F2-4719-BFBB-14A9A5155868}" srcOrd="0" destOrd="0" presId="urn:microsoft.com/office/officeart/2005/8/layout/bProcess3"/>
    <dgm:cxn modelId="{0625E1C6-E4A6-46C3-AB36-62228816C7E9}" type="presOf" srcId="{7305B425-ABCF-4662-BA6F-80C46FB4E1B1}" destId="{DD961728-94E1-4BCC-BFE5-258D2311A2DB}" srcOrd="0" destOrd="0" presId="urn:microsoft.com/office/officeart/2005/8/layout/bProcess3"/>
    <dgm:cxn modelId="{A3F9BB6E-69E3-4CEC-9687-4EFAD6BA995C}" type="presOf" srcId="{D1368B05-6E2C-45D0-BFA4-EB334AB41363}" destId="{109CE227-7131-4E2E-9729-6CB98595A3AA}" srcOrd="0" destOrd="0" presId="urn:microsoft.com/office/officeart/2005/8/layout/bProcess3"/>
    <dgm:cxn modelId="{8F3696FE-A40B-446D-8A60-B1325D373B32}" srcId="{99DE9759-4431-46D9-976F-620867232BCF}" destId="{1BEA5319-7148-4151-92E3-1F9ED855F6F3}" srcOrd="5" destOrd="0" parTransId="{4D0F8905-263F-4D8C-B1DC-C8DD4437B95B}" sibTransId="{DB4AD79E-0F11-43B8-9E41-EF5206A1E761}"/>
    <dgm:cxn modelId="{F9E6290A-8F18-4B57-8B68-AF96EE1FA94D}" type="presOf" srcId="{BA5A62F3-292E-4719-9E15-6C654B7C7DF8}" destId="{E6359CD7-6224-4C50-A166-F374B3ECE785}" srcOrd="0" destOrd="0" presId="urn:microsoft.com/office/officeart/2005/8/layout/bProcess3"/>
    <dgm:cxn modelId="{09E7F014-EC88-4D8E-9AED-2F89D5B2B213}" srcId="{99DE9759-4431-46D9-976F-620867232BCF}" destId="{FE84474F-476B-4129-A1CD-E0DC5D5E7ED2}" srcOrd="0" destOrd="0" parTransId="{B83C2FFF-0042-4423-8A18-1AF19D22AB8C}" sibTransId="{57A965E4-D235-4C49-A3D1-81B9CC0B926F}"/>
    <dgm:cxn modelId="{D709A8D7-F373-4174-9279-C8C36F62B50B}" type="presOf" srcId="{4A7AD98E-AF45-45D6-B7A2-82AD1835B7F5}" destId="{E0916686-60EE-4113-B043-B37C2F1876F0}" srcOrd="0" destOrd="0" presId="urn:microsoft.com/office/officeart/2005/8/layout/bProcess3"/>
    <dgm:cxn modelId="{F982CEFC-E4D6-453F-B3AD-562F48C305C1}" srcId="{99DE9759-4431-46D9-976F-620867232BCF}" destId="{C9DCD583-66CA-4D38-B3AE-A081C407A2B7}" srcOrd="2" destOrd="0" parTransId="{C98A79A7-F43D-4597-97DB-CBC3D98CF459}" sibTransId="{E4559867-45DE-452B-A627-C92E7D12CD5C}"/>
    <dgm:cxn modelId="{629D6FB1-1D1E-4C45-8E07-8633E0DDEEBB}" type="presOf" srcId="{6749EA61-1173-45F2-AF6D-0014E21F6DD9}" destId="{BF3FFDC6-9DE6-4371-AE16-B7E0B622128E}" srcOrd="0" destOrd="0" presId="urn:microsoft.com/office/officeart/2005/8/layout/bProcess3"/>
    <dgm:cxn modelId="{8E1DC138-20B5-4F6F-8A82-ED2CB69175F6}" type="presOf" srcId="{4D0ABEB9-A8C6-4083-840C-7F76532E5DC2}" destId="{C0274D11-1601-44B3-B506-6D5502842BC1}" srcOrd="1" destOrd="0" presId="urn:microsoft.com/office/officeart/2005/8/layout/bProcess3"/>
    <dgm:cxn modelId="{0CF1435A-1280-4C15-BFA5-91EBF2958397}" type="presOf" srcId="{57A965E4-D235-4C49-A3D1-81B9CC0B926F}" destId="{5AE296D3-C310-40D7-AEE0-ADD912863A9B}" srcOrd="0" destOrd="0" presId="urn:microsoft.com/office/officeart/2005/8/layout/bProcess3"/>
    <dgm:cxn modelId="{F48FD56D-2899-4091-809E-F082163AF149}" type="presOf" srcId="{4D0ABEB9-A8C6-4083-840C-7F76532E5DC2}" destId="{A1A7A641-0F6C-4FAE-8A1E-F93614E9B400}" srcOrd="0" destOrd="0" presId="urn:microsoft.com/office/officeart/2005/8/layout/bProcess3"/>
    <dgm:cxn modelId="{CE960556-7289-48D1-BE38-C710E7C187EE}" type="presOf" srcId="{99DE9759-4431-46D9-976F-620867232BCF}" destId="{92EC3769-A3FB-492D-BE0F-6FE8B939E9F9}" srcOrd="0" destOrd="0" presId="urn:microsoft.com/office/officeart/2005/8/layout/bProcess3"/>
    <dgm:cxn modelId="{B61075FA-86CD-473D-9969-3EA3719229EA}" type="presOf" srcId="{FE84474F-476B-4129-A1CD-E0DC5D5E7ED2}" destId="{746ACD95-B4BE-4635-A63B-F216DCB5BCE8}" srcOrd="0" destOrd="0" presId="urn:microsoft.com/office/officeart/2005/8/layout/bProcess3"/>
    <dgm:cxn modelId="{15D250B6-9224-4E15-8199-CBE388471E42}" type="presOf" srcId="{8E78AA8A-D554-463E-9355-FFF13F9D6B37}" destId="{80259809-869E-4A5D-BDCA-0B55A6208AB6}" srcOrd="1" destOrd="0" presId="urn:microsoft.com/office/officeart/2005/8/layout/bProcess3"/>
    <dgm:cxn modelId="{69BFB2E3-16D9-4279-A491-3DAFDFC3F053}" type="presOf" srcId="{AC32A1A1-CF09-47AF-B9C1-7C19BC35DE4F}" destId="{DC321839-223A-42D9-AD30-8E685F09A89B}" srcOrd="0" destOrd="0" presId="urn:microsoft.com/office/officeart/2005/8/layout/bProcess3"/>
    <dgm:cxn modelId="{CA8A6F50-FCD1-4C17-930C-2A55B4E24FAF}" type="presOf" srcId="{57A965E4-D235-4C49-A3D1-81B9CC0B926F}" destId="{F7F271E6-6A6C-4909-9B2D-4B535573AE40}" srcOrd="1" destOrd="0" presId="urn:microsoft.com/office/officeart/2005/8/layout/bProcess3"/>
    <dgm:cxn modelId="{7B5BA012-46B1-4649-899D-11B7A108AFA5}" type="presOf" srcId="{E4559867-45DE-452B-A627-C92E7D12CD5C}" destId="{2843B7CD-8C77-4686-8378-8E59654690F8}" srcOrd="1" destOrd="0" presId="urn:microsoft.com/office/officeart/2005/8/layout/bProcess3"/>
    <dgm:cxn modelId="{00775149-36CA-4F5E-966B-1E4A47EDCD6B}" type="presOf" srcId="{DB4AD79E-0F11-43B8-9E41-EF5206A1E761}" destId="{9A2BA19D-0C07-4C67-8624-C9E422781315}" srcOrd="0" destOrd="0" presId="urn:microsoft.com/office/officeart/2005/8/layout/bProcess3"/>
    <dgm:cxn modelId="{9CB91CFE-A675-45A4-A3CF-4ECED3AAA4CC}" srcId="{99DE9759-4431-46D9-976F-620867232BCF}" destId="{6749EA61-1173-45F2-AF6D-0014E21F6DD9}" srcOrd="3" destOrd="0" parTransId="{EB9EDBF7-18E9-4A75-AA9A-537D770712FA}" sibTransId="{BA5A62F3-292E-4719-9E15-6C654B7C7DF8}"/>
    <dgm:cxn modelId="{4D498F5A-2D98-48BB-B666-4484C4E2298F}" type="presOf" srcId="{DB4AD79E-0F11-43B8-9E41-EF5206A1E761}" destId="{DECCE1AF-1912-4014-802B-D0DAA94463EC}" srcOrd="1" destOrd="0" presId="urn:microsoft.com/office/officeart/2005/8/layout/bProcess3"/>
    <dgm:cxn modelId="{EDAA7180-13A4-4257-B5CE-154DA2165C9D}" type="presOf" srcId="{E4559867-45DE-452B-A627-C92E7D12CD5C}" destId="{392E1D6C-6337-48F6-8D62-7D6EADD052C0}" srcOrd="0" destOrd="0" presId="urn:microsoft.com/office/officeart/2005/8/layout/bProcess3"/>
    <dgm:cxn modelId="{94C8BDA6-6EB5-4F22-A38B-171F5A2AD55A}" srcId="{99DE9759-4431-46D9-976F-620867232BCF}" destId="{4A7AD98E-AF45-45D6-B7A2-82AD1835B7F5}" srcOrd="8" destOrd="0" parTransId="{151CEBDA-8AE6-49A5-9B8F-5BCE09852230}" sibTransId="{6FEE79A9-0276-40B3-A22C-4BDFF1518999}"/>
    <dgm:cxn modelId="{AC330BB6-BAD1-4627-8A08-8F7C4B323F89}" type="presOf" srcId="{C9DCD583-66CA-4D38-B3AE-A081C407A2B7}" destId="{987107A0-3FFF-48C1-9401-7BE1A75E770C}" srcOrd="0" destOrd="0" presId="urn:microsoft.com/office/officeart/2005/8/layout/bProcess3"/>
    <dgm:cxn modelId="{0F9AA9C8-52E1-4E27-9D5E-03E1DC731798}" type="presOf" srcId="{6B77165C-EE79-4A5C-8D33-222CF785CF9D}" destId="{24E76645-B109-4E86-BF8F-AACD9FFBAE57}" srcOrd="1" destOrd="0" presId="urn:microsoft.com/office/officeart/2005/8/layout/bProcess3"/>
    <dgm:cxn modelId="{84A33165-98F3-4D43-BB07-4F8201C3EDB8}" type="presOf" srcId="{7305B425-ABCF-4662-BA6F-80C46FB4E1B1}" destId="{A04C7A6D-2E19-4C93-BC27-EBC24A77C594}" srcOrd="1" destOrd="0" presId="urn:microsoft.com/office/officeart/2005/8/layout/bProcess3"/>
    <dgm:cxn modelId="{7398E764-1D40-4102-A9AC-03AC302BC8F7}" type="presOf" srcId="{025EEC61-0471-409A-B51C-2D3DE0EE7F03}" destId="{17F18652-AFAB-492F-A750-07FC1AB0F208}" srcOrd="0" destOrd="0" presId="urn:microsoft.com/office/officeart/2005/8/layout/bProcess3"/>
    <dgm:cxn modelId="{34D7C082-C0FB-4B4B-8DC4-449FEDD51D28}" srcId="{99DE9759-4431-46D9-976F-620867232BCF}" destId="{D1368B05-6E2C-45D0-BFA4-EB334AB41363}" srcOrd="6" destOrd="0" parTransId="{63D0E013-E10B-4BB8-B640-60E4E3DE79A4}" sibTransId="{6B77165C-EE79-4A5C-8D33-222CF785CF9D}"/>
    <dgm:cxn modelId="{905BED79-0C60-4F88-9775-E9F223FA85D1}" type="presOf" srcId="{1BEA5319-7148-4151-92E3-1F9ED855F6F3}" destId="{CB491F49-1BBC-4B3B-881A-5DAF664C4F34}" srcOrd="0" destOrd="0" presId="urn:microsoft.com/office/officeart/2005/8/layout/bProcess3"/>
    <dgm:cxn modelId="{AEB5F852-9803-4C0F-83FB-0B1E5B0630B1}" srcId="{99DE9759-4431-46D9-976F-620867232BCF}" destId="{D56140F5-7ED4-454D-A43E-7A3B303665AD}" srcOrd="7" destOrd="0" parTransId="{3BA05756-72F8-4ABE-91CD-C2387679D00B}" sibTransId="{4D0ABEB9-A8C6-4083-840C-7F76532E5DC2}"/>
    <dgm:cxn modelId="{1FFD243A-DF43-4044-AF7A-D867E88CE8EB}" srcId="{99DE9759-4431-46D9-976F-620867232BCF}" destId="{025EEC61-0471-409A-B51C-2D3DE0EE7F03}" srcOrd="4" destOrd="0" parTransId="{B28B30DB-8BE9-4BC4-9BE3-1E24472CFF5E}" sibTransId="{8E78AA8A-D554-463E-9355-FFF13F9D6B37}"/>
    <dgm:cxn modelId="{C0BEE499-5A18-4192-8F75-2D826430A78C}" type="presOf" srcId="{BA5A62F3-292E-4719-9E15-6C654B7C7DF8}" destId="{85056889-4B19-459F-90DC-2B65E5D252BD}" srcOrd="1" destOrd="0" presId="urn:microsoft.com/office/officeart/2005/8/layout/bProcess3"/>
    <dgm:cxn modelId="{5ECDB3D8-0351-43C4-9F57-0F6C0990DC15}" type="presOf" srcId="{D56140F5-7ED4-454D-A43E-7A3B303665AD}" destId="{DEF15A50-96C4-4880-BE3D-45408B47EE53}" srcOrd="0" destOrd="0" presId="urn:microsoft.com/office/officeart/2005/8/layout/bProcess3"/>
    <dgm:cxn modelId="{8BE6CA2A-96B5-484B-8792-B9030671E5C6}" type="presOf" srcId="{8E78AA8A-D554-463E-9355-FFF13F9D6B37}" destId="{6C7AE4F4-A195-446D-BE9E-BAD76D964866}" srcOrd="0" destOrd="0" presId="urn:microsoft.com/office/officeart/2005/8/layout/bProcess3"/>
    <dgm:cxn modelId="{316FBFFB-B6C1-40D4-9252-2C04DCF56AC5}" type="presParOf" srcId="{92EC3769-A3FB-492D-BE0F-6FE8B939E9F9}" destId="{746ACD95-B4BE-4635-A63B-F216DCB5BCE8}" srcOrd="0" destOrd="0" presId="urn:microsoft.com/office/officeart/2005/8/layout/bProcess3"/>
    <dgm:cxn modelId="{771EB074-8918-4206-BCBA-88E363B1A5A9}" type="presParOf" srcId="{92EC3769-A3FB-492D-BE0F-6FE8B939E9F9}" destId="{5AE296D3-C310-40D7-AEE0-ADD912863A9B}" srcOrd="1" destOrd="0" presId="urn:microsoft.com/office/officeart/2005/8/layout/bProcess3"/>
    <dgm:cxn modelId="{5DDEDF1A-A86B-47C6-AE15-5C57621B2EE0}" type="presParOf" srcId="{5AE296D3-C310-40D7-AEE0-ADD912863A9B}" destId="{F7F271E6-6A6C-4909-9B2D-4B535573AE40}" srcOrd="0" destOrd="0" presId="urn:microsoft.com/office/officeart/2005/8/layout/bProcess3"/>
    <dgm:cxn modelId="{12E50688-9A89-4EDA-AC3E-F660A19EB60A}" type="presParOf" srcId="{92EC3769-A3FB-492D-BE0F-6FE8B939E9F9}" destId="{DC321839-223A-42D9-AD30-8E685F09A89B}" srcOrd="2" destOrd="0" presId="urn:microsoft.com/office/officeart/2005/8/layout/bProcess3"/>
    <dgm:cxn modelId="{92F01FF5-5327-4375-BD8E-59EC4C8B4A0D}" type="presParOf" srcId="{92EC3769-A3FB-492D-BE0F-6FE8B939E9F9}" destId="{DD961728-94E1-4BCC-BFE5-258D2311A2DB}" srcOrd="3" destOrd="0" presId="urn:microsoft.com/office/officeart/2005/8/layout/bProcess3"/>
    <dgm:cxn modelId="{8D156186-23DC-4180-8522-BCD21E6556FE}" type="presParOf" srcId="{DD961728-94E1-4BCC-BFE5-258D2311A2DB}" destId="{A04C7A6D-2E19-4C93-BC27-EBC24A77C594}" srcOrd="0" destOrd="0" presId="urn:microsoft.com/office/officeart/2005/8/layout/bProcess3"/>
    <dgm:cxn modelId="{D5744144-CDBB-4BFF-815B-6671B126B428}" type="presParOf" srcId="{92EC3769-A3FB-492D-BE0F-6FE8B939E9F9}" destId="{987107A0-3FFF-48C1-9401-7BE1A75E770C}" srcOrd="4" destOrd="0" presId="urn:microsoft.com/office/officeart/2005/8/layout/bProcess3"/>
    <dgm:cxn modelId="{C3591737-C408-47C6-BDAE-1F188C7D326D}" type="presParOf" srcId="{92EC3769-A3FB-492D-BE0F-6FE8B939E9F9}" destId="{392E1D6C-6337-48F6-8D62-7D6EADD052C0}" srcOrd="5" destOrd="0" presId="urn:microsoft.com/office/officeart/2005/8/layout/bProcess3"/>
    <dgm:cxn modelId="{3B361CCD-5539-404B-8EBC-B54670CE6E9A}" type="presParOf" srcId="{392E1D6C-6337-48F6-8D62-7D6EADD052C0}" destId="{2843B7CD-8C77-4686-8378-8E59654690F8}" srcOrd="0" destOrd="0" presId="urn:microsoft.com/office/officeart/2005/8/layout/bProcess3"/>
    <dgm:cxn modelId="{02B43057-2DF2-45B7-BA72-328CD38F7F8B}" type="presParOf" srcId="{92EC3769-A3FB-492D-BE0F-6FE8B939E9F9}" destId="{BF3FFDC6-9DE6-4371-AE16-B7E0B622128E}" srcOrd="6" destOrd="0" presId="urn:microsoft.com/office/officeart/2005/8/layout/bProcess3"/>
    <dgm:cxn modelId="{4158B788-E07F-4DAC-A98E-8E996B609583}" type="presParOf" srcId="{92EC3769-A3FB-492D-BE0F-6FE8B939E9F9}" destId="{E6359CD7-6224-4C50-A166-F374B3ECE785}" srcOrd="7" destOrd="0" presId="urn:microsoft.com/office/officeart/2005/8/layout/bProcess3"/>
    <dgm:cxn modelId="{A86DD4F0-B5F9-4CE5-BEA3-C2AE6D963E89}" type="presParOf" srcId="{E6359CD7-6224-4C50-A166-F374B3ECE785}" destId="{85056889-4B19-459F-90DC-2B65E5D252BD}" srcOrd="0" destOrd="0" presId="urn:microsoft.com/office/officeart/2005/8/layout/bProcess3"/>
    <dgm:cxn modelId="{F4D8F6FA-25F4-46C8-BC77-4F7DADD64A78}" type="presParOf" srcId="{92EC3769-A3FB-492D-BE0F-6FE8B939E9F9}" destId="{17F18652-AFAB-492F-A750-07FC1AB0F208}" srcOrd="8" destOrd="0" presId="urn:microsoft.com/office/officeart/2005/8/layout/bProcess3"/>
    <dgm:cxn modelId="{944A0365-6DAB-4C49-9701-3F82FA8B8EF1}" type="presParOf" srcId="{92EC3769-A3FB-492D-BE0F-6FE8B939E9F9}" destId="{6C7AE4F4-A195-446D-BE9E-BAD76D964866}" srcOrd="9" destOrd="0" presId="urn:microsoft.com/office/officeart/2005/8/layout/bProcess3"/>
    <dgm:cxn modelId="{7F5C491F-6D0A-4644-91D0-DD1CE2E5F1D7}" type="presParOf" srcId="{6C7AE4F4-A195-446D-BE9E-BAD76D964866}" destId="{80259809-869E-4A5D-BDCA-0B55A6208AB6}" srcOrd="0" destOrd="0" presId="urn:microsoft.com/office/officeart/2005/8/layout/bProcess3"/>
    <dgm:cxn modelId="{E22004B3-F690-4B8F-88A9-9CCB80744FB7}" type="presParOf" srcId="{92EC3769-A3FB-492D-BE0F-6FE8B939E9F9}" destId="{CB491F49-1BBC-4B3B-881A-5DAF664C4F34}" srcOrd="10" destOrd="0" presId="urn:microsoft.com/office/officeart/2005/8/layout/bProcess3"/>
    <dgm:cxn modelId="{E94CDF9A-BFD0-46DA-9BA1-C314AA0541A8}" type="presParOf" srcId="{92EC3769-A3FB-492D-BE0F-6FE8B939E9F9}" destId="{9A2BA19D-0C07-4C67-8624-C9E422781315}" srcOrd="11" destOrd="0" presId="urn:microsoft.com/office/officeart/2005/8/layout/bProcess3"/>
    <dgm:cxn modelId="{D45A6296-72B5-4DC4-BB10-71D980637AD3}" type="presParOf" srcId="{9A2BA19D-0C07-4C67-8624-C9E422781315}" destId="{DECCE1AF-1912-4014-802B-D0DAA94463EC}" srcOrd="0" destOrd="0" presId="urn:microsoft.com/office/officeart/2005/8/layout/bProcess3"/>
    <dgm:cxn modelId="{DDA79101-484A-494F-813F-A774CF1CC03F}" type="presParOf" srcId="{92EC3769-A3FB-492D-BE0F-6FE8B939E9F9}" destId="{109CE227-7131-4E2E-9729-6CB98595A3AA}" srcOrd="12" destOrd="0" presId="urn:microsoft.com/office/officeart/2005/8/layout/bProcess3"/>
    <dgm:cxn modelId="{1645DE96-3C3D-4CF0-B261-8F75E5E30B79}" type="presParOf" srcId="{92EC3769-A3FB-492D-BE0F-6FE8B939E9F9}" destId="{5B16AA47-95F2-4719-BFBB-14A9A5155868}" srcOrd="13" destOrd="0" presId="urn:microsoft.com/office/officeart/2005/8/layout/bProcess3"/>
    <dgm:cxn modelId="{4B576F42-6561-470C-8728-2424EFBCF256}" type="presParOf" srcId="{5B16AA47-95F2-4719-BFBB-14A9A5155868}" destId="{24E76645-B109-4E86-BF8F-AACD9FFBAE57}" srcOrd="0" destOrd="0" presId="urn:microsoft.com/office/officeart/2005/8/layout/bProcess3"/>
    <dgm:cxn modelId="{B3EF127E-3882-4C99-8F84-DB67CED35258}" type="presParOf" srcId="{92EC3769-A3FB-492D-BE0F-6FE8B939E9F9}" destId="{DEF15A50-96C4-4880-BE3D-45408B47EE53}" srcOrd="14" destOrd="0" presId="urn:microsoft.com/office/officeart/2005/8/layout/bProcess3"/>
    <dgm:cxn modelId="{66CC5928-7A74-4F55-A2B2-DE84A5ED69C7}" type="presParOf" srcId="{92EC3769-A3FB-492D-BE0F-6FE8B939E9F9}" destId="{A1A7A641-0F6C-4FAE-8A1E-F93614E9B400}" srcOrd="15" destOrd="0" presId="urn:microsoft.com/office/officeart/2005/8/layout/bProcess3"/>
    <dgm:cxn modelId="{CE919119-DD2B-4A9D-97FC-5AAC2361B8B9}" type="presParOf" srcId="{A1A7A641-0F6C-4FAE-8A1E-F93614E9B400}" destId="{C0274D11-1601-44B3-B506-6D5502842BC1}" srcOrd="0" destOrd="0" presId="urn:microsoft.com/office/officeart/2005/8/layout/bProcess3"/>
    <dgm:cxn modelId="{FD5F94F4-2632-49A7-BB0A-1C62BD58B59A}" type="presParOf" srcId="{92EC3769-A3FB-492D-BE0F-6FE8B939E9F9}" destId="{E0916686-60EE-4113-B043-B37C2F1876F0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AADCD-1EEA-427C-AB4E-66329768DFFB}">
      <dsp:nvSpPr>
        <dsp:cNvPr id="0" name=""/>
        <dsp:cNvSpPr/>
      </dsp:nvSpPr>
      <dsp:spPr>
        <a:xfrm>
          <a:off x="6530" y="2209803"/>
          <a:ext cx="1961720" cy="153182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Techniques for Viral Disease Resistance 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1396" y="2254669"/>
        <a:ext cx="1871988" cy="1442097"/>
      </dsp:txXfrm>
    </dsp:sp>
    <dsp:sp modelId="{40D74C4B-195F-4F70-AECE-BF065B141F7A}">
      <dsp:nvSpPr>
        <dsp:cNvPr id="0" name=""/>
        <dsp:cNvSpPr/>
      </dsp:nvSpPr>
      <dsp:spPr>
        <a:xfrm rot="17942439">
          <a:off x="1557512" y="2261765"/>
          <a:ext cx="1596436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596436" y="16090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15819" y="2237944"/>
        <a:ext cx="79821" cy="79821"/>
      </dsp:txXfrm>
    </dsp:sp>
    <dsp:sp modelId="{4D93FB8F-CD14-4BF2-B8C3-D434E5373685}">
      <dsp:nvSpPr>
        <dsp:cNvPr id="0" name=""/>
        <dsp:cNvSpPr/>
      </dsp:nvSpPr>
      <dsp:spPr>
        <a:xfrm>
          <a:off x="2743209" y="990603"/>
          <a:ext cx="1961720" cy="117877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Modern techniques</a:t>
          </a:r>
          <a:endParaRPr lang="en-US" sz="2600" b="1" kern="1200" dirty="0" smtClean="0">
            <a:latin typeface="Arial" pitchFamily="34" charset="0"/>
            <a:cs typeface="Arial" pitchFamily="34" charset="0"/>
          </a:endParaRPr>
        </a:p>
      </dsp:txBody>
      <dsp:txXfrm>
        <a:off x="2777734" y="1025128"/>
        <a:ext cx="1892670" cy="1109728"/>
      </dsp:txXfrm>
    </dsp:sp>
    <dsp:sp modelId="{C84737C5-935A-45F9-8D50-701463569B7D}">
      <dsp:nvSpPr>
        <dsp:cNvPr id="0" name=""/>
        <dsp:cNvSpPr/>
      </dsp:nvSpPr>
      <dsp:spPr>
        <a:xfrm rot="18558526">
          <a:off x="4475131" y="1078759"/>
          <a:ext cx="1254016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254016" y="16090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70788" y="1063499"/>
        <a:ext cx="62700" cy="62700"/>
      </dsp:txXfrm>
    </dsp:sp>
    <dsp:sp modelId="{19A6D110-9FC2-4E00-B61B-EBAF0C8A1697}">
      <dsp:nvSpPr>
        <dsp:cNvPr id="0" name=""/>
        <dsp:cNvSpPr/>
      </dsp:nvSpPr>
      <dsp:spPr>
        <a:xfrm>
          <a:off x="5499348" y="119276"/>
          <a:ext cx="1961720" cy="98086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Meristem  Tip Culture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528076" y="148004"/>
        <a:ext cx="1904264" cy="923404"/>
      </dsp:txXfrm>
    </dsp:sp>
    <dsp:sp modelId="{82F7CE1B-AC6A-4388-8A00-0718A6A29C7D}">
      <dsp:nvSpPr>
        <dsp:cNvPr id="0" name=""/>
        <dsp:cNvSpPr/>
      </dsp:nvSpPr>
      <dsp:spPr>
        <a:xfrm rot="2714371">
          <a:off x="4538037" y="1964446"/>
          <a:ext cx="1128203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128203" y="16090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73934" y="1952331"/>
        <a:ext cx="56410" cy="56410"/>
      </dsp:txXfrm>
    </dsp:sp>
    <dsp:sp modelId="{6F0D6516-3AD2-4585-8AD7-2B2F89EF3BFA}">
      <dsp:nvSpPr>
        <dsp:cNvPr id="0" name=""/>
        <dsp:cNvSpPr/>
      </dsp:nvSpPr>
      <dsp:spPr>
        <a:xfrm>
          <a:off x="5499348" y="1890650"/>
          <a:ext cx="1961720" cy="98086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siRNA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/</a:t>
          </a:r>
          <a:r>
            <a:rPr lang="en-US" sz="2400" b="1" kern="1200" dirty="0" err="1" smtClean="0">
              <a:latin typeface="Arial" pitchFamily="34" charset="0"/>
              <a:cs typeface="Arial" pitchFamily="34" charset="0"/>
            </a:rPr>
            <a:t>RNAi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 Technology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5528076" y="1919378"/>
        <a:ext cx="1904264" cy="923404"/>
      </dsp:txXfrm>
    </dsp:sp>
    <dsp:sp modelId="{7CE38220-4D59-4927-B950-047B09AA2A70}">
      <dsp:nvSpPr>
        <dsp:cNvPr id="0" name=""/>
        <dsp:cNvSpPr/>
      </dsp:nvSpPr>
      <dsp:spPr>
        <a:xfrm rot="3266766">
          <a:off x="1685848" y="3508580"/>
          <a:ext cx="1349494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349494" y="16090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26858" y="3490933"/>
        <a:ext cx="67474" cy="67474"/>
      </dsp:txXfrm>
    </dsp:sp>
    <dsp:sp modelId="{A1352D33-4FF0-418F-9C40-CCF62B6432A3}">
      <dsp:nvSpPr>
        <dsp:cNvPr id="0" name=""/>
        <dsp:cNvSpPr/>
      </dsp:nvSpPr>
      <dsp:spPr>
        <a:xfrm>
          <a:off x="2752939" y="3352799"/>
          <a:ext cx="2743211" cy="144164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Conventional breeding methods</a:t>
          </a:r>
          <a:endParaRPr lang="en-US" sz="2400" kern="1200" dirty="0" smtClean="0">
            <a:latin typeface="Arial" pitchFamily="34" charset="0"/>
            <a:cs typeface="Arial" pitchFamily="34" charset="0"/>
          </a:endParaRPr>
        </a:p>
        <a:p>
          <a:pPr lvl="0" algn="ctr">
            <a:spcBef>
              <a:spcPct val="0"/>
            </a:spcBef>
          </a:pP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2795163" y="3395023"/>
        <a:ext cx="2658763" cy="1357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296D3-C310-40D7-AEE0-ADD912863A9B}">
      <dsp:nvSpPr>
        <dsp:cNvPr id="0" name=""/>
        <dsp:cNvSpPr/>
      </dsp:nvSpPr>
      <dsp:spPr>
        <a:xfrm>
          <a:off x="2425179" y="735002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3878" y="777940"/>
        <a:ext cx="27789" cy="5563"/>
      </dsp:txXfrm>
    </dsp:sp>
    <dsp:sp modelId="{746ACD95-B4BE-4635-A63B-F216DCB5BCE8}">
      <dsp:nvSpPr>
        <dsp:cNvPr id="0" name=""/>
        <dsp:cNvSpPr/>
      </dsp:nvSpPr>
      <dsp:spPr>
        <a:xfrm>
          <a:off x="10512" y="55782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" pitchFamily="34" charset="0"/>
              <a:cs typeface="Arial" pitchFamily="34" charset="0"/>
            </a:rPr>
            <a:t>Collection of Planting materials used for experiment</a:t>
          </a:r>
          <a:endParaRPr lang="en-US" sz="22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0512" y="55782"/>
        <a:ext cx="2416466" cy="1449880"/>
      </dsp:txXfrm>
    </dsp:sp>
    <dsp:sp modelId="{DD961728-94E1-4BCC-BFE5-258D2311A2DB}">
      <dsp:nvSpPr>
        <dsp:cNvPr id="0" name=""/>
        <dsp:cNvSpPr/>
      </dsp:nvSpPr>
      <dsp:spPr>
        <a:xfrm>
          <a:off x="5245026" y="735002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93725" y="777940"/>
        <a:ext cx="27789" cy="5563"/>
      </dsp:txXfrm>
    </dsp:sp>
    <dsp:sp modelId="{DC321839-223A-42D9-AD30-8E685F09A89B}">
      <dsp:nvSpPr>
        <dsp:cNvPr id="0" name=""/>
        <dsp:cNvSpPr/>
      </dsp:nvSpPr>
      <dsp:spPr>
        <a:xfrm>
          <a:off x="2982766" y="55782"/>
          <a:ext cx="2264060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Selection of Treatments</a:t>
          </a:r>
          <a:endParaRPr lang="en-US" sz="2400" i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982766" y="55782"/>
        <a:ext cx="2264060" cy="1449880"/>
      </dsp:txXfrm>
    </dsp:sp>
    <dsp:sp modelId="{392E1D6C-6337-48F6-8D62-7D6EADD052C0}">
      <dsp:nvSpPr>
        <dsp:cNvPr id="0" name=""/>
        <dsp:cNvSpPr/>
      </dsp:nvSpPr>
      <dsp:spPr>
        <a:xfrm>
          <a:off x="1218745" y="1503862"/>
          <a:ext cx="5792102" cy="525187"/>
        </a:xfrm>
        <a:custGeom>
          <a:avLst/>
          <a:gdLst/>
          <a:ahLst/>
          <a:cxnLst/>
          <a:rect l="0" t="0" r="0" b="0"/>
          <a:pathLst>
            <a:path>
              <a:moveTo>
                <a:pt x="5792102" y="0"/>
              </a:moveTo>
              <a:lnTo>
                <a:pt x="5792102" y="279693"/>
              </a:lnTo>
              <a:lnTo>
                <a:pt x="0" y="279693"/>
              </a:lnTo>
              <a:lnTo>
                <a:pt x="0" y="525187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69329" y="1763674"/>
        <a:ext cx="290935" cy="5563"/>
      </dsp:txXfrm>
    </dsp:sp>
    <dsp:sp modelId="{987107A0-3FFF-48C1-9401-7BE1A75E770C}">
      <dsp:nvSpPr>
        <dsp:cNvPr id="0" name=""/>
        <dsp:cNvSpPr/>
      </dsp:nvSpPr>
      <dsp:spPr>
        <a:xfrm>
          <a:off x="5802614" y="55782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Experimental design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802614" y="55782"/>
        <a:ext cx="2416466" cy="1449880"/>
      </dsp:txXfrm>
    </dsp:sp>
    <dsp:sp modelId="{E6359CD7-6224-4C50-A166-F374B3ECE785}">
      <dsp:nvSpPr>
        <dsp:cNvPr id="0" name=""/>
        <dsp:cNvSpPr/>
      </dsp:nvSpPr>
      <dsp:spPr>
        <a:xfrm>
          <a:off x="2425179" y="2740670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3878" y="2783608"/>
        <a:ext cx="27789" cy="5563"/>
      </dsp:txXfrm>
    </dsp:sp>
    <dsp:sp modelId="{BF3FFDC6-9DE6-4371-AE16-B7E0B622128E}">
      <dsp:nvSpPr>
        <dsp:cNvPr id="0" name=""/>
        <dsp:cNvSpPr/>
      </dsp:nvSpPr>
      <dsp:spPr>
        <a:xfrm>
          <a:off x="10512" y="2061449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Potato tubers treated with GA3 for sprouting</a:t>
          </a:r>
          <a:endParaRPr lang="en-US" sz="2400" kern="1200" dirty="0"/>
        </a:p>
      </dsp:txBody>
      <dsp:txXfrm>
        <a:off x="10512" y="2061449"/>
        <a:ext cx="2416466" cy="1449880"/>
      </dsp:txXfrm>
    </dsp:sp>
    <dsp:sp modelId="{6C7AE4F4-A195-446D-BE9E-BAD76D964866}">
      <dsp:nvSpPr>
        <dsp:cNvPr id="0" name=""/>
        <dsp:cNvSpPr/>
      </dsp:nvSpPr>
      <dsp:spPr>
        <a:xfrm>
          <a:off x="5397433" y="2740670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46132" y="2783608"/>
        <a:ext cx="27789" cy="5563"/>
      </dsp:txXfrm>
    </dsp:sp>
    <dsp:sp modelId="{17F18652-AFAB-492F-A750-07FC1AB0F208}">
      <dsp:nvSpPr>
        <dsp:cNvPr id="0" name=""/>
        <dsp:cNvSpPr/>
      </dsp:nvSpPr>
      <dsp:spPr>
        <a:xfrm>
          <a:off x="2982766" y="2061449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Arial" pitchFamily="34" charset="0"/>
              <a:cs typeface="Arial" pitchFamily="34" charset="0"/>
            </a:rPr>
            <a:t>Collection of meristem tip from sprouts for explant preparation</a:t>
          </a:r>
          <a:endParaRPr lang="en-US" sz="2200" kern="1200" dirty="0">
            <a:latin typeface="Arial" pitchFamily="34" charset="0"/>
            <a:cs typeface="Arial" pitchFamily="34" charset="0"/>
          </a:endParaRPr>
        </a:p>
      </dsp:txBody>
      <dsp:txXfrm>
        <a:off x="2982766" y="2061449"/>
        <a:ext cx="2416466" cy="1449880"/>
      </dsp:txXfrm>
    </dsp:sp>
    <dsp:sp modelId="{9A2BA19D-0C07-4C67-8624-C9E422781315}">
      <dsp:nvSpPr>
        <dsp:cNvPr id="0" name=""/>
        <dsp:cNvSpPr/>
      </dsp:nvSpPr>
      <dsp:spPr>
        <a:xfrm>
          <a:off x="1218745" y="3509530"/>
          <a:ext cx="5944508" cy="525187"/>
        </a:xfrm>
        <a:custGeom>
          <a:avLst/>
          <a:gdLst/>
          <a:ahLst/>
          <a:cxnLst/>
          <a:rect l="0" t="0" r="0" b="0"/>
          <a:pathLst>
            <a:path>
              <a:moveTo>
                <a:pt x="5944508" y="0"/>
              </a:moveTo>
              <a:lnTo>
                <a:pt x="5944508" y="279693"/>
              </a:lnTo>
              <a:lnTo>
                <a:pt x="0" y="279693"/>
              </a:lnTo>
              <a:lnTo>
                <a:pt x="0" y="525187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41739" y="3769342"/>
        <a:ext cx="298521" cy="5563"/>
      </dsp:txXfrm>
    </dsp:sp>
    <dsp:sp modelId="{CB491F49-1BBC-4B3B-881A-5DAF664C4F34}">
      <dsp:nvSpPr>
        <dsp:cNvPr id="0" name=""/>
        <dsp:cNvSpPr/>
      </dsp:nvSpPr>
      <dsp:spPr>
        <a:xfrm>
          <a:off x="5955020" y="2061449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The explant containing meristem was transfer to MS media 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for primary establishment</a:t>
          </a:r>
          <a:r>
            <a:rPr lang="en-US" sz="2200" kern="1200" dirty="0" smtClean="0">
              <a:latin typeface="Arial" pitchFamily="34" charset="0"/>
              <a:cs typeface="Arial" pitchFamily="34" charset="0"/>
            </a:rPr>
            <a:t>.</a:t>
          </a:r>
          <a:endParaRPr lang="en-US" sz="2200" kern="1200" dirty="0">
            <a:latin typeface="Arial" pitchFamily="34" charset="0"/>
            <a:cs typeface="Arial" pitchFamily="34" charset="0"/>
          </a:endParaRPr>
        </a:p>
      </dsp:txBody>
      <dsp:txXfrm>
        <a:off x="5955020" y="2061449"/>
        <a:ext cx="2416466" cy="1449880"/>
      </dsp:txXfrm>
    </dsp:sp>
    <dsp:sp modelId="{5B16AA47-95F2-4719-BFBB-14A9A5155868}">
      <dsp:nvSpPr>
        <dsp:cNvPr id="0" name=""/>
        <dsp:cNvSpPr/>
      </dsp:nvSpPr>
      <dsp:spPr>
        <a:xfrm>
          <a:off x="2425179" y="4746337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3878" y="4789275"/>
        <a:ext cx="27789" cy="5563"/>
      </dsp:txXfrm>
    </dsp:sp>
    <dsp:sp modelId="{109CE227-7131-4E2E-9729-6CB98595A3AA}">
      <dsp:nvSpPr>
        <dsp:cNvPr id="0" name=""/>
        <dsp:cNvSpPr/>
      </dsp:nvSpPr>
      <dsp:spPr>
        <a:xfrm>
          <a:off x="10512" y="4067117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itchFamily="34" charset="0"/>
              <a:cs typeface="Arial" pitchFamily="34" charset="0"/>
            </a:rPr>
            <a:t>The developed meristems callus were sub cultured on MS medium with BAP and IBA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0512" y="4067117"/>
        <a:ext cx="2416466" cy="1449880"/>
      </dsp:txXfrm>
    </dsp:sp>
    <dsp:sp modelId="{A1A7A641-0F6C-4FAE-8A1E-F93614E9B400}">
      <dsp:nvSpPr>
        <dsp:cNvPr id="0" name=""/>
        <dsp:cNvSpPr/>
      </dsp:nvSpPr>
      <dsp:spPr>
        <a:xfrm>
          <a:off x="5397433" y="4746337"/>
          <a:ext cx="5251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5187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46132" y="4789275"/>
        <a:ext cx="27789" cy="5563"/>
      </dsp:txXfrm>
    </dsp:sp>
    <dsp:sp modelId="{DEF15A50-96C4-4880-BE3D-45408B47EE53}">
      <dsp:nvSpPr>
        <dsp:cNvPr id="0" name=""/>
        <dsp:cNvSpPr/>
      </dsp:nvSpPr>
      <dsp:spPr>
        <a:xfrm>
          <a:off x="2982766" y="4067117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Arial" pitchFamily="34" charset="0"/>
              <a:cs typeface="Arial" pitchFamily="34" charset="0"/>
            </a:rPr>
            <a:t>DAS-ELISA 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test of potato plantlets for viruses detection.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982766" y="4067117"/>
        <a:ext cx="2416466" cy="1449880"/>
      </dsp:txXfrm>
    </dsp:sp>
    <dsp:sp modelId="{E0916686-60EE-4113-B043-B37C2F1876F0}">
      <dsp:nvSpPr>
        <dsp:cNvPr id="0" name=""/>
        <dsp:cNvSpPr/>
      </dsp:nvSpPr>
      <dsp:spPr>
        <a:xfrm>
          <a:off x="5955020" y="4067117"/>
          <a:ext cx="2416466" cy="1449880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" pitchFamily="34" charset="0"/>
              <a:cs typeface="Arial" pitchFamily="34" charset="0"/>
            </a:rPr>
            <a:t>Acclimatization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955020" y="4067117"/>
        <a:ext cx="2416466" cy="1449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C470C-4A83-428A-8909-A46D5C8E09FC}" type="datetimeFigureOut">
              <a:rPr lang="en-US" smtClean="0"/>
              <a:pPr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BE30E-5DEC-4731-A8ED-7C607FC8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E30E-5DEC-4731-A8ED-7C607FC891C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E30E-5DEC-4731-A8ED-7C607FC891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E30E-5DEC-4731-A8ED-7C607FC891C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E30E-5DEC-4731-A8ED-7C607FC891C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F20B03B-4586-451E-A1AA-8D3D8F474D64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8805-9859-4C40-987D-26D1500FDAA8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195F-5AEF-418E-BCE8-F0E195DC7818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2D729D-9CE7-462A-A847-2DC6355DC513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08D5725-6156-4C72-9B25-92E96213EE2E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BDDC-929A-4AC6-8546-E41B5BD580BE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4BFF-A98A-46A5-A35F-BBB3CA0793B0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F28D07-AE94-4421-A211-D137DF9DF716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5822-7BA4-478F-A76F-398DBD44CDA2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CBA88FE-184A-426B-9851-F02D2CD1487C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F96B282-B32B-4432-ADA1-EBD6FDCD9F45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B8B386-1890-48FA-8E01-AA0FEBE7859D}" type="datetime1">
              <a:rPr lang="en-US" smtClean="0"/>
              <a:pPr/>
              <a:t>8/16/2019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800" smtClean="0">
                <a:solidFill>
                  <a:schemeClr val="tx1"/>
                </a:solidFill>
              </a:rPr>
              <a:pPr/>
              <a:t>1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52400"/>
            <a:ext cx="71628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WELCOME</a:t>
            </a:r>
            <a:endParaRPr lang="en-US" sz="8000" b="1" cap="all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464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33600"/>
            <a:ext cx="449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09600"/>
            <a:ext cx="8077200" cy="12192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90000"/>
                </a:schemeClr>
              </a:gs>
              <a:gs pos="100000">
                <a:schemeClr val="accent1">
                  <a:shade val="94000"/>
                  <a:satMod val="135000"/>
                  <a:alpha val="9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Methodology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847251869"/>
              </p:ext>
            </p:extLst>
          </p:nvPr>
        </p:nvGraphicFramePr>
        <p:xfrm>
          <a:off x="304800" y="533400"/>
          <a:ext cx="8229600" cy="5572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2825750" y="152400"/>
            <a:ext cx="365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METHODOLOGY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4183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10668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Treatments of the </a:t>
            </a:r>
            <a:r>
              <a:rPr lang="en-US" sz="4000" b="1" cap="none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experiment </a:t>
            </a:r>
            <a:r>
              <a:rPr lang="en-US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Treatment was considered as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following-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Normal MS</a:t>
            </a:r>
          </a:p>
          <a:p>
            <a:pPr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0.25 mg/L IBA + 0.125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mg/L 2, 4-D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+ 0.5 mg/L BAP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0.25 mg/L IBA + 0.25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mg/L 2, 4-D +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1.0 mg/L BAP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0.25 mg/L IBA + 0.37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mg/L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2, 4-D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+ 1.5 mg/L BAP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 0.25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mg/L IBA + 0.50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mg/L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2, 4-D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+ 2.0 mg/L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BAP</a:t>
            </a:r>
          </a:p>
          <a:p>
            <a:pPr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1.50 mg/L IBA +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1.0 mg/L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2, 4-D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+ 0.5  mg/L BAP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= 1.50 mg/L IBA + 2.0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mg/L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2, 4-D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+ 1.0 mg/L BAP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39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915400" cy="1295400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en-US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en-US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Potato </a:t>
            </a:r>
            <a:r>
              <a:rPr lang="en-US" sz="36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tubers treated with GA3 </a:t>
            </a:r>
            <a:r>
              <a:rPr lang="en-US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for sprouting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user\Downloads\khoai-tay-moc-mam.jpg"/>
          <p:cNvPicPr>
            <a:picLocks noGrp="1"/>
          </p:cNvPicPr>
          <p:nvPr>
            <p:ph sz="quarter" idx="1"/>
          </p:nvPr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152400" y="1828800"/>
            <a:ext cx="2895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Downloads\29745967_2045000839158517_2011401062_n.jpg"/>
          <p:cNvPicPr/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3124200" y="1828800"/>
            <a:ext cx="266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Downloads\29855137_2045000915825176_1643619757_n.jpg"/>
          <p:cNvPicPr/>
          <p:nvPr/>
        </p:nvPicPr>
        <p:blipFill>
          <a:blip r:embed="rId4">
            <a:lum bright="20000" contrast="30000"/>
          </a:blip>
          <a:srcRect/>
          <a:stretch>
            <a:fillRect/>
          </a:stretch>
        </p:blipFill>
        <p:spPr bwMode="auto">
          <a:xfrm>
            <a:off x="5867400" y="1828800"/>
            <a:ext cx="2752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4724400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5937" y="47244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Cardinal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5912" y="472440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Granola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5257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Figure 1.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Maximum sprouts obtained at 400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ppm/L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GA3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concentration </a:t>
            </a:r>
          </a:p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in three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potato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varieties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850378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8392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Meristem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tip from sprouts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that used for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explant preparation</a:t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user\Downloads\images (14).jpg"/>
          <p:cNvPicPr>
            <a:picLocks noGrp="1"/>
          </p:cNvPicPr>
          <p:nvPr>
            <p:ph sz="quarter"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514600" y="1524000"/>
            <a:ext cx="4191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2578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Figure 2. Potato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tuber meristem seen under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stereomicroscope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9294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6356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Das-</a:t>
            </a:r>
            <a:r>
              <a:rPr lang="en-US" sz="2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elisa</a:t>
            </a:r>
            <a:r>
              <a:rPr lang="en-US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protocol</a:t>
            </a:r>
            <a:endParaRPr lang="en-US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Content Placeholder 3" descr="C:\Users\User\Downloads\fig-5-competitionelisa.webp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DAS-ELIZA Test in BCSIR Tissue Culture Laboratory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Pictures\PB1313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7200" y="1892076"/>
            <a:ext cx="4191000" cy="394221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:\Users\user\Pictures\PB131304.jpg"/>
          <p:cNvPicPr/>
          <p:nvPr/>
        </p:nvPicPr>
        <p:blipFill>
          <a:blip r:embed="rId3" cstate="print">
            <a:lum bright="30000" contrast="10000"/>
          </a:blip>
          <a:srcRect/>
          <a:stretch>
            <a:fillRect/>
          </a:stretch>
        </p:blipFill>
        <p:spPr bwMode="auto">
          <a:xfrm>
            <a:off x="4648200" y="1905000"/>
            <a:ext cx="3962400" cy="3886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" y="60198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Figure 3. DAS-ELISA test work going on in the laboratory for virus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detection </a:t>
            </a:r>
            <a:endParaRPr lang="en-US" sz="2000" dirty="0"/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267200"/>
            <a:ext cx="4495800" cy="15240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AutoShape 2" descr="Image result for searching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Image result for searching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Image result for searching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373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2895600"/>
            <a:ext cx="5715000" cy="12192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90000"/>
                </a:schemeClr>
              </a:gs>
              <a:gs pos="100000">
                <a:schemeClr val="accent1">
                  <a:shade val="94000"/>
                  <a:satMod val="135000"/>
                  <a:alpha val="9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1: sprouting potentiality of three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bari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released potato</a:t>
            </a:r>
            <a:b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tubers under different concentrations of ga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treatment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81000" y="1066800"/>
          <a:ext cx="8153399" cy="43180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53081"/>
                <a:gridCol w="1458846"/>
                <a:gridCol w="1164772"/>
                <a:gridCol w="114301"/>
                <a:gridCol w="1244599"/>
                <a:gridCol w="127001"/>
                <a:gridCol w="1231899"/>
                <a:gridCol w="1358900"/>
              </a:tblGrid>
              <a:tr h="12192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GA3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Treatment  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/L/)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Variety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Days to sprout initiation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Number of sprout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/potato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Number of sprouts/ eye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Length of sprout  (cm)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</a:tr>
              <a:tr h="48434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Granola</a:t>
                      </a:r>
                      <a:endParaRPr lang="en-US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6">
                  <a:txBody>
                    <a:bodyPr/>
                    <a:lstStyle/>
                    <a:p>
                      <a:endParaRPr lang="en-US" sz="24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Sprouting was not occurred in off-season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2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Diamant</a:t>
                      </a:r>
                      <a:endParaRPr lang="en-US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2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Cardinal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6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745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685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</a:t>
                      </a: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Granola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2000" dirty="0">
                        <a:solidFill>
                          <a:srgbClr val="0070C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1-1.6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Diamant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3-3.5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Cardinal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2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2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7219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4-4.2</a:t>
                      </a:r>
                      <a:endParaRPr lang="en-US" sz="20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2230" marR="6223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077200" y="5791200"/>
            <a:ext cx="609600" cy="521208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2: Texture  and color of callus of </a:t>
            </a:r>
            <a:br>
              <a:rPr lang="en-US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three potato genotypes at 28 DAI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152400" y="1524000"/>
          <a:ext cx="8458200" cy="381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19400"/>
                <a:gridCol w="2819400"/>
                <a:gridCol w="2819400"/>
              </a:tblGrid>
              <a:tr h="883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Variety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Callus color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9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Callus texture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1158696"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Granola</a:t>
                      </a:r>
                      <a:endParaRPr lang="en-US" sz="2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Yellowish green </a:t>
                      </a:r>
                      <a:endParaRPr lang="en-US" sz="2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9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Friable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883768"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Diamant </a:t>
                      </a:r>
                      <a:endParaRPr lang="en-US" sz="2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Greenish </a:t>
                      </a:r>
                      <a:endParaRPr lang="en-US" sz="2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9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Friable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883768"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Cardinal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2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Whitish green</a:t>
                      </a:r>
                      <a:endParaRPr lang="en-US" sz="2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9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itchFamily="34" charset="0"/>
                          <a:cs typeface="Arial" pitchFamily="34" charset="0"/>
                        </a:rPr>
                        <a:t>Non friable</a:t>
                      </a:r>
                      <a:endParaRPr lang="en-US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077200" y="5791200"/>
            <a:ext cx="685800" cy="365125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381000"/>
            <a:ext cx="41910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2060"/>
                </a:solidFill>
                <a:cs typeface="Arial" pitchFamily="34" charset="0"/>
              </a:rPr>
              <a:t>Sayma</a:t>
            </a:r>
            <a:r>
              <a:rPr lang="en-US" b="1" dirty="0" smtClean="0">
                <a:solidFill>
                  <a:srgbClr val="002060"/>
                </a:solidFill>
                <a:cs typeface="Arial" pitchFamily="34" charset="0"/>
              </a:rPr>
              <a:t> Serine </a:t>
            </a:r>
            <a:endParaRPr lang="en-US" b="1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cs typeface="Arial" pitchFamily="34" charset="0"/>
              </a:rPr>
              <a:t>MS  Student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cs typeface="Arial" pitchFamily="34" charset="0"/>
              </a:rPr>
              <a:t>Registration no.: 16-07569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cs typeface="Arial" pitchFamily="34" charset="0"/>
              </a:rPr>
              <a:t>Department of Plant Pathology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en-US" sz="1600" b="1" dirty="0">
              <a:solidFill>
                <a:srgbClr val="002060"/>
              </a:solidFill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8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0" y="601980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019800"/>
            <a:ext cx="899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Department of Plant Pathology, </a:t>
            </a:r>
            <a:r>
              <a:rPr lang="en-US" b="1" dirty="0" err="1">
                <a:latin typeface="Times New Roman" pitchFamily="18" charset="0"/>
              </a:rPr>
              <a:t>Sher</a:t>
            </a:r>
            <a:r>
              <a:rPr lang="en-US" b="1" dirty="0">
                <a:latin typeface="Times New Roman" pitchFamily="18" charset="0"/>
              </a:rPr>
              <a:t>-e-Bangla Agricultural University, Dhaka-1207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304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Supervisor: Dr. Md.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Belal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Hossain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Professor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Department of Plant Pathology</a:t>
            </a:r>
          </a:p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-e-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Bangla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Agricultural University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4038600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Co-Supervisor: Dr. Md.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Ekramul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Hoque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Professor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Department of Biotechnology</a:t>
            </a:r>
            <a:b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-e-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Bangla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Agricultural University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179929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Callus induction and plant regeneration of three potato varieties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C:\Users\User\Pictures\Saved Pictures\IMG_20171009_122042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81000" y="1600201"/>
            <a:ext cx="25145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077200" y="579120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Users\User\Pictures\Saved Pictures\DSC07889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00400" y="1600200"/>
            <a:ext cx="2438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Pictures\Saved Pictures\DSC07894uu.jpg"/>
          <p:cNvPicPr/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6019800" y="1600201"/>
            <a:ext cx="2333625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90600" y="4572000"/>
            <a:ext cx="12522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3733800" y="4572000"/>
            <a:ext cx="152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248400" y="4572000"/>
            <a:ext cx="1371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5181600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Figure 4. Initiated callus after inoculation at 2-3 DAI on MS media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supplemented with 0.25 mg/l IBA+0.25 mg/l 2,4-D +1.0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mg/l BAP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3: combined effect of different varieties and different </a:t>
            </a:r>
            <a:b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hormones on callus initiation and callus size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1" y="671962"/>
          <a:ext cx="8458200" cy="630892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197623"/>
                <a:gridCol w="3718254"/>
                <a:gridCol w="1735015"/>
                <a:gridCol w="1807308"/>
              </a:tblGrid>
              <a:tr h="548203">
                <a:tc rowSpan="8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Granola</a:t>
                      </a:r>
                      <a:endParaRPr lang="en-US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Days  of callus initiation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  Callus 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size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(cm)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03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T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IBA+0.125 2,4-D+0.5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6.00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0.24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1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2.00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0.74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3.00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0.58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08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8.00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0.60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sz="160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  <a:endParaRPr lang="en-US" sz="160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1143000" algn="l"/>
                        </a:tabLs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0.36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19075">
                <a:tc rowSpan="7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endParaRPr lang="en-US" sz="20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latin typeface="Arial" pitchFamily="34" charset="0"/>
                          <a:cs typeface="Arial" pitchFamily="34" charset="0"/>
                        </a:rPr>
                        <a:t>Diamant</a:t>
                      </a:r>
                      <a:endParaRPr lang="en-US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IBA+0.125 2,4-D+0.5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0.18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34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4.00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0.44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4.00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0.30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3.00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0.35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94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3.00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0.21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98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9.00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0.20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153400" y="6492875"/>
            <a:ext cx="990600" cy="365125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                        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Table 3.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81000" y="762001"/>
          <a:ext cx="8229600" cy="41148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7800"/>
                <a:gridCol w="3962400"/>
                <a:gridCol w="1524000"/>
                <a:gridCol w="1295400"/>
              </a:tblGrid>
              <a:tr h="436418">
                <a:tc rowSpan="7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/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Cardinal</a:t>
                      </a:r>
                      <a:endParaRPr lang="en-US" sz="18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T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IBA+0.125 2,4-D+0.5 BAP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7.00</a:t>
                      </a:r>
                      <a:endParaRPr lang="en-US" sz="1800" b="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0.36</a:t>
                      </a:r>
                      <a:endParaRPr lang="en-US" sz="1800" b="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3.00</a:t>
                      </a:r>
                      <a:endParaRPr lang="en-US" sz="1800" b="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US" sz="1800" b="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5.00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0.69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5.00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0.66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5.00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0.56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800" baseline="-2500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6.00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cs typeface="Arial" pitchFamily="34" charset="0"/>
                        </a:rPr>
                        <a:t>LSD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1.88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0.11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364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Level of significance</a:t>
                      </a:r>
                      <a:endParaRPr lang="en-US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sz="18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Shoot initiation from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meristem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tip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C:\Users\user\Pictures\PB071229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7200" y="1219200"/>
            <a:ext cx="2743200" cy="3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PB071227.jpg"/>
          <p:cNvPicPr/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3276600" y="1219200"/>
            <a:ext cx="2792831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Pictures\IMG_20171009_121936.jpg"/>
          <p:cNvPicPr/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6096000" y="1219200"/>
            <a:ext cx="266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" y="48006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3800" y="4724400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248400" y="4724400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" y="5334000"/>
            <a:ext cx="800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5. Initiated shoot at 7 DAI on MS media supplemented with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0.25 mg/L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IBA+0.25 mg/L 2,4-D+ 1.0 mg/L BAP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Granola,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Diamant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Cardinal                                                                   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81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6. Effect of different hormones on percentage of days to  	   shoot initiation of Granola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7. Effect of different hormones on percentage of days to  	   shoot initiation of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33400" y="609600"/>
          <a:ext cx="8153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953000"/>
            <a:ext cx="7467600" cy="9144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8. Effect of different hormones on   percentage of</a:t>
            </a:r>
            <a:b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days to shoot initiation of Cardinal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457200" y="304800"/>
          <a:ext cx="7924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4: Combined effect of different varieties and different</a:t>
            </a:r>
            <a:b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hormones on length of shoots/plantlets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851616"/>
          <a:ext cx="8534399" cy="600638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64756"/>
                <a:gridCol w="2894275"/>
                <a:gridCol w="1038970"/>
                <a:gridCol w="1187395"/>
                <a:gridCol w="1113182"/>
                <a:gridCol w="1335821"/>
              </a:tblGrid>
              <a:tr h="366060">
                <a:tc rowSpan="9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Granola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       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       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Length of shoots/plantlets (cm)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    7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14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 21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28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=Normal MS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95300" algn="l"/>
                        </a:tabLs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2.4 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5.86 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6.90 a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8.17 c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3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2.14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2.26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3.74 c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9.32 a</a:t>
                      </a:r>
                      <a:endParaRPr lang="en-US" sz="14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1.90 c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2.11 c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2.37 f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6.63 e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1.6133 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2.11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2.61 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4.00 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0.51 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1.63 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1.88 g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3.31 g</a:t>
                      </a:r>
                      <a:endParaRPr lang="en-US" sz="140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1.31 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2.96 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8.01 d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0.75 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4.11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9.03 b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row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Diamant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=Normal MS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2.86 a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3.81 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4.54 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6.66 c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3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2.11 b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2.20bc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3.11 c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7.53 a</a:t>
                      </a:r>
                      <a:endParaRPr lang="en-US" sz="14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1.74 c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2.14 c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2.21 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5.46 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1.71 d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2.54 b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2.92 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3.28 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0.00 g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0.00 g</a:t>
                      </a:r>
                      <a:endParaRPr lang="en-US" sz="1400" dirty="0">
                        <a:solidFill>
                          <a:srgbClr val="FF33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1.73 f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5.66 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05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4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3.20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7.31 b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534400" y="617220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               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Table 4.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1" y="1143000"/>
          <a:ext cx="8534400" cy="44957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6799"/>
                <a:gridCol w="3352800"/>
                <a:gridCol w="1143000"/>
                <a:gridCol w="1042286"/>
                <a:gridCol w="1038971"/>
                <a:gridCol w="890544"/>
              </a:tblGrid>
              <a:tr h="499533">
                <a:tc row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Cardinal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2.65 a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3.56 a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4.40 a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6.23 d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=0.25 IBA+0.125 2,4-D+0.5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1.64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1.76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2.01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6.82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=0.25 IBA+0.25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1.91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2.27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2.37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6.22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=0.25 IBA +0.37 2,4-D +1.5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1.64 c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2.41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2.77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3.10 f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=0.25 IBA +0.50 2,4-D +2.0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0.41 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1.23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1.75 f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3.30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=1.50 IBA +1.0 2,4-D 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e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1.36 g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6.91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=1.50 IBA +2.0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2.12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7.62 a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CV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0.74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0.43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  <a:tab pos="1676400" algn="l"/>
                          <a:tab pos="190500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0.43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  <a:tab pos="1676400" algn="l"/>
                          <a:tab pos="190500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0.14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9533">
                <a:tc>
                  <a:txBody>
                    <a:bodyPr/>
                    <a:lstStyle/>
                    <a:p>
                      <a:pPr marL="685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LSD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0.0153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0.0121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0.0179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0.0138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86836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1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Length of shoots at</a:t>
            </a:r>
            <a:r>
              <a:rPr lang="en-US" sz="31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14 days after inoculation </a:t>
            </a:r>
            <a: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user\Pictures\PB071221 (2)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" y="1066800"/>
            <a:ext cx="2667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8153400" y="571500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PB071219.jpg"/>
          <p:cNvPicPr/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2971800" y="1066800"/>
            <a:ext cx="2895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Pictures\PB071233.jpg"/>
          <p:cNvPicPr/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019800" y="1066800"/>
            <a:ext cx="2819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480060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429000" y="480060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48006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5334000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Figure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9.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Maximum length of shoots at 14 DAI on MS media supplemented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with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T2 (0.25 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mg/L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IBA +0.125 2,4-D mg/L+0.5 mg/L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BAP) in Granola,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lang="en-US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Diamant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and Cardinal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00200"/>
            <a:ext cx="8458200" cy="3200400"/>
          </a:xfrm>
          <a:prstGeom prst="rect">
            <a:avLst/>
          </a:prstGeom>
          <a:solidFill>
            <a:srgbClr val="819B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VIRUS 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FREE POTATO MINI-TUBER PRODUCTION THROUGH MERISTEM CULTURE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5715000" cy="11430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90000"/>
                </a:schemeClr>
              </a:gs>
              <a:gs pos="100000">
                <a:schemeClr val="accent1">
                  <a:shade val="94000"/>
                  <a:satMod val="135000"/>
                  <a:alpha val="9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Title</a:t>
            </a:r>
            <a:r>
              <a:rPr lang="en-US" sz="30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533400"/>
          </a:xfrm>
        </p:spPr>
        <p:txBody>
          <a:bodyPr>
            <a:noAutofit/>
          </a:bodyPr>
          <a:lstStyle/>
          <a:p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Length of shoots at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28 days after inoculation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C:\Users\User\Pictures\Saved Pictures\PA191126 3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81000" y="838200"/>
            <a:ext cx="266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51816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Figure 10. Length of shoot at 28 DAI on MS media supplemented with 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0.25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mg/L IBA+0.25 mg/L 2,4-D+ 1.0 mg/L BAP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in Granola,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Diamant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and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Cardinal</a:t>
            </a:r>
            <a:endParaRPr lang="en-US" dirty="0"/>
          </a:p>
        </p:txBody>
      </p:sp>
      <p:pic>
        <p:nvPicPr>
          <p:cNvPr id="8" name="Picture 7" descr="C:\Users\User\Pictures\Saved Pictures\PA191126 2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76600" y="838200"/>
            <a:ext cx="243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User\Pictures\Saved Pictures\PA191126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43600" y="838200"/>
            <a:ext cx="2590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81800" y="47244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480060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480060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0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</a:t>
            </a:r>
            <a:b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</a:t>
            </a:r>
            <a:b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sz="2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Number of leaves/ plantlets</a:t>
            </a:r>
            <a: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5:Combined effect of different varieties and different hormones</a:t>
            </a:r>
            <a:b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on number of leaves/plantlets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228600" y="1097280"/>
          <a:ext cx="7848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377"/>
                <a:gridCol w="3686540"/>
                <a:gridCol w="2492683"/>
              </a:tblGrid>
              <a:tr h="618067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Granola</a:t>
                      </a:r>
                      <a:endParaRPr lang="en-US" sz="24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US" sz="18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Number of</a:t>
                      </a:r>
                    </a:p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Leaves/plantlets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8.67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15.00 a</a:t>
                      </a: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6.33 c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33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5.33 c</a:t>
                      </a: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6.00 c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8.67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8.33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latin typeface="Arial" pitchFamily="34" charset="0"/>
                          <a:cs typeface="Arial" pitchFamily="34" charset="0"/>
                        </a:rPr>
                        <a:t>Diamant</a:t>
                      </a:r>
                      <a:endParaRPr lang="en-US" sz="20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14.33 a</a:t>
                      </a: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11.33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4.00 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6.67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0.00 e</a:t>
                      </a:r>
                    </a:p>
                  </a:txBody>
                  <a:tcPr marL="68580" marR="68580" marT="0" marB="0"/>
                </a:tc>
              </a:tr>
              <a:tr h="3531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6.67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7.33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153400" y="571500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31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944562"/>
          </a:xfrm>
        </p:spPr>
        <p:txBody>
          <a:bodyPr/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Table 5.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4800" y="1066800"/>
          <a:ext cx="8229599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32"/>
                <a:gridCol w="3855308"/>
                <a:gridCol w="2669059"/>
              </a:tblGrid>
              <a:tr h="762000">
                <a:tc row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Cardinal</a:t>
                      </a:r>
                      <a:endParaRPr lang="en-US" sz="18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</a:t>
                      </a:r>
                    </a:p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Treatment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Number of</a:t>
                      </a:r>
                    </a:p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Leaves/plantlets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=Normal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MS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4.67 d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13.33 a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5.67 cd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5.67 cd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5.33 cd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6.33 c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7.67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5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CV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0.11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LSD</a:t>
                      </a: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0.122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32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6096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Number </a:t>
            </a:r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of leaves/plantlets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1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33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C:\Users\User\Pictures\Saved Pictures\PB0112.jpg"/>
          <p:cNvPicPr>
            <a:picLocks noGrp="1"/>
          </p:cNvPicPr>
          <p:nvPr>
            <p:ph sz="quarter" idx="1"/>
          </p:nvPr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04800" y="990601"/>
            <a:ext cx="2743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Pictures\Saved Pictures\PB01121155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00400" y="990600"/>
            <a:ext cx="2743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Pictures\Saved Pictures\lif.jpg"/>
          <p:cNvPicPr/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096000" y="990600"/>
            <a:ext cx="2667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0" y="53340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Figure 11. Maximum number of  leaves/plantlets at 28 DAI on MS media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supplemented with 0.25 mg/l IBA+0.125 mg/l 2,4-D+0.5 mg/l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BAP Granola,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Diamant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and Cardinal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487680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962400" y="487680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48768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cap="all" dirty="0" smtClean="0">
                <a:ln/>
                <a:solidFill>
                  <a:srgbClr val="2E71D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  Initiation of roots</a:t>
            </a:r>
            <a:endParaRPr lang="en-US" sz="2800" b="1" cap="all" dirty="0">
              <a:ln/>
              <a:solidFill>
                <a:srgbClr val="2E71DE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0" y="1143000"/>
          <a:ext cx="8762999" cy="58674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74706"/>
                <a:gridCol w="3389464"/>
                <a:gridCol w="1157378"/>
                <a:gridCol w="1074708"/>
                <a:gridCol w="1074708"/>
                <a:gridCol w="992035"/>
              </a:tblGrid>
              <a:tr h="366713">
                <a:tc rowSpan="9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Granola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                       Length of roots/plantlets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  7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14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 21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 pitchFamily="34" charset="0"/>
                          <a:cs typeface="Arial" pitchFamily="34" charset="0"/>
                        </a:rPr>
                        <a:t>   28 DAI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=Normal MS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2.11f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1.98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5.64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1.88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6.55 a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1.31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2.11 f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1.24 a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2.54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3.10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3.98 c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0.00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2.73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3.64 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f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2.86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row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Diamant</a:t>
                      </a:r>
                      <a:endParaRPr lang="en-US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=Normal MS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1.99 g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3.47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1.34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3.31 e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1.49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2.10 f</a:t>
                      </a:r>
                      <a:endParaRPr lang="en-US" sz="1600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1.55 a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3.06 a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3.55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4.00 a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3.34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3.71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305800" y="6492875"/>
            <a:ext cx="1219200" cy="365125"/>
          </a:xfrm>
        </p:spPr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45720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Table 6: Combined effect of different varieties and different hormones  length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of roots/plantlet 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at different days after inoculation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                         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Table 6.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914400"/>
          <a:ext cx="8458199" cy="4343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57275"/>
                <a:gridCol w="3398383"/>
                <a:gridCol w="1057275"/>
                <a:gridCol w="981755"/>
                <a:gridCol w="1057275"/>
                <a:gridCol w="906236"/>
              </a:tblGrid>
              <a:tr h="490886">
                <a:tc rowSpan="7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Cardinal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=Normal MS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0.00 b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0.00 b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0.00 d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1.87 f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=0.25 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IBA+0.125 2,4-D+0.5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cs typeface="Arial" pitchFamily="34" charset="0"/>
                        </a:rPr>
                        <a:t>4.53 a</a:t>
                      </a:r>
                      <a:endParaRPr lang="en-US" sz="16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IBA+0.25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2.19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4.32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+0.37 2,4-D +1.5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2.32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3.11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=0.25 IBA +0.50 2,4-D +2.0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0.99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1.85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2.43 a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3.11 c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+1.0 2,4-D +0.5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2.79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1600" baseline="-250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=1.50 IBA +2.0 2,4-D +1.0 BAP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b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0.00 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2.25 e</a:t>
                      </a:r>
                      <a:endParaRPr lang="en-US" sz="1600" dirty="0">
                        <a:solidFill>
                          <a:srgbClr val="00B05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89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CV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  <a:tab pos="1676400" algn="l"/>
                          <a:tab pos="1905000" algn="l"/>
                        </a:tabLs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1.71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  <a:tab pos="1676400" algn="l"/>
                          <a:tab pos="1905000" algn="l"/>
                        </a:tabLs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0.72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0.39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08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LSD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cs typeface="Arial" pitchFamily="34" charset="0"/>
                        </a:rPr>
                        <a:t>6.619</a:t>
                      </a:r>
                      <a:endParaRPr lang="en-US" sz="16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3.821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0.0115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cs typeface="Arial" pitchFamily="34" charset="0"/>
                        </a:rPr>
                        <a:t>0.0216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85800"/>
          </a:xfrm>
        </p:spPr>
        <p:txBody>
          <a:bodyPr/>
          <a:lstStyle/>
          <a:p>
            <a:r>
              <a:rPr lang="en-US" b="1" dirty="0" smtClean="0"/>
              <a:t>                  Length of roots</a:t>
            </a:r>
            <a:endParaRPr lang="en-US" dirty="0"/>
          </a:p>
        </p:txBody>
      </p:sp>
      <p:pic>
        <p:nvPicPr>
          <p:cNvPr id="4" name="Content Placeholder 3" descr="C:\Users\user\Pictures\PA191126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30000" contrast="10000"/>
          </a:blip>
          <a:srcRect/>
          <a:stretch>
            <a:fillRect/>
          </a:stretch>
        </p:blipFill>
        <p:spPr bwMode="auto">
          <a:xfrm>
            <a:off x="152400" y="780531"/>
            <a:ext cx="2895600" cy="388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PA191126yr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150972" y="805245"/>
            <a:ext cx="2743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Pictures\PA19116r.jpg"/>
          <p:cNvPicPr/>
          <p:nvPr/>
        </p:nvPicPr>
        <p:blipFill>
          <a:blip r:embed="rId4">
            <a:lum bright="30000" contrast="30000"/>
          </a:blip>
          <a:srcRect/>
          <a:stretch>
            <a:fillRect/>
          </a:stretch>
        </p:blipFill>
        <p:spPr bwMode="auto">
          <a:xfrm>
            <a:off x="5984787" y="829959"/>
            <a:ext cx="27020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480060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505200" y="480060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48006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Cardinal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257800"/>
            <a:ext cx="8915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12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Maximum length of roots with longest root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 28 DAI on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media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supplemented with 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T3 0.25 mg/L IBA+0.25 mg/L 2,4-D+ 1.0 mg/L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BAP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Granola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Diamant</a:t>
            </a:r>
            <a:r>
              <a:rPr lang="en-US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and Cardinal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13. Effect of different hormones on percentage of</a:t>
            </a:r>
            <a:b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days to shoot initiation of Granola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28600" y="30480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37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6800"/>
            <a:ext cx="9144000" cy="11430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14. Effect of different hormones on percentage of</a:t>
            </a:r>
            <a:b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days to shoot initiation of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Diamant</a:t>
            </a:r>
            <a:endParaRPr lang="en-US" sz="22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52400" y="152400"/>
          <a:ext cx="8458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38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5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Figure 15. Effect of different hormones on percentage of       </a:t>
            </a:r>
            <a:b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days to shoot initiation of Cardinal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228600"/>
          <a:ext cx="8229600" cy="498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39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5800"/>
            <a:ext cx="9144000" cy="18288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90000"/>
                </a:schemeClr>
              </a:gs>
              <a:gs pos="100000">
                <a:schemeClr val="accent1">
                  <a:shade val="94000"/>
                  <a:satMod val="135000"/>
                  <a:alpha val="9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Introduction</a:t>
            </a:r>
            <a:r>
              <a:rPr lang="en-US" sz="4000" b="1" cap="small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cap="small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b="1" cap="small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30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6" descr="images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944018"/>
            <a:ext cx="5539079" cy="3075781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191000" cy="8683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DAS-ELISA Test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28600" y="1295400"/>
          <a:ext cx="8534400" cy="509015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99525"/>
                <a:gridCol w="1614616"/>
                <a:gridCol w="3921211"/>
                <a:gridCol w="1999048"/>
              </a:tblGrid>
              <a:tr h="43721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Sl.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No.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Sample ID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Viruses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 Result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GT1S1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en-US" sz="1800" b="1" dirty="0" err="1" smtClean="0">
                          <a:latin typeface="Arial" pitchFamily="34" charset="0"/>
                          <a:cs typeface="Arial" pitchFamily="34" charset="0"/>
                        </a:rPr>
                        <a:t>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GT2S1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PLRV, Potato Virus A,  X, V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PVY, PVM, and PVS are detected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GT2S3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)ve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GT5S1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en-US" sz="1800" b="1" dirty="0" err="1" smtClean="0">
                          <a:latin typeface="Arial" pitchFamily="34" charset="0"/>
                          <a:cs typeface="Arial" pitchFamily="34" charset="0"/>
                        </a:rPr>
                        <a:t>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GT6S3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PLRV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Potato Virus A, Y, X,M, 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PVV detected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GT7S1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)ve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CT2S2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)ve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CT12S1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)ve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9.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DT3S1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smtClean="0">
                          <a:latin typeface="Arial" pitchFamily="34" charset="0"/>
                          <a:cs typeface="Arial" pitchFamily="34" charset="0"/>
                        </a:rPr>
                        <a:t>)ve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55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10.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DT4S1</a:t>
                      </a:r>
                      <a:endParaRPr lang="en-US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PLRV, Potato</a:t>
                      </a:r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Virus A, Y, X,M, S, V</a:t>
                      </a:r>
                      <a:endParaRPr lang="en-US" sz="1800" b="1" i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en-US" sz="1800" b="1" dirty="0" err="1" smtClean="0">
                          <a:latin typeface="Arial" pitchFamily="34" charset="0"/>
                          <a:cs typeface="Arial" pitchFamily="34" charset="0"/>
                        </a:rPr>
                        <a:t>ve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40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838200"/>
            <a:ext cx="822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Table 7: DAS-ELISA test of potato plantlets for viruses detection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0010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Detection of Virus through Serological test (DAS-ELISA)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41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In ELISA test, no yellow colour development in micro titer wells indicating virus freeness of the sample plantlets derived from meristem culture.  "/>
          <p:cNvPicPr>
            <a:picLocks noGrp="1"/>
          </p:cNvPicPr>
          <p:nvPr>
            <p:ph sz="quarter" idx="1"/>
          </p:nvPr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228600" y="1143000"/>
            <a:ext cx="845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371600" y="1295400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95400" y="1981200"/>
            <a:ext cx="2133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048000" y="1600200"/>
            <a:ext cx="1143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91000" y="144780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GT2S1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3124200" y="2286000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191000" y="205740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GT6S3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04800" y="53340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16.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 ELISA test, development  of yellow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colour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  two micro titer wells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indicating presence of virus and in other micro titers no development of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color indicating are freeness of the sample plantlets derived from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meristem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culture.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Table 8: Survival rate of in vitro regeneration</a:t>
            </a:r>
            <a:b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plantlets of three potato varieties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81000" y="1371600"/>
          <a:ext cx="80772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478280"/>
                <a:gridCol w="1615440"/>
                <a:gridCol w="1615440"/>
                <a:gridCol w="1615440"/>
              </a:tblGrid>
              <a:tr h="919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Acclimatization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Variety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transplanted plants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No. of  plants survives</a:t>
                      </a:r>
                      <a:endParaRPr lang="en-US" sz="140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Survival rate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(%)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12876">
                <a:tc rowSpan="3"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Initially small plastic pots used as growth chamber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Granola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4345" algn="ctr"/>
                          <a:tab pos="847725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27	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81.48</a:t>
                      </a:r>
                      <a:endParaRPr lang="en-US" sz="14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352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Diamant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74.07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966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Cardinal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73.07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58379">
                <a:tc rowSpan="3"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Subsequently when moved to net house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Granola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90.90</a:t>
                      </a:r>
                      <a:endParaRPr lang="en-US" sz="140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500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Diamant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85.00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604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Cardinal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89.47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42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Acclimatization and establishment of plantlets in soil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C:\Users\user\Pictures\PB201376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28600" y="1219200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43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105400" y="1219200"/>
            <a:ext cx="358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57150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Figure 17. In vivo acclimatization of regenerated plantlets in open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atmosphere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user\Pictures\img1522516559369.jpg"/>
          <p:cNvPicPr>
            <a:picLocks noGrp="1"/>
          </p:cNvPicPr>
          <p:nvPr>
            <p:ph sz="quarter" idx="1"/>
          </p:nvPr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381000" y="0"/>
            <a:ext cx="8001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44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2400" y="57150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18.  Acclimatization of  plantlets in pots, transplantation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healthy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plantlets to the pots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under net house.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user\Pictures\29339462_2140862826143054_1799990316665667584_o (2).jpg"/>
          <p:cNvPicPr>
            <a:picLocks noGrp="1"/>
          </p:cNvPicPr>
          <p:nvPr>
            <p:ph sz="quarter" idx="1"/>
          </p:nvPr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381000" y="46037"/>
            <a:ext cx="4038600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29954833_1920427424934339_2112859818_o (2).jpg"/>
          <p:cNvPicPr/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4576116" y="30888"/>
            <a:ext cx="403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5638800"/>
            <a:ext cx="861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19.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Acclimatization of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Diamant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Cardinal variety plantlets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pots,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transplantation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healthy plantlets to the pots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under net house.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001000" cy="6858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7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Table 9: Yield performance of  different</a:t>
            </a:r>
            <a:br>
              <a:rPr lang="en-US" sz="27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en-US" sz="27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potato varieties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 </a:t>
            </a:r>
            <a:b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80772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68580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Sl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No.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</a:t>
                      </a:r>
                      <a:endParaRPr lang="en-US" sz="18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Variety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Parameters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 no. of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minitubers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/plants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Wt. of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minitubers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(gm)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Max. no. of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minitubers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Average wt. of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minitubers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(gm)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Granola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20.67</a:t>
                      </a:r>
                      <a:endParaRPr lang="en-US" sz="14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1600" b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Diamant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27219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21.84</a:t>
                      </a:r>
                      <a:endParaRPr lang="en-US" sz="1400" b="0" dirty="0">
                        <a:solidFill>
                          <a:srgbClr val="27219F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Cardinal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  <a:endParaRPr lang="en-US" sz="14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4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18.33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46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954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28600" y="45720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Harvested potato mini tubers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user\Pictures\P2281415 - Copy.JPG"/>
          <p:cNvPicPr/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52401" y="1143000"/>
            <a:ext cx="2971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user\Pictures\P2281427 - Copy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200400" y="1143000"/>
            <a:ext cx="2971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user\Pictures\P2281431.JPG"/>
          <p:cNvPicPr/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248400" y="1143000"/>
            <a:ext cx="2895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487680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Granola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4876800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Diamant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48768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Cardinal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2400" y="53340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Figure </a:t>
            </a:r>
            <a:r>
              <a:rPr lang="en-US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20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Harvested </a:t>
            </a:r>
            <a:r>
              <a:rPr lang="en-US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Granola, </a:t>
            </a:r>
            <a:r>
              <a:rPr lang="en-US" sz="2000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Diamant</a:t>
            </a:r>
            <a:r>
              <a:rPr lang="en-US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and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Cardinal potato mini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tubers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880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15200" y="5791200"/>
            <a:ext cx="609600" cy="52120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699782">
            <a:off x="-192829" y="4670536"/>
            <a:ext cx="5779417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US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548687" cy="670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 rot="19870238">
            <a:off x="2818295" y="3243261"/>
            <a:ext cx="483978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CONCLUSION</a:t>
            </a:r>
            <a:endParaRPr lang="en-US" sz="4800" b="1" cap="all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648200" cy="563562"/>
          </a:xfrm>
        </p:spPr>
        <p:txBody>
          <a:bodyPr>
            <a:noAutofit/>
          </a:bodyPr>
          <a:lstStyle/>
          <a:p>
            <a:r>
              <a:rPr lang="en-US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Conclusion</a:t>
            </a:r>
            <a:endParaRPr lang="en-US" sz="36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8153400" cy="4876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Considering the performance of selected potato  varieties it may be concluded that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Granola revealed the best performance in case of days to shoot and root initiation, and shoot height as compared to other two varieties at a combination of T3 (0.25 mg/L IBA+0.25 mg/L BAP) within a comparatively short period of time.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However, maximum number of leaves and roots were also obtained from Granola variety.</a:t>
            </a:r>
          </a:p>
          <a:p>
            <a:pPr algn="just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85801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 potato (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Solanum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latin typeface="Arial" pitchFamily="34" charset="0"/>
                <a:cs typeface="Arial" pitchFamily="34" charset="0"/>
              </a:rPr>
              <a:t>tuberosum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L)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Food  crop.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terms of vegetable;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BBS estimates yield: 80-85 lack metric ton. in 2017-2018 production year.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Major biotic stresses;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Viruses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Bacteria and Fungi.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3129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7772400" cy="4873752"/>
          </a:xfrm>
        </p:spPr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DAS-ELISA was done, and maximum plantlets of the selected three varieties were gave the negative result against potato viruses.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50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 rot="849631">
            <a:off x="501597" y="1524000"/>
            <a:ext cx="7848600" cy="382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Recommendations</a:t>
            </a:r>
            <a:endParaRPr lang="en-US" sz="36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7200" cy="4873752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Further more screening program can be carry out for large scale production of healthy and virus free planting materials of potato.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More potato varieties can be studied for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regeneration following the present research method.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52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53</a:t>
            </a:fld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"/>
            <a:ext cx="5715000" cy="6858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80000"/>
                </a:schemeClr>
              </a:gs>
              <a:gs pos="80000">
                <a:schemeClr val="accent1">
                  <a:shade val="93000"/>
                  <a:satMod val="130000"/>
                  <a:alpha val="90000"/>
                </a:schemeClr>
              </a:gs>
              <a:gs pos="100000">
                <a:schemeClr val="accent1">
                  <a:shade val="94000"/>
                  <a:satMod val="135000"/>
                  <a:alpha val="9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b="1" cap="small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Acknowledgement</a:t>
            </a:r>
            <a:br>
              <a:rPr lang="en-US" sz="3600" b="1" cap="sm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295400"/>
            <a:ext cx="6934200" cy="3108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Supervisor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Co-Supervisor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All of the Teachers from Plant Pathology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  Department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All the Stuffs from Plant Pathology and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  Biotechnology Department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Dr. Md.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Salim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Khan, PSO, BCSIR, Dhaka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3276600"/>
            <a:ext cx="1185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90600" y="228600"/>
            <a:ext cx="7467599" cy="1066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6000" b="1" kern="0" dirty="0">
              <a:solidFill>
                <a:srgbClr val="FFFF00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6000" b="1" dirty="0">
                <a:solidFill>
                  <a:srgbClr val="990000"/>
                </a:solidFill>
              </a:rPr>
              <a:t/>
            </a:r>
            <a:br>
              <a:rPr lang="en-US" sz="6000" b="1" dirty="0">
                <a:solidFill>
                  <a:srgbClr val="990000"/>
                </a:solidFill>
              </a:rPr>
            </a:br>
            <a:endParaRPr lang="en-US" sz="6000" b="1" kern="0" dirty="0">
              <a:solidFill>
                <a:srgbClr val="99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54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1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099180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800" smtClean="0">
                <a:solidFill>
                  <a:schemeClr val="tx1"/>
                </a:solidFill>
              </a:rPr>
              <a:pPr/>
              <a:t>55</a:t>
            </a:fld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3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581400" y="2590800"/>
            <a:ext cx="15240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 smtClean="0">
                <a:solidFill>
                  <a:srgbClr val="2E71DE"/>
                </a:solidFill>
              </a:rPr>
              <a:t>?</a:t>
            </a:r>
            <a:endParaRPr lang="en-US" sz="23900" dirty="0">
              <a:solidFill>
                <a:srgbClr val="2E71DE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INTRODUCTION </a:t>
            </a:r>
            <a:r>
              <a:rPr lang="en-US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DFKai-SB" pitchFamily="65" charset="-12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85344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Potato viruses are the major constraint in potato production, particularly in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seed tuber production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MY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MY" sz="2800" dirty="0" smtClean="0">
                <a:latin typeface="Arial" pitchFamily="34" charset="0"/>
                <a:cs typeface="Arial" pitchFamily="34" charset="0"/>
              </a:rPr>
              <a:t>The production cost  through seed is much  higher than the other agricultural crops. </a:t>
            </a:r>
          </a:p>
          <a:p>
            <a:pPr marL="0" indent="0">
              <a:buNone/>
            </a:pPr>
            <a:endParaRPr lang="en-MY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MY" sz="2800" dirty="0" smtClean="0">
                <a:latin typeface="Arial" pitchFamily="34" charset="0"/>
                <a:cs typeface="Arial" pitchFamily="34" charset="0"/>
              </a:rPr>
              <a:t> BADC 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reported that the seed cost of potato is liable to 30 - 40% of total production cost 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MY" sz="2800" b="1" dirty="0" smtClean="0">
                <a:latin typeface="Arial" pitchFamily="34" charset="0"/>
                <a:cs typeface="Arial" pitchFamily="34" charset="0"/>
              </a:rPr>
              <a:t>Anon. </a:t>
            </a:r>
            <a:r>
              <a:rPr lang="en-MY" sz="2800" b="1" dirty="0">
                <a:latin typeface="Arial" pitchFamily="34" charset="0"/>
                <a:cs typeface="Arial" pitchFamily="34" charset="0"/>
              </a:rPr>
              <a:t>2005)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317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52" y="934821"/>
            <a:ext cx="847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Imported </a:t>
            </a:r>
            <a:r>
              <a:rPr lang="en-MY" sz="28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yielding foreign potato varieties which engross large amount of foreign currency every </a:t>
            </a:r>
            <a:r>
              <a:rPr lang="en-MY" sz="2800" dirty="0" smtClean="0">
                <a:latin typeface="Arial" pitchFamily="34" charset="0"/>
                <a:cs typeface="Arial" pitchFamily="34" charset="0"/>
              </a:rPr>
              <a:t>year at 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the same time result new viral problems </a:t>
            </a:r>
            <a:r>
              <a:rPr lang="en-MY" sz="2800" dirty="0" smtClean="0">
                <a:latin typeface="Arial" pitchFamily="34" charset="0"/>
                <a:cs typeface="Arial" pitchFamily="34" charset="0"/>
              </a:rPr>
              <a:t>like; </a:t>
            </a:r>
          </a:p>
          <a:p>
            <a:pPr algn="just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-Potato 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Leaf Roll Virus (PLRV).</a:t>
            </a:r>
          </a:p>
          <a:p>
            <a:pPr algn="just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-Potato 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Virus Y (PVY).</a:t>
            </a:r>
          </a:p>
          <a:p>
            <a:pPr algn="just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-Potato 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Virus X (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PVX).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MY" sz="2800" dirty="0" smtClean="0">
                <a:latin typeface="Arial" pitchFamily="34" charset="0"/>
                <a:cs typeface="Arial" pitchFamily="34" charset="0"/>
              </a:rPr>
              <a:t>     have 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been reported in Bangladesh </a:t>
            </a:r>
            <a:r>
              <a:rPr lang="en-MY" sz="2800" dirty="0" smtClean="0">
                <a:latin typeface="Arial" pitchFamily="34" charset="0"/>
                <a:cs typeface="Arial" pitchFamily="34" charset="0"/>
              </a:rPr>
              <a:t>that causes </a:t>
            </a:r>
          </a:p>
          <a:p>
            <a:r>
              <a:rPr lang="en-MY" sz="2800" dirty="0" smtClean="0">
                <a:latin typeface="Arial" pitchFamily="34" charset="0"/>
                <a:cs typeface="Arial" pitchFamily="34" charset="0"/>
              </a:rPr>
              <a:t>     10-90</a:t>
            </a:r>
            <a:r>
              <a:rPr lang="en-MY" sz="2800" dirty="0">
                <a:latin typeface="Arial" pitchFamily="34" charset="0"/>
                <a:cs typeface="Arial" pitchFamily="34" charset="0"/>
              </a:rPr>
              <a:t>% yield losses.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US" sz="3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3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82252" y="14867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INTRODUCTION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Contd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DFKai-SB" pitchFamily="65" charset="-120"/>
                <a:cs typeface="Arial" pitchFamily="34" charset="0"/>
              </a:rPr>
              <a:t>….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DFKai-SB" pitchFamily="65" charset="-12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9361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455751748"/>
              </p:ext>
            </p:extLst>
          </p:nvPr>
        </p:nvGraphicFramePr>
        <p:xfrm>
          <a:off x="685800" y="457200"/>
          <a:ext cx="7467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600548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44168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/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produce and multiply virus free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mini-tuber </a:t>
            </a:r>
          </a:p>
          <a:p>
            <a:pPr lvl="0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through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meristem culture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n-US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develop reproducible protocol for producing </a:t>
            </a:r>
          </a:p>
          <a:p>
            <a:pPr lvl="0" algn="just"/>
            <a:r>
              <a:rPr lang="en-US" sz="2800" b="1" dirty="0">
                <a:latin typeface="Arial" pitchFamily="34" charset="0"/>
                <a:cs typeface="Arial" pitchFamily="34" charset="0"/>
              </a:rPr>
              <a:t>   of virus free potato seed tubers.</a:t>
            </a:r>
          </a:p>
          <a:p>
            <a:pPr algn="just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assays true potato plants growing from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mini-tuber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against major potato viruses.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3585</TotalTime>
  <Words>2759</Words>
  <Application>Microsoft Office PowerPoint</Application>
  <PresentationFormat>On-screen Show (4:3)</PresentationFormat>
  <Paragraphs>888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Oriel</vt:lpstr>
      <vt:lpstr>Slide 1</vt:lpstr>
      <vt:lpstr>Slide 2</vt:lpstr>
      <vt:lpstr>Slide 3</vt:lpstr>
      <vt:lpstr>Slide 4</vt:lpstr>
      <vt:lpstr>Slide 5</vt:lpstr>
      <vt:lpstr>INTRODUCTION Contd….</vt:lpstr>
      <vt:lpstr>Slide 7</vt:lpstr>
      <vt:lpstr>Slide 8</vt:lpstr>
      <vt:lpstr>Slide 9</vt:lpstr>
      <vt:lpstr>Slide 10</vt:lpstr>
      <vt:lpstr>Slide 11</vt:lpstr>
      <vt:lpstr>Treatments of the experiment  </vt:lpstr>
      <vt:lpstr> Potato tubers treated with GA3 for sprouting </vt:lpstr>
      <vt:lpstr> Meristem tip from sprouts that used for explant preparation </vt:lpstr>
      <vt:lpstr>Das-elisa protocol</vt:lpstr>
      <vt:lpstr>DAS-ELIZA Test in BCSIR Tissue Culture Laboratory</vt:lpstr>
      <vt:lpstr>Slide 17</vt:lpstr>
      <vt:lpstr> Table 1: sprouting potentiality of three bari released potato                tubers under different concentrations of ga3 treatment </vt:lpstr>
      <vt:lpstr> Table 2: Texture  and color of callus of                 three potato genotypes at 28 DAI  </vt:lpstr>
      <vt:lpstr>Callus induction and plant regeneration of three potato varieties</vt:lpstr>
      <vt:lpstr>table 3: combined effect of different varieties and different                 hormones on callus initiation and callus size </vt:lpstr>
      <vt:lpstr>                         Table 3. Contd…. </vt:lpstr>
      <vt:lpstr>Shoot initiation from meristem tip</vt:lpstr>
      <vt:lpstr>Figure 6. Effect of different hormones on percentage of days to      shoot initiation of Granola </vt:lpstr>
      <vt:lpstr>Figure 7. Effect of different hormones on percentage of days to      shoot initiation of Diamant</vt:lpstr>
      <vt:lpstr>Figure 8. Effect of different hormones on   percentage of                  days to shoot initiation of Cardinal</vt:lpstr>
      <vt:lpstr>Table 4: Combined effect of different varieties and different                hormones on length of shoots/plantlets </vt:lpstr>
      <vt:lpstr>                Table 4. Contd….</vt:lpstr>
      <vt:lpstr>Length of shoots at 14 days after inoculation  </vt:lpstr>
      <vt:lpstr>Length of shoots at 28 days after inoculation</vt:lpstr>
      <vt:lpstr>                                                    Number of leaves/ plantlets Table 5:Combined effect of different varieties and different hormones                on number of leaves/plantlets   </vt:lpstr>
      <vt:lpstr>Table 5. Contd….</vt:lpstr>
      <vt:lpstr> Number of leaves/plantlets</vt:lpstr>
      <vt:lpstr>                     Initiation of roots</vt:lpstr>
      <vt:lpstr>                          Table 6. Contd….</vt:lpstr>
      <vt:lpstr>                  Length of roots</vt:lpstr>
      <vt:lpstr>Figure 13. Effect of different hormones on percentage of                   days to shoot initiation of Granola</vt:lpstr>
      <vt:lpstr>   Figure 14. Effect of different hormones on percentage of                       days to shoot initiation of Diamant</vt:lpstr>
      <vt:lpstr>  Figure 15. Effect of different hormones on percentage of                            days to shoot initiation of Cardinal</vt:lpstr>
      <vt:lpstr>DAS-ELISA Test</vt:lpstr>
      <vt:lpstr>Detection of Virus through Serological test (DAS-ELISA) </vt:lpstr>
      <vt:lpstr>Table 8: Survival rate of in vitro regeneration                plantlets of three potato varieties</vt:lpstr>
      <vt:lpstr>Acclimatization and establishment of plantlets in soil </vt:lpstr>
      <vt:lpstr>Slide 44</vt:lpstr>
      <vt:lpstr>Slide 45</vt:lpstr>
      <vt:lpstr>Table 9: Yield performance of  different                    potato varieties   </vt:lpstr>
      <vt:lpstr>Slide 47</vt:lpstr>
      <vt:lpstr>Slide 48</vt:lpstr>
      <vt:lpstr>Conclusion</vt:lpstr>
      <vt:lpstr>Slide 50</vt:lpstr>
      <vt:lpstr>Slide 51</vt:lpstr>
      <vt:lpstr>Recommendations</vt:lpstr>
      <vt:lpstr>Slide 53</vt:lpstr>
      <vt:lpstr>Slide 54</vt:lpstr>
      <vt:lpstr>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Honey</dc:creator>
  <cp:lastModifiedBy>User</cp:lastModifiedBy>
  <cp:revision>682</cp:revision>
  <dcterms:created xsi:type="dcterms:W3CDTF">2006-08-16T00:00:00Z</dcterms:created>
  <dcterms:modified xsi:type="dcterms:W3CDTF">2019-08-16T06:43:56Z</dcterms:modified>
</cp:coreProperties>
</file>