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5"/>
  </p:notesMasterIdLst>
  <p:sldIdLst>
    <p:sldId id="285" r:id="rId3"/>
    <p:sldId id="257" r:id="rId4"/>
    <p:sldId id="332" r:id="rId5"/>
    <p:sldId id="343" r:id="rId6"/>
    <p:sldId id="333" r:id="rId7"/>
    <p:sldId id="334" r:id="rId8"/>
    <p:sldId id="329" r:id="rId9"/>
    <p:sldId id="335" r:id="rId10"/>
    <p:sldId id="336" r:id="rId11"/>
    <p:sldId id="340" r:id="rId12"/>
    <p:sldId id="337" r:id="rId13"/>
    <p:sldId id="338" r:id="rId14"/>
    <p:sldId id="344" r:id="rId15"/>
    <p:sldId id="259" r:id="rId16"/>
    <p:sldId id="345" r:id="rId17"/>
    <p:sldId id="300" r:id="rId18"/>
    <p:sldId id="301" r:id="rId19"/>
    <p:sldId id="265" r:id="rId20"/>
    <p:sldId id="341" r:id="rId21"/>
    <p:sldId id="342" r:id="rId22"/>
    <p:sldId id="302"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24" autoAdjust="0"/>
  </p:normalViewPr>
  <p:slideViewPr>
    <p:cSldViewPr>
      <p:cViewPr varScale="1">
        <p:scale>
          <a:sx n="77" d="100"/>
          <a:sy n="77" d="100"/>
        </p:scale>
        <p:origin x="240" y="84"/>
      </p:cViewPr>
      <p:guideLst>
        <p:guide orient="horz" pos="2160"/>
        <p:guide pos="3840"/>
      </p:guideLst>
    </p:cSldViewPr>
  </p:slid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BBB49-96D3-4B47-AFAF-FA96E4009B89}" type="datetimeFigureOut">
              <a:rPr lang="en-US" smtClean="0"/>
              <a:pPr/>
              <a:t>9/18/2019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302CC-03C9-47E3-9AFC-CD4822ED5630}" type="slidenum">
              <a:rPr lang="en-US" smtClean="0"/>
              <a:pPr/>
              <a:t>‹#›</a:t>
            </a:fld>
            <a:endParaRPr lang="en-US"/>
          </a:p>
        </p:txBody>
      </p:sp>
    </p:spTree>
    <p:extLst>
      <p:ext uri="{BB962C8B-B14F-4D97-AF65-F5344CB8AC3E}">
        <p14:creationId xmlns:p14="http://schemas.microsoft.com/office/powerpoint/2010/main" val="131293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123A8-C743-4396-A1A8-167240BF37A7}" type="slidenum">
              <a:rPr lang="en-US" smtClean="0"/>
              <a:pPr/>
              <a:t>1</a:t>
            </a:fld>
            <a:endParaRPr lang="en-US" dirty="0"/>
          </a:p>
        </p:txBody>
      </p:sp>
    </p:spTree>
    <p:extLst>
      <p:ext uri="{BB962C8B-B14F-4D97-AF65-F5344CB8AC3E}">
        <p14:creationId xmlns:p14="http://schemas.microsoft.com/office/powerpoint/2010/main" val="7073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pPr/>
              <a:t>2</a:t>
            </a:fld>
            <a:endParaRPr lang="en-US"/>
          </a:p>
        </p:txBody>
      </p:sp>
    </p:spTree>
    <p:extLst>
      <p:ext uri="{BB962C8B-B14F-4D97-AF65-F5344CB8AC3E}">
        <p14:creationId xmlns:p14="http://schemas.microsoft.com/office/powerpoint/2010/main" val="5491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0161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pPr/>
              <a:t>14</a:t>
            </a:fld>
            <a:endParaRPr lang="en-US"/>
          </a:p>
        </p:txBody>
      </p:sp>
    </p:spTree>
    <p:extLst>
      <p:ext uri="{BB962C8B-B14F-4D97-AF65-F5344CB8AC3E}">
        <p14:creationId xmlns:p14="http://schemas.microsoft.com/office/powerpoint/2010/main" val="211112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pPr/>
              <a:t>16</a:t>
            </a:fld>
            <a:endParaRPr lang="en-US"/>
          </a:p>
        </p:txBody>
      </p:sp>
    </p:spTree>
    <p:extLst>
      <p:ext uri="{BB962C8B-B14F-4D97-AF65-F5344CB8AC3E}">
        <p14:creationId xmlns:p14="http://schemas.microsoft.com/office/powerpoint/2010/main" val="265282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pPr/>
              <a:t>17</a:t>
            </a:fld>
            <a:endParaRPr lang="en-US"/>
          </a:p>
        </p:txBody>
      </p:sp>
    </p:spTree>
    <p:extLst>
      <p:ext uri="{BB962C8B-B14F-4D97-AF65-F5344CB8AC3E}">
        <p14:creationId xmlns:p14="http://schemas.microsoft.com/office/powerpoint/2010/main" val="167870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02CC-03C9-47E3-9AFC-CD4822ED5630}" type="slidenum">
              <a:rPr lang="en-US" smtClean="0"/>
              <a:pPr/>
              <a:t>18</a:t>
            </a:fld>
            <a:endParaRPr lang="en-US"/>
          </a:p>
        </p:txBody>
      </p:sp>
    </p:spTree>
    <p:extLst>
      <p:ext uri="{BB962C8B-B14F-4D97-AF65-F5344CB8AC3E}">
        <p14:creationId xmlns:p14="http://schemas.microsoft.com/office/powerpoint/2010/main" val="415671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pPr/>
              <a:t>21</a:t>
            </a:fld>
            <a:endParaRPr lang="en-US"/>
          </a:p>
        </p:txBody>
      </p:sp>
    </p:spTree>
    <p:extLst>
      <p:ext uri="{BB962C8B-B14F-4D97-AF65-F5344CB8AC3E}">
        <p14:creationId xmlns:p14="http://schemas.microsoft.com/office/powerpoint/2010/main" val="141935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9302CC-03C9-47E3-9AFC-CD4822ED5630}" type="slidenum">
              <a:rPr lang="en-US" smtClean="0"/>
              <a:pPr/>
              <a:t>22</a:t>
            </a:fld>
            <a:endParaRPr lang="en-US"/>
          </a:p>
        </p:txBody>
      </p:sp>
    </p:spTree>
    <p:extLst>
      <p:ext uri="{BB962C8B-B14F-4D97-AF65-F5344CB8AC3E}">
        <p14:creationId xmlns:p14="http://schemas.microsoft.com/office/powerpoint/2010/main" val="331166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C3D134-1541-4FDA-83BA-030DA580161B}"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319237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784264-0AAC-4F8E-A06C-8BB2986B8E6B}"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417028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7DE532-7D44-43CD-ABF1-63CACB2CF6D2}"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335858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C3D134-1541-4FDA-83BA-030DA580161B}" type="datetime1">
              <a:rPr lang="en-US" smtClean="0">
                <a:solidFill>
                  <a:prstClr val="black">
                    <a:tint val="75000"/>
                  </a:prstClr>
                </a:solidFill>
              </a:rPr>
              <a:pPr/>
              <a:t>9/18/2019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526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E430BB-9D7B-4C6A-A2CF-02073FA5FB5D}" type="datetime1">
              <a:rPr lang="en-US" smtClean="0">
                <a:solidFill>
                  <a:prstClr val="black">
                    <a:tint val="75000"/>
                  </a:prstClr>
                </a:solidFill>
              </a:rPr>
              <a:pPr/>
              <a:t>9/18/2019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43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B22A8-C81A-4540-BB15-93C5657539D7}" type="datetime1">
              <a:rPr lang="en-US" smtClean="0">
                <a:solidFill>
                  <a:prstClr val="black">
                    <a:tint val="75000"/>
                  </a:prstClr>
                </a:solidFill>
              </a:rPr>
              <a:pPr/>
              <a:t>9/18/2019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0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A85E2-204B-402C-8935-CB144A47B5D2}" type="datetime1">
              <a:rPr lang="en-US" smtClean="0">
                <a:solidFill>
                  <a:prstClr val="black">
                    <a:tint val="75000"/>
                  </a:prstClr>
                </a:solidFill>
              </a:rPr>
              <a:pPr/>
              <a:t>9/18/2019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982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5E07B7-C9B4-4D49-BB81-1EDD38276D57}" type="datetime1">
              <a:rPr lang="en-US" smtClean="0">
                <a:solidFill>
                  <a:prstClr val="black">
                    <a:tint val="75000"/>
                  </a:prstClr>
                </a:solidFill>
              </a:rPr>
              <a:pPr/>
              <a:t>9/18/2019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820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40F3-46C6-478E-825C-24A0305DA95C}" type="datetime1">
              <a:rPr lang="en-US" smtClean="0">
                <a:solidFill>
                  <a:prstClr val="black">
                    <a:tint val="75000"/>
                  </a:prstClr>
                </a:solidFill>
              </a:rPr>
              <a:pPr/>
              <a:t>9/18/2019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8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69720-1060-4D06-8AE1-C4A6B544DC8C}" type="datetime1">
              <a:rPr lang="en-US" smtClean="0">
                <a:solidFill>
                  <a:prstClr val="black">
                    <a:tint val="75000"/>
                  </a:prstClr>
                </a:solidFill>
              </a:rPr>
              <a:pPr/>
              <a:t>9/18/2019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060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C435A-C12E-404E-8090-458801C06B75}" type="datetime1">
              <a:rPr lang="en-US" smtClean="0">
                <a:solidFill>
                  <a:prstClr val="black">
                    <a:tint val="75000"/>
                  </a:prstClr>
                </a:solidFill>
              </a:rPr>
              <a:pPr/>
              <a:t>9/18/2019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5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E430BB-9D7B-4C6A-A2CF-02073FA5FB5D}"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988945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4E484-A897-4CF9-825C-A36A243CC99A}" type="datetime1">
              <a:rPr lang="en-US" smtClean="0">
                <a:solidFill>
                  <a:prstClr val="black">
                    <a:tint val="75000"/>
                  </a:prstClr>
                </a:solidFill>
              </a:rPr>
              <a:pPr/>
              <a:t>9/18/2019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2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784264-0AAC-4F8E-A06C-8BB2986B8E6B}" type="datetime1">
              <a:rPr lang="en-US" smtClean="0">
                <a:solidFill>
                  <a:prstClr val="black">
                    <a:tint val="75000"/>
                  </a:prstClr>
                </a:solidFill>
              </a:rPr>
              <a:pPr/>
              <a:t>9/18/2019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2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7DE532-7D44-43CD-ABF1-63CACB2CF6D2}" type="datetime1">
              <a:rPr lang="en-US" smtClean="0">
                <a:solidFill>
                  <a:prstClr val="black">
                    <a:tint val="75000"/>
                  </a:prstClr>
                </a:solidFill>
              </a:rPr>
              <a:pPr/>
              <a:t>9/18/2019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3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B22A8-C81A-4540-BB15-93C5657539D7}" type="datetime1">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332330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A85E2-204B-402C-8935-CB144A47B5D2}" type="datetime1">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367133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5E07B7-C9B4-4D49-BB81-1EDD38276D57}" type="datetime1">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271223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40F3-46C6-478E-825C-24A0305DA95C}" type="datetime1">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44297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69720-1060-4D06-8AE1-C4A6B544DC8C}" type="datetime1">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1076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C435A-C12E-404E-8090-458801C06B75}" type="datetime1">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309339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4E484-A897-4CF9-825C-A36A243CC99A}" type="datetime1">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A076-1B4F-4098-9750-034775079348}" type="slidenum">
              <a:rPr lang="en-US" smtClean="0"/>
              <a:pPr/>
              <a:t>‹#›</a:t>
            </a:fld>
            <a:endParaRPr lang="en-US"/>
          </a:p>
        </p:txBody>
      </p:sp>
    </p:spTree>
    <p:extLst>
      <p:ext uri="{BB962C8B-B14F-4D97-AF65-F5344CB8AC3E}">
        <p14:creationId xmlns:p14="http://schemas.microsoft.com/office/powerpoint/2010/main" val="89921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EA7BD-AB80-445F-8342-D01EC838B0D9}" type="datetime1">
              <a:rPr lang="en-US" smtClean="0"/>
              <a:pPr/>
              <a:t>9/18/2019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3A076-1B4F-4098-9750-034775079348}" type="slidenum">
              <a:rPr lang="en-US" smtClean="0"/>
              <a:pPr/>
              <a:t>‹#›</a:t>
            </a:fld>
            <a:endParaRPr lang="en-US"/>
          </a:p>
        </p:txBody>
      </p:sp>
    </p:spTree>
    <p:extLst>
      <p:ext uri="{BB962C8B-B14F-4D97-AF65-F5344CB8AC3E}">
        <p14:creationId xmlns:p14="http://schemas.microsoft.com/office/powerpoint/2010/main" val="15548530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EA7BD-AB80-445F-8342-D01EC838B0D9}" type="datetime1">
              <a:rPr lang="en-US" smtClean="0">
                <a:solidFill>
                  <a:prstClr val="black">
                    <a:tint val="75000"/>
                  </a:prstClr>
                </a:solidFill>
              </a:rPr>
              <a:pPr/>
              <a:t>9/18/2019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3A076-1B4F-4098-9750-0347750793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5061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63" y="0"/>
            <a:ext cx="12095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09800" y="1600202"/>
            <a:ext cx="7315200" cy="1447799"/>
          </a:xfrm>
        </p:spPr>
        <p:txBody>
          <a:bodyPr>
            <a:normAutofit/>
          </a:bodyPr>
          <a:lstStyle/>
          <a:p>
            <a:r>
              <a:rPr lang="en-US" sz="2000" b="1" dirty="0">
                <a:latin typeface="Times New Roman" pitchFamily="18" charset="0"/>
                <a:cs typeface="Times New Roman" pitchFamily="18" charset="0"/>
              </a:rPr>
              <a:t>WORKSHOP ON ABANDONED MINES:</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Moulay Ismail University of Meknes, Morocco and the Institute for Research and Development (IRD), France.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a:t>
            </a:r>
          </a:p>
        </p:txBody>
      </p:sp>
      <p:sp>
        <p:nvSpPr>
          <p:cNvPr id="3" name="Subtitle 2"/>
          <p:cNvSpPr>
            <a:spLocks noGrp="1"/>
          </p:cNvSpPr>
          <p:nvPr>
            <p:ph type="subTitle" idx="1"/>
          </p:nvPr>
        </p:nvSpPr>
        <p:spPr>
          <a:xfrm>
            <a:off x="2956034" y="4114800"/>
            <a:ext cx="6340366" cy="1524000"/>
          </a:xfrm>
          <a:solidFill>
            <a:schemeClr val="bg1">
              <a:alpha val="60000"/>
            </a:schemeClr>
          </a:solidFill>
        </p:spPr>
        <p:txBody>
          <a:bodyPr>
            <a:noAutofit/>
          </a:bodyPr>
          <a:lstStyle/>
          <a:p>
            <a:r>
              <a:rPr lang="en-US" sz="1800" b="1" dirty="0">
                <a:solidFill>
                  <a:schemeClr val="tx1"/>
                </a:solidFill>
                <a:latin typeface="Times New Roman" pitchFamily="18" charset="0"/>
                <a:cs typeface="Times New Roman" pitchFamily="18" charset="0"/>
              </a:rPr>
              <a:t>PRESENTED </a:t>
            </a:r>
          </a:p>
          <a:p>
            <a:r>
              <a:rPr lang="en-US" sz="1800" b="1" dirty="0">
                <a:solidFill>
                  <a:schemeClr val="tx1"/>
                </a:solidFill>
                <a:latin typeface="Times New Roman" pitchFamily="18" charset="0"/>
                <a:cs typeface="Times New Roman" pitchFamily="18" charset="0"/>
              </a:rPr>
              <a:t>BY</a:t>
            </a:r>
          </a:p>
          <a:p>
            <a:r>
              <a:rPr lang="en-US" sz="1800" b="1">
                <a:solidFill>
                  <a:schemeClr val="tx1"/>
                </a:solidFill>
                <a:latin typeface="Times New Roman" pitchFamily="18" charset="0"/>
                <a:cs typeface="Times New Roman" pitchFamily="18" charset="0"/>
              </a:rPr>
              <a:t>Therese </a:t>
            </a:r>
            <a:r>
              <a:rPr lang="en-US" sz="1800" b="1" dirty="0" err="1">
                <a:solidFill>
                  <a:schemeClr val="tx1"/>
                </a:solidFill>
                <a:latin typeface="Times New Roman" pitchFamily="18" charset="0"/>
                <a:cs typeface="Times New Roman" pitchFamily="18" charset="0"/>
              </a:rPr>
              <a:t>Nganje</a:t>
            </a:r>
            <a:endParaRPr lang="en-US" sz="1800" b="1" dirty="0">
              <a:solidFill>
                <a:schemeClr val="tx1"/>
              </a:solidFill>
              <a:latin typeface="Times New Roman" pitchFamily="18" charset="0"/>
              <a:cs typeface="Times New Roman" pitchFamily="18" charset="0"/>
            </a:endParaRPr>
          </a:p>
          <a:p>
            <a:r>
              <a:rPr lang="en-US" sz="1800" b="1" dirty="0">
                <a:solidFill>
                  <a:schemeClr val="tx1"/>
                </a:solidFill>
                <a:latin typeface="Times New Roman" pitchFamily="18" charset="0"/>
                <a:cs typeface="Times New Roman" pitchFamily="18" charset="0"/>
              </a:rPr>
              <a:t>UNIVERSITY OF CALABAR,NIGERIA</a:t>
            </a:r>
          </a:p>
          <a:p>
            <a:endParaRPr lang="en-US" sz="1800" b="1" dirty="0">
              <a:solidFill>
                <a:schemeClr val="tx1"/>
              </a:solidFill>
              <a:latin typeface="Times New Roman" pitchFamily="18" charset="0"/>
              <a:cs typeface="Times New Roman" pitchFamily="18" charset="0"/>
            </a:endParaRPr>
          </a:p>
        </p:txBody>
      </p:sp>
      <p:sp>
        <p:nvSpPr>
          <p:cNvPr id="4" name="Rectangle 3"/>
          <p:cNvSpPr/>
          <p:nvPr/>
        </p:nvSpPr>
        <p:spPr>
          <a:xfrm>
            <a:off x="8153401" y="6248400"/>
            <a:ext cx="2285999" cy="369332"/>
          </a:xfrm>
          <a:prstGeom prst="rect">
            <a:avLst/>
          </a:prstGeom>
          <a:solidFill>
            <a:schemeClr val="bg1">
              <a:alpha val="52000"/>
            </a:schemeClr>
          </a:solidFill>
        </p:spPr>
        <p:txBody>
          <a:bodyPr wrap="square">
            <a:spAutoFit/>
          </a:bodyPr>
          <a:lstStyle/>
          <a:p>
            <a:r>
              <a:rPr lang="en-US" dirty="0">
                <a:latin typeface="Times New Roman" pitchFamily="18" charset="0"/>
                <a:cs typeface="Times New Roman" pitchFamily="18" charset="0"/>
              </a:rPr>
              <a:t>SEPTEMBER 2019</a:t>
            </a:r>
          </a:p>
        </p:txBody>
      </p:sp>
      <p:sp>
        <p:nvSpPr>
          <p:cNvPr id="6" name="Rectangle 5"/>
          <p:cNvSpPr/>
          <p:nvPr/>
        </p:nvSpPr>
        <p:spPr>
          <a:xfrm>
            <a:off x="1600200" y="228600"/>
            <a:ext cx="8077200" cy="707886"/>
          </a:xfrm>
          <a:prstGeom prst="rect">
            <a:avLst/>
          </a:prstGeom>
        </p:spPr>
        <p:txBody>
          <a:bodyPr wrap="square">
            <a:spAutoFit/>
          </a:bodyPr>
          <a:lstStyle/>
          <a:p>
            <a:pPr algn="ctr"/>
            <a:r>
              <a:rPr lang="en-US" sz="2000" dirty="0">
                <a:latin typeface="Times New Roman" pitchFamily="18" charset="0"/>
                <a:cs typeface="Times New Roman" pitchFamily="18" charset="0"/>
              </a:rPr>
              <a:t>CHARACTERIZATION AND ENVIRONMENTAL RISK ASSESSEMENT OF ABANDONED MINES IN PARTS OF NIGERIA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
            <a:ext cx="7772400" cy="685799"/>
          </a:xfrm>
        </p:spPr>
        <p:txBody>
          <a:bodyPr>
            <a:noAutofit/>
          </a:bodyPr>
          <a:lstStyle/>
          <a:p>
            <a:r>
              <a:rPr lang="en-US" sz="2400" b="1" dirty="0">
                <a:latin typeface="Times New Roman" pitchFamily="18" charset="0"/>
                <a:cs typeface="Times New Roman" pitchFamily="18" charset="0"/>
              </a:rPr>
              <a:t>CHARACTERISTICS OF ABANDONED MINES</a:t>
            </a:r>
            <a:r>
              <a:rPr lang="en-US" sz="2400" b="1" i="1" dirty="0">
                <a:latin typeface="Times New Roman" pitchFamily="18" charset="0"/>
                <a:cs typeface="Times New Roman" pitchFamily="18" charset="0"/>
              </a:rPr>
              <a:t>(Cont’d</a:t>
            </a:r>
            <a:r>
              <a:rPr lang="en-US" sz="2400" b="1" dirty="0">
                <a:latin typeface="Times New Roman" pitchFamily="18" charset="0"/>
                <a:cs typeface="Times New Roman" pitchFamily="18" charset="0"/>
              </a:rPr>
              <a:t>)</a:t>
            </a:r>
          </a:p>
        </p:txBody>
      </p:sp>
      <p:sp>
        <p:nvSpPr>
          <p:cNvPr id="3" name="Subtitle 2"/>
          <p:cNvSpPr>
            <a:spLocks noGrp="1"/>
          </p:cNvSpPr>
          <p:nvPr>
            <p:ph type="subTitle" idx="1"/>
          </p:nvPr>
        </p:nvSpPr>
        <p:spPr>
          <a:xfrm>
            <a:off x="4724400" y="914400"/>
            <a:ext cx="6858000" cy="5410200"/>
          </a:xfrm>
        </p:spPr>
        <p:txBody>
          <a:bodyPr>
            <a:normAutofit/>
          </a:bodyPr>
          <a:lstStyle/>
          <a:p>
            <a:pPr marL="457200" indent="-457200" algn="l">
              <a:buFont typeface="Wingdings" pitchFamily="2" charset="2"/>
              <a:buChar char="q"/>
            </a:pPr>
            <a:r>
              <a:rPr lang="en-GB" dirty="0">
                <a:solidFill>
                  <a:schemeClr val="tx1"/>
                </a:solidFill>
                <a:latin typeface="Times New Roman" pitchFamily="18" charset="0"/>
                <a:cs typeface="Times New Roman" pitchFamily="18" charset="0"/>
              </a:rPr>
              <a:t>Negative </a:t>
            </a:r>
            <a:r>
              <a:rPr lang="en-GB">
                <a:solidFill>
                  <a:schemeClr val="tx1"/>
                </a:solidFill>
                <a:latin typeface="Times New Roman" pitchFamily="18" charset="0"/>
                <a:cs typeface="Times New Roman" pitchFamily="18" charset="0"/>
              </a:rPr>
              <a:t>impacts:</a:t>
            </a:r>
            <a:endParaRPr lang="en-GB" dirty="0">
              <a:solidFill>
                <a:schemeClr val="tx1"/>
              </a:solidFill>
              <a:latin typeface="Times New Roman" pitchFamily="18" charset="0"/>
              <a:cs typeface="Times New Roman" pitchFamily="18" charset="0"/>
            </a:endParaRPr>
          </a:p>
          <a:p>
            <a:pPr algn="l"/>
            <a:endParaRPr lang="en-GB" dirty="0">
              <a:solidFill>
                <a:schemeClr val="tx1"/>
              </a:solidFill>
              <a:latin typeface="Times New Roman" pitchFamily="18" charset="0"/>
              <a:cs typeface="Times New Roman" pitchFamily="18" charset="0"/>
            </a:endParaRPr>
          </a:p>
          <a:p>
            <a:pPr marL="457200" indent="-457200" algn="l">
              <a:buFont typeface="Wingdings" pitchFamily="2" charset="2"/>
              <a:buChar char="ü"/>
            </a:pPr>
            <a:r>
              <a:rPr lang="en-GB" dirty="0">
                <a:solidFill>
                  <a:schemeClr val="tx1"/>
                </a:solidFill>
                <a:latin typeface="Times New Roman" pitchFamily="18" charset="0"/>
                <a:cs typeface="Times New Roman" pitchFamily="18" charset="0"/>
              </a:rPr>
              <a:t>Toxic elements in </a:t>
            </a:r>
            <a:r>
              <a:rPr lang="en-GB" dirty="0" err="1">
                <a:solidFill>
                  <a:schemeClr val="tx1"/>
                </a:solidFill>
                <a:latin typeface="Times New Roman" pitchFamily="18" charset="0"/>
                <a:cs typeface="Times New Roman" pitchFamily="18" charset="0"/>
              </a:rPr>
              <a:t>soil,surface</a:t>
            </a:r>
            <a:r>
              <a:rPr lang="en-GB" dirty="0">
                <a:solidFill>
                  <a:schemeClr val="tx1"/>
                </a:solidFill>
                <a:latin typeface="Times New Roman" pitchFamily="18" charset="0"/>
                <a:cs typeface="Times New Roman" pitchFamily="18" charset="0"/>
              </a:rPr>
              <a:t> and groundwater.</a:t>
            </a:r>
          </a:p>
          <a:p>
            <a:pPr algn="l"/>
            <a:endParaRPr lang="en-GB" dirty="0">
              <a:solidFill>
                <a:schemeClr val="tx1"/>
              </a:solidFill>
              <a:latin typeface="Times New Roman" pitchFamily="18" charset="0"/>
              <a:cs typeface="Times New Roman" pitchFamily="18" charset="0"/>
            </a:endParaRPr>
          </a:p>
          <a:p>
            <a:pPr marL="457200" indent="-457200" algn="l">
              <a:buFont typeface="Wingdings" pitchFamily="2" charset="2"/>
              <a:buChar char="ü"/>
            </a:pPr>
            <a:r>
              <a:rPr lang="en-GB" dirty="0">
                <a:solidFill>
                  <a:schemeClr val="tx1"/>
                </a:solidFill>
                <a:latin typeface="Times New Roman" pitchFamily="18" charset="0"/>
                <a:cs typeface="Times New Roman" pitchFamily="18" charset="0"/>
              </a:rPr>
              <a:t>Uptake of toxic element by plants</a:t>
            </a:r>
          </a:p>
          <a:p>
            <a:pPr algn="l"/>
            <a:endParaRPr lang="en-GB" dirty="0">
              <a:solidFill>
                <a:schemeClr val="tx1"/>
              </a:solidFill>
              <a:latin typeface="Times New Roman" pitchFamily="18" charset="0"/>
              <a:cs typeface="Times New Roman" pitchFamily="18" charset="0"/>
            </a:endParaRPr>
          </a:p>
          <a:p>
            <a:pPr marL="457200" indent="-457200" algn="l">
              <a:buFont typeface="Wingdings" pitchFamily="2" charset="2"/>
              <a:buChar char="ü"/>
            </a:pPr>
            <a:r>
              <a:rPr lang="en-GB" dirty="0">
                <a:solidFill>
                  <a:schemeClr val="tx1"/>
                </a:solidFill>
                <a:latin typeface="Times New Roman" pitchFamily="18" charset="0"/>
                <a:cs typeface="Times New Roman" pitchFamily="18" charset="0"/>
              </a:rPr>
              <a:t>Death traps</a:t>
            </a:r>
          </a:p>
          <a:p>
            <a:pPr marL="457200" indent="-457200" algn="l">
              <a:buFont typeface="Courier New" pitchFamily="49" charset="0"/>
              <a:buChar char="o"/>
            </a:pPr>
            <a:endParaRPr lang="en-GB" dirty="0">
              <a:solidFill>
                <a:schemeClr val="tx1"/>
              </a:solidFill>
              <a:latin typeface="Times New Roman" pitchFamily="18" charset="0"/>
              <a:cs typeface="Times New Roman" pitchFamily="18" charset="0"/>
            </a:endParaRPr>
          </a:p>
          <a:p>
            <a:pPr marL="1035050" algn="l"/>
            <a:endParaRPr lang="en-GB" sz="2800" dirty="0">
              <a:solidFill>
                <a:schemeClr val="tx1"/>
              </a:solidFill>
              <a:latin typeface="Times New Roman" pitchFamily="18" charset="0"/>
              <a:cs typeface="Times New Roman" pitchFamily="18" charset="0"/>
            </a:endParaRPr>
          </a:p>
          <a:p>
            <a:pPr marL="457200" indent="-457200" algn="l">
              <a:buFont typeface="Arial" pitchFamily="34" charset="0"/>
              <a:buChar char="•"/>
            </a:pPr>
            <a:endParaRPr lang="en-GB" sz="2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183A076-1B4F-4098-9750-034775079348}" type="slidenum">
              <a:rPr lang="en-US" smtClean="0">
                <a:solidFill>
                  <a:prstClr val="black">
                    <a:tint val="75000"/>
                  </a:prstClr>
                </a:solidFill>
              </a:rPr>
              <a:pPr/>
              <a:t>10</a:t>
            </a:fld>
            <a:endParaRPr lang="en-US" dirty="0">
              <a:solidFill>
                <a:prstClr val="black">
                  <a:tint val="75000"/>
                </a:prstClr>
              </a:solidFill>
            </a:endParaRPr>
          </a:p>
        </p:txBody>
      </p:sp>
      <p:pic>
        <p:nvPicPr>
          <p:cNvPr id="2050" name="Picture 2" descr="P:\gold\94178453.jpg"/>
          <p:cNvPicPr>
            <a:picLocks noChangeAspect="1" noChangeArrowheads="1"/>
          </p:cNvPicPr>
          <p:nvPr/>
        </p:nvPicPr>
        <p:blipFill>
          <a:blip r:embed="rId3" cstate="print"/>
          <a:srcRect/>
          <a:stretch>
            <a:fillRect/>
          </a:stretch>
        </p:blipFill>
        <p:spPr bwMode="auto">
          <a:xfrm>
            <a:off x="457200" y="914400"/>
            <a:ext cx="3810000" cy="5717602"/>
          </a:xfrm>
          <a:prstGeom prst="rect">
            <a:avLst/>
          </a:prstGeom>
          <a:noFill/>
        </p:spPr>
      </p:pic>
    </p:spTree>
    <p:extLst>
      <p:ext uri="{BB962C8B-B14F-4D97-AF65-F5344CB8AC3E}">
        <p14:creationId xmlns:p14="http://schemas.microsoft.com/office/powerpoint/2010/main" val="8675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83A076-1B4F-4098-9750-034775079348}" type="slidenum">
              <a:rPr lang="en-US" smtClean="0"/>
              <a:pPr/>
              <a:t>11</a:t>
            </a:fld>
            <a:endParaRPr lang="en-US"/>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5105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510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flipH="1">
            <a:off x="718131" y="5410200"/>
            <a:ext cx="10559469" cy="646331"/>
          </a:xfrm>
          <a:prstGeom prst="rect">
            <a:avLst/>
          </a:prstGeom>
          <a:noFill/>
        </p:spPr>
        <p:txBody>
          <a:bodyPr wrap="square" rtlCol="0">
            <a:spAutoFit/>
          </a:bodyPr>
          <a:lstStyle/>
          <a:p>
            <a:r>
              <a:rPr lang="en-US" b="1" dirty="0"/>
              <a:t> </a:t>
            </a:r>
            <a:endParaRPr lang="en-US" dirty="0"/>
          </a:p>
          <a:p>
            <a:r>
              <a:rPr lang="en-US" b="1" dirty="0"/>
              <a:t>  </a:t>
            </a:r>
            <a:r>
              <a:rPr lang="en-US" b="1" dirty="0">
                <a:latin typeface="Times New Roman" pitchFamily="18" charset="0"/>
                <a:cs typeface="Times New Roman" pitchFamily="18" charset="0"/>
              </a:rPr>
              <a:t>Fig 5:(a) </a:t>
            </a:r>
            <a:r>
              <a:rPr lang="en-US" b="1" dirty="0">
                <a:latin typeface="Times New Roman" pitchFamily="18" charset="0"/>
                <a:ea typeface="Calibri"/>
                <a:cs typeface="Times New Roman" pitchFamily="18" charset="0"/>
              </a:rPr>
              <a:t>Exposed abandoned Tin mine pit, Jos</a:t>
            </a:r>
            <a:r>
              <a:rPr lang="en-US" b="1" dirty="0">
                <a:latin typeface="Times New Roman" pitchFamily="18" charset="0"/>
                <a:cs typeface="Times New Roman" pitchFamily="18" charset="0"/>
              </a:rPr>
              <a:t>          (b)   Flooded Galena pit at </a:t>
            </a:r>
            <a:r>
              <a:rPr lang="en-US" b="1" dirty="0" err="1">
                <a:latin typeface="Times New Roman" pitchFamily="18" charset="0"/>
                <a:cs typeface="Times New Roman" pitchFamily="18" charset="0"/>
              </a:rPr>
              <a:t>Ameka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Ebonyi</a:t>
            </a:r>
            <a:r>
              <a:rPr lang="en-US" b="1" dirty="0">
                <a:latin typeface="Times New Roman" pitchFamily="18" charset="0"/>
                <a:cs typeface="Times New Roman" pitchFamily="18" charset="0"/>
              </a:rPr>
              <a:t> State</a:t>
            </a:r>
            <a:endParaRPr lang="en-US" dirty="0">
              <a:latin typeface="Times New Roman" pitchFamily="18" charset="0"/>
              <a:cs typeface="Times New Roman" pitchFamily="18" charset="0"/>
            </a:endParaRPr>
          </a:p>
        </p:txBody>
      </p:sp>
      <p:sp>
        <p:nvSpPr>
          <p:cNvPr id="3" name="TextBox 2"/>
          <p:cNvSpPr txBox="1"/>
          <p:nvPr/>
        </p:nvSpPr>
        <p:spPr>
          <a:xfrm>
            <a:off x="740979" y="674132"/>
            <a:ext cx="364834" cy="461665"/>
          </a:xfrm>
          <a:prstGeom prst="rect">
            <a:avLst/>
          </a:prstGeom>
          <a:noFill/>
        </p:spPr>
        <p:txBody>
          <a:bodyPr wrap="square" rtlCol="0">
            <a:spAutoFit/>
          </a:bodyPr>
          <a:lstStyle/>
          <a:p>
            <a:r>
              <a:rPr lang="en-US" sz="2400" b="1" dirty="0">
                <a:solidFill>
                  <a:schemeClr val="bg1"/>
                </a:solidFill>
              </a:rPr>
              <a:t>A</a:t>
            </a:r>
          </a:p>
        </p:txBody>
      </p:sp>
      <p:sp>
        <p:nvSpPr>
          <p:cNvPr id="5" name="TextBox 4"/>
          <p:cNvSpPr txBox="1"/>
          <p:nvPr/>
        </p:nvSpPr>
        <p:spPr>
          <a:xfrm>
            <a:off x="6172200" y="609600"/>
            <a:ext cx="304800" cy="461665"/>
          </a:xfrm>
          <a:prstGeom prst="rect">
            <a:avLst/>
          </a:prstGeom>
          <a:noFill/>
        </p:spPr>
        <p:txBody>
          <a:bodyPr wrap="square" rtlCol="0">
            <a:spAutoFit/>
          </a:bodyPr>
          <a:lstStyle/>
          <a:p>
            <a:r>
              <a:rPr lang="en-US" sz="2400" b="1" dirty="0">
                <a:solidFill>
                  <a:schemeClr val="bg1"/>
                </a:solidFill>
              </a:rPr>
              <a:t>B</a:t>
            </a:r>
          </a:p>
        </p:txBody>
      </p:sp>
    </p:spTree>
    <p:extLst>
      <p:ext uri="{BB962C8B-B14F-4D97-AF65-F5344CB8AC3E}">
        <p14:creationId xmlns:p14="http://schemas.microsoft.com/office/powerpoint/2010/main" val="176421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66700"/>
            <a:ext cx="50291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4724400"/>
            <a:ext cx="11201400" cy="1200329"/>
          </a:xfrm>
          <a:prstGeom prst="rect">
            <a:avLst/>
          </a:prstGeom>
          <a:noFill/>
        </p:spPr>
        <p:txBody>
          <a:bodyPr wrap="square" rtlCol="0">
            <a:spAutoFit/>
          </a:bodyPr>
          <a:lstStyle/>
          <a:p>
            <a:r>
              <a:rPr lang="en-US" b="1" dirty="0">
                <a:latin typeface="Times New Roman" pitchFamily="18" charset="0"/>
                <a:cs typeface="Times New Roman" pitchFamily="18" charset="0"/>
              </a:rPr>
              <a:t>Fig. 6: (a) Abandoned </a:t>
            </a:r>
            <a:r>
              <a:rPr lang="en-US" b="1" dirty="0" err="1">
                <a:latin typeface="Times New Roman" pitchFamily="18" charset="0"/>
                <a:cs typeface="Times New Roman" pitchFamily="18" charset="0"/>
              </a:rPr>
              <a:t>Pb</a:t>
            </a:r>
            <a:r>
              <a:rPr lang="en-US" b="1" dirty="0">
                <a:latin typeface="Times New Roman" pitchFamily="18" charset="0"/>
                <a:cs typeface="Times New Roman" pitchFamily="18" charset="0"/>
              </a:rPr>
              <a:t>-Zn mine near </a:t>
            </a:r>
            <a:r>
              <a:rPr lang="en-US" b="1" dirty="0" err="1">
                <a:latin typeface="Times New Roman" pitchFamily="18" charset="0"/>
                <a:cs typeface="Times New Roman" pitchFamily="18" charset="0"/>
              </a:rPr>
              <a:t>Ruga</a:t>
            </a:r>
            <a:r>
              <a:rPr lang="en-US" b="1" dirty="0">
                <a:latin typeface="Times New Roman" pitchFamily="18" charset="0"/>
                <a:cs typeface="Times New Roman" pitchFamily="18" charset="0"/>
              </a:rPr>
              <a:t> village, </a:t>
            </a:r>
            <a:r>
              <a:rPr lang="en-US" b="1" dirty="0" err="1">
                <a:latin typeface="Times New Roman" pitchFamily="18" charset="0"/>
                <a:cs typeface="Times New Roman" pitchFamily="18" charset="0"/>
              </a:rPr>
              <a:t>Taraba</a:t>
            </a:r>
            <a:r>
              <a:rPr lang="en-US" b="1" dirty="0">
                <a:latin typeface="Times New Roman" pitchFamily="18" charset="0"/>
                <a:cs typeface="Times New Roman" pitchFamily="18" charset="0"/>
              </a:rPr>
              <a:t> state (b) Flooded Barite/galena pit at </a:t>
            </a:r>
            <a:r>
              <a:rPr lang="en-US" b="1" dirty="0" err="1">
                <a:latin typeface="Times New Roman" pitchFamily="18" charset="0"/>
                <a:cs typeface="Times New Roman" pitchFamily="18" charset="0"/>
              </a:rPr>
              <a:t>Nde,Ikom</a:t>
            </a:r>
            <a:r>
              <a:rPr lang="en-US" b="1" dirty="0">
                <a:latin typeface="Times New Roman" pitchFamily="18" charset="0"/>
                <a:cs typeface="Times New Roman" pitchFamily="18" charset="0"/>
              </a:rPr>
              <a:t> discharging mine water into adjacent stream through the vein (indicated with an arrow)</a:t>
            </a:r>
            <a:endParaRPr lang="en-US" dirty="0">
              <a:latin typeface="Times New Roman" pitchFamily="18" charset="0"/>
              <a:cs typeface="Times New Roman" pitchFamily="18" charset="0"/>
            </a:endParaRPr>
          </a:p>
          <a:p>
            <a:r>
              <a:rPr lang="en-US" b="1" dirty="0"/>
              <a:t> </a:t>
            </a:r>
          </a:p>
          <a:p>
            <a:endParaRPr lang="en-US" dirty="0"/>
          </a:p>
        </p:txBody>
      </p:sp>
      <p:pic>
        <p:nvPicPr>
          <p:cNvPr id="614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5181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609600"/>
            <a:ext cx="533400" cy="461665"/>
          </a:xfrm>
          <a:prstGeom prst="rect">
            <a:avLst/>
          </a:prstGeom>
          <a:noFill/>
        </p:spPr>
        <p:txBody>
          <a:bodyPr wrap="square" rtlCol="0">
            <a:spAutoFit/>
          </a:bodyPr>
          <a:lstStyle/>
          <a:p>
            <a:r>
              <a:rPr lang="en-US" sz="2400" b="1" dirty="0">
                <a:solidFill>
                  <a:schemeClr val="bg1"/>
                </a:solidFill>
              </a:rPr>
              <a:t>A</a:t>
            </a:r>
          </a:p>
        </p:txBody>
      </p:sp>
      <p:sp>
        <p:nvSpPr>
          <p:cNvPr id="5" name="TextBox 4"/>
          <p:cNvSpPr txBox="1"/>
          <p:nvPr/>
        </p:nvSpPr>
        <p:spPr>
          <a:xfrm>
            <a:off x="6553200" y="457200"/>
            <a:ext cx="533400" cy="461665"/>
          </a:xfrm>
          <a:prstGeom prst="rect">
            <a:avLst/>
          </a:prstGeom>
          <a:noFill/>
        </p:spPr>
        <p:txBody>
          <a:bodyPr wrap="square" rtlCol="0">
            <a:spAutoFit/>
          </a:bodyPr>
          <a:lstStyle/>
          <a:p>
            <a:r>
              <a:rPr lang="en-US" sz="2400" b="1" dirty="0">
                <a:solidFill>
                  <a:schemeClr val="bg1"/>
                </a:solidFill>
              </a:rPr>
              <a:t>B</a:t>
            </a:r>
          </a:p>
        </p:txBody>
      </p:sp>
    </p:spTree>
    <p:extLst>
      <p:ext uri="{BB962C8B-B14F-4D97-AF65-F5344CB8AC3E}">
        <p14:creationId xmlns:p14="http://schemas.microsoft.com/office/powerpoint/2010/main" val="284731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83A076-1B4F-4098-9750-034775079348}" type="slidenum">
              <a:rPr lang="en-US" smtClean="0"/>
              <a:pPr/>
              <a:t>13</a:t>
            </a:fld>
            <a:endParaRPr lang="en-US"/>
          </a:p>
        </p:txBody>
      </p:sp>
      <p:pic>
        <p:nvPicPr>
          <p:cNvPr id="2050" name="Picture 2" descr="E:\site 2 B.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53848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Site 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7600" y="838200"/>
            <a:ext cx="5384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5486400"/>
            <a:ext cx="11201400" cy="369332"/>
          </a:xfrm>
          <a:prstGeom prst="rect">
            <a:avLst/>
          </a:prstGeom>
          <a:noFill/>
        </p:spPr>
        <p:txBody>
          <a:bodyPr wrap="square" rtlCol="0">
            <a:spAutoFit/>
          </a:bodyPr>
          <a:lstStyle/>
          <a:p>
            <a:r>
              <a:rPr lang="en-US" b="1" dirty="0">
                <a:latin typeface="Times New Roman" pitchFamily="18" charset="0"/>
                <a:cs typeface="Times New Roman" pitchFamily="18" charset="0"/>
              </a:rPr>
              <a:t>Fig 7: (a) Abandoned Pb-Zn mines in </a:t>
            </a:r>
            <a:r>
              <a:rPr lang="en-US" b="1" dirty="0" err="1">
                <a:latin typeface="Times New Roman" pitchFamily="18" charset="0"/>
                <a:cs typeface="Times New Roman" pitchFamily="18" charset="0"/>
              </a:rPr>
              <a:t>Ameka</a:t>
            </a:r>
            <a:r>
              <a:rPr lang="en-US" b="1" dirty="0">
                <a:latin typeface="Times New Roman" pitchFamily="18" charset="0"/>
                <a:cs typeface="Times New Roman" pitchFamily="18" charset="0"/>
              </a:rPr>
              <a:t>  and (b) in </a:t>
            </a:r>
            <a:r>
              <a:rPr lang="en-US" b="1" dirty="0" err="1">
                <a:latin typeface="Times New Roman" pitchFamily="18" charset="0"/>
                <a:cs typeface="Times New Roman" pitchFamily="18" charset="0"/>
              </a:rPr>
              <a:t>Ohaukwu,Abakaliki</a:t>
            </a:r>
            <a:r>
              <a:rPr lang="en-US" b="1" dirty="0">
                <a:latin typeface="Times New Roman" pitchFamily="18" charset="0"/>
                <a:cs typeface="Times New Roman" pitchFamily="18" charset="0"/>
              </a:rPr>
              <a:t>, Ebonyi State</a:t>
            </a:r>
          </a:p>
        </p:txBody>
      </p:sp>
      <p:sp>
        <p:nvSpPr>
          <p:cNvPr id="2" name="TextBox 1"/>
          <p:cNvSpPr txBox="1"/>
          <p:nvPr/>
        </p:nvSpPr>
        <p:spPr>
          <a:xfrm>
            <a:off x="685800" y="914400"/>
            <a:ext cx="381000" cy="461665"/>
          </a:xfrm>
          <a:prstGeom prst="rect">
            <a:avLst/>
          </a:prstGeom>
          <a:noFill/>
        </p:spPr>
        <p:txBody>
          <a:bodyPr wrap="square" rtlCol="0">
            <a:spAutoFit/>
          </a:bodyPr>
          <a:lstStyle/>
          <a:p>
            <a:r>
              <a:rPr lang="en-US" sz="2400" b="1" dirty="0">
                <a:solidFill>
                  <a:schemeClr val="bg1"/>
                </a:solidFill>
              </a:rPr>
              <a:t>A</a:t>
            </a:r>
          </a:p>
        </p:txBody>
      </p:sp>
      <p:sp>
        <p:nvSpPr>
          <p:cNvPr id="3" name="TextBox 2"/>
          <p:cNvSpPr txBox="1"/>
          <p:nvPr/>
        </p:nvSpPr>
        <p:spPr>
          <a:xfrm>
            <a:off x="6390645" y="1108049"/>
            <a:ext cx="459650" cy="461665"/>
          </a:xfrm>
          <a:prstGeom prst="rect">
            <a:avLst/>
          </a:prstGeom>
          <a:noFill/>
        </p:spPr>
        <p:txBody>
          <a:bodyPr wrap="square" rtlCol="0">
            <a:spAutoFit/>
          </a:bodyPr>
          <a:lstStyle/>
          <a:p>
            <a:r>
              <a:rPr lang="en-US" sz="2400" b="1" dirty="0">
                <a:solidFill>
                  <a:schemeClr val="bg1"/>
                </a:solidFill>
              </a:rPr>
              <a:t>B</a:t>
            </a:r>
          </a:p>
        </p:txBody>
      </p:sp>
    </p:spTree>
    <p:extLst>
      <p:ext uri="{BB962C8B-B14F-4D97-AF65-F5344CB8AC3E}">
        <p14:creationId xmlns:p14="http://schemas.microsoft.com/office/powerpoint/2010/main" val="58728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762000"/>
          </a:xfrm>
        </p:spPr>
        <p:txBody>
          <a:bodyPr>
            <a:noAutofit/>
          </a:bodyPr>
          <a:lstStyle/>
          <a:p>
            <a:r>
              <a:rPr lang="en-US" sz="2000" b="1" dirty="0">
                <a:latin typeface="Times New Roman" pitchFamily="18" charset="0"/>
                <a:cs typeface="Times New Roman" pitchFamily="18" charset="0"/>
              </a:rPr>
              <a:t>CASE EXAMPLES: CONTAMINATION AND RISK ASSESSMENT</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762000" y="990600"/>
            <a:ext cx="9906000" cy="5791200"/>
          </a:xfrm>
        </p:spPr>
        <p:txBody>
          <a:bodyPr>
            <a:normAutofit/>
          </a:bodyPr>
          <a:lstStyle/>
          <a:p>
            <a:pPr>
              <a:buFont typeface="Courier New" pitchFamily="49" charset="0"/>
              <a:buChar char="o"/>
            </a:pPr>
            <a:endParaRPr lang="en-GB" sz="2400" dirty="0">
              <a:latin typeface="Times New Roman" pitchFamily="18" charset="0"/>
              <a:cs typeface="Times New Roman" pitchFamily="18" charset="0"/>
            </a:endParaRPr>
          </a:p>
          <a:p>
            <a:pPr marL="0" indent="0">
              <a:buNone/>
            </a:pPr>
            <a:endParaRPr lang="en-GB"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183A076-1B4F-4098-9750-034775079348}"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12368084"/>
              </p:ext>
            </p:extLst>
          </p:nvPr>
        </p:nvGraphicFramePr>
        <p:xfrm>
          <a:off x="1447798" y="1447061"/>
          <a:ext cx="9251072" cy="4648939"/>
        </p:xfrm>
        <a:graphic>
          <a:graphicData uri="http://schemas.openxmlformats.org/drawingml/2006/table">
            <a:tbl>
              <a:tblPr firstRow="1" firstCol="1" bandRow="1">
                <a:tableStyleId>{5C22544A-7EE6-4342-B048-85BDC9FD1C3A}</a:tableStyleId>
              </a:tblPr>
              <a:tblGrid>
                <a:gridCol w="1409104">
                  <a:extLst>
                    <a:ext uri="{9D8B030D-6E8A-4147-A177-3AD203B41FA5}">
                      <a16:colId xmlns:a16="http://schemas.microsoft.com/office/drawing/2014/main" val="20000"/>
                    </a:ext>
                  </a:extLst>
                </a:gridCol>
                <a:gridCol w="980246">
                  <a:extLst>
                    <a:ext uri="{9D8B030D-6E8A-4147-A177-3AD203B41FA5}">
                      <a16:colId xmlns:a16="http://schemas.microsoft.com/office/drawing/2014/main" val="20001"/>
                    </a:ext>
                  </a:extLst>
                </a:gridCol>
                <a:gridCol w="980246">
                  <a:extLst>
                    <a:ext uri="{9D8B030D-6E8A-4147-A177-3AD203B41FA5}">
                      <a16:colId xmlns:a16="http://schemas.microsoft.com/office/drawing/2014/main" val="20002"/>
                    </a:ext>
                  </a:extLst>
                </a:gridCol>
                <a:gridCol w="980246">
                  <a:extLst>
                    <a:ext uri="{9D8B030D-6E8A-4147-A177-3AD203B41FA5}">
                      <a16:colId xmlns:a16="http://schemas.microsoft.com/office/drawing/2014/main" val="20003"/>
                    </a:ext>
                  </a:extLst>
                </a:gridCol>
                <a:gridCol w="980246">
                  <a:extLst>
                    <a:ext uri="{9D8B030D-6E8A-4147-A177-3AD203B41FA5}">
                      <a16:colId xmlns:a16="http://schemas.microsoft.com/office/drawing/2014/main" val="20004"/>
                    </a:ext>
                  </a:extLst>
                </a:gridCol>
                <a:gridCol w="980246">
                  <a:extLst>
                    <a:ext uri="{9D8B030D-6E8A-4147-A177-3AD203B41FA5}">
                      <a16:colId xmlns:a16="http://schemas.microsoft.com/office/drawing/2014/main" val="20005"/>
                    </a:ext>
                  </a:extLst>
                </a:gridCol>
                <a:gridCol w="980246">
                  <a:extLst>
                    <a:ext uri="{9D8B030D-6E8A-4147-A177-3AD203B41FA5}">
                      <a16:colId xmlns:a16="http://schemas.microsoft.com/office/drawing/2014/main" val="20006"/>
                    </a:ext>
                  </a:extLst>
                </a:gridCol>
                <a:gridCol w="980246">
                  <a:extLst>
                    <a:ext uri="{9D8B030D-6E8A-4147-A177-3AD203B41FA5}">
                      <a16:colId xmlns:a16="http://schemas.microsoft.com/office/drawing/2014/main" val="20007"/>
                    </a:ext>
                  </a:extLst>
                </a:gridCol>
                <a:gridCol w="980246">
                  <a:extLst>
                    <a:ext uri="{9D8B030D-6E8A-4147-A177-3AD203B41FA5}">
                      <a16:colId xmlns:a16="http://schemas.microsoft.com/office/drawing/2014/main" val="20008"/>
                    </a:ext>
                  </a:extLst>
                </a:gridCol>
              </a:tblGrid>
              <a:tr h="439062">
                <a:tc>
                  <a:txBody>
                    <a:bodyPr/>
                    <a:lstStyle/>
                    <a:p>
                      <a:pPr marL="0" marR="0">
                        <a:lnSpc>
                          <a:spcPct val="107000"/>
                        </a:lnSpc>
                        <a:spcBef>
                          <a:spcPts val="0"/>
                        </a:spcBef>
                        <a:spcAft>
                          <a:spcPts val="0"/>
                        </a:spcAft>
                      </a:pPr>
                      <a:r>
                        <a:rPr lang="de-DE" sz="1000" dirty="0">
                          <a:effectLst/>
                        </a:rPr>
                        <a:t>Location</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As</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Ba</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Fe</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Hg</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Mn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Ni</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Pb</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Zn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439062">
                <a:tc>
                  <a:txBody>
                    <a:bodyPr/>
                    <a:lstStyle/>
                    <a:p>
                      <a:pPr marL="0" marR="0">
                        <a:lnSpc>
                          <a:spcPct val="107000"/>
                        </a:lnSpc>
                        <a:spcBef>
                          <a:spcPts val="0"/>
                        </a:spcBef>
                        <a:spcAft>
                          <a:spcPts val="0"/>
                        </a:spcAft>
                      </a:pPr>
                      <a:r>
                        <a:rPr lang="de-DE" sz="1000" dirty="0">
                          <a:effectLst/>
                        </a:rPr>
                        <a:t>Nde</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0.363</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0.60</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439062">
                <a:tc>
                  <a:txBody>
                    <a:bodyPr/>
                    <a:lstStyle/>
                    <a:p>
                      <a:pPr marL="0" marR="0">
                        <a:lnSpc>
                          <a:spcPct val="107000"/>
                        </a:lnSpc>
                        <a:spcBef>
                          <a:spcPts val="0"/>
                        </a:spcBef>
                        <a:spcAft>
                          <a:spcPts val="0"/>
                        </a:spcAft>
                      </a:pPr>
                      <a:r>
                        <a:rPr lang="de-DE" sz="1000" dirty="0">
                          <a:effectLst/>
                        </a:rPr>
                        <a:t>Alese</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0.138</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0.05</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439062">
                <a:tc>
                  <a:txBody>
                    <a:bodyPr/>
                    <a:lstStyle/>
                    <a:p>
                      <a:pPr marL="0" marR="0">
                        <a:lnSpc>
                          <a:spcPct val="107000"/>
                        </a:lnSpc>
                        <a:spcBef>
                          <a:spcPts val="0"/>
                        </a:spcBef>
                        <a:spcAft>
                          <a:spcPts val="0"/>
                        </a:spcAft>
                      </a:pPr>
                      <a:r>
                        <a:rPr lang="de-DE" sz="1000" dirty="0">
                          <a:effectLst/>
                        </a:rPr>
                        <a:t>Okumeritet</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0.00</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0.069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0.07</a:t>
                      </a:r>
                      <a:endParaRPr lang="en-US"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439062">
                <a:tc>
                  <a:txBody>
                    <a:bodyPr/>
                    <a:lstStyle/>
                    <a:p>
                      <a:pPr marL="0" marR="0">
                        <a:lnSpc>
                          <a:spcPct val="107000"/>
                        </a:lnSpc>
                        <a:spcBef>
                          <a:spcPts val="0"/>
                        </a:spcBef>
                        <a:spcAft>
                          <a:spcPts val="0"/>
                        </a:spcAft>
                      </a:pPr>
                      <a:r>
                        <a:rPr lang="de-DE" sz="1000">
                          <a:effectLst/>
                        </a:rPr>
                        <a:t>Iyametet</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0.35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0.29</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0.035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0.35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0.04</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439062">
                <a:tc>
                  <a:txBody>
                    <a:bodyPr/>
                    <a:lstStyle/>
                    <a:p>
                      <a:pPr marL="0" marR="0">
                        <a:lnSpc>
                          <a:spcPct val="107000"/>
                        </a:lnSpc>
                        <a:spcBef>
                          <a:spcPts val="0"/>
                        </a:spcBef>
                        <a:spcAft>
                          <a:spcPts val="0"/>
                        </a:spcAft>
                      </a:pPr>
                      <a:r>
                        <a:rPr lang="de-DE" sz="1000">
                          <a:effectLst/>
                        </a:rPr>
                        <a:t>Akpet</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1.31</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0.25</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r h="439062">
                <a:tc>
                  <a:txBody>
                    <a:bodyPr/>
                    <a:lstStyle/>
                    <a:p>
                      <a:pPr marL="0" marR="0">
                        <a:lnSpc>
                          <a:spcPct val="107000"/>
                        </a:lnSpc>
                        <a:spcBef>
                          <a:spcPts val="0"/>
                        </a:spcBef>
                        <a:spcAft>
                          <a:spcPts val="0"/>
                        </a:spcAft>
                      </a:pPr>
                      <a:r>
                        <a:rPr lang="de-DE" sz="1000">
                          <a:effectLst/>
                        </a:rPr>
                        <a:t>Ibogo</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0.02</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0.266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0.28</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6"/>
                  </a:ext>
                </a:extLst>
              </a:tr>
              <a:tr h="1575505">
                <a:tc>
                  <a:txBody>
                    <a:bodyPr/>
                    <a:lstStyle/>
                    <a:p>
                      <a:pPr marL="0" marR="0">
                        <a:lnSpc>
                          <a:spcPct val="107000"/>
                        </a:lnSpc>
                        <a:spcBef>
                          <a:spcPts val="0"/>
                        </a:spcBef>
                        <a:spcAft>
                          <a:spcPts val="0"/>
                        </a:spcAft>
                      </a:pPr>
                      <a:r>
                        <a:rPr lang="de-DE" sz="1000">
                          <a:effectLst/>
                        </a:rPr>
                        <a:t>SON 2007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0.3</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0.001</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3</a:t>
                      </a:r>
                      <a:endParaRPr lang="en-US"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7"/>
                  </a:ext>
                </a:extLst>
              </a:tr>
            </a:tbl>
          </a:graphicData>
        </a:graphic>
      </p:graphicFrame>
      <p:sp>
        <p:nvSpPr>
          <p:cNvPr id="6" name="TextBox 5"/>
          <p:cNvSpPr txBox="1"/>
          <p:nvPr/>
        </p:nvSpPr>
        <p:spPr>
          <a:xfrm>
            <a:off x="1447800" y="762000"/>
            <a:ext cx="9982201" cy="685059"/>
          </a:xfrm>
          <a:prstGeom prst="rect">
            <a:avLst/>
          </a:prstGeom>
          <a:noFill/>
        </p:spPr>
        <p:txBody>
          <a:bodyPr wrap="square" rtlCol="0">
            <a:spAutoFit/>
          </a:bodyPr>
          <a:lstStyle/>
          <a:p>
            <a:pPr>
              <a:lnSpc>
                <a:spcPct val="107000"/>
              </a:lnSpc>
            </a:pPr>
            <a:r>
              <a:rPr lang="en-US" b="1" dirty="0">
                <a:solidFill>
                  <a:srgbClr val="000000"/>
                </a:solidFill>
                <a:latin typeface="Times New Roman" pitchFamily="18" charset="0"/>
                <a:ea typeface="Times New Roman"/>
                <a:cs typeface="Times New Roman" pitchFamily="18" charset="0"/>
              </a:rPr>
              <a:t>Table 3: Mean values of trace element (mg/l) for pond and stream water for various barite mine site  in Cross river state.</a:t>
            </a:r>
            <a:endParaRPr lang="en-US" dirty="0">
              <a:latin typeface="Times New Roman" pitchFamily="18" charset="0"/>
              <a:ea typeface="Calibri"/>
              <a:cs typeface="Times New Roman" pitchFamily="18" charset="0"/>
            </a:endParaRPr>
          </a:p>
        </p:txBody>
      </p:sp>
      <p:sp>
        <p:nvSpPr>
          <p:cNvPr id="7" name="TextBox 6"/>
          <p:cNvSpPr txBox="1"/>
          <p:nvPr/>
        </p:nvSpPr>
        <p:spPr>
          <a:xfrm>
            <a:off x="1752600" y="6241831"/>
            <a:ext cx="5638799" cy="369332"/>
          </a:xfrm>
          <a:prstGeom prst="rect">
            <a:avLst/>
          </a:prstGeom>
          <a:noFill/>
        </p:spPr>
        <p:txBody>
          <a:bodyPr wrap="square" rtlCol="0">
            <a:spAutoFit/>
          </a:bodyPr>
          <a:lstStyle/>
          <a:p>
            <a:r>
              <a:rPr lang="en-US" dirty="0">
                <a:latin typeface="Times New Roman" pitchFamily="18" charset="0"/>
                <a:cs typeface="Times New Roman" pitchFamily="18" charset="0"/>
              </a:rPr>
              <a:t>Source: </a:t>
            </a:r>
            <a:r>
              <a:rPr lang="en-US" dirty="0" err="1">
                <a:latin typeface="Times New Roman" pitchFamily="18" charset="0"/>
                <a:cs typeface="Times New Roman" pitchFamily="18" charset="0"/>
              </a:rPr>
              <a:t>Adamu</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al .,(2013)</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9264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6524"/>
            <a:ext cx="10972800" cy="1143000"/>
          </a:xfrm>
        </p:spPr>
        <p:txBody>
          <a:bodyPr>
            <a:normAutofit fontScale="90000"/>
          </a:bodyPr>
          <a:lstStyle/>
          <a:p>
            <a:r>
              <a:rPr lang="en-US" dirty="0">
                <a:latin typeface="Times New Roman" pitchFamily="18" charset="0"/>
                <a:cs typeface="Times New Roman" pitchFamily="18" charset="0"/>
              </a:rPr>
              <a:t>Degree of contamination, ecological and human health risk assessment</a:t>
            </a:r>
          </a:p>
        </p:txBody>
      </p:sp>
      <p:sp>
        <p:nvSpPr>
          <p:cNvPr id="3" name="Content Placeholder 2"/>
          <p:cNvSpPr>
            <a:spLocks noGrp="1"/>
          </p:cNvSpPr>
          <p:nvPr>
            <p:ph idx="1"/>
          </p:nvPr>
        </p:nvSpPr>
        <p:spPr>
          <a:xfrm>
            <a:off x="609600" y="1493522"/>
            <a:ext cx="10972800" cy="4525963"/>
          </a:xfrm>
        </p:spPr>
        <p:txBody>
          <a:bodyPr/>
          <a:lstStyle/>
          <a:p>
            <a:pPr>
              <a:buFont typeface="Wingdings" pitchFamily="2" charset="2"/>
              <a:buChar char="q"/>
            </a:pPr>
            <a:r>
              <a:rPr lang="it-IT" dirty="0">
                <a:latin typeface="Times New Roman" pitchFamily="18" charset="0"/>
                <a:cs typeface="Times New Roman" pitchFamily="18" charset="0"/>
              </a:rPr>
              <a:t>C</a:t>
            </a:r>
            <a:r>
              <a:rPr lang="it-IT" baseline="-25000" dirty="0">
                <a:latin typeface="Times New Roman" pitchFamily="18" charset="0"/>
                <a:cs typeface="Times New Roman" pitchFamily="18" charset="0"/>
              </a:rPr>
              <a:t>d</a:t>
            </a:r>
            <a:r>
              <a:rPr lang="it-IT" dirty="0">
                <a:latin typeface="Times New Roman" pitchFamily="18" charset="0"/>
                <a:cs typeface="Times New Roman" pitchFamily="18" charset="0"/>
              </a:rPr>
              <a:t> = ∑ Ci surface/ Ci reference </a:t>
            </a:r>
          </a:p>
          <a:p>
            <a:pPr>
              <a:buFont typeface="Wingdings" pitchFamily="2" charset="2"/>
              <a:buChar char="v"/>
            </a:pPr>
            <a:r>
              <a:rPr lang="it-IT" dirty="0">
                <a:latin typeface="Times New Roman" pitchFamily="18" charset="0"/>
                <a:cs typeface="Times New Roman" pitchFamily="18" charset="0"/>
              </a:rPr>
              <a:t>Where:</a:t>
            </a:r>
            <a:r>
              <a:rPr lang="en-US" dirty="0" err="1">
                <a:latin typeface="Times New Roman" pitchFamily="18" charset="0"/>
                <a:cs typeface="Times New Roman" pitchFamily="18" charset="0"/>
              </a:rPr>
              <a:t>Ci</a:t>
            </a:r>
            <a:r>
              <a:rPr lang="en-US" dirty="0">
                <a:latin typeface="Times New Roman" pitchFamily="18" charset="0"/>
                <a:cs typeface="Times New Roman" pitchFamily="18" charset="0"/>
              </a:rPr>
              <a:t> surface is concentration of metals in soil</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a:t>
            </a:r>
            <a:r>
              <a:rPr lang="en-US" dirty="0">
                <a:latin typeface="Times New Roman" pitchFamily="18" charset="0"/>
                <a:cs typeface="Times New Roman" pitchFamily="18" charset="0"/>
              </a:rPr>
              <a:t> Reference background conc. of metals in study area</a:t>
            </a:r>
            <a:endParaRPr lang="it-IT" dirty="0">
              <a:latin typeface="Times New Roman" pitchFamily="18" charset="0"/>
              <a:cs typeface="Times New Roman" pitchFamily="18" charset="0"/>
            </a:endParaRPr>
          </a:p>
          <a:p>
            <a:pPr>
              <a:buFont typeface="Wingdings" pitchFamily="2" charset="2"/>
              <a:buChar char="ü"/>
            </a:pPr>
            <a:r>
              <a:rPr lang="en-US" dirty="0">
                <a:latin typeface="Times New Roman" pitchFamily="18" charset="0"/>
                <a:cs typeface="Times New Roman" pitchFamily="18" charset="0"/>
              </a:rPr>
              <a:t>C</a:t>
            </a:r>
            <a:r>
              <a:rPr lang="en-US" baseline="-25000" dirty="0">
                <a:latin typeface="Times New Roman" pitchFamily="18" charset="0"/>
                <a:cs typeface="Times New Roman" pitchFamily="18" charset="0"/>
              </a:rPr>
              <a:t>d</a:t>
            </a:r>
            <a:r>
              <a:rPr lang="en-US" dirty="0">
                <a:latin typeface="Times New Roman" pitchFamily="18" charset="0"/>
                <a:cs typeface="Times New Roman" pitchFamily="18" charset="0"/>
              </a:rPr>
              <a:t> &lt; 05 Low contamination</a:t>
            </a:r>
          </a:p>
          <a:p>
            <a:pPr>
              <a:buFont typeface="Wingdings" pitchFamily="2" charset="2"/>
              <a:buChar char="ü"/>
            </a:pPr>
            <a:r>
              <a:rPr lang="en-US" dirty="0">
                <a:latin typeface="Times New Roman" pitchFamily="18" charset="0"/>
                <a:cs typeface="Times New Roman" pitchFamily="18" charset="0"/>
              </a:rPr>
              <a:t>05 &gt; C</a:t>
            </a:r>
            <a:r>
              <a:rPr lang="en-US" baseline="-25000" dirty="0">
                <a:latin typeface="Times New Roman" pitchFamily="18" charset="0"/>
                <a:cs typeface="Times New Roman" pitchFamily="18" charset="0"/>
              </a:rPr>
              <a:t>d </a:t>
            </a:r>
            <a:r>
              <a:rPr lang="en-US" dirty="0">
                <a:latin typeface="Times New Roman" pitchFamily="18" charset="0"/>
                <a:cs typeface="Times New Roman" pitchFamily="18" charset="0"/>
              </a:rPr>
              <a:t>&lt; 10 Moderate contamination</a:t>
            </a:r>
          </a:p>
          <a:p>
            <a:pPr>
              <a:buFont typeface="Wingdings" pitchFamily="2" charset="2"/>
              <a:buChar char="ü"/>
            </a:pPr>
            <a:r>
              <a:rPr lang="fr-FR" dirty="0">
                <a:latin typeface="Times New Roman" pitchFamily="18" charset="0"/>
                <a:cs typeface="Times New Roman" pitchFamily="18" charset="0"/>
              </a:rPr>
              <a:t> 10 &gt; C</a:t>
            </a:r>
            <a:r>
              <a:rPr lang="fr-FR" baseline="-25000" dirty="0">
                <a:latin typeface="Times New Roman" pitchFamily="18" charset="0"/>
                <a:cs typeface="Times New Roman" pitchFamily="18" charset="0"/>
              </a:rPr>
              <a:t>d</a:t>
            </a:r>
            <a:r>
              <a:rPr lang="fr-FR" dirty="0">
                <a:latin typeface="Times New Roman" pitchFamily="18" charset="0"/>
                <a:cs typeface="Times New Roman" pitchFamily="18" charset="0"/>
              </a:rPr>
              <a:t> &lt; 20 </a:t>
            </a:r>
            <a:r>
              <a:rPr lang="fr-FR" dirty="0" err="1">
                <a:latin typeface="Times New Roman" pitchFamily="18" charset="0"/>
                <a:cs typeface="Times New Roman" pitchFamily="18" charset="0"/>
              </a:rPr>
              <a:t>Considerable</a:t>
            </a:r>
            <a:r>
              <a:rPr lang="fr-FR" dirty="0">
                <a:latin typeface="Times New Roman" pitchFamily="18" charset="0"/>
                <a:cs typeface="Times New Roman" pitchFamily="18" charset="0"/>
              </a:rPr>
              <a:t> contamination</a:t>
            </a:r>
          </a:p>
          <a:p>
            <a:pPr>
              <a:buFont typeface="Wingdings" pitchFamily="2" charset="2"/>
              <a:buChar char="ü"/>
            </a:pPr>
            <a:r>
              <a:rPr lang="en-US" dirty="0">
                <a:latin typeface="Times New Roman" pitchFamily="18" charset="0"/>
                <a:cs typeface="Times New Roman" pitchFamily="18" charset="0"/>
              </a:rPr>
              <a:t>C</a:t>
            </a:r>
            <a:r>
              <a:rPr lang="en-US" baseline="-25000" dirty="0">
                <a:latin typeface="Times New Roman" pitchFamily="18" charset="0"/>
                <a:cs typeface="Times New Roman" pitchFamily="18" charset="0"/>
              </a:rPr>
              <a:t>d</a:t>
            </a:r>
            <a:r>
              <a:rPr lang="en-US" dirty="0">
                <a:latin typeface="Times New Roman" pitchFamily="18" charset="0"/>
                <a:cs typeface="Times New Roman" pitchFamily="18" charset="0"/>
              </a:rPr>
              <a:t> &gt; 20 High contamination </a:t>
            </a:r>
          </a:p>
        </p:txBody>
      </p:sp>
      <p:sp>
        <p:nvSpPr>
          <p:cNvPr id="4" name="Slide Number Placeholder 3"/>
          <p:cNvSpPr>
            <a:spLocks noGrp="1"/>
          </p:cNvSpPr>
          <p:nvPr>
            <p:ph type="sldNum" sz="quarter" idx="12"/>
          </p:nvPr>
        </p:nvSpPr>
        <p:spPr/>
        <p:txBody>
          <a:bodyPr/>
          <a:lstStyle/>
          <a:p>
            <a:fld id="{B183A076-1B4F-4098-9750-034775079348}" type="slidenum">
              <a:rPr lang="en-US" smtClean="0"/>
              <a:pPr/>
              <a:t>15</a:t>
            </a:fld>
            <a:endParaRPr lang="en-US" dirty="0"/>
          </a:p>
        </p:txBody>
      </p:sp>
    </p:spTree>
    <p:extLst>
      <p:ext uri="{BB962C8B-B14F-4D97-AF65-F5344CB8AC3E}">
        <p14:creationId xmlns:p14="http://schemas.microsoft.com/office/powerpoint/2010/main" val="387049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0515600" cy="868362"/>
          </a:xfrm>
        </p:spPr>
        <p:txBody>
          <a:bodyPr>
            <a:normAutofit/>
          </a:bodyPr>
          <a:lstStyle/>
          <a:p>
            <a:r>
              <a:rPr lang="en-US" sz="2400" dirty="0">
                <a:latin typeface="Times New Roman" pitchFamily="18" charset="0"/>
                <a:cs typeface="Times New Roman" pitchFamily="18" charset="0"/>
              </a:rPr>
              <a:t>Table 4: Mean concentration (mg/kg) of trace metal in agricultural soils within the vicinity of the Barite and </a:t>
            </a:r>
            <a:r>
              <a:rPr lang="en-US" sz="2400" dirty="0" err="1">
                <a:latin typeface="Times New Roman" pitchFamily="18" charset="0"/>
                <a:cs typeface="Times New Roman" pitchFamily="18" charset="0"/>
              </a:rPr>
              <a:t>Pb</a:t>
            </a:r>
            <a:r>
              <a:rPr lang="en-US" sz="2400" dirty="0">
                <a:latin typeface="Times New Roman" pitchFamily="18" charset="0"/>
                <a:cs typeface="Times New Roman" pitchFamily="18" charset="0"/>
              </a:rPr>
              <a:t>-Zn mine sites in cross river state</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11430000" cy="5486400"/>
          </a:xfrm>
        </p:spPr>
        <p:txBody>
          <a:bodyPr>
            <a:noAutofit/>
          </a:bodyPr>
          <a:lstStyle/>
          <a:p>
            <a:pPr marL="0" indent="0">
              <a:buNone/>
            </a:pPr>
            <a:endParaRPr lang="en-US" sz="2400" dirty="0">
              <a:latin typeface="Times New Roman" pitchFamily="18" charset="0"/>
              <a:cs typeface="Times New Roman" pitchFamily="18" charset="0"/>
            </a:endParaRPr>
          </a:p>
          <a:p>
            <a:pPr marL="914400" indent="-404813">
              <a:buFont typeface="Wingdings"/>
              <a:buChar char="q"/>
            </a:pPr>
            <a:endParaRPr lang="en-US" sz="2000" dirty="0">
              <a:latin typeface="Times New Roman" pitchFamily="18" charset="0"/>
              <a:cs typeface="Times New Roman" pitchFamily="18" charset="0"/>
            </a:endParaRPr>
          </a:p>
          <a:p>
            <a:pPr marL="914400" indent="-404813">
              <a:buFont typeface="Wingdings"/>
              <a:buChar char="q"/>
            </a:pPr>
            <a:endParaRPr lang="en-US" sz="2000" dirty="0">
              <a:latin typeface="Times New Roman" pitchFamily="18" charset="0"/>
              <a:cs typeface="Times New Roman" pitchFamily="18" charset="0"/>
            </a:endParaRPr>
          </a:p>
          <a:p>
            <a:pPr marL="914400" indent="-404813">
              <a:buNone/>
            </a:pPr>
            <a:endParaRPr lang="en-US" sz="20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B183A076-1B4F-4098-9750-034775079348}" type="slidenum">
              <a:rPr lang="en-US" smtClean="0"/>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57891005"/>
              </p:ext>
            </p:extLst>
          </p:nvPr>
        </p:nvGraphicFramePr>
        <p:xfrm>
          <a:off x="838200" y="1143000"/>
          <a:ext cx="10439401" cy="4800598"/>
        </p:xfrm>
        <a:graphic>
          <a:graphicData uri="http://schemas.openxmlformats.org/drawingml/2006/table">
            <a:tbl>
              <a:tblPr firstRow="1" firstCol="1" bandRow="1">
                <a:tableStyleId>{5C22544A-7EE6-4342-B048-85BDC9FD1C3A}</a:tableStyleId>
              </a:tblPr>
              <a:tblGrid>
                <a:gridCol w="2730371">
                  <a:extLst>
                    <a:ext uri="{9D8B030D-6E8A-4147-A177-3AD203B41FA5}">
                      <a16:colId xmlns:a16="http://schemas.microsoft.com/office/drawing/2014/main" val="20000"/>
                    </a:ext>
                  </a:extLst>
                </a:gridCol>
                <a:gridCol w="1101290">
                  <a:extLst>
                    <a:ext uri="{9D8B030D-6E8A-4147-A177-3AD203B41FA5}">
                      <a16:colId xmlns:a16="http://schemas.microsoft.com/office/drawing/2014/main" val="20001"/>
                    </a:ext>
                  </a:extLst>
                </a:gridCol>
                <a:gridCol w="1101290">
                  <a:extLst>
                    <a:ext uri="{9D8B030D-6E8A-4147-A177-3AD203B41FA5}">
                      <a16:colId xmlns:a16="http://schemas.microsoft.com/office/drawing/2014/main" val="20002"/>
                    </a:ext>
                  </a:extLst>
                </a:gridCol>
                <a:gridCol w="1101290">
                  <a:extLst>
                    <a:ext uri="{9D8B030D-6E8A-4147-A177-3AD203B41FA5}">
                      <a16:colId xmlns:a16="http://schemas.microsoft.com/office/drawing/2014/main" val="20003"/>
                    </a:ext>
                  </a:extLst>
                </a:gridCol>
                <a:gridCol w="1101290">
                  <a:extLst>
                    <a:ext uri="{9D8B030D-6E8A-4147-A177-3AD203B41FA5}">
                      <a16:colId xmlns:a16="http://schemas.microsoft.com/office/drawing/2014/main" val="20004"/>
                    </a:ext>
                  </a:extLst>
                </a:gridCol>
                <a:gridCol w="1101290">
                  <a:extLst>
                    <a:ext uri="{9D8B030D-6E8A-4147-A177-3AD203B41FA5}">
                      <a16:colId xmlns:a16="http://schemas.microsoft.com/office/drawing/2014/main" val="20005"/>
                    </a:ext>
                  </a:extLst>
                </a:gridCol>
                <a:gridCol w="1101290">
                  <a:extLst>
                    <a:ext uri="{9D8B030D-6E8A-4147-A177-3AD203B41FA5}">
                      <a16:colId xmlns:a16="http://schemas.microsoft.com/office/drawing/2014/main" val="20006"/>
                    </a:ext>
                  </a:extLst>
                </a:gridCol>
                <a:gridCol w="1101290">
                  <a:extLst>
                    <a:ext uri="{9D8B030D-6E8A-4147-A177-3AD203B41FA5}">
                      <a16:colId xmlns:a16="http://schemas.microsoft.com/office/drawing/2014/main" val="20007"/>
                    </a:ext>
                  </a:extLst>
                </a:gridCol>
              </a:tblGrid>
              <a:tr h="436418">
                <a:tc>
                  <a:txBody>
                    <a:bodyPr/>
                    <a:lstStyle/>
                    <a:p>
                      <a:pPr marL="0" marR="0">
                        <a:lnSpc>
                          <a:spcPct val="107000"/>
                        </a:lnSpc>
                        <a:spcBef>
                          <a:spcPts val="0"/>
                        </a:spcBef>
                        <a:spcAft>
                          <a:spcPts val="0"/>
                        </a:spcAft>
                      </a:pPr>
                      <a:r>
                        <a:rPr lang="de-DE" sz="1000" dirty="0">
                          <a:effectLst/>
                        </a:rPr>
                        <a:t>Location</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As</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Cd</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Cr</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Cu</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Ni</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Pb</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Zn</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0"/>
                  </a:ext>
                </a:extLst>
              </a:tr>
              <a:tr h="436418">
                <a:tc>
                  <a:txBody>
                    <a:bodyPr/>
                    <a:lstStyle/>
                    <a:p>
                      <a:pPr marL="0" marR="0">
                        <a:lnSpc>
                          <a:spcPct val="107000"/>
                        </a:lnSpc>
                        <a:spcBef>
                          <a:spcPts val="0"/>
                        </a:spcBef>
                        <a:spcAft>
                          <a:spcPts val="0"/>
                        </a:spcAft>
                      </a:pPr>
                      <a:r>
                        <a:rPr lang="de-DE" sz="1000">
                          <a:effectLst/>
                        </a:rPr>
                        <a:t>Nde</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0.00125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134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94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577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387</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436418">
                <a:tc>
                  <a:txBody>
                    <a:bodyPr/>
                    <a:lstStyle/>
                    <a:p>
                      <a:pPr marL="0" marR="0">
                        <a:lnSpc>
                          <a:spcPct val="107000"/>
                        </a:lnSpc>
                        <a:spcBef>
                          <a:spcPts val="0"/>
                        </a:spcBef>
                        <a:spcAft>
                          <a:spcPts val="0"/>
                        </a:spcAft>
                      </a:pPr>
                      <a:r>
                        <a:rPr lang="de-DE" sz="1000">
                          <a:effectLst/>
                        </a:rPr>
                        <a:t>Alese</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327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98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183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394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341</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436418">
                <a:tc>
                  <a:txBody>
                    <a:bodyPr/>
                    <a:lstStyle/>
                    <a:p>
                      <a:pPr marL="0" marR="0">
                        <a:lnSpc>
                          <a:spcPct val="107000"/>
                        </a:lnSpc>
                        <a:spcBef>
                          <a:spcPts val="0"/>
                        </a:spcBef>
                        <a:spcAft>
                          <a:spcPts val="0"/>
                        </a:spcAft>
                      </a:pPr>
                      <a:r>
                        <a:rPr lang="de-DE" sz="1000">
                          <a:effectLst/>
                        </a:rPr>
                        <a:t>Okumeretet</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199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0.0125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271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408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302</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436418">
                <a:tc>
                  <a:txBody>
                    <a:bodyPr/>
                    <a:lstStyle/>
                    <a:p>
                      <a:pPr marL="0" marR="0">
                        <a:lnSpc>
                          <a:spcPct val="107000"/>
                        </a:lnSpc>
                        <a:spcBef>
                          <a:spcPts val="0"/>
                        </a:spcBef>
                        <a:spcAft>
                          <a:spcPts val="0"/>
                        </a:spcAft>
                      </a:pPr>
                      <a:r>
                        <a:rPr lang="de-DE" sz="1000">
                          <a:effectLst/>
                        </a:rPr>
                        <a:t>Iyametet</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176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75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281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473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305</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436418">
                <a:tc>
                  <a:txBody>
                    <a:bodyPr/>
                    <a:lstStyle/>
                    <a:p>
                      <a:pPr marL="0" marR="0">
                        <a:lnSpc>
                          <a:spcPct val="107000"/>
                        </a:lnSpc>
                        <a:spcBef>
                          <a:spcPts val="0"/>
                        </a:spcBef>
                        <a:spcAft>
                          <a:spcPts val="0"/>
                        </a:spcAft>
                      </a:pPr>
                      <a:r>
                        <a:rPr lang="de-DE" sz="1000">
                          <a:effectLst/>
                        </a:rPr>
                        <a:t>Ekukunela</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dirty="0">
                          <a:effectLst/>
                        </a:rPr>
                        <a:t>137</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151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282</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r h="436418">
                <a:tc>
                  <a:txBody>
                    <a:bodyPr/>
                    <a:lstStyle/>
                    <a:p>
                      <a:pPr marL="0" marR="0">
                        <a:lnSpc>
                          <a:spcPct val="107000"/>
                        </a:lnSpc>
                        <a:spcBef>
                          <a:spcPts val="0"/>
                        </a:spcBef>
                        <a:spcAft>
                          <a:spcPts val="0"/>
                        </a:spcAft>
                      </a:pPr>
                      <a:r>
                        <a:rPr lang="de-DE" sz="1000">
                          <a:effectLst/>
                        </a:rPr>
                        <a:t>Akpet 1</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206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74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231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287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419</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6"/>
                  </a:ext>
                </a:extLst>
              </a:tr>
              <a:tr h="436418">
                <a:tc>
                  <a:txBody>
                    <a:bodyPr/>
                    <a:lstStyle/>
                    <a:p>
                      <a:pPr marL="0" marR="0">
                        <a:lnSpc>
                          <a:spcPct val="107000"/>
                        </a:lnSpc>
                        <a:spcBef>
                          <a:spcPts val="0"/>
                        </a:spcBef>
                        <a:spcAft>
                          <a:spcPts val="0"/>
                        </a:spcAft>
                      </a:pPr>
                      <a:r>
                        <a:rPr lang="de-DE" sz="1000">
                          <a:effectLst/>
                        </a:rPr>
                        <a:t>Ibogo</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145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0.00125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173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79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334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458</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7"/>
                  </a:ext>
                </a:extLst>
              </a:tr>
              <a:tr h="436418">
                <a:tc>
                  <a:txBody>
                    <a:bodyPr/>
                    <a:lstStyle/>
                    <a:p>
                      <a:pPr marL="0" marR="0">
                        <a:lnSpc>
                          <a:spcPct val="107000"/>
                        </a:lnSpc>
                        <a:spcBef>
                          <a:spcPts val="0"/>
                        </a:spcBef>
                        <a:spcAft>
                          <a:spcPts val="0"/>
                        </a:spcAft>
                      </a:pPr>
                      <a:r>
                        <a:rPr lang="de-DE" sz="1000">
                          <a:effectLst/>
                        </a:rPr>
                        <a:t>control</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79</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8"/>
                  </a:ext>
                </a:extLst>
              </a:tr>
              <a:tr h="436418">
                <a:tc>
                  <a:txBody>
                    <a:bodyPr/>
                    <a:lstStyle/>
                    <a:p>
                      <a:pPr marL="0" marR="0">
                        <a:lnSpc>
                          <a:spcPct val="107000"/>
                        </a:lnSpc>
                        <a:spcBef>
                          <a:spcPts val="0"/>
                        </a:spcBef>
                        <a:spcAft>
                          <a:spcPts val="0"/>
                        </a:spcAft>
                      </a:pPr>
                      <a:r>
                        <a:rPr lang="de-DE" sz="1000">
                          <a:effectLst/>
                        </a:rPr>
                        <a:t>Ameka (Pb-Zn)</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14</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1.85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51</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120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812</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283</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9"/>
                  </a:ext>
                </a:extLst>
              </a:tr>
              <a:tr h="436418">
                <a:tc>
                  <a:txBody>
                    <a:bodyPr/>
                    <a:lstStyle/>
                    <a:p>
                      <a:pPr marL="0" marR="0">
                        <a:lnSpc>
                          <a:spcPct val="107000"/>
                        </a:lnSpc>
                        <a:spcBef>
                          <a:spcPts val="0"/>
                        </a:spcBef>
                        <a:spcAft>
                          <a:spcPts val="0"/>
                        </a:spcAft>
                      </a:pPr>
                      <a:r>
                        <a:rPr lang="de-DE" sz="1000">
                          <a:effectLst/>
                        </a:rPr>
                        <a:t>Value considered toxic </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0 - 8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75 - 100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60 - 125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100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100 - 400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dirty="0">
                          <a:effectLst/>
                        </a:rPr>
                        <a:t>70 - 400</a:t>
                      </a:r>
                      <a:endParaRPr lang="en-US" sz="11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10"/>
                  </a:ext>
                </a:extLst>
              </a:tr>
            </a:tbl>
          </a:graphicData>
        </a:graphic>
      </p:graphicFrame>
      <p:sp>
        <p:nvSpPr>
          <p:cNvPr id="7" name="TextBox 6"/>
          <p:cNvSpPr txBox="1"/>
          <p:nvPr/>
        </p:nvSpPr>
        <p:spPr>
          <a:xfrm>
            <a:off x="685800" y="6096000"/>
            <a:ext cx="4191000" cy="369332"/>
          </a:xfrm>
          <a:prstGeom prst="rect">
            <a:avLst/>
          </a:prstGeom>
          <a:noFill/>
        </p:spPr>
        <p:txBody>
          <a:bodyPr wrap="square" rtlCol="0">
            <a:spAutoFit/>
          </a:bodyPr>
          <a:lstStyle/>
          <a:p>
            <a:r>
              <a:rPr lang="en-US" dirty="0" err="1">
                <a:latin typeface="Times New Roman" pitchFamily="18" charset="0"/>
                <a:cs typeface="Times New Roman" pitchFamily="18" charset="0"/>
              </a:rPr>
              <a:t>Adamu</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al.,</a:t>
            </a:r>
            <a:r>
              <a:rPr lang="en-US" dirty="0">
                <a:latin typeface="Times New Roman" pitchFamily="18" charset="0"/>
                <a:cs typeface="Times New Roman" pitchFamily="18" charset="0"/>
              </a:rPr>
              <a:t>2013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5239" y="1119554"/>
            <a:ext cx="7482839" cy="5612129"/>
          </a:xfrm>
          <a:prstGeom prst="rect">
            <a:avLst/>
          </a:prstGeom>
          <a:ln>
            <a:noFill/>
          </a:ln>
          <a:effectLst>
            <a:softEdge rad="112500"/>
          </a:effectLst>
        </p:spPr>
      </p:pic>
      <p:pic>
        <p:nvPicPr>
          <p:cNvPr id="7" name="Picture 6"/>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15539"/>
          <a:stretch/>
        </p:blipFill>
        <p:spPr>
          <a:xfrm>
            <a:off x="7327267" y="47528"/>
            <a:ext cx="4864733" cy="2619472"/>
          </a:xfrm>
          <a:prstGeom prst="rect">
            <a:avLst/>
          </a:prstGeom>
        </p:spPr>
      </p:pic>
      <p:sp>
        <p:nvSpPr>
          <p:cNvPr id="2" name="Title 1"/>
          <p:cNvSpPr>
            <a:spLocks noGrp="1"/>
          </p:cNvSpPr>
          <p:nvPr>
            <p:ph type="title"/>
          </p:nvPr>
        </p:nvSpPr>
        <p:spPr>
          <a:xfrm>
            <a:off x="1447800" y="47528"/>
            <a:ext cx="8763000" cy="943072"/>
          </a:xfrm>
        </p:spPr>
        <p:txBody>
          <a:bodyPr>
            <a:noAutofit/>
          </a:bodyPr>
          <a:lstStyle/>
          <a:p>
            <a:r>
              <a:rPr lang="en-US" sz="3000" dirty="0">
                <a:latin typeface="Times New Roman" pitchFamily="18" charset="0"/>
                <a:cs typeface="Times New Roman" pitchFamily="18" charset="0"/>
              </a:rPr>
              <a:t>Table 5: Mean concentration (mg/kg) of trace elements in some edible crop plants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5018637"/>
              </p:ext>
            </p:extLst>
          </p:nvPr>
        </p:nvGraphicFramePr>
        <p:xfrm>
          <a:off x="1066800" y="1119554"/>
          <a:ext cx="10134594" cy="4449071"/>
        </p:xfrm>
        <a:graphic>
          <a:graphicData uri="http://schemas.openxmlformats.org/drawingml/2006/table">
            <a:tbl>
              <a:tblPr firstRow="1" firstCol="1" bandRow="1">
                <a:tableStyleId>{5C22544A-7EE6-4342-B048-85BDC9FD1C3A}</a:tableStyleId>
              </a:tblPr>
              <a:tblGrid>
                <a:gridCol w="2215725">
                  <a:extLst>
                    <a:ext uri="{9D8B030D-6E8A-4147-A177-3AD203B41FA5}">
                      <a16:colId xmlns:a16="http://schemas.microsoft.com/office/drawing/2014/main" val="20000"/>
                    </a:ext>
                  </a:extLst>
                </a:gridCol>
                <a:gridCol w="1131267">
                  <a:extLst>
                    <a:ext uri="{9D8B030D-6E8A-4147-A177-3AD203B41FA5}">
                      <a16:colId xmlns:a16="http://schemas.microsoft.com/office/drawing/2014/main" val="20001"/>
                    </a:ext>
                  </a:extLst>
                </a:gridCol>
                <a:gridCol w="1131267">
                  <a:extLst>
                    <a:ext uri="{9D8B030D-6E8A-4147-A177-3AD203B41FA5}">
                      <a16:colId xmlns:a16="http://schemas.microsoft.com/office/drawing/2014/main" val="20002"/>
                    </a:ext>
                  </a:extLst>
                </a:gridCol>
                <a:gridCol w="1084341">
                  <a:extLst>
                    <a:ext uri="{9D8B030D-6E8A-4147-A177-3AD203B41FA5}">
                      <a16:colId xmlns:a16="http://schemas.microsoft.com/office/drawing/2014/main" val="20003"/>
                    </a:ext>
                  </a:extLst>
                </a:gridCol>
                <a:gridCol w="1178193">
                  <a:extLst>
                    <a:ext uri="{9D8B030D-6E8A-4147-A177-3AD203B41FA5}">
                      <a16:colId xmlns:a16="http://schemas.microsoft.com/office/drawing/2014/main" val="20004"/>
                    </a:ext>
                  </a:extLst>
                </a:gridCol>
                <a:gridCol w="1131267">
                  <a:extLst>
                    <a:ext uri="{9D8B030D-6E8A-4147-A177-3AD203B41FA5}">
                      <a16:colId xmlns:a16="http://schemas.microsoft.com/office/drawing/2014/main" val="20005"/>
                    </a:ext>
                  </a:extLst>
                </a:gridCol>
                <a:gridCol w="1131267">
                  <a:extLst>
                    <a:ext uri="{9D8B030D-6E8A-4147-A177-3AD203B41FA5}">
                      <a16:colId xmlns:a16="http://schemas.microsoft.com/office/drawing/2014/main" val="20006"/>
                    </a:ext>
                  </a:extLst>
                </a:gridCol>
                <a:gridCol w="1131267">
                  <a:extLst>
                    <a:ext uri="{9D8B030D-6E8A-4147-A177-3AD203B41FA5}">
                      <a16:colId xmlns:a16="http://schemas.microsoft.com/office/drawing/2014/main" val="20007"/>
                    </a:ext>
                  </a:extLst>
                </a:gridCol>
              </a:tblGrid>
              <a:tr h="404461">
                <a:tc>
                  <a:txBody>
                    <a:bodyPr/>
                    <a:lstStyle/>
                    <a:p>
                      <a:pPr marL="0" marR="0">
                        <a:lnSpc>
                          <a:spcPct val="107000"/>
                        </a:lnSpc>
                        <a:spcBef>
                          <a:spcPts val="0"/>
                        </a:spcBef>
                        <a:spcAft>
                          <a:spcPts val="0"/>
                        </a:spcAft>
                      </a:pPr>
                      <a:r>
                        <a:rPr lang="de-DE" sz="1100" dirty="0">
                          <a:effectLst/>
                        </a:rPr>
                        <a:t>Element</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 </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As</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Cr</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Cu</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Ni</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Pb</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100">
                          <a:effectLst/>
                        </a:rPr>
                        <a:t>Zn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404461">
                <a:tc>
                  <a:txBody>
                    <a:bodyPr/>
                    <a:lstStyle/>
                    <a:p>
                      <a:pPr marL="0" marR="0">
                        <a:lnSpc>
                          <a:spcPct val="107000"/>
                        </a:lnSpc>
                        <a:spcBef>
                          <a:spcPts val="0"/>
                        </a:spcBef>
                        <a:spcAft>
                          <a:spcPts val="0"/>
                        </a:spcAft>
                      </a:pPr>
                      <a:r>
                        <a:rPr lang="de-DE" sz="1000" dirty="0">
                          <a:effectLst/>
                        </a:rPr>
                        <a:t>Tuber</a:t>
                      </a:r>
                      <a:endParaRPr lang="en-US" sz="1100" dirty="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Mean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0.37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3.24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6.28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0.98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1.47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28.69</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404461">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SD</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5.78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0.91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1.61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11.93</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404461">
                <a:tc>
                  <a:txBody>
                    <a:bodyPr/>
                    <a:lstStyle/>
                    <a:p>
                      <a:pPr marL="0" marR="0">
                        <a:lnSpc>
                          <a:spcPct val="107000"/>
                        </a:lnSpc>
                        <a:spcBef>
                          <a:spcPts val="0"/>
                        </a:spcBef>
                        <a:spcAft>
                          <a:spcPts val="0"/>
                        </a:spcAft>
                      </a:pPr>
                      <a:r>
                        <a:rPr lang="de-DE" sz="1000">
                          <a:effectLst/>
                        </a:rPr>
                        <a:t>Stem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Mean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0.68</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16.58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0.85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0.79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14.01</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404461">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SD</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0.06</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1.24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0.35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11.85</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404461">
                <a:tc>
                  <a:txBody>
                    <a:bodyPr/>
                    <a:lstStyle/>
                    <a:p>
                      <a:pPr marL="0" marR="0">
                        <a:lnSpc>
                          <a:spcPct val="107000"/>
                        </a:lnSpc>
                        <a:spcBef>
                          <a:spcPts val="0"/>
                        </a:spcBef>
                        <a:spcAft>
                          <a:spcPts val="0"/>
                        </a:spcAft>
                      </a:pPr>
                      <a:r>
                        <a:rPr lang="de-DE" sz="1000">
                          <a:effectLst/>
                        </a:rPr>
                        <a:t>Fruit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Mean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0.85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2.58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24.64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2.60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11.69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111.70</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r h="404461">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SD</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0.31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2.57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8.26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0.76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1.23</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6"/>
                  </a:ext>
                </a:extLst>
              </a:tr>
              <a:tr h="404461">
                <a:tc>
                  <a:txBody>
                    <a:bodyPr/>
                    <a:lstStyle/>
                    <a:p>
                      <a:pPr marL="0" marR="0">
                        <a:lnSpc>
                          <a:spcPct val="107000"/>
                        </a:lnSpc>
                        <a:spcBef>
                          <a:spcPts val="0"/>
                        </a:spcBef>
                        <a:spcAft>
                          <a:spcPts val="0"/>
                        </a:spcAft>
                      </a:pPr>
                      <a:r>
                        <a:rPr lang="de-DE" sz="1000">
                          <a:effectLst/>
                        </a:rPr>
                        <a:t>Leafy vegetable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Mean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1.30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4.07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30.20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1.81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7.77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91.78</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7"/>
                  </a:ext>
                </a:extLst>
              </a:tr>
              <a:tr h="404461">
                <a:tc>
                  <a:txBody>
                    <a:bodyPr/>
                    <a:lstStyle/>
                    <a:p>
                      <a:endParaRPr lang="en-US" sz="1000" dirty="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SD</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1.73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8.90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38.24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1.57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10.68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58.58</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8"/>
                  </a:ext>
                </a:extLst>
              </a:tr>
              <a:tr h="404461">
                <a:tc>
                  <a:txBody>
                    <a:bodyPr/>
                    <a:lstStyle/>
                    <a:p>
                      <a:pPr marL="0" marR="0">
                        <a:lnSpc>
                          <a:spcPct val="107000"/>
                        </a:lnSpc>
                        <a:spcBef>
                          <a:spcPts val="0"/>
                        </a:spcBef>
                        <a:spcAft>
                          <a:spcPts val="0"/>
                        </a:spcAft>
                      </a:pPr>
                      <a:r>
                        <a:rPr lang="de-DE" sz="1000">
                          <a:effectLst/>
                        </a:rPr>
                        <a:t>Tolerable level</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A</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0.00 - 1.5</a:t>
                      </a:r>
                      <a:endParaRPr lang="en-US" sz="1100">
                        <a:effectLst/>
                        <a:latin typeface="Calibri"/>
                        <a:ea typeface="Calibri"/>
                        <a:cs typeface="Times New Roman"/>
                      </a:endParaRPr>
                    </a:p>
                  </a:txBody>
                  <a:tcPr marL="44450" marR="44450" marT="0" marB="0" anchor="b"/>
                </a:tc>
                <a:tc>
                  <a:txBody>
                    <a:bodyPr/>
                    <a:lstStyle/>
                    <a:p>
                      <a:endParaRPr lang="en-US" sz="1000">
                        <a:effectLst/>
                        <a:latin typeface="Calibri"/>
                      </a:endParaRPr>
                    </a:p>
                  </a:txBody>
                  <a:tcPr marL="44450" marR="44450" marT="0" marB="0" anchor="b"/>
                </a:tc>
                <a:tc>
                  <a:txBody>
                    <a:bodyPr/>
                    <a:lstStyle/>
                    <a:p>
                      <a:pPr marL="0" marR="0" algn="ctr">
                        <a:lnSpc>
                          <a:spcPct val="107000"/>
                        </a:lnSpc>
                        <a:spcBef>
                          <a:spcPts val="0"/>
                        </a:spcBef>
                        <a:spcAft>
                          <a:spcPts val="0"/>
                        </a:spcAft>
                      </a:pPr>
                      <a:r>
                        <a:rPr lang="de-DE" sz="1000">
                          <a:effectLst/>
                        </a:rPr>
                        <a:t>5.0 - 300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0.1 - 37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5.0 - 100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27 - 150</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9"/>
                  </a:ext>
                </a:extLst>
              </a:tr>
              <a:tr h="404461">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B</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50*</a:t>
                      </a:r>
                      <a:endParaRPr lang="en-US"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B183A076-1B4F-4098-9750-034775079348}" type="slidenum">
              <a:rPr lang="en-US" smtClean="0"/>
              <a:pPr/>
              <a:t>17</a:t>
            </a:fld>
            <a:endParaRPr lang="en-US" dirty="0"/>
          </a:p>
        </p:txBody>
      </p:sp>
      <p:sp>
        <p:nvSpPr>
          <p:cNvPr id="6" name="TextBox 5"/>
          <p:cNvSpPr txBox="1"/>
          <p:nvPr/>
        </p:nvSpPr>
        <p:spPr>
          <a:xfrm>
            <a:off x="964324" y="6019800"/>
            <a:ext cx="3124200" cy="369332"/>
          </a:xfrm>
          <a:prstGeom prst="rect">
            <a:avLst/>
          </a:prstGeom>
          <a:noFill/>
        </p:spPr>
        <p:txBody>
          <a:bodyPr wrap="square" rtlCol="0">
            <a:spAutoFit/>
          </a:bodyPr>
          <a:lstStyle/>
          <a:p>
            <a:r>
              <a:rPr lang="en-US" dirty="0">
                <a:latin typeface="Times New Roman" pitchFamily="18" charset="0"/>
                <a:cs typeface="Times New Roman" pitchFamily="18" charset="0"/>
              </a:rPr>
              <a:t>Source: </a:t>
            </a:r>
            <a:r>
              <a:rPr lang="en-US" dirty="0" err="1">
                <a:latin typeface="Times New Roman" pitchFamily="18" charset="0"/>
                <a:cs typeface="Times New Roman" pitchFamily="18" charset="0"/>
              </a:rPr>
              <a:t>Ikpi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al.,(In press)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2933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83A076-1B4F-4098-9750-034775079348}" type="slidenum">
              <a:rPr lang="en-US" smtClean="0"/>
              <a:pPr/>
              <a:t>18</a:t>
            </a:fld>
            <a:endParaRPr lang="en-US" dirty="0"/>
          </a:p>
        </p:txBody>
      </p:sp>
      <p:sp>
        <p:nvSpPr>
          <p:cNvPr id="2" name="Title 1"/>
          <p:cNvSpPr>
            <a:spLocks noGrp="1"/>
          </p:cNvSpPr>
          <p:nvPr>
            <p:ph type="title"/>
          </p:nvPr>
        </p:nvSpPr>
        <p:spPr>
          <a:xfrm>
            <a:off x="-152400" y="0"/>
            <a:ext cx="10820400" cy="533400"/>
          </a:xfrm>
        </p:spPr>
        <p:txBody>
          <a:bodyPr>
            <a:noAutofit/>
          </a:bodyPr>
          <a:lstStyle/>
          <a:p>
            <a:r>
              <a:rPr lang="en-US" sz="3200" dirty="0">
                <a:latin typeface="Times New Roman" pitchFamily="18" charset="0"/>
                <a:cs typeface="Times New Roman" pitchFamily="18" charset="0"/>
              </a:rPr>
              <a:t>Table 6:Degree(C</a:t>
            </a:r>
            <a:r>
              <a:rPr lang="en-US" sz="3200" baseline="-25000" dirty="0">
                <a:latin typeface="Times New Roman" pitchFamily="18" charset="0"/>
                <a:cs typeface="Times New Roman" pitchFamily="18" charset="0"/>
              </a:rPr>
              <a:t>d</a:t>
            </a:r>
            <a:r>
              <a:rPr lang="en-US" sz="3200" dirty="0">
                <a:latin typeface="Times New Roman" pitchFamily="18" charset="0"/>
                <a:cs typeface="Times New Roman" pitchFamily="18" charset="0"/>
              </a:rPr>
              <a:t>) of</a:t>
            </a:r>
            <a:r>
              <a:rPr lang="en-US" sz="3200" baseline="-25000" dirty="0">
                <a:latin typeface="Times New Roman" pitchFamily="18" charset="0"/>
                <a:cs typeface="Times New Roman" pitchFamily="18" charset="0"/>
              </a:rPr>
              <a:t> </a:t>
            </a:r>
            <a:r>
              <a:rPr lang="en-US" sz="3200" dirty="0">
                <a:latin typeface="Times New Roman" pitchFamily="18" charset="0"/>
                <a:cs typeface="Times New Roman" pitchFamily="18" charset="0"/>
              </a:rPr>
              <a:t>contamination on case areas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3497235"/>
              </p:ext>
            </p:extLst>
          </p:nvPr>
        </p:nvGraphicFramePr>
        <p:xfrm>
          <a:off x="457200" y="838200"/>
          <a:ext cx="9829800" cy="5029200"/>
        </p:xfrm>
        <a:graphic>
          <a:graphicData uri="http://schemas.openxmlformats.org/drawingml/2006/table">
            <a:tbl>
              <a:tblPr firstRow="1" firstCol="1" bandRow="1">
                <a:tableStyleId>{5C22544A-7EE6-4342-B048-85BDC9FD1C3A}</a:tableStyleId>
              </a:tblPr>
              <a:tblGrid>
                <a:gridCol w="2631602">
                  <a:extLst>
                    <a:ext uri="{9D8B030D-6E8A-4147-A177-3AD203B41FA5}">
                      <a16:colId xmlns:a16="http://schemas.microsoft.com/office/drawing/2014/main" val="20000"/>
                    </a:ext>
                  </a:extLst>
                </a:gridCol>
                <a:gridCol w="1398290">
                  <a:extLst>
                    <a:ext uri="{9D8B030D-6E8A-4147-A177-3AD203B41FA5}">
                      <a16:colId xmlns:a16="http://schemas.microsoft.com/office/drawing/2014/main" val="20001"/>
                    </a:ext>
                  </a:extLst>
                </a:gridCol>
                <a:gridCol w="1375507">
                  <a:extLst>
                    <a:ext uri="{9D8B030D-6E8A-4147-A177-3AD203B41FA5}">
                      <a16:colId xmlns:a16="http://schemas.microsoft.com/office/drawing/2014/main" val="20002"/>
                    </a:ext>
                  </a:extLst>
                </a:gridCol>
                <a:gridCol w="893657">
                  <a:extLst>
                    <a:ext uri="{9D8B030D-6E8A-4147-A177-3AD203B41FA5}">
                      <a16:colId xmlns:a16="http://schemas.microsoft.com/office/drawing/2014/main" val="20003"/>
                    </a:ext>
                  </a:extLst>
                </a:gridCol>
                <a:gridCol w="1215169">
                  <a:extLst>
                    <a:ext uri="{9D8B030D-6E8A-4147-A177-3AD203B41FA5}">
                      <a16:colId xmlns:a16="http://schemas.microsoft.com/office/drawing/2014/main" val="20004"/>
                    </a:ext>
                  </a:extLst>
                </a:gridCol>
                <a:gridCol w="2315575">
                  <a:extLst>
                    <a:ext uri="{9D8B030D-6E8A-4147-A177-3AD203B41FA5}">
                      <a16:colId xmlns:a16="http://schemas.microsoft.com/office/drawing/2014/main" val="20005"/>
                    </a:ext>
                  </a:extLst>
                </a:gridCol>
              </a:tblGrid>
              <a:tr h="457200">
                <a:tc>
                  <a:txBody>
                    <a:bodyPr/>
                    <a:lstStyle/>
                    <a:p>
                      <a:pPr marL="0" marR="0">
                        <a:lnSpc>
                          <a:spcPct val="107000"/>
                        </a:lnSpc>
                        <a:spcBef>
                          <a:spcPts val="0"/>
                        </a:spcBef>
                        <a:spcAft>
                          <a:spcPts val="0"/>
                        </a:spcAft>
                      </a:pPr>
                      <a:r>
                        <a:rPr lang="de-DE" sz="1000" dirty="0">
                          <a:effectLst/>
                        </a:rPr>
                        <a:t>Mine</a:t>
                      </a:r>
                      <a:endParaRPr lang="en-US" sz="1100" dirty="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Location</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Depth (cm)</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Remarks</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457200">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0-15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15-30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Average</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0"/>
                        </a:spcAft>
                      </a:pPr>
                      <a:r>
                        <a:rPr lang="de-DE" sz="1000">
                          <a:effectLst/>
                        </a:rPr>
                        <a:t>Barite</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Nde</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33.1</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32.6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32.8</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457200">
                <a:tc>
                  <a:txBody>
                    <a:bodyPr/>
                    <a:lstStyle/>
                    <a:p>
                      <a:endParaRPr lang="en-US" sz="1000">
                        <a:effectLst/>
                        <a:latin typeface="Calibri"/>
                      </a:endParaRPr>
                    </a:p>
                  </a:txBody>
                  <a:tcPr marL="44450" marR="44450" marT="0" marB="0" anchor="ctr"/>
                </a:tc>
                <a:tc>
                  <a:txBody>
                    <a:bodyPr/>
                    <a:lstStyle/>
                    <a:p>
                      <a:pPr marL="0" marR="0">
                        <a:lnSpc>
                          <a:spcPct val="107000"/>
                        </a:lnSpc>
                        <a:spcBef>
                          <a:spcPts val="0"/>
                        </a:spcBef>
                        <a:spcAft>
                          <a:spcPts val="0"/>
                        </a:spcAft>
                      </a:pPr>
                      <a:r>
                        <a:rPr lang="de-DE" sz="1000">
                          <a:effectLst/>
                        </a:rPr>
                        <a:t>Alese</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30.3</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47.5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38.9</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457200">
                <a:tc>
                  <a:txBody>
                    <a:bodyPr/>
                    <a:lstStyle/>
                    <a:p>
                      <a:endParaRPr lang="en-US" sz="1000">
                        <a:effectLst/>
                        <a:latin typeface="Calibri"/>
                      </a:endParaRPr>
                    </a:p>
                  </a:txBody>
                  <a:tcPr marL="44450" marR="44450" marT="0" marB="0" anchor="ctr"/>
                </a:tc>
                <a:tc>
                  <a:txBody>
                    <a:bodyPr/>
                    <a:lstStyle/>
                    <a:p>
                      <a:pPr marL="0" marR="0">
                        <a:lnSpc>
                          <a:spcPct val="107000"/>
                        </a:lnSpc>
                        <a:spcBef>
                          <a:spcPts val="0"/>
                        </a:spcBef>
                        <a:spcAft>
                          <a:spcPts val="0"/>
                        </a:spcAft>
                      </a:pPr>
                      <a:r>
                        <a:rPr lang="de-DE" sz="1000">
                          <a:effectLst/>
                        </a:rPr>
                        <a:t>Okumeretet</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41.1</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29.9</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35.5</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457200">
                <a:tc>
                  <a:txBody>
                    <a:bodyPr/>
                    <a:lstStyle/>
                    <a:p>
                      <a:endParaRPr lang="en-US" sz="1000">
                        <a:effectLst/>
                        <a:latin typeface="Calibri"/>
                      </a:endParaRPr>
                    </a:p>
                  </a:txBody>
                  <a:tcPr marL="44450" marR="44450" marT="0" marB="0" anchor="ctr"/>
                </a:tc>
                <a:tc>
                  <a:txBody>
                    <a:bodyPr/>
                    <a:lstStyle/>
                    <a:p>
                      <a:pPr marL="0" marR="0">
                        <a:lnSpc>
                          <a:spcPct val="107000"/>
                        </a:lnSpc>
                        <a:spcBef>
                          <a:spcPts val="0"/>
                        </a:spcBef>
                        <a:spcAft>
                          <a:spcPts val="0"/>
                        </a:spcAft>
                      </a:pPr>
                      <a:r>
                        <a:rPr lang="de-DE" sz="1000" dirty="0">
                          <a:effectLst/>
                        </a:rPr>
                        <a:t>Iyametet</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32.7</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31.7</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32.2</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r h="457200">
                <a:tc>
                  <a:txBody>
                    <a:bodyPr/>
                    <a:lstStyle/>
                    <a:p>
                      <a:endParaRPr lang="en-US" sz="1000">
                        <a:effectLst/>
                        <a:latin typeface="Calibri"/>
                      </a:endParaRPr>
                    </a:p>
                  </a:txBody>
                  <a:tcPr marL="44450" marR="44450" marT="0" marB="0" anchor="ctr"/>
                </a:tc>
                <a:tc>
                  <a:txBody>
                    <a:bodyPr/>
                    <a:lstStyle/>
                    <a:p>
                      <a:pPr marL="0" marR="0">
                        <a:lnSpc>
                          <a:spcPct val="107000"/>
                        </a:lnSpc>
                        <a:spcBef>
                          <a:spcPts val="0"/>
                        </a:spcBef>
                        <a:spcAft>
                          <a:spcPts val="0"/>
                        </a:spcAft>
                      </a:pPr>
                      <a:r>
                        <a:rPr lang="de-DE" sz="1000" dirty="0">
                          <a:effectLst/>
                        </a:rPr>
                        <a:t>Ekukunela</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25.9</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21.2</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23.5</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6"/>
                  </a:ext>
                </a:extLst>
              </a:tr>
              <a:tr h="457200">
                <a:tc>
                  <a:txBody>
                    <a:bodyPr/>
                    <a:lstStyle/>
                    <a:p>
                      <a:endParaRPr lang="en-US" sz="1000" dirty="0">
                        <a:effectLst/>
                        <a:latin typeface="Calibri"/>
                      </a:endParaRPr>
                    </a:p>
                  </a:txBody>
                  <a:tcPr marL="44450" marR="44450" marT="0" marB="0" anchor="ctr"/>
                </a:tc>
                <a:tc>
                  <a:txBody>
                    <a:bodyPr/>
                    <a:lstStyle/>
                    <a:p>
                      <a:pPr marL="0" marR="0">
                        <a:lnSpc>
                          <a:spcPct val="107000"/>
                        </a:lnSpc>
                        <a:spcBef>
                          <a:spcPts val="0"/>
                        </a:spcBef>
                        <a:spcAft>
                          <a:spcPts val="0"/>
                        </a:spcAft>
                      </a:pPr>
                      <a:r>
                        <a:rPr lang="de-DE" sz="1000" dirty="0">
                          <a:effectLst/>
                        </a:rPr>
                        <a:t>Akpet 1</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40.9</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27.2</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34.1</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7"/>
                  </a:ext>
                </a:extLst>
              </a:tr>
              <a:tr h="457200">
                <a:tc>
                  <a:txBody>
                    <a:bodyPr/>
                    <a:lstStyle/>
                    <a:p>
                      <a:endParaRPr lang="en-US" sz="1000">
                        <a:effectLst/>
                        <a:latin typeface="Calibri"/>
                      </a:endParaRPr>
                    </a:p>
                  </a:txBody>
                  <a:tcPr marL="44450" marR="44450" marT="0" marB="0" anchor="ctr"/>
                </a:tc>
                <a:tc>
                  <a:txBody>
                    <a:bodyPr/>
                    <a:lstStyle/>
                    <a:p>
                      <a:pPr marL="0" marR="0">
                        <a:lnSpc>
                          <a:spcPct val="107000"/>
                        </a:lnSpc>
                        <a:spcBef>
                          <a:spcPts val="0"/>
                        </a:spcBef>
                        <a:spcAft>
                          <a:spcPts val="0"/>
                        </a:spcAft>
                      </a:pPr>
                      <a:r>
                        <a:rPr lang="de-DE" sz="1000" dirty="0">
                          <a:effectLst/>
                        </a:rPr>
                        <a:t>Ibogo</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33.6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24.6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29.1</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8"/>
                  </a:ext>
                </a:extLst>
              </a:tr>
              <a:tr h="457200">
                <a:tc>
                  <a:txBody>
                    <a:bodyPr/>
                    <a:lstStyle/>
                    <a:p>
                      <a:pPr marL="0" marR="0">
                        <a:lnSpc>
                          <a:spcPct val="107000"/>
                        </a:lnSpc>
                        <a:spcBef>
                          <a:spcPts val="0"/>
                        </a:spcBef>
                        <a:spcAft>
                          <a:spcPts val="0"/>
                        </a:spcAft>
                      </a:pPr>
                      <a:r>
                        <a:rPr lang="de-DE" sz="1000">
                          <a:effectLst/>
                        </a:rPr>
                        <a:t>Pb-Zn</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dirty="0">
                          <a:effectLst/>
                        </a:rPr>
                        <a:t>Ameka</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41.7</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21.5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31.6</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High contamination</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9"/>
                  </a:ext>
                </a:extLst>
              </a:tr>
              <a:tr h="457200">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dirty="0">
                          <a:effectLst/>
                        </a:rPr>
                        <a:t>Ohawuku</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dirty="0">
                          <a:effectLst/>
                        </a:rPr>
                        <a:t>27.1</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dirty="0">
                          <a:effectLst/>
                        </a:rPr>
                        <a:t>7.4</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17.3</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dirty="0">
                          <a:effectLst/>
                        </a:rPr>
                        <a:t>Considerable contamination</a:t>
                      </a:r>
                      <a:endParaRPr lang="en-US"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10"/>
                  </a:ext>
                </a:extLst>
              </a:tr>
            </a:tbl>
          </a:graphicData>
        </a:graphic>
      </p:graphicFrame>
      <p:sp>
        <p:nvSpPr>
          <p:cNvPr id="8" name="TextBox 7"/>
          <p:cNvSpPr txBox="1"/>
          <p:nvPr/>
        </p:nvSpPr>
        <p:spPr>
          <a:xfrm>
            <a:off x="533400" y="6012652"/>
            <a:ext cx="3657600" cy="369332"/>
          </a:xfrm>
          <a:prstGeom prst="rect">
            <a:avLst/>
          </a:prstGeom>
          <a:noFill/>
        </p:spPr>
        <p:txBody>
          <a:bodyPr wrap="square" rtlCol="0">
            <a:spAutoFit/>
          </a:bodyPr>
          <a:lstStyle/>
          <a:p>
            <a:r>
              <a:rPr lang="en-US" dirty="0">
                <a:latin typeface="Times New Roman" pitchFamily="18" charset="0"/>
                <a:cs typeface="Times New Roman" pitchFamily="18" charset="0"/>
              </a:rPr>
              <a:t>Source: </a:t>
            </a:r>
            <a:r>
              <a:rPr lang="en-US" dirty="0" err="1">
                <a:latin typeface="Times New Roman" pitchFamily="18" charset="0"/>
                <a:cs typeface="Times New Roman" pitchFamily="18" charset="0"/>
              </a:rPr>
              <a:t>Nganje</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t>
            </a:r>
            <a:r>
              <a:rPr lang="en-US" i="1" dirty="0" err="1">
                <a:latin typeface="Times New Roman" pitchFamily="18" charset="0"/>
                <a:cs typeface="Times New Roman" pitchFamily="18" charset="0"/>
              </a:rPr>
              <a:t>al.,in</a:t>
            </a:r>
            <a:r>
              <a:rPr lang="en-US" i="1" dirty="0">
                <a:latin typeface="Times New Roman" pitchFamily="18" charset="0"/>
                <a:cs typeface="Times New Roman" pitchFamily="18" charset="0"/>
              </a:rPr>
              <a:t> Press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6612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914400"/>
          </a:xfrm>
        </p:spPr>
        <p:txBody>
          <a:bodyPr>
            <a:normAutofit/>
          </a:bodyPr>
          <a:lstStyle/>
          <a:p>
            <a:r>
              <a:rPr lang="en-US" sz="2400" dirty="0">
                <a:latin typeface="Times New Roman" pitchFamily="18" charset="0"/>
                <a:cs typeface="Times New Roman" pitchFamily="18" charset="0"/>
              </a:rPr>
              <a:t>Table 7: Ecological Risk Index (RI) and class of individual trace metals on case areas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8062011"/>
              </p:ext>
            </p:extLst>
          </p:nvPr>
        </p:nvGraphicFramePr>
        <p:xfrm>
          <a:off x="990600" y="1219200"/>
          <a:ext cx="10134600" cy="4800600"/>
        </p:xfrm>
        <a:graphic>
          <a:graphicData uri="http://schemas.openxmlformats.org/drawingml/2006/table">
            <a:tbl>
              <a:tblPr firstRow="1" firstCol="1" bandRow="1">
                <a:tableStyleId>{5C22544A-7EE6-4342-B048-85BDC9FD1C3A}</a:tableStyleId>
              </a:tblPr>
              <a:tblGrid>
                <a:gridCol w="706632">
                  <a:extLst>
                    <a:ext uri="{9D8B030D-6E8A-4147-A177-3AD203B41FA5}">
                      <a16:colId xmlns:a16="http://schemas.microsoft.com/office/drawing/2014/main" val="20000"/>
                    </a:ext>
                  </a:extLst>
                </a:gridCol>
                <a:gridCol w="1394670">
                  <a:extLst>
                    <a:ext uri="{9D8B030D-6E8A-4147-A177-3AD203B41FA5}">
                      <a16:colId xmlns:a16="http://schemas.microsoft.com/office/drawing/2014/main" val="20001"/>
                    </a:ext>
                  </a:extLst>
                </a:gridCol>
                <a:gridCol w="929780">
                  <a:extLst>
                    <a:ext uri="{9D8B030D-6E8A-4147-A177-3AD203B41FA5}">
                      <a16:colId xmlns:a16="http://schemas.microsoft.com/office/drawing/2014/main" val="20002"/>
                    </a:ext>
                  </a:extLst>
                </a:gridCol>
                <a:gridCol w="1134332">
                  <a:extLst>
                    <a:ext uri="{9D8B030D-6E8A-4147-A177-3AD203B41FA5}">
                      <a16:colId xmlns:a16="http://schemas.microsoft.com/office/drawing/2014/main" val="20003"/>
                    </a:ext>
                  </a:extLst>
                </a:gridCol>
                <a:gridCol w="1506244">
                  <a:extLst>
                    <a:ext uri="{9D8B030D-6E8A-4147-A177-3AD203B41FA5}">
                      <a16:colId xmlns:a16="http://schemas.microsoft.com/office/drawing/2014/main" val="20004"/>
                    </a:ext>
                  </a:extLst>
                </a:gridCol>
                <a:gridCol w="1208712">
                  <a:extLst>
                    <a:ext uri="{9D8B030D-6E8A-4147-A177-3AD203B41FA5}">
                      <a16:colId xmlns:a16="http://schemas.microsoft.com/office/drawing/2014/main" val="20005"/>
                    </a:ext>
                  </a:extLst>
                </a:gridCol>
                <a:gridCol w="1041354">
                  <a:extLst>
                    <a:ext uri="{9D8B030D-6E8A-4147-A177-3AD203B41FA5}">
                      <a16:colId xmlns:a16="http://schemas.microsoft.com/office/drawing/2014/main" val="20006"/>
                    </a:ext>
                  </a:extLst>
                </a:gridCol>
                <a:gridCol w="1171522">
                  <a:extLst>
                    <a:ext uri="{9D8B030D-6E8A-4147-A177-3AD203B41FA5}">
                      <a16:colId xmlns:a16="http://schemas.microsoft.com/office/drawing/2014/main" val="20007"/>
                    </a:ext>
                  </a:extLst>
                </a:gridCol>
                <a:gridCol w="1041354">
                  <a:extLst>
                    <a:ext uri="{9D8B030D-6E8A-4147-A177-3AD203B41FA5}">
                      <a16:colId xmlns:a16="http://schemas.microsoft.com/office/drawing/2014/main" val="20008"/>
                    </a:ext>
                  </a:extLst>
                </a:gridCol>
              </a:tblGrid>
              <a:tr h="533400">
                <a:tc>
                  <a:txBody>
                    <a:bodyPr/>
                    <a:lstStyle/>
                    <a:p>
                      <a:pPr marL="0" marR="0">
                        <a:lnSpc>
                          <a:spcPct val="107000"/>
                        </a:lnSpc>
                        <a:spcBef>
                          <a:spcPts val="0"/>
                        </a:spcBef>
                        <a:spcAft>
                          <a:spcPts val="0"/>
                        </a:spcAft>
                      </a:pPr>
                      <a:r>
                        <a:rPr lang="de-DE" sz="1000" dirty="0">
                          <a:effectLst/>
                        </a:rPr>
                        <a:t>Metal</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Barite mines</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Pb-Zn mine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0"/>
                  </a:ext>
                </a:extLst>
              </a:tr>
              <a:tr h="533400">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dirty="0">
                          <a:effectLst/>
                        </a:rPr>
                        <a:t>0-15cm</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15-30cm</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Average</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Class</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Ameka</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Ohawuku</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Average</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Class</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1"/>
                  </a:ext>
                </a:extLst>
              </a:tr>
              <a:tr h="533400">
                <a:tc>
                  <a:txBody>
                    <a:bodyPr/>
                    <a:lstStyle/>
                    <a:p>
                      <a:pPr marL="0" marR="0">
                        <a:lnSpc>
                          <a:spcPct val="107000"/>
                        </a:lnSpc>
                        <a:spcBef>
                          <a:spcPts val="0"/>
                        </a:spcBef>
                        <a:spcAft>
                          <a:spcPts val="0"/>
                        </a:spcAft>
                      </a:pPr>
                      <a:r>
                        <a:rPr lang="de-DE" sz="1000">
                          <a:effectLst/>
                        </a:rPr>
                        <a:t>As</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603.7</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761.4</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682.5</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Very high risk</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30.9</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39.6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35.3</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2"/>
                  </a:ext>
                </a:extLst>
              </a:tr>
              <a:tr h="533400">
                <a:tc>
                  <a:txBody>
                    <a:bodyPr/>
                    <a:lstStyle/>
                    <a:p>
                      <a:pPr marL="0" marR="0">
                        <a:lnSpc>
                          <a:spcPct val="107000"/>
                        </a:lnSpc>
                        <a:spcBef>
                          <a:spcPts val="0"/>
                        </a:spcBef>
                        <a:spcAft>
                          <a:spcPts val="0"/>
                        </a:spcAft>
                      </a:pPr>
                      <a:r>
                        <a:rPr lang="de-DE" sz="1000">
                          <a:effectLst/>
                        </a:rPr>
                        <a:t>Cd</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220.5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0.0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110.3</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5.6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47.0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26.3</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3"/>
                  </a:ext>
                </a:extLst>
              </a:tr>
              <a:tr h="533400">
                <a:tc>
                  <a:txBody>
                    <a:bodyPr/>
                    <a:lstStyle/>
                    <a:p>
                      <a:pPr marL="0" marR="0">
                        <a:lnSpc>
                          <a:spcPct val="107000"/>
                        </a:lnSpc>
                        <a:spcBef>
                          <a:spcPts val="0"/>
                        </a:spcBef>
                        <a:spcAft>
                          <a:spcPts val="0"/>
                        </a:spcAft>
                      </a:pPr>
                      <a:r>
                        <a:rPr lang="de-DE" sz="1000">
                          <a:effectLst/>
                        </a:rPr>
                        <a:t>Cr</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10.3</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14.3</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12.3</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2.3</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3.6</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2.9</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4"/>
                  </a:ext>
                </a:extLst>
              </a:tr>
              <a:tr h="533400">
                <a:tc>
                  <a:txBody>
                    <a:bodyPr/>
                    <a:lstStyle/>
                    <a:p>
                      <a:pPr marL="0" marR="0">
                        <a:lnSpc>
                          <a:spcPct val="107000"/>
                        </a:lnSpc>
                        <a:spcBef>
                          <a:spcPts val="0"/>
                        </a:spcBef>
                        <a:spcAft>
                          <a:spcPts val="0"/>
                        </a:spcAft>
                      </a:pPr>
                      <a:r>
                        <a:rPr lang="de-DE" sz="1000">
                          <a:effectLst/>
                        </a:rPr>
                        <a:t>Cu</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288.0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259.8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273.9</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Moderate risk</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14.8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9.6</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5"/>
                  </a:ext>
                </a:extLst>
              </a:tr>
              <a:tr h="533400">
                <a:tc>
                  <a:txBody>
                    <a:bodyPr/>
                    <a:lstStyle/>
                    <a:p>
                      <a:pPr marL="0" marR="0">
                        <a:lnSpc>
                          <a:spcPct val="107000"/>
                        </a:lnSpc>
                        <a:spcBef>
                          <a:spcPts val="0"/>
                        </a:spcBef>
                        <a:spcAft>
                          <a:spcPts val="0"/>
                        </a:spcAft>
                      </a:pPr>
                      <a:r>
                        <a:rPr lang="de-DE" sz="1000">
                          <a:effectLst/>
                        </a:rPr>
                        <a:t>Ni</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95.8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57.5</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76.6</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dirty="0">
                          <a:effectLst/>
                        </a:rPr>
                        <a:t>Low risk</a:t>
                      </a:r>
                      <a:endParaRPr lang="en-US" sz="1100" dirty="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7.4</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10.8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9.1</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6"/>
                  </a:ext>
                </a:extLst>
              </a:tr>
              <a:tr h="533400">
                <a:tc>
                  <a:txBody>
                    <a:bodyPr/>
                    <a:lstStyle/>
                    <a:p>
                      <a:pPr marL="0" marR="0">
                        <a:lnSpc>
                          <a:spcPct val="107000"/>
                        </a:lnSpc>
                        <a:spcBef>
                          <a:spcPts val="0"/>
                        </a:spcBef>
                        <a:spcAft>
                          <a:spcPts val="0"/>
                        </a:spcAft>
                      </a:pPr>
                      <a:r>
                        <a:rPr lang="de-DE" sz="1000">
                          <a:effectLst/>
                        </a:rPr>
                        <a:t>Pb</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312.0</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196.4</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254.2</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Moderate risk</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47.8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132.2</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90.0</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extLst>
                  <a:ext uri="{0D108BD9-81ED-4DB2-BD59-A6C34878D82A}">
                    <a16:rowId xmlns:a16="http://schemas.microsoft.com/office/drawing/2014/main" val="10007"/>
                  </a:ext>
                </a:extLst>
              </a:tr>
              <a:tr h="533400">
                <a:tc>
                  <a:txBody>
                    <a:bodyPr/>
                    <a:lstStyle/>
                    <a:p>
                      <a:pPr marL="0" marR="0">
                        <a:lnSpc>
                          <a:spcPct val="107000"/>
                        </a:lnSpc>
                        <a:spcBef>
                          <a:spcPts val="0"/>
                        </a:spcBef>
                        <a:spcAft>
                          <a:spcPts val="0"/>
                        </a:spcAft>
                      </a:pPr>
                      <a:r>
                        <a:rPr lang="de-DE" sz="1000">
                          <a:effectLst/>
                        </a:rPr>
                        <a:t>Zn</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34.1</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28.9</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31.5</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a:effectLst/>
                        </a:rPr>
                        <a:t>Low risk</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10.8</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29.9</a:t>
                      </a:r>
                      <a:endParaRPr lang="en-US" sz="1100">
                        <a:effectLst/>
                        <a:latin typeface="Calibri"/>
                        <a:ea typeface="Calibri"/>
                        <a:cs typeface="Times New Roman"/>
                      </a:endParaRPr>
                    </a:p>
                  </a:txBody>
                  <a:tcPr marL="44450" marR="44450" marT="0" marB="0" anchor="ctr"/>
                </a:tc>
                <a:tc>
                  <a:txBody>
                    <a:bodyPr/>
                    <a:lstStyle/>
                    <a:p>
                      <a:pPr marL="0" marR="0" algn="ctr">
                        <a:lnSpc>
                          <a:spcPct val="107000"/>
                        </a:lnSpc>
                        <a:spcBef>
                          <a:spcPts val="0"/>
                        </a:spcBef>
                        <a:spcAft>
                          <a:spcPts val="0"/>
                        </a:spcAft>
                      </a:pPr>
                      <a:r>
                        <a:rPr lang="de-DE" sz="1000">
                          <a:effectLst/>
                        </a:rPr>
                        <a:t>20.3</a:t>
                      </a:r>
                      <a:endParaRPr lang="en-US" sz="1100">
                        <a:effectLst/>
                        <a:latin typeface="Calibri"/>
                        <a:ea typeface="Calibri"/>
                        <a:cs typeface="Times New Roman"/>
                      </a:endParaRPr>
                    </a:p>
                  </a:txBody>
                  <a:tcPr marL="44450" marR="44450" marT="0" marB="0" anchor="ctr"/>
                </a:tc>
                <a:tc>
                  <a:txBody>
                    <a:bodyPr/>
                    <a:lstStyle/>
                    <a:p>
                      <a:pPr marL="0" marR="0">
                        <a:lnSpc>
                          <a:spcPct val="107000"/>
                        </a:lnSpc>
                        <a:spcBef>
                          <a:spcPts val="0"/>
                        </a:spcBef>
                        <a:spcAft>
                          <a:spcPts val="0"/>
                        </a:spcAft>
                      </a:pPr>
                      <a:r>
                        <a:rPr lang="de-DE" sz="1000" dirty="0">
                          <a:effectLst/>
                        </a:rPr>
                        <a:t>Low risk</a:t>
                      </a:r>
                      <a:endParaRPr lang="en-US" sz="11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B183A076-1B4F-4098-9750-034775079348}" type="slidenum">
              <a:rPr lang="en-US" smtClean="0"/>
              <a:pPr/>
              <a:t>19</a:t>
            </a:fld>
            <a:endParaRPr lang="en-US"/>
          </a:p>
        </p:txBody>
      </p:sp>
      <p:sp>
        <p:nvSpPr>
          <p:cNvPr id="6" name="TextBox 5"/>
          <p:cNvSpPr txBox="1"/>
          <p:nvPr/>
        </p:nvSpPr>
        <p:spPr>
          <a:xfrm>
            <a:off x="966952" y="6264900"/>
            <a:ext cx="3429000" cy="369332"/>
          </a:xfrm>
          <a:prstGeom prst="rect">
            <a:avLst/>
          </a:prstGeom>
          <a:noFill/>
        </p:spPr>
        <p:txBody>
          <a:bodyPr wrap="square" rtlCol="0">
            <a:spAutoFit/>
          </a:bodyPr>
          <a:lstStyle/>
          <a:p>
            <a:r>
              <a:rPr lang="en-US" dirty="0">
                <a:latin typeface="Times New Roman" pitchFamily="18" charset="0"/>
                <a:cs typeface="Times New Roman" pitchFamily="18" charset="0"/>
              </a:rPr>
              <a:t>Source: </a:t>
            </a:r>
            <a:r>
              <a:rPr lang="en-US" dirty="0" err="1">
                <a:latin typeface="Times New Roman" pitchFamily="18" charset="0"/>
                <a:cs typeface="Times New Roman" pitchFamily="18" charset="0"/>
              </a:rPr>
              <a:t>Nganje</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al., in press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2746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914400"/>
          </a:xfrm>
        </p:spPr>
        <p:txBody>
          <a:bodyPr>
            <a:normAutofit/>
          </a:bodyPr>
          <a:lstStyle/>
          <a:p>
            <a:r>
              <a:rPr lang="en-US" sz="3000" b="1" dirty="0">
                <a:latin typeface="Times New Roman" pitchFamily="18" charset="0"/>
                <a:cs typeface="Times New Roman" pitchFamily="18" charset="0"/>
              </a:rPr>
              <a:t>OUTLINE</a:t>
            </a:r>
          </a:p>
        </p:txBody>
      </p:sp>
      <p:sp>
        <p:nvSpPr>
          <p:cNvPr id="3" name="Content Placeholder 2"/>
          <p:cNvSpPr>
            <a:spLocks noGrp="1"/>
          </p:cNvSpPr>
          <p:nvPr>
            <p:ph idx="1"/>
          </p:nvPr>
        </p:nvSpPr>
        <p:spPr>
          <a:xfrm>
            <a:off x="1981200" y="685800"/>
            <a:ext cx="7620000" cy="6172200"/>
          </a:xfrm>
        </p:spPr>
        <p:txBody>
          <a:bodyPr>
            <a:noAutofit/>
          </a:bodyPr>
          <a:lstStyle/>
          <a:p>
            <a:pPr algn="just">
              <a:buClr>
                <a:schemeClr val="tx1"/>
              </a:buClr>
              <a:buSzPct val="117000"/>
              <a:buFont typeface="Courier New" pitchFamily="49" charset="0"/>
              <a:buChar char="o"/>
            </a:pPr>
            <a:r>
              <a:rPr lang="en-US" sz="2000" dirty="0">
                <a:latin typeface="Times New Roman" pitchFamily="18" charset="0"/>
                <a:cs typeface="Times New Roman" pitchFamily="18" charset="0"/>
              </a:rPr>
              <a:t> Introduction</a:t>
            </a:r>
          </a:p>
          <a:p>
            <a:pPr algn="just">
              <a:buClr>
                <a:schemeClr val="tx1"/>
              </a:buClr>
              <a:buSzPct val="117000"/>
              <a:buNone/>
            </a:pPr>
            <a:endParaRPr lang="en-US" sz="2000" dirty="0">
              <a:latin typeface="Times New Roman" pitchFamily="18" charset="0"/>
              <a:cs typeface="Times New Roman" pitchFamily="18" charset="0"/>
            </a:endParaRPr>
          </a:p>
          <a:p>
            <a:pPr algn="just">
              <a:buFont typeface="Courier New" pitchFamily="49" charset="0"/>
              <a:buChar char="o"/>
            </a:pPr>
            <a:r>
              <a:rPr lang="en-US" sz="2000" dirty="0">
                <a:latin typeface="Times New Roman" pitchFamily="18" charset="0"/>
                <a:cs typeface="Times New Roman" pitchFamily="18" charset="0"/>
              </a:rPr>
              <a:t>Nigeria’s mineral endowment and</a:t>
            </a:r>
          </a:p>
          <a:p>
            <a:pPr marL="0" indent="0" algn="just">
              <a:buNone/>
            </a:pPr>
            <a:r>
              <a:rPr lang="en-US" sz="2000" dirty="0">
                <a:latin typeface="Times New Roman" pitchFamily="18" charset="0"/>
                <a:cs typeface="Times New Roman" pitchFamily="18" charset="0"/>
              </a:rPr>
              <a:t>      potentials.</a:t>
            </a:r>
          </a:p>
          <a:p>
            <a:pPr marL="0" indent="0" algn="just">
              <a:buNone/>
            </a:pPr>
            <a:endParaRPr lang="en-US" sz="2000" dirty="0">
              <a:latin typeface="Times New Roman" pitchFamily="18" charset="0"/>
              <a:cs typeface="Times New Roman" pitchFamily="18" charset="0"/>
            </a:endParaRPr>
          </a:p>
          <a:p>
            <a:pPr algn="just">
              <a:buFont typeface="Courier New" pitchFamily="49" charset="0"/>
              <a:buChar char="o"/>
            </a:pPr>
            <a:r>
              <a:rPr lang="en-US" sz="2000" dirty="0">
                <a:latin typeface="Times New Roman" pitchFamily="18" charset="0"/>
                <a:cs typeface="Times New Roman" pitchFamily="18" charset="0"/>
              </a:rPr>
              <a:t>Brief history of mining in Nigeria.</a:t>
            </a:r>
          </a:p>
          <a:p>
            <a:pPr marL="0" indent="0" algn="just">
              <a:buNone/>
            </a:pPr>
            <a:endParaRPr lang="en-US" sz="2000" dirty="0">
              <a:latin typeface="Times New Roman" pitchFamily="18" charset="0"/>
              <a:cs typeface="Times New Roman" pitchFamily="18" charset="0"/>
            </a:endParaRPr>
          </a:p>
          <a:p>
            <a:pPr algn="just">
              <a:buFont typeface="Courier New" pitchFamily="49" charset="0"/>
              <a:buChar char="o"/>
            </a:pPr>
            <a:r>
              <a:rPr lang="en-US" sz="2000" dirty="0">
                <a:latin typeface="Times New Roman" pitchFamily="18" charset="0"/>
                <a:cs typeface="Times New Roman" pitchFamily="18" charset="0"/>
              </a:rPr>
              <a:t> Characteristics and management of </a:t>
            </a:r>
          </a:p>
          <a:p>
            <a:pPr marL="0" indent="0" algn="just">
              <a:buNone/>
            </a:pPr>
            <a:r>
              <a:rPr lang="en-US" sz="2000" dirty="0">
                <a:latin typeface="Times New Roman" pitchFamily="18" charset="0"/>
                <a:cs typeface="Times New Roman" pitchFamily="18" charset="0"/>
              </a:rPr>
              <a:t>       of the abandoned mines.</a:t>
            </a:r>
          </a:p>
          <a:p>
            <a:pPr marL="0" indent="0" algn="just">
              <a:buFont typeface="Courier New" pitchFamily="49" charset="0"/>
              <a:buChar char="o"/>
            </a:pPr>
            <a:endParaRPr lang="en-US" sz="2000" dirty="0">
              <a:latin typeface="Times New Roman" pitchFamily="18" charset="0"/>
              <a:cs typeface="Times New Roman" pitchFamily="18" charset="0"/>
            </a:endParaRPr>
          </a:p>
          <a:p>
            <a:pPr algn="just">
              <a:buFont typeface="Courier New" pitchFamily="49" charset="0"/>
              <a:buChar char="o"/>
            </a:pPr>
            <a:r>
              <a:rPr lang="en-US" sz="2000" dirty="0">
                <a:latin typeface="Times New Roman" pitchFamily="18" charset="0"/>
                <a:cs typeface="Times New Roman" pitchFamily="18" charset="0"/>
              </a:rPr>
              <a:t> Environmental investigation, degree</a:t>
            </a:r>
          </a:p>
          <a:p>
            <a:pPr marL="0" indent="0" algn="just">
              <a:buNone/>
            </a:pPr>
            <a:r>
              <a:rPr lang="en-US" sz="2000" dirty="0">
                <a:latin typeface="Times New Roman" pitchFamily="18" charset="0"/>
                <a:cs typeface="Times New Roman" pitchFamily="18" charset="0"/>
              </a:rPr>
              <a:t>       of contamination and risk assessment</a:t>
            </a:r>
          </a:p>
          <a:p>
            <a:pPr algn="just">
              <a:buNone/>
            </a:pPr>
            <a:endParaRPr lang="en-US" sz="2000" dirty="0">
              <a:latin typeface="Times New Roman" pitchFamily="18" charset="0"/>
              <a:cs typeface="Times New Roman" pitchFamily="18" charset="0"/>
            </a:endParaRPr>
          </a:p>
          <a:p>
            <a:pPr algn="just">
              <a:buFont typeface="Courier New" pitchFamily="49" charset="0"/>
              <a:buChar char="o"/>
            </a:pPr>
            <a:r>
              <a:rPr lang="en-US" sz="2000" dirty="0">
                <a:latin typeface="Times New Roman" pitchFamily="18" charset="0"/>
                <a:cs typeface="Times New Roman" pitchFamily="18" charset="0"/>
              </a:rPr>
              <a:t>  Conclusion/management strategies      </a:t>
            </a:r>
          </a:p>
        </p:txBody>
      </p:sp>
      <p:sp>
        <p:nvSpPr>
          <p:cNvPr id="4" name="Slide Number Placeholder 3"/>
          <p:cNvSpPr>
            <a:spLocks noGrp="1"/>
          </p:cNvSpPr>
          <p:nvPr>
            <p:ph type="sldNum" sz="quarter" idx="12"/>
          </p:nvPr>
        </p:nvSpPr>
        <p:spPr/>
        <p:txBody>
          <a:bodyPr/>
          <a:lstStyle/>
          <a:p>
            <a:fld id="{B183A076-1B4F-4098-9750-034775079348}" type="slidenum">
              <a:rPr lang="en-US" smtClean="0"/>
              <a:pPr/>
              <a:t>2</a:t>
            </a:fld>
            <a:endParaRPr lang="en-US" dirty="0"/>
          </a:p>
        </p:txBody>
      </p:sp>
      <p:pic>
        <p:nvPicPr>
          <p:cNvPr id="1026" name="Picture 2" descr="P:\gold\ALP-2013-0502-37239-Camel-Gold-Nugget.jpg"/>
          <p:cNvPicPr>
            <a:picLocks noChangeAspect="1" noChangeArrowheads="1"/>
          </p:cNvPicPr>
          <p:nvPr/>
        </p:nvPicPr>
        <p:blipFill>
          <a:blip r:embed="rId3"/>
          <a:srcRect/>
          <a:stretch>
            <a:fillRect/>
          </a:stretch>
        </p:blipFill>
        <p:spPr bwMode="auto">
          <a:xfrm>
            <a:off x="6400800" y="685800"/>
            <a:ext cx="3810000" cy="5715000"/>
          </a:xfrm>
          <a:prstGeom prst="rect">
            <a:avLst/>
          </a:prstGeom>
          <a:noFill/>
        </p:spPr>
      </p:pic>
    </p:spTree>
    <p:extLst>
      <p:ext uri="{BB962C8B-B14F-4D97-AF65-F5344CB8AC3E}">
        <p14:creationId xmlns:p14="http://schemas.microsoft.com/office/powerpoint/2010/main" val="315136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53800" cy="868362"/>
          </a:xfrm>
        </p:spPr>
        <p:txBody>
          <a:bodyPr>
            <a:normAutofit fontScale="90000"/>
          </a:bodyPr>
          <a:lstStyle/>
          <a:p>
            <a:r>
              <a:rPr lang="en-US" sz="2700" dirty="0">
                <a:latin typeface="Times New Roman" pitchFamily="18" charset="0"/>
                <a:cs typeface="Times New Roman" pitchFamily="18" charset="0"/>
              </a:rPr>
              <a:t>Table 8: Non-carcinogenic risk (hazard quotient, HQ), overall toxic risk (hazard index, HI) and carcinogenic risk (</a:t>
            </a:r>
            <a:r>
              <a:rPr lang="en-US" sz="2700" dirty="0" err="1">
                <a:latin typeface="Times New Roman" pitchFamily="18" charset="0"/>
                <a:cs typeface="Times New Roman" pitchFamily="18" charset="0"/>
              </a:rPr>
              <a:t>ADDlife</a:t>
            </a:r>
            <a:r>
              <a:rPr lang="en-US" sz="2700" dirty="0">
                <a:latin typeface="Times New Roman" pitchFamily="18" charset="0"/>
                <a:cs typeface="Times New Roman" pitchFamily="18" charset="0"/>
              </a:rPr>
              <a:t> x SF)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1832412"/>
              </p:ext>
            </p:extLst>
          </p:nvPr>
        </p:nvGraphicFramePr>
        <p:xfrm>
          <a:off x="838200" y="1371594"/>
          <a:ext cx="9448797" cy="4648200"/>
        </p:xfrm>
        <a:graphic>
          <a:graphicData uri="http://schemas.openxmlformats.org/drawingml/2006/table">
            <a:tbl>
              <a:tblPr firstRow="1" firstCol="1" bandRow="1">
                <a:tableStyleId>{5C22544A-7EE6-4342-B048-85BDC9FD1C3A}</a:tableStyleId>
              </a:tblPr>
              <a:tblGrid>
                <a:gridCol w="1681686">
                  <a:extLst>
                    <a:ext uri="{9D8B030D-6E8A-4147-A177-3AD203B41FA5}">
                      <a16:colId xmlns:a16="http://schemas.microsoft.com/office/drawing/2014/main" val="20000"/>
                    </a:ext>
                  </a:extLst>
                </a:gridCol>
                <a:gridCol w="1247659">
                  <a:extLst>
                    <a:ext uri="{9D8B030D-6E8A-4147-A177-3AD203B41FA5}">
                      <a16:colId xmlns:a16="http://schemas.microsoft.com/office/drawing/2014/main" val="20001"/>
                    </a:ext>
                  </a:extLst>
                </a:gridCol>
                <a:gridCol w="843487">
                  <a:extLst>
                    <a:ext uri="{9D8B030D-6E8A-4147-A177-3AD203B41FA5}">
                      <a16:colId xmlns:a16="http://schemas.microsoft.com/office/drawing/2014/main" val="20002"/>
                    </a:ext>
                  </a:extLst>
                </a:gridCol>
                <a:gridCol w="843487">
                  <a:extLst>
                    <a:ext uri="{9D8B030D-6E8A-4147-A177-3AD203B41FA5}">
                      <a16:colId xmlns:a16="http://schemas.microsoft.com/office/drawing/2014/main" val="20003"/>
                    </a:ext>
                  </a:extLst>
                </a:gridCol>
                <a:gridCol w="843487">
                  <a:extLst>
                    <a:ext uri="{9D8B030D-6E8A-4147-A177-3AD203B41FA5}">
                      <a16:colId xmlns:a16="http://schemas.microsoft.com/office/drawing/2014/main" val="20004"/>
                    </a:ext>
                  </a:extLst>
                </a:gridCol>
                <a:gridCol w="843487">
                  <a:extLst>
                    <a:ext uri="{9D8B030D-6E8A-4147-A177-3AD203B41FA5}">
                      <a16:colId xmlns:a16="http://schemas.microsoft.com/office/drawing/2014/main" val="20005"/>
                    </a:ext>
                  </a:extLst>
                </a:gridCol>
                <a:gridCol w="843487">
                  <a:extLst>
                    <a:ext uri="{9D8B030D-6E8A-4147-A177-3AD203B41FA5}">
                      <a16:colId xmlns:a16="http://schemas.microsoft.com/office/drawing/2014/main" val="20006"/>
                    </a:ext>
                  </a:extLst>
                </a:gridCol>
                <a:gridCol w="1212513">
                  <a:extLst>
                    <a:ext uri="{9D8B030D-6E8A-4147-A177-3AD203B41FA5}">
                      <a16:colId xmlns:a16="http://schemas.microsoft.com/office/drawing/2014/main" val="20007"/>
                    </a:ext>
                  </a:extLst>
                </a:gridCol>
                <a:gridCol w="1089504">
                  <a:extLst>
                    <a:ext uri="{9D8B030D-6E8A-4147-A177-3AD203B41FA5}">
                      <a16:colId xmlns:a16="http://schemas.microsoft.com/office/drawing/2014/main" val="20008"/>
                    </a:ext>
                  </a:extLst>
                </a:gridCol>
              </a:tblGrid>
              <a:tr h="270394">
                <a:tc>
                  <a:txBody>
                    <a:bodyPr/>
                    <a:lstStyle/>
                    <a:p>
                      <a:pPr marL="0" marR="0">
                        <a:lnSpc>
                          <a:spcPct val="107000"/>
                        </a:lnSpc>
                        <a:spcBef>
                          <a:spcPts val="0"/>
                        </a:spcBef>
                        <a:spcAft>
                          <a:spcPts val="0"/>
                        </a:spcAft>
                      </a:pPr>
                      <a:r>
                        <a:rPr lang="de-DE" sz="1000">
                          <a:effectLst/>
                        </a:rPr>
                        <a:t>Source</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Location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HQ</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HI = ΣHQ</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ADDI</a:t>
                      </a:r>
                      <a:r>
                        <a:rPr lang="de-DE" sz="1000" baseline="-25000">
                          <a:effectLst/>
                        </a:rPr>
                        <a:t>Life</a:t>
                      </a:r>
                      <a:r>
                        <a:rPr lang="de-DE" sz="1000">
                          <a:effectLst/>
                        </a:rPr>
                        <a:t> X SF</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57518">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As</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Hg</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Ni</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Pb</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Zn</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57518">
                <a:tc>
                  <a:txBody>
                    <a:bodyPr/>
                    <a:lstStyle/>
                    <a:p>
                      <a:pPr marL="0" marR="0">
                        <a:lnSpc>
                          <a:spcPct val="107000"/>
                        </a:lnSpc>
                        <a:spcBef>
                          <a:spcPts val="0"/>
                        </a:spcBef>
                        <a:spcAft>
                          <a:spcPts val="0"/>
                        </a:spcAft>
                      </a:pPr>
                      <a:r>
                        <a:rPr lang="de-DE" sz="1000">
                          <a:effectLst/>
                        </a:rPr>
                        <a:t>Pond</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Nde</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0.108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1.129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18.210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0.108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19.582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0.072</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Alese</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0.376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0.592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0.031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0.277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1.297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0.251</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Okumeritet</a:t>
                      </a:r>
                      <a:endParaRPr lang="en-US" sz="1100">
                        <a:effectLst/>
                        <a:latin typeface="Calibri"/>
                        <a:ea typeface="Calibri"/>
                        <a:cs typeface="Times New Roman"/>
                      </a:endParaRPr>
                    </a:p>
                  </a:txBody>
                  <a:tcPr marL="44450" marR="44450" marT="0" marB="0" anchor="b"/>
                </a:tc>
                <a:tc>
                  <a:txBody>
                    <a:bodyPr/>
                    <a:lstStyle/>
                    <a:p>
                      <a:endParaRPr lang="en-US" sz="1000">
                        <a:effectLst/>
                        <a:latin typeface="Calibri"/>
                      </a:endParaRPr>
                    </a:p>
                  </a:txBody>
                  <a:tcPr marL="44450" marR="44450" marT="0" marB="0" anchor="b"/>
                </a:tc>
                <a:tc>
                  <a:txBody>
                    <a:bodyPr/>
                    <a:lstStyle/>
                    <a:p>
                      <a:pPr marL="0" marR="0" algn="ctr">
                        <a:lnSpc>
                          <a:spcPct val="107000"/>
                        </a:lnSpc>
                        <a:spcBef>
                          <a:spcPts val="0"/>
                        </a:spcBef>
                        <a:spcAft>
                          <a:spcPts val="0"/>
                        </a:spcAft>
                      </a:pPr>
                      <a:r>
                        <a:rPr lang="de-DE" sz="1000">
                          <a:effectLst/>
                        </a:rPr>
                        <a:t>0.323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0.592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1.153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0.010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2.081</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Iyametet</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0.054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5.916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0.040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5.025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11.039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0.036</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Akpet</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0.645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2.205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0.138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0.051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3.046</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6"/>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Ibogo</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1.076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0.277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0.047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1.404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0.000</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7"/>
                  </a:ext>
                </a:extLst>
              </a:tr>
              <a:tr h="257518">
                <a:tc>
                  <a:txBody>
                    <a:bodyPr/>
                    <a:lstStyle/>
                    <a:p>
                      <a:pPr marL="0" marR="0">
                        <a:lnSpc>
                          <a:spcPct val="107000"/>
                        </a:lnSpc>
                        <a:spcBef>
                          <a:spcPts val="0"/>
                        </a:spcBef>
                        <a:spcAft>
                          <a:spcPts val="0"/>
                        </a:spcAft>
                      </a:pPr>
                      <a:r>
                        <a:rPr lang="de-DE" sz="1000">
                          <a:effectLst/>
                        </a:rPr>
                        <a:t>Stream</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Nde</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0.766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3.698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0.184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0.020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4.673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0.511</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8"/>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Alese</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0.134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0.229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0.726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0.090</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9"/>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Okumeritet</a:t>
                      </a:r>
                      <a:endParaRPr lang="en-US" sz="1100">
                        <a:effectLst/>
                        <a:latin typeface="Calibri"/>
                        <a:ea typeface="Calibri"/>
                        <a:cs typeface="Times New Roman"/>
                      </a:endParaRPr>
                    </a:p>
                  </a:txBody>
                  <a:tcPr marL="44450" marR="44450" marT="0" marB="0" anchor="b"/>
                </a:tc>
                <a:tc>
                  <a:txBody>
                    <a:bodyPr/>
                    <a:lstStyle/>
                    <a:p>
                      <a:endParaRPr lang="en-US" sz="1000">
                        <a:effectLst/>
                        <a:latin typeface="Calibri"/>
                      </a:endParaRPr>
                    </a:p>
                  </a:txBody>
                  <a:tcPr marL="44450" marR="44450" marT="0" marB="0" anchor="b"/>
                </a:tc>
                <a:tc>
                  <a:txBody>
                    <a:bodyPr/>
                    <a:lstStyle/>
                    <a:p>
                      <a:pPr marL="0" marR="0" algn="ctr">
                        <a:lnSpc>
                          <a:spcPct val="107000"/>
                        </a:lnSpc>
                        <a:spcBef>
                          <a:spcPts val="0"/>
                        </a:spcBef>
                        <a:spcAft>
                          <a:spcPts val="0"/>
                        </a:spcAft>
                      </a:pPr>
                      <a:r>
                        <a:rPr lang="de-DE" sz="1000">
                          <a:effectLst/>
                        </a:rPr>
                        <a:t>0.188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0.229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1.337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1.763</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0"/>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Iyametet</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0.175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0.215</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0.277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0.003</a:t>
                      </a:r>
                      <a:endParaRPr lang="en-US" sz="1100" dirty="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0.673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0.117</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1"/>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Akpet</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0.094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0.067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0.569</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2"/>
                  </a:ext>
                </a:extLst>
              </a:tr>
              <a:tr h="257518">
                <a:tc>
                  <a:txBody>
                    <a:bodyPr/>
                    <a:lstStyle/>
                    <a:p>
                      <a:pPr marL="0" marR="0">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Ibogo</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0.134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8.202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0.066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8.409</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3"/>
                  </a:ext>
                </a:extLst>
              </a:tr>
              <a:tr h="257518">
                <a:tc>
                  <a:txBody>
                    <a:bodyPr/>
                    <a:lstStyle/>
                    <a:p>
                      <a:pPr marL="0" marR="0" algn="ctr">
                        <a:lnSpc>
                          <a:spcPct val="107000"/>
                        </a:lnSpc>
                        <a:spcBef>
                          <a:spcPts val="0"/>
                        </a:spcBef>
                        <a:spcAft>
                          <a:spcPts val="0"/>
                        </a:spcAft>
                      </a:pPr>
                      <a:r>
                        <a:rPr lang="de-DE" sz="1000">
                          <a:effectLst/>
                        </a:rPr>
                        <a:t>Statistics</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Max</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5.916</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8.202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18.210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1.337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19.582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8.409</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4"/>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Min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0.094</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0.000</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5"/>
                  </a:ext>
                </a:extLst>
              </a:tr>
              <a:tr h="257518">
                <a:tc>
                  <a:txBody>
                    <a:bodyPr/>
                    <a:lstStyle/>
                    <a:p>
                      <a:endParaRPr lang="en-US" sz="1000">
                        <a:effectLst/>
                        <a:latin typeface="Calibri"/>
                      </a:endParaRPr>
                    </a:p>
                  </a:txBody>
                  <a:tcPr marL="44450" marR="44450" marT="0" marB="0" anchor="b"/>
                </a:tc>
                <a:tc>
                  <a:txBody>
                    <a:bodyPr/>
                    <a:lstStyle/>
                    <a:p>
                      <a:pPr marL="0" marR="0">
                        <a:lnSpc>
                          <a:spcPct val="107000"/>
                        </a:lnSpc>
                        <a:spcBef>
                          <a:spcPts val="0"/>
                        </a:spcBef>
                        <a:spcAft>
                          <a:spcPts val="0"/>
                        </a:spcAft>
                      </a:pPr>
                      <a:r>
                        <a:rPr lang="de-DE" sz="1000">
                          <a:effectLst/>
                        </a:rPr>
                        <a:t>Mean</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0.401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1.187</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0.979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2.083</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0.248</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3.320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1.412</a:t>
                      </a:r>
                      <a:endParaRPr lang="en-US"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16"/>
                  </a:ext>
                </a:extLst>
              </a:tr>
              <a:tr h="257518">
                <a:tc>
                  <a:txBody>
                    <a:bodyPr/>
                    <a:lstStyle/>
                    <a:p>
                      <a:pPr marL="0" marR="0" algn="ctr">
                        <a:lnSpc>
                          <a:spcPct val="107000"/>
                        </a:lnSpc>
                        <a:spcBef>
                          <a:spcPts val="0"/>
                        </a:spcBef>
                        <a:spcAft>
                          <a:spcPts val="0"/>
                        </a:spcAft>
                      </a:pPr>
                      <a:r>
                        <a:rPr lang="de-DE" sz="1000">
                          <a:effectLst/>
                        </a:rPr>
                        <a:t> </a:t>
                      </a:r>
                      <a:endParaRPr lang="en-US" sz="1100">
                        <a:effectLst/>
                        <a:latin typeface="Calibri"/>
                        <a:ea typeface="Calibri"/>
                        <a:cs typeface="Times New Roman"/>
                      </a:endParaRPr>
                    </a:p>
                  </a:txBody>
                  <a:tcPr marL="44450" marR="44450" marT="0" marB="0" anchor="b"/>
                </a:tc>
                <a:tc>
                  <a:txBody>
                    <a:bodyPr/>
                    <a:lstStyle/>
                    <a:p>
                      <a:pPr marL="0" marR="0">
                        <a:lnSpc>
                          <a:spcPct val="107000"/>
                        </a:lnSpc>
                        <a:spcBef>
                          <a:spcPts val="0"/>
                        </a:spcBef>
                        <a:spcAft>
                          <a:spcPts val="0"/>
                        </a:spcAft>
                      </a:pPr>
                      <a:r>
                        <a:rPr lang="de-DE" sz="1000">
                          <a:effectLst/>
                        </a:rPr>
                        <a:t>SD</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0.409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1.790</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2.359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5.271</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0.469</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a:effectLst/>
                        </a:rPr>
                        <a:t>6.032</a:t>
                      </a:r>
                      <a:endParaRPr lang="en-US" sz="1100">
                        <a:effectLst/>
                        <a:latin typeface="Calibri"/>
                        <a:ea typeface="Calibri"/>
                        <a:cs typeface="Times New Roman"/>
                      </a:endParaRPr>
                    </a:p>
                  </a:txBody>
                  <a:tcPr marL="44450" marR="44450" marT="0" marB="0" anchor="b"/>
                </a:tc>
                <a:tc>
                  <a:txBody>
                    <a:bodyPr/>
                    <a:lstStyle/>
                    <a:p>
                      <a:pPr marL="0" marR="0" algn="ctr">
                        <a:lnSpc>
                          <a:spcPct val="107000"/>
                        </a:lnSpc>
                        <a:spcBef>
                          <a:spcPts val="0"/>
                        </a:spcBef>
                        <a:spcAft>
                          <a:spcPts val="0"/>
                        </a:spcAft>
                      </a:pPr>
                      <a:r>
                        <a:rPr lang="de-DE" sz="1000" dirty="0">
                          <a:effectLst/>
                        </a:rPr>
                        <a:t>2.415</a:t>
                      </a:r>
                      <a:endParaRPr lang="en-US"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17"/>
                  </a:ext>
                </a:extLst>
              </a:tr>
            </a:tbl>
          </a:graphicData>
        </a:graphic>
      </p:graphicFrame>
      <p:sp>
        <p:nvSpPr>
          <p:cNvPr id="4" name="Slide Number Placeholder 3"/>
          <p:cNvSpPr>
            <a:spLocks noGrp="1"/>
          </p:cNvSpPr>
          <p:nvPr>
            <p:ph type="sldNum" sz="quarter" idx="12"/>
          </p:nvPr>
        </p:nvSpPr>
        <p:spPr/>
        <p:txBody>
          <a:bodyPr/>
          <a:lstStyle/>
          <a:p>
            <a:fld id="{B183A076-1B4F-4098-9750-034775079348}" type="slidenum">
              <a:rPr lang="en-US" smtClean="0"/>
              <a:pPr/>
              <a:t>20</a:t>
            </a:fld>
            <a:endParaRPr lang="en-US"/>
          </a:p>
        </p:txBody>
      </p:sp>
      <p:sp>
        <p:nvSpPr>
          <p:cNvPr id="6" name="TextBox 5"/>
          <p:cNvSpPr txBox="1"/>
          <p:nvPr/>
        </p:nvSpPr>
        <p:spPr>
          <a:xfrm>
            <a:off x="838200" y="6324600"/>
            <a:ext cx="3048000" cy="369332"/>
          </a:xfrm>
          <a:prstGeom prst="rect">
            <a:avLst/>
          </a:prstGeom>
          <a:noFill/>
        </p:spPr>
        <p:txBody>
          <a:bodyPr wrap="square" rtlCol="0">
            <a:spAutoFit/>
          </a:bodyPr>
          <a:lstStyle/>
          <a:p>
            <a:r>
              <a:rPr lang="en-US" dirty="0" err="1">
                <a:latin typeface="Times New Roman" pitchFamily="18" charset="0"/>
                <a:cs typeface="Times New Roman" pitchFamily="18" charset="0"/>
              </a:rPr>
              <a:t>Source:Adamu</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et al.,</a:t>
            </a:r>
            <a:r>
              <a:rPr lang="en-US" dirty="0">
                <a:latin typeface="Times New Roman" pitchFamily="18" charset="0"/>
                <a:cs typeface="Times New Roman" pitchFamily="18" charset="0"/>
              </a:rPr>
              <a:t>2013</a:t>
            </a:r>
          </a:p>
        </p:txBody>
      </p:sp>
    </p:spTree>
    <p:extLst>
      <p:ext uri="{BB962C8B-B14F-4D97-AF65-F5344CB8AC3E}">
        <p14:creationId xmlns:p14="http://schemas.microsoft.com/office/powerpoint/2010/main" val="36502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038"/>
            <a:ext cx="8229600" cy="792162"/>
          </a:xfrm>
        </p:spPr>
        <p:txBody>
          <a:bodyPr>
            <a:normAutofit/>
          </a:bodyPr>
          <a:lstStyle/>
          <a:p>
            <a:r>
              <a:rPr lang="en-US" sz="3000" b="1" dirty="0">
                <a:latin typeface="Times New Roman" pitchFamily="18" charset="0"/>
                <a:cs typeface="Times New Roman" pitchFamily="18" charset="0"/>
              </a:rPr>
              <a:t>CONCLUSION:</a:t>
            </a:r>
          </a:p>
        </p:txBody>
      </p:sp>
      <p:pic>
        <p:nvPicPr>
          <p:cNvPr id="7170" name="Picture 2"/>
          <p:cNvPicPr>
            <a:picLocks noGrp="1" noChangeAspect="1" noChangeArrowheads="1"/>
          </p:cNvPicPr>
          <p:nvPr>
            <p:ph sz="half" idx="2"/>
          </p:nvPr>
        </p:nvPicPr>
        <p:blipFill>
          <a:blip r:embed="rId3"/>
          <a:stretch>
            <a:fillRect/>
          </a:stretch>
        </p:blipFill>
        <p:spPr bwMode="auto">
          <a:xfrm>
            <a:off x="136021" y="838200"/>
            <a:ext cx="4207379" cy="4114800"/>
          </a:xfrm>
          <a:prstGeom prst="rect">
            <a:avLst/>
          </a:prstGeom>
          <a:ln>
            <a:noFill/>
          </a:ln>
          <a:effectLst>
            <a:softEdge rad="112500"/>
          </a:effectLst>
        </p:spPr>
      </p:pic>
      <p:sp>
        <p:nvSpPr>
          <p:cNvPr id="8" name="Content Placeholder 7"/>
          <p:cNvSpPr>
            <a:spLocks noGrp="1"/>
          </p:cNvSpPr>
          <p:nvPr>
            <p:ph sz="quarter" idx="4"/>
          </p:nvPr>
        </p:nvSpPr>
        <p:spPr>
          <a:xfrm>
            <a:off x="4343400" y="544512"/>
            <a:ext cx="3581400" cy="3951288"/>
          </a:xfrm>
        </p:spPr>
        <p:txBody>
          <a:bodyPr>
            <a:normAutofit fontScale="77500" lnSpcReduction="20000"/>
          </a:bodyPr>
          <a:lstStyle/>
          <a:p>
            <a:pPr>
              <a:lnSpc>
                <a:spcPct val="300000"/>
              </a:lnSpc>
            </a:pPr>
            <a:r>
              <a:rPr lang="en-US" sz="2000" dirty="0">
                <a:latin typeface="Times New Roman" pitchFamily="18" charset="0"/>
                <a:cs typeface="Times New Roman" pitchFamily="18" charset="0"/>
              </a:rPr>
              <a:t>Mines are abandoned</a:t>
            </a:r>
          </a:p>
          <a:p>
            <a:pPr>
              <a:lnSpc>
                <a:spcPct val="300000"/>
              </a:lnSpc>
            </a:pPr>
            <a:r>
              <a:rPr lang="en-US" sz="2000" dirty="0">
                <a:latin typeface="Times New Roman" pitchFamily="18" charset="0"/>
                <a:cs typeface="Times New Roman" pitchFamily="18" charset="0"/>
              </a:rPr>
              <a:t>Environmental degradation</a:t>
            </a:r>
          </a:p>
          <a:p>
            <a:pPr>
              <a:lnSpc>
                <a:spcPct val="300000"/>
              </a:lnSpc>
            </a:pPr>
            <a:r>
              <a:rPr lang="en-US" sz="2000" dirty="0">
                <a:latin typeface="Times New Roman" pitchFamily="18" charset="0"/>
                <a:cs typeface="Times New Roman" pitchFamily="18" charset="0"/>
              </a:rPr>
              <a:t>Negative effects on plants,</a:t>
            </a:r>
          </a:p>
          <a:p>
            <a:pPr marL="0" indent="0">
              <a:lnSpc>
                <a:spcPct val="300000"/>
              </a:lnSpc>
              <a:buNone/>
            </a:pPr>
            <a:r>
              <a:rPr lang="en-US" sz="2000" dirty="0">
                <a:latin typeface="Times New Roman" pitchFamily="18" charset="0"/>
                <a:cs typeface="Times New Roman" pitchFamily="18" charset="0"/>
              </a:rPr>
              <a:t>        animals and humans</a:t>
            </a:r>
          </a:p>
          <a:p>
            <a:pPr>
              <a:lnSpc>
                <a:spcPct val="300000"/>
              </a:lnSpc>
            </a:pPr>
            <a:r>
              <a:rPr lang="en-US" sz="2000" dirty="0">
                <a:latin typeface="Times New Roman" pitchFamily="18" charset="0"/>
                <a:cs typeface="Times New Roman" pitchFamily="18" charset="0"/>
              </a:rPr>
              <a:t>Need  for treatment and reclamation</a:t>
            </a:r>
          </a:p>
        </p:txBody>
      </p:sp>
      <p:sp>
        <p:nvSpPr>
          <p:cNvPr id="4" name="Slide Number Placeholder 3"/>
          <p:cNvSpPr>
            <a:spLocks noGrp="1"/>
          </p:cNvSpPr>
          <p:nvPr>
            <p:ph type="sldNum" sz="quarter" idx="12"/>
          </p:nvPr>
        </p:nvSpPr>
        <p:spPr/>
        <p:txBody>
          <a:bodyPr/>
          <a:lstStyle/>
          <a:p>
            <a:fld id="{B183A076-1B4F-4098-9750-034775079348}" type="slidenum">
              <a:rPr lang="en-US" smtClean="0"/>
              <a:pPr/>
              <a:t>21</a:t>
            </a:fld>
            <a:endParaRPr lang="en-US" dirty="0"/>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r="8000" b="23999"/>
          <a:stretch>
            <a:fillRect/>
          </a:stretch>
        </p:blipFill>
        <p:spPr bwMode="auto">
          <a:xfrm>
            <a:off x="7404537" y="838200"/>
            <a:ext cx="4673163"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16426"/>
          <a:stretch/>
        </p:blipFill>
        <p:spPr>
          <a:xfrm>
            <a:off x="6400800" y="4191000"/>
            <a:ext cx="5715000" cy="2692400"/>
          </a:xfrm>
          <a:prstGeom prst="rect">
            <a:avLst/>
          </a:prstGeom>
          <a:ln>
            <a:noFill/>
          </a:ln>
          <a:effectLst>
            <a:softEdge rad="112500"/>
          </a:effectLst>
        </p:spPr>
      </p:pic>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rcRect r="8000" b="23999"/>
          <a:stretch>
            <a:fillRect/>
          </a:stretch>
        </p:blipFill>
        <p:spPr bwMode="auto">
          <a:xfrm>
            <a:off x="7556937" y="990600"/>
            <a:ext cx="4673163"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83A076-1B4F-4098-9750-034775079348}" type="slidenum">
              <a:rPr lang="en-US" smtClean="0"/>
              <a:pPr/>
              <a:t>22</a:t>
            </a:fld>
            <a:endParaRPr lang="en-US"/>
          </a:p>
        </p:txBody>
      </p:sp>
      <p:pic>
        <p:nvPicPr>
          <p:cNvPr id="3074" name="Picture 2" descr="L:\DSC00787.JPG"/>
          <p:cNvPicPr>
            <a:picLocks noChangeAspect="1" noChangeArrowheads="1"/>
          </p:cNvPicPr>
          <p:nvPr/>
        </p:nvPicPr>
        <p:blipFill>
          <a:blip r:embed="rId3" cstate="print"/>
          <a:srcRect/>
          <a:stretch>
            <a:fillRect/>
          </a:stretch>
        </p:blipFill>
        <p:spPr bwMode="auto">
          <a:xfrm>
            <a:off x="1524000" y="0"/>
            <a:ext cx="9144000" cy="6858322"/>
          </a:xfrm>
          <a:prstGeom prst="rect">
            <a:avLst/>
          </a:prstGeom>
          <a:noFill/>
        </p:spPr>
      </p:pic>
      <p:sp>
        <p:nvSpPr>
          <p:cNvPr id="6" name="TextBox 5"/>
          <p:cNvSpPr txBox="1"/>
          <p:nvPr/>
        </p:nvSpPr>
        <p:spPr>
          <a:xfrm>
            <a:off x="2895600" y="381001"/>
            <a:ext cx="6324600" cy="1169551"/>
          </a:xfrm>
          <a:prstGeom prst="rect">
            <a:avLst/>
          </a:prstGeom>
          <a:noFill/>
        </p:spPr>
        <p:txBody>
          <a:bodyPr wrap="square" rtlCol="0">
            <a:spAutoFit/>
          </a:bodyPr>
          <a:lstStyle/>
          <a:p>
            <a:pPr algn="ctr"/>
            <a:r>
              <a:rPr lang="en-US" sz="7000" dirty="0">
                <a:latin typeface="Times New Roman" pitchFamily="18" charset="0"/>
                <a:cs typeface="Times New Roman"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83A076-1B4F-4098-9750-034775079348}" type="slidenum">
              <a:rPr lang="en-US" smtClean="0"/>
              <a:pPr/>
              <a:t>3</a:t>
            </a:fld>
            <a:endParaRPr lang="en-US"/>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914912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5890" y="181359"/>
            <a:ext cx="7782910" cy="369332"/>
          </a:xfrm>
          <a:prstGeom prst="rect">
            <a:avLst/>
          </a:prstGeom>
          <a:noFill/>
        </p:spPr>
        <p:txBody>
          <a:bodyPr wrap="square" rtlCol="0">
            <a:spAutoFit/>
          </a:bodyPr>
          <a:lstStyle/>
          <a:p>
            <a:r>
              <a:rPr lang="en-US" b="1" dirty="0">
                <a:latin typeface="Times New Roman" pitchFamily="18" charset="0"/>
                <a:cs typeface="Times New Roman" pitchFamily="18" charset="0"/>
              </a:rPr>
              <a:t> NIGERIA’S MINERAL ENDOWMENT AND POTENTIALS</a:t>
            </a:r>
            <a:endParaRPr lang="en-US" dirty="0">
              <a:latin typeface="Times New Roman" pitchFamily="18" charset="0"/>
              <a:cs typeface="Times New Roman" pitchFamily="18" charset="0"/>
            </a:endParaRPr>
          </a:p>
        </p:txBody>
      </p:sp>
      <p:sp>
        <p:nvSpPr>
          <p:cNvPr id="7" name="TextBox 6"/>
          <p:cNvSpPr txBox="1"/>
          <p:nvPr/>
        </p:nvSpPr>
        <p:spPr>
          <a:xfrm>
            <a:off x="1213944" y="5987534"/>
            <a:ext cx="7701456" cy="369332"/>
          </a:xfrm>
          <a:prstGeom prst="rect">
            <a:avLst/>
          </a:prstGeom>
          <a:noFill/>
        </p:spPr>
        <p:txBody>
          <a:bodyPr wrap="square" rtlCol="0">
            <a:spAutoFit/>
          </a:bodyPr>
          <a:lstStyle/>
          <a:p>
            <a:r>
              <a:rPr lang="en-GB" b="1" dirty="0">
                <a:latin typeface="Times New Roman" pitchFamily="18" charset="0"/>
                <a:cs typeface="Times New Roman" pitchFamily="18" charset="0"/>
              </a:rPr>
              <a:t>Fig 1: NIGERIA’S Ministry of Mines and steel development (2011)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7853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71600" y="6096000"/>
            <a:ext cx="2844800" cy="365125"/>
          </a:xfrm>
        </p:spPr>
        <p:txBody>
          <a:bodyPr/>
          <a:lstStyle/>
          <a:p>
            <a:fld id="{B183A076-1B4F-4098-9750-034775079348}" type="slidenum">
              <a:rPr lang="en-US" smtClean="0"/>
              <a:pPr/>
              <a:t>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64901079"/>
              </p:ext>
            </p:extLst>
          </p:nvPr>
        </p:nvGraphicFramePr>
        <p:xfrm>
          <a:off x="1447800" y="304800"/>
          <a:ext cx="10210800" cy="5742024"/>
        </p:xfrm>
        <a:graphic>
          <a:graphicData uri="http://schemas.openxmlformats.org/presentationml/2006/ole">
            <mc:AlternateContent xmlns:mc="http://schemas.openxmlformats.org/markup-compatibility/2006">
              <mc:Choice xmlns:v="urn:schemas-microsoft-com:vml" Requires="v">
                <p:oleObj spid="_x0000_s1056" name="Presentation" r:id="rId3" imgW="4570388" imgH="2570847" progId="PowerPoint.Show.12">
                  <p:embed/>
                </p:oleObj>
              </mc:Choice>
              <mc:Fallback>
                <p:oleObj name="Presentation" r:id="rId3" imgW="4570388" imgH="2570847" progId="PowerPoint.Show.12">
                  <p:embed/>
                  <p:pic>
                    <p:nvPicPr>
                      <p:cNvPr id="0" name=""/>
                      <p:cNvPicPr/>
                      <p:nvPr/>
                    </p:nvPicPr>
                    <p:blipFill>
                      <a:blip r:embed="rId4"/>
                      <a:stretch>
                        <a:fillRect/>
                      </a:stretch>
                    </p:blipFill>
                    <p:spPr>
                      <a:xfrm>
                        <a:off x="1447800" y="304800"/>
                        <a:ext cx="10210800" cy="5742024"/>
                      </a:xfrm>
                      <a:prstGeom prst="rect">
                        <a:avLst/>
                      </a:prstGeom>
                    </p:spPr>
                  </p:pic>
                </p:oleObj>
              </mc:Fallback>
            </mc:AlternateContent>
          </a:graphicData>
        </a:graphic>
      </p:graphicFrame>
      <p:sp>
        <p:nvSpPr>
          <p:cNvPr id="11" name="TextBox 10"/>
          <p:cNvSpPr txBox="1"/>
          <p:nvPr/>
        </p:nvSpPr>
        <p:spPr>
          <a:xfrm>
            <a:off x="1371600" y="6096000"/>
            <a:ext cx="7315200" cy="369332"/>
          </a:xfrm>
          <a:prstGeom prst="rect">
            <a:avLst/>
          </a:prstGeom>
          <a:noFill/>
        </p:spPr>
        <p:txBody>
          <a:bodyPr wrap="square" rtlCol="0">
            <a:spAutoFit/>
          </a:bodyPr>
          <a:lstStyle/>
          <a:p>
            <a:r>
              <a:rPr lang="en-US" b="1" dirty="0">
                <a:latin typeface="Times New Roman" pitchFamily="18" charset="0"/>
                <a:cs typeface="Times New Roman" pitchFamily="18" charset="0"/>
              </a:rPr>
              <a:t>Fig 2: Location map of some abandoned mines in Nigeria</a:t>
            </a:r>
          </a:p>
        </p:txBody>
      </p:sp>
    </p:spTree>
    <p:extLst>
      <p:ext uri="{BB962C8B-B14F-4D97-AF65-F5344CB8AC3E}">
        <p14:creationId xmlns:p14="http://schemas.microsoft.com/office/powerpoint/2010/main" val="226272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prstClr val="black"/>
                </a:solidFill>
                <a:latin typeface="Times New Roman" pitchFamily="18" charset="0"/>
                <a:cs typeface="Times New Roman" pitchFamily="18" charset="0"/>
              </a:rPr>
              <a:t>BRIEF HISTORY OF MINING IN NIGERIA</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a:latin typeface="Times New Roman" pitchFamily="18" charset="0"/>
                <a:cs typeface="Times New Roman" pitchFamily="18" charset="0"/>
              </a:rPr>
              <a:t>History of mining in Nigeria</a:t>
            </a:r>
          </a:p>
          <a:p>
            <a:pPr>
              <a:buFont typeface="Wingdings" pitchFamily="2" charset="2"/>
              <a:buChar char="ü"/>
            </a:pPr>
            <a:r>
              <a:rPr lang="en-US" dirty="0">
                <a:latin typeface="Times New Roman" pitchFamily="18" charset="0"/>
                <a:cs typeface="Times New Roman" pitchFamily="18" charset="0"/>
              </a:rPr>
              <a:t>Before 1960 Tin and </a:t>
            </a:r>
            <a:r>
              <a:rPr lang="en-US" dirty="0" err="1">
                <a:latin typeface="Times New Roman" pitchFamily="18" charset="0"/>
                <a:cs typeface="Times New Roman" pitchFamily="18" charset="0"/>
              </a:rPr>
              <a:t>Columbite</a:t>
            </a:r>
            <a:r>
              <a:rPr lang="en-US" dirty="0">
                <a:latin typeface="Times New Roman" pitchFamily="18" charset="0"/>
                <a:cs typeface="Times New Roman" pitchFamily="18" charset="0"/>
              </a:rPr>
              <a:t> contributed &gt;30%  to Nigeria’s GDP.</a:t>
            </a:r>
          </a:p>
          <a:p>
            <a:pPr>
              <a:buFont typeface="Wingdings" pitchFamily="2" charset="2"/>
              <a:buChar char="ü"/>
            </a:pPr>
            <a:r>
              <a:rPr lang="en-US" dirty="0">
                <a:latin typeface="Times New Roman" pitchFamily="18" charset="0"/>
                <a:cs typeface="Times New Roman" pitchFamily="18" charset="0"/>
              </a:rPr>
              <a:t>In 2007 &lt;0.16%</a:t>
            </a:r>
          </a:p>
          <a:p>
            <a:pPr>
              <a:buFont typeface="Wingdings" pitchFamily="2" charset="2"/>
              <a:buChar char="ü"/>
            </a:pPr>
            <a:r>
              <a:rPr lang="en-US" dirty="0">
                <a:latin typeface="Times New Roman" pitchFamily="18" charset="0"/>
                <a:cs typeface="Times New Roman" pitchFamily="18" charset="0"/>
              </a:rPr>
              <a:t>2019 &lt;1%</a:t>
            </a:r>
          </a:p>
          <a:p>
            <a:pPr>
              <a:buFont typeface="Wingdings" pitchFamily="2" charset="2"/>
              <a:buChar char="q"/>
            </a:pPr>
            <a:r>
              <a:rPr lang="en-US" dirty="0">
                <a:latin typeface="Times New Roman" pitchFamily="18" charset="0"/>
                <a:cs typeface="Times New Roman" pitchFamily="18" charset="0"/>
              </a:rPr>
              <a:t>Attributable to the discovery of Oil and Gas in 1963</a:t>
            </a:r>
          </a:p>
        </p:txBody>
      </p:sp>
      <p:sp>
        <p:nvSpPr>
          <p:cNvPr id="4" name="Slide Number Placeholder 3"/>
          <p:cNvSpPr>
            <a:spLocks noGrp="1"/>
          </p:cNvSpPr>
          <p:nvPr>
            <p:ph type="sldNum" sz="quarter" idx="12"/>
          </p:nvPr>
        </p:nvSpPr>
        <p:spPr/>
        <p:txBody>
          <a:bodyPr/>
          <a:lstStyle/>
          <a:p>
            <a:fld id="{B183A076-1B4F-4098-9750-034775079348}" type="slidenum">
              <a:rPr lang="en-US" smtClean="0"/>
              <a:pPr/>
              <a:t>5</a:t>
            </a:fld>
            <a:endParaRPr lang="en-US"/>
          </a:p>
        </p:txBody>
      </p:sp>
    </p:spTree>
    <p:extLst>
      <p:ext uri="{BB962C8B-B14F-4D97-AF65-F5344CB8AC3E}">
        <p14:creationId xmlns:p14="http://schemas.microsoft.com/office/powerpoint/2010/main" val="348298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Table 1: Brief history of mining in Nigeria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9795220"/>
              </p:ext>
            </p:extLst>
          </p:nvPr>
        </p:nvGraphicFramePr>
        <p:xfrm>
          <a:off x="1371600" y="1066800"/>
          <a:ext cx="8382000" cy="5181601"/>
        </p:xfrm>
        <a:graphic>
          <a:graphicData uri="http://schemas.openxmlformats.org/drawingml/2006/table">
            <a:tbl>
              <a:tblPr firstRow="1" firstCol="1" bandRow="1">
                <a:tableStyleId>{5C22544A-7EE6-4342-B048-85BDC9FD1C3A}</a:tableStyleId>
              </a:tblPr>
              <a:tblGrid>
                <a:gridCol w="363857">
                  <a:extLst>
                    <a:ext uri="{9D8B030D-6E8A-4147-A177-3AD203B41FA5}">
                      <a16:colId xmlns:a16="http://schemas.microsoft.com/office/drawing/2014/main" val="20000"/>
                    </a:ext>
                  </a:extLst>
                </a:gridCol>
                <a:gridCol w="689018">
                  <a:extLst>
                    <a:ext uri="{9D8B030D-6E8A-4147-A177-3AD203B41FA5}">
                      <a16:colId xmlns:a16="http://schemas.microsoft.com/office/drawing/2014/main" val="20001"/>
                    </a:ext>
                  </a:extLst>
                </a:gridCol>
                <a:gridCol w="831674">
                  <a:extLst>
                    <a:ext uri="{9D8B030D-6E8A-4147-A177-3AD203B41FA5}">
                      <a16:colId xmlns:a16="http://schemas.microsoft.com/office/drawing/2014/main" val="20002"/>
                    </a:ext>
                  </a:extLst>
                </a:gridCol>
                <a:gridCol w="623755">
                  <a:extLst>
                    <a:ext uri="{9D8B030D-6E8A-4147-A177-3AD203B41FA5}">
                      <a16:colId xmlns:a16="http://schemas.microsoft.com/office/drawing/2014/main" val="20003"/>
                    </a:ext>
                  </a:extLst>
                </a:gridCol>
                <a:gridCol w="1143551">
                  <a:extLst>
                    <a:ext uri="{9D8B030D-6E8A-4147-A177-3AD203B41FA5}">
                      <a16:colId xmlns:a16="http://schemas.microsoft.com/office/drawing/2014/main" val="20004"/>
                    </a:ext>
                  </a:extLst>
                </a:gridCol>
                <a:gridCol w="987613">
                  <a:extLst>
                    <a:ext uri="{9D8B030D-6E8A-4147-A177-3AD203B41FA5}">
                      <a16:colId xmlns:a16="http://schemas.microsoft.com/office/drawing/2014/main" val="20005"/>
                    </a:ext>
                  </a:extLst>
                </a:gridCol>
                <a:gridCol w="1195531">
                  <a:extLst>
                    <a:ext uri="{9D8B030D-6E8A-4147-A177-3AD203B41FA5}">
                      <a16:colId xmlns:a16="http://schemas.microsoft.com/office/drawing/2014/main" val="20006"/>
                    </a:ext>
                  </a:extLst>
                </a:gridCol>
                <a:gridCol w="2547001">
                  <a:extLst>
                    <a:ext uri="{9D8B030D-6E8A-4147-A177-3AD203B41FA5}">
                      <a16:colId xmlns:a16="http://schemas.microsoft.com/office/drawing/2014/main" val="20007"/>
                    </a:ext>
                  </a:extLst>
                </a:gridCol>
              </a:tblGrid>
              <a:tr h="528126">
                <a:tc>
                  <a:txBody>
                    <a:bodyPr/>
                    <a:lstStyle/>
                    <a:p>
                      <a:pPr marL="0" marR="0">
                        <a:lnSpc>
                          <a:spcPct val="107000"/>
                        </a:lnSpc>
                        <a:spcBef>
                          <a:spcPts val="0"/>
                        </a:spcBef>
                        <a:spcAft>
                          <a:spcPts val="0"/>
                        </a:spcAft>
                      </a:pPr>
                      <a:r>
                        <a:rPr lang="en-US" sz="800" dirty="0">
                          <a:effectLst/>
                        </a:rPr>
                        <a:t>S/N</a:t>
                      </a:r>
                      <a:endParaRPr lang="en-US" sz="900" dirty="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Mineral type</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Associated ore/mineral</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Year of discovery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Year mining started/mining method</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Production history</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Production in Tons</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Source/Reference</a:t>
                      </a:r>
                      <a:endParaRPr lang="en-US" sz="900">
                        <a:effectLst/>
                        <a:latin typeface="Calibri"/>
                        <a:ea typeface="Calibri"/>
                        <a:cs typeface="Times New Roman"/>
                      </a:endParaRPr>
                    </a:p>
                  </a:txBody>
                  <a:tcPr marL="57463" marR="57463" marT="0" marB="0"/>
                </a:tc>
                <a:extLst>
                  <a:ext uri="{0D108BD9-81ED-4DB2-BD59-A6C34878D82A}">
                    <a16:rowId xmlns:a16="http://schemas.microsoft.com/office/drawing/2014/main" val="10000"/>
                  </a:ext>
                </a:extLst>
              </a:tr>
              <a:tr h="1094993">
                <a:tc>
                  <a:txBody>
                    <a:bodyPr/>
                    <a:lstStyle/>
                    <a:p>
                      <a:pPr marL="0" marR="0">
                        <a:lnSpc>
                          <a:spcPct val="107000"/>
                        </a:lnSpc>
                        <a:spcBef>
                          <a:spcPts val="0"/>
                        </a:spcBef>
                        <a:spcAft>
                          <a:spcPts val="0"/>
                        </a:spcAft>
                      </a:pPr>
                      <a:r>
                        <a:rPr lang="en-US" sz="800">
                          <a:effectLst/>
                        </a:rPr>
                        <a:t>1</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Coal </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Coal</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dirty="0">
                          <a:effectLst/>
                        </a:rPr>
                        <a:t>Sub-bituminous, Anthracite, Bituminous, Lignite</a:t>
                      </a:r>
                      <a:endParaRPr lang="en-US" sz="900" dirty="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dirty="0">
                          <a:effectLst/>
                        </a:rPr>
                        <a:t>1909</a:t>
                      </a:r>
                      <a:endParaRPr lang="en-US" sz="900" dirty="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1916</a:t>
                      </a:r>
                      <a:endParaRPr lang="en-US" sz="900">
                        <a:effectLst/>
                      </a:endParaRPr>
                    </a:p>
                    <a:p>
                      <a:pPr marL="0" marR="0">
                        <a:lnSpc>
                          <a:spcPct val="107000"/>
                        </a:lnSpc>
                        <a:spcBef>
                          <a:spcPts val="0"/>
                        </a:spcBef>
                        <a:spcAft>
                          <a:spcPts val="0"/>
                        </a:spcAft>
                      </a:pPr>
                      <a:r>
                        <a:rPr lang="en-US" sz="800">
                          <a:effectLst/>
                        </a:rPr>
                        <a:t>Underground/open cast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1950 -1959</a:t>
                      </a:r>
                      <a:endParaRPr lang="en-US" sz="900">
                        <a:effectLst/>
                      </a:endParaRPr>
                    </a:p>
                    <a:p>
                      <a:pPr marL="0" marR="0">
                        <a:lnSpc>
                          <a:spcPct val="107000"/>
                        </a:lnSpc>
                        <a:spcBef>
                          <a:spcPts val="0"/>
                        </a:spcBef>
                        <a:spcAft>
                          <a:spcPts val="0"/>
                        </a:spcAft>
                      </a:pPr>
                      <a:r>
                        <a:rPr lang="en-US" sz="800">
                          <a:effectLst/>
                        </a:rPr>
                        <a:t>1966-1970</a:t>
                      </a:r>
                      <a:endParaRPr lang="en-US" sz="900">
                        <a:effectLst/>
                      </a:endParaRPr>
                    </a:p>
                    <a:p>
                      <a:pPr marL="0" marR="0">
                        <a:lnSpc>
                          <a:spcPct val="107000"/>
                        </a:lnSpc>
                        <a:spcBef>
                          <a:spcPts val="0"/>
                        </a:spcBef>
                        <a:spcAft>
                          <a:spcPts val="0"/>
                        </a:spcAft>
                      </a:pPr>
                      <a:r>
                        <a:rPr lang="en-US" sz="800">
                          <a:effectLst/>
                        </a:rPr>
                        <a:t>1971- 1972</a:t>
                      </a:r>
                      <a:endParaRPr lang="en-US" sz="900">
                        <a:effectLst/>
                      </a:endParaRPr>
                    </a:p>
                    <a:p>
                      <a:pPr marL="0" marR="0">
                        <a:lnSpc>
                          <a:spcPct val="107000"/>
                        </a:lnSpc>
                        <a:spcBef>
                          <a:spcPts val="0"/>
                        </a:spcBef>
                        <a:spcAft>
                          <a:spcPts val="0"/>
                        </a:spcAft>
                      </a:pPr>
                      <a:r>
                        <a:rPr lang="en-US" sz="800">
                          <a:effectLst/>
                        </a:rPr>
                        <a:t>1973-1981</a:t>
                      </a:r>
                      <a:endParaRPr lang="en-US" sz="900">
                        <a:effectLst/>
                      </a:endParaRPr>
                    </a:p>
                    <a:p>
                      <a:pPr marL="0" marR="0">
                        <a:lnSpc>
                          <a:spcPct val="107000"/>
                        </a:lnSpc>
                        <a:spcBef>
                          <a:spcPts val="0"/>
                        </a:spcBef>
                        <a:spcAft>
                          <a:spcPts val="0"/>
                        </a:spcAft>
                      </a:pPr>
                      <a:r>
                        <a:rPr lang="en-US" sz="800">
                          <a:effectLst/>
                        </a:rPr>
                        <a:t>1982</a:t>
                      </a:r>
                      <a:endParaRPr lang="en-US" sz="900">
                        <a:effectLst/>
                      </a:endParaRPr>
                    </a:p>
                    <a:p>
                      <a:pPr marL="0" marR="0">
                        <a:lnSpc>
                          <a:spcPct val="107000"/>
                        </a:lnSpc>
                        <a:spcBef>
                          <a:spcPts val="0"/>
                        </a:spcBef>
                        <a:spcAft>
                          <a:spcPts val="0"/>
                        </a:spcAft>
                      </a:pPr>
                      <a:r>
                        <a:rPr lang="en-US" sz="800">
                          <a:effectLst/>
                        </a:rPr>
                        <a:t>2001</a:t>
                      </a:r>
                      <a:endParaRPr lang="en-US" sz="900">
                        <a:effectLst/>
                      </a:endParaRPr>
                    </a:p>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583,487 -905,397</a:t>
                      </a:r>
                      <a:endParaRPr lang="en-US" sz="900">
                        <a:effectLst/>
                      </a:endParaRPr>
                    </a:p>
                    <a:p>
                      <a:pPr marL="0" marR="0">
                        <a:lnSpc>
                          <a:spcPct val="107000"/>
                        </a:lnSpc>
                        <a:spcBef>
                          <a:spcPts val="0"/>
                        </a:spcBef>
                        <a:spcAft>
                          <a:spcPts val="0"/>
                        </a:spcAft>
                      </a:pPr>
                      <a:r>
                        <a:rPr lang="en-US" sz="800">
                          <a:effectLst/>
                        </a:rPr>
                        <a:t>No production</a:t>
                      </a:r>
                      <a:endParaRPr lang="en-US" sz="900">
                        <a:effectLst/>
                      </a:endParaRPr>
                    </a:p>
                    <a:p>
                      <a:pPr marL="0" marR="0">
                        <a:lnSpc>
                          <a:spcPct val="107000"/>
                        </a:lnSpc>
                        <a:spcBef>
                          <a:spcPts val="0"/>
                        </a:spcBef>
                        <a:spcAft>
                          <a:spcPts val="0"/>
                        </a:spcAft>
                      </a:pPr>
                      <a:r>
                        <a:rPr lang="en-US" sz="800">
                          <a:effectLst/>
                        </a:rPr>
                        <a:t>126,830 - 282,290 </a:t>
                      </a:r>
                      <a:endParaRPr lang="en-US" sz="900">
                        <a:effectLst/>
                      </a:endParaRPr>
                    </a:p>
                    <a:p>
                      <a:pPr marL="0" marR="0">
                        <a:lnSpc>
                          <a:spcPct val="107000"/>
                        </a:lnSpc>
                        <a:spcBef>
                          <a:spcPts val="0"/>
                        </a:spcBef>
                        <a:spcAft>
                          <a:spcPts val="0"/>
                        </a:spcAft>
                      </a:pPr>
                      <a:r>
                        <a:rPr lang="en-US" sz="800">
                          <a:effectLst/>
                        </a:rPr>
                        <a:t>282,290 – 144,779</a:t>
                      </a:r>
                      <a:endParaRPr lang="en-US" sz="900">
                        <a:effectLst/>
                      </a:endParaRPr>
                    </a:p>
                    <a:p>
                      <a:pPr marL="0" marR="0">
                        <a:lnSpc>
                          <a:spcPct val="107000"/>
                        </a:lnSpc>
                        <a:spcBef>
                          <a:spcPts val="0"/>
                        </a:spcBef>
                        <a:spcAft>
                          <a:spcPts val="0"/>
                        </a:spcAft>
                      </a:pPr>
                      <a:r>
                        <a:rPr lang="en-US" sz="800">
                          <a:effectLst/>
                        </a:rPr>
                        <a:t>83,936 </a:t>
                      </a:r>
                      <a:endParaRPr lang="en-US" sz="900">
                        <a:effectLst/>
                      </a:endParaRPr>
                    </a:p>
                    <a:p>
                      <a:pPr marL="0" marR="0">
                        <a:lnSpc>
                          <a:spcPct val="107000"/>
                        </a:lnSpc>
                        <a:spcBef>
                          <a:spcPts val="0"/>
                        </a:spcBef>
                        <a:spcAft>
                          <a:spcPts val="0"/>
                        </a:spcAft>
                      </a:pPr>
                      <a:r>
                        <a:rPr lang="en-US" sz="800">
                          <a:effectLst/>
                        </a:rPr>
                        <a:t>2,712</a:t>
                      </a:r>
                      <a:endParaRPr lang="en-US" sz="900">
                        <a:effectLst/>
                      </a:endParaRPr>
                    </a:p>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dirty="0">
                          <a:effectLst/>
                        </a:rPr>
                        <a:t>Idris et al 2016, NGSAMMSD(2008), Ministry of mines and power, Lagos ()</a:t>
                      </a:r>
                      <a:endParaRPr lang="en-US" sz="900" dirty="0">
                        <a:effectLst/>
                      </a:endParaRPr>
                    </a:p>
                    <a:p>
                      <a:pPr marL="0" marR="0">
                        <a:lnSpc>
                          <a:spcPct val="107000"/>
                        </a:lnSpc>
                        <a:spcBef>
                          <a:spcPts val="0"/>
                        </a:spcBef>
                        <a:spcAft>
                          <a:spcPts val="0"/>
                        </a:spcAft>
                      </a:pPr>
                      <a:r>
                        <a:rPr lang="en-US" sz="800" dirty="0" err="1">
                          <a:effectLst/>
                        </a:rPr>
                        <a:t>Amoniyi</a:t>
                      </a:r>
                      <a:r>
                        <a:rPr lang="en-US" sz="800" dirty="0">
                          <a:effectLst/>
                        </a:rPr>
                        <a:t> 1977, Akande et 1992 1992</a:t>
                      </a:r>
                      <a:endParaRPr lang="en-US" sz="900" dirty="0">
                        <a:effectLst/>
                        <a:latin typeface="Calibri"/>
                        <a:ea typeface="Calibri"/>
                        <a:cs typeface="Times New Roman"/>
                      </a:endParaRPr>
                    </a:p>
                  </a:txBody>
                  <a:tcPr marL="57463" marR="57463" marT="0" marB="0"/>
                </a:tc>
                <a:extLst>
                  <a:ext uri="{0D108BD9-81ED-4DB2-BD59-A6C34878D82A}">
                    <a16:rowId xmlns:a16="http://schemas.microsoft.com/office/drawing/2014/main" val="10001"/>
                  </a:ext>
                </a:extLst>
              </a:tr>
              <a:tr h="156427">
                <a:tc>
                  <a:txBody>
                    <a:bodyPr/>
                    <a:lstStyle/>
                    <a:p>
                      <a:pPr marL="0" marR="0">
                        <a:lnSpc>
                          <a:spcPct val="107000"/>
                        </a:lnSpc>
                        <a:spcBef>
                          <a:spcPts val="0"/>
                        </a:spcBef>
                        <a:spcAft>
                          <a:spcPts val="0"/>
                        </a:spcAft>
                      </a:pPr>
                      <a:r>
                        <a:rPr lang="en-US" sz="800">
                          <a:effectLst/>
                        </a:rPr>
                        <a:t>2</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Iron ore</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MMSD 2008</a:t>
                      </a:r>
                      <a:endParaRPr lang="en-US" sz="900">
                        <a:effectLst/>
                        <a:latin typeface="Calibri"/>
                        <a:ea typeface="Calibri"/>
                        <a:cs typeface="Times New Roman"/>
                      </a:endParaRPr>
                    </a:p>
                  </a:txBody>
                  <a:tcPr marL="57463" marR="57463" marT="0" marB="0"/>
                </a:tc>
                <a:extLst>
                  <a:ext uri="{0D108BD9-81ED-4DB2-BD59-A6C34878D82A}">
                    <a16:rowId xmlns:a16="http://schemas.microsoft.com/office/drawing/2014/main" val="10002"/>
                  </a:ext>
                </a:extLst>
              </a:tr>
              <a:tr h="661527">
                <a:tc>
                  <a:txBody>
                    <a:bodyPr/>
                    <a:lstStyle/>
                    <a:p>
                      <a:pPr marL="0" marR="0">
                        <a:lnSpc>
                          <a:spcPct val="107000"/>
                        </a:lnSpc>
                        <a:spcBef>
                          <a:spcPts val="0"/>
                        </a:spcBef>
                        <a:spcAft>
                          <a:spcPts val="0"/>
                        </a:spcAft>
                      </a:pPr>
                      <a:r>
                        <a:rPr lang="en-US" sz="800">
                          <a:effectLst/>
                        </a:rPr>
                        <a:t>3</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Gold</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1912 - 1914</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1933 -1943</a:t>
                      </a:r>
                      <a:endParaRPr lang="en-US" sz="900">
                        <a:effectLst/>
                      </a:endParaRPr>
                    </a:p>
                    <a:p>
                      <a:pPr marL="0" marR="0">
                        <a:lnSpc>
                          <a:spcPct val="107000"/>
                        </a:lnSpc>
                        <a:spcBef>
                          <a:spcPts val="0"/>
                        </a:spcBef>
                        <a:spcAft>
                          <a:spcPts val="0"/>
                        </a:spcAft>
                      </a:pPr>
                      <a:r>
                        <a:rPr lang="en-US" sz="800">
                          <a:effectLst/>
                        </a:rPr>
                        <a:t>1945</a:t>
                      </a:r>
                      <a:endParaRPr lang="en-US" sz="900">
                        <a:effectLst/>
                      </a:endParaRPr>
                    </a:p>
                    <a:p>
                      <a:pPr marL="0" marR="0">
                        <a:lnSpc>
                          <a:spcPct val="107000"/>
                        </a:lnSpc>
                        <a:spcBef>
                          <a:spcPts val="0"/>
                        </a:spcBef>
                        <a:spcAft>
                          <a:spcPts val="0"/>
                        </a:spcAft>
                      </a:pPr>
                      <a:r>
                        <a:rPr lang="en-US" sz="800">
                          <a:effectLst/>
                        </a:rPr>
                        <a:t>1966 -1970</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1.4t</a:t>
                      </a:r>
                      <a:endParaRPr lang="en-US" sz="900">
                        <a:effectLst/>
                      </a:endParaRPr>
                    </a:p>
                    <a:p>
                      <a:pPr marL="0" marR="0">
                        <a:lnSpc>
                          <a:spcPct val="107000"/>
                        </a:lnSpc>
                        <a:spcBef>
                          <a:spcPts val="0"/>
                        </a:spcBef>
                        <a:spcAft>
                          <a:spcPts val="0"/>
                        </a:spcAft>
                      </a:pPr>
                      <a:r>
                        <a:rPr lang="en-US" sz="800">
                          <a:effectLst/>
                        </a:rPr>
                        <a:t>Production declined</a:t>
                      </a:r>
                      <a:endParaRPr lang="en-US" sz="900">
                        <a:effectLst/>
                      </a:endParaRPr>
                    </a:p>
                    <a:p>
                      <a:pPr marL="0" marR="0">
                        <a:lnSpc>
                          <a:spcPct val="107000"/>
                        </a:lnSpc>
                        <a:spcBef>
                          <a:spcPts val="0"/>
                        </a:spcBef>
                        <a:spcAft>
                          <a:spcPts val="0"/>
                        </a:spcAft>
                      </a:pPr>
                      <a:r>
                        <a:rPr lang="en-US" sz="800">
                          <a:effectLst/>
                        </a:rPr>
                        <a:t>No production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NGSA 2008, MMSD 2011, Dept. of Geology UNICAL 1989, </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Waziri 2014</a:t>
                      </a:r>
                      <a:endParaRPr lang="en-US" sz="900">
                        <a:effectLst/>
                        <a:latin typeface="Calibri"/>
                        <a:ea typeface="Calibri"/>
                        <a:cs typeface="Times New Roman"/>
                      </a:endParaRPr>
                    </a:p>
                  </a:txBody>
                  <a:tcPr marL="57463" marR="57463" marT="0" marB="0"/>
                </a:tc>
                <a:extLst>
                  <a:ext uri="{0D108BD9-81ED-4DB2-BD59-A6C34878D82A}">
                    <a16:rowId xmlns:a16="http://schemas.microsoft.com/office/drawing/2014/main" val="10003"/>
                  </a:ext>
                </a:extLst>
              </a:tr>
              <a:tr h="1094993">
                <a:tc>
                  <a:txBody>
                    <a:bodyPr/>
                    <a:lstStyle/>
                    <a:p>
                      <a:pPr marL="0" marR="0">
                        <a:lnSpc>
                          <a:spcPct val="107000"/>
                        </a:lnSpc>
                        <a:spcBef>
                          <a:spcPts val="0"/>
                        </a:spcBef>
                        <a:spcAft>
                          <a:spcPts val="0"/>
                        </a:spcAft>
                      </a:pPr>
                      <a:r>
                        <a:rPr lang="en-US" sz="800">
                          <a:effectLst/>
                        </a:rPr>
                        <a:t>4</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Lead-Zinc</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Galena, Sphalerite, siderite, Fluorite, Baryte, quartz, calcite</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Mid 19</a:t>
                      </a:r>
                      <a:r>
                        <a:rPr lang="en-US" sz="800" baseline="30000">
                          <a:effectLst/>
                        </a:rPr>
                        <a:t>t</a:t>
                      </a:r>
                      <a:endParaRPr lang="en-US" sz="900">
                        <a:effectLst/>
                      </a:endParaRPr>
                    </a:p>
                    <a:p>
                      <a:pPr marL="0" marR="0">
                        <a:lnSpc>
                          <a:spcPct val="107000"/>
                        </a:lnSpc>
                        <a:spcBef>
                          <a:spcPts val="0"/>
                        </a:spcBef>
                        <a:spcAft>
                          <a:spcPts val="0"/>
                        </a:spcAft>
                      </a:pPr>
                      <a:r>
                        <a:rPr lang="en-US" sz="800" baseline="30000">
                          <a:effectLst/>
                        </a:rPr>
                        <a:t>h</a:t>
                      </a:r>
                      <a:r>
                        <a:rPr lang="en-US" sz="800">
                          <a:effectLst/>
                        </a:rPr>
                        <a:t>century</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1885</a:t>
                      </a:r>
                      <a:endParaRPr lang="en-US" sz="900">
                        <a:effectLst/>
                      </a:endParaRPr>
                    </a:p>
                    <a:p>
                      <a:pPr marL="0" marR="0">
                        <a:lnSpc>
                          <a:spcPct val="107000"/>
                        </a:lnSpc>
                        <a:spcBef>
                          <a:spcPts val="0"/>
                        </a:spcBef>
                        <a:spcAft>
                          <a:spcPts val="0"/>
                        </a:spcAft>
                      </a:pPr>
                      <a:r>
                        <a:rPr lang="en-US" sz="800">
                          <a:effectLst/>
                        </a:rPr>
                        <a:t>1925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1924 -1932</a:t>
                      </a:r>
                      <a:endParaRPr lang="en-US" sz="900">
                        <a:effectLst/>
                      </a:endParaRPr>
                    </a:p>
                    <a:p>
                      <a:pPr marL="0" marR="0">
                        <a:lnSpc>
                          <a:spcPct val="107000"/>
                        </a:lnSpc>
                        <a:spcBef>
                          <a:spcPts val="0"/>
                        </a:spcBef>
                        <a:spcAft>
                          <a:spcPts val="0"/>
                        </a:spcAft>
                      </a:pPr>
                      <a:r>
                        <a:rPr lang="en-US" sz="800">
                          <a:effectLst/>
                        </a:rPr>
                        <a:t>1947 </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1966 -1970</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1,000</a:t>
                      </a:r>
                      <a:endParaRPr lang="en-US" sz="900">
                        <a:effectLst/>
                      </a:endParaRPr>
                    </a:p>
                    <a:p>
                      <a:pPr marL="0" marR="0">
                        <a:lnSpc>
                          <a:spcPct val="107000"/>
                        </a:lnSpc>
                        <a:spcBef>
                          <a:spcPts val="0"/>
                        </a:spcBef>
                        <a:spcAft>
                          <a:spcPts val="0"/>
                        </a:spcAft>
                      </a:pPr>
                      <a:r>
                        <a:rPr lang="en-US" sz="800">
                          <a:effectLst/>
                        </a:rPr>
                        <a:t>Commercial production</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No production</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Kogbe 1989, Dept. of Geology. UNICAL 1989</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Umeji 2000,</a:t>
                      </a:r>
                      <a:endParaRPr lang="en-US" sz="900">
                        <a:effectLst/>
                      </a:endParaRPr>
                    </a:p>
                    <a:p>
                      <a:pPr marL="0" marR="0">
                        <a:lnSpc>
                          <a:spcPct val="107000"/>
                        </a:lnSpc>
                        <a:spcBef>
                          <a:spcPts val="0"/>
                        </a:spcBef>
                        <a:spcAft>
                          <a:spcPts val="0"/>
                        </a:spcAft>
                      </a:pPr>
                      <a:r>
                        <a:rPr lang="en-US" sz="800">
                          <a:effectLst/>
                        </a:rPr>
                        <a:t>MMSD 2011</a:t>
                      </a:r>
                      <a:endParaRPr lang="en-US" sz="900">
                        <a:effectLst/>
                        <a:latin typeface="Calibri"/>
                        <a:ea typeface="Calibri"/>
                        <a:cs typeface="Times New Roman"/>
                      </a:endParaRPr>
                    </a:p>
                  </a:txBody>
                  <a:tcPr marL="57463" marR="57463" marT="0" marB="0"/>
                </a:tc>
                <a:extLst>
                  <a:ext uri="{0D108BD9-81ED-4DB2-BD59-A6C34878D82A}">
                    <a16:rowId xmlns:a16="http://schemas.microsoft.com/office/drawing/2014/main" val="10004"/>
                  </a:ext>
                </a:extLst>
              </a:tr>
              <a:tr h="1251421">
                <a:tc>
                  <a:txBody>
                    <a:bodyPr/>
                    <a:lstStyle/>
                    <a:p>
                      <a:pPr marL="0" marR="0">
                        <a:lnSpc>
                          <a:spcPct val="107000"/>
                        </a:lnSpc>
                        <a:spcBef>
                          <a:spcPts val="0"/>
                        </a:spcBef>
                        <a:spcAft>
                          <a:spcPts val="0"/>
                        </a:spcAft>
                      </a:pPr>
                      <a:r>
                        <a:rPr lang="en-US" sz="800">
                          <a:effectLst/>
                        </a:rPr>
                        <a:t>5</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Tin</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Niobium, Tantalum, Colunbite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1904</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1904 -1914</a:t>
                      </a:r>
                      <a:endParaRPr lang="en-US" sz="900">
                        <a:effectLst/>
                      </a:endParaRPr>
                    </a:p>
                    <a:p>
                      <a:pPr marL="0" marR="0">
                        <a:lnSpc>
                          <a:spcPct val="107000"/>
                        </a:lnSpc>
                        <a:spcBef>
                          <a:spcPts val="0"/>
                        </a:spcBef>
                        <a:spcAft>
                          <a:spcPts val="0"/>
                        </a:spcAft>
                      </a:pPr>
                      <a:r>
                        <a:rPr lang="en-US" sz="800">
                          <a:effectLst/>
                        </a:rPr>
                        <a:t>1900 1925</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1943</a:t>
                      </a:r>
                      <a:endParaRPr lang="en-US" sz="900">
                        <a:effectLst/>
                      </a:endParaRPr>
                    </a:p>
                    <a:p>
                      <a:pPr marL="0" marR="0">
                        <a:lnSpc>
                          <a:spcPct val="107000"/>
                        </a:lnSpc>
                        <a:spcBef>
                          <a:spcPts val="0"/>
                        </a:spcBef>
                        <a:spcAft>
                          <a:spcPts val="0"/>
                        </a:spcAft>
                      </a:pPr>
                      <a:r>
                        <a:rPr lang="en-US" sz="800">
                          <a:effectLst/>
                        </a:rPr>
                        <a:t>1926 1950</a:t>
                      </a:r>
                      <a:endParaRPr lang="en-US" sz="900">
                        <a:effectLst/>
                      </a:endParaRPr>
                    </a:p>
                    <a:p>
                      <a:pPr marL="0" marR="0">
                        <a:lnSpc>
                          <a:spcPct val="107000"/>
                        </a:lnSpc>
                        <a:spcBef>
                          <a:spcPts val="0"/>
                        </a:spcBef>
                        <a:spcAft>
                          <a:spcPts val="0"/>
                        </a:spcAft>
                      </a:pPr>
                      <a:r>
                        <a:rPr lang="en-US" sz="800">
                          <a:effectLst/>
                        </a:rPr>
                        <a:t> </a:t>
                      </a:r>
                      <a:endParaRPr lang="en-US" sz="900">
                        <a:effectLst/>
                      </a:endParaRPr>
                    </a:p>
                    <a:p>
                      <a:pPr marL="0" marR="0">
                        <a:lnSpc>
                          <a:spcPct val="107000"/>
                        </a:lnSpc>
                        <a:spcBef>
                          <a:spcPts val="0"/>
                        </a:spcBef>
                        <a:spcAft>
                          <a:spcPts val="0"/>
                        </a:spcAft>
                      </a:pPr>
                      <a:r>
                        <a:rPr lang="en-US" sz="800">
                          <a:effectLst/>
                        </a:rPr>
                        <a:t>1966 1970</a:t>
                      </a:r>
                      <a:endParaRPr lang="en-US" sz="900">
                        <a:effectLst/>
                      </a:endParaRPr>
                    </a:p>
                    <a:p>
                      <a:pPr marL="0" marR="0">
                        <a:lnSpc>
                          <a:spcPct val="107000"/>
                        </a:lnSpc>
                        <a:spcBef>
                          <a:spcPts val="0"/>
                        </a:spcBef>
                        <a:spcAft>
                          <a:spcPts val="0"/>
                        </a:spcAft>
                      </a:pPr>
                      <a:r>
                        <a:rPr lang="en-US" sz="800">
                          <a:effectLst/>
                        </a:rPr>
                        <a:t>1971 -1983</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1.36 - 5573</a:t>
                      </a:r>
                      <a:endParaRPr lang="en-US" sz="900">
                        <a:effectLst/>
                      </a:endParaRPr>
                    </a:p>
                    <a:p>
                      <a:pPr marL="0" marR="0">
                        <a:lnSpc>
                          <a:spcPct val="107000"/>
                        </a:lnSpc>
                        <a:spcBef>
                          <a:spcPts val="0"/>
                        </a:spcBef>
                        <a:spcAft>
                          <a:spcPts val="0"/>
                        </a:spcAft>
                      </a:pPr>
                      <a:r>
                        <a:rPr lang="en-US" sz="800">
                          <a:effectLst/>
                        </a:rPr>
                        <a:t>2.6% of world’s production</a:t>
                      </a:r>
                      <a:endParaRPr lang="en-US" sz="900">
                        <a:effectLst/>
                      </a:endParaRPr>
                    </a:p>
                    <a:p>
                      <a:pPr marL="0" marR="0">
                        <a:lnSpc>
                          <a:spcPct val="107000"/>
                        </a:lnSpc>
                        <a:spcBef>
                          <a:spcPts val="0"/>
                        </a:spcBef>
                        <a:spcAft>
                          <a:spcPts val="0"/>
                        </a:spcAft>
                      </a:pPr>
                      <a:r>
                        <a:rPr lang="en-US" sz="800">
                          <a:effectLst/>
                        </a:rPr>
                        <a:t>15,842</a:t>
                      </a:r>
                      <a:endParaRPr lang="en-US" sz="900">
                        <a:effectLst/>
                      </a:endParaRPr>
                    </a:p>
                    <a:p>
                      <a:pPr marL="0" marR="0">
                        <a:lnSpc>
                          <a:spcPct val="107000"/>
                        </a:lnSpc>
                        <a:spcBef>
                          <a:spcPts val="0"/>
                        </a:spcBef>
                        <a:spcAft>
                          <a:spcPts val="0"/>
                        </a:spcAft>
                      </a:pPr>
                      <a:r>
                        <a:rPr lang="en-US" sz="800">
                          <a:effectLst/>
                        </a:rPr>
                        <a:t>5.5 % of world’s total.</a:t>
                      </a:r>
                      <a:endParaRPr lang="en-US" sz="900">
                        <a:effectLst/>
                      </a:endParaRPr>
                    </a:p>
                    <a:p>
                      <a:pPr marL="0" marR="0">
                        <a:lnSpc>
                          <a:spcPct val="107000"/>
                        </a:lnSpc>
                        <a:spcBef>
                          <a:spcPts val="0"/>
                        </a:spcBef>
                        <a:spcAft>
                          <a:spcPts val="0"/>
                        </a:spcAft>
                      </a:pPr>
                      <a:r>
                        <a:rPr lang="en-US" sz="800">
                          <a:effectLst/>
                        </a:rPr>
                        <a:t>No production</a:t>
                      </a:r>
                      <a:endParaRPr lang="en-US" sz="900">
                        <a:effectLst/>
                      </a:endParaRPr>
                    </a:p>
                    <a:p>
                      <a:pPr marL="0" marR="0">
                        <a:lnSpc>
                          <a:spcPct val="107000"/>
                        </a:lnSpc>
                        <a:spcBef>
                          <a:spcPts val="0"/>
                        </a:spcBef>
                        <a:spcAft>
                          <a:spcPts val="0"/>
                        </a:spcAft>
                      </a:pPr>
                      <a:r>
                        <a:rPr lang="en-US" sz="800">
                          <a:effectLst/>
                        </a:rPr>
                        <a:t>7,326 – 1,366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Dept. of Geology, UNICAL 1989</a:t>
                      </a:r>
                      <a:endParaRPr lang="en-US" sz="900">
                        <a:effectLst/>
                      </a:endParaRPr>
                    </a:p>
                    <a:p>
                      <a:pPr marL="0" marR="0">
                        <a:lnSpc>
                          <a:spcPct val="107000"/>
                        </a:lnSpc>
                        <a:spcBef>
                          <a:spcPts val="0"/>
                        </a:spcBef>
                        <a:spcAft>
                          <a:spcPts val="0"/>
                        </a:spcAft>
                      </a:pPr>
                      <a:r>
                        <a:rPr lang="en-US" sz="800">
                          <a:effectLst/>
                        </a:rPr>
                        <a:t>IMM Transactions, Maleri Smelting company</a:t>
                      </a:r>
                      <a:endParaRPr lang="en-US" sz="900">
                        <a:effectLst/>
                      </a:endParaRPr>
                    </a:p>
                    <a:p>
                      <a:pPr marL="0" marR="0">
                        <a:lnSpc>
                          <a:spcPct val="107000"/>
                        </a:lnSpc>
                        <a:spcBef>
                          <a:spcPts val="0"/>
                        </a:spcBef>
                        <a:spcAft>
                          <a:spcPts val="0"/>
                        </a:spcAft>
                      </a:pPr>
                      <a:r>
                        <a:rPr lang="en-US" sz="800">
                          <a:effectLst/>
                        </a:rPr>
                        <a:t>Nzallo 2012</a:t>
                      </a:r>
                      <a:endParaRPr lang="en-US" sz="900">
                        <a:effectLst/>
                        <a:latin typeface="Calibri"/>
                        <a:ea typeface="Calibri"/>
                        <a:cs typeface="Times New Roman"/>
                      </a:endParaRPr>
                    </a:p>
                  </a:txBody>
                  <a:tcPr marL="57463" marR="57463" marT="0" marB="0"/>
                </a:tc>
                <a:extLst>
                  <a:ext uri="{0D108BD9-81ED-4DB2-BD59-A6C34878D82A}">
                    <a16:rowId xmlns:a16="http://schemas.microsoft.com/office/drawing/2014/main" val="10005"/>
                  </a:ext>
                </a:extLst>
              </a:tr>
              <a:tr h="394114">
                <a:tc>
                  <a:txBody>
                    <a:bodyPr/>
                    <a:lstStyle/>
                    <a:p>
                      <a:pPr marL="0" marR="0">
                        <a:lnSpc>
                          <a:spcPct val="107000"/>
                        </a:lnSpc>
                        <a:spcBef>
                          <a:spcPts val="0"/>
                        </a:spcBef>
                        <a:spcAft>
                          <a:spcPts val="0"/>
                        </a:spcAft>
                      </a:pPr>
                      <a:r>
                        <a:rPr lang="en-US" sz="800">
                          <a:effectLst/>
                        </a:rPr>
                        <a:t>6</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Barite</a:t>
                      </a:r>
                      <a:endParaRPr lang="en-US" sz="900">
                        <a:effectLst/>
                      </a:endParaRPr>
                    </a:p>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 </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1952</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Open pit  and cast</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1996- 2008</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a:effectLst/>
                        </a:rPr>
                        <a:t>17928 - 1494</a:t>
                      </a:r>
                      <a:endParaRPr lang="en-US" sz="900">
                        <a:effectLst/>
                        <a:latin typeface="Calibri"/>
                        <a:ea typeface="Calibri"/>
                        <a:cs typeface="Times New Roman"/>
                      </a:endParaRPr>
                    </a:p>
                  </a:txBody>
                  <a:tcPr marL="57463" marR="57463" marT="0" marB="0"/>
                </a:tc>
                <a:tc>
                  <a:txBody>
                    <a:bodyPr/>
                    <a:lstStyle/>
                    <a:p>
                      <a:pPr marL="0" marR="0">
                        <a:lnSpc>
                          <a:spcPct val="107000"/>
                        </a:lnSpc>
                        <a:spcBef>
                          <a:spcPts val="0"/>
                        </a:spcBef>
                        <a:spcAft>
                          <a:spcPts val="0"/>
                        </a:spcAft>
                      </a:pPr>
                      <a:r>
                        <a:rPr lang="en-US" sz="800" dirty="0">
                          <a:effectLst/>
                        </a:rPr>
                        <a:t>Dept. of Geology, UNICAL 1989, </a:t>
                      </a:r>
                      <a:r>
                        <a:rPr lang="en-US" sz="800" dirty="0" err="1">
                          <a:effectLst/>
                        </a:rPr>
                        <a:t>Adamu</a:t>
                      </a:r>
                      <a:r>
                        <a:rPr lang="en-US" sz="800" dirty="0">
                          <a:effectLst/>
                        </a:rPr>
                        <a:t> et al 2015</a:t>
                      </a:r>
                      <a:endParaRPr lang="en-US" sz="900" dirty="0">
                        <a:effectLst/>
                        <a:latin typeface="Calibri"/>
                        <a:ea typeface="Calibri"/>
                        <a:cs typeface="Times New Roman"/>
                      </a:endParaRPr>
                    </a:p>
                  </a:txBody>
                  <a:tcPr marL="57463" marR="57463"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B183A076-1B4F-4098-9750-034775079348}" type="slidenum">
              <a:rPr lang="en-US" smtClean="0"/>
              <a:pPr/>
              <a:t>6</a:t>
            </a:fld>
            <a:endParaRPr lang="en-US"/>
          </a:p>
        </p:txBody>
      </p:sp>
    </p:spTree>
    <p:extLst>
      <p:ext uri="{BB962C8B-B14F-4D97-AF65-F5344CB8AC3E}">
        <p14:creationId xmlns:p14="http://schemas.microsoft.com/office/powerpoint/2010/main" val="270245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62"/>
            <a:ext cx="10972800" cy="1143000"/>
          </a:xfrm>
        </p:spPr>
        <p:txBody>
          <a:bodyPr>
            <a:normAutofit/>
          </a:bodyPr>
          <a:lstStyle/>
          <a:p>
            <a:r>
              <a:rPr lang="en-US" sz="3000" dirty="0">
                <a:latin typeface="Times New Roman" pitchFamily="18" charset="0"/>
                <a:cs typeface="Times New Roman" pitchFamily="18" charset="0"/>
              </a:rPr>
              <a:t>CHARACTERISTICS OF ABANDONED MINES IN NIGERIA</a:t>
            </a:r>
            <a:endParaRPr lang="en-US" sz="3000" i="1" dirty="0">
              <a:latin typeface="Times New Roman" pitchFamily="18" charset="0"/>
              <a:cs typeface="Times New Roman" pitchFamily="18" charset="0"/>
            </a:endParaRPr>
          </a:p>
        </p:txBody>
      </p:sp>
      <p:sp>
        <p:nvSpPr>
          <p:cNvPr id="3" name="Content Placeholder 2"/>
          <p:cNvSpPr>
            <a:spLocks noGrp="1"/>
          </p:cNvSpPr>
          <p:nvPr>
            <p:ph idx="1"/>
          </p:nvPr>
        </p:nvSpPr>
        <p:spPr>
          <a:xfrm>
            <a:off x="1007366" y="1447800"/>
            <a:ext cx="10972800" cy="4525963"/>
          </a:xfrm>
        </p:spPr>
        <p:txBody>
          <a:bodyPr>
            <a:normAutofit fontScale="92500" lnSpcReduction="20000"/>
          </a:bodyPr>
          <a:lstStyle/>
          <a:p>
            <a:pPr>
              <a:buFont typeface="Wingdings" pitchFamily="2" charset="2"/>
              <a:buChar char="q"/>
            </a:pPr>
            <a:r>
              <a:rPr lang="en-US" sz="2200" b="1" dirty="0">
                <a:latin typeface="Times New Roman" pitchFamily="18" charset="0"/>
                <a:cs typeface="Times New Roman" pitchFamily="18" charset="0"/>
              </a:rPr>
              <a:t>REASONS FOR ABANDONING THE </a:t>
            </a:r>
            <a:r>
              <a:rPr lang="en-US" sz="2200" b="1">
                <a:latin typeface="Times New Roman" pitchFamily="18" charset="0"/>
                <a:cs typeface="Times New Roman" pitchFamily="18" charset="0"/>
              </a:rPr>
              <a:t>MINES; </a:t>
            </a:r>
            <a:endParaRPr lang="en-US" sz="2200" b="1" dirty="0">
              <a:latin typeface="Times New Roman" pitchFamily="18" charset="0"/>
              <a:cs typeface="Times New Roman" pitchFamily="18" charset="0"/>
            </a:endParaRPr>
          </a:p>
          <a:p>
            <a:pPr>
              <a:buFont typeface="Wingdings" pitchFamily="2" charset="2"/>
              <a:buChar char="ü"/>
            </a:pPr>
            <a:r>
              <a:rPr lang="en-US" sz="2200" dirty="0">
                <a:latin typeface="Times New Roman" pitchFamily="18" charset="0"/>
                <a:cs typeface="Times New Roman" pitchFamily="18" charset="0"/>
              </a:rPr>
              <a:t>Lack of funds</a:t>
            </a:r>
          </a:p>
          <a:p>
            <a:pPr>
              <a:buFont typeface="Wingdings" pitchFamily="2" charset="2"/>
              <a:buChar char="ü"/>
            </a:pPr>
            <a:r>
              <a:rPr lang="en-US" sz="2200" dirty="0">
                <a:latin typeface="Times New Roman" pitchFamily="18" charset="0"/>
                <a:cs typeface="Times New Roman" pitchFamily="18" charset="0"/>
              </a:rPr>
              <a:t>Exhaustion of reserves</a:t>
            </a:r>
          </a:p>
          <a:p>
            <a:pPr>
              <a:buFont typeface="Wingdings" pitchFamily="2" charset="2"/>
              <a:buChar char="ü"/>
            </a:pPr>
            <a:r>
              <a:rPr lang="en-US" sz="2200" dirty="0">
                <a:latin typeface="Times New Roman" pitchFamily="18" charset="0"/>
                <a:cs typeface="Times New Roman" pitchFamily="18" charset="0"/>
              </a:rPr>
              <a:t>Flooding </a:t>
            </a:r>
          </a:p>
          <a:p>
            <a:pPr>
              <a:buFont typeface="Wingdings" pitchFamily="2" charset="2"/>
              <a:buChar char="ü"/>
            </a:pPr>
            <a:r>
              <a:rPr lang="en-US" sz="2200" dirty="0">
                <a:latin typeface="Times New Roman" pitchFamily="18" charset="0"/>
                <a:cs typeface="Times New Roman" pitchFamily="18" charset="0"/>
              </a:rPr>
              <a:t>War</a:t>
            </a:r>
          </a:p>
          <a:p>
            <a:pPr>
              <a:buFont typeface="Wingdings" pitchFamily="2" charset="2"/>
              <a:buChar char="ü"/>
            </a:pPr>
            <a:r>
              <a:rPr lang="en-US" sz="2200" dirty="0">
                <a:latin typeface="Times New Roman" pitchFamily="18" charset="0"/>
                <a:cs typeface="Times New Roman" pitchFamily="18" charset="0"/>
              </a:rPr>
              <a:t>Economic problem</a:t>
            </a:r>
          </a:p>
          <a:p>
            <a:pPr>
              <a:buFont typeface="Wingdings" pitchFamily="2" charset="2"/>
              <a:buChar char="ü"/>
            </a:pPr>
            <a:r>
              <a:rPr lang="en-US" sz="2200" dirty="0">
                <a:latin typeface="Times New Roman" pitchFamily="18" charset="0"/>
                <a:cs typeface="Times New Roman" pitchFamily="18" charset="0"/>
              </a:rPr>
              <a:t>Decline in production</a:t>
            </a:r>
          </a:p>
          <a:p>
            <a:pPr marL="0" indent="0">
              <a:buNone/>
            </a:pPr>
            <a:endParaRPr lang="en-US" sz="2200" b="1" dirty="0">
              <a:latin typeface="Times New Roman" pitchFamily="18" charset="0"/>
              <a:cs typeface="Times New Roman" pitchFamily="18" charset="0"/>
            </a:endParaRPr>
          </a:p>
          <a:p>
            <a:pPr>
              <a:buFont typeface="Wingdings" pitchFamily="2" charset="2"/>
              <a:buChar char="q"/>
            </a:pPr>
            <a:r>
              <a:rPr lang="en-US" sz="2200" b="1" dirty="0">
                <a:latin typeface="Times New Roman" pitchFamily="18" charset="0"/>
                <a:cs typeface="Times New Roman" pitchFamily="18" charset="0"/>
              </a:rPr>
              <a:t>CHARACTERISTICS OF ABANDONED MINES IN NIGERIA</a:t>
            </a:r>
          </a:p>
          <a:p>
            <a:pPr>
              <a:buFont typeface="Courier New" pitchFamily="49" charset="0"/>
              <a:buChar char="o"/>
            </a:pPr>
            <a:r>
              <a:rPr lang="en-US" sz="2200" b="1" dirty="0">
                <a:latin typeface="Times New Roman" pitchFamily="18" charset="0"/>
                <a:cs typeface="Times New Roman" pitchFamily="18" charset="0"/>
              </a:rPr>
              <a:t> positive and negative impacts on the environment</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Positive Impacts:</a:t>
            </a:r>
          </a:p>
          <a:p>
            <a:pPr>
              <a:buFont typeface="Wingdings" pitchFamily="2" charset="2"/>
              <a:buChar char="ü"/>
            </a:pPr>
            <a:r>
              <a:rPr lang="en-US" sz="2200" dirty="0">
                <a:latin typeface="Times New Roman" pitchFamily="18" charset="0"/>
                <a:cs typeface="Times New Roman" pitchFamily="18" charset="0"/>
              </a:rPr>
              <a:t>Artificial lakes used for fishing and recreation</a:t>
            </a:r>
          </a:p>
          <a:p>
            <a:pPr>
              <a:buFont typeface="Wingdings" pitchFamily="2" charset="2"/>
              <a:buChar char="ü"/>
            </a:pPr>
            <a:r>
              <a:rPr lang="en-US" sz="2200" dirty="0">
                <a:latin typeface="Times New Roman" pitchFamily="18" charset="0"/>
                <a:cs typeface="Times New Roman" pitchFamily="18" charset="0"/>
              </a:rPr>
              <a:t>Used for </a:t>
            </a:r>
            <a:r>
              <a:rPr lang="en-US" sz="2200" dirty="0" err="1">
                <a:latin typeface="Times New Roman" pitchFamily="18" charset="0"/>
                <a:cs typeface="Times New Roman" pitchFamily="18" charset="0"/>
              </a:rPr>
              <a:t>irrigation,sand</a:t>
            </a:r>
            <a:r>
              <a:rPr lang="en-US" sz="2200" dirty="0">
                <a:latin typeface="Times New Roman" pitchFamily="18" charset="0"/>
                <a:cs typeface="Times New Roman" pitchFamily="18" charset="0"/>
              </a:rPr>
              <a:t> mining, domestic source of water</a:t>
            </a:r>
          </a:p>
          <a:p>
            <a:pPr>
              <a:buFont typeface="Wingdings" pitchFamily="2" charset="2"/>
              <a:buChar char="q"/>
            </a:pPr>
            <a:endParaRPr lang="en-US" sz="2200" dirty="0">
              <a:latin typeface="Times New Roman" pitchFamily="18" charset="0"/>
              <a:cs typeface="Times New Roman" pitchFamily="18" charset="0"/>
            </a:endParaRPr>
          </a:p>
          <a:p>
            <a:pPr>
              <a:buFont typeface="Wingdings" pitchFamily="2" charset="2"/>
              <a:buChar char="q"/>
            </a:pPr>
            <a:endParaRPr lang="en-US" sz="2200" dirty="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183A076-1B4F-4098-9750-034775079348}" type="slidenum">
              <a:rPr lang="en-US" smtClean="0"/>
              <a:pPr/>
              <a:t>7</a:t>
            </a:fld>
            <a:endParaRPr lang="en-US"/>
          </a:p>
        </p:txBody>
      </p:sp>
    </p:spTree>
    <p:extLst>
      <p:ext uri="{BB962C8B-B14F-4D97-AF65-F5344CB8AC3E}">
        <p14:creationId xmlns:p14="http://schemas.microsoft.com/office/powerpoint/2010/main" val="319818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83A076-1B4F-4098-9750-034775079348}" type="slidenum">
              <a:rPr lang="en-US" smtClean="0"/>
              <a:pPr/>
              <a:t>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991" y="-1"/>
            <a:ext cx="7863609" cy="595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21221" y="331076"/>
            <a:ext cx="9372600" cy="369332"/>
          </a:xfrm>
          <a:prstGeom prst="rect">
            <a:avLst/>
          </a:prstGeom>
          <a:noFill/>
        </p:spPr>
        <p:txBody>
          <a:bodyPr wrap="square" rtlCol="0">
            <a:spAutoFit/>
          </a:bodyPr>
          <a:lstStyle/>
          <a:p>
            <a:r>
              <a:rPr lang="en-US" dirty="0">
                <a:latin typeface="Times New Roman" pitchFamily="18" charset="0"/>
                <a:cs typeface="Times New Roman" pitchFamily="18" charset="0"/>
              </a:rPr>
              <a:t>CHARACTERISTICS OF ABANDONED MINES IN NIGERIA </a:t>
            </a:r>
            <a:r>
              <a:rPr lang="en-US" i="1" dirty="0">
                <a:latin typeface="Times New Roman" pitchFamily="18" charset="0"/>
                <a:cs typeface="Times New Roman" pitchFamily="18" charset="0"/>
              </a:rPr>
              <a:t>(Cont’d)</a:t>
            </a:r>
          </a:p>
        </p:txBody>
      </p:sp>
      <p:sp>
        <p:nvSpPr>
          <p:cNvPr id="7" name="TextBox 6"/>
          <p:cNvSpPr txBox="1"/>
          <p:nvPr/>
        </p:nvSpPr>
        <p:spPr>
          <a:xfrm>
            <a:off x="990600" y="5971190"/>
            <a:ext cx="8839200" cy="369332"/>
          </a:xfrm>
          <a:prstGeom prst="rect">
            <a:avLst/>
          </a:prstGeom>
          <a:noFill/>
        </p:spPr>
        <p:txBody>
          <a:bodyPr wrap="square" rtlCol="0">
            <a:spAutoFit/>
          </a:bodyPr>
          <a:lstStyle/>
          <a:p>
            <a:r>
              <a:rPr lang="en-US" b="1" dirty="0">
                <a:latin typeface="Times New Roman" pitchFamily="18" charset="0"/>
                <a:ea typeface="Calibri"/>
                <a:cs typeface="Times New Roman" pitchFamily="18" charset="0"/>
              </a:rPr>
              <a:t>Fig 4: </a:t>
            </a:r>
            <a:r>
              <a:rPr lang="en-US" b="1" dirty="0" err="1">
                <a:latin typeface="Times New Roman" pitchFamily="18" charset="0"/>
                <a:ea typeface="Calibri"/>
                <a:cs typeface="Times New Roman" pitchFamily="18" charset="0"/>
              </a:rPr>
              <a:t>Rayfield</a:t>
            </a:r>
            <a:r>
              <a:rPr lang="en-US" b="1" dirty="0">
                <a:latin typeface="Times New Roman" pitchFamily="18" charset="0"/>
                <a:ea typeface="Calibri"/>
                <a:cs typeface="Times New Roman" pitchFamily="18" charset="0"/>
              </a:rPr>
              <a:t> tin mine pond used as a resort in Jos for boat cruising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0501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34962"/>
          </a:xfrm>
        </p:spPr>
        <p:txBody>
          <a:bodyPr>
            <a:noAutofit/>
          </a:bodyPr>
          <a:lstStyle/>
          <a:p>
            <a:r>
              <a:rPr lang="en-US" sz="2400" b="1" dirty="0">
                <a:latin typeface="Times New Roman" pitchFamily="18" charset="0"/>
                <a:cs typeface="Times New Roman" pitchFamily="18" charset="0"/>
              </a:rPr>
              <a:t>Table 2: Characteristics of the abandoned mines in southeastern Nigeria</a:t>
            </a:r>
            <a:endParaRPr lang="en-US" sz="24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8430798"/>
              </p:ext>
            </p:extLst>
          </p:nvPr>
        </p:nvGraphicFramePr>
        <p:xfrm>
          <a:off x="1371600" y="1066799"/>
          <a:ext cx="8628029" cy="5482763"/>
        </p:xfrm>
        <a:graphic>
          <a:graphicData uri="http://schemas.openxmlformats.org/drawingml/2006/table">
            <a:tbl>
              <a:tblPr firstRow="1" firstCol="1" bandRow="1">
                <a:tableStyleId>{5C22544A-7EE6-4342-B048-85BDC9FD1C3A}</a:tableStyleId>
              </a:tblPr>
              <a:tblGrid>
                <a:gridCol w="693711">
                  <a:extLst>
                    <a:ext uri="{9D8B030D-6E8A-4147-A177-3AD203B41FA5}">
                      <a16:colId xmlns:a16="http://schemas.microsoft.com/office/drawing/2014/main" val="20000"/>
                    </a:ext>
                  </a:extLst>
                </a:gridCol>
                <a:gridCol w="693711">
                  <a:extLst>
                    <a:ext uri="{9D8B030D-6E8A-4147-A177-3AD203B41FA5}">
                      <a16:colId xmlns:a16="http://schemas.microsoft.com/office/drawing/2014/main" val="20001"/>
                    </a:ext>
                  </a:extLst>
                </a:gridCol>
                <a:gridCol w="640720">
                  <a:extLst>
                    <a:ext uri="{9D8B030D-6E8A-4147-A177-3AD203B41FA5}">
                      <a16:colId xmlns:a16="http://schemas.microsoft.com/office/drawing/2014/main" val="20002"/>
                    </a:ext>
                  </a:extLst>
                </a:gridCol>
                <a:gridCol w="799694">
                  <a:extLst>
                    <a:ext uri="{9D8B030D-6E8A-4147-A177-3AD203B41FA5}">
                      <a16:colId xmlns:a16="http://schemas.microsoft.com/office/drawing/2014/main" val="20003"/>
                    </a:ext>
                  </a:extLst>
                </a:gridCol>
                <a:gridCol w="693711">
                  <a:extLst>
                    <a:ext uri="{9D8B030D-6E8A-4147-A177-3AD203B41FA5}">
                      <a16:colId xmlns:a16="http://schemas.microsoft.com/office/drawing/2014/main" val="20004"/>
                    </a:ext>
                  </a:extLst>
                </a:gridCol>
                <a:gridCol w="587727">
                  <a:extLst>
                    <a:ext uri="{9D8B030D-6E8A-4147-A177-3AD203B41FA5}">
                      <a16:colId xmlns:a16="http://schemas.microsoft.com/office/drawing/2014/main" val="20005"/>
                    </a:ext>
                  </a:extLst>
                </a:gridCol>
                <a:gridCol w="1064654">
                  <a:extLst>
                    <a:ext uri="{9D8B030D-6E8A-4147-A177-3AD203B41FA5}">
                      <a16:colId xmlns:a16="http://schemas.microsoft.com/office/drawing/2014/main" val="20006"/>
                    </a:ext>
                  </a:extLst>
                </a:gridCol>
                <a:gridCol w="1541580">
                  <a:extLst>
                    <a:ext uri="{9D8B030D-6E8A-4147-A177-3AD203B41FA5}">
                      <a16:colId xmlns:a16="http://schemas.microsoft.com/office/drawing/2014/main" val="20007"/>
                    </a:ext>
                  </a:extLst>
                </a:gridCol>
                <a:gridCol w="1912521">
                  <a:extLst>
                    <a:ext uri="{9D8B030D-6E8A-4147-A177-3AD203B41FA5}">
                      <a16:colId xmlns:a16="http://schemas.microsoft.com/office/drawing/2014/main" val="20008"/>
                    </a:ext>
                  </a:extLst>
                </a:gridCol>
              </a:tblGrid>
              <a:tr h="530416">
                <a:tc>
                  <a:txBody>
                    <a:bodyPr/>
                    <a:lstStyle/>
                    <a:p>
                      <a:pPr marL="0" marR="0">
                        <a:lnSpc>
                          <a:spcPct val="107000"/>
                        </a:lnSpc>
                        <a:spcBef>
                          <a:spcPts val="0"/>
                        </a:spcBef>
                        <a:spcAft>
                          <a:spcPts val="0"/>
                        </a:spcAft>
                      </a:pPr>
                      <a:r>
                        <a:rPr lang="en-US" sz="700">
                          <a:effectLst/>
                        </a:rPr>
                        <a:t>Name/mine type</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Basin/Mine</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Formation</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Site lithology</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Current status</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Reason for abandonment</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Main feature</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Environmental </a:t>
                      </a:r>
                      <a:endParaRPr lang="en-US" sz="800">
                        <a:effectLst/>
                      </a:endParaRPr>
                    </a:p>
                    <a:p>
                      <a:pPr marL="0" marR="0">
                        <a:lnSpc>
                          <a:spcPct val="107000"/>
                        </a:lnSpc>
                        <a:spcBef>
                          <a:spcPts val="0"/>
                        </a:spcBef>
                        <a:spcAft>
                          <a:spcPts val="0"/>
                        </a:spcAft>
                      </a:pPr>
                      <a:r>
                        <a:rPr lang="en-US" sz="700">
                          <a:effectLst/>
                        </a:rPr>
                        <a:t>Impact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Source/Reference</a:t>
                      </a:r>
                      <a:endParaRPr lang="en-US" sz="800">
                        <a:effectLst/>
                        <a:latin typeface="Calibri"/>
                        <a:ea typeface="Calibri"/>
                        <a:cs typeface="Times New Roman"/>
                      </a:endParaRPr>
                    </a:p>
                  </a:txBody>
                  <a:tcPr marL="50818" marR="50818" marT="0" marB="0"/>
                </a:tc>
                <a:extLst>
                  <a:ext uri="{0D108BD9-81ED-4DB2-BD59-A6C34878D82A}">
                    <a16:rowId xmlns:a16="http://schemas.microsoft.com/office/drawing/2014/main" val="10000"/>
                  </a:ext>
                </a:extLst>
              </a:tr>
              <a:tr h="893886">
                <a:tc>
                  <a:txBody>
                    <a:bodyPr/>
                    <a:lstStyle/>
                    <a:p>
                      <a:pPr marL="0" marR="0">
                        <a:lnSpc>
                          <a:spcPct val="107000"/>
                        </a:lnSpc>
                        <a:spcBef>
                          <a:spcPts val="0"/>
                        </a:spcBef>
                        <a:spcAft>
                          <a:spcPts val="0"/>
                        </a:spcAft>
                      </a:pPr>
                      <a:r>
                        <a:rPr lang="en-US" sz="700">
                          <a:effectLst/>
                        </a:rPr>
                        <a:t>Coal</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Anambra Basin</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Mamu</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shale</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abandoned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War and conflict, Lack of funds and reserves</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Water from tunnel  are used for domestic purposes,</a:t>
                      </a:r>
                      <a:endParaRPr lang="en-US" sz="800">
                        <a:effectLst/>
                      </a:endParaRPr>
                    </a:p>
                    <a:p>
                      <a:pPr marL="0" marR="0">
                        <a:lnSpc>
                          <a:spcPct val="107000"/>
                        </a:lnSpc>
                        <a:spcBef>
                          <a:spcPts val="0"/>
                        </a:spcBef>
                        <a:spcAft>
                          <a:spcPts val="0"/>
                        </a:spcAft>
                      </a:pPr>
                      <a:r>
                        <a:rPr lang="en-US" sz="700">
                          <a:effectLst/>
                        </a:rPr>
                        <a:t>Mine spoil/waste, mine tunnel still visible</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Acid Mine Drainage, Soil, sediment, Surface and underground water contamination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Omotehinse &amp;Ako 2019, </a:t>
                      </a:r>
                      <a:endParaRPr lang="en-US" sz="800">
                        <a:effectLst/>
                      </a:endParaRPr>
                    </a:p>
                    <a:p>
                      <a:pPr marL="0" marR="0">
                        <a:lnSpc>
                          <a:spcPct val="107000"/>
                        </a:lnSpc>
                        <a:spcBef>
                          <a:spcPts val="0"/>
                        </a:spcBef>
                        <a:spcAft>
                          <a:spcPts val="0"/>
                        </a:spcAft>
                      </a:pPr>
                      <a:r>
                        <a:rPr lang="en-US" sz="700">
                          <a:effectLst/>
                        </a:rPr>
                        <a:t>Nganje et al 2014, 2011 &amp;2010, Ezeigbo and Ezeanyim 1993,  </a:t>
                      </a:r>
                      <a:endParaRPr lang="en-US" sz="800">
                        <a:effectLst/>
                        <a:latin typeface="Calibri"/>
                        <a:ea typeface="Calibri"/>
                        <a:cs typeface="Times New Roman"/>
                      </a:endParaRPr>
                    </a:p>
                  </a:txBody>
                  <a:tcPr marL="50818" marR="50818" marT="0" marB="0"/>
                </a:tc>
                <a:extLst>
                  <a:ext uri="{0D108BD9-81ED-4DB2-BD59-A6C34878D82A}">
                    <a16:rowId xmlns:a16="http://schemas.microsoft.com/office/drawing/2014/main" val="10001"/>
                  </a:ext>
                </a:extLst>
              </a:tr>
              <a:tr h="530416">
                <a:tc>
                  <a:txBody>
                    <a:bodyPr/>
                    <a:lstStyle/>
                    <a:p>
                      <a:pPr marL="0" marR="0">
                        <a:lnSpc>
                          <a:spcPct val="107000"/>
                        </a:lnSpc>
                        <a:spcBef>
                          <a:spcPts val="0"/>
                        </a:spcBef>
                        <a:spcAft>
                          <a:spcPts val="0"/>
                        </a:spcAft>
                      </a:pPr>
                      <a:r>
                        <a:rPr lang="en-US" sz="700">
                          <a:effectLst/>
                        </a:rPr>
                        <a:t>Gold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Oban massif</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Abandoned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World war 11 and civil war</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Mine pits within farmlands/grazing land.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Soil, stream sediment</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Dept of Geology, UNICAL 1989 </a:t>
                      </a:r>
                      <a:endParaRPr lang="en-US" sz="800">
                        <a:effectLst/>
                        <a:latin typeface="Calibri"/>
                        <a:ea typeface="Calibri"/>
                        <a:cs typeface="Times New Roman"/>
                      </a:endParaRPr>
                    </a:p>
                  </a:txBody>
                  <a:tcPr marL="50818" marR="50818" marT="0" marB="0"/>
                </a:tc>
                <a:extLst>
                  <a:ext uri="{0D108BD9-81ED-4DB2-BD59-A6C34878D82A}">
                    <a16:rowId xmlns:a16="http://schemas.microsoft.com/office/drawing/2014/main" val="10002"/>
                  </a:ext>
                </a:extLst>
              </a:tr>
              <a:tr h="1737106">
                <a:tc>
                  <a:txBody>
                    <a:bodyPr/>
                    <a:lstStyle/>
                    <a:p>
                      <a:pPr marL="0" marR="0">
                        <a:lnSpc>
                          <a:spcPct val="107000"/>
                        </a:lnSpc>
                        <a:spcBef>
                          <a:spcPts val="0"/>
                        </a:spcBef>
                        <a:spcAft>
                          <a:spcPts val="0"/>
                        </a:spcAft>
                      </a:pPr>
                      <a:r>
                        <a:rPr lang="en-US" sz="700">
                          <a:effectLst/>
                        </a:rPr>
                        <a:t>Lead - Zinc</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Enyinba Pb-Zn district,</a:t>
                      </a:r>
                      <a:endParaRPr lang="en-US" sz="800">
                        <a:effectLst/>
                      </a:endParaRPr>
                    </a:p>
                    <a:p>
                      <a:pPr marL="0" marR="0">
                        <a:lnSpc>
                          <a:spcPct val="107000"/>
                        </a:lnSpc>
                        <a:spcBef>
                          <a:spcPts val="0"/>
                        </a:spcBef>
                        <a:spcAft>
                          <a:spcPts val="0"/>
                        </a:spcAft>
                      </a:pPr>
                      <a:r>
                        <a:rPr lang="en-US" sz="700">
                          <a:effectLst/>
                        </a:rPr>
                        <a:t>Gabu &amp; Alifokpa</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Asu River</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Eze-Aku</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Shale</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Shale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Dormant/</a:t>
                      </a:r>
                      <a:endParaRPr lang="en-US" sz="800">
                        <a:effectLst/>
                      </a:endParaRPr>
                    </a:p>
                    <a:p>
                      <a:pPr marL="0" marR="0">
                        <a:lnSpc>
                          <a:spcPct val="107000"/>
                        </a:lnSpc>
                        <a:spcBef>
                          <a:spcPts val="0"/>
                        </a:spcBef>
                        <a:spcAft>
                          <a:spcPts val="0"/>
                        </a:spcAft>
                      </a:pPr>
                      <a:r>
                        <a:rPr lang="en-US" sz="700">
                          <a:effectLst/>
                        </a:rPr>
                        <a:t>abandoned</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Abandoned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Flooding of mine pits, war and conflict</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Located with residential area, pond is deep and constitute hazard risk in the area. Children swim in ponds, scavenge for ore from the abundant tailings, mine dumps, dangerous for humans and animals</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Acid Mine Drainage, Groundwater  and surface water soil, food crops</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Obiora et al 2019  2018 &amp; 2016, Nnabo &amp;Ajadi 2017 Nnabo 2015 a, b, c,d,e. f, Department of Geology, UniCAL 1989</a:t>
                      </a:r>
                      <a:endParaRPr lang="en-US" sz="800">
                        <a:effectLst/>
                        <a:latin typeface="Calibri"/>
                        <a:ea typeface="Calibri"/>
                        <a:cs typeface="Times New Roman"/>
                      </a:endParaRPr>
                    </a:p>
                  </a:txBody>
                  <a:tcPr marL="50818" marR="50818" marT="0" marB="0"/>
                </a:tc>
                <a:extLst>
                  <a:ext uri="{0D108BD9-81ED-4DB2-BD59-A6C34878D82A}">
                    <a16:rowId xmlns:a16="http://schemas.microsoft.com/office/drawing/2014/main" val="10003"/>
                  </a:ext>
                </a:extLst>
              </a:tr>
              <a:tr h="590140">
                <a:tc>
                  <a:txBody>
                    <a:bodyPr/>
                    <a:lstStyle/>
                    <a:p>
                      <a:pPr marL="0" marR="0">
                        <a:lnSpc>
                          <a:spcPct val="107000"/>
                        </a:lnSpc>
                        <a:spcBef>
                          <a:spcPts val="0"/>
                        </a:spcBef>
                        <a:spcAft>
                          <a:spcPts val="0"/>
                        </a:spcAft>
                      </a:pPr>
                      <a:r>
                        <a:rPr lang="en-US" sz="700">
                          <a:effectLst/>
                        </a:rPr>
                        <a:t>Tin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Oban  massif</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Pegmatite</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Abandoned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Steam engine crusher, Mine shaft,  still visible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Dept of Geology, UNICAL 1989</a:t>
                      </a:r>
                      <a:endParaRPr lang="en-US" sz="800">
                        <a:effectLst/>
                        <a:latin typeface="Calibri"/>
                        <a:ea typeface="Calibri"/>
                        <a:cs typeface="Times New Roman"/>
                      </a:endParaRPr>
                    </a:p>
                  </a:txBody>
                  <a:tcPr marL="50818" marR="50818" marT="0" marB="0"/>
                </a:tc>
                <a:extLst>
                  <a:ext uri="{0D108BD9-81ED-4DB2-BD59-A6C34878D82A}">
                    <a16:rowId xmlns:a16="http://schemas.microsoft.com/office/drawing/2014/main" val="10004"/>
                  </a:ext>
                </a:extLst>
              </a:tr>
              <a:tr h="1200799">
                <a:tc>
                  <a:txBody>
                    <a:bodyPr/>
                    <a:lstStyle/>
                    <a:p>
                      <a:pPr marL="0" marR="0">
                        <a:lnSpc>
                          <a:spcPct val="107000"/>
                        </a:lnSpc>
                        <a:spcBef>
                          <a:spcPts val="0"/>
                        </a:spcBef>
                        <a:spcAft>
                          <a:spcPts val="0"/>
                        </a:spcAft>
                      </a:pPr>
                      <a:r>
                        <a:rPr lang="en-US" sz="700">
                          <a:effectLst/>
                        </a:rPr>
                        <a:t>Barite</a:t>
                      </a:r>
                      <a:endParaRPr lang="en-US" sz="800">
                        <a:effectLst/>
                      </a:endParaRPr>
                    </a:p>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Oban massif and Mamfe embayment.</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 </a:t>
                      </a:r>
                      <a:endParaRPr lang="en-US" sz="800">
                        <a:effectLst/>
                      </a:endParaRPr>
                    </a:p>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de-DE" sz="700">
                          <a:effectLst/>
                        </a:rPr>
                        <a:t>Mamfe</a:t>
                      </a:r>
                      <a:endParaRPr lang="en-US" sz="800">
                        <a:effectLst/>
                      </a:endParaRPr>
                    </a:p>
                    <a:p>
                      <a:pPr marL="0" marR="0">
                        <a:lnSpc>
                          <a:spcPct val="107000"/>
                        </a:lnSpc>
                        <a:spcBef>
                          <a:spcPts val="0"/>
                        </a:spcBef>
                        <a:spcAft>
                          <a:spcPts val="0"/>
                        </a:spcAft>
                      </a:pPr>
                      <a:r>
                        <a:rPr lang="de-DE" sz="700">
                          <a:effectLst/>
                        </a:rPr>
                        <a:t>Eze-Aku</a:t>
                      </a:r>
                      <a:endParaRPr lang="en-US" sz="800">
                        <a:effectLst/>
                      </a:endParaRPr>
                    </a:p>
                    <a:p>
                      <a:pPr marL="0" marR="0">
                        <a:lnSpc>
                          <a:spcPct val="107000"/>
                        </a:lnSpc>
                        <a:spcBef>
                          <a:spcPts val="0"/>
                        </a:spcBef>
                        <a:spcAft>
                          <a:spcPts val="0"/>
                        </a:spcAft>
                      </a:pPr>
                      <a:r>
                        <a:rPr lang="en-US" sz="700">
                          <a:effectLst/>
                        </a:rPr>
                        <a:t>Basemet</a:t>
                      </a:r>
                      <a:endParaRPr lang="en-US" sz="800">
                        <a:effectLst/>
                      </a:endParaRPr>
                    </a:p>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Sandstone</a:t>
                      </a:r>
                      <a:endParaRPr lang="en-US" sz="800">
                        <a:effectLst/>
                      </a:endParaRPr>
                    </a:p>
                    <a:p>
                      <a:pPr marL="0" marR="0">
                        <a:lnSpc>
                          <a:spcPct val="107000"/>
                        </a:lnSpc>
                        <a:spcBef>
                          <a:spcPts val="0"/>
                        </a:spcBef>
                        <a:spcAft>
                          <a:spcPts val="0"/>
                        </a:spcAft>
                      </a:pPr>
                      <a:r>
                        <a:rPr lang="en-US" sz="700">
                          <a:effectLst/>
                        </a:rPr>
                        <a:t>Shale</a:t>
                      </a:r>
                      <a:endParaRPr lang="en-US" sz="800">
                        <a:effectLst/>
                      </a:endParaRPr>
                    </a:p>
                    <a:p>
                      <a:pPr marL="0" marR="0">
                        <a:lnSpc>
                          <a:spcPct val="107000"/>
                        </a:lnSpc>
                        <a:spcBef>
                          <a:spcPts val="0"/>
                        </a:spcBef>
                        <a:spcAft>
                          <a:spcPts val="0"/>
                        </a:spcAft>
                      </a:pPr>
                      <a:r>
                        <a:rPr lang="en-US" sz="700">
                          <a:effectLst/>
                        </a:rPr>
                        <a:t>Schist/Gneiss</a:t>
                      </a:r>
                      <a:endParaRPr lang="en-US" sz="800">
                        <a:effectLst/>
                      </a:endParaRPr>
                    </a:p>
                    <a:p>
                      <a:pPr marL="0" marR="0">
                        <a:lnSpc>
                          <a:spcPct val="107000"/>
                        </a:lnSpc>
                        <a:spcBef>
                          <a:spcPts val="0"/>
                        </a:spcBef>
                        <a:spcAft>
                          <a:spcPts val="0"/>
                        </a:spcAft>
                      </a:pPr>
                      <a:r>
                        <a:rPr lang="en-US" sz="700">
                          <a:effectLst/>
                        </a:rPr>
                        <a:t> </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Abandoned</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Exhaustion of deposit, Flooding of mine pits</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Abandoned  mine spoils and pits</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a:effectLst/>
                        </a:rPr>
                        <a:t>Acid Mine Drainage, surface water, soil and sediment contamination</a:t>
                      </a:r>
                      <a:endParaRPr lang="en-US" sz="800">
                        <a:effectLst/>
                        <a:latin typeface="Calibri"/>
                        <a:ea typeface="Calibri"/>
                        <a:cs typeface="Times New Roman"/>
                      </a:endParaRPr>
                    </a:p>
                  </a:txBody>
                  <a:tcPr marL="50818" marR="50818" marT="0" marB="0"/>
                </a:tc>
                <a:tc>
                  <a:txBody>
                    <a:bodyPr/>
                    <a:lstStyle/>
                    <a:p>
                      <a:pPr marL="0" marR="0">
                        <a:lnSpc>
                          <a:spcPct val="107000"/>
                        </a:lnSpc>
                        <a:spcBef>
                          <a:spcPts val="0"/>
                        </a:spcBef>
                        <a:spcAft>
                          <a:spcPts val="0"/>
                        </a:spcAft>
                      </a:pPr>
                      <a:r>
                        <a:rPr lang="en-US" sz="700" dirty="0" err="1">
                          <a:effectLst/>
                        </a:rPr>
                        <a:t>Adamu</a:t>
                      </a:r>
                      <a:r>
                        <a:rPr lang="en-US" sz="700" dirty="0">
                          <a:effectLst/>
                        </a:rPr>
                        <a:t> et al 2015</a:t>
                      </a:r>
                      <a:endParaRPr lang="en-US" sz="800" dirty="0">
                        <a:effectLst/>
                        <a:latin typeface="Calibri"/>
                        <a:ea typeface="Calibri"/>
                        <a:cs typeface="Times New Roman"/>
                      </a:endParaRPr>
                    </a:p>
                  </a:txBody>
                  <a:tcPr marL="50818" marR="50818"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B183A076-1B4F-4098-9750-034775079348}" type="slidenum">
              <a:rPr lang="en-US" smtClean="0"/>
              <a:pPr/>
              <a:t>9</a:t>
            </a:fld>
            <a:endParaRPr lang="en-US"/>
          </a:p>
        </p:txBody>
      </p:sp>
    </p:spTree>
    <p:extLst>
      <p:ext uri="{BB962C8B-B14F-4D97-AF65-F5344CB8AC3E}">
        <p14:creationId xmlns:p14="http://schemas.microsoft.com/office/powerpoint/2010/main" val="37097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4913</TotalTime>
  <Words>1736</Words>
  <Application>Microsoft Office PowerPoint</Application>
  <PresentationFormat>Widescreen</PresentationFormat>
  <Paragraphs>848</Paragraphs>
  <Slides>22</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Courier New</vt:lpstr>
      <vt:lpstr>Times New Roman</vt:lpstr>
      <vt:lpstr>Wingdings</vt:lpstr>
      <vt:lpstr>Office Theme</vt:lpstr>
      <vt:lpstr>1_Office Theme</vt:lpstr>
      <vt:lpstr>Presentation</vt:lpstr>
      <vt:lpstr>WORKSHOP ON ABANDONED MINES: Moulay Ismail University of Meknes, Morocco and the Institute for Research and Development (IRD), France. .</vt:lpstr>
      <vt:lpstr>OUTLINE</vt:lpstr>
      <vt:lpstr>PowerPoint Presentation</vt:lpstr>
      <vt:lpstr>PowerPoint Presentation</vt:lpstr>
      <vt:lpstr>BRIEF HISTORY OF MINING IN NIGERIA</vt:lpstr>
      <vt:lpstr>Table 1: Brief history of mining in Nigeria   </vt:lpstr>
      <vt:lpstr>CHARACTERISTICS OF ABANDONED MINES IN NIGERIA</vt:lpstr>
      <vt:lpstr>PowerPoint Presentation</vt:lpstr>
      <vt:lpstr>Table 2: Characteristics of the abandoned mines in southeastern Nigeria</vt:lpstr>
      <vt:lpstr>CHARACTERISTICS OF ABANDONED MINES(Cont’d)</vt:lpstr>
      <vt:lpstr>PowerPoint Presentation</vt:lpstr>
      <vt:lpstr>PowerPoint Presentation</vt:lpstr>
      <vt:lpstr>PowerPoint Presentation</vt:lpstr>
      <vt:lpstr>CASE EXAMPLES: CONTAMINATION AND RISK ASSESSMENT</vt:lpstr>
      <vt:lpstr>Degree of contamination, ecological and human health risk assessment</vt:lpstr>
      <vt:lpstr>Table 4: Mean concentration (mg/kg) of trace metal in agricultural soils within the vicinity of the Barite and Pb-Zn mine sites in cross river state</vt:lpstr>
      <vt:lpstr>Table 5: Mean concentration (mg/kg) of trace elements in some edible crop plants</vt:lpstr>
      <vt:lpstr>Table 6:Degree(Cd) of contamination on case areas</vt:lpstr>
      <vt:lpstr>Table 7: Ecological Risk Index (RI) and class of individual trace metals on case areas</vt:lpstr>
      <vt:lpstr>Table 8: Non-carcinogenic risk (hazard quotient, HQ), overall toxic risk (hazard index, HI) and carcinogenic risk (ADDlife x SF)</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geochemical stream sediment survey for Gold Exploration in the Upper Lom Basin, Eastern Cameroon</dc:title>
  <dc:creator>USER</dc:creator>
  <cp:lastModifiedBy>user</cp:lastModifiedBy>
  <cp:revision>332</cp:revision>
  <dcterms:created xsi:type="dcterms:W3CDTF">2015-05-23T09:47:55Z</dcterms:created>
  <dcterms:modified xsi:type="dcterms:W3CDTF">2019-09-19T06:07:23Z</dcterms:modified>
</cp:coreProperties>
</file>