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328" r:id="rId2"/>
    <p:sldId id="301" r:id="rId3"/>
    <p:sldId id="258" r:id="rId4"/>
    <p:sldId id="298" r:id="rId5"/>
    <p:sldId id="300" r:id="rId6"/>
    <p:sldId id="299" r:id="rId7"/>
    <p:sldId id="302" r:id="rId8"/>
    <p:sldId id="296" r:id="rId9"/>
    <p:sldId id="288" r:id="rId10"/>
    <p:sldId id="289" r:id="rId11"/>
    <p:sldId id="290" r:id="rId12"/>
    <p:sldId id="292" r:id="rId13"/>
    <p:sldId id="309" r:id="rId14"/>
    <p:sldId id="293" r:id="rId15"/>
    <p:sldId id="295" r:id="rId16"/>
    <p:sldId id="291" r:id="rId17"/>
    <p:sldId id="297" r:id="rId18"/>
    <p:sldId id="304" r:id="rId19"/>
    <p:sldId id="312" r:id="rId20"/>
    <p:sldId id="327" r:id="rId21"/>
    <p:sldId id="329" r:id="rId22"/>
    <p:sldId id="307" r:id="rId23"/>
    <p:sldId id="310" r:id="rId24"/>
    <p:sldId id="33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172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529F8-CE73-4FA1-A080-C4B852E04CC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CAE46-BD90-43EF-9520-B5F696634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AE46-BD90-43EF-9520-B5F69663432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1827FC-2700-48F3-BE52-66CF1B7311F7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9DF48-DE62-4269-8664-086C5430F5B3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AC43-66E1-4FDA-A487-8473572D6940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71B468-431E-4753-B570-543900580B47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2DC8608-0D68-4108-9818-EB3877BDA03B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3386-08FE-4BEA-B613-BE2E5E121967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2818C-0204-4F15-A874-DE8988B116C5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17FB04E-5FF7-43C9-A836-8BFCAA4F09D4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EEF-C3C7-4830-9B39-3B13FD6F17CC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557F43-1C03-41A1-BD49-C632DF6A26D3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F9CBCE-CB92-4B3A-BF91-6DA0D3F9B7B4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0795F3F-60B8-481A-A931-1278EF5C40A6}" type="datetime1">
              <a:rPr lang="en-US" smtClean="0"/>
              <a:pPr/>
              <a:t>10/17/2016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3F9EC25-DB48-43AF-A6C9-8AEA387BC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 flipV="1">
            <a:off x="2286000" y="-457200"/>
            <a:ext cx="6172200" cy="228600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828800" y="609600"/>
            <a:ext cx="7010400" cy="5765322"/>
          </a:xfrm>
        </p:spPr>
        <p:txBody>
          <a:bodyPr>
            <a:normAutofit/>
          </a:bodyPr>
          <a:lstStyle/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 SYM POSIUM ON THE CURRENT STATE AND FUTURE PROSPECTS OF AFRICAN YAM BEAN (AYB) RESEARCH IN NIGERIA</a:t>
            </a:r>
          </a:p>
          <a:p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THE GENETIC RESOURCE CENTRE (GRC)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INTERNATIONAL INSTITUTE OF TROPICAL AGRICULTURE (IITA) IBADAN, NIGERIA.</a:t>
            </a:r>
          </a:p>
          <a:p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GB" sz="2400" baseline="30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19</a:t>
            </a:r>
            <a:r>
              <a:rPr lang="en-GB" sz="2400" baseline="30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OCTOBER, 2016.</a:t>
            </a:r>
            <a:endParaRPr lang="en-GB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 flipV="1">
            <a:off x="7292246" y="4350739"/>
            <a:ext cx="3657600" cy="4590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325544" y="5867400"/>
            <a:ext cx="1189056" cy="762000"/>
          </a:xfrm>
        </p:spPr>
        <p:txBody>
          <a:bodyPr/>
          <a:lstStyle/>
          <a:p>
            <a:fld id="{E3F9EC25-DB48-43AF-A6C9-8AEA387BC6F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467600" cy="7620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DESCRIPTION OF AYB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914400"/>
            <a:ext cx="7467600" cy="5638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vigorous, herbaceous, climbing vine reaching 1.5 – 3m in height with trifoliate leaves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Leaflets up to 14cm in length and 5cm broad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Conspicuous flowers 2.5cm in length, borne on stout auxiliary peduncles </a:t>
            </a:r>
          </a:p>
          <a:p>
            <a:pPr>
              <a:spcBef>
                <a:spcPts val="0"/>
              </a:spcBef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Glabrous seedpods: 25 - 30cm long; 1 - 1.5cm broad; with 20 – 30 seeds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Produces small spindle shaped tubers: 5 - 7cm long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762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CULTIVATION CONDITIONS  OF AYB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001000" cy="5791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Small scale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Suited for lowland conditions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Grown up to 1800m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Tolerates climate ranging from savannah to rainforest with adequate rain and good drainage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Either inter-planted with yam and beans or left to trail on ground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Source: Adewale, 2011.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7467600" cy="7620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NUTRITIONAL QUALITY OF AYB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458200" cy="53309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Provides two consumable products (tubers and seed grains)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Higher protein than most tuberous legumes and tubers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Higher amino acids (especially  Methionine and lysine) than soya-bean (Kay, 1987)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amino acid profile compares favorably with the whole chicken’s egg and meets the daily requirement prescribed by FAO and WHO (FAO, 2010)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Fortification of starchy food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Eneche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2005)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TABLE 1: AMINO ACID COMPOSITION OF AYB, CASSAVA   FLOUR     WITH FAO/WHO STIPULATED DAILY REQUIREMENT (G/100G) </a:t>
            </a:r>
            <a:endParaRPr lang="en-US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7924800" cy="51054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AMINO ACIDS	      AYB         CASSAVA            SOY-BEAN                 WHO	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Lysine 	     6.12 	      3.00 	              4.06	          5.52 	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Histidine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     3.10 	      0.13 	              1.75                  2.41 	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Arginine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     6.47 	      9.02 	              5.19 	          2.01 	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Threonine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     3.25 	      1.49 	              2.44	          ND 	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Serine     	     3.05 	      0.30 	              ND	          4.01 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Cystine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     1.56 	      0.65 	              0.94	          3.52 	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Valine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	     4.96 	      0.15 	              3.19	          5.01 	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Methionine 	     1.57 	      0.58 	              0.94	          3.52 	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Isoleucine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     3.88 	      0.33 	              3.06	          4.01 	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Leucine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	     7.00 	      0.43 	              4.88	          7.01 	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Tyrosine 	     3.00 	      0.71 	              2.00	          6.02 	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Phenylalanine       5.05 	      0.25 	              3.06	          6.02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r">
              <a:buNone/>
            </a:pPr>
            <a:r>
              <a:rPr lang="en-US" sz="3200" dirty="0" smtClean="0"/>
              <a:t>                                      </a:t>
            </a:r>
          </a:p>
          <a:p>
            <a:pPr algn="r"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Source:  (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Omerie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G.C., 2012)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05800" cy="762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PROXIMATE COMPOSITION OF AYB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305800" cy="5559552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Crude protein 		  24 – 28%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Fat 				  1.5 – 2%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Total carbohydrate 	  74.1%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Fibre 			  5.2 – 5.7%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Ash 			  2.8 – 3.2%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Moisture  			  8.36%</a:t>
            </a:r>
          </a:p>
          <a:p>
            <a:pPr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seed is rich in minerals (per 100 g): </a:t>
            </a:r>
          </a:p>
          <a:p>
            <a:pPr algn="just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P=4.2 g;          Ca=0.80g;          Mg=1.7g;   </a:t>
            </a:r>
          </a:p>
          <a:p>
            <a:pPr algn="just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Na=0.06g;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=46.2mg;      Zn=44.0mg;</a:t>
            </a:r>
          </a:p>
          <a:p>
            <a:pPr algn="just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Fe=63.0mg;     Cu=11.8mg;       K=12.0g.</a:t>
            </a:r>
          </a:p>
          <a:p>
            <a:pPr algn="ctr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algn="ctr">
              <a:buNone/>
            </a:pPr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 algn="ctr">
              <a:buNone/>
            </a:pP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Source: (</a:t>
            </a:r>
            <a:r>
              <a:rPr lang="en-US" sz="29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Ene-Obong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9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Carnoville</a:t>
            </a:r>
            <a:r>
              <a:rPr lang="en-US" sz="2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1992)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MICROOGANISMS ASSOCIATED WITH AFRICAN YAM BEAN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4582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Naturally, the raw seeds of AYB were found to contain: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-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Lactobaccillus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jensenii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-Bacillus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coagulans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-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Aerococcus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viridans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-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Canadida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mycoderm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Source: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Agboola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2007).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976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CURRENT USES OF AFRICAN YAM BEAN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610600" cy="518160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snacks: dry seeds roasted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food  - boiled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Medicinal purposes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- stomach ache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- acute drunkenness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Soil improvement - nitrogen- fixation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2800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Source: </a:t>
            </a:r>
            <a:r>
              <a:rPr lang="en-US" dirty="0" err="1" smtClean="0">
                <a:solidFill>
                  <a:srgbClr val="0070C0"/>
                </a:solidFill>
              </a:rPr>
              <a:t>Asuzu</a:t>
            </a:r>
            <a:r>
              <a:rPr lang="en-US" dirty="0" smtClean="0">
                <a:solidFill>
                  <a:srgbClr val="0070C0"/>
                </a:solidFill>
              </a:rPr>
              <a:t>, 2010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POTENTIAL USES OF AYB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752600"/>
            <a:ext cx="8229600" cy="4038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Other Medicinal use</a:t>
            </a:r>
          </a:p>
          <a:p>
            <a:pPr>
              <a:lnSpc>
                <a:spcPct val="17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Fermented</a:t>
            </a:r>
          </a:p>
          <a:p>
            <a:pPr>
              <a:lnSpc>
                <a:spcPct val="170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Probiotics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Fortification</a:t>
            </a:r>
          </a:p>
          <a:p>
            <a:pPr>
              <a:lnSpc>
                <a:spcPct val="17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Genetic diversity studies</a:t>
            </a:r>
          </a:p>
          <a:p>
            <a:pPr>
              <a:lnSpc>
                <a:spcPct val="17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Breeding and conservation</a:t>
            </a:r>
          </a:p>
          <a:p>
            <a:pPr>
              <a:buNone/>
            </a:pPr>
            <a:endParaRPr lang="en-US" sz="2800" dirty="0" smtClean="0">
              <a:solidFill>
                <a:srgbClr val="00206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 FERMENTED AYB 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Improves the nutritional quality </a:t>
            </a:r>
          </a:p>
          <a:p>
            <a:pPr>
              <a:lnSpc>
                <a:spcPct val="12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reduce loses (due to thermal influences) of most food values </a:t>
            </a:r>
          </a:p>
          <a:p>
            <a:pPr>
              <a:lnSpc>
                <a:spcPct val="12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Good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organoleptic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quality as condiments</a:t>
            </a:r>
          </a:p>
          <a:p>
            <a:pPr>
              <a:lnSpc>
                <a:spcPct val="12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high aerobic count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Lactobaccillus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jensenii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Bacillus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coagulans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Aerococcus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viridans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Bacillus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subtilis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r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Source: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Betche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.,2005;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Agboola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2007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 PROBIOTICS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Living microorganisms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Microbial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food supplements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Resistant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gastric acid digestion and bile salts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Nonpathogenic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Most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probiotics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are strains of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Bifidobacterium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Lactobacillus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species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Others are: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Streptococcus,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Enterococcus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Saccharomyces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Bacillus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spp.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Source: (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Fric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2007;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Amakoromo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., 2012)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>
          <a:xfrm rot="5400000">
            <a:off x="8115300" y="3848100"/>
            <a:ext cx="3200400" cy="228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81000"/>
            <a:ext cx="8839200" cy="60198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NEGLECTED AND UNDERUTILIZED SPECIES: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CASE STUDY OF AFRICAN YAM BEAN (AYB)</a:t>
            </a:r>
            <a:endParaRPr lang="en-US" sz="28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SPEAKER: ADEFIRANYE, ABIMBOLA  O.</a:t>
            </a:r>
          </a:p>
          <a:p>
            <a:pPr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DEPARTMENT OF CELL BIOLOGY AND GENETICS</a:t>
            </a: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UNIVERSITY OF LAGOS, NIGERIA.</a:t>
            </a:r>
          </a:p>
          <a:p>
            <a:pPr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 LIVESTOCK FEED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 report in literature on the experimentation of the AYB tubers in animal feeds 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Its incorporation in animal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feeds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Akimutimi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et al.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(2006) specifically remarked that AYB would be a good alternative protein source for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livestocks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poultry.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 LIVESTOCK FEED CONT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hull has high crude protein content (11.4%) almost double that in horse bean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Cerning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et al., 1975, cited in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Agunbiade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Longe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1998) and more than twice that in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bambara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ground nut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Mahala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Mohammed, 2010)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AYB hull could be a good source of dietary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A low quantity of AYB in the meal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Weaner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Rabbit could substantially substitute for soybean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Akinmutimi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et al., 2006)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FORTIFICATION INTO FOOD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Starchy food e.g. cereals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Infants’ weaning formula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renewed consideration through funded research on the neglected and underutilized species (NUS), AYB inclusive, could bring the change that will lead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to a better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awareness of the crop. 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Global food security at sustainable level will not be attained without the incorporation of the NUS.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668000" y="274638"/>
            <a:ext cx="990600" cy="1143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 rot="5400000">
            <a:off x="8877300" y="3805820"/>
            <a:ext cx="3200400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685801"/>
            <a:ext cx="7239000" cy="518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    </a:t>
            </a:r>
          </a:p>
          <a:p>
            <a:pPr>
              <a:buNone/>
            </a:pPr>
            <a:endParaRPr lang="en-GB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              </a:t>
            </a:r>
            <a:r>
              <a:rPr lang="en-GB" sz="2800" dirty="0" smtClean="0">
                <a:solidFill>
                  <a:srgbClr val="FF0000"/>
                </a:solidFill>
                <a:latin typeface="Algerian" pitchFamily="82" charset="0"/>
              </a:rPr>
              <a:t>THANKS </a:t>
            </a:r>
          </a:p>
          <a:p>
            <a:pPr>
              <a:buNone/>
            </a:pPr>
            <a:r>
              <a:rPr lang="en-GB" sz="2800" dirty="0" smtClean="0">
                <a:solidFill>
                  <a:srgbClr val="FF0000"/>
                </a:solidFill>
                <a:latin typeface="Algerian" pitchFamily="82" charset="0"/>
              </a:rPr>
              <a:t> </a:t>
            </a:r>
          </a:p>
          <a:p>
            <a:pPr>
              <a:buNone/>
            </a:pPr>
            <a:r>
              <a:rPr lang="en-GB" sz="2800" dirty="0" smtClean="0">
                <a:solidFill>
                  <a:srgbClr val="FF0000"/>
                </a:solidFill>
                <a:latin typeface="Algerian" pitchFamily="82" charset="0"/>
              </a:rPr>
              <a:t>                                 </a:t>
            </a:r>
          </a:p>
          <a:p>
            <a:pPr>
              <a:buNone/>
            </a:pPr>
            <a:endParaRPr lang="en-GB" sz="2800" dirty="0" smtClean="0">
              <a:solidFill>
                <a:srgbClr val="FF0000"/>
              </a:solidFill>
              <a:latin typeface="Algerian" pitchFamily="82" charset="0"/>
            </a:endParaRPr>
          </a:p>
          <a:p>
            <a:pPr>
              <a:buNone/>
            </a:pPr>
            <a:r>
              <a:rPr lang="en-GB" sz="2800" dirty="0" smtClean="0">
                <a:solidFill>
                  <a:srgbClr val="FF0000"/>
                </a:solidFill>
                <a:latin typeface="Algerian" pitchFamily="82" charset="0"/>
              </a:rPr>
              <a:t>                                        FOR </a:t>
            </a:r>
          </a:p>
          <a:p>
            <a:pPr>
              <a:buNone/>
            </a:pPr>
            <a:r>
              <a:rPr lang="en-GB" sz="2800" dirty="0" smtClean="0">
                <a:solidFill>
                  <a:srgbClr val="FF0000"/>
                </a:solidFill>
                <a:latin typeface="Algerian" pitchFamily="82" charset="0"/>
              </a:rPr>
              <a:t>                    </a:t>
            </a:r>
          </a:p>
          <a:p>
            <a:pPr>
              <a:buNone/>
            </a:pPr>
            <a:endParaRPr lang="en-GB" sz="2800" dirty="0" smtClean="0">
              <a:solidFill>
                <a:srgbClr val="FF0000"/>
              </a:solidFill>
              <a:latin typeface="Algerian" pitchFamily="82" charset="0"/>
            </a:endParaRPr>
          </a:p>
          <a:p>
            <a:pPr>
              <a:buNone/>
            </a:pPr>
            <a:endParaRPr lang="en-GB" sz="2800" dirty="0" smtClean="0">
              <a:solidFill>
                <a:srgbClr val="FF0000"/>
              </a:solidFill>
              <a:latin typeface="Algerian" pitchFamily="82" charset="0"/>
            </a:endParaRPr>
          </a:p>
          <a:p>
            <a:pPr>
              <a:buNone/>
            </a:pPr>
            <a:r>
              <a:rPr lang="en-GB" sz="2800" dirty="0" smtClean="0">
                <a:solidFill>
                  <a:srgbClr val="FF0000"/>
                </a:solidFill>
                <a:latin typeface="Algerian" pitchFamily="82" charset="0"/>
              </a:rPr>
              <a:t>                                                      LISTENTING</a:t>
            </a:r>
            <a:endParaRPr lang="en-GB" sz="2800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NEGLECTED            UNDERUTILIZED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Failure to use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Pay little or no attention </a:t>
            </a:r>
          </a:p>
          <a:p>
            <a:pPr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495800" y="1600200"/>
            <a:ext cx="3657600" cy="4572000"/>
          </a:xfrm>
        </p:spPr>
        <p:txBody>
          <a:bodyPr/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Little or inefficient use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Not used to full potential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FEATURES OF NEGLECTED CROP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19099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Widely distributed, but occupy small niches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Primarily grown by traditional farmers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Subsistence local use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Poorly documented (IPGRI, 2002)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900" dirty="0" smtClean="0"/>
          </a:p>
          <a:p>
            <a:pPr>
              <a:buNone/>
            </a:pPr>
            <a:endParaRPr lang="en-US" sz="3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8842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Reasons for neglecting crops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Relative poor shelf life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Unrecognized nutritional value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Poor consumer awareness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Reputational problems/ associated drudgery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Genetic erosion (Williams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2002) 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630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FEATURES OF UNDERUTILIZED CROPS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Marginalized by farmers and consumers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Receive little attention from: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- research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- extension services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- policy and decision makers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- funding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- technology providers and consumers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630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Reasons for underutilizing crops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50292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Cultural linkage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Narrow range of  adaptation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Weak or no formal seed supply systems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Localized production and use </a:t>
            </a:r>
          </a:p>
          <a:p>
            <a:pPr algn="r"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ource: (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Jaenicke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Pasiecznik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2009). 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867400"/>
            <a:ext cx="609600" cy="457200"/>
          </a:xfrm>
        </p:spPr>
        <p:txBody>
          <a:bodyPr/>
          <a:lstStyle/>
          <a:p>
            <a:fld id="{E3F9EC25-DB48-43AF-A6C9-8AEA387BC6F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 descr="C:\Documents and Settings\ABIMBOLA\Desktop\africn yam bean 2.jpg"/>
          <p:cNvPicPr>
            <a:picLocks noChangeAspect="1" noChangeArrowheads="1"/>
          </p:cNvPicPr>
          <p:nvPr/>
        </p:nvPicPr>
        <p:blipFill>
          <a:blip r:embed="rId3">
            <a:lum contrast="10000"/>
          </a:blip>
          <a:srcRect/>
          <a:stretch>
            <a:fillRect/>
          </a:stretch>
        </p:blipFill>
        <p:spPr bwMode="auto">
          <a:xfrm>
            <a:off x="228600" y="2438400"/>
            <a:ext cx="2819400" cy="2133600"/>
          </a:xfrm>
          <a:prstGeom prst="rect">
            <a:avLst/>
          </a:prstGeom>
          <a:noFill/>
        </p:spPr>
      </p:pic>
      <p:pic>
        <p:nvPicPr>
          <p:cNvPr id="1027" name="Picture 3" descr="C:\Documents and Settings\ABIMBOLA\Desktop\AYB 1.jpg"/>
          <p:cNvPicPr>
            <a:picLocks noChangeAspect="1" noChangeArrowheads="1"/>
          </p:cNvPicPr>
          <p:nvPr/>
        </p:nvPicPr>
        <p:blipFill>
          <a:blip r:embed="rId4">
            <a:lum contrast="30000"/>
          </a:blip>
          <a:srcRect/>
          <a:stretch>
            <a:fillRect/>
          </a:stretch>
        </p:blipFill>
        <p:spPr bwMode="auto">
          <a:xfrm>
            <a:off x="228600" y="4648200"/>
            <a:ext cx="2819400" cy="2024063"/>
          </a:xfrm>
          <a:prstGeom prst="rect">
            <a:avLst/>
          </a:prstGeom>
          <a:noFill/>
        </p:spPr>
      </p:pic>
      <p:pic>
        <p:nvPicPr>
          <p:cNvPr id="1028" name="Picture 4" descr="C:\Documents and Settings\ABIMBOLA\Desktop\AYB2.jpg"/>
          <p:cNvPicPr>
            <a:picLocks noChangeAspect="1" noChangeArrowheads="1"/>
          </p:cNvPicPr>
          <p:nvPr/>
        </p:nvPicPr>
        <p:blipFill>
          <a:blip r:embed="rId5">
            <a:lum bright="10000" contrast="40000"/>
          </a:blip>
          <a:srcRect/>
          <a:stretch>
            <a:fillRect/>
          </a:stretch>
        </p:blipFill>
        <p:spPr bwMode="auto">
          <a:xfrm>
            <a:off x="228600" y="228600"/>
            <a:ext cx="2819400" cy="22098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352800" y="457201"/>
            <a:ext cx="46482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Kingdom-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Plantae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Subkingdom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Tracheobionta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Super division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Spermatophyta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Division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Magnoliophyta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Class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Magnoliopsida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Subclass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Rosidae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Order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Fabales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Family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Fabaceae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Sub family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Papilionoideae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Genus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Sphenostylis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E. Meyer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Species -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Sphenostylis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stenocarpa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/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95600" y="0"/>
            <a:ext cx="5715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cap="small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African yam bean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57600" y="64770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Source: Adewale, 2010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610600" cy="8382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ORIGIN AND DISTRIBUTION OF AYB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382000" cy="51054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From Ethiopia</a:t>
            </a:r>
          </a:p>
          <a:p>
            <a:pPr>
              <a:lnSpc>
                <a:spcPct val="120000"/>
              </a:lnSpc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Has both </a:t>
            </a:r>
            <a:r>
              <a:rPr lang="en-US" sz="1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wild and cultivated types</a:t>
            </a:r>
          </a:p>
          <a:p>
            <a:pPr>
              <a:lnSpc>
                <a:spcPct val="120000"/>
              </a:lnSpc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Now occur in:</a:t>
            </a:r>
          </a:p>
          <a:p>
            <a:pPr>
              <a:lnSpc>
                <a:spcPct val="120000"/>
              </a:lnSpc>
              <a:buNone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     -Tropical Africa (Zimbabwe)</a:t>
            </a:r>
          </a:p>
          <a:p>
            <a:pPr>
              <a:lnSpc>
                <a:spcPct val="120000"/>
              </a:lnSpc>
              <a:buNone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       -West Africa (Guinea, Nigeria, Togo,  Ivory coast)</a:t>
            </a:r>
          </a:p>
          <a:p>
            <a:pPr>
              <a:lnSpc>
                <a:spcPct val="120000"/>
              </a:lnSpc>
              <a:buNone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       - East Africa (Mozambique, Tanzania  and Zanzibar)</a:t>
            </a:r>
          </a:p>
          <a:p>
            <a:pPr>
              <a:lnSpc>
                <a:spcPct val="120000"/>
              </a:lnSpc>
              <a:buNone/>
            </a:pPr>
            <a:endParaRPr lang="en-US" sz="1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Nigeria has the </a:t>
            </a:r>
            <a:r>
              <a:rPr lang="en-US" sz="1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highest production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of AYB</a:t>
            </a:r>
          </a:p>
          <a:p>
            <a:pPr algn="r">
              <a:buNone/>
            </a:pPr>
            <a:endParaRPr lang="en-US" sz="9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Source: (Potters, 1992; Abbey and </a:t>
            </a:r>
            <a:r>
              <a:rPr lang="en-US" sz="9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Berezi</a:t>
            </a:r>
            <a:r>
              <a:rPr lang="en-US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1998; Adewale, 2011)</a:t>
            </a:r>
          </a:p>
          <a:p>
            <a:pPr algn="r"/>
            <a:endParaRPr lang="en-US" sz="96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en-US" sz="9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r">
              <a:buNone/>
            </a:pPr>
            <a:r>
              <a:rPr lang="en-US" sz="9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3F9EC25-DB48-43AF-A6C9-8AEA387BC6F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2759</TotalTime>
  <Words>925</Words>
  <Application>Microsoft Office PowerPoint</Application>
  <PresentationFormat>On-screen Show (4:3)</PresentationFormat>
  <Paragraphs>268</Paragraphs>
  <Slides>24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Oriel</vt:lpstr>
      <vt:lpstr>Slide 1</vt:lpstr>
      <vt:lpstr>Slide 2</vt:lpstr>
      <vt:lpstr>NEGLECTED            UNDERUTILIZED</vt:lpstr>
      <vt:lpstr>FEATURES OF NEGLECTED CROP</vt:lpstr>
      <vt:lpstr>Reasons for neglecting crops</vt:lpstr>
      <vt:lpstr>FEATURES OF UNDERUTILIZED CROPS</vt:lpstr>
      <vt:lpstr>Reasons for underutilizing crops</vt:lpstr>
      <vt:lpstr>Slide 8</vt:lpstr>
      <vt:lpstr>ORIGIN AND DISTRIBUTION OF AYB</vt:lpstr>
      <vt:lpstr>DESCRIPTION OF AYB</vt:lpstr>
      <vt:lpstr>CULTIVATION CONDITIONS  OF AYB</vt:lpstr>
      <vt:lpstr>NUTRITIONAL QUALITY OF AYB</vt:lpstr>
      <vt:lpstr>        TABLE 1: AMINO ACID COMPOSITION OF AYB, CASSAVA   FLOUR     WITH FAO/WHO STIPULATED DAILY REQUIREMENT (G/100G) </vt:lpstr>
      <vt:lpstr>PROXIMATE COMPOSITION OF AYB</vt:lpstr>
      <vt:lpstr>MICROOGANISMS ASSOCIATED WITH AFRICAN YAM BEAN</vt:lpstr>
      <vt:lpstr>CURRENT USES OF AFRICAN YAM BEAN</vt:lpstr>
      <vt:lpstr>POTENTIAL USES OF AYB</vt:lpstr>
      <vt:lpstr>AS FERMENTED AYB </vt:lpstr>
      <vt:lpstr>AS PROBIOTICS</vt:lpstr>
      <vt:lpstr>AS LIVESTOCK FEED</vt:lpstr>
      <vt:lpstr>AS LIVESTOCK FEED CONT.</vt:lpstr>
      <vt:lpstr>FORTIFICATION INTO FOOD</vt:lpstr>
      <vt:lpstr>CONCLUSION</vt:lpstr>
      <vt:lpstr>Slide 24</vt:lpstr>
    </vt:vector>
  </TitlesOfParts>
  <Company>FIIRO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NEGLECTED AND UNDERUTILIZED SPECIES  (A case study of African yam beans)</dc:title>
  <dc:creator>ABIMBOLA OLAJUMOKE</dc:creator>
  <cp:lastModifiedBy>FLAWLESS</cp:lastModifiedBy>
  <cp:revision>311</cp:revision>
  <dcterms:created xsi:type="dcterms:W3CDTF">2014-10-18T11:34:29Z</dcterms:created>
  <dcterms:modified xsi:type="dcterms:W3CDTF">2016-10-17T22:03:37Z</dcterms:modified>
</cp:coreProperties>
</file>