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handoutMasterIdLst>
    <p:handoutMasterId r:id="rId26"/>
  </p:handoutMasterIdLst>
  <p:sldIdLst>
    <p:sldId id="256" r:id="rId2"/>
    <p:sldId id="257" r:id="rId3"/>
    <p:sldId id="258" r:id="rId4"/>
    <p:sldId id="260" r:id="rId5"/>
    <p:sldId id="259" r:id="rId6"/>
    <p:sldId id="261" r:id="rId7"/>
    <p:sldId id="284" r:id="rId8"/>
    <p:sldId id="282" r:id="rId9"/>
    <p:sldId id="262" r:id="rId10"/>
    <p:sldId id="263" r:id="rId11"/>
    <p:sldId id="264" r:id="rId12"/>
    <p:sldId id="28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  <p:sldId id="279" r:id="rId24"/>
    <p:sldId id="280" r:id="rId25"/>
  </p:sldIdLst>
  <p:sldSz cx="18240375" cy="102600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orient="horz" pos="3230" userDrawn="1">
          <p15:clr>
            <a:srgbClr val="A4A3A4"/>
          </p15:clr>
        </p15:guide>
        <p15:guide id="1" pos="57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2" y="78"/>
      </p:cViewPr>
      <p:guideLst>
        <p:guide orient="horz" pos="3230"/>
        <p:guide pos="57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428CA1-8BA3-4776-B50F-71ABD781715E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ZA"/>
        </a:p>
      </dgm:t>
    </dgm:pt>
    <dgm:pt modelId="{4AB38D8E-8917-4594-92A4-3F97000AEB5A}">
      <dgm:prSet phldrT="[Text]" custT="1"/>
      <dgm:spPr/>
      <dgm:t>
        <a:bodyPr/>
        <a:lstStyle/>
        <a:p>
          <a:r>
            <a:rPr lang="en-ZA" sz="2400" b="1" dirty="0" smtClean="0"/>
            <a:t>Depith Sugarcane Bagasse</a:t>
          </a:r>
          <a:endParaRPr lang="en-ZA" sz="2400" b="1" dirty="0"/>
        </a:p>
      </dgm:t>
    </dgm:pt>
    <dgm:pt modelId="{1339CD29-033D-4C10-8D1E-CB39C1D1A733}" type="parTrans" cxnId="{05F910F8-CFB0-474C-85A0-7ED78A086D0B}">
      <dgm:prSet/>
      <dgm:spPr/>
      <dgm:t>
        <a:bodyPr/>
        <a:lstStyle/>
        <a:p>
          <a:endParaRPr lang="en-ZA"/>
        </a:p>
      </dgm:t>
    </dgm:pt>
    <dgm:pt modelId="{47B31C46-D85C-49AF-8DC0-83C5F1BA91D9}" type="sibTrans" cxnId="{05F910F8-CFB0-474C-85A0-7ED78A086D0B}">
      <dgm:prSet/>
      <dgm:spPr/>
      <dgm:t>
        <a:bodyPr/>
        <a:lstStyle/>
        <a:p>
          <a:endParaRPr lang="en-ZA"/>
        </a:p>
      </dgm:t>
    </dgm:pt>
    <dgm:pt modelId="{EC8F8A51-D94B-4DD4-99F9-CBC431F6142A}">
      <dgm:prSet phldrT="[Text]" custT="1"/>
      <dgm:spPr/>
      <dgm:t>
        <a:bodyPr/>
        <a:lstStyle/>
        <a:p>
          <a:r>
            <a:rPr lang="en-ZA" sz="2400" b="1" dirty="0" smtClean="0"/>
            <a:t>Enzyme dose (Cellulase) </a:t>
          </a:r>
        </a:p>
        <a:p>
          <a:r>
            <a:rPr lang="en-ZA" sz="2400" b="1" dirty="0" smtClean="0"/>
            <a:t>10, 20, 30 and 40 fpu</a:t>
          </a:r>
        </a:p>
        <a:p>
          <a:r>
            <a:rPr lang="en-ZA" sz="2400" b="1" dirty="0" smtClean="0"/>
            <a:t> (1g of SCB+ buffer + enzyme</a:t>
          </a:r>
          <a:endParaRPr lang="en-ZA" sz="2400" b="1" dirty="0"/>
        </a:p>
      </dgm:t>
    </dgm:pt>
    <dgm:pt modelId="{73D0FD9D-1B44-47C5-A2A2-545E32A37550}" type="parTrans" cxnId="{B2D74924-450C-4BDB-A0B5-9D5CD25D7FDA}">
      <dgm:prSet/>
      <dgm:spPr/>
      <dgm:t>
        <a:bodyPr/>
        <a:lstStyle/>
        <a:p>
          <a:endParaRPr lang="en-ZA"/>
        </a:p>
      </dgm:t>
    </dgm:pt>
    <dgm:pt modelId="{F13DC82D-22FC-443F-9193-08EBDE823A55}" type="sibTrans" cxnId="{B2D74924-450C-4BDB-A0B5-9D5CD25D7FDA}">
      <dgm:prSet/>
      <dgm:spPr/>
      <dgm:t>
        <a:bodyPr/>
        <a:lstStyle/>
        <a:p>
          <a:endParaRPr lang="en-ZA"/>
        </a:p>
      </dgm:t>
    </dgm:pt>
    <dgm:pt modelId="{918CD593-B49B-474C-AD2A-A2B78275FBB0}">
      <dgm:prSet phldrT="[Text]" custT="1"/>
      <dgm:spPr/>
      <dgm:t>
        <a:bodyPr/>
        <a:lstStyle/>
        <a:p>
          <a:r>
            <a:rPr lang="en-ZA" sz="2400" b="1" dirty="0" smtClean="0"/>
            <a:t>Substrate consistency  10, 12, 14  and 16%</a:t>
          </a:r>
          <a:endParaRPr lang="en-ZA" sz="2400" b="1" dirty="0"/>
        </a:p>
      </dgm:t>
    </dgm:pt>
    <dgm:pt modelId="{6702813A-3EE6-432A-B44B-BC74CD0B17D7}" type="parTrans" cxnId="{0BFB1065-59B1-434E-9249-989DDDDA3D0A}">
      <dgm:prSet/>
      <dgm:spPr/>
      <dgm:t>
        <a:bodyPr/>
        <a:lstStyle/>
        <a:p>
          <a:endParaRPr lang="en-ZA"/>
        </a:p>
      </dgm:t>
    </dgm:pt>
    <dgm:pt modelId="{8D8A4B26-FE09-4FBC-B256-E5B7153086B0}" type="sibTrans" cxnId="{0BFB1065-59B1-434E-9249-989DDDDA3D0A}">
      <dgm:prSet/>
      <dgm:spPr/>
      <dgm:t>
        <a:bodyPr/>
        <a:lstStyle/>
        <a:p>
          <a:endParaRPr lang="en-ZA"/>
        </a:p>
      </dgm:t>
    </dgm:pt>
    <dgm:pt modelId="{A97572B2-F99B-4762-9BA1-26C4D78208B8}">
      <dgm:prSet phldrT="[Text]" custT="1"/>
      <dgm:spPr/>
      <dgm:t>
        <a:bodyPr/>
        <a:lstStyle/>
        <a:p>
          <a:r>
            <a:rPr lang="en-ZA" sz="2400" b="1" dirty="0" smtClean="0"/>
            <a:t>Cellulose SCB was saccharified using crude enzyme extract produced by fungal RBT strain (8 FPU/mL)</a:t>
          </a:r>
        </a:p>
        <a:p>
          <a:r>
            <a:rPr lang="en-ZA" sz="2400" b="1" dirty="0" smtClean="0"/>
            <a:t>1g SCB+ 50 </a:t>
          </a:r>
          <a:r>
            <a:rPr lang="en-ZA" sz="2400" b="1" dirty="0" err="1" smtClean="0"/>
            <a:t>mM</a:t>
          </a:r>
          <a:r>
            <a:rPr lang="en-ZA" sz="2400" b="1" dirty="0" smtClean="0"/>
            <a:t> citrate buffer, pre-incubate at 50  ͦͦͦC, 150 rpm for 1 hr</a:t>
          </a:r>
          <a:endParaRPr lang="en-ZA" sz="2400" b="1" dirty="0"/>
        </a:p>
      </dgm:t>
    </dgm:pt>
    <dgm:pt modelId="{1F545DC8-FEDD-41B2-BEE1-1723C44BEDC3}" type="parTrans" cxnId="{CDD3BF40-9F8B-4527-9FEE-00167FD8863E}">
      <dgm:prSet/>
      <dgm:spPr/>
      <dgm:t>
        <a:bodyPr/>
        <a:lstStyle/>
        <a:p>
          <a:endParaRPr lang="en-ZA"/>
        </a:p>
      </dgm:t>
    </dgm:pt>
    <dgm:pt modelId="{EAB7D296-6AAF-415E-9C8A-3F2E0FA04880}" type="sibTrans" cxnId="{CDD3BF40-9F8B-4527-9FEE-00167FD8863E}">
      <dgm:prSet/>
      <dgm:spPr/>
      <dgm:t>
        <a:bodyPr/>
        <a:lstStyle/>
        <a:p>
          <a:endParaRPr lang="en-ZA"/>
        </a:p>
      </dgm:t>
    </dgm:pt>
    <dgm:pt modelId="{B9BDE596-5CEB-4CD8-B3C2-406A65649B5E}">
      <dgm:prSet phldrT="[Text]" custT="1"/>
      <dgm:spPr/>
      <dgm:t>
        <a:bodyPr/>
        <a:lstStyle/>
        <a:p>
          <a:r>
            <a:rPr lang="en-ZA" sz="2400" b="1" dirty="0" smtClean="0"/>
            <a:t>Surfactant dose (Tween 80)</a:t>
          </a:r>
        </a:p>
        <a:p>
          <a:r>
            <a:rPr lang="en-ZA" sz="2400" b="1" dirty="0" smtClean="0"/>
            <a:t> 0.3, 0.4, 0.5, and 0.6 %</a:t>
          </a:r>
        </a:p>
        <a:p>
          <a:r>
            <a:rPr lang="en-ZA" sz="2400" b="1" dirty="0" smtClean="0"/>
            <a:t>1g of SCB+ buffer + enzyme</a:t>
          </a:r>
        </a:p>
        <a:p>
          <a:r>
            <a:rPr lang="en-ZA" sz="2800" b="1" dirty="0" smtClean="0"/>
            <a:t> </a:t>
          </a:r>
          <a:endParaRPr lang="en-ZA" sz="2800" b="1" dirty="0"/>
        </a:p>
      </dgm:t>
    </dgm:pt>
    <dgm:pt modelId="{A01E7FCA-7807-49A3-AF24-5BA53AA5454F}" type="sibTrans" cxnId="{C393B54A-A551-4B88-9277-8B48F011F361}">
      <dgm:prSet/>
      <dgm:spPr/>
      <dgm:t>
        <a:bodyPr/>
        <a:lstStyle/>
        <a:p>
          <a:endParaRPr lang="en-ZA"/>
        </a:p>
      </dgm:t>
    </dgm:pt>
    <dgm:pt modelId="{706C413A-0070-4A48-AE1A-A458CB063082}" type="parTrans" cxnId="{C393B54A-A551-4B88-9277-8B48F011F361}">
      <dgm:prSet/>
      <dgm:spPr/>
      <dgm:t>
        <a:bodyPr/>
        <a:lstStyle/>
        <a:p>
          <a:endParaRPr lang="en-ZA"/>
        </a:p>
      </dgm:t>
    </dgm:pt>
    <dgm:pt modelId="{CF1A024A-F08D-45F7-B45E-52DD92B5204B}" type="pres">
      <dgm:prSet presAssocID="{3A428CA1-8BA3-4776-B50F-71ABD781715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12A95F6D-4A89-4E24-89FA-5CB77B356D04}" type="pres">
      <dgm:prSet presAssocID="{4AB38D8E-8917-4594-92A4-3F97000AEB5A}" presName="centerShape" presStyleLbl="node0" presStyleIdx="0" presStyleCnt="1" custAng="0" custScaleX="90665" custScaleY="67309" custLinFactNeighborX="659" custLinFactNeighborY="611"/>
      <dgm:spPr/>
      <dgm:t>
        <a:bodyPr/>
        <a:lstStyle/>
        <a:p>
          <a:endParaRPr lang="en-ZA"/>
        </a:p>
      </dgm:t>
    </dgm:pt>
    <dgm:pt modelId="{474D6715-7B91-4003-A8F4-186CEF4615A6}" type="pres">
      <dgm:prSet presAssocID="{73D0FD9D-1B44-47C5-A2A2-545E32A37550}" presName="parTrans" presStyleLbl="sibTrans2D1" presStyleIdx="0" presStyleCnt="4" custScaleX="128499" custScaleY="102808" custLinFactNeighborX="30853" custLinFactNeighborY="2989"/>
      <dgm:spPr/>
      <dgm:t>
        <a:bodyPr/>
        <a:lstStyle/>
        <a:p>
          <a:endParaRPr lang="en-ZA"/>
        </a:p>
      </dgm:t>
    </dgm:pt>
    <dgm:pt modelId="{9916386E-E500-4E81-BBF5-20C94717869B}" type="pres">
      <dgm:prSet presAssocID="{73D0FD9D-1B44-47C5-A2A2-545E32A37550}" presName="connectorText" presStyleLbl="sibTrans2D1" presStyleIdx="0" presStyleCnt="4"/>
      <dgm:spPr/>
      <dgm:t>
        <a:bodyPr/>
        <a:lstStyle/>
        <a:p>
          <a:endParaRPr lang="en-ZA"/>
        </a:p>
      </dgm:t>
    </dgm:pt>
    <dgm:pt modelId="{510A270F-9F99-4582-8FFF-F4477D6B6E8C}" type="pres">
      <dgm:prSet presAssocID="{EC8F8A51-D94B-4DD4-99F9-CBC431F6142A}" presName="node" presStyleLbl="node1" presStyleIdx="0" presStyleCnt="4" custScaleX="151086" custScaleY="140868" custRadScaleRad="88882" custRadScaleInc="53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8D11733-3D85-4BA3-843A-9539B0775939}" type="pres">
      <dgm:prSet presAssocID="{706C413A-0070-4A48-AE1A-A458CB063082}" presName="parTrans" presStyleLbl="sibTrans2D1" presStyleIdx="1" presStyleCnt="4" custScaleX="101019" custLinFactNeighborX="7728" custLinFactNeighborY="-3028"/>
      <dgm:spPr/>
      <dgm:t>
        <a:bodyPr/>
        <a:lstStyle/>
        <a:p>
          <a:endParaRPr lang="en-ZA"/>
        </a:p>
      </dgm:t>
    </dgm:pt>
    <dgm:pt modelId="{7E0708FB-37AF-4C62-847F-D4CE5B2FA0AD}" type="pres">
      <dgm:prSet presAssocID="{706C413A-0070-4A48-AE1A-A458CB063082}" presName="connectorText" presStyleLbl="sibTrans2D1" presStyleIdx="1" presStyleCnt="4"/>
      <dgm:spPr/>
      <dgm:t>
        <a:bodyPr/>
        <a:lstStyle/>
        <a:p>
          <a:endParaRPr lang="en-ZA"/>
        </a:p>
      </dgm:t>
    </dgm:pt>
    <dgm:pt modelId="{02581E4F-871E-41F1-B1BE-8D7E5A8AD88E}" type="pres">
      <dgm:prSet presAssocID="{B9BDE596-5CEB-4CD8-B3C2-406A65649B5E}" presName="node" presStyleLbl="node1" presStyleIdx="1" presStyleCnt="4" custScaleX="188364" custScaleY="176851" custRadScaleRad="127018" custRadScaleInc="-296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E89E11C-70D0-4C98-B360-BD05A47BA2D1}" type="pres">
      <dgm:prSet presAssocID="{6702813A-3EE6-432A-B44B-BC74CD0B17D7}" presName="parTrans" presStyleLbl="sibTrans2D1" presStyleIdx="2" presStyleCnt="4" custScaleX="143544"/>
      <dgm:spPr/>
      <dgm:t>
        <a:bodyPr/>
        <a:lstStyle/>
        <a:p>
          <a:endParaRPr lang="en-ZA"/>
        </a:p>
      </dgm:t>
    </dgm:pt>
    <dgm:pt modelId="{EA1ABB06-B247-40F1-8153-403302D1456B}" type="pres">
      <dgm:prSet presAssocID="{6702813A-3EE6-432A-B44B-BC74CD0B17D7}" presName="connectorText" presStyleLbl="sibTrans2D1" presStyleIdx="2" presStyleCnt="4"/>
      <dgm:spPr/>
      <dgm:t>
        <a:bodyPr/>
        <a:lstStyle/>
        <a:p>
          <a:endParaRPr lang="en-ZA"/>
        </a:p>
      </dgm:t>
    </dgm:pt>
    <dgm:pt modelId="{278CA003-98D6-4698-897B-F8404693D934}" type="pres">
      <dgm:prSet presAssocID="{918CD593-B49B-474C-AD2A-A2B78275FBB0}" presName="node" presStyleLbl="node1" presStyleIdx="2" presStyleCnt="4" custScaleX="127766" custScaleY="109420" custRadScaleRad="81311" custRadScaleInc="-965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98E74D1-01FF-4B58-97D8-BEEC1A0D15ED}" type="pres">
      <dgm:prSet presAssocID="{1F545DC8-FEDD-41B2-BEE1-1723C44BEDC3}" presName="parTrans" presStyleLbl="sibTrans2D1" presStyleIdx="3" presStyleCnt="4" custAng="10672209" custFlipHor="1" custScaleX="292024" custScaleY="144868" custLinFactX="-123999" custLinFactNeighborX="-200000" custLinFactNeighborY="-32001"/>
      <dgm:spPr/>
      <dgm:t>
        <a:bodyPr/>
        <a:lstStyle/>
        <a:p>
          <a:endParaRPr lang="en-ZA"/>
        </a:p>
      </dgm:t>
    </dgm:pt>
    <dgm:pt modelId="{028EFB7E-9414-414F-BA7C-8B193EF6410E}" type="pres">
      <dgm:prSet presAssocID="{1F545DC8-FEDD-41B2-BEE1-1723C44BEDC3}" presName="connectorText" presStyleLbl="sibTrans2D1" presStyleIdx="3" presStyleCnt="4"/>
      <dgm:spPr/>
      <dgm:t>
        <a:bodyPr/>
        <a:lstStyle/>
        <a:p>
          <a:endParaRPr lang="en-ZA"/>
        </a:p>
      </dgm:t>
    </dgm:pt>
    <dgm:pt modelId="{F98C3FC6-A104-4C1F-A7D7-1D21B94D7F6A}" type="pres">
      <dgm:prSet presAssocID="{A97572B2-F99B-4762-9BA1-26C4D78208B8}" presName="node" presStyleLbl="node1" presStyleIdx="3" presStyleCnt="4" custScaleX="202315" custScaleY="180606" custRadScaleRad="122856" custRadScaleInc="-178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28B9183B-1628-4B18-8DF8-4AE0D9E866AF}" type="presOf" srcId="{706C413A-0070-4A48-AE1A-A458CB063082}" destId="{38D11733-3D85-4BA3-843A-9539B0775939}" srcOrd="0" destOrd="0" presId="urn:microsoft.com/office/officeart/2005/8/layout/radial5"/>
    <dgm:cxn modelId="{CDD3BF40-9F8B-4527-9FEE-00167FD8863E}" srcId="{4AB38D8E-8917-4594-92A4-3F97000AEB5A}" destId="{A97572B2-F99B-4762-9BA1-26C4D78208B8}" srcOrd="3" destOrd="0" parTransId="{1F545DC8-FEDD-41B2-BEE1-1723C44BEDC3}" sibTransId="{EAB7D296-6AAF-415E-9C8A-3F2E0FA04880}"/>
    <dgm:cxn modelId="{D3A695FC-E5B5-428A-A5CE-22652DC9B6E0}" type="presOf" srcId="{6702813A-3EE6-432A-B44B-BC74CD0B17D7}" destId="{EA1ABB06-B247-40F1-8153-403302D1456B}" srcOrd="1" destOrd="0" presId="urn:microsoft.com/office/officeart/2005/8/layout/radial5"/>
    <dgm:cxn modelId="{91F7C590-2D37-4077-8E8F-D3C29DC7B911}" type="presOf" srcId="{3A428CA1-8BA3-4776-B50F-71ABD781715E}" destId="{CF1A024A-F08D-45F7-B45E-52DD92B5204B}" srcOrd="0" destOrd="0" presId="urn:microsoft.com/office/officeart/2005/8/layout/radial5"/>
    <dgm:cxn modelId="{83242C8E-CDD1-499D-9868-8D3AD0801537}" type="presOf" srcId="{1F545DC8-FEDD-41B2-BEE1-1723C44BEDC3}" destId="{498E74D1-01FF-4B58-97D8-BEEC1A0D15ED}" srcOrd="0" destOrd="0" presId="urn:microsoft.com/office/officeart/2005/8/layout/radial5"/>
    <dgm:cxn modelId="{05F910F8-CFB0-474C-85A0-7ED78A086D0B}" srcId="{3A428CA1-8BA3-4776-B50F-71ABD781715E}" destId="{4AB38D8E-8917-4594-92A4-3F97000AEB5A}" srcOrd="0" destOrd="0" parTransId="{1339CD29-033D-4C10-8D1E-CB39C1D1A733}" sibTransId="{47B31C46-D85C-49AF-8DC0-83C5F1BA91D9}"/>
    <dgm:cxn modelId="{B2D74924-450C-4BDB-A0B5-9D5CD25D7FDA}" srcId="{4AB38D8E-8917-4594-92A4-3F97000AEB5A}" destId="{EC8F8A51-D94B-4DD4-99F9-CBC431F6142A}" srcOrd="0" destOrd="0" parTransId="{73D0FD9D-1B44-47C5-A2A2-545E32A37550}" sibTransId="{F13DC82D-22FC-443F-9193-08EBDE823A55}"/>
    <dgm:cxn modelId="{7F8688D2-C8F7-42C9-BEA2-211219AEC5AB}" type="presOf" srcId="{4AB38D8E-8917-4594-92A4-3F97000AEB5A}" destId="{12A95F6D-4A89-4E24-89FA-5CB77B356D04}" srcOrd="0" destOrd="0" presId="urn:microsoft.com/office/officeart/2005/8/layout/radial5"/>
    <dgm:cxn modelId="{B799CDCD-7C7E-4E4F-9076-8DA42B7554A3}" type="presOf" srcId="{EC8F8A51-D94B-4DD4-99F9-CBC431F6142A}" destId="{510A270F-9F99-4582-8FFF-F4477D6B6E8C}" srcOrd="0" destOrd="0" presId="urn:microsoft.com/office/officeart/2005/8/layout/radial5"/>
    <dgm:cxn modelId="{0A078C88-E577-45AA-B63F-C52429FEFF9B}" type="presOf" srcId="{B9BDE596-5CEB-4CD8-B3C2-406A65649B5E}" destId="{02581E4F-871E-41F1-B1BE-8D7E5A8AD88E}" srcOrd="0" destOrd="0" presId="urn:microsoft.com/office/officeart/2005/8/layout/radial5"/>
    <dgm:cxn modelId="{C61053F5-0905-448B-9BEF-AE6177138041}" type="presOf" srcId="{73D0FD9D-1B44-47C5-A2A2-545E32A37550}" destId="{9916386E-E500-4E81-BBF5-20C94717869B}" srcOrd="1" destOrd="0" presId="urn:microsoft.com/office/officeart/2005/8/layout/radial5"/>
    <dgm:cxn modelId="{D7F6A1E0-FF0D-4820-9346-7483C3183618}" type="presOf" srcId="{706C413A-0070-4A48-AE1A-A458CB063082}" destId="{7E0708FB-37AF-4C62-847F-D4CE5B2FA0AD}" srcOrd="1" destOrd="0" presId="urn:microsoft.com/office/officeart/2005/8/layout/radial5"/>
    <dgm:cxn modelId="{1B826810-46CD-433F-B05D-C0687B7A8694}" type="presOf" srcId="{73D0FD9D-1B44-47C5-A2A2-545E32A37550}" destId="{474D6715-7B91-4003-A8F4-186CEF4615A6}" srcOrd="0" destOrd="0" presId="urn:microsoft.com/office/officeart/2005/8/layout/radial5"/>
    <dgm:cxn modelId="{C393B54A-A551-4B88-9277-8B48F011F361}" srcId="{4AB38D8E-8917-4594-92A4-3F97000AEB5A}" destId="{B9BDE596-5CEB-4CD8-B3C2-406A65649B5E}" srcOrd="1" destOrd="0" parTransId="{706C413A-0070-4A48-AE1A-A458CB063082}" sibTransId="{A01E7FCA-7807-49A3-AF24-5BA53AA5454F}"/>
    <dgm:cxn modelId="{A4B5CED7-C919-4E56-A732-B57379B5E623}" type="presOf" srcId="{1F545DC8-FEDD-41B2-BEE1-1723C44BEDC3}" destId="{028EFB7E-9414-414F-BA7C-8B193EF6410E}" srcOrd="1" destOrd="0" presId="urn:microsoft.com/office/officeart/2005/8/layout/radial5"/>
    <dgm:cxn modelId="{273425FE-4501-4F87-8C19-7BB05BA9D5FE}" type="presOf" srcId="{A97572B2-F99B-4762-9BA1-26C4D78208B8}" destId="{F98C3FC6-A104-4C1F-A7D7-1D21B94D7F6A}" srcOrd="0" destOrd="0" presId="urn:microsoft.com/office/officeart/2005/8/layout/radial5"/>
    <dgm:cxn modelId="{A4B2CB5E-C22B-4747-A6D3-6DF12A5C8B28}" type="presOf" srcId="{918CD593-B49B-474C-AD2A-A2B78275FBB0}" destId="{278CA003-98D6-4698-897B-F8404693D934}" srcOrd="0" destOrd="0" presId="urn:microsoft.com/office/officeart/2005/8/layout/radial5"/>
    <dgm:cxn modelId="{0BFB1065-59B1-434E-9249-989DDDDA3D0A}" srcId="{4AB38D8E-8917-4594-92A4-3F97000AEB5A}" destId="{918CD593-B49B-474C-AD2A-A2B78275FBB0}" srcOrd="2" destOrd="0" parTransId="{6702813A-3EE6-432A-B44B-BC74CD0B17D7}" sibTransId="{8D8A4B26-FE09-4FBC-B256-E5B7153086B0}"/>
    <dgm:cxn modelId="{6DA5452E-EF58-4851-911C-9094A4656929}" type="presOf" srcId="{6702813A-3EE6-432A-B44B-BC74CD0B17D7}" destId="{BE89E11C-70D0-4C98-B360-BD05A47BA2D1}" srcOrd="0" destOrd="0" presId="urn:microsoft.com/office/officeart/2005/8/layout/radial5"/>
    <dgm:cxn modelId="{4B3D005C-E860-4A54-AFE4-30298BF73461}" type="presParOf" srcId="{CF1A024A-F08D-45F7-B45E-52DD92B5204B}" destId="{12A95F6D-4A89-4E24-89FA-5CB77B356D04}" srcOrd="0" destOrd="0" presId="urn:microsoft.com/office/officeart/2005/8/layout/radial5"/>
    <dgm:cxn modelId="{144014EE-0FF1-498B-8507-0825C48120EF}" type="presParOf" srcId="{CF1A024A-F08D-45F7-B45E-52DD92B5204B}" destId="{474D6715-7B91-4003-A8F4-186CEF4615A6}" srcOrd="1" destOrd="0" presId="urn:microsoft.com/office/officeart/2005/8/layout/radial5"/>
    <dgm:cxn modelId="{4A805CFA-8F77-422D-8789-737E7BFE6044}" type="presParOf" srcId="{474D6715-7B91-4003-A8F4-186CEF4615A6}" destId="{9916386E-E500-4E81-BBF5-20C94717869B}" srcOrd="0" destOrd="0" presId="urn:microsoft.com/office/officeart/2005/8/layout/radial5"/>
    <dgm:cxn modelId="{ED20C7E5-AE38-451F-AF3E-E025A04CC934}" type="presParOf" srcId="{CF1A024A-F08D-45F7-B45E-52DD92B5204B}" destId="{510A270F-9F99-4582-8FFF-F4477D6B6E8C}" srcOrd="2" destOrd="0" presId="urn:microsoft.com/office/officeart/2005/8/layout/radial5"/>
    <dgm:cxn modelId="{16B25429-67F6-4B40-BDFF-40219718334E}" type="presParOf" srcId="{CF1A024A-F08D-45F7-B45E-52DD92B5204B}" destId="{38D11733-3D85-4BA3-843A-9539B0775939}" srcOrd="3" destOrd="0" presId="urn:microsoft.com/office/officeart/2005/8/layout/radial5"/>
    <dgm:cxn modelId="{8798072F-0353-481A-9930-DBB7177DB99C}" type="presParOf" srcId="{38D11733-3D85-4BA3-843A-9539B0775939}" destId="{7E0708FB-37AF-4C62-847F-D4CE5B2FA0AD}" srcOrd="0" destOrd="0" presId="urn:microsoft.com/office/officeart/2005/8/layout/radial5"/>
    <dgm:cxn modelId="{630923AE-0B0F-4ACB-92AF-766F963CFFDC}" type="presParOf" srcId="{CF1A024A-F08D-45F7-B45E-52DD92B5204B}" destId="{02581E4F-871E-41F1-B1BE-8D7E5A8AD88E}" srcOrd="4" destOrd="0" presId="urn:microsoft.com/office/officeart/2005/8/layout/radial5"/>
    <dgm:cxn modelId="{FD9C5834-B0F6-4A0C-AACE-C8F49E158FE6}" type="presParOf" srcId="{CF1A024A-F08D-45F7-B45E-52DD92B5204B}" destId="{BE89E11C-70D0-4C98-B360-BD05A47BA2D1}" srcOrd="5" destOrd="0" presId="urn:microsoft.com/office/officeart/2005/8/layout/radial5"/>
    <dgm:cxn modelId="{AE40DAA8-80DB-4B1B-8B6C-7B5177DABE95}" type="presParOf" srcId="{BE89E11C-70D0-4C98-B360-BD05A47BA2D1}" destId="{EA1ABB06-B247-40F1-8153-403302D1456B}" srcOrd="0" destOrd="0" presId="urn:microsoft.com/office/officeart/2005/8/layout/radial5"/>
    <dgm:cxn modelId="{FD3CE50F-BC8B-4F27-A9C9-6F155656E9B5}" type="presParOf" srcId="{CF1A024A-F08D-45F7-B45E-52DD92B5204B}" destId="{278CA003-98D6-4698-897B-F8404693D934}" srcOrd="6" destOrd="0" presId="urn:microsoft.com/office/officeart/2005/8/layout/radial5"/>
    <dgm:cxn modelId="{7CF3A855-0C1E-4778-9C83-0F8AC61589AC}" type="presParOf" srcId="{CF1A024A-F08D-45F7-B45E-52DD92B5204B}" destId="{498E74D1-01FF-4B58-97D8-BEEC1A0D15ED}" srcOrd="7" destOrd="0" presId="urn:microsoft.com/office/officeart/2005/8/layout/radial5"/>
    <dgm:cxn modelId="{0A3D4EF5-E50E-4EF8-80B1-708288FFBFCB}" type="presParOf" srcId="{498E74D1-01FF-4B58-97D8-BEEC1A0D15ED}" destId="{028EFB7E-9414-414F-BA7C-8B193EF6410E}" srcOrd="0" destOrd="0" presId="urn:microsoft.com/office/officeart/2005/8/layout/radial5"/>
    <dgm:cxn modelId="{46653E78-C696-4D8F-BF4B-6480D2009D73}" type="presParOf" srcId="{CF1A024A-F08D-45F7-B45E-52DD92B5204B}" destId="{F98C3FC6-A104-4C1F-A7D7-1D21B94D7F6A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A95F6D-4A89-4E24-89FA-5CB77B356D04}">
      <dsp:nvSpPr>
        <dsp:cNvPr id="0" name=""/>
        <dsp:cNvSpPr/>
      </dsp:nvSpPr>
      <dsp:spPr>
        <a:xfrm>
          <a:off x="5184294" y="3560359"/>
          <a:ext cx="1941517" cy="144136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b="1" kern="1200" dirty="0" smtClean="0"/>
            <a:t>Depith Sugarcane Bagasse</a:t>
          </a:r>
          <a:endParaRPr lang="en-ZA" sz="2400" b="1" kern="1200" dirty="0"/>
        </a:p>
      </dsp:txBody>
      <dsp:txXfrm>
        <a:off x="5468623" y="3771442"/>
        <a:ext cx="1372859" cy="1019201"/>
      </dsp:txXfrm>
    </dsp:sp>
    <dsp:sp modelId="{474D6715-7B91-4003-A8F4-186CEF4615A6}">
      <dsp:nvSpPr>
        <dsp:cNvPr id="0" name=""/>
        <dsp:cNvSpPr/>
      </dsp:nvSpPr>
      <dsp:spPr>
        <a:xfrm rot="16163884">
          <a:off x="6060894" y="2977272"/>
          <a:ext cx="323840" cy="7485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3200" kern="1200"/>
        </a:p>
      </dsp:txBody>
      <dsp:txXfrm rot="10800000">
        <a:off x="6109980" y="3175550"/>
        <a:ext cx="226688" cy="449117"/>
      </dsp:txXfrm>
    </dsp:sp>
    <dsp:sp modelId="{510A270F-9F99-4582-8FFF-F4477D6B6E8C}">
      <dsp:nvSpPr>
        <dsp:cNvPr id="0" name=""/>
        <dsp:cNvSpPr/>
      </dsp:nvSpPr>
      <dsp:spPr>
        <a:xfrm>
          <a:off x="4508949" y="68399"/>
          <a:ext cx="3235384" cy="30165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b="1" kern="1200" dirty="0" smtClean="0"/>
            <a:t>Enzyme dose (Cellulase)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b="1" kern="1200" dirty="0" smtClean="0"/>
            <a:t>10, 20, 30 and 40 fpu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b="1" kern="1200" dirty="0" smtClean="0"/>
            <a:t> (1g of SCB+ buffer + enzyme</a:t>
          </a:r>
          <a:endParaRPr lang="en-ZA" sz="2400" b="1" kern="1200" dirty="0"/>
        </a:p>
      </dsp:txBody>
      <dsp:txXfrm>
        <a:off x="4982760" y="510166"/>
        <a:ext cx="2287762" cy="2133040"/>
      </dsp:txXfrm>
    </dsp:sp>
    <dsp:sp modelId="{38D11733-3D85-4BA3-843A-9539B0775939}">
      <dsp:nvSpPr>
        <dsp:cNvPr id="0" name=""/>
        <dsp:cNvSpPr/>
      </dsp:nvSpPr>
      <dsp:spPr>
        <a:xfrm rot="21485758">
          <a:off x="7327828" y="3850037"/>
          <a:ext cx="421255" cy="7280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3100" kern="1200"/>
        </a:p>
      </dsp:txBody>
      <dsp:txXfrm>
        <a:off x="7327863" y="3997752"/>
        <a:ext cx="294879" cy="436850"/>
      </dsp:txXfrm>
    </dsp:sp>
    <dsp:sp modelId="{02581E4F-871E-41F1-B1BE-8D7E5A8AD88E}">
      <dsp:nvSpPr>
        <dsp:cNvPr id="0" name=""/>
        <dsp:cNvSpPr/>
      </dsp:nvSpPr>
      <dsp:spPr>
        <a:xfrm>
          <a:off x="7909946" y="2262095"/>
          <a:ext cx="4033662" cy="3787121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b="1" kern="1200" dirty="0" smtClean="0"/>
            <a:t>Surfactant dose (Tween 80)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b="1" kern="1200" dirty="0" smtClean="0"/>
            <a:t> 0.3, 0.4, 0.5, and 0.6 %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b="1" kern="1200" dirty="0" smtClean="0"/>
            <a:t>1g of SCB+ buffer + enzyme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800" b="1" kern="1200" dirty="0" smtClean="0"/>
            <a:t> </a:t>
          </a:r>
          <a:endParaRPr lang="en-ZA" sz="2800" b="1" kern="1200" dirty="0"/>
        </a:p>
      </dsp:txBody>
      <dsp:txXfrm>
        <a:off x="8500662" y="2816706"/>
        <a:ext cx="2852230" cy="2677899"/>
      </dsp:txXfrm>
    </dsp:sp>
    <dsp:sp modelId="{BE89E11C-70D0-4C98-B360-BD05A47BA2D1}">
      <dsp:nvSpPr>
        <dsp:cNvPr id="0" name=""/>
        <dsp:cNvSpPr/>
      </dsp:nvSpPr>
      <dsp:spPr>
        <a:xfrm rot="5191921">
          <a:off x="6020432" y="4882770"/>
          <a:ext cx="386295" cy="7280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3100" kern="1200"/>
        </a:p>
      </dsp:txBody>
      <dsp:txXfrm>
        <a:off x="6074871" y="4970548"/>
        <a:ext cx="270407" cy="436850"/>
      </dsp:txXfrm>
    </dsp:sp>
    <dsp:sp modelId="{278CA003-98D6-4698-897B-F8404693D934}">
      <dsp:nvSpPr>
        <dsp:cNvPr id="0" name=""/>
        <dsp:cNvSpPr/>
      </dsp:nvSpPr>
      <dsp:spPr>
        <a:xfrm>
          <a:off x="4932299" y="5506254"/>
          <a:ext cx="2736005" cy="2343140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b="1" kern="1200" dirty="0" smtClean="0"/>
            <a:t>Substrate consistency  10, 12, 14  and 16%</a:t>
          </a:r>
          <a:endParaRPr lang="en-ZA" sz="2400" b="1" kern="1200" dirty="0"/>
        </a:p>
      </dsp:txBody>
      <dsp:txXfrm>
        <a:off x="5332978" y="5849399"/>
        <a:ext cx="1934647" cy="1656850"/>
      </dsp:txXfrm>
    </dsp:sp>
    <dsp:sp modelId="{498E74D1-01FF-4B58-97D8-BEEC1A0D15ED}">
      <dsp:nvSpPr>
        <dsp:cNvPr id="0" name=""/>
        <dsp:cNvSpPr/>
      </dsp:nvSpPr>
      <dsp:spPr>
        <a:xfrm rot="141750" flipH="1">
          <a:off x="3429422" y="3525773"/>
          <a:ext cx="912646" cy="10547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4500" kern="1200"/>
        </a:p>
      </dsp:txBody>
      <dsp:txXfrm rot="10800000">
        <a:off x="3703100" y="3742368"/>
        <a:ext cx="638852" cy="632854"/>
      </dsp:txXfrm>
    </dsp:sp>
    <dsp:sp modelId="{F98C3FC6-A104-4C1F-A7D7-1D21B94D7F6A}">
      <dsp:nvSpPr>
        <dsp:cNvPr id="0" name=""/>
        <dsp:cNvSpPr/>
      </dsp:nvSpPr>
      <dsp:spPr>
        <a:xfrm>
          <a:off x="262255" y="2362409"/>
          <a:ext cx="4332411" cy="3867531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b="1" kern="1200" dirty="0" smtClean="0"/>
            <a:t>Cellulose SCB was saccharified using crude enzyme extract produced by fungal RBT strain (8 FPU/mL)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b="1" kern="1200" dirty="0" smtClean="0"/>
            <a:t>1g SCB+ 50 </a:t>
          </a:r>
          <a:r>
            <a:rPr lang="en-ZA" sz="2400" b="1" kern="1200" dirty="0" err="1" smtClean="0"/>
            <a:t>mM</a:t>
          </a:r>
          <a:r>
            <a:rPr lang="en-ZA" sz="2400" b="1" kern="1200" dirty="0" smtClean="0"/>
            <a:t> citrate buffer, pre-incubate at 50  ͦͦͦC, 150 rpm for 1 hr</a:t>
          </a:r>
          <a:endParaRPr lang="en-ZA" sz="2400" b="1" kern="1200" dirty="0"/>
        </a:p>
      </dsp:txBody>
      <dsp:txXfrm>
        <a:off x="896722" y="2928796"/>
        <a:ext cx="3063477" cy="2734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912C0-77C5-4DC9-B3D8-1CA61E78CEDF}" type="datetimeFigureOut">
              <a:rPr lang="en-ZA" smtClean="0"/>
              <a:t>2015/06/30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E9528-CA20-476A-BAC0-F37F2A19533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6115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://www.google.co.za/url?sa=i&amp;source=imgres&amp;cd=&amp;ved=0CAwQjRwwAA&amp;url=http://people.du.ac.in/~hpsingh/&amp;ei=x-JVVeLHHcfO7gamxIAI&amp;psig=AFQjCNG8KOGoekClxxFvedEFbwMh30kLWw&amp;ust=1431778375560805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9FF5-B73E-496E-A2E7-4EBE12554640}" type="datetimeFigureOut">
              <a:rPr lang="en-ZA" smtClean="0"/>
              <a:t>2015/06/30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Lethiwe </a:t>
            </a:r>
            <a:r>
              <a:rPr lang="en-ZA" dirty="0" err="1" smtClean="0"/>
              <a:t>Mthe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8C33-4C20-4341-87FC-8D5A1634870B}" type="slidenum">
              <a:rPr lang="en-ZA" smtClean="0"/>
              <a:t>‹#›</a:t>
            </a:fld>
            <a:endParaRPr lang="en-ZA"/>
          </a:p>
        </p:txBody>
      </p:sp>
      <p:pic>
        <p:nvPicPr>
          <p:cNvPr id="1028" name="Picture 4" descr="http://ddt72ar9zv4px.cloudfront.net/wp-content/uploads/2015/02/mlsultan_campu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3" b="-1"/>
          <a:stretch/>
        </p:blipFill>
        <p:spPr bwMode="auto">
          <a:xfrm>
            <a:off x="3689232" y="285750"/>
            <a:ext cx="9512417" cy="6952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923748" y="285750"/>
            <a:ext cx="3594527" cy="1596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ouble Wave 1"/>
          <p:cNvSpPr/>
          <p:nvPr userDrawn="1"/>
        </p:nvSpPr>
        <p:spPr>
          <a:xfrm>
            <a:off x="0" y="6667499"/>
            <a:ext cx="18240375" cy="3592513"/>
          </a:xfrm>
          <a:prstGeom prst="doubleWav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Enzymatic Saccharification of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Acid and Alkali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Pre-treated Depithed Sugarcane Bagasse	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							</a:t>
            </a:r>
            <a:endParaRPr kumimoji="0" lang="en-ZA" sz="5400" b="1" i="0" u="sng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											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http://t0.gstatic.com/images?q=tbn:ANd9GcRB4fg3plZmcngOrO445tlErNTJVdLFI3KwJNamqKTmDpev5fZxG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3300" y="4405720"/>
            <a:ext cx="2544975" cy="1924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2300" y="2343636"/>
            <a:ext cx="2925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129487" y="9053667"/>
            <a:ext cx="16116300" cy="730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L. D. Mthembu</a:t>
            </a:r>
            <a:r>
              <a:rPr kumimoji="0" lang="en-Z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T. Mkhize, N. Deenadayalu, P. Reddy, A. Kaur, and R.C. Kuhad.</a:t>
            </a:r>
          </a:p>
        </p:txBody>
      </p:sp>
    </p:spTree>
    <p:extLst>
      <p:ext uri="{BB962C8B-B14F-4D97-AF65-F5344CB8AC3E}">
        <p14:creationId xmlns:p14="http://schemas.microsoft.com/office/powerpoint/2010/main" val="2899973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6402" y="684001"/>
            <a:ext cx="5882995" cy="2394003"/>
          </a:xfrm>
        </p:spPr>
        <p:txBody>
          <a:bodyPr anchor="b"/>
          <a:lstStyle>
            <a:lvl1pPr>
              <a:defRPr sz="478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54535" y="1477253"/>
            <a:ext cx="9234190" cy="7291259"/>
          </a:xfrm>
        </p:spPr>
        <p:txBody>
          <a:bodyPr anchor="t"/>
          <a:lstStyle>
            <a:lvl1pPr marL="0" indent="0">
              <a:buNone/>
              <a:defRPr sz="4788"/>
            </a:lvl1pPr>
            <a:lvl2pPr marL="684017" indent="0">
              <a:buNone/>
              <a:defRPr sz="4189"/>
            </a:lvl2pPr>
            <a:lvl3pPr marL="1368034" indent="0">
              <a:buNone/>
              <a:defRPr sz="3591"/>
            </a:lvl3pPr>
            <a:lvl4pPr marL="2052051" indent="0">
              <a:buNone/>
              <a:defRPr sz="2992"/>
            </a:lvl4pPr>
            <a:lvl5pPr marL="2736068" indent="0">
              <a:buNone/>
              <a:defRPr sz="2992"/>
            </a:lvl5pPr>
            <a:lvl6pPr marL="3420085" indent="0">
              <a:buNone/>
              <a:defRPr sz="2992"/>
            </a:lvl6pPr>
            <a:lvl7pPr marL="4104102" indent="0">
              <a:buNone/>
              <a:defRPr sz="2992"/>
            </a:lvl7pPr>
            <a:lvl8pPr marL="4788118" indent="0">
              <a:buNone/>
              <a:defRPr sz="2992"/>
            </a:lvl8pPr>
            <a:lvl9pPr marL="5472135" indent="0">
              <a:buNone/>
              <a:defRPr sz="2992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6402" y="3078004"/>
            <a:ext cx="5882995" cy="5702383"/>
          </a:xfrm>
        </p:spPr>
        <p:txBody>
          <a:bodyPr/>
          <a:lstStyle>
            <a:lvl1pPr marL="0" indent="0">
              <a:buNone/>
              <a:defRPr sz="2394"/>
            </a:lvl1pPr>
            <a:lvl2pPr marL="684017" indent="0">
              <a:buNone/>
              <a:defRPr sz="2095"/>
            </a:lvl2pPr>
            <a:lvl3pPr marL="1368034" indent="0">
              <a:buNone/>
              <a:defRPr sz="1795"/>
            </a:lvl3pPr>
            <a:lvl4pPr marL="2052051" indent="0">
              <a:buNone/>
              <a:defRPr sz="1496"/>
            </a:lvl4pPr>
            <a:lvl5pPr marL="2736068" indent="0">
              <a:buNone/>
              <a:defRPr sz="1496"/>
            </a:lvl5pPr>
            <a:lvl6pPr marL="3420085" indent="0">
              <a:buNone/>
              <a:defRPr sz="1496"/>
            </a:lvl6pPr>
            <a:lvl7pPr marL="4104102" indent="0">
              <a:buNone/>
              <a:defRPr sz="1496"/>
            </a:lvl7pPr>
            <a:lvl8pPr marL="4788118" indent="0">
              <a:buNone/>
              <a:defRPr sz="1496"/>
            </a:lvl8pPr>
            <a:lvl9pPr marL="5472135" indent="0">
              <a:buNone/>
              <a:defRPr sz="149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9FF5-B73E-496E-A2E7-4EBE12554640}" type="datetimeFigureOut">
              <a:rPr lang="en-ZA" smtClean="0"/>
              <a:t>2015/06/30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8C33-4C20-4341-87FC-8D5A1634870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70406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9FF5-B73E-496E-A2E7-4EBE12554640}" type="datetimeFigureOut">
              <a:rPr lang="en-ZA" smtClean="0"/>
              <a:t>2015/06/30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8C33-4C20-4341-87FC-8D5A1634870B}" type="slidenum">
              <a:rPr lang="en-ZA" smtClean="0"/>
              <a:t>‹#›</a:t>
            </a:fld>
            <a:endParaRPr lang="en-ZA"/>
          </a:p>
        </p:txBody>
      </p:sp>
      <p:sp>
        <p:nvSpPr>
          <p:cNvPr id="7" name="Double Wave 6"/>
          <p:cNvSpPr/>
          <p:nvPr userDrawn="1"/>
        </p:nvSpPr>
        <p:spPr>
          <a:xfrm>
            <a:off x="0" y="207819"/>
            <a:ext cx="18240375" cy="2036618"/>
          </a:xfrm>
          <a:prstGeom prst="doubleWav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5400" dirty="0" smtClean="0">
                <a:solidFill>
                  <a:schemeClr val="tx1"/>
                </a:solidFill>
                <a:effectLst/>
              </a:rPr>
              <a:t>Introduction</a:t>
            </a:r>
            <a:endParaRPr lang="en-ZA" sz="54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16097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9FF5-B73E-496E-A2E7-4EBE12554640}" type="datetimeFigureOut">
              <a:rPr lang="en-ZA" smtClean="0"/>
              <a:t>2015/06/30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8C33-4C20-4341-87FC-8D5A1634870B}" type="slidenum">
              <a:rPr lang="en-ZA" smtClean="0"/>
              <a:t>‹#›</a:t>
            </a:fld>
            <a:endParaRPr lang="en-ZA"/>
          </a:p>
        </p:txBody>
      </p:sp>
      <p:sp>
        <p:nvSpPr>
          <p:cNvPr id="6" name="Double Wave 5"/>
          <p:cNvSpPr/>
          <p:nvPr userDrawn="1"/>
        </p:nvSpPr>
        <p:spPr>
          <a:xfrm>
            <a:off x="0" y="477982"/>
            <a:ext cx="18240375" cy="2098963"/>
          </a:xfrm>
          <a:prstGeom prst="doubleWav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00887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4026" y="546252"/>
            <a:ext cx="15732323" cy="1983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026" y="2731253"/>
            <a:ext cx="15732323" cy="6509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4026" y="9509513"/>
            <a:ext cx="4104084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A9FF5-B73E-496E-A2E7-4EBE12554640}" type="datetimeFigureOut">
              <a:rPr lang="en-ZA" smtClean="0"/>
              <a:t>2015/06/30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42124" y="9509513"/>
            <a:ext cx="6156127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2265" y="9509513"/>
            <a:ext cx="4104084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58C33-4C20-4341-87FC-8D5A1634870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7679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6" r:id="rId2"/>
    <p:sldLayoutId id="2147483699" r:id="rId3"/>
    <p:sldLayoutId id="2147483703" r:id="rId4"/>
  </p:sldLayoutIdLst>
  <p:timing>
    <p:tnLst>
      <p:par>
        <p:cTn id="1" dur="indefinite" restart="never" nodeType="tmRoot"/>
      </p:par>
    </p:tnLst>
  </p:timing>
  <p:txStyles>
    <p:titleStyle>
      <a:lvl1pPr algn="l" defTabSz="1368034" rtl="0" eaLnBrk="1" latinLnBrk="0" hangingPunct="1">
        <a:lnSpc>
          <a:spcPct val="90000"/>
        </a:lnSpc>
        <a:spcBef>
          <a:spcPct val="0"/>
        </a:spcBef>
        <a:buNone/>
        <a:defRPr sz="658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8" indent="-342008" algn="l" defTabSz="1368034" rtl="0" eaLnBrk="1" latinLnBrk="0" hangingPunct="1">
        <a:lnSpc>
          <a:spcPct val="90000"/>
        </a:lnSpc>
        <a:spcBef>
          <a:spcPts val="1496"/>
        </a:spcBef>
        <a:buFont typeface="Arial" panose="020B0604020202020204" pitchFamily="34" charset="0"/>
        <a:buChar char="•"/>
        <a:defRPr sz="4189" kern="1200">
          <a:solidFill>
            <a:schemeClr val="tx1"/>
          </a:solidFill>
          <a:latin typeface="+mn-lt"/>
          <a:ea typeface="+mn-ea"/>
          <a:cs typeface="+mn-cs"/>
        </a:defRPr>
      </a:lvl1pPr>
      <a:lvl2pPr marL="1026025" indent="-342008" algn="l" defTabSz="1368034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2pPr>
      <a:lvl3pPr marL="1710042" indent="-342008" algn="l" defTabSz="1368034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992" kern="1200">
          <a:solidFill>
            <a:schemeClr val="tx1"/>
          </a:solidFill>
          <a:latin typeface="+mn-lt"/>
          <a:ea typeface="+mn-ea"/>
          <a:cs typeface="+mn-cs"/>
        </a:defRPr>
      </a:lvl3pPr>
      <a:lvl4pPr marL="2394059" indent="-342008" algn="l" defTabSz="1368034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693" kern="1200">
          <a:solidFill>
            <a:schemeClr val="tx1"/>
          </a:solidFill>
          <a:latin typeface="+mn-lt"/>
          <a:ea typeface="+mn-ea"/>
          <a:cs typeface="+mn-cs"/>
        </a:defRPr>
      </a:lvl4pPr>
      <a:lvl5pPr marL="3078076" indent="-342008" algn="l" defTabSz="1368034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693" kern="1200">
          <a:solidFill>
            <a:schemeClr val="tx1"/>
          </a:solidFill>
          <a:latin typeface="+mn-lt"/>
          <a:ea typeface="+mn-ea"/>
          <a:cs typeface="+mn-cs"/>
        </a:defRPr>
      </a:lvl5pPr>
      <a:lvl6pPr marL="3762093" indent="-342008" algn="l" defTabSz="1368034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693" kern="1200">
          <a:solidFill>
            <a:schemeClr val="tx1"/>
          </a:solidFill>
          <a:latin typeface="+mn-lt"/>
          <a:ea typeface="+mn-ea"/>
          <a:cs typeface="+mn-cs"/>
        </a:defRPr>
      </a:lvl6pPr>
      <a:lvl7pPr marL="4446110" indent="-342008" algn="l" defTabSz="1368034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693" kern="1200">
          <a:solidFill>
            <a:schemeClr val="tx1"/>
          </a:solidFill>
          <a:latin typeface="+mn-lt"/>
          <a:ea typeface="+mn-ea"/>
          <a:cs typeface="+mn-cs"/>
        </a:defRPr>
      </a:lvl7pPr>
      <a:lvl8pPr marL="5130127" indent="-342008" algn="l" defTabSz="1368034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693" kern="1200">
          <a:solidFill>
            <a:schemeClr val="tx1"/>
          </a:solidFill>
          <a:latin typeface="+mn-lt"/>
          <a:ea typeface="+mn-ea"/>
          <a:cs typeface="+mn-cs"/>
        </a:defRPr>
      </a:lvl8pPr>
      <a:lvl9pPr marL="5814144" indent="-342008" algn="l" defTabSz="1368034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6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68034" rtl="0" eaLnBrk="1" latinLnBrk="0" hangingPunct="1">
        <a:defRPr sz="26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17" algn="l" defTabSz="1368034" rtl="0" eaLnBrk="1" latinLnBrk="0" hangingPunct="1">
        <a:defRPr sz="2693" kern="1200">
          <a:solidFill>
            <a:schemeClr val="tx1"/>
          </a:solidFill>
          <a:latin typeface="+mn-lt"/>
          <a:ea typeface="+mn-ea"/>
          <a:cs typeface="+mn-cs"/>
        </a:defRPr>
      </a:lvl2pPr>
      <a:lvl3pPr marL="1368034" algn="l" defTabSz="1368034" rtl="0" eaLnBrk="1" latinLnBrk="0" hangingPunct="1">
        <a:defRPr sz="2693" kern="1200">
          <a:solidFill>
            <a:schemeClr val="tx1"/>
          </a:solidFill>
          <a:latin typeface="+mn-lt"/>
          <a:ea typeface="+mn-ea"/>
          <a:cs typeface="+mn-cs"/>
        </a:defRPr>
      </a:lvl3pPr>
      <a:lvl4pPr marL="2052051" algn="l" defTabSz="1368034" rtl="0" eaLnBrk="1" latinLnBrk="0" hangingPunct="1">
        <a:defRPr sz="2693" kern="1200">
          <a:solidFill>
            <a:schemeClr val="tx1"/>
          </a:solidFill>
          <a:latin typeface="+mn-lt"/>
          <a:ea typeface="+mn-ea"/>
          <a:cs typeface="+mn-cs"/>
        </a:defRPr>
      </a:lvl4pPr>
      <a:lvl5pPr marL="2736068" algn="l" defTabSz="1368034" rtl="0" eaLnBrk="1" latinLnBrk="0" hangingPunct="1">
        <a:defRPr sz="2693" kern="1200">
          <a:solidFill>
            <a:schemeClr val="tx1"/>
          </a:solidFill>
          <a:latin typeface="+mn-lt"/>
          <a:ea typeface="+mn-ea"/>
          <a:cs typeface="+mn-cs"/>
        </a:defRPr>
      </a:lvl5pPr>
      <a:lvl6pPr marL="3420085" algn="l" defTabSz="1368034" rtl="0" eaLnBrk="1" latinLnBrk="0" hangingPunct="1">
        <a:defRPr sz="2693" kern="1200">
          <a:solidFill>
            <a:schemeClr val="tx1"/>
          </a:solidFill>
          <a:latin typeface="+mn-lt"/>
          <a:ea typeface="+mn-ea"/>
          <a:cs typeface="+mn-cs"/>
        </a:defRPr>
      </a:lvl6pPr>
      <a:lvl7pPr marL="4104102" algn="l" defTabSz="1368034" rtl="0" eaLnBrk="1" latinLnBrk="0" hangingPunct="1">
        <a:defRPr sz="2693" kern="1200">
          <a:solidFill>
            <a:schemeClr val="tx1"/>
          </a:solidFill>
          <a:latin typeface="+mn-lt"/>
          <a:ea typeface="+mn-ea"/>
          <a:cs typeface="+mn-cs"/>
        </a:defRPr>
      </a:lvl7pPr>
      <a:lvl8pPr marL="4788118" algn="l" defTabSz="1368034" rtl="0" eaLnBrk="1" latinLnBrk="0" hangingPunct="1">
        <a:defRPr sz="2693" kern="1200">
          <a:solidFill>
            <a:schemeClr val="tx1"/>
          </a:solidFill>
          <a:latin typeface="+mn-lt"/>
          <a:ea typeface="+mn-ea"/>
          <a:cs typeface="+mn-cs"/>
        </a:defRPr>
      </a:lvl8pPr>
      <a:lvl9pPr marL="5472135" algn="l" defTabSz="1368034" rtl="0" eaLnBrk="1" latinLnBrk="0" hangingPunct="1">
        <a:defRPr sz="26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19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9466" y="2709949"/>
            <a:ext cx="6977872" cy="7307810"/>
          </a:xfrm>
        </p:spPr>
        <p:txBody>
          <a:bodyPr>
            <a:normAutofit/>
          </a:bodyPr>
          <a:lstStyle/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None/>
            </a:pPr>
            <a:r>
              <a:rPr lang="en-ZA" sz="3600" b="1" dirty="0" smtClean="0"/>
              <a:t>Chemicals</a:t>
            </a:r>
          </a:p>
          <a:p>
            <a:pPr lvl="0" defTabSz="457200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ZA" sz="3600" dirty="0" smtClean="0">
                <a:latin typeface="Helvetica"/>
              </a:rPr>
              <a:t> </a:t>
            </a:r>
            <a:r>
              <a:rPr lang="en-ZA" sz="3600" dirty="0" smtClean="0"/>
              <a:t>Sulphuric </a:t>
            </a:r>
            <a:r>
              <a:rPr lang="en-ZA" sz="3600" dirty="0"/>
              <a:t>acid (98%) </a:t>
            </a:r>
          </a:p>
          <a:p>
            <a:pPr lvl="0" defTabSz="457200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ZA" sz="3600" dirty="0"/>
              <a:t>	Sodium hydroxide </a:t>
            </a:r>
          </a:p>
          <a:p>
            <a:pPr lvl="0" defTabSz="457200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ZA" sz="3600" dirty="0"/>
              <a:t>	Tween 80 </a:t>
            </a:r>
          </a:p>
          <a:p>
            <a:pPr lvl="0" defTabSz="457200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ZA" sz="3600" dirty="0"/>
              <a:t>	3.5-Dinitrosalicylic acid (DNSA) </a:t>
            </a:r>
          </a:p>
          <a:p>
            <a:pPr lvl="0" defTabSz="457200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ZA" sz="3600" dirty="0"/>
              <a:t>	Citric acid buffer were purchased from Titan Biotech, India. </a:t>
            </a:r>
          </a:p>
          <a:p>
            <a:pPr defTabSz="457200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ZA" sz="3600" dirty="0"/>
              <a:t>	Cellulase was synthesized in-house using RCKC65 at </a:t>
            </a:r>
            <a:r>
              <a:rPr lang="en-ZA" sz="3600" dirty="0" smtClean="0"/>
              <a:t>University </a:t>
            </a:r>
            <a:r>
              <a:rPr lang="en-ZA" sz="3600" dirty="0"/>
              <a:t>of Delhi, South Campus.  </a:t>
            </a:r>
          </a:p>
          <a:p>
            <a:pPr marL="342900" lvl="0" indent="-342900" defTabSz="457200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Wingdings 3" charset="2"/>
              <a:buChar char=""/>
            </a:pPr>
            <a:endParaRPr lang="en-ZA" sz="3600" dirty="0">
              <a:solidFill>
                <a:prstClr val="black">
                  <a:lumMod val="75000"/>
                  <a:lumOff val="25000"/>
                </a:prstClr>
              </a:solidFill>
              <a:latin typeface="Helvetica"/>
            </a:endParaRPr>
          </a:p>
        </p:txBody>
      </p:sp>
      <p:sp>
        <p:nvSpPr>
          <p:cNvPr id="3" name="Double Wave 2"/>
          <p:cNvSpPr/>
          <p:nvPr/>
        </p:nvSpPr>
        <p:spPr>
          <a:xfrm>
            <a:off x="-1" y="209550"/>
            <a:ext cx="18240375" cy="2095500"/>
          </a:xfrm>
          <a:prstGeom prst="doubleWav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800" b="1" dirty="0" smtClean="0">
                <a:solidFill>
                  <a:schemeClr val="accent1">
                    <a:lumMod val="50000"/>
                  </a:schemeClr>
                </a:solidFill>
              </a:rPr>
              <a:t>Methodology</a:t>
            </a:r>
            <a:endParaRPr lang="en-ZA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78486" y="2543694"/>
            <a:ext cx="9243753" cy="7431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8744989" y="2543694"/>
            <a:ext cx="9177251" cy="5968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spcBef>
                <a:spcPts val="1000"/>
              </a:spcBef>
              <a:buClr>
                <a:schemeClr val="accent1">
                  <a:lumMod val="50000"/>
                </a:schemeClr>
              </a:buClr>
            </a:pPr>
            <a:r>
              <a:rPr lang="en-ZA" sz="3600" b="1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Preparation </a:t>
            </a:r>
            <a:r>
              <a:rPr lang="en-ZA" sz="3600" b="1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and compositional analysis of </a:t>
            </a:r>
            <a:r>
              <a:rPr lang="en-ZA" sz="3600" b="1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SCB</a:t>
            </a:r>
          </a:p>
          <a:p>
            <a:pPr marL="571500" lvl="0" indent="-571500" defTabSz="457200">
              <a:spcBef>
                <a:spcPts val="10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ZA" sz="3600" dirty="0" smtClean="0">
                <a:solidFill>
                  <a:schemeClr val="tx1"/>
                </a:solidFill>
              </a:rPr>
              <a:t>SCB </a:t>
            </a:r>
            <a:r>
              <a:rPr lang="en-ZA" sz="3600" dirty="0">
                <a:solidFill>
                  <a:schemeClr val="tx1"/>
                </a:solidFill>
              </a:rPr>
              <a:t>was obtained from a local mill in Kwa-Zulu Natal, South Africa</a:t>
            </a:r>
            <a:r>
              <a:rPr lang="en-ZA" sz="3600" dirty="0" smtClean="0">
                <a:solidFill>
                  <a:schemeClr val="tx1"/>
                </a:solidFill>
              </a:rPr>
              <a:t>.</a:t>
            </a:r>
            <a:endParaRPr lang="en-ZA" sz="3600" dirty="0">
              <a:solidFill>
                <a:schemeClr val="tx1"/>
              </a:solidFill>
            </a:endParaRPr>
          </a:p>
          <a:p>
            <a:pPr marL="457200" lvl="0" indent="-457200" defTabSz="457200">
              <a:spcBef>
                <a:spcPts val="10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ZA" sz="3600" dirty="0">
                <a:solidFill>
                  <a:schemeClr val="tx1"/>
                </a:solidFill>
              </a:rPr>
              <a:t>It was dried, ground and sieved to 40 mesh particle size</a:t>
            </a:r>
            <a:r>
              <a:rPr lang="en-ZA" sz="3600" dirty="0" smtClean="0">
                <a:solidFill>
                  <a:schemeClr val="tx1"/>
                </a:solidFill>
              </a:rPr>
              <a:t>.</a:t>
            </a:r>
            <a:endParaRPr lang="en-ZA" sz="3600" dirty="0">
              <a:solidFill>
                <a:schemeClr val="tx1"/>
              </a:solidFill>
            </a:endParaRPr>
          </a:p>
          <a:p>
            <a:pPr marL="457200" lvl="0" indent="-457200" defTabSz="457200">
              <a:spcBef>
                <a:spcPts val="10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ZA" sz="3600" dirty="0">
                <a:solidFill>
                  <a:schemeClr val="tx1"/>
                </a:solidFill>
              </a:rPr>
              <a:t>The cellulose, hemicellulose, lignin, moisture, and ash contents of raw and pre-treated biomass were determined according to the method described by TAPPI (1992). </a:t>
            </a:r>
            <a:endParaRPr lang="en-ZA" sz="3600" dirty="0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94618" y="9590780"/>
            <a:ext cx="8096596" cy="623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ZA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[5] TAPPI</a:t>
            </a:r>
            <a:r>
              <a:rPr lang="en-ZA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“Technical association of pulp and paper industry,” Atlanta, Georgia, 1992.</a:t>
            </a:r>
          </a:p>
        </p:txBody>
      </p:sp>
    </p:spTree>
    <p:extLst>
      <p:ext uri="{BB962C8B-B14F-4D97-AF65-F5344CB8AC3E}">
        <p14:creationId xmlns:p14="http://schemas.microsoft.com/office/powerpoint/2010/main" val="268285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9787" y="2560458"/>
            <a:ext cx="16560800" cy="76828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b="1" dirty="0" smtClean="0">
                <a:solidFill>
                  <a:schemeClr val="accent1">
                    <a:lumMod val="50000"/>
                  </a:schemeClr>
                </a:solidFill>
              </a:rPr>
              <a:t>Acid</a:t>
            </a:r>
            <a:endParaRPr lang="en-ZA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Z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ZA" dirty="0">
                <a:solidFill>
                  <a:schemeClr val="accent1">
                    <a:lumMod val="50000"/>
                  </a:schemeClr>
                </a:solidFill>
              </a:rPr>
              <a:t>3 % (v/v) sulphuric acid </a:t>
            </a:r>
            <a:endParaRPr lang="en-ZA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ZA" dirty="0" smtClean="0">
                <a:solidFill>
                  <a:schemeClr val="accent1">
                    <a:lumMod val="50000"/>
                  </a:schemeClr>
                </a:solidFill>
              </a:rPr>
              <a:t>30 </a:t>
            </a:r>
            <a:r>
              <a:rPr lang="en-ZA" dirty="0">
                <a:solidFill>
                  <a:schemeClr val="accent1">
                    <a:lumMod val="50000"/>
                  </a:schemeClr>
                </a:solidFill>
              </a:rPr>
              <a:t>minutes in an autoclave </a:t>
            </a:r>
            <a:r>
              <a:rPr lang="en-Z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ZA" dirty="0" smtClean="0">
                <a:solidFill>
                  <a:schemeClr val="accent1">
                    <a:lumMod val="50000"/>
                  </a:schemeClr>
                </a:solidFill>
              </a:rPr>
              <a:t>121 °C</a:t>
            </a:r>
            <a:endParaRPr lang="en-ZA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ZA" b="1" dirty="0" smtClean="0">
                <a:solidFill>
                  <a:schemeClr val="accent1">
                    <a:lumMod val="50000"/>
                  </a:schemeClr>
                </a:solidFill>
              </a:rPr>
              <a:t>Alkali</a:t>
            </a:r>
            <a:endParaRPr lang="en-ZA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ZA" dirty="0" smtClean="0">
                <a:solidFill>
                  <a:schemeClr val="accent1">
                    <a:lumMod val="50000"/>
                  </a:schemeClr>
                </a:solidFill>
              </a:rPr>
              <a:t>4 </a:t>
            </a:r>
            <a:r>
              <a:rPr lang="en-ZA" dirty="0">
                <a:solidFill>
                  <a:schemeClr val="accent1">
                    <a:lumMod val="50000"/>
                  </a:schemeClr>
                </a:solidFill>
              </a:rPr>
              <a:t>% (w/v) sodium hydroxide </a:t>
            </a:r>
            <a:endParaRPr lang="en-ZA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ZA" dirty="0" smtClean="0">
                <a:solidFill>
                  <a:schemeClr val="accent1">
                    <a:lumMod val="50000"/>
                  </a:schemeClr>
                </a:solidFill>
              </a:rPr>
              <a:t>15 </a:t>
            </a:r>
            <a:r>
              <a:rPr lang="en-ZA" dirty="0">
                <a:solidFill>
                  <a:schemeClr val="accent1">
                    <a:lumMod val="50000"/>
                  </a:schemeClr>
                </a:solidFill>
              </a:rPr>
              <a:t>minutes in an autoclave </a:t>
            </a:r>
            <a:r>
              <a:rPr lang="en-Z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ZA" dirty="0" smtClean="0">
                <a:solidFill>
                  <a:schemeClr val="accent1">
                    <a:lumMod val="50000"/>
                  </a:schemeClr>
                </a:solidFill>
              </a:rPr>
              <a:t>121 °C</a:t>
            </a:r>
            <a:endParaRPr lang="en-Z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Double Wave 2"/>
          <p:cNvSpPr/>
          <p:nvPr/>
        </p:nvSpPr>
        <p:spPr>
          <a:xfrm>
            <a:off x="0" y="189230"/>
            <a:ext cx="18240375" cy="2076450"/>
          </a:xfrm>
          <a:prstGeom prst="doubleWav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ZA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ctr"/>
            <a:r>
              <a:rPr lang="en-ZA" sz="4800" b="1" dirty="0" smtClean="0">
                <a:solidFill>
                  <a:schemeClr val="accent1">
                    <a:lumMod val="50000"/>
                  </a:schemeClr>
                </a:solidFill>
              </a:rPr>
              <a:t>Pre-treatment Method</a:t>
            </a:r>
            <a:endParaRPr lang="en-ZA" sz="48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ctr"/>
            <a:endParaRPr lang="en-ZA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8890000" y="3964522"/>
            <a:ext cx="2834639" cy="912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12009120" y="3964523"/>
            <a:ext cx="6014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dirty="0" smtClean="0">
                <a:solidFill>
                  <a:schemeClr val="accent1">
                    <a:lumMod val="50000"/>
                  </a:schemeClr>
                </a:solidFill>
              </a:rPr>
              <a:t>Removal of Hemicellulose</a:t>
            </a:r>
            <a:endParaRPr lang="en-ZA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8889999" y="7010400"/>
            <a:ext cx="2834639" cy="992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TextBox 6"/>
          <p:cNvSpPr txBox="1"/>
          <p:nvPr/>
        </p:nvSpPr>
        <p:spPr>
          <a:xfrm>
            <a:off x="14366240" y="7152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ZA" dirty="0"/>
          </a:p>
        </p:txBody>
      </p:sp>
      <p:sp>
        <p:nvSpPr>
          <p:cNvPr id="8" name="Rectangle 7"/>
          <p:cNvSpPr/>
          <p:nvPr/>
        </p:nvSpPr>
        <p:spPr>
          <a:xfrm>
            <a:off x="12009120" y="7010400"/>
            <a:ext cx="4958080" cy="9926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dirty="0" smtClean="0">
                <a:solidFill>
                  <a:schemeClr val="accent1">
                    <a:lumMod val="50000"/>
                  </a:schemeClr>
                </a:solidFill>
              </a:rPr>
              <a:t>Removal of Lignin</a:t>
            </a:r>
            <a:endParaRPr lang="en-ZA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8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906301"/>
              </p:ext>
            </p:extLst>
          </p:nvPr>
        </p:nvGraphicFramePr>
        <p:xfrm>
          <a:off x="332509" y="2255520"/>
          <a:ext cx="12081615" cy="8152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ouble Wave 3"/>
          <p:cNvSpPr/>
          <p:nvPr/>
        </p:nvSpPr>
        <p:spPr>
          <a:xfrm>
            <a:off x="0" y="199505"/>
            <a:ext cx="18240375" cy="2092960"/>
          </a:xfrm>
          <a:prstGeom prst="doubleWav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800" b="1" dirty="0">
                <a:solidFill>
                  <a:schemeClr val="accent1">
                    <a:lumMod val="50000"/>
                  </a:schemeClr>
                </a:solidFill>
              </a:rPr>
              <a:t>Optimization of conditions for enzymatic saccharification of SCB</a:t>
            </a:r>
          </a:p>
        </p:txBody>
      </p:sp>
      <p:sp>
        <p:nvSpPr>
          <p:cNvPr id="5" name="Right Arrow 4"/>
          <p:cNvSpPr/>
          <p:nvPr/>
        </p:nvSpPr>
        <p:spPr>
          <a:xfrm rot="10800000">
            <a:off x="5070764" y="6082042"/>
            <a:ext cx="362924" cy="82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Rounded Rectangle 1"/>
          <p:cNvSpPr/>
          <p:nvPr/>
        </p:nvSpPr>
        <p:spPr>
          <a:xfrm>
            <a:off x="12851476" y="2908218"/>
            <a:ext cx="4987637" cy="67677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ZA" sz="3200" b="1" dirty="0" smtClean="0">
                <a:solidFill>
                  <a:schemeClr val="accent1">
                    <a:lumMod val="50000"/>
                  </a:schemeClr>
                </a:solidFill>
              </a:rPr>
              <a:t>Reaction time : 24 hrs</a:t>
            </a:r>
          </a:p>
          <a:p>
            <a:pPr algn="ctr">
              <a:buClr>
                <a:schemeClr val="bg2">
                  <a:lumMod val="50000"/>
                </a:schemeClr>
              </a:buClr>
            </a:pPr>
            <a:endParaRPr lang="en-ZA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ctr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ZA" sz="3200" b="1" dirty="0" smtClean="0">
                <a:solidFill>
                  <a:schemeClr val="accent1">
                    <a:lumMod val="50000"/>
                  </a:schemeClr>
                </a:solidFill>
              </a:rPr>
              <a:t>Sampling intervals: 8, 12, 16, 20 hrs </a:t>
            </a:r>
          </a:p>
          <a:p>
            <a:pPr marL="457200" indent="-457200" algn="ctr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en-ZA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ctr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ZA" sz="3200" b="1" dirty="0">
                <a:solidFill>
                  <a:schemeClr val="accent1">
                    <a:lumMod val="50000"/>
                  </a:schemeClr>
                </a:solidFill>
              </a:rPr>
              <a:t>Samples withdrawn at </a:t>
            </a:r>
            <a:r>
              <a:rPr lang="en-ZA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ZA" sz="3200" b="1" dirty="0">
                <a:solidFill>
                  <a:schemeClr val="accent1">
                    <a:lumMod val="50000"/>
                  </a:schemeClr>
                </a:solidFill>
              </a:rPr>
              <a:t>8 h, centrifuged at </a:t>
            </a:r>
            <a:r>
              <a:rPr lang="en-ZA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ZA" sz="3200" b="1" dirty="0">
                <a:solidFill>
                  <a:schemeClr val="accent1">
                    <a:lumMod val="50000"/>
                  </a:schemeClr>
                </a:solidFill>
              </a:rPr>
              <a:t>12000 rpm for 10 </a:t>
            </a:r>
            <a:r>
              <a:rPr lang="en-ZA" sz="3200" b="1" dirty="0" smtClean="0">
                <a:solidFill>
                  <a:schemeClr val="accent1">
                    <a:lumMod val="50000"/>
                  </a:schemeClr>
                </a:solidFill>
              </a:rPr>
              <a:t>min</a:t>
            </a:r>
          </a:p>
          <a:p>
            <a:pPr marL="457200" indent="-457200" algn="ctr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en-ZA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ctr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ZA" sz="3200" b="1" dirty="0" smtClean="0">
                <a:solidFill>
                  <a:schemeClr val="accent1">
                    <a:lumMod val="50000"/>
                  </a:schemeClr>
                </a:solidFill>
              </a:rPr>
              <a:t>Total reducing sugars was analysed in the hydrolysate by DNS method</a:t>
            </a:r>
          </a:p>
        </p:txBody>
      </p:sp>
    </p:spTree>
    <p:extLst>
      <p:ext uri="{BB962C8B-B14F-4D97-AF65-F5344CB8AC3E}">
        <p14:creationId xmlns:p14="http://schemas.microsoft.com/office/powerpoint/2010/main" val="339441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31025" y="2477193"/>
            <a:ext cx="16542327" cy="7298574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ZA" dirty="0" smtClean="0">
                <a:solidFill>
                  <a:schemeClr val="accent1">
                    <a:lumMod val="50000"/>
                  </a:schemeClr>
                </a:solidFill>
              </a:rPr>
              <a:t>The DNS-reagent is used </a:t>
            </a:r>
            <a:r>
              <a:rPr lang="en-ZA" dirty="0">
                <a:solidFill>
                  <a:schemeClr val="accent1">
                    <a:lumMod val="50000"/>
                  </a:schemeClr>
                </a:solidFill>
              </a:rPr>
              <a:t>for the photometric measurement of reducing sugar concentration under alkaline conditions. The functional </a:t>
            </a:r>
            <a:r>
              <a:rPr lang="en-ZA" dirty="0" smtClean="0">
                <a:solidFill>
                  <a:schemeClr val="accent1">
                    <a:lumMod val="50000"/>
                  </a:schemeClr>
                </a:solidFill>
              </a:rPr>
              <a:t>group, aldehyde in </a:t>
            </a:r>
            <a:r>
              <a:rPr lang="en-ZA" dirty="0">
                <a:solidFill>
                  <a:schemeClr val="accent1">
                    <a:lumMod val="50000"/>
                  </a:schemeClr>
                </a:solidFill>
              </a:rPr>
              <a:t>reducing sugars like glucose is oxidized to a </a:t>
            </a:r>
            <a:r>
              <a:rPr lang="en-ZA" dirty="0" smtClean="0">
                <a:solidFill>
                  <a:schemeClr val="accent1">
                    <a:lumMod val="50000"/>
                  </a:schemeClr>
                </a:solidFill>
              </a:rPr>
              <a:t>carboxylic </a:t>
            </a:r>
            <a:r>
              <a:rPr lang="en-ZA" dirty="0">
                <a:solidFill>
                  <a:schemeClr val="accent1">
                    <a:lumMod val="50000"/>
                  </a:schemeClr>
                </a:solidFill>
              </a:rPr>
              <a:t>group. In parallel, 3,5-dinitrosalicylic acid is reduced to 3-amino-5-nitrosalicylic acid, which strongly absorbs light at 540 nm </a:t>
            </a:r>
            <a:r>
              <a:rPr lang="en-ZA" dirty="0" smtClean="0">
                <a:solidFill>
                  <a:schemeClr val="accent1">
                    <a:lumMod val="50000"/>
                  </a:schemeClr>
                </a:solidFill>
              </a:rPr>
              <a:t>[6].</a:t>
            </a:r>
            <a:endParaRPr lang="en-ZA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ZA" sz="4190" dirty="0" smtClean="0">
                <a:solidFill>
                  <a:schemeClr val="accent1">
                    <a:lumMod val="50000"/>
                  </a:schemeClr>
                </a:solidFill>
              </a:rPr>
              <a:t>The DNS </a:t>
            </a:r>
            <a:r>
              <a:rPr lang="en-ZA" sz="4190" dirty="0">
                <a:solidFill>
                  <a:schemeClr val="accent1">
                    <a:lumMod val="50000"/>
                  </a:schemeClr>
                </a:solidFill>
              </a:rPr>
              <a:t>method </a:t>
            </a:r>
            <a:r>
              <a:rPr lang="en-ZA" sz="4190" dirty="0" smtClean="0">
                <a:solidFill>
                  <a:schemeClr val="accent1">
                    <a:lumMod val="50000"/>
                  </a:schemeClr>
                </a:solidFill>
              </a:rPr>
              <a:t>detects </a:t>
            </a:r>
            <a:r>
              <a:rPr lang="en-ZA" sz="4190" dirty="0">
                <a:solidFill>
                  <a:schemeClr val="accent1">
                    <a:lumMod val="50000"/>
                  </a:schemeClr>
                </a:solidFill>
              </a:rPr>
              <a:t>the whole range of reducing sugars. The method consists of reading the absorption at 540 nm in a solution composed of the sample containing reducing sugars and DNS reagent. The intensity of the colour is transformed in mg of sugars using a </a:t>
            </a:r>
            <a:r>
              <a:rPr lang="en-ZA" sz="4190" dirty="0" smtClean="0">
                <a:solidFill>
                  <a:schemeClr val="accent1">
                    <a:lumMod val="50000"/>
                  </a:schemeClr>
                </a:solidFill>
              </a:rPr>
              <a:t>standard curve.</a:t>
            </a:r>
          </a:p>
          <a:p>
            <a:pPr algn="just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ZA" sz="4190" dirty="0">
                <a:solidFill>
                  <a:schemeClr val="accent1">
                    <a:lumMod val="50000"/>
                  </a:schemeClr>
                </a:solidFill>
              </a:rPr>
              <a:t>At first, the hydrolysate samples are centrifuged at approximately 10000 rpm for 5 minutes. The supernatant is diluted in order to match the valid absorbance range of the applied UV-photometer. </a:t>
            </a:r>
          </a:p>
          <a:p>
            <a:pPr algn="just"/>
            <a:endParaRPr lang="en-ZA" sz="4190" dirty="0"/>
          </a:p>
        </p:txBody>
      </p:sp>
      <p:sp>
        <p:nvSpPr>
          <p:cNvPr id="3" name="Double Wave 2"/>
          <p:cNvSpPr/>
          <p:nvPr/>
        </p:nvSpPr>
        <p:spPr>
          <a:xfrm>
            <a:off x="0" y="209550"/>
            <a:ext cx="18240375" cy="2038350"/>
          </a:xfrm>
          <a:prstGeom prst="doubleWav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800" b="1" dirty="0" smtClean="0">
                <a:solidFill>
                  <a:schemeClr val="accent1">
                    <a:lumMod val="50000"/>
                  </a:schemeClr>
                </a:solidFill>
              </a:rPr>
              <a:t>Analysis of the reducing sugars</a:t>
            </a:r>
            <a:r>
              <a:rPr lang="en-ZA" sz="4800" dirty="0" smtClean="0">
                <a:solidFill>
                  <a:schemeClr val="tx1"/>
                </a:solidFill>
              </a:rPr>
              <a:t/>
            </a:r>
            <a:br>
              <a:rPr lang="en-ZA" sz="4800" dirty="0" smtClean="0">
                <a:solidFill>
                  <a:schemeClr val="tx1"/>
                </a:solidFill>
              </a:rPr>
            </a:br>
            <a:endParaRPr lang="en-ZA" sz="4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3534" y="9635728"/>
            <a:ext cx="1647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[6] Miller </a:t>
            </a:r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L. Use of dinitrosalicylic acid reagent for determination of reducing sugar. Analytical Chemistry, </a:t>
            </a:r>
            <a:r>
              <a:rPr lang="en-Z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31, 426–428</a:t>
            </a:r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1959.</a:t>
            </a:r>
          </a:p>
        </p:txBody>
      </p:sp>
    </p:spTree>
    <p:extLst>
      <p:ext uri="{BB962C8B-B14F-4D97-AF65-F5344CB8AC3E}">
        <p14:creationId xmlns:p14="http://schemas.microsoft.com/office/powerpoint/2010/main" val="56594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7462582"/>
              </p:ext>
            </p:extLst>
          </p:nvPr>
        </p:nvGraphicFramePr>
        <p:xfrm>
          <a:off x="873125" y="4171950"/>
          <a:ext cx="15732129" cy="487154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47447"/>
                <a:gridCol w="2247447"/>
                <a:gridCol w="2247447"/>
                <a:gridCol w="2247447"/>
                <a:gridCol w="2247447"/>
                <a:gridCol w="2247447"/>
                <a:gridCol w="2247447"/>
              </a:tblGrid>
              <a:tr h="892981">
                <a:tc rowSpan="2" gridSpan="2">
                  <a:txBody>
                    <a:bodyPr/>
                    <a:lstStyle/>
                    <a:p>
                      <a:r>
                        <a:rPr lang="de-DE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Bagasse                          Sample</a:t>
                      </a:r>
                      <a:endParaRPr lang="de-DE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de-DE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Components (wt. %)</a:t>
                      </a:r>
                      <a:endParaRPr lang="de-DE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92981">
                <a:tc gridSpan="2" vMerge="1"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 vMerge="1"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Cellulose</a:t>
                      </a:r>
                      <a:endParaRPr lang="de-DE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Hemicellulose</a:t>
                      </a:r>
                      <a:endParaRPr lang="de-DE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Lignin</a:t>
                      </a:r>
                      <a:endParaRPr lang="de-DE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Moisture</a:t>
                      </a:r>
                      <a:endParaRPr lang="de-DE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Ash</a:t>
                      </a:r>
                      <a:endParaRPr lang="de-DE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92981">
                <a:tc rowSpan="3"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Depith</a:t>
                      </a:r>
                      <a:endParaRPr lang="de-DE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Raw</a:t>
                      </a:r>
                      <a:endParaRPr lang="de-DE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55.0</a:t>
                      </a:r>
                      <a:endParaRPr lang="de-DE" sz="2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10.2</a:t>
                      </a:r>
                      <a:endParaRPr lang="de-DE" sz="2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31.0</a:t>
                      </a:r>
                      <a:endParaRPr lang="de-DE" sz="2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04825" algn="l"/>
                        </a:tabLst>
                      </a:pPr>
                      <a:r>
                        <a:rPr lang="en-ZA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6.3</a:t>
                      </a:r>
                      <a:endParaRPr lang="de-DE" sz="2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2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6.1</a:t>
                      </a:r>
                      <a:endParaRPr lang="de-DE" sz="2800" b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247726">
                <a:tc vMerge="1"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Acid</a:t>
                      </a:r>
                      <a:r>
                        <a:rPr lang="de-DE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r>
                        <a:rPr lang="de-DE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Pre-treated</a:t>
                      </a:r>
                      <a:endParaRPr lang="de-DE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2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74.1</a:t>
                      </a:r>
                      <a:endParaRPr lang="de-DE" sz="2800" b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2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13.1</a:t>
                      </a:r>
                      <a:endParaRPr lang="de-DE" sz="2800" b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57.5</a:t>
                      </a:r>
                      <a:endParaRPr lang="de-DE" sz="2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04825" algn="l"/>
                        </a:tabLst>
                      </a:pPr>
                      <a:r>
                        <a:rPr lang="en-ZA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16.3</a:t>
                      </a:r>
                      <a:endParaRPr lang="de-DE" sz="2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5.2</a:t>
                      </a:r>
                      <a:endParaRPr lang="de-DE" sz="2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92981">
                <a:tc vMerge="1">
                  <a:txBody>
                    <a:bodyPr/>
                    <a:lstStyle/>
                    <a:p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Acid</a:t>
                      </a:r>
                      <a:r>
                        <a:rPr lang="de-DE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/Alkali Pre-treated</a:t>
                      </a:r>
                      <a:endParaRPr lang="de-DE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2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89.1</a:t>
                      </a:r>
                      <a:endParaRPr lang="de-DE" sz="2800" b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2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1.7</a:t>
                      </a:r>
                      <a:endParaRPr lang="de-DE" sz="2800" b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2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32.7</a:t>
                      </a:r>
                      <a:endParaRPr lang="de-DE" sz="2800" b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12.0</a:t>
                      </a:r>
                      <a:endParaRPr lang="de-DE" sz="2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5.7</a:t>
                      </a:r>
                      <a:endParaRPr lang="de-DE" sz="2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Double Wave 2"/>
          <p:cNvSpPr/>
          <p:nvPr/>
        </p:nvSpPr>
        <p:spPr>
          <a:xfrm rot="10800000" flipH="1" flipV="1">
            <a:off x="-1" y="228600"/>
            <a:ext cx="18240375" cy="2057400"/>
          </a:xfrm>
          <a:prstGeom prst="doubleWav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800" b="1" dirty="0" smtClean="0">
                <a:solidFill>
                  <a:schemeClr val="accent1">
                    <a:lumMod val="50000"/>
                  </a:schemeClr>
                </a:solidFill>
              </a:rPr>
              <a:t>Results and Discussion</a:t>
            </a:r>
            <a:endParaRPr lang="en-ZA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7250" y="3238500"/>
            <a:ext cx="1457325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800" b="1" dirty="0" smtClean="0">
                <a:solidFill>
                  <a:schemeClr val="accent1">
                    <a:lumMod val="50000"/>
                  </a:schemeClr>
                </a:solidFill>
              </a:rPr>
              <a:t>Table 1. Compositional analysis of raw and Pre-treated sugarcane bagasse</a:t>
            </a:r>
            <a:endParaRPr lang="en-ZA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1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0350" y="2733675"/>
            <a:ext cx="11182350" cy="5962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ouble Wave 2"/>
          <p:cNvSpPr/>
          <p:nvPr/>
        </p:nvSpPr>
        <p:spPr>
          <a:xfrm>
            <a:off x="0" y="171450"/>
            <a:ext cx="18240375" cy="2133600"/>
          </a:xfrm>
          <a:prstGeom prst="doubleWav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800" b="1" dirty="0" smtClean="0">
                <a:solidFill>
                  <a:schemeClr val="accent1">
                    <a:lumMod val="50000"/>
                  </a:schemeClr>
                </a:solidFill>
              </a:rPr>
              <a:t>Optimization of enzyme dose and time for saccharification of pre-treated sugarcane bagasse</a:t>
            </a:r>
            <a:endParaRPr lang="en-ZA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0" y="9124950"/>
            <a:ext cx="13792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9788236" y="3200400"/>
            <a:ext cx="1" cy="665018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43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00" y="2647950"/>
            <a:ext cx="10934700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ouble Wave 2"/>
          <p:cNvSpPr/>
          <p:nvPr/>
        </p:nvSpPr>
        <p:spPr>
          <a:xfrm>
            <a:off x="0" y="190500"/>
            <a:ext cx="18240375" cy="2076450"/>
          </a:xfrm>
          <a:prstGeom prst="doubleWav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48964" y="571500"/>
            <a:ext cx="17172285" cy="1695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2A5A0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Optimization of surfactant dose and time for the saccharification of pre-treated sugarcane bagasse</a:t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de-DE" sz="4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62150" y="8972550"/>
            <a:ext cx="13830300" cy="9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 dirty="0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1231592" y="3864634"/>
            <a:ext cx="360000" cy="360000"/>
          </a:xfrm>
          <a:prstGeom prst="ellipse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395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7050" y="2762250"/>
            <a:ext cx="11010900" cy="6019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ouble Wave 2"/>
          <p:cNvSpPr/>
          <p:nvPr/>
        </p:nvSpPr>
        <p:spPr>
          <a:xfrm>
            <a:off x="0" y="190500"/>
            <a:ext cx="18240375" cy="2114550"/>
          </a:xfrm>
          <a:prstGeom prst="doubleWav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800" b="1" dirty="0" smtClean="0">
                <a:solidFill>
                  <a:schemeClr val="accent1">
                    <a:lumMod val="50000"/>
                  </a:schemeClr>
                </a:solidFill>
              </a:rPr>
              <a:t>Optimization of substrate consistency</a:t>
            </a:r>
            <a:endParaRPr lang="en-ZA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800" y="9182100"/>
            <a:ext cx="13182600" cy="857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1587942" y="3906983"/>
            <a:ext cx="465513" cy="285456"/>
          </a:xfrm>
          <a:prstGeom prst="ellipse">
            <a:avLst/>
          </a:prstGeom>
          <a:noFill/>
          <a:ln w="41275" cmpd="sng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11818189" y="3450566"/>
            <a:ext cx="1" cy="456418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7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186" y="2868892"/>
            <a:ext cx="10496550" cy="5575859"/>
          </a:xfrm>
          <a:prstGeom prst="rect">
            <a:avLst/>
          </a:prstGeom>
        </p:spPr>
      </p:pic>
      <p:sp>
        <p:nvSpPr>
          <p:cNvPr id="3" name="Double Wave 2"/>
          <p:cNvSpPr/>
          <p:nvPr/>
        </p:nvSpPr>
        <p:spPr>
          <a:xfrm>
            <a:off x="0" y="190500"/>
            <a:ext cx="18240375" cy="2133600"/>
          </a:xfrm>
          <a:prstGeom prst="doubleWav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FTIR </a:t>
            </a:r>
            <a:r>
              <a:rPr lang="de-DE" sz="4800" b="1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Analysis</a:t>
            </a:r>
            <a:endParaRPr lang="en-ZA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6186" y="9090584"/>
            <a:ext cx="10340687" cy="9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Z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87884" y="6051665"/>
            <a:ext cx="598516" cy="814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2542339" y="6340434"/>
            <a:ext cx="785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 smtClean="0"/>
              <a:t>O-H</a:t>
            </a:r>
            <a:endParaRPr lang="en-ZA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37441" y="5046692"/>
            <a:ext cx="1018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 smtClean="0"/>
              <a:t>C-C</a:t>
            </a:r>
            <a:endParaRPr lang="en-ZA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510279" y="7560266"/>
            <a:ext cx="976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 smtClean="0"/>
              <a:t>C=O</a:t>
            </a:r>
            <a:endParaRPr lang="en-ZA" sz="2400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880046" y="5616266"/>
            <a:ext cx="0" cy="540000"/>
          </a:xfrm>
          <a:prstGeom prst="straightConnector1">
            <a:avLst/>
          </a:prstGeom>
          <a:ln w="41275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714848" y="4292345"/>
            <a:ext cx="0" cy="684000"/>
          </a:xfrm>
          <a:prstGeom prst="straightConnector1">
            <a:avLst/>
          </a:prstGeom>
          <a:ln w="41275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105728" y="7427932"/>
            <a:ext cx="311727" cy="396000"/>
          </a:xfrm>
          <a:prstGeom prst="straightConnector1">
            <a:avLst/>
          </a:prstGeom>
          <a:ln w="41275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56740" y="7164267"/>
            <a:ext cx="937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 smtClean="0"/>
              <a:t>C-O-C</a:t>
            </a:r>
            <a:endParaRPr lang="en-ZA" sz="2400" b="1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8026568" y="6156266"/>
            <a:ext cx="468000" cy="1008000"/>
          </a:xfrm>
          <a:prstGeom prst="straightConnector1">
            <a:avLst/>
          </a:prstGeom>
          <a:ln w="41275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657985" y="4950116"/>
            <a:ext cx="714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ZA" sz="2400" b="1" dirty="0">
                <a:solidFill>
                  <a:prstClr val="black"/>
                </a:solidFill>
              </a:rPr>
              <a:t>C=O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799432" y="4230116"/>
            <a:ext cx="216000" cy="72000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12525555" y="3347049"/>
            <a:ext cx="5262113" cy="62293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8937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3744" y="2724150"/>
            <a:ext cx="10985348" cy="6833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ouble Wave 2"/>
          <p:cNvSpPr/>
          <p:nvPr/>
        </p:nvSpPr>
        <p:spPr>
          <a:xfrm>
            <a:off x="0" y="209550"/>
            <a:ext cx="18240375" cy="2057400"/>
          </a:xfrm>
          <a:prstGeom prst="doubleWav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800" b="1" dirty="0" smtClean="0">
                <a:solidFill>
                  <a:schemeClr val="accent1">
                    <a:lumMod val="50000"/>
                  </a:schemeClr>
                </a:solidFill>
              </a:rPr>
              <a:t>TGA </a:t>
            </a:r>
            <a:r>
              <a:rPr lang="en-ZA" sz="4800" b="1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ZA" sz="4800" b="1" dirty="0" smtClean="0">
                <a:solidFill>
                  <a:schemeClr val="accent1">
                    <a:lumMod val="50000"/>
                  </a:schemeClr>
                </a:solidFill>
              </a:rPr>
              <a:t>nalysis  </a:t>
            </a:r>
            <a:endParaRPr lang="en-ZA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86100" y="9277350"/>
            <a:ext cx="13411200" cy="781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Z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861190" y="2724150"/>
            <a:ext cx="5099006" cy="6286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AutoNum type="alphaLcParenR"/>
            </a:pPr>
            <a:r>
              <a:rPr lang="en-ZA" sz="3200" b="1" dirty="0" smtClean="0">
                <a:solidFill>
                  <a:schemeClr val="accent1">
                    <a:lumMod val="50000"/>
                  </a:schemeClr>
                </a:solidFill>
              </a:rPr>
              <a:t>30 and 100  ͦC Weight loss due to evaporation of residual water</a:t>
            </a:r>
          </a:p>
          <a:p>
            <a:pPr marL="514350" indent="-514350" algn="ctr">
              <a:buAutoNum type="alphaLcParenR"/>
            </a:pPr>
            <a:endParaRPr lang="en-ZA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 algn="ctr">
              <a:buAutoNum type="alphaLcParenR"/>
            </a:pPr>
            <a:r>
              <a:rPr lang="en-ZA" sz="3200" b="1" dirty="0" smtClean="0">
                <a:solidFill>
                  <a:schemeClr val="accent1">
                    <a:lumMod val="50000"/>
                  </a:schemeClr>
                </a:solidFill>
              </a:rPr>
              <a:t>150-350  ͦC Weight loss due to  decomposition of holocellulose</a:t>
            </a:r>
          </a:p>
          <a:p>
            <a:pPr marL="514350" indent="-514350" algn="ctr">
              <a:buAutoNum type="alphaLcParenR"/>
            </a:pPr>
            <a:endParaRPr lang="en-ZA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 algn="ctr">
              <a:buAutoNum type="alphaLcParenR"/>
            </a:pPr>
            <a:r>
              <a:rPr lang="en-ZA" sz="3200" b="1" dirty="0" smtClean="0">
                <a:solidFill>
                  <a:schemeClr val="accent1">
                    <a:lumMod val="50000"/>
                  </a:schemeClr>
                </a:solidFill>
              </a:rPr>
              <a:t>350-520  ͦC degradation of lignin</a:t>
            </a:r>
            <a:endParaRPr lang="en-Z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99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ZA" dirty="0">
                <a:solidFill>
                  <a:schemeClr val="accent1">
                    <a:lumMod val="50000"/>
                  </a:schemeClr>
                </a:solidFill>
              </a:rPr>
              <a:t>Aim</a:t>
            </a:r>
          </a:p>
          <a:p>
            <a:pPr marL="742950" indent="-742950">
              <a:buFont typeface="+mj-lt"/>
              <a:buAutoNum type="arabicPeriod"/>
            </a:pPr>
            <a:r>
              <a:rPr lang="en-ZA" dirty="0">
                <a:solidFill>
                  <a:schemeClr val="accent1">
                    <a:lumMod val="50000"/>
                  </a:schemeClr>
                </a:solidFill>
              </a:rPr>
              <a:t>Introduction</a:t>
            </a:r>
          </a:p>
          <a:p>
            <a:pPr marL="742950" indent="-742950">
              <a:buFont typeface="+mj-lt"/>
              <a:buAutoNum type="arabicPeriod"/>
            </a:pPr>
            <a:r>
              <a:rPr lang="en-ZA" dirty="0">
                <a:solidFill>
                  <a:schemeClr val="accent1">
                    <a:lumMod val="50000"/>
                  </a:schemeClr>
                </a:solidFill>
              </a:rPr>
              <a:t>Methodology</a:t>
            </a:r>
          </a:p>
          <a:p>
            <a:pPr marL="742950" indent="-742950">
              <a:buFont typeface="+mj-lt"/>
              <a:buAutoNum type="arabicPeriod"/>
            </a:pPr>
            <a:r>
              <a:rPr lang="en-ZA" dirty="0">
                <a:solidFill>
                  <a:schemeClr val="accent1">
                    <a:lumMod val="50000"/>
                  </a:schemeClr>
                </a:solidFill>
              </a:rPr>
              <a:t>Results and Discussion</a:t>
            </a:r>
          </a:p>
          <a:p>
            <a:pPr marL="742950" indent="-742950">
              <a:buFont typeface="+mj-lt"/>
              <a:buAutoNum type="arabicPeriod"/>
            </a:pPr>
            <a:r>
              <a:rPr lang="en-ZA" dirty="0">
                <a:solidFill>
                  <a:schemeClr val="accent1">
                    <a:lumMod val="50000"/>
                  </a:schemeClr>
                </a:solidFill>
              </a:rPr>
              <a:t>Conclusion</a:t>
            </a:r>
          </a:p>
          <a:p>
            <a:pPr marL="742950" indent="-742950">
              <a:buFont typeface="+mj-lt"/>
              <a:buAutoNum type="arabicPeriod"/>
            </a:pPr>
            <a:r>
              <a:rPr lang="en-ZA" dirty="0">
                <a:solidFill>
                  <a:schemeClr val="accent1">
                    <a:lumMod val="50000"/>
                  </a:schemeClr>
                </a:solidFill>
              </a:rPr>
              <a:t>Acknowledgements</a:t>
            </a:r>
          </a:p>
          <a:p>
            <a:endParaRPr lang="en-ZA" dirty="0"/>
          </a:p>
        </p:txBody>
      </p:sp>
      <p:sp>
        <p:nvSpPr>
          <p:cNvPr id="3" name="Double Wave 2"/>
          <p:cNvSpPr/>
          <p:nvPr/>
        </p:nvSpPr>
        <p:spPr>
          <a:xfrm>
            <a:off x="0" y="173876"/>
            <a:ext cx="18240375" cy="2057400"/>
          </a:xfrm>
          <a:prstGeom prst="doubleWav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800" b="1" dirty="0" smtClean="0">
                <a:solidFill>
                  <a:schemeClr val="accent1">
                    <a:lumMod val="50000"/>
                  </a:schemeClr>
                </a:solidFill>
              </a:rPr>
              <a:t>Contents</a:t>
            </a:r>
            <a:endParaRPr lang="en-ZA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2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920" y="2363770"/>
            <a:ext cx="11255433" cy="6823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ouble Wave 2"/>
          <p:cNvSpPr/>
          <p:nvPr/>
        </p:nvSpPr>
        <p:spPr>
          <a:xfrm>
            <a:off x="0" y="171450"/>
            <a:ext cx="18240375" cy="2076450"/>
          </a:xfrm>
          <a:prstGeom prst="doubleWave">
            <a:avLst>
              <a:gd name="adj1" fmla="val 6250"/>
              <a:gd name="adj2" fmla="val -10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800" b="1" dirty="0" smtClean="0">
                <a:solidFill>
                  <a:schemeClr val="accent1">
                    <a:lumMod val="50000"/>
                  </a:schemeClr>
                </a:solidFill>
              </a:rPr>
              <a:t>DSC Analysis </a:t>
            </a:r>
            <a:endParaRPr lang="en-ZA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9448800"/>
            <a:ext cx="12725400" cy="811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3037127" y="3119740"/>
            <a:ext cx="4835236" cy="59851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ZA" sz="2800" b="1" dirty="0">
                <a:solidFill>
                  <a:schemeClr val="accent1">
                    <a:lumMod val="50000"/>
                  </a:schemeClr>
                </a:solidFill>
              </a:rPr>
              <a:t>Exothermic peak </a:t>
            </a:r>
            <a:r>
              <a:rPr lang="en-ZA" sz="2800" b="1" dirty="0" smtClean="0">
                <a:solidFill>
                  <a:schemeClr val="accent1">
                    <a:lumMod val="50000"/>
                  </a:schemeClr>
                </a:solidFill>
              </a:rPr>
              <a:t>at 100  ͦC is due </a:t>
            </a:r>
            <a:r>
              <a:rPr lang="en-ZA" sz="2800" b="1" dirty="0">
                <a:solidFill>
                  <a:schemeClr val="accent1">
                    <a:lumMod val="50000"/>
                  </a:schemeClr>
                </a:solidFill>
              </a:rPr>
              <a:t>to the removal of moisture when the sample was heated. </a:t>
            </a:r>
            <a:endParaRPr lang="en-ZA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ctr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en-ZA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ctr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ZA" sz="2800" b="1" dirty="0" smtClean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ZA" sz="2800" b="1" dirty="0">
                <a:solidFill>
                  <a:schemeClr val="accent1">
                    <a:lumMod val="50000"/>
                  </a:schemeClr>
                </a:solidFill>
              </a:rPr>
              <a:t>exothermic peaks that appear at 350 and </a:t>
            </a:r>
            <a:r>
              <a:rPr lang="en-ZA" sz="2800" b="1" dirty="0" smtClean="0">
                <a:solidFill>
                  <a:schemeClr val="accent1">
                    <a:lumMod val="50000"/>
                  </a:schemeClr>
                </a:solidFill>
              </a:rPr>
              <a:t>400  ͦC </a:t>
            </a:r>
            <a:r>
              <a:rPr lang="en-ZA" sz="2800" b="1" dirty="0">
                <a:solidFill>
                  <a:schemeClr val="accent1">
                    <a:lumMod val="50000"/>
                  </a:schemeClr>
                </a:solidFill>
              </a:rPr>
              <a:t>are attributed 	to </a:t>
            </a:r>
            <a:r>
              <a:rPr lang="en-ZA" sz="2800" b="1" dirty="0" smtClean="0">
                <a:solidFill>
                  <a:schemeClr val="accent1">
                    <a:lumMod val="50000"/>
                  </a:schemeClr>
                </a:solidFill>
              </a:rPr>
              <a:t>charring</a:t>
            </a:r>
            <a:r>
              <a:rPr lang="en-ZA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ZA" sz="2800" b="1" dirty="0" smtClean="0">
                <a:solidFill>
                  <a:schemeClr val="accent1">
                    <a:lumMod val="50000"/>
                  </a:schemeClr>
                </a:solidFill>
              </a:rPr>
              <a:t>[7].</a:t>
            </a:r>
          </a:p>
          <a:p>
            <a:pPr marL="457200" indent="-457200" algn="ctr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en-ZA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10800000" flipV="1">
            <a:off x="897147" y="9720284"/>
            <a:ext cx="18230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[7] Yang</a:t>
            </a:r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 P., Yan, R., Chen, H. P., Lee, D. H. and Zheng, C. G. (2007). Characteristics of hemicellulose, cellulose and lignin pyrolysis. Fuel, 86 (12), 1781 -1788</a:t>
            </a:r>
          </a:p>
        </p:txBody>
      </p:sp>
    </p:spTree>
    <p:extLst>
      <p:ext uri="{BB962C8B-B14F-4D97-AF65-F5344CB8AC3E}">
        <p14:creationId xmlns:p14="http://schemas.microsoft.com/office/powerpoint/2010/main" val="406211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uble Wave 2"/>
          <p:cNvSpPr/>
          <p:nvPr/>
        </p:nvSpPr>
        <p:spPr>
          <a:xfrm>
            <a:off x="0" y="209550"/>
            <a:ext cx="18240375" cy="2076450"/>
          </a:xfrm>
          <a:prstGeom prst="doubleWav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8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SEM ANALYSIS</a:t>
            </a:r>
            <a:endParaRPr lang="en-ZA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52000" y="9372601"/>
            <a:ext cx="8046720" cy="7238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400" b="1" dirty="0" smtClean="0">
                <a:solidFill>
                  <a:schemeClr val="accent1">
                    <a:lumMod val="50000"/>
                  </a:schemeClr>
                </a:solidFill>
              </a:rPr>
              <a:t> SEM scan for A) raw, B) acid treated and C) acid/alkali treated bagasse</a:t>
            </a:r>
            <a:endParaRPr lang="en-Z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135787"/>
              </p:ext>
            </p:extLst>
          </p:nvPr>
        </p:nvGraphicFramePr>
        <p:xfrm>
          <a:off x="9814560" y="2580639"/>
          <a:ext cx="7132320" cy="681085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7132320"/>
              </a:tblGrid>
              <a:tr h="2270284">
                <a:tc>
                  <a:txBody>
                    <a:bodyPr/>
                    <a:lstStyle/>
                    <a:p>
                      <a:r>
                        <a:rPr lang="en-ZA" sz="2800" dirty="0" smtClean="0">
                          <a:effectLst/>
                        </a:rPr>
                        <a:t/>
                      </a:r>
                      <a:br>
                        <a:rPr lang="en-ZA" sz="2800" dirty="0" smtClean="0">
                          <a:effectLst/>
                        </a:rPr>
                      </a:br>
                      <a:endParaRPr lang="en-ZA" dirty="0"/>
                    </a:p>
                  </a:txBody>
                  <a:tcPr/>
                </a:tc>
              </a:tr>
              <a:tr h="2270284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  <a:tr h="2270284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G:\SEM Images - Enzymatic saccharification\Depithed_Raw-05.t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5"/>
          <a:stretch/>
        </p:blipFill>
        <p:spPr bwMode="auto">
          <a:xfrm>
            <a:off x="9855199" y="2580640"/>
            <a:ext cx="7030722" cy="22148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G:\SEM Images - Enzymatic saccharification\Depithed_Acid-06.ti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31"/>
          <a:stretch/>
        </p:blipFill>
        <p:spPr bwMode="auto">
          <a:xfrm>
            <a:off x="9855199" y="4795520"/>
            <a:ext cx="7030721" cy="2357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855200" y="2810492"/>
            <a:ext cx="1076961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2400" b="1" dirty="0">
                <a:solidFill>
                  <a:srgbClr val="FFFFFF"/>
                </a:solidFill>
                <a:ea typeface="Calibri"/>
                <a:cs typeface="Times New Roman"/>
              </a:rPr>
              <a:t>A</a:t>
            </a:r>
            <a:endParaRPr lang="en-ZA" sz="2400" b="1" dirty="0">
              <a:ea typeface="Calibri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55200" y="4952665"/>
            <a:ext cx="731521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2400" b="1" dirty="0" smtClean="0">
                <a:solidFill>
                  <a:srgbClr val="FFFFFF"/>
                </a:solidFill>
                <a:ea typeface="Calibri"/>
                <a:cs typeface="Times New Roman"/>
              </a:rPr>
              <a:t>B</a:t>
            </a:r>
            <a:endParaRPr lang="en-ZA" sz="2400" b="1" dirty="0">
              <a:ea typeface="Calibri"/>
              <a:cs typeface="Times New Roman"/>
            </a:endParaRPr>
          </a:p>
        </p:txBody>
      </p:sp>
      <p:pic>
        <p:nvPicPr>
          <p:cNvPr id="15" name="Picture 14" descr="G:\SEM Images - Enzymatic saccharification\Depithed_Alkali-06.tif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"/>
          <a:stretch/>
        </p:blipFill>
        <p:spPr bwMode="auto">
          <a:xfrm>
            <a:off x="9855199" y="7152640"/>
            <a:ext cx="7030722" cy="22285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9855199" y="7039293"/>
            <a:ext cx="36576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2400" b="1" dirty="0">
                <a:solidFill>
                  <a:srgbClr val="FFFFFF"/>
                </a:solidFill>
                <a:ea typeface="Calibri"/>
                <a:cs typeface="Times New Roman"/>
              </a:rPr>
              <a:t>C</a:t>
            </a:r>
            <a:endParaRPr lang="en-ZA" sz="2400" b="1" dirty="0"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1520" y="2810492"/>
            <a:ext cx="7614458" cy="67823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defTabSz="457200">
              <a:spcBef>
                <a:spcPts val="10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ZA" sz="3200" dirty="0" smtClean="0">
                <a:solidFill>
                  <a:schemeClr val="accent1">
                    <a:lumMod val="50000"/>
                  </a:schemeClr>
                </a:solidFill>
                <a:latin typeface="Helvetica"/>
              </a:rPr>
              <a:t>Raw bagasse is compact, rough and it has a thick-walled fiber cells</a:t>
            </a:r>
          </a:p>
          <a:p>
            <a:pPr lvl="0" defTabSz="457200">
              <a:spcBef>
                <a:spcPts val="1000"/>
              </a:spcBef>
              <a:buClr>
                <a:schemeClr val="bg2">
                  <a:lumMod val="50000"/>
                </a:schemeClr>
              </a:buClr>
            </a:pPr>
            <a:endParaRPr lang="en-ZA" sz="3200" dirty="0" smtClean="0">
              <a:solidFill>
                <a:schemeClr val="accent1">
                  <a:lumMod val="50000"/>
                </a:schemeClr>
              </a:solidFill>
              <a:latin typeface="Helvetica"/>
            </a:endParaRPr>
          </a:p>
          <a:p>
            <a:pPr marL="457200" lvl="0" indent="-457200" defTabSz="457200">
              <a:spcBef>
                <a:spcPts val="10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ZA" sz="3200" dirty="0" smtClean="0">
                <a:solidFill>
                  <a:schemeClr val="accent1">
                    <a:lumMod val="50000"/>
                  </a:schemeClr>
                </a:solidFill>
                <a:latin typeface="Helvetica"/>
              </a:rPr>
              <a:t>Acid pre-treatment remove hemicellulose thus it separates the fibers disrupting the cell wall </a:t>
            </a:r>
          </a:p>
          <a:p>
            <a:pPr marL="457200" lvl="0" indent="-457200" defTabSz="457200">
              <a:spcBef>
                <a:spcPts val="10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en-ZA" sz="3200" dirty="0">
              <a:solidFill>
                <a:schemeClr val="accent1">
                  <a:lumMod val="50000"/>
                </a:schemeClr>
              </a:solidFill>
              <a:latin typeface="Helvetica"/>
            </a:endParaRPr>
          </a:p>
          <a:p>
            <a:pPr marL="457200" lvl="0" indent="-457200" defTabSz="457200">
              <a:spcBef>
                <a:spcPts val="10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ZA" sz="3200" dirty="0" smtClean="0">
                <a:solidFill>
                  <a:schemeClr val="accent1">
                    <a:lumMod val="50000"/>
                  </a:schemeClr>
                </a:solidFill>
                <a:latin typeface="Helvetica"/>
              </a:rPr>
              <a:t>Alkali pre-treatment remove lignin from cellulignin leaving cellulose and the surface of the substrate is smooth with the appearance of parallel sheaths</a:t>
            </a:r>
            <a:endParaRPr lang="en-ZA" sz="3200" dirty="0">
              <a:solidFill>
                <a:schemeClr val="accent1">
                  <a:lumMod val="50000"/>
                </a:schemeClr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6075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6960" y="1869440"/>
            <a:ext cx="15909389" cy="73716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ZA" dirty="0" smtClean="0"/>
          </a:p>
          <a:p>
            <a:pPr algn="just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ZA" dirty="0">
                <a:solidFill>
                  <a:schemeClr val="accent1">
                    <a:lumMod val="50000"/>
                  </a:schemeClr>
                </a:solidFill>
              </a:rPr>
              <a:t>The pre-treatment of the substrates with acid followed by alkali proved to be successful since the pore size increased as </a:t>
            </a:r>
            <a:r>
              <a:rPr lang="en-ZA" dirty="0" smtClean="0">
                <a:solidFill>
                  <a:schemeClr val="accent1">
                    <a:lumMod val="50000"/>
                  </a:schemeClr>
                </a:solidFill>
              </a:rPr>
              <a:t>it can </a:t>
            </a:r>
            <a:r>
              <a:rPr lang="en-ZA" dirty="0">
                <a:solidFill>
                  <a:schemeClr val="accent1">
                    <a:lumMod val="50000"/>
                  </a:schemeClr>
                </a:solidFill>
              </a:rPr>
              <a:t>be seen in the SEM images.  This led to the accessibility of the substrate to cellulase enzyme for hydrolysis.  </a:t>
            </a:r>
            <a:endParaRPr lang="en-ZA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ZA" dirty="0" smtClean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ZA" dirty="0">
                <a:solidFill>
                  <a:schemeClr val="accent1">
                    <a:lumMod val="50000"/>
                  </a:schemeClr>
                </a:solidFill>
              </a:rPr>
              <a:t>pre-treated substrate (10% w/v) when hydrolysed using 20 FPU/g with 0.4% Tween 80 for 20h resulted in 609 mg/g (depithed bagasse) </a:t>
            </a:r>
            <a:r>
              <a:rPr lang="en-ZA" dirty="0" smtClean="0">
                <a:solidFill>
                  <a:schemeClr val="accent1">
                    <a:lumMod val="50000"/>
                  </a:schemeClr>
                </a:solidFill>
              </a:rPr>
              <a:t>sugars, being the best condition to use when compared with the other conditions.</a:t>
            </a:r>
          </a:p>
          <a:p>
            <a:pPr algn="just"/>
            <a:endParaRPr lang="en-ZA" dirty="0"/>
          </a:p>
          <a:p>
            <a:endParaRPr lang="en-ZA" dirty="0"/>
          </a:p>
        </p:txBody>
      </p:sp>
      <p:sp>
        <p:nvSpPr>
          <p:cNvPr id="3" name="Double Wave 2"/>
          <p:cNvSpPr/>
          <p:nvPr/>
        </p:nvSpPr>
        <p:spPr>
          <a:xfrm>
            <a:off x="0" y="95250"/>
            <a:ext cx="18240375" cy="2152650"/>
          </a:xfrm>
          <a:prstGeom prst="doubleWav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Conclusion</a:t>
            </a:r>
            <a:endParaRPr lang="en-ZA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15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ZA" dirty="0">
                <a:solidFill>
                  <a:schemeClr val="accent1">
                    <a:lumMod val="50000"/>
                  </a:schemeClr>
                </a:solidFill>
              </a:rPr>
              <a:t>I would like to thank the following people: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ZA" dirty="0">
                <a:solidFill>
                  <a:schemeClr val="accent1">
                    <a:lumMod val="50000"/>
                  </a:schemeClr>
                </a:solidFill>
              </a:rPr>
              <a:t>My supervisor, Prof N. Deenadayalu and Co-supervisor, Dr P. Reddy.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ZA" dirty="0">
                <a:solidFill>
                  <a:schemeClr val="accent1">
                    <a:lumMod val="50000"/>
                  </a:schemeClr>
                </a:solidFill>
              </a:rPr>
              <a:t>Amandeep Kaur and Prof R.C. Kuhad from the University of Delhi, India.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ZA" dirty="0">
                <a:solidFill>
                  <a:schemeClr val="accent1">
                    <a:lumMod val="50000"/>
                  </a:schemeClr>
                </a:solidFill>
              </a:rPr>
              <a:t>Thandeka Mkhize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ZA" dirty="0">
                <a:solidFill>
                  <a:schemeClr val="accent1">
                    <a:lumMod val="50000"/>
                  </a:schemeClr>
                </a:solidFill>
              </a:rPr>
              <a:t>Alpha and Omega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ZA" dirty="0">
                <a:solidFill>
                  <a:schemeClr val="accent1">
                    <a:lumMod val="50000"/>
                  </a:schemeClr>
                </a:solidFill>
              </a:rPr>
              <a:t>My Family 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ZA" dirty="0">
                <a:solidFill>
                  <a:schemeClr val="accent1">
                    <a:lumMod val="50000"/>
                  </a:schemeClr>
                </a:solidFill>
              </a:rPr>
              <a:t>And  NRF for funding this project. 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en-Z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Double Wave 2"/>
          <p:cNvSpPr/>
          <p:nvPr/>
        </p:nvSpPr>
        <p:spPr>
          <a:xfrm>
            <a:off x="0" y="171450"/>
            <a:ext cx="18240375" cy="2114550"/>
          </a:xfrm>
          <a:prstGeom prst="doubleWav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Acknowledgements</a:t>
            </a:r>
            <a:endParaRPr lang="en-ZA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80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3105150"/>
            <a:ext cx="11239500" cy="62103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Double Wave 2"/>
          <p:cNvSpPr/>
          <p:nvPr/>
        </p:nvSpPr>
        <p:spPr>
          <a:xfrm>
            <a:off x="0" y="171450"/>
            <a:ext cx="18240375" cy="2095500"/>
          </a:xfrm>
          <a:prstGeom prst="doubleWav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Thank you for listening, Ngiyabonga</a:t>
            </a:r>
            <a:endParaRPr lang="en-ZA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3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1628" y="2286000"/>
            <a:ext cx="17267274" cy="6955137"/>
          </a:xfrm>
        </p:spPr>
        <p:txBody>
          <a:bodyPr>
            <a:normAutofit/>
          </a:bodyPr>
          <a:lstStyle/>
          <a:p>
            <a:pPr algn="just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ZA" dirty="0" smtClean="0">
                <a:solidFill>
                  <a:schemeClr val="accent1">
                    <a:lumMod val="50000"/>
                  </a:schemeClr>
                </a:solidFill>
              </a:rPr>
              <a:t>Production of value added products from sugarcane bagasse(SCB)</a:t>
            </a:r>
          </a:p>
          <a:p>
            <a:pPr lvl="0" algn="just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ZA" dirty="0">
                <a:solidFill>
                  <a:schemeClr val="accent1">
                    <a:lumMod val="50000"/>
                  </a:schemeClr>
                </a:solidFill>
              </a:rPr>
              <a:t>Glucose is a green precursor for chemicals and fuels. </a:t>
            </a:r>
            <a:endParaRPr lang="en-ZA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just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en-ZA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just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en-ZA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en-ZA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ZA" dirty="0" smtClean="0">
                <a:solidFill>
                  <a:schemeClr val="accent1">
                    <a:lumMod val="50000"/>
                  </a:schemeClr>
                </a:solidFill>
              </a:rPr>
              <a:t>Acid and alkali </a:t>
            </a:r>
            <a:r>
              <a:rPr lang="en-ZA" dirty="0" smtClean="0">
                <a:solidFill>
                  <a:schemeClr val="accent1">
                    <a:lumMod val="50000"/>
                  </a:schemeClr>
                </a:solidFill>
              </a:rPr>
              <a:t>Pre-treatment (Extraction of cellulose from SCB)</a:t>
            </a:r>
          </a:p>
          <a:p>
            <a:pPr algn="just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ZA" dirty="0" smtClean="0">
                <a:solidFill>
                  <a:schemeClr val="accent1">
                    <a:lumMod val="50000"/>
                  </a:schemeClr>
                </a:solidFill>
              </a:rPr>
              <a:t>Optimization of enzyme dose, surfactant concentration and substrate consistency</a:t>
            </a:r>
          </a:p>
          <a:p>
            <a:pPr algn="just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ZA" dirty="0" smtClean="0">
                <a:solidFill>
                  <a:schemeClr val="accent1">
                    <a:lumMod val="50000"/>
                  </a:schemeClr>
                </a:solidFill>
              </a:rPr>
              <a:t>Characterisation of raw bagasse and acid/alkali pre-treated bagasse</a:t>
            </a:r>
          </a:p>
        </p:txBody>
      </p:sp>
      <p:sp>
        <p:nvSpPr>
          <p:cNvPr id="4" name="Double Wave 3"/>
          <p:cNvSpPr/>
          <p:nvPr/>
        </p:nvSpPr>
        <p:spPr>
          <a:xfrm>
            <a:off x="0" y="209550"/>
            <a:ext cx="18240375" cy="2076450"/>
          </a:xfrm>
          <a:prstGeom prst="doubleWav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800" b="1" dirty="0" smtClean="0">
                <a:solidFill>
                  <a:schemeClr val="accent1">
                    <a:lumMod val="50000"/>
                  </a:schemeClr>
                </a:solidFill>
              </a:rPr>
              <a:t>Aim</a:t>
            </a:r>
            <a:endParaRPr lang="en-ZA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Double Wave 2"/>
          <p:cNvSpPr/>
          <p:nvPr/>
        </p:nvSpPr>
        <p:spPr>
          <a:xfrm>
            <a:off x="-1" y="4019106"/>
            <a:ext cx="18240375" cy="1994195"/>
          </a:xfrm>
          <a:prstGeom prst="doubleWav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1368034">
              <a:lnSpc>
                <a:spcPct val="90000"/>
              </a:lnSpc>
              <a:spcBef>
                <a:spcPts val="1496"/>
              </a:spcBef>
              <a:buClr>
                <a:srgbClr val="E7E6E6">
                  <a:lumMod val="50000"/>
                </a:srgbClr>
              </a:buClr>
            </a:pPr>
            <a:r>
              <a:rPr lang="en-ZA" sz="4800" b="1" dirty="0">
                <a:solidFill>
                  <a:srgbClr val="5B9BD5">
                    <a:lumMod val="50000"/>
                  </a:srgbClr>
                </a:solidFill>
              </a:rPr>
              <a:t>	</a:t>
            </a:r>
            <a:r>
              <a:rPr lang="en-ZA" sz="4800" b="1" dirty="0" smtClean="0">
                <a:solidFill>
                  <a:srgbClr val="5B9BD5">
                    <a:lumMod val="50000"/>
                  </a:srgbClr>
                </a:solidFill>
              </a:rPr>
              <a:t>Objectives</a:t>
            </a:r>
            <a:endParaRPr lang="en-ZA" sz="4800" b="1" dirty="0">
              <a:solidFill>
                <a:srgbClr val="5B9BD5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31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1520" y="2527070"/>
            <a:ext cx="17140844" cy="7732944"/>
          </a:xfrm>
        </p:spPr>
        <p:txBody>
          <a:bodyPr>
            <a:normAutofit/>
          </a:bodyPr>
          <a:lstStyle/>
          <a:p>
            <a:pPr algn="just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ZA" sz="44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Lignocellulosic materials are renewable feedstock comprising of a wide variety of agricultural residues, forest products and dedicated crops etc. Amongst all sugarcane bagasse, an agriculture residue, possesses a high potential for the conversion to biofuels and is one of the most important agro-industrial crops produced abundantly in South Africa. </a:t>
            </a:r>
          </a:p>
          <a:p>
            <a:pPr algn="just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ZA" dirty="0" smtClean="0">
                <a:solidFill>
                  <a:schemeClr val="accent1">
                    <a:lumMod val="50000"/>
                  </a:schemeClr>
                </a:solidFill>
              </a:rPr>
              <a:t>Sugarcane </a:t>
            </a:r>
            <a:r>
              <a:rPr lang="en-ZA" dirty="0">
                <a:solidFill>
                  <a:schemeClr val="accent1">
                    <a:lumMod val="50000"/>
                  </a:schemeClr>
                </a:solidFill>
              </a:rPr>
              <a:t>is mainly used for sugar and alcohol </a:t>
            </a:r>
            <a:r>
              <a:rPr lang="en-ZA" dirty="0" smtClean="0">
                <a:solidFill>
                  <a:schemeClr val="accent1">
                    <a:lumMod val="50000"/>
                  </a:schemeClr>
                </a:solidFill>
              </a:rPr>
              <a:t>production, sugarcane stems </a:t>
            </a:r>
            <a:r>
              <a:rPr lang="en-ZA" dirty="0">
                <a:solidFill>
                  <a:schemeClr val="accent1">
                    <a:lumMod val="50000"/>
                  </a:schemeClr>
                </a:solidFill>
              </a:rPr>
              <a:t>are milled to obtain the cane juice, which is used for sugar production. </a:t>
            </a:r>
          </a:p>
          <a:p>
            <a:pPr algn="just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ZA" dirty="0">
                <a:solidFill>
                  <a:schemeClr val="accent1">
                    <a:lumMod val="50000"/>
                  </a:schemeClr>
                </a:solidFill>
              </a:rPr>
              <a:t>The residual fraction that is left after the extraction of juice is called sugarcane bagasse (</a:t>
            </a:r>
            <a:r>
              <a:rPr lang="en-ZA" dirty="0" smtClean="0">
                <a:solidFill>
                  <a:schemeClr val="accent1">
                    <a:lumMod val="50000"/>
                  </a:schemeClr>
                </a:solidFill>
              </a:rPr>
              <a:t>SCB</a:t>
            </a:r>
            <a:r>
              <a:rPr lang="en-ZA" dirty="0">
                <a:solidFill>
                  <a:schemeClr val="accent1">
                    <a:lumMod val="50000"/>
                  </a:schemeClr>
                </a:solidFill>
              </a:rPr>
              <a:t>). The </a:t>
            </a:r>
            <a:r>
              <a:rPr lang="en-ZA" dirty="0" smtClean="0">
                <a:solidFill>
                  <a:schemeClr val="accent1">
                    <a:lumMod val="50000"/>
                  </a:schemeClr>
                </a:solidFill>
              </a:rPr>
              <a:t>SCB </a:t>
            </a:r>
            <a:r>
              <a:rPr lang="en-ZA" dirty="0">
                <a:solidFill>
                  <a:schemeClr val="accent1">
                    <a:lumMod val="50000"/>
                  </a:schemeClr>
                </a:solidFill>
              </a:rPr>
              <a:t>consists of components such as: cellulose, lignin, hemicellulose, ash, etc. </a:t>
            </a:r>
            <a:endParaRPr lang="en-ZA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just">
              <a:buClr>
                <a:srgbClr val="E7E6E6">
                  <a:lumMod val="50000"/>
                </a:srgbClr>
              </a:buClr>
              <a:buFont typeface="Wingdings" panose="05000000000000000000" pitchFamily="2" charset="2"/>
              <a:buChar char="v"/>
            </a:pPr>
            <a:r>
              <a:rPr lang="en-US" sz="4100" dirty="0">
                <a:solidFill>
                  <a:srgbClr val="5B9BD5">
                    <a:lumMod val="50000"/>
                  </a:srgbClr>
                </a:solidFill>
                <a:ea typeface="Times New Roman" panose="02020603050405020304" pitchFamily="18" charset="0"/>
              </a:rPr>
              <a:t>The sugarcane bagasse in which the pith is removed is called depithed bagasse</a:t>
            </a:r>
          </a:p>
          <a:p>
            <a:pPr algn="just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en-ZA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n-ZA" dirty="0"/>
          </a:p>
        </p:txBody>
      </p:sp>
      <p:sp>
        <p:nvSpPr>
          <p:cNvPr id="3" name="Double Wave 2"/>
          <p:cNvSpPr/>
          <p:nvPr/>
        </p:nvSpPr>
        <p:spPr>
          <a:xfrm>
            <a:off x="0" y="171450"/>
            <a:ext cx="18240375" cy="2133600"/>
          </a:xfrm>
          <a:prstGeom prst="doubleWav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800" b="1" dirty="0" smtClean="0">
                <a:solidFill>
                  <a:schemeClr val="accent1">
                    <a:lumMod val="50000"/>
                  </a:schemeClr>
                </a:solidFill>
              </a:rPr>
              <a:t>Introduction</a:t>
            </a:r>
            <a:endParaRPr lang="en-ZA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22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-1" y="142240"/>
            <a:ext cx="18240375" cy="2113280"/>
          </a:xfrm>
          <a:prstGeom prst="doubleWav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800" b="1" dirty="0" smtClean="0">
                <a:solidFill>
                  <a:schemeClr val="accent1">
                    <a:lumMod val="50000"/>
                  </a:schemeClr>
                </a:solidFill>
              </a:rPr>
              <a:t>Sugarcane bagasse (SB)</a:t>
            </a:r>
            <a:endParaRPr lang="en-ZA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2" descr="http://www.catchbio.com/docs/Image/results/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2628899"/>
            <a:ext cx="8820149" cy="64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gnocellulose composition: cellulose, hemicellulose and ligni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00" y="2628900"/>
            <a:ext cx="8229599" cy="64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639300" y="9277350"/>
            <a:ext cx="8229599" cy="764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[2] David </a:t>
            </a:r>
            <a:r>
              <a:rPr lang="en-ZA" b="1" dirty="0">
                <a:solidFill>
                  <a:schemeClr val="tx1"/>
                </a:solidFill>
                <a:latin typeface="Times New Roman" panose="02020603050405020304" pitchFamily="18" charset="0"/>
              </a:rPr>
              <a:t>Martin Alonso , Jesse Q. Bond and James A. </a:t>
            </a:r>
            <a:r>
              <a:rPr lang="en-ZA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Dumesic. Catalytic conversion of biomass </a:t>
            </a:r>
            <a:r>
              <a:rPr lang="en-ZA" b="1" dirty="0">
                <a:solidFill>
                  <a:schemeClr val="tx1"/>
                </a:solidFill>
                <a:latin typeface="Times New Roman" panose="02020603050405020304" pitchFamily="18" charset="0"/>
              </a:rPr>
              <a:t>to </a:t>
            </a:r>
            <a:r>
              <a:rPr lang="en-ZA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biofuels, 12</a:t>
            </a:r>
            <a:r>
              <a:rPr lang="en-ZA" b="1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ZA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1493-1513, 2010</a:t>
            </a:r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1" y="9277350"/>
            <a:ext cx="8820149" cy="897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 Joseph </a:t>
            </a:r>
            <a:r>
              <a:rPr lang="en-ZA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Zakzeski</a:t>
            </a:r>
            <a:r>
              <a:rPr lang="en-Z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Ruud J. H. </a:t>
            </a:r>
            <a:r>
              <a:rPr lang="en-ZA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Grisel</a:t>
            </a:r>
            <a:r>
              <a:rPr lang="en-Z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ZA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Arjan</a:t>
            </a:r>
            <a:r>
              <a:rPr lang="en-Z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T. </a:t>
            </a:r>
            <a:r>
              <a:rPr lang="en-ZA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Smit</a:t>
            </a:r>
            <a:r>
              <a:rPr lang="en-Z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Bert M. Weckhuysen, Solid acid-catalyzed cellulose hydrolysis as monitored by in-situ ATR-IR spectroscopy, </a:t>
            </a:r>
            <a:r>
              <a:rPr lang="en-ZA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ChemSusChem</a:t>
            </a:r>
            <a:r>
              <a:rPr lang="en-Z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Z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 </a:t>
            </a:r>
            <a:r>
              <a:rPr lang="en-Z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430-437, 2012</a:t>
            </a:r>
            <a:endParaRPr lang="en-Z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60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7600" y="2479041"/>
            <a:ext cx="16316960" cy="6014720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ZA" sz="4190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These components of </a:t>
            </a:r>
            <a:r>
              <a:rPr lang="en-ZA" sz="4190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lignocellulosic </a:t>
            </a:r>
            <a:r>
              <a:rPr lang="en-ZA" sz="4190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biomass forms a very complex structure to provide it resistance from chemical and/or microbial degradation. By virtue of this strong packaging of the biomass structural polymers, an effective pre-treatment method is required to break the lignin and hemicellulose seal and to expose the cellulose for </a:t>
            </a:r>
            <a:r>
              <a:rPr lang="en-ZA" sz="4190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hydrolysis </a:t>
            </a:r>
            <a:r>
              <a:rPr lang="en-ZA" sz="3900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[3]</a:t>
            </a:r>
          </a:p>
          <a:p>
            <a:pPr algn="just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ZA" sz="4000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Pre-treatments methods can be classified into different categories namely physical, physiochemical, chemical, biological and electrical and they differ in their mechanism of </a:t>
            </a:r>
            <a:r>
              <a:rPr lang="en-ZA" sz="4000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action </a:t>
            </a:r>
            <a:r>
              <a:rPr lang="en-ZA" sz="3600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[4]</a:t>
            </a:r>
            <a:endParaRPr lang="en-ZA" sz="39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ZA" dirty="0"/>
          </a:p>
        </p:txBody>
      </p:sp>
      <p:sp>
        <p:nvSpPr>
          <p:cNvPr id="3" name="Double Wave 2"/>
          <p:cNvSpPr/>
          <p:nvPr/>
        </p:nvSpPr>
        <p:spPr>
          <a:xfrm>
            <a:off x="0" y="209550"/>
            <a:ext cx="18240375" cy="2057400"/>
          </a:xfrm>
          <a:prstGeom prst="doubleWav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800" b="1" dirty="0" smtClean="0">
                <a:solidFill>
                  <a:schemeClr val="accent1">
                    <a:lumMod val="50000"/>
                  </a:schemeClr>
                </a:solidFill>
              </a:rPr>
              <a:t>Introduction</a:t>
            </a:r>
            <a:endParaRPr lang="en-ZA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9629" y="8595359"/>
            <a:ext cx="18090746" cy="1664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[3] </a:t>
            </a:r>
            <a:r>
              <a:rPr lang="en-ZA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Manzoor</a:t>
            </a:r>
            <a:r>
              <a:rPr lang="en-Z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A., </a:t>
            </a:r>
            <a:r>
              <a:rPr lang="en-ZA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Khokhar</a:t>
            </a:r>
            <a:r>
              <a:rPr lang="en-Z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Z., Hussain, A., </a:t>
            </a:r>
            <a:r>
              <a:rPr lang="en-ZA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Uzma</a:t>
            </a:r>
            <a:r>
              <a:rPr lang="en-Z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Ahmad, A., Syed, Q., and </a:t>
            </a:r>
            <a:r>
              <a:rPr lang="en-ZA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Baig</a:t>
            </a:r>
            <a:r>
              <a:rPr lang="en-Z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Z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Z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Dilute sulphuric acid: a cheap acid for optimization of bagasse pre-treatment </a:t>
            </a:r>
            <a:r>
              <a:rPr lang="en-ZA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Sci.Int</a:t>
            </a:r>
            <a:r>
              <a:rPr lang="en-Z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(Lahore), </a:t>
            </a:r>
            <a:r>
              <a:rPr lang="en-Z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24, 41-45, 2012. </a:t>
            </a:r>
          </a:p>
          <a:p>
            <a:r>
              <a:rPr lang="en-Z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[4] Kumar</a:t>
            </a:r>
            <a:r>
              <a:rPr lang="en-Z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P.; Barrett, D.M. </a:t>
            </a:r>
            <a:r>
              <a:rPr lang="en-ZA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Delwiche</a:t>
            </a:r>
            <a:r>
              <a:rPr lang="en-Z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M.J., &amp; Stroeve, </a:t>
            </a:r>
            <a:r>
              <a:rPr lang="en-Z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Z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 for Pre-treatment of Lignocellulosic Biomass for Efficient Hydrolysis and Biofuel Production, Industrial &amp; </a:t>
            </a:r>
            <a:r>
              <a:rPr lang="en-Z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 </a:t>
            </a:r>
            <a:r>
              <a:rPr lang="en-Z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Z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hemistry </a:t>
            </a:r>
            <a:r>
              <a:rPr lang="en-Z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Z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esearch</a:t>
            </a:r>
            <a:r>
              <a:rPr lang="en-Z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Z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</a:t>
            </a:r>
            <a:r>
              <a:rPr lang="en-Z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Z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3713-3729, 2009.</a:t>
            </a:r>
            <a:endParaRPr lang="en-Z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63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5109" y="2930236"/>
            <a:ext cx="8036835" cy="6691747"/>
          </a:xfrm>
        </p:spPr>
        <p:txBody>
          <a:bodyPr/>
          <a:lstStyle/>
          <a:p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6" name="Double Wave 5"/>
          <p:cNvSpPr/>
          <p:nvPr/>
        </p:nvSpPr>
        <p:spPr>
          <a:xfrm>
            <a:off x="0" y="270164"/>
            <a:ext cx="18240375" cy="2202872"/>
          </a:xfrm>
          <a:prstGeom prst="double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ZA" sz="4800" b="1" dirty="0" smtClean="0">
                <a:solidFill>
                  <a:schemeClr val="accent1">
                    <a:lumMod val="50000"/>
                  </a:schemeClr>
                </a:solidFill>
              </a:rPr>
              <a:t>Acid/Alkali </a:t>
            </a:r>
            <a:r>
              <a:rPr lang="en-ZA" sz="4800" b="1" dirty="0">
                <a:solidFill>
                  <a:schemeClr val="accent1">
                    <a:lumMod val="50000"/>
                  </a:schemeClr>
                </a:solidFill>
              </a:rPr>
              <a:t>pre-treatment</a:t>
            </a:r>
          </a:p>
        </p:txBody>
      </p:sp>
      <p:cxnSp>
        <p:nvCxnSpPr>
          <p:cNvPr id="9" name="Straight Arrow Connector 8"/>
          <p:cNvCxnSpPr>
            <a:stCxn id="11" idx="3"/>
          </p:cNvCxnSpPr>
          <p:nvPr/>
        </p:nvCxnSpPr>
        <p:spPr>
          <a:xfrm>
            <a:off x="1781508" y="3992403"/>
            <a:ext cx="1751401" cy="0"/>
          </a:xfrm>
          <a:prstGeom prst="straightConnector1">
            <a:avLst/>
          </a:prstGeom>
          <a:ln w="60325">
            <a:solidFill>
              <a:srgbClr val="7030A0"/>
            </a:solidFill>
            <a:tailEnd type="triangl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829582" y="3429000"/>
            <a:ext cx="3734999" cy="1564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7030A0"/>
                </a:solidFill>
              </a:rPr>
              <a:t>Cellulignin ( solid residue) + Hemicellulose (liquid fraction)</a:t>
            </a:r>
            <a:endParaRPr lang="en-ZA" sz="24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5636" y="3637964"/>
            <a:ext cx="1365872" cy="708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7030A0"/>
                </a:solidFill>
              </a:rPr>
              <a:t>SB</a:t>
            </a:r>
            <a:endParaRPr lang="en-ZA" sz="2400" b="1" dirty="0">
              <a:solidFill>
                <a:srgbClr val="7030A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flipH="1">
            <a:off x="415631" y="7086599"/>
            <a:ext cx="1995053" cy="997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7030A0"/>
                </a:solidFill>
              </a:rPr>
              <a:t>Cellulignin</a:t>
            </a:r>
            <a:endParaRPr lang="en-ZA" sz="2400" b="1" dirty="0">
              <a:solidFill>
                <a:srgbClr val="7030A0"/>
              </a:solidFill>
            </a:endParaRPr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>
            <a:off x="2410684" y="7585363"/>
            <a:ext cx="1695988" cy="0"/>
          </a:xfrm>
          <a:prstGeom prst="straightConnector1">
            <a:avLst/>
          </a:prstGeom>
          <a:ln w="69850">
            <a:solidFill>
              <a:srgbClr val="7030A0"/>
            </a:solidFill>
            <a:tailEnd type="triangl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530436" y="6858000"/>
            <a:ext cx="3429000" cy="160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7030A0"/>
                </a:solidFill>
              </a:rPr>
              <a:t>Cellulose (solid residue) + Lignin ( liquid fraction)</a:t>
            </a:r>
            <a:endParaRPr lang="en-ZA" sz="24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42035" y="3283526"/>
            <a:ext cx="1735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 smtClean="0"/>
              <a:t>Acid pre-treatment</a:t>
            </a:r>
            <a:endParaRPr lang="en-ZA" sz="2000" b="1" dirty="0"/>
          </a:p>
        </p:txBody>
      </p:sp>
      <p:sp>
        <p:nvSpPr>
          <p:cNvPr id="20" name="TextBox 19"/>
          <p:cNvSpPr txBox="1"/>
          <p:nvPr/>
        </p:nvSpPr>
        <p:spPr>
          <a:xfrm rot="10800000" flipV="1">
            <a:off x="2571204" y="6922955"/>
            <a:ext cx="1258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 smtClean="0"/>
              <a:t>Alkali pre-treatment</a:t>
            </a:r>
            <a:endParaRPr lang="en-ZA" sz="2000" b="1" dirty="0"/>
          </a:p>
        </p:txBody>
      </p:sp>
      <p:pic>
        <p:nvPicPr>
          <p:cNvPr id="23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409" r="3409"/>
          <a:stretch>
            <a:fillRect/>
          </a:stretch>
        </p:blipFill>
        <p:spPr>
          <a:xfrm>
            <a:off x="8104188" y="2968626"/>
            <a:ext cx="9498012" cy="680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2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0" y="432262"/>
            <a:ext cx="18240375" cy="2189364"/>
          </a:xfrm>
          <a:prstGeom prst="double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800" b="1" dirty="0">
                <a:solidFill>
                  <a:schemeClr val="accent1">
                    <a:lumMod val="50000"/>
                  </a:schemeClr>
                </a:solidFill>
                <a:latin typeface="Helvetica"/>
                <a:ea typeface="+mj-ea"/>
                <a:cs typeface="+mj-cs"/>
              </a:rPr>
              <a:t>Possible products from lignocellulosic </a:t>
            </a:r>
            <a:r>
              <a:rPr lang="en-ZA" sz="4800" b="1" dirty="0" smtClean="0">
                <a:solidFill>
                  <a:schemeClr val="accent1">
                    <a:lumMod val="50000"/>
                  </a:schemeClr>
                </a:solidFill>
                <a:latin typeface="Helvetica"/>
                <a:ea typeface="+mj-ea"/>
                <a:cs typeface="+mj-cs"/>
              </a:rPr>
              <a:t>biomass</a:t>
            </a:r>
            <a:endParaRPr lang="en-ZA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140527"/>
            <a:ext cx="17643764" cy="349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265" lvl="0" indent="-342265" defTabSz="136779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en-US" altLang="ko-KR" sz="4100" dirty="0">
              <a:solidFill>
                <a:srgbClr val="000000"/>
              </a:solidFill>
              <a:latin typeface="Calibri" charset="0"/>
            </a:endParaRPr>
          </a:p>
          <a:p>
            <a:pPr marL="342265" lvl="0" indent="-342265" defTabSz="136779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en-US" altLang="ko-KR" sz="4100" dirty="0">
              <a:solidFill>
                <a:srgbClr val="000000"/>
              </a:solidFill>
              <a:latin typeface="Calibri" charset="0"/>
            </a:endParaRPr>
          </a:p>
          <a:p>
            <a:pPr marL="342265" lvl="0" indent="-342265" defTabSz="136779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en-US" altLang="ko-KR" sz="4100" dirty="0" smtClean="0">
              <a:solidFill>
                <a:srgbClr val="000000"/>
              </a:solidFill>
              <a:latin typeface="Calibri" charset="0"/>
            </a:endParaRPr>
          </a:p>
          <a:p>
            <a:pPr marL="342265" lvl="0" indent="-342265" defTabSz="136779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en-US" altLang="ko-KR" sz="4100" dirty="0">
              <a:solidFill>
                <a:srgbClr val="000000"/>
              </a:solidFill>
              <a:latin typeface="Calibri" charset="0"/>
            </a:endParaRPr>
          </a:p>
          <a:p>
            <a:pPr marL="342265" lvl="0" indent="-342265" defTabSz="136779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en-US" altLang="ko-KR" sz="4100" dirty="0" smtClean="0">
              <a:solidFill>
                <a:srgbClr val="000000"/>
              </a:solidFill>
              <a:latin typeface="Calibri" charset="0"/>
            </a:endParaRPr>
          </a:p>
          <a:p>
            <a:pPr marL="342265" lvl="0" indent="-342265" defTabSz="136779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ko-KR" altLang="en-US" sz="41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9260378"/>
            <a:ext cx="16945495" cy="814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ZA" sz="2400" dirty="0">
              <a:solidFill>
                <a:schemeClr val="tx1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305" y="2975956"/>
            <a:ext cx="13849004" cy="652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704320" y="9498768"/>
            <a:ext cx="5921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ZA" i="1" dirty="0">
                <a:solidFill>
                  <a:prstClr val="black"/>
                </a:solidFill>
              </a:rPr>
              <a:t>Source: Chem. </a:t>
            </a:r>
            <a:r>
              <a:rPr lang="en-ZA" i="1" dirty="0" err="1">
                <a:solidFill>
                  <a:prstClr val="black"/>
                </a:solidFill>
              </a:rPr>
              <a:t>Commun</a:t>
            </a:r>
            <a:r>
              <a:rPr lang="en-ZA" i="1" dirty="0">
                <a:solidFill>
                  <a:prstClr val="black"/>
                </a:solidFill>
              </a:rPr>
              <a:t>.</a:t>
            </a:r>
            <a:r>
              <a:rPr lang="en-ZA" dirty="0">
                <a:solidFill>
                  <a:prstClr val="black"/>
                </a:solidFill>
              </a:rPr>
              <a:t>, 2011,47, 1405-1421</a:t>
            </a:r>
          </a:p>
        </p:txBody>
      </p:sp>
    </p:spTree>
    <p:extLst>
      <p:ext uri="{BB962C8B-B14F-4D97-AF65-F5344CB8AC3E}">
        <p14:creationId xmlns:p14="http://schemas.microsoft.com/office/powerpoint/2010/main" val="273324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53807" y="2247900"/>
            <a:ext cx="15732760" cy="8012113"/>
          </a:xfrm>
        </p:spPr>
        <p:txBody>
          <a:bodyPr wrap="square" lIns="91440" tIns="45720" rIns="91440" bIns="45720" anchor="t">
            <a:normAutofit/>
          </a:bodyPr>
          <a:lstStyle/>
          <a:p>
            <a:pPr marL="342265" indent="-342265" algn="l" defTabSz="136779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endParaRPr lang="en-US" altLang="ko-KR" sz="4100" dirty="0" smtClean="0">
              <a:solidFill>
                <a:srgbClr val="000000"/>
              </a:solidFill>
              <a:latin typeface="Calibri" charset="0"/>
            </a:endParaRPr>
          </a:p>
          <a:p>
            <a:pPr marL="342265" indent="-342265" algn="l" defTabSz="136779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endParaRPr lang="en-US" altLang="ko-KR" sz="4100" dirty="0">
              <a:solidFill>
                <a:srgbClr val="000000"/>
              </a:solidFill>
              <a:latin typeface="Calibri" charset="0"/>
            </a:endParaRPr>
          </a:p>
          <a:p>
            <a:pPr marL="342265" indent="-342265" algn="l" defTabSz="136779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endParaRPr lang="en-US" altLang="ko-KR" sz="4100" dirty="0" smtClean="0">
              <a:solidFill>
                <a:srgbClr val="000000"/>
              </a:solidFill>
              <a:latin typeface="Calibri" charset="0"/>
            </a:endParaRPr>
          </a:p>
          <a:p>
            <a:pPr marL="342265" indent="-342265" algn="l" defTabSz="136779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endParaRPr lang="en-US" altLang="ko-KR" sz="4100" dirty="0">
              <a:solidFill>
                <a:srgbClr val="000000"/>
              </a:solidFill>
              <a:latin typeface="Calibri" charset="0"/>
            </a:endParaRPr>
          </a:p>
          <a:p>
            <a:pPr marL="342265" indent="-342265" algn="l" defTabSz="136779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endParaRPr lang="en-US" altLang="ko-KR" sz="4100" dirty="0" smtClean="0">
              <a:solidFill>
                <a:srgbClr val="000000"/>
              </a:solidFill>
              <a:latin typeface="Calibri" charset="0"/>
            </a:endParaRPr>
          </a:p>
          <a:p>
            <a:pPr marL="342265" indent="-342265" algn="l" defTabSz="136779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endParaRPr lang="en-US" altLang="ko-KR" sz="4100" dirty="0" smtClean="0">
              <a:solidFill>
                <a:srgbClr val="000000"/>
              </a:solidFill>
              <a:latin typeface="Calibri" charset="0"/>
            </a:endParaRPr>
          </a:p>
          <a:p>
            <a:pPr marL="342265" indent="-342265" algn="l" defTabSz="136779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endParaRPr lang="en-US" altLang="ko-KR" sz="4100" dirty="0">
              <a:solidFill>
                <a:srgbClr val="000000"/>
              </a:solidFill>
              <a:latin typeface="Calibri" charset="0"/>
            </a:endParaRPr>
          </a:p>
          <a:p>
            <a:pPr marL="342265" indent="-342265" algn="l" defTabSz="136779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endParaRPr lang="en-US" altLang="ko-KR" sz="4100" dirty="0" smtClean="0">
              <a:solidFill>
                <a:srgbClr val="000000"/>
              </a:solidFill>
              <a:latin typeface="Calibri" charset="0"/>
            </a:endParaRPr>
          </a:p>
          <a:p>
            <a:pPr marL="342265" indent="-342265" algn="l" defTabSz="136779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endParaRPr lang="en-US" altLang="ko-KR" sz="41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2050" name="Picture 2" descr="http://www.biotek.com/assets/tech_resources/11087/fig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2731134"/>
            <a:ext cx="13354050" cy="73272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uble Wave 3"/>
          <p:cNvSpPr/>
          <p:nvPr/>
        </p:nvSpPr>
        <p:spPr>
          <a:xfrm>
            <a:off x="0" y="152400"/>
            <a:ext cx="18240375" cy="2095500"/>
          </a:xfrm>
          <a:prstGeom prst="double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800" b="1" dirty="0" smtClean="0">
                <a:solidFill>
                  <a:schemeClr val="accent1">
                    <a:lumMod val="50000"/>
                  </a:schemeClr>
                </a:solidFill>
              </a:rPr>
              <a:t>Enzymatic saccharification</a:t>
            </a:r>
            <a:endParaRPr lang="en-ZA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10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3389727-A07B-4046-B700-4FAE5FA3D74B}" vid="{4068FBA5-6A58-44A7-9EA8-0EB665886E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1587</TotalTime>
  <Words>1336</Words>
  <Application>Microsoft Office PowerPoint</Application>
  <PresentationFormat>Custom</PresentationFormat>
  <Paragraphs>174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맑은 고딕</vt:lpstr>
      <vt:lpstr>Arial</vt:lpstr>
      <vt:lpstr>Calibri</vt:lpstr>
      <vt:lpstr>Calibri Light</vt:lpstr>
      <vt:lpstr>Helvetica</vt:lpstr>
      <vt:lpstr>Times New Roman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Lethiwe</dc:creator>
  <cp:lastModifiedBy>Lethiwe</cp:lastModifiedBy>
  <cp:revision>168</cp:revision>
  <dcterms:created xsi:type="dcterms:W3CDTF">2015-05-28T10:30:24Z</dcterms:created>
  <dcterms:modified xsi:type="dcterms:W3CDTF">2015-06-30T13:17:27Z</dcterms:modified>
</cp:coreProperties>
</file>