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219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9" r:id="rId3"/>
    <p:sldId id="323" r:id="rId4"/>
    <p:sldId id="325" r:id="rId5"/>
    <p:sldId id="303" r:id="rId6"/>
    <p:sldId id="318" r:id="rId7"/>
    <p:sldId id="320" r:id="rId8"/>
    <p:sldId id="333" r:id="rId9"/>
    <p:sldId id="311" r:id="rId10"/>
    <p:sldId id="329" r:id="rId11"/>
    <p:sldId id="330" r:id="rId12"/>
    <p:sldId id="331" r:id="rId13"/>
    <p:sldId id="327" r:id="rId14"/>
    <p:sldId id="335" r:id="rId15"/>
    <p:sldId id="312" r:id="rId16"/>
    <p:sldId id="328" r:id="rId17"/>
    <p:sldId id="322" r:id="rId18"/>
    <p:sldId id="334" r:id="rId19"/>
    <p:sldId id="29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AFE43FFB-1FAE-416A-A516-4BBE5AEBB75A}">
          <p14:sldIdLst>
            <p14:sldId id="256"/>
            <p14:sldId id="279"/>
            <p14:sldId id="323"/>
            <p14:sldId id="325"/>
            <p14:sldId id="303"/>
            <p14:sldId id="318"/>
            <p14:sldId id="320"/>
            <p14:sldId id="333"/>
            <p14:sldId id="311"/>
            <p14:sldId id="329"/>
            <p14:sldId id="330"/>
            <p14:sldId id="331"/>
            <p14:sldId id="327"/>
            <p14:sldId id="335"/>
            <p14:sldId id="312"/>
            <p14:sldId id="328"/>
            <p14:sldId id="322"/>
            <p14:sldId id="334"/>
          </p14:sldIdLst>
        </p14:section>
        <p14:section name="Untitled Section" id="{409186E2-7392-4A7C-8946-B934768AEE67}">
          <p14:sldIdLst/>
        </p14:section>
        <p14:section name="Untitled Section" id="{13A42A28-9A7D-4972-9125-E7F2E8C6E32D}">
          <p14:sldIdLst>
            <p14:sldId id="296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B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5385" autoAdjust="0"/>
    <p:restoredTop sz="93466" autoAdjust="0"/>
  </p:normalViewPr>
  <p:slideViewPr>
    <p:cSldViewPr>
      <p:cViewPr>
        <p:scale>
          <a:sx n="60" d="100"/>
          <a:sy n="60" d="100"/>
        </p:scale>
        <p:origin x="-341" y="-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8" y="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1"/>
    </p:cViewPr>
  </p:sorterViewPr>
  <p:notesViewPr>
    <p:cSldViewPr>
      <p:cViewPr varScale="1">
        <p:scale>
          <a:sx n="41" d="100"/>
          <a:sy n="41" d="100"/>
        </p:scale>
        <p:origin x="-2064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BA97C1-4759-45CF-857F-E939D5950572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EB7A049-0577-4A1D-B023-EF2AAD35388D}">
      <dgm:prSet phldrT="[Text]" phldr="1"/>
      <dgm:spPr/>
      <dgm:t>
        <a:bodyPr/>
        <a:lstStyle/>
        <a:p>
          <a:endParaRPr lang="en-US" dirty="0"/>
        </a:p>
      </dgm:t>
    </dgm:pt>
    <dgm:pt modelId="{0FC2E2F5-7314-4863-8710-61CCD8D44CC8}" type="parTrans" cxnId="{38396ED9-4657-43F3-9C22-2AE20ABEC609}">
      <dgm:prSet/>
      <dgm:spPr/>
      <dgm:t>
        <a:bodyPr/>
        <a:lstStyle/>
        <a:p>
          <a:endParaRPr lang="en-US"/>
        </a:p>
      </dgm:t>
    </dgm:pt>
    <dgm:pt modelId="{A518CD3E-AC24-40F2-9019-B62BE7844E2F}" type="sibTrans" cxnId="{38396ED9-4657-43F3-9C22-2AE20ABEC609}">
      <dgm:prSet/>
      <dgm:spPr/>
      <dgm:t>
        <a:bodyPr/>
        <a:lstStyle/>
        <a:p>
          <a:endParaRPr lang="en-US"/>
        </a:p>
      </dgm:t>
    </dgm:pt>
    <dgm:pt modelId="{BAB41DCF-FC72-4EFF-ABB0-943EEB1D200F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B0F0"/>
              </a:solidFill>
            </a:rPr>
            <a:t>From the producer directly to the consumer or to the factory or the middleman  or collection point (wholesaler) and may transferred the milk directly to the reseller</a:t>
          </a:r>
          <a:endParaRPr lang="en-US" sz="2400" dirty="0">
            <a:solidFill>
              <a:srgbClr val="00B0F0"/>
            </a:solidFill>
          </a:endParaRPr>
        </a:p>
      </dgm:t>
    </dgm:pt>
    <dgm:pt modelId="{05BFDB88-9A91-4CD0-B599-02762CE1C361}" type="parTrans" cxnId="{3D3E4E95-4F00-438C-B147-760C868BA8FC}">
      <dgm:prSet/>
      <dgm:spPr/>
      <dgm:t>
        <a:bodyPr/>
        <a:lstStyle/>
        <a:p>
          <a:endParaRPr lang="en-US"/>
        </a:p>
      </dgm:t>
    </dgm:pt>
    <dgm:pt modelId="{E4B67F82-F12E-430D-BF2E-34AE709BEF71}" type="sibTrans" cxnId="{3D3E4E95-4F00-438C-B147-760C868BA8FC}">
      <dgm:prSet/>
      <dgm:spPr/>
      <dgm:t>
        <a:bodyPr/>
        <a:lstStyle/>
        <a:p>
          <a:endParaRPr lang="en-US"/>
        </a:p>
      </dgm:t>
    </dgm:pt>
    <dgm:pt modelId="{3D025DFE-9115-48D0-AD1A-E691B8D7D272}">
      <dgm:prSet phldrT="[Text]" phldr="1"/>
      <dgm:spPr/>
      <dgm:t>
        <a:bodyPr/>
        <a:lstStyle/>
        <a:p>
          <a:endParaRPr lang="en-US" dirty="0"/>
        </a:p>
      </dgm:t>
    </dgm:pt>
    <dgm:pt modelId="{2D569495-3C78-4366-ABFA-25F91ACBF4C5}" type="parTrans" cxnId="{235015ED-CB30-43E0-A8C0-B371FD540C4F}">
      <dgm:prSet/>
      <dgm:spPr/>
      <dgm:t>
        <a:bodyPr/>
        <a:lstStyle/>
        <a:p>
          <a:endParaRPr lang="en-US"/>
        </a:p>
      </dgm:t>
    </dgm:pt>
    <dgm:pt modelId="{18345773-46CD-4A65-8800-E336D5B656FB}" type="sibTrans" cxnId="{235015ED-CB30-43E0-A8C0-B371FD540C4F}">
      <dgm:prSet/>
      <dgm:spPr/>
      <dgm:t>
        <a:bodyPr/>
        <a:lstStyle/>
        <a:p>
          <a:endParaRPr lang="en-US"/>
        </a:p>
      </dgm:t>
    </dgm:pt>
    <dgm:pt modelId="{C49483EA-63BD-4173-812F-D71ECBE678D1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B0F0"/>
              </a:solidFill>
            </a:rPr>
            <a:t>Transportation from the middleman to wholesaler or consumer  or factory or reseller</a:t>
          </a:r>
          <a:endParaRPr lang="en-US" sz="2400" dirty="0">
            <a:solidFill>
              <a:srgbClr val="00B0F0"/>
            </a:solidFill>
          </a:endParaRPr>
        </a:p>
      </dgm:t>
    </dgm:pt>
    <dgm:pt modelId="{3C656AAF-FE7A-484E-ABDF-C7E7FCC4C909}" type="parTrans" cxnId="{004EA6B3-B422-44CC-8328-A10723942A00}">
      <dgm:prSet/>
      <dgm:spPr/>
      <dgm:t>
        <a:bodyPr/>
        <a:lstStyle/>
        <a:p>
          <a:endParaRPr lang="en-US"/>
        </a:p>
      </dgm:t>
    </dgm:pt>
    <dgm:pt modelId="{3F102147-946F-4D80-934C-D87EA29B9E6C}" type="sibTrans" cxnId="{004EA6B3-B422-44CC-8328-A10723942A00}">
      <dgm:prSet/>
      <dgm:spPr/>
      <dgm:t>
        <a:bodyPr/>
        <a:lstStyle/>
        <a:p>
          <a:endParaRPr lang="en-US"/>
        </a:p>
      </dgm:t>
    </dgm:pt>
    <dgm:pt modelId="{52F2A4D3-444B-4186-94A0-1AC58B137B1C}">
      <dgm:prSet phldrT="[Text]" phldr="1"/>
      <dgm:spPr/>
      <dgm:t>
        <a:bodyPr/>
        <a:lstStyle/>
        <a:p>
          <a:endParaRPr lang="en-US"/>
        </a:p>
      </dgm:t>
    </dgm:pt>
    <dgm:pt modelId="{BE265F6F-2CA6-48C1-8B2B-F63A37E4FD96}" type="parTrans" cxnId="{833F6AD5-7F60-445A-B4EA-395FB4FF3C6B}">
      <dgm:prSet/>
      <dgm:spPr/>
      <dgm:t>
        <a:bodyPr/>
        <a:lstStyle/>
        <a:p>
          <a:endParaRPr lang="en-US"/>
        </a:p>
      </dgm:t>
    </dgm:pt>
    <dgm:pt modelId="{03D31A86-674A-44F9-99C1-AF3FC08912A3}" type="sibTrans" cxnId="{833F6AD5-7F60-445A-B4EA-395FB4FF3C6B}">
      <dgm:prSet/>
      <dgm:spPr/>
      <dgm:t>
        <a:bodyPr/>
        <a:lstStyle/>
        <a:p>
          <a:endParaRPr lang="en-US"/>
        </a:p>
      </dgm:t>
    </dgm:pt>
    <dgm:pt modelId="{455EF70F-E841-4E40-B750-2FC5A0E9C06C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B0F0"/>
              </a:solidFill>
            </a:rPr>
            <a:t>From the factory to the reseller</a:t>
          </a:r>
          <a:endParaRPr lang="en-US" sz="2400" dirty="0">
            <a:solidFill>
              <a:srgbClr val="00B0F0"/>
            </a:solidFill>
          </a:endParaRPr>
        </a:p>
      </dgm:t>
    </dgm:pt>
    <dgm:pt modelId="{943AEEC8-3EC5-4745-A107-39947E567BE4}" type="parTrans" cxnId="{8B9C5588-A61D-4DEC-9BFC-18CDEC293EEB}">
      <dgm:prSet/>
      <dgm:spPr/>
      <dgm:t>
        <a:bodyPr/>
        <a:lstStyle/>
        <a:p>
          <a:endParaRPr lang="en-US"/>
        </a:p>
      </dgm:t>
    </dgm:pt>
    <dgm:pt modelId="{7A3A4E95-EEC1-4125-867C-82B16DF4B061}" type="sibTrans" cxnId="{8B9C5588-A61D-4DEC-9BFC-18CDEC293EEB}">
      <dgm:prSet/>
      <dgm:spPr/>
      <dgm:t>
        <a:bodyPr/>
        <a:lstStyle/>
        <a:p>
          <a:endParaRPr lang="en-US"/>
        </a:p>
      </dgm:t>
    </dgm:pt>
    <dgm:pt modelId="{2D2C17A2-39CE-4AEB-B607-AA6034842CB3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B0F0"/>
              </a:solidFill>
            </a:rPr>
            <a:t>From the reseller to the consumer</a:t>
          </a:r>
          <a:endParaRPr lang="en-US" sz="2400" dirty="0">
            <a:solidFill>
              <a:srgbClr val="00B0F0"/>
            </a:solidFill>
          </a:endParaRPr>
        </a:p>
      </dgm:t>
    </dgm:pt>
    <dgm:pt modelId="{2134F5C5-B55D-4AAC-B758-E6E6B334B0F6}" type="parTrans" cxnId="{FBFA5EBA-4A79-43EA-AF38-F0E3900AD758}">
      <dgm:prSet/>
      <dgm:spPr/>
      <dgm:t>
        <a:bodyPr/>
        <a:lstStyle/>
        <a:p>
          <a:endParaRPr lang="en-US"/>
        </a:p>
      </dgm:t>
    </dgm:pt>
    <dgm:pt modelId="{EF65AAF2-FF9A-45B9-8141-35652BD604FE}" type="sibTrans" cxnId="{FBFA5EBA-4A79-43EA-AF38-F0E3900AD758}">
      <dgm:prSet/>
      <dgm:spPr/>
      <dgm:t>
        <a:bodyPr/>
        <a:lstStyle/>
        <a:p>
          <a:endParaRPr lang="en-US"/>
        </a:p>
      </dgm:t>
    </dgm:pt>
    <dgm:pt modelId="{1460E229-FD1F-4B28-B1AB-9050DF47C5A4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B0F0"/>
              </a:solidFill>
            </a:rPr>
            <a:t> from the wholesaler to the factory or reseller</a:t>
          </a:r>
          <a:endParaRPr lang="en-US" sz="2400" dirty="0">
            <a:solidFill>
              <a:srgbClr val="00B0F0"/>
            </a:solidFill>
          </a:endParaRPr>
        </a:p>
      </dgm:t>
    </dgm:pt>
    <dgm:pt modelId="{D3C5A2B3-3B51-4362-AC5E-42B7F1782480}" type="parTrans" cxnId="{B3FFF0D9-0F1A-46F5-BECF-B20245A59BD3}">
      <dgm:prSet/>
      <dgm:spPr/>
      <dgm:t>
        <a:bodyPr/>
        <a:lstStyle/>
        <a:p>
          <a:endParaRPr lang="en-US"/>
        </a:p>
      </dgm:t>
    </dgm:pt>
    <dgm:pt modelId="{A8791E5B-6A6E-4A35-AAEF-31E44AC2A290}" type="sibTrans" cxnId="{B3FFF0D9-0F1A-46F5-BECF-B20245A59BD3}">
      <dgm:prSet/>
      <dgm:spPr/>
      <dgm:t>
        <a:bodyPr/>
        <a:lstStyle/>
        <a:p>
          <a:endParaRPr lang="en-US"/>
        </a:p>
      </dgm:t>
    </dgm:pt>
    <dgm:pt modelId="{4129ED15-CC07-4ED0-9308-9109132C59AF}" type="pres">
      <dgm:prSet presAssocID="{61BA97C1-4759-45CF-857F-E939D595057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38279B-9241-4EDE-9CFE-00170707413C}" type="pres">
      <dgm:prSet presAssocID="{FEB7A049-0577-4A1D-B023-EF2AAD35388D}" presName="composite" presStyleCnt="0"/>
      <dgm:spPr/>
      <dgm:t>
        <a:bodyPr/>
        <a:lstStyle/>
        <a:p>
          <a:endParaRPr lang="en-US"/>
        </a:p>
      </dgm:t>
    </dgm:pt>
    <dgm:pt modelId="{7DFA83C8-15B0-4BE7-9E35-B735DF8A0D17}" type="pres">
      <dgm:prSet presAssocID="{FEB7A049-0577-4A1D-B023-EF2AAD35388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4045E-697B-47D2-A33D-648BBB005EFA}" type="pres">
      <dgm:prSet presAssocID="{FEB7A049-0577-4A1D-B023-EF2AAD35388D}" presName="descendantText" presStyleLbl="alignAcc1" presStyleIdx="0" presStyleCnt="3" custScaleY="1642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D8A50-55D0-4336-A37F-044A81962426}" type="pres">
      <dgm:prSet presAssocID="{A518CD3E-AC24-40F2-9019-B62BE7844E2F}" presName="sp" presStyleCnt="0"/>
      <dgm:spPr/>
      <dgm:t>
        <a:bodyPr/>
        <a:lstStyle/>
        <a:p>
          <a:endParaRPr lang="en-US"/>
        </a:p>
      </dgm:t>
    </dgm:pt>
    <dgm:pt modelId="{297E00EE-4D9A-484C-8177-3CCD9D685AA7}" type="pres">
      <dgm:prSet presAssocID="{3D025DFE-9115-48D0-AD1A-E691B8D7D272}" presName="composite" presStyleCnt="0"/>
      <dgm:spPr/>
      <dgm:t>
        <a:bodyPr/>
        <a:lstStyle/>
        <a:p>
          <a:endParaRPr lang="en-US"/>
        </a:p>
      </dgm:t>
    </dgm:pt>
    <dgm:pt modelId="{2F545052-CE89-4F96-A036-4FE286C8BFBD}" type="pres">
      <dgm:prSet presAssocID="{3D025DFE-9115-48D0-AD1A-E691B8D7D27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50EF2-85A0-4B3B-9496-E05EAC45350A}" type="pres">
      <dgm:prSet presAssocID="{3D025DFE-9115-48D0-AD1A-E691B8D7D272}" presName="descendantText" presStyleLbl="alignAcc1" presStyleIdx="1" presStyleCnt="3" custScaleY="162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C402B-C20F-44E1-B986-E9C4ED306910}" type="pres">
      <dgm:prSet presAssocID="{18345773-46CD-4A65-8800-E336D5B656FB}" presName="sp" presStyleCnt="0"/>
      <dgm:spPr/>
      <dgm:t>
        <a:bodyPr/>
        <a:lstStyle/>
        <a:p>
          <a:endParaRPr lang="en-US"/>
        </a:p>
      </dgm:t>
    </dgm:pt>
    <dgm:pt modelId="{858AADB8-F178-4CAA-BC0C-B5CAE589E1F9}" type="pres">
      <dgm:prSet presAssocID="{52F2A4D3-444B-4186-94A0-1AC58B137B1C}" presName="composite" presStyleCnt="0"/>
      <dgm:spPr/>
      <dgm:t>
        <a:bodyPr/>
        <a:lstStyle/>
        <a:p>
          <a:endParaRPr lang="en-US"/>
        </a:p>
      </dgm:t>
    </dgm:pt>
    <dgm:pt modelId="{12553C57-2303-4F81-B877-4D610F137219}" type="pres">
      <dgm:prSet presAssocID="{52F2A4D3-444B-4186-94A0-1AC58B137B1C}" presName="parentText" presStyleLbl="alignNode1" presStyleIdx="2" presStyleCnt="3" custScaleX="90909" custScaleY="909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10221-CA55-483D-B787-2EA0A7C7CF38}" type="pres">
      <dgm:prSet presAssocID="{52F2A4D3-444B-4186-94A0-1AC58B137B1C}" presName="descendantText" presStyleLbl="alignAcc1" presStyleIdx="2" presStyleCnt="3" custScaleY="148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F5D4C9-7343-4F9B-BC8C-32CDCD78A824}" type="presOf" srcId="{BAB41DCF-FC72-4EFF-ABB0-943EEB1D200F}" destId="{1B04045E-697B-47D2-A33D-648BBB005EFA}" srcOrd="0" destOrd="0" presId="urn:microsoft.com/office/officeart/2005/8/layout/chevron2"/>
    <dgm:cxn modelId="{50FD0727-E5E7-49BB-AF6C-196D8C87A443}" type="presOf" srcId="{455EF70F-E841-4E40-B750-2FC5A0E9C06C}" destId="{DC810221-CA55-483D-B787-2EA0A7C7CF38}" srcOrd="0" destOrd="0" presId="urn:microsoft.com/office/officeart/2005/8/layout/chevron2"/>
    <dgm:cxn modelId="{3D3E4E95-4F00-438C-B147-760C868BA8FC}" srcId="{FEB7A049-0577-4A1D-B023-EF2AAD35388D}" destId="{BAB41DCF-FC72-4EFF-ABB0-943EEB1D200F}" srcOrd="0" destOrd="0" parTransId="{05BFDB88-9A91-4CD0-B599-02762CE1C361}" sibTransId="{E4B67F82-F12E-430D-BF2E-34AE709BEF71}"/>
    <dgm:cxn modelId="{07D360BE-130D-4633-AE0C-560BDD7C3DAA}" type="presOf" srcId="{2D2C17A2-39CE-4AEB-B607-AA6034842CB3}" destId="{DC810221-CA55-483D-B787-2EA0A7C7CF38}" srcOrd="0" destOrd="1" presId="urn:microsoft.com/office/officeart/2005/8/layout/chevron2"/>
    <dgm:cxn modelId="{B3FFF0D9-0F1A-46F5-BECF-B20245A59BD3}" srcId="{3D025DFE-9115-48D0-AD1A-E691B8D7D272}" destId="{1460E229-FD1F-4B28-B1AB-9050DF47C5A4}" srcOrd="1" destOrd="0" parTransId="{D3C5A2B3-3B51-4362-AC5E-42B7F1782480}" sibTransId="{A8791E5B-6A6E-4A35-AAEF-31E44AC2A290}"/>
    <dgm:cxn modelId="{CE618CE2-BB9B-411C-920C-48485A92BD5A}" type="presOf" srcId="{1460E229-FD1F-4B28-B1AB-9050DF47C5A4}" destId="{75A50EF2-85A0-4B3B-9496-E05EAC45350A}" srcOrd="0" destOrd="1" presId="urn:microsoft.com/office/officeart/2005/8/layout/chevron2"/>
    <dgm:cxn modelId="{235015ED-CB30-43E0-A8C0-B371FD540C4F}" srcId="{61BA97C1-4759-45CF-857F-E939D5950572}" destId="{3D025DFE-9115-48D0-AD1A-E691B8D7D272}" srcOrd="1" destOrd="0" parTransId="{2D569495-3C78-4366-ABFA-25F91ACBF4C5}" sibTransId="{18345773-46CD-4A65-8800-E336D5B656FB}"/>
    <dgm:cxn modelId="{833F6AD5-7F60-445A-B4EA-395FB4FF3C6B}" srcId="{61BA97C1-4759-45CF-857F-E939D5950572}" destId="{52F2A4D3-444B-4186-94A0-1AC58B137B1C}" srcOrd="2" destOrd="0" parTransId="{BE265F6F-2CA6-48C1-8B2B-F63A37E4FD96}" sibTransId="{03D31A86-674A-44F9-99C1-AF3FC08912A3}"/>
    <dgm:cxn modelId="{FBFA5EBA-4A79-43EA-AF38-F0E3900AD758}" srcId="{52F2A4D3-444B-4186-94A0-1AC58B137B1C}" destId="{2D2C17A2-39CE-4AEB-B607-AA6034842CB3}" srcOrd="1" destOrd="0" parTransId="{2134F5C5-B55D-4AAC-B758-E6E6B334B0F6}" sibTransId="{EF65AAF2-FF9A-45B9-8141-35652BD604FE}"/>
    <dgm:cxn modelId="{F474598E-78FD-44D4-84A9-ADB3AE15FA30}" type="presOf" srcId="{FEB7A049-0577-4A1D-B023-EF2AAD35388D}" destId="{7DFA83C8-15B0-4BE7-9E35-B735DF8A0D17}" srcOrd="0" destOrd="0" presId="urn:microsoft.com/office/officeart/2005/8/layout/chevron2"/>
    <dgm:cxn modelId="{7F0D17DF-15FC-420C-95DF-59FFBF106981}" type="presOf" srcId="{52F2A4D3-444B-4186-94A0-1AC58B137B1C}" destId="{12553C57-2303-4F81-B877-4D610F137219}" srcOrd="0" destOrd="0" presId="urn:microsoft.com/office/officeart/2005/8/layout/chevron2"/>
    <dgm:cxn modelId="{004EA6B3-B422-44CC-8328-A10723942A00}" srcId="{3D025DFE-9115-48D0-AD1A-E691B8D7D272}" destId="{C49483EA-63BD-4173-812F-D71ECBE678D1}" srcOrd="0" destOrd="0" parTransId="{3C656AAF-FE7A-484E-ABDF-C7E7FCC4C909}" sibTransId="{3F102147-946F-4D80-934C-D87EA29B9E6C}"/>
    <dgm:cxn modelId="{C9D0F1D6-DC01-4034-AE83-1D5E23C123A3}" type="presOf" srcId="{61BA97C1-4759-45CF-857F-E939D5950572}" destId="{4129ED15-CC07-4ED0-9308-9109132C59AF}" srcOrd="0" destOrd="0" presId="urn:microsoft.com/office/officeart/2005/8/layout/chevron2"/>
    <dgm:cxn modelId="{284E15FD-6309-4A7F-BE50-0DDAE3AF215F}" type="presOf" srcId="{3D025DFE-9115-48D0-AD1A-E691B8D7D272}" destId="{2F545052-CE89-4F96-A036-4FE286C8BFBD}" srcOrd="0" destOrd="0" presId="urn:microsoft.com/office/officeart/2005/8/layout/chevron2"/>
    <dgm:cxn modelId="{49631A65-E03F-4368-A20B-6F88B552E5C6}" type="presOf" srcId="{C49483EA-63BD-4173-812F-D71ECBE678D1}" destId="{75A50EF2-85A0-4B3B-9496-E05EAC45350A}" srcOrd="0" destOrd="0" presId="urn:microsoft.com/office/officeart/2005/8/layout/chevron2"/>
    <dgm:cxn modelId="{38396ED9-4657-43F3-9C22-2AE20ABEC609}" srcId="{61BA97C1-4759-45CF-857F-E939D5950572}" destId="{FEB7A049-0577-4A1D-B023-EF2AAD35388D}" srcOrd="0" destOrd="0" parTransId="{0FC2E2F5-7314-4863-8710-61CCD8D44CC8}" sibTransId="{A518CD3E-AC24-40F2-9019-B62BE7844E2F}"/>
    <dgm:cxn modelId="{8B9C5588-A61D-4DEC-9BFC-18CDEC293EEB}" srcId="{52F2A4D3-444B-4186-94A0-1AC58B137B1C}" destId="{455EF70F-E841-4E40-B750-2FC5A0E9C06C}" srcOrd="0" destOrd="0" parTransId="{943AEEC8-3EC5-4745-A107-39947E567BE4}" sibTransId="{7A3A4E95-EEC1-4125-867C-82B16DF4B061}"/>
    <dgm:cxn modelId="{C4DD57BC-65A6-44D1-A44C-4656B91A47F0}" type="presParOf" srcId="{4129ED15-CC07-4ED0-9308-9109132C59AF}" destId="{B538279B-9241-4EDE-9CFE-00170707413C}" srcOrd="0" destOrd="0" presId="urn:microsoft.com/office/officeart/2005/8/layout/chevron2"/>
    <dgm:cxn modelId="{261A4DC2-465D-4B6E-9FD3-0C673A38685F}" type="presParOf" srcId="{B538279B-9241-4EDE-9CFE-00170707413C}" destId="{7DFA83C8-15B0-4BE7-9E35-B735DF8A0D17}" srcOrd="0" destOrd="0" presId="urn:microsoft.com/office/officeart/2005/8/layout/chevron2"/>
    <dgm:cxn modelId="{8F29F049-8CEB-4C2D-83B0-5B6E2555B976}" type="presParOf" srcId="{B538279B-9241-4EDE-9CFE-00170707413C}" destId="{1B04045E-697B-47D2-A33D-648BBB005EFA}" srcOrd="1" destOrd="0" presId="urn:microsoft.com/office/officeart/2005/8/layout/chevron2"/>
    <dgm:cxn modelId="{A790064E-1FD8-489A-9E89-7AC11C071122}" type="presParOf" srcId="{4129ED15-CC07-4ED0-9308-9109132C59AF}" destId="{29FD8A50-55D0-4336-A37F-044A81962426}" srcOrd="1" destOrd="0" presId="urn:microsoft.com/office/officeart/2005/8/layout/chevron2"/>
    <dgm:cxn modelId="{68977F78-A8C1-4216-BBF0-269D7E8B0D3F}" type="presParOf" srcId="{4129ED15-CC07-4ED0-9308-9109132C59AF}" destId="{297E00EE-4D9A-484C-8177-3CCD9D685AA7}" srcOrd="2" destOrd="0" presId="urn:microsoft.com/office/officeart/2005/8/layout/chevron2"/>
    <dgm:cxn modelId="{83C0B538-C378-4992-9DBB-1A3988A1CFA8}" type="presParOf" srcId="{297E00EE-4D9A-484C-8177-3CCD9D685AA7}" destId="{2F545052-CE89-4F96-A036-4FE286C8BFBD}" srcOrd="0" destOrd="0" presId="urn:microsoft.com/office/officeart/2005/8/layout/chevron2"/>
    <dgm:cxn modelId="{2ECCF1A1-DB19-4B19-8331-AF23025E94EB}" type="presParOf" srcId="{297E00EE-4D9A-484C-8177-3CCD9D685AA7}" destId="{75A50EF2-85A0-4B3B-9496-E05EAC45350A}" srcOrd="1" destOrd="0" presId="urn:microsoft.com/office/officeart/2005/8/layout/chevron2"/>
    <dgm:cxn modelId="{58234F4F-4E5F-4A98-8C76-30B06F6AE525}" type="presParOf" srcId="{4129ED15-CC07-4ED0-9308-9109132C59AF}" destId="{604C402B-C20F-44E1-B986-E9C4ED306910}" srcOrd="3" destOrd="0" presId="urn:microsoft.com/office/officeart/2005/8/layout/chevron2"/>
    <dgm:cxn modelId="{498B35CA-7DED-46D5-86F1-C33106945766}" type="presParOf" srcId="{4129ED15-CC07-4ED0-9308-9109132C59AF}" destId="{858AADB8-F178-4CAA-BC0C-B5CAE589E1F9}" srcOrd="4" destOrd="0" presId="urn:microsoft.com/office/officeart/2005/8/layout/chevron2"/>
    <dgm:cxn modelId="{678FF2ED-7C7B-4575-9CEF-354059BE8579}" type="presParOf" srcId="{858AADB8-F178-4CAA-BC0C-B5CAE589E1F9}" destId="{12553C57-2303-4F81-B877-4D610F137219}" srcOrd="0" destOrd="0" presId="urn:microsoft.com/office/officeart/2005/8/layout/chevron2"/>
    <dgm:cxn modelId="{DEB91445-CE33-44BE-ADF2-878CCCDB1A37}" type="presParOf" srcId="{858AADB8-F178-4CAA-BC0C-B5CAE589E1F9}" destId="{DC810221-CA55-483D-B787-2EA0A7C7CF3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7F63BA-3DE5-4799-80FD-022913276AD0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6836E9-C9DC-4646-81BC-9A71678B0510}">
      <dgm:prSet phldrT="[Text]" phldr="1"/>
      <dgm:spPr/>
      <dgm:t>
        <a:bodyPr/>
        <a:lstStyle/>
        <a:p>
          <a:endParaRPr lang="en-US"/>
        </a:p>
      </dgm:t>
    </dgm:pt>
    <dgm:pt modelId="{B35C46F1-57CA-40A8-8B52-B569CE37CCE2}" type="parTrans" cxnId="{ED3F6845-3573-4940-A337-301850975720}">
      <dgm:prSet/>
      <dgm:spPr/>
      <dgm:t>
        <a:bodyPr/>
        <a:lstStyle/>
        <a:p>
          <a:endParaRPr lang="en-US"/>
        </a:p>
      </dgm:t>
    </dgm:pt>
    <dgm:pt modelId="{0B299414-D427-4BAA-8CAE-5522B9BE4487}" type="sibTrans" cxnId="{ED3F6845-3573-4940-A337-301850975720}">
      <dgm:prSet/>
      <dgm:spPr/>
      <dgm:t>
        <a:bodyPr/>
        <a:lstStyle/>
        <a:p>
          <a:endParaRPr lang="en-US"/>
        </a:p>
      </dgm:t>
    </dgm:pt>
    <dgm:pt modelId="{02118789-AE38-4ACF-A365-D40350DECF44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B0F0"/>
              </a:solidFill>
            </a:rPr>
            <a:t>Selling on the basis of weight and volume and disadvantages of this method not to give importance to the milk and clean and its components and facilitates cheating</a:t>
          </a:r>
          <a:endParaRPr lang="en-US" sz="2400" dirty="0">
            <a:solidFill>
              <a:srgbClr val="00B0F0"/>
            </a:solidFill>
          </a:endParaRPr>
        </a:p>
      </dgm:t>
    </dgm:pt>
    <dgm:pt modelId="{A5286B02-476D-401E-B92E-CC0743128879}" type="parTrans" cxnId="{C8A6C0C7-8AF1-46C5-978F-573A2C356A18}">
      <dgm:prSet/>
      <dgm:spPr/>
      <dgm:t>
        <a:bodyPr/>
        <a:lstStyle/>
        <a:p>
          <a:endParaRPr lang="en-US"/>
        </a:p>
      </dgm:t>
    </dgm:pt>
    <dgm:pt modelId="{740BA038-130D-4C19-9AB2-1E93C6E54860}" type="sibTrans" cxnId="{C8A6C0C7-8AF1-46C5-978F-573A2C356A18}">
      <dgm:prSet/>
      <dgm:spPr/>
      <dgm:t>
        <a:bodyPr/>
        <a:lstStyle/>
        <a:p>
          <a:endParaRPr lang="en-US"/>
        </a:p>
      </dgm:t>
    </dgm:pt>
    <dgm:pt modelId="{E72DEF58-CC83-498B-A88E-B1DA7555089B}">
      <dgm:prSet phldrT="[Text]" phldr="1"/>
      <dgm:spPr/>
      <dgm:t>
        <a:bodyPr/>
        <a:lstStyle/>
        <a:p>
          <a:endParaRPr lang="en-US" sz="1800" dirty="0"/>
        </a:p>
      </dgm:t>
    </dgm:pt>
    <dgm:pt modelId="{E1A9E336-9C4B-48DE-89CB-35209CB5F79B}" type="parTrans" cxnId="{A41BA293-E412-4809-BB1E-D0DEC5BA25F1}">
      <dgm:prSet/>
      <dgm:spPr/>
      <dgm:t>
        <a:bodyPr/>
        <a:lstStyle/>
        <a:p>
          <a:endParaRPr lang="en-US"/>
        </a:p>
      </dgm:t>
    </dgm:pt>
    <dgm:pt modelId="{4A629BD3-2E9A-4ADD-9657-E1DF0736EA20}" type="sibTrans" cxnId="{A41BA293-E412-4809-BB1E-D0DEC5BA25F1}">
      <dgm:prSet/>
      <dgm:spPr/>
      <dgm:t>
        <a:bodyPr/>
        <a:lstStyle/>
        <a:p>
          <a:endParaRPr lang="en-US"/>
        </a:p>
      </dgm:t>
    </dgm:pt>
    <dgm:pt modelId="{A792E23E-CA8F-4C17-ADED-7EC2498826FF}">
      <dgm:prSet phldrT="[Text]" phldr="1"/>
      <dgm:spPr/>
      <dgm:t>
        <a:bodyPr/>
        <a:lstStyle/>
        <a:p>
          <a:endParaRPr lang="en-US"/>
        </a:p>
      </dgm:t>
    </dgm:pt>
    <dgm:pt modelId="{0265B0E2-416E-4B03-8B94-00B6BE77CE57}" type="parTrans" cxnId="{4C5EA369-045E-438C-A230-E3B85A6DB3D2}">
      <dgm:prSet/>
      <dgm:spPr/>
      <dgm:t>
        <a:bodyPr/>
        <a:lstStyle/>
        <a:p>
          <a:endParaRPr lang="en-US"/>
        </a:p>
      </dgm:t>
    </dgm:pt>
    <dgm:pt modelId="{64E67B34-74FE-44DA-A9E4-3388A6B27C1D}" type="sibTrans" cxnId="{4C5EA369-045E-438C-A230-E3B85A6DB3D2}">
      <dgm:prSet/>
      <dgm:spPr/>
      <dgm:t>
        <a:bodyPr/>
        <a:lstStyle/>
        <a:p>
          <a:endParaRPr lang="en-US"/>
        </a:p>
      </dgm:t>
    </dgm:pt>
    <dgm:pt modelId="{EC904607-1BE1-48A5-BF51-974EB2B10887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B0F0"/>
              </a:solidFill>
            </a:rPr>
            <a:t>Selling on the basis of the amount of cream in milk</a:t>
          </a:r>
          <a:endParaRPr lang="en-US" sz="2400" dirty="0">
            <a:solidFill>
              <a:srgbClr val="00B0F0"/>
            </a:solidFill>
          </a:endParaRPr>
        </a:p>
      </dgm:t>
    </dgm:pt>
    <dgm:pt modelId="{7A55182D-7DE5-4F28-9C11-4A9C3CCAC09B}" type="parTrans" cxnId="{63F1A7FF-2718-4DFF-AB61-992F1D87E5D2}">
      <dgm:prSet/>
      <dgm:spPr/>
      <dgm:t>
        <a:bodyPr/>
        <a:lstStyle/>
        <a:p>
          <a:endParaRPr lang="en-US"/>
        </a:p>
      </dgm:t>
    </dgm:pt>
    <dgm:pt modelId="{DD65F74F-352C-4371-A78E-D21F16B4E0C9}" type="sibTrans" cxnId="{63F1A7FF-2718-4DFF-AB61-992F1D87E5D2}">
      <dgm:prSet/>
      <dgm:spPr/>
      <dgm:t>
        <a:bodyPr/>
        <a:lstStyle/>
        <a:p>
          <a:endParaRPr lang="en-US"/>
        </a:p>
      </dgm:t>
    </dgm:pt>
    <dgm:pt modelId="{C8ABC545-B247-4127-B76C-FBE7FFDEC964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B0F0"/>
              </a:solidFill>
            </a:rPr>
            <a:t>Selling on the basis of estimate the ratio of fat in milk</a:t>
          </a:r>
          <a:r>
            <a:rPr lang="en-US" sz="2400" dirty="0" smtClean="0"/>
            <a:t> </a:t>
          </a:r>
          <a:r>
            <a:rPr lang="en-US" sz="2400" dirty="0" smtClean="0">
              <a:solidFill>
                <a:srgbClr val="00B0F0"/>
              </a:solidFill>
            </a:rPr>
            <a:t>in every 100 units in milk</a:t>
          </a:r>
          <a:endParaRPr lang="en-US" sz="2400" dirty="0">
            <a:solidFill>
              <a:srgbClr val="00B0F0"/>
            </a:solidFill>
          </a:endParaRPr>
        </a:p>
      </dgm:t>
    </dgm:pt>
    <dgm:pt modelId="{391D668F-7B33-4004-AAD1-40ABFFBEAF64}" type="parTrans" cxnId="{42BAE4E3-9B2A-4BBE-B904-B843FEBBC81A}">
      <dgm:prSet/>
      <dgm:spPr/>
      <dgm:t>
        <a:bodyPr/>
        <a:lstStyle/>
        <a:p>
          <a:endParaRPr lang="en-US"/>
        </a:p>
      </dgm:t>
    </dgm:pt>
    <dgm:pt modelId="{C2AE178C-F52A-4C71-BBEF-B522E57FA0AD}" type="sibTrans" cxnId="{42BAE4E3-9B2A-4BBE-B904-B843FEBBC81A}">
      <dgm:prSet/>
      <dgm:spPr/>
      <dgm:t>
        <a:bodyPr/>
        <a:lstStyle/>
        <a:p>
          <a:endParaRPr lang="en-US"/>
        </a:p>
      </dgm:t>
    </dgm:pt>
    <dgm:pt modelId="{43959A76-5080-488A-BE09-72834FE4326B}">
      <dgm:prSet phldrT="[Text]" phldr="1"/>
      <dgm:spPr/>
      <dgm:t>
        <a:bodyPr/>
        <a:lstStyle/>
        <a:p>
          <a:endParaRPr lang="en-US"/>
        </a:p>
      </dgm:t>
    </dgm:pt>
    <dgm:pt modelId="{3438E81C-7B07-4EE8-9B8C-98AB59720B20}" type="parTrans" cxnId="{8095F73E-C34C-479C-80CE-8256FD2F6345}">
      <dgm:prSet/>
      <dgm:spPr/>
      <dgm:t>
        <a:bodyPr/>
        <a:lstStyle/>
        <a:p>
          <a:endParaRPr lang="en-US"/>
        </a:p>
      </dgm:t>
    </dgm:pt>
    <dgm:pt modelId="{19D23A77-CDD0-43BE-97FE-D1A63EF65AC9}" type="sibTrans" cxnId="{8095F73E-C34C-479C-80CE-8256FD2F6345}">
      <dgm:prSet/>
      <dgm:spPr/>
      <dgm:t>
        <a:bodyPr/>
        <a:lstStyle/>
        <a:p>
          <a:endParaRPr lang="en-US"/>
        </a:p>
      </dgm:t>
    </dgm:pt>
    <dgm:pt modelId="{76131C13-83A0-43E4-9506-B2EBB6A10CCB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B0F0"/>
              </a:solidFill>
            </a:rPr>
            <a:t>Selling on the basis of the fat ratio and solid not fat in milk which are important for cheese processing</a:t>
          </a:r>
          <a:endParaRPr lang="en-US" sz="2400" dirty="0">
            <a:solidFill>
              <a:srgbClr val="00B0F0"/>
            </a:solidFill>
          </a:endParaRPr>
        </a:p>
      </dgm:t>
    </dgm:pt>
    <dgm:pt modelId="{016C9EB8-7A7B-43E9-926F-B90EC3B0E938}" type="parTrans" cxnId="{1E461892-DD9F-4A0F-9C3F-38623DAAC983}">
      <dgm:prSet/>
      <dgm:spPr/>
      <dgm:t>
        <a:bodyPr/>
        <a:lstStyle/>
        <a:p>
          <a:endParaRPr lang="en-US"/>
        </a:p>
      </dgm:t>
    </dgm:pt>
    <dgm:pt modelId="{5FF8B1A9-F4C3-47C9-AFF2-0F7510A93135}" type="sibTrans" cxnId="{1E461892-DD9F-4A0F-9C3F-38623DAAC983}">
      <dgm:prSet/>
      <dgm:spPr/>
      <dgm:t>
        <a:bodyPr/>
        <a:lstStyle/>
        <a:p>
          <a:endParaRPr lang="en-US"/>
        </a:p>
      </dgm:t>
    </dgm:pt>
    <dgm:pt modelId="{04C32772-3193-4212-BB21-B705EDA04A04}">
      <dgm:prSet phldrT="[Text]" phldr="1"/>
      <dgm:spPr/>
      <dgm:t>
        <a:bodyPr/>
        <a:lstStyle/>
        <a:p>
          <a:endParaRPr lang="en-US" sz="3400" dirty="0"/>
        </a:p>
      </dgm:t>
    </dgm:pt>
    <dgm:pt modelId="{15422AE2-F3D2-43D6-94E5-DFF6D4769E85}" type="parTrans" cxnId="{9DD3497B-4883-4F27-BFDA-586CA0C157E0}">
      <dgm:prSet/>
      <dgm:spPr/>
      <dgm:t>
        <a:bodyPr/>
        <a:lstStyle/>
        <a:p>
          <a:endParaRPr lang="en-US"/>
        </a:p>
      </dgm:t>
    </dgm:pt>
    <dgm:pt modelId="{A6695775-D9D3-48C1-BCBF-3CA553D3F4BB}" type="sibTrans" cxnId="{9DD3497B-4883-4F27-BFDA-586CA0C157E0}">
      <dgm:prSet/>
      <dgm:spPr/>
      <dgm:t>
        <a:bodyPr/>
        <a:lstStyle/>
        <a:p>
          <a:endParaRPr lang="en-US"/>
        </a:p>
      </dgm:t>
    </dgm:pt>
    <dgm:pt modelId="{4ECB58EA-F86C-481A-AB53-5BBA56CD3A64}">
      <dgm:prSet phldrT="[Text]" custT="1"/>
      <dgm:spPr/>
      <dgm:t>
        <a:bodyPr/>
        <a:lstStyle/>
        <a:p>
          <a:endParaRPr lang="en-US" sz="2400" dirty="0">
            <a:solidFill>
              <a:srgbClr val="00B0F0"/>
            </a:solidFill>
          </a:endParaRPr>
        </a:p>
      </dgm:t>
    </dgm:pt>
    <dgm:pt modelId="{96D86E99-3E21-4AFB-99CD-98BB72FCF498}" type="parTrans" cxnId="{EBB6122D-836A-4AB6-8FAB-4B67F45A7888}">
      <dgm:prSet/>
      <dgm:spPr/>
    </dgm:pt>
    <dgm:pt modelId="{C7631DB8-E6C6-4ADB-A931-8C2F958B316F}" type="sibTrans" cxnId="{EBB6122D-836A-4AB6-8FAB-4B67F45A7888}">
      <dgm:prSet/>
      <dgm:spPr/>
    </dgm:pt>
    <dgm:pt modelId="{0DE0ABCE-2E86-4B6D-BC3F-8A1D9840DD2D}" type="pres">
      <dgm:prSet presAssocID="{2D7F63BA-3DE5-4799-80FD-022913276A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A79FCB-72A3-4A0A-8021-4CFE0CB683A8}" type="pres">
      <dgm:prSet presAssocID="{DD6836E9-C9DC-4646-81BC-9A71678B0510}" presName="composite" presStyleCnt="0"/>
      <dgm:spPr/>
    </dgm:pt>
    <dgm:pt modelId="{6FDB6BD8-7F6F-4D5A-9E21-C63D75FFD6BC}" type="pres">
      <dgm:prSet presAssocID="{DD6836E9-C9DC-4646-81BC-9A71678B05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CCCB3-F79A-402B-BAC1-0506F4C1E4D1}" type="pres">
      <dgm:prSet presAssocID="{DD6836E9-C9DC-4646-81BC-9A71678B0510}" presName="descendantText" presStyleLbl="alignAcc1" presStyleIdx="0" presStyleCnt="3" custScaleY="159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045BB-E180-42A2-8602-BC07917DB76F}" type="pres">
      <dgm:prSet presAssocID="{0B299414-D427-4BAA-8CAE-5522B9BE4487}" presName="sp" presStyleCnt="0"/>
      <dgm:spPr/>
    </dgm:pt>
    <dgm:pt modelId="{583F86B8-1BB5-4F66-8FDE-23C60098A8AD}" type="pres">
      <dgm:prSet presAssocID="{A792E23E-CA8F-4C17-ADED-7EC2498826FF}" presName="composite" presStyleCnt="0"/>
      <dgm:spPr/>
    </dgm:pt>
    <dgm:pt modelId="{86E1F9B3-E8F7-4121-9ADE-8BA1728F6B68}" type="pres">
      <dgm:prSet presAssocID="{A792E23E-CA8F-4C17-ADED-7EC2498826F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6FFE1-F424-428B-BFF5-D31DADA2D16C}" type="pres">
      <dgm:prSet presAssocID="{A792E23E-CA8F-4C17-ADED-7EC2498826F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637CA-66BC-45AE-B889-C1B10FC2C8A3}" type="pres">
      <dgm:prSet presAssocID="{64E67B34-74FE-44DA-A9E4-3388A6B27C1D}" presName="sp" presStyleCnt="0"/>
      <dgm:spPr/>
    </dgm:pt>
    <dgm:pt modelId="{87488046-F810-411D-83DC-226B040FF396}" type="pres">
      <dgm:prSet presAssocID="{43959A76-5080-488A-BE09-72834FE4326B}" presName="composite" presStyleCnt="0"/>
      <dgm:spPr/>
    </dgm:pt>
    <dgm:pt modelId="{B4EAE5A7-A7B3-46E2-A22F-D10202AAD4AE}" type="pres">
      <dgm:prSet presAssocID="{43959A76-5080-488A-BE09-72834FE4326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675BA-2A4E-4710-80DF-2C68B12FE5D0}" type="pres">
      <dgm:prSet presAssocID="{43959A76-5080-488A-BE09-72834FE4326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95F73E-C34C-479C-80CE-8256FD2F6345}" srcId="{2D7F63BA-3DE5-4799-80FD-022913276AD0}" destId="{43959A76-5080-488A-BE09-72834FE4326B}" srcOrd="2" destOrd="0" parTransId="{3438E81C-7B07-4EE8-9B8C-98AB59720B20}" sibTransId="{19D23A77-CDD0-43BE-97FE-D1A63EF65AC9}"/>
    <dgm:cxn modelId="{BE26D423-4532-4CF3-B5AB-B4972014DD2E}" type="presOf" srcId="{DD6836E9-C9DC-4646-81BC-9A71678B0510}" destId="{6FDB6BD8-7F6F-4D5A-9E21-C63D75FFD6BC}" srcOrd="0" destOrd="0" presId="urn:microsoft.com/office/officeart/2005/8/layout/chevron2"/>
    <dgm:cxn modelId="{63F1A7FF-2718-4DFF-AB61-992F1D87E5D2}" srcId="{A792E23E-CA8F-4C17-ADED-7EC2498826FF}" destId="{EC904607-1BE1-48A5-BF51-974EB2B10887}" srcOrd="0" destOrd="0" parTransId="{7A55182D-7DE5-4F28-9C11-4A9C3CCAC09B}" sibTransId="{DD65F74F-352C-4371-A78E-D21F16B4E0C9}"/>
    <dgm:cxn modelId="{8645DAA6-2F95-4BA8-BC2C-4D87929FD0A8}" type="presOf" srcId="{A792E23E-CA8F-4C17-ADED-7EC2498826FF}" destId="{86E1F9B3-E8F7-4121-9ADE-8BA1728F6B68}" srcOrd="0" destOrd="0" presId="urn:microsoft.com/office/officeart/2005/8/layout/chevron2"/>
    <dgm:cxn modelId="{1E461892-DD9F-4A0F-9C3F-38623DAAC983}" srcId="{43959A76-5080-488A-BE09-72834FE4326B}" destId="{76131C13-83A0-43E4-9506-B2EBB6A10CCB}" srcOrd="1" destOrd="0" parTransId="{016C9EB8-7A7B-43E9-926F-B90EC3B0E938}" sibTransId="{5FF8B1A9-F4C3-47C9-AFF2-0F7510A93135}"/>
    <dgm:cxn modelId="{24003189-2842-442A-A23E-546E89A78DB0}" type="presOf" srcId="{04C32772-3193-4212-BB21-B705EDA04A04}" destId="{BF9675BA-2A4E-4710-80DF-2C68B12FE5D0}" srcOrd="0" destOrd="2" presId="urn:microsoft.com/office/officeart/2005/8/layout/chevron2"/>
    <dgm:cxn modelId="{55D849BC-D857-45E6-9630-078C8BDA7378}" type="presOf" srcId="{E72DEF58-CC83-498B-A88E-B1DA7555089B}" destId="{89CCCCB3-F79A-402B-BAC1-0506F4C1E4D1}" srcOrd="0" destOrd="1" presId="urn:microsoft.com/office/officeart/2005/8/layout/chevron2"/>
    <dgm:cxn modelId="{EBB6122D-836A-4AB6-8FAB-4B67F45A7888}" srcId="{43959A76-5080-488A-BE09-72834FE4326B}" destId="{4ECB58EA-F86C-481A-AB53-5BBA56CD3A64}" srcOrd="0" destOrd="0" parTransId="{96D86E99-3E21-4AFB-99CD-98BB72FCF498}" sibTransId="{C7631DB8-E6C6-4ADB-A931-8C2F958B316F}"/>
    <dgm:cxn modelId="{50246C2C-A8B0-43BD-B73A-3353F1204944}" type="presOf" srcId="{C8ABC545-B247-4127-B76C-FBE7FFDEC964}" destId="{CF66FFE1-F424-428B-BFF5-D31DADA2D16C}" srcOrd="0" destOrd="1" presId="urn:microsoft.com/office/officeart/2005/8/layout/chevron2"/>
    <dgm:cxn modelId="{4C5EA369-045E-438C-A230-E3B85A6DB3D2}" srcId="{2D7F63BA-3DE5-4799-80FD-022913276AD0}" destId="{A792E23E-CA8F-4C17-ADED-7EC2498826FF}" srcOrd="1" destOrd="0" parTransId="{0265B0E2-416E-4B03-8B94-00B6BE77CE57}" sibTransId="{64E67B34-74FE-44DA-A9E4-3388A6B27C1D}"/>
    <dgm:cxn modelId="{AA04EB9F-B5BA-45B6-A23F-2A683F7F2306}" type="presOf" srcId="{EC904607-1BE1-48A5-BF51-974EB2B10887}" destId="{CF66FFE1-F424-428B-BFF5-D31DADA2D16C}" srcOrd="0" destOrd="0" presId="urn:microsoft.com/office/officeart/2005/8/layout/chevron2"/>
    <dgm:cxn modelId="{ED3F6845-3573-4940-A337-301850975720}" srcId="{2D7F63BA-3DE5-4799-80FD-022913276AD0}" destId="{DD6836E9-C9DC-4646-81BC-9A71678B0510}" srcOrd="0" destOrd="0" parTransId="{B35C46F1-57CA-40A8-8B52-B569CE37CCE2}" sibTransId="{0B299414-D427-4BAA-8CAE-5522B9BE4487}"/>
    <dgm:cxn modelId="{367B0A75-5F13-448B-AD26-5923C42201F0}" type="presOf" srcId="{02118789-AE38-4ACF-A365-D40350DECF44}" destId="{89CCCCB3-F79A-402B-BAC1-0506F4C1E4D1}" srcOrd="0" destOrd="0" presId="urn:microsoft.com/office/officeart/2005/8/layout/chevron2"/>
    <dgm:cxn modelId="{42BAE4E3-9B2A-4BBE-B904-B843FEBBC81A}" srcId="{A792E23E-CA8F-4C17-ADED-7EC2498826FF}" destId="{C8ABC545-B247-4127-B76C-FBE7FFDEC964}" srcOrd="1" destOrd="0" parTransId="{391D668F-7B33-4004-AAD1-40ABFFBEAF64}" sibTransId="{C2AE178C-F52A-4C71-BBEF-B522E57FA0AD}"/>
    <dgm:cxn modelId="{BCCD3D15-57E0-4411-BE26-B486C9BBC41B}" type="presOf" srcId="{4ECB58EA-F86C-481A-AB53-5BBA56CD3A64}" destId="{BF9675BA-2A4E-4710-80DF-2C68B12FE5D0}" srcOrd="0" destOrd="0" presId="urn:microsoft.com/office/officeart/2005/8/layout/chevron2"/>
    <dgm:cxn modelId="{D8121995-6DCF-40F7-8A19-92303538625F}" type="presOf" srcId="{43959A76-5080-488A-BE09-72834FE4326B}" destId="{B4EAE5A7-A7B3-46E2-A22F-D10202AAD4AE}" srcOrd="0" destOrd="0" presId="urn:microsoft.com/office/officeart/2005/8/layout/chevron2"/>
    <dgm:cxn modelId="{B490C936-0947-47E3-A0E7-8554611DB3CE}" type="presOf" srcId="{2D7F63BA-3DE5-4799-80FD-022913276AD0}" destId="{0DE0ABCE-2E86-4B6D-BC3F-8A1D9840DD2D}" srcOrd="0" destOrd="0" presId="urn:microsoft.com/office/officeart/2005/8/layout/chevron2"/>
    <dgm:cxn modelId="{2D37598B-AA78-4129-8077-532DC1BA12EA}" type="presOf" srcId="{76131C13-83A0-43E4-9506-B2EBB6A10CCB}" destId="{BF9675BA-2A4E-4710-80DF-2C68B12FE5D0}" srcOrd="0" destOrd="1" presId="urn:microsoft.com/office/officeart/2005/8/layout/chevron2"/>
    <dgm:cxn modelId="{A41BA293-E412-4809-BB1E-D0DEC5BA25F1}" srcId="{DD6836E9-C9DC-4646-81BC-9A71678B0510}" destId="{E72DEF58-CC83-498B-A88E-B1DA7555089B}" srcOrd="1" destOrd="0" parTransId="{E1A9E336-9C4B-48DE-89CB-35209CB5F79B}" sibTransId="{4A629BD3-2E9A-4ADD-9657-E1DF0736EA20}"/>
    <dgm:cxn modelId="{9DD3497B-4883-4F27-BFDA-586CA0C157E0}" srcId="{43959A76-5080-488A-BE09-72834FE4326B}" destId="{04C32772-3193-4212-BB21-B705EDA04A04}" srcOrd="2" destOrd="0" parTransId="{15422AE2-F3D2-43D6-94E5-DFF6D4769E85}" sibTransId="{A6695775-D9D3-48C1-BCBF-3CA553D3F4BB}"/>
    <dgm:cxn modelId="{C8A6C0C7-8AF1-46C5-978F-573A2C356A18}" srcId="{DD6836E9-C9DC-4646-81BC-9A71678B0510}" destId="{02118789-AE38-4ACF-A365-D40350DECF44}" srcOrd="0" destOrd="0" parTransId="{A5286B02-476D-401E-B92E-CC0743128879}" sibTransId="{740BA038-130D-4C19-9AB2-1E93C6E54860}"/>
    <dgm:cxn modelId="{C2BA85B0-0376-4526-A611-F71118E5F8DC}" type="presParOf" srcId="{0DE0ABCE-2E86-4B6D-BC3F-8A1D9840DD2D}" destId="{A4A79FCB-72A3-4A0A-8021-4CFE0CB683A8}" srcOrd="0" destOrd="0" presId="urn:microsoft.com/office/officeart/2005/8/layout/chevron2"/>
    <dgm:cxn modelId="{6A4AC86C-3ADC-4F7E-B81B-2080E88C4721}" type="presParOf" srcId="{A4A79FCB-72A3-4A0A-8021-4CFE0CB683A8}" destId="{6FDB6BD8-7F6F-4D5A-9E21-C63D75FFD6BC}" srcOrd="0" destOrd="0" presId="urn:microsoft.com/office/officeart/2005/8/layout/chevron2"/>
    <dgm:cxn modelId="{D6007E77-FE32-4895-A32A-69FB6A8FCB1F}" type="presParOf" srcId="{A4A79FCB-72A3-4A0A-8021-4CFE0CB683A8}" destId="{89CCCCB3-F79A-402B-BAC1-0506F4C1E4D1}" srcOrd="1" destOrd="0" presId="urn:microsoft.com/office/officeart/2005/8/layout/chevron2"/>
    <dgm:cxn modelId="{E97ED2B5-0E7A-42C0-BEF4-6CD072F20785}" type="presParOf" srcId="{0DE0ABCE-2E86-4B6D-BC3F-8A1D9840DD2D}" destId="{DD0045BB-E180-42A2-8602-BC07917DB76F}" srcOrd="1" destOrd="0" presId="urn:microsoft.com/office/officeart/2005/8/layout/chevron2"/>
    <dgm:cxn modelId="{354B9EE7-6411-4A26-8251-F375CD756DC7}" type="presParOf" srcId="{0DE0ABCE-2E86-4B6D-BC3F-8A1D9840DD2D}" destId="{583F86B8-1BB5-4F66-8FDE-23C60098A8AD}" srcOrd="2" destOrd="0" presId="urn:microsoft.com/office/officeart/2005/8/layout/chevron2"/>
    <dgm:cxn modelId="{9089AD66-D4B6-4DD5-88AF-22CB6D363A2C}" type="presParOf" srcId="{583F86B8-1BB5-4F66-8FDE-23C60098A8AD}" destId="{86E1F9B3-E8F7-4121-9ADE-8BA1728F6B68}" srcOrd="0" destOrd="0" presId="urn:microsoft.com/office/officeart/2005/8/layout/chevron2"/>
    <dgm:cxn modelId="{DC0E1183-B254-4D8F-A500-E29E46D15A7B}" type="presParOf" srcId="{583F86B8-1BB5-4F66-8FDE-23C60098A8AD}" destId="{CF66FFE1-F424-428B-BFF5-D31DADA2D16C}" srcOrd="1" destOrd="0" presId="urn:microsoft.com/office/officeart/2005/8/layout/chevron2"/>
    <dgm:cxn modelId="{052D3C77-EF0E-409A-9FF1-7107B6EC4BB1}" type="presParOf" srcId="{0DE0ABCE-2E86-4B6D-BC3F-8A1D9840DD2D}" destId="{1F1637CA-66BC-45AE-B889-C1B10FC2C8A3}" srcOrd="3" destOrd="0" presId="urn:microsoft.com/office/officeart/2005/8/layout/chevron2"/>
    <dgm:cxn modelId="{1EDA0761-157D-4FE5-A84B-8C0E3B26C5DB}" type="presParOf" srcId="{0DE0ABCE-2E86-4B6D-BC3F-8A1D9840DD2D}" destId="{87488046-F810-411D-83DC-226B040FF396}" srcOrd="4" destOrd="0" presId="urn:microsoft.com/office/officeart/2005/8/layout/chevron2"/>
    <dgm:cxn modelId="{E69F4B44-842E-47E2-AA73-385BFA54CCE5}" type="presParOf" srcId="{87488046-F810-411D-83DC-226B040FF396}" destId="{B4EAE5A7-A7B3-46E2-A22F-D10202AAD4AE}" srcOrd="0" destOrd="0" presId="urn:microsoft.com/office/officeart/2005/8/layout/chevron2"/>
    <dgm:cxn modelId="{6DDE332B-B108-48FA-BBBE-58CA112755A0}" type="presParOf" srcId="{87488046-F810-411D-83DC-226B040FF396}" destId="{BF9675BA-2A4E-4710-80DF-2C68B12FE5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A83C8-15B0-4BE7-9E35-B735DF8A0D17}">
      <dsp:nvSpPr>
        <dsp:cNvPr id="0" name=""/>
        <dsp:cNvSpPr/>
      </dsp:nvSpPr>
      <dsp:spPr>
        <a:xfrm rot="5400000">
          <a:off x="-187561" y="671208"/>
          <a:ext cx="1250407" cy="87528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 rot="-5400000">
        <a:off x="1" y="921290"/>
        <a:ext cx="875285" cy="375122"/>
      </dsp:txXfrm>
    </dsp:sp>
    <dsp:sp modelId="{1B04045E-697B-47D2-A33D-648BBB005EFA}">
      <dsp:nvSpPr>
        <dsp:cNvPr id="0" name=""/>
        <dsp:cNvSpPr/>
      </dsp:nvSpPr>
      <dsp:spPr>
        <a:xfrm rot="5400000">
          <a:off x="3885024" y="-2787126"/>
          <a:ext cx="1334836" cy="7354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00B0F0"/>
              </a:solidFill>
            </a:rPr>
            <a:t>From the producer directly to the consumer or to the factory or the middleman  or collection point (wholesaler) and may transferred the milk directly to the reseller</a:t>
          </a:r>
          <a:endParaRPr lang="en-US" sz="2400" kern="1200" dirty="0">
            <a:solidFill>
              <a:srgbClr val="00B0F0"/>
            </a:solidFill>
          </a:endParaRPr>
        </a:p>
      </dsp:txBody>
      <dsp:txXfrm rot="-5400000">
        <a:off x="875286" y="287773"/>
        <a:ext cx="7289153" cy="1204514"/>
      </dsp:txXfrm>
    </dsp:sp>
    <dsp:sp modelId="{2F545052-CE89-4F96-A036-4FE286C8BFBD}">
      <dsp:nvSpPr>
        <dsp:cNvPr id="0" name=""/>
        <dsp:cNvSpPr/>
      </dsp:nvSpPr>
      <dsp:spPr>
        <a:xfrm rot="5400000">
          <a:off x="-187561" y="2013311"/>
          <a:ext cx="1250407" cy="87528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 rot="-5400000">
        <a:off x="1" y="2263393"/>
        <a:ext cx="875285" cy="375122"/>
      </dsp:txXfrm>
    </dsp:sp>
    <dsp:sp modelId="{75A50EF2-85A0-4B3B-9496-E05EAC45350A}">
      <dsp:nvSpPr>
        <dsp:cNvPr id="0" name=""/>
        <dsp:cNvSpPr/>
      </dsp:nvSpPr>
      <dsp:spPr>
        <a:xfrm rot="5400000">
          <a:off x="3891571" y="-1445024"/>
          <a:ext cx="1321742" cy="7354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00B0F0"/>
              </a:solidFill>
            </a:rPr>
            <a:t>Transportation from the middleman to wholesaler or consumer  or factory or reseller</a:t>
          </a:r>
          <a:endParaRPr lang="en-US" sz="2400" kern="1200" dirty="0">
            <a:solidFill>
              <a:srgbClr val="00B0F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00B0F0"/>
              </a:solidFill>
            </a:rPr>
            <a:t> from the wholesaler to the factory or reseller</a:t>
          </a:r>
          <a:endParaRPr lang="en-US" sz="2400" kern="1200" dirty="0">
            <a:solidFill>
              <a:srgbClr val="00B0F0"/>
            </a:solidFill>
          </a:endParaRPr>
        </a:p>
      </dsp:txBody>
      <dsp:txXfrm rot="-5400000">
        <a:off x="875285" y="1635784"/>
        <a:ext cx="7289792" cy="1192698"/>
      </dsp:txXfrm>
    </dsp:sp>
    <dsp:sp modelId="{12553C57-2303-4F81-B877-4D610F137219}">
      <dsp:nvSpPr>
        <dsp:cNvPr id="0" name=""/>
        <dsp:cNvSpPr/>
      </dsp:nvSpPr>
      <dsp:spPr>
        <a:xfrm rot="5400000">
          <a:off x="-170509" y="3337127"/>
          <a:ext cx="1136733" cy="79571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-5400000">
        <a:off x="2" y="3564474"/>
        <a:ext cx="795713" cy="341020"/>
      </dsp:txXfrm>
    </dsp:sp>
    <dsp:sp modelId="{DC810221-CA55-483D-B787-2EA0A7C7CF38}">
      <dsp:nvSpPr>
        <dsp:cNvPr id="0" name=""/>
        <dsp:cNvSpPr/>
      </dsp:nvSpPr>
      <dsp:spPr>
        <a:xfrm rot="5400000">
          <a:off x="3909857" y="-160994"/>
          <a:ext cx="1205598" cy="7354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00B0F0"/>
              </a:solidFill>
            </a:rPr>
            <a:t>From the factory to the reseller</a:t>
          </a:r>
          <a:endParaRPr lang="en-US" sz="2400" kern="1200" dirty="0">
            <a:solidFill>
              <a:srgbClr val="00B0F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00B0F0"/>
              </a:solidFill>
            </a:rPr>
            <a:t>From the reseller to the consumer</a:t>
          </a:r>
          <a:endParaRPr lang="en-US" sz="2400" kern="1200" dirty="0">
            <a:solidFill>
              <a:srgbClr val="00B0F0"/>
            </a:solidFill>
          </a:endParaRPr>
        </a:p>
      </dsp:txBody>
      <dsp:txXfrm rot="-5400000">
        <a:off x="835499" y="2972216"/>
        <a:ext cx="7295462" cy="1087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B6BD8-7F6F-4D5A-9E21-C63D75FFD6BC}">
      <dsp:nvSpPr>
        <dsp:cNvPr id="0" name=""/>
        <dsp:cNvSpPr/>
      </dsp:nvSpPr>
      <dsp:spPr>
        <a:xfrm rot="5400000">
          <a:off x="-257522" y="600773"/>
          <a:ext cx="1716816" cy="120177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 rot="-5400000">
        <a:off x="1" y="944137"/>
        <a:ext cx="1201771" cy="515045"/>
      </dsp:txXfrm>
    </dsp:sp>
    <dsp:sp modelId="{89CCCCB3-F79A-402B-BAC1-0506F4C1E4D1}">
      <dsp:nvSpPr>
        <dsp:cNvPr id="0" name=""/>
        <dsp:cNvSpPr/>
      </dsp:nvSpPr>
      <dsp:spPr>
        <a:xfrm rot="5400000">
          <a:off x="3998520" y="-2787546"/>
          <a:ext cx="1784027" cy="73775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00B0F0"/>
              </a:solidFill>
            </a:rPr>
            <a:t>Selling on the basis of weight and volume and disadvantages of this method not to give importance to the milk and clean and its components and facilitates cheating</a:t>
          </a:r>
          <a:endParaRPr lang="en-US" sz="2400" kern="1200" dirty="0">
            <a:solidFill>
              <a:srgbClr val="00B0F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 rot="-5400000">
        <a:off x="1201772" y="96291"/>
        <a:ext cx="7290435" cy="1609849"/>
      </dsp:txXfrm>
    </dsp:sp>
    <dsp:sp modelId="{86E1F9B3-E8F7-4121-9ADE-8BA1728F6B68}">
      <dsp:nvSpPr>
        <dsp:cNvPr id="0" name=""/>
        <dsp:cNvSpPr/>
      </dsp:nvSpPr>
      <dsp:spPr>
        <a:xfrm rot="5400000">
          <a:off x="-257522" y="2138855"/>
          <a:ext cx="1716816" cy="1201771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 rot="-5400000">
        <a:off x="1" y="2482219"/>
        <a:ext cx="1201771" cy="515045"/>
      </dsp:txXfrm>
    </dsp:sp>
    <dsp:sp modelId="{CF66FFE1-F424-428B-BFF5-D31DADA2D16C}">
      <dsp:nvSpPr>
        <dsp:cNvPr id="0" name=""/>
        <dsp:cNvSpPr/>
      </dsp:nvSpPr>
      <dsp:spPr>
        <a:xfrm rot="5400000">
          <a:off x="4332568" y="-1249463"/>
          <a:ext cx="1115930" cy="73775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00B0F0"/>
              </a:solidFill>
            </a:rPr>
            <a:t>Selling on the basis of the amount of cream in milk</a:t>
          </a:r>
          <a:endParaRPr lang="en-US" sz="2400" kern="1200" dirty="0">
            <a:solidFill>
              <a:srgbClr val="00B0F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00B0F0"/>
              </a:solidFill>
            </a:rPr>
            <a:t>Selling on the basis of estimate the ratio of fat in milk</a:t>
          </a:r>
          <a:r>
            <a:rPr lang="en-US" sz="2400" kern="1200" dirty="0" smtClean="0"/>
            <a:t> </a:t>
          </a:r>
          <a:r>
            <a:rPr lang="en-US" sz="2400" kern="1200" dirty="0" smtClean="0">
              <a:solidFill>
                <a:srgbClr val="00B0F0"/>
              </a:solidFill>
            </a:rPr>
            <a:t>in every 100 units in milk</a:t>
          </a:r>
          <a:endParaRPr lang="en-US" sz="2400" kern="1200" dirty="0">
            <a:solidFill>
              <a:srgbClr val="00B0F0"/>
            </a:solidFill>
          </a:endParaRPr>
        </a:p>
      </dsp:txBody>
      <dsp:txXfrm rot="-5400000">
        <a:off x="1201772" y="1935808"/>
        <a:ext cx="7323049" cy="1006980"/>
      </dsp:txXfrm>
    </dsp:sp>
    <dsp:sp modelId="{B4EAE5A7-A7B3-46E2-A22F-D10202AAD4AE}">
      <dsp:nvSpPr>
        <dsp:cNvPr id="0" name=""/>
        <dsp:cNvSpPr/>
      </dsp:nvSpPr>
      <dsp:spPr>
        <a:xfrm rot="5400000">
          <a:off x="-257522" y="3676938"/>
          <a:ext cx="1716816" cy="1201771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 rot="-5400000">
        <a:off x="1" y="4020302"/>
        <a:ext cx="1201771" cy="515045"/>
      </dsp:txXfrm>
    </dsp:sp>
    <dsp:sp modelId="{BF9675BA-2A4E-4710-80DF-2C68B12FE5D0}">
      <dsp:nvSpPr>
        <dsp:cNvPr id="0" name=""/>
        <dsp:cNvSpPr/>
      </dsp:nvSpPr>
      <dsp:spPr>
        <a:xfrm rot="5400000">
          <a:off x="4332568" y="288619"/>
          <a:ext cx="1115930" cy="73775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solidFill>
              <a:srgbClr val="00B0F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00B0F0"/>
              </a:solidFill>
            </a:rPr>
            <a:t>Selling on the basis of the fat ratio and solid not fat in milk which are important for cheese processing</a:t>
          </a:r>
          <a:endParaRPr lang="en-US" sz="2400" kern="1200" dirty="0">
            <a:solidFill>
              <a:srgbClr val="00B0F0"/>
            </a:solidFill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400" kern="1200" dirty="0"/>
        </a:p>
      </dsp:txBody>
      <dsp:txXfrm rot="-5400000">
        <a:off x="1201772" y="3473891"/>
        <a:ext cx="7323049" cy="1006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79CA9-66A1-4CC6-BD47-427B6AD2AC2C}" type="datetimeFigureOut">
              <a:rPr lang="en-US" smtClean="0"/>
              <a:t>21-Dec-15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Milk production: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0DB10-A8F4-475B-9F8C-0EE3C761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6624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2FB3B-C516-4CBA-958C-8A04E125DA6C}" type="datetimeFigureOut">
              <a:rPr lang="en-US" smtClean="0"/>
              <a:pPr/>
              <a:t>21-Dec-15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Milk production: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4CEDC-5FBE-49EB-8CC8-C9E884C615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843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Milk production: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95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Milk production: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88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Milk production: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54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Milk production: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24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Milk production: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80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5788A-C122-4CEC-955B-5D00FD582573}" type="datetime1">
              <a:rPr lang="en-US" smtClean="0"/>
              <a:t>21-Dec-15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A0E89-3B39-4A65-A01A-80D769149A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5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D9959D-33F7-4B0D-B063-B44FE6400A0F}" type="datetime1">
              <a:rPr lang="en-US" smtClean="0"/>
              <a:t>21-Dec-15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CBB1B-3626-4817-B54C-E8F94B53DF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26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DB08F8-9CE1-45BA-99B1-D84CE0D75F1B}" type="datetime1">
              <a:rPr lang="en-US" smtClean="0"/>
              <a:t>21-Dec-15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D5B78-5245-4DDF-8FDB-6B8A32DB8D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7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77D7B7-591E-4BB6-AEBA-D8E92A2E4702}" type="datetime1">
              <a:rPr lang="en-US" smtClean="0"/>
              <a:t>21-Dec-15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3B1C9-21CD-43DB-A73E-E454A6E5CE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32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F15CCB-CCA7-4314-936A-A356709EF98A}" type="datetime1">
              <a:rPr lang="en-US" smtClean="0"/>
              <a:t>21-Dec-15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577D43-EAA3-4880-9820-26F2476434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8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876F66-A395-4223-A28D-4EEE7F91C99D}" type="datetime1">
              <a:rPr lang="en-US" smtClean="0"/>
              <a:t>21-Dec-15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76F20-3DFB-46A6-B43A-C197C242EA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4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FFDDE4-E85A-479C-9CDF-3671F7C9F579}" type="datetime1">
              <a:rPr lang="en-US" smtClean="0"/>
              <a:t>21-Dec-15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696AC-017A-4AFE-89B5-4E4578B452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2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39D887-8479-4F53-8C5C-ABF8C00F8B35}" type="datetime1">
              <a:rPr lang="en-US" smtClean="0"/>
              <a:t>21-Dec-15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06E23-DF98-4F0B-B1B0-FCCC4A1F26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1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E112F2-0F8C-4E96-9600-54F9B7197125}" type="datetime1">
              <a:rPr lang="en-US" smtClean="0"/>
              <a:t>21-Dec-15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01546-1536-4957-930E-E4DC9941D4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84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E26056-AA8A-43A3-BCB8-9F957A06B93E}" type="datetime1">
              <a:rPr lang="en-US" smtClean="0"/>
              <a:t>21-Dec-15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3311E-988B-4FBA-AB94-5506017449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5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2D0906-1FDD-4155-852D-155EE82183F8}" type="datetime1">
              <a:rPr lang="en-US" smtClean="0"/>
              <a:t>21-Dec-15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DB66D-711A-4538-A5F6-4BFDE4BDE9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9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32F169-83CC-4FA2-A733-8B295E0B3EAC}" type="datetime1">
              <a:rPr lang="en-US" smtClean="0"/>
              <a:t>21-Dec-15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CF1099-201F-45A5-9586-C678B6BB57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5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2">
                <a:tint val="100000"/>
                <a:shade val="90000"/>
                <a:hueMod val="100000"/>
                <a:satMod val="130000"/>
                <a:lumMod val="90000"/>
              </a:schemeClr>
            </a:gs>
            <a:gs pos="99000">
              <a:schemeClr val="bg2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79512" y="1040905"/>
            <a:ext cx="6768752" cy="1812031"/>
          </a:xfrm>
          <a:effectLst>
            <a:outerShdw blurRad="50800" dist="50800" dir="5400000" algn="ctr" rotWithShape="0">
              <a:schemeClr val="tx2">
                <a:lumMod val="50000"/>
                <a:alpha val="25000"/>
              </a:schemeClr>
            </a:outerShdw>
          </a:effectLst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mtClean="0">
                <a:latin typeface="Britannic Bold" pitchFamily="34" charset="0"/>
              </a:rPr>
              <a:t/>
            </a:r>
            <a:br>
              <a:rPr lang="en-US" smtClean="0">
                <a:latin typeface="Britannic Bold" pitchFamily="34" charset="0"/>
              </a:rPr>
            </a:br>
            <a:r>
              <a:rPr lang="en-US" smtClean="0">
                <a:latin typeface="Britannic Bold" pitchFamily="34" charset="0"/>
              </a:rPr>
              <a:t/>
            </a:r>
            <a:br>
              <a:rPr lang="en-US" smtClean="0">
                <a:latin typeface="Britannic Bold" pitchFamily="34" charset="0"/>
              </a:rPr>
            </a:br>
            <a:r>
              <a:rPr lang="en-US" sz="4000" smtClean="0">
                <a:solidFill>
                  <a:srgbClr val="FF0000"/>
                </a:solidFill>
                <a:latin typeface="Britannic Bold" pitchFamily="34" charset="0"/>
              </a:rPr>
              <a:t>OVERVIEW ON</a:t>
            </a:r>
            <a:br>
              <a:rPr lang="en-US" sz="4000" smtClean="0">
                <a:solidFill>
                  <a:srgbClr val="FF0000"/>
                </a:solidFill>
                <a:latin typeface="Britannic Bold" pitchFamily="34" charset="0"/>
              </a:rPr>
            </a:br>
            <a:r>
              <a:rPr lang="en-US" sz="4000" smtClean="0">
                <a:solidFill>
                  <a:srgbClr val="FF0000"/>
                </a:solidFill>
                <a:latin typeface="Britannic Bold" pitchFamily="34" charset="0"/>
              </a:rPr>
              <a:t>Milking Hygiene and milk Quality</a:t>
            </a:r>
            <a:br>
              <a:rPr lang="en-US" sz="4000" smtClean="0">
                <a:solidFill>
                  <a:srgbClr val="FF0000"/>
                </a:solidFill>
                <a:latin typeface="Britannic Bold" pitchFamily="34" charset="0"/>
              </a:rPr>
            </a:br>
            <a:r>
              <a:rPr lang="en-US" sz="4000" smtClean="0">
                <a:solidFill>
                  <a:srgbClr val="FF0000"/>
                </a:solidFill>
                <a:latin typeface="Britannic Bold" pitchFamily="34" charset="0"/>
              </a:rPr>
              <a:t> IN </a:t>
            </a:r>
            <a:r>
              <a:rPr lang="en-US" sz="4000" smtClean="0">
                <a:solidFill>
                  <a:srgbClr val="FF0000"/>
                </a:solidFill>
                <a:effectLst/>
              </a:rPr>
              <a:t>E</a:t>
            </a:r>
            <a:r>
              <a:rPr lang="en-US" sz="4000" smtClean="0">
                <a:solidFill>
                  <a:srgbClr val="FF0000"/>
                </a:solidFill>
                <a:latin typeface="Britannic Bold" pitchFamily="34" charset="0"/>
              </a:rPr>
              <a:t>GYPT</a:t>
            </a:r>
            <a:r>
              <a:rPr lang="en-US" sz="4000" smtClean="0">
                <a:solidFill>
                  <a:srgbClr val="FF0000"/>
                </a:solidFill>
              </a:rPr>
              <a:t/>
            </a:r>
            <a:br>
              <a:rPr lang="en-US" sz="4000" smtClean="0">
                <a:solidFill>
                  <a:srgbClr val="FF0000"/>
                </a:solidFill>
              </a:rPr>
            </a:br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013176"/>
            <a:ext cx="8534400" cy="1224136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00B0F0"/>
                </a:solidFill>
                <a:latin typeface="Britannic Bold" pitchFamily="34" charset="0"/>
              </a:rPr>
              <a:t>By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00B0F0"/>
                </a:solidFill>
                <a:latin typeface="Britannic Bold" pitchFamily="34" charset="0"/>
              </a:rPr>
              <a:t>Dr.  </a:t>
            </a:r>
            <a:r>
              <a:rPr lang="en-US" sz="2400" dirty="0" err="1" smtClean="0">
                <a:solidFill>
                  <a:srgbClr val="00B0F0"/>
                </a:solidFill>
                <a:latin typeface="Bernard MT Condensed" pitchFamily="18" charset="0"/>
              </a:rPr>
              <a:t>Sherin</a:t>
            </a:r>
            <a:r>
              <a:rPr lang="en-US" sz="2400" dirty="0" smtClean="0">
                <a:solidFill>
                  <a:srgbClr val="00B0F0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Bernard MT Condensed" pitchFamily="18" charset="0"/>
              </a:rPr>
              <a:t>kamal</a:t>
            </a:r>
            <a:r>
              <a:rPr lang="en-US" sz="2400" dirty="0" smtClean="0">
                <a:solidFill>
                  <a:srgbClr val="00B0F0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Bernard MT Condensed" pitchFamily="18" charset="0"/>
              </a:rPr>
              <a:t>Genina</a:t>
            </a:r>
            <a:endParaRPr lang="en-US" sz="2400" dirty="0" smtClean="0">
              <a:solidFill>
                <a:srgbClr val="00B0F0"/>
              </a:solidFill>
              <a:latin typeface="Bernard MT Condensed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00B0F0"/>
                </a:solidFill>
                <a:latin typeface="Bernard MT Condensed" pitchFamily="18" charset="0"/>
              </a:rPr>
              <a:t>Researcher at Animal Production Research Institute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00B0F0"/>
                </a:solidFill>
                <a:latin typeface="Bernard MT Condensed" pitchFamily="18" charset="0"/>
              </a:rPr>
              <a:t>Egypt </a:t>
            </a:r>
            <a:r>
              <a:rPr lang="en-US" sz="2400" dirty="0" smtClean="0">
                <a:solidFill>
                  <a:srgbClr val="00B0F0"/>
                </a:solidFill>
                <a:latin typeface="Bernard MT Condensed" pitchFamily="18" charset="0"/>
              </a:rPr>
              <a:t>- 2013</a:t>
            </a:r>
            <a:endParaRPr lang="en-US" sz="2400" dirty="0">
              <a:solidFill>
                <a:srgbClr val="00B0F0"/>
              </a:solidFill>
              <a:latin typeface="Bernard MT Condensed" pitchFamily="18" charset="0"/>
            </a:endParaRPr>
          </a:p>
        </p:txBody>
      </p:sp>
      <p:pic>
        <p:nvPicPr>
          <p:cNvPr id="5" name="Picture 1029" descr="85366674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1"/>
            <a:ext cx="2209800" cy="153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Dai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2852936"/>
            <a:ext cx="850106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Milk Transfer</a:t>
            </a: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rgbClr val="00B0F0"/>
                </a:solidFill>
              </a:rPr>
              <a:t>Transferred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milk often in tanks or in tank cars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u="sng" dirty="0">
                <a:solidFill>
                  <a:srgbClr val="FF0000"/>
                </a:solidFill>
              </a:rPr>
              <a:t>Precautions</a:t>
            </a: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sz="2400" dirty="0">
                <a:solidFill>
                  <a:srgbClr val="00B0F0"/>
                </a:solidFill>
              </a:rPr>
              <a:t>1-Cleaner transport containers - milk cooling at 40 F</a:t>
            </a:r>
            <a:br>
              <a:rPr lang="en-US" sz="2400" dirty="0">
                <a:solidFill>
                  <a:srgbClr val="00B0F0"/>
                </a:solidFill>
              </a:rPr>
            </a:br>
            <a:r>
              <a:rPr lang="en-US" sz="2400" dirty="0">
                <a:solidFill>
                  <a:srgbClr val="00B0F0"/>
                </a:solidFill>
              </a:rPr>
              <a:t>2-Filling the tanks to the end to prevent </a:t>
            </a:r>
            <a:r>
              <a:rPr lang="en-US" sz="2400" dirty="0" smtClean="0">
                <a:solidFill>
                  <a:srgbClr val="00B0F0"/>
                </a:solidFill>
              </a:rPr>
              <a:t>appearance of butter pellets.</a:t>
            </a:r>
            <a:r>
              <a:rPr lang="en-US" sz="2400" dirty="0">
                <a:solidFill>
                  <a:srgbClr val="00B0F0"/>
                </a:solidFill>
              </a:rPr>
              <a:t/>
            </a:r>
            <a:br>
              <a:rPr lang="en-US" sz="2400" dirty="0">
                <a:solidFill>
                  <a:srgbClr val="00B0F0"/>
                </a:solidFill>
              </a:rPr>
            </a:br>
            <a:r>
              <a:rPr lang="en-US" sz="2400" dirty="0">
                <a:solidFill>
                  <a:srgbClr val="00B0F0"/>
                </a:solidFill>
              </a:rPr>
              <a:t>3-Test a quick way to save and prevent </a:t>
            </a:r>
            <a:r>
              <a:rPr lang="en-US" sz="2400" dirty="0" smtClean="0">
                <a:solidFill>
                  <a:srgbClr val="00B0F0"/>
                </a:solidFill>
              </a:rPr>
              <a:t>spoiling  </a:t>
            </a:r>
            <a:r>
              <a:rPr lang="en-US" sz="2400" dirty="0">
                <a:solidFill>
                  <a:srgbClr val="00B0F0"/>
                </a:solidFill>
              </a:rPr>
              <a:t>milk</a:t>
            </a:r>
            <a:br>
              <a:rPr lang="en-US" sz="2400" dirty="0">
                <a:solidFill>
                  <a:srgbClr val="00B0F0"/>
                </a:solidFill>
              </a:rPr>
            </a:br>
            <a:r>
              <a:rPr lang="en-US" sz="2400" dirty="0">
                <a:solidFill>
                  <a:srgbClr val="00B0F0"/>
                </a:solidFill>
              </a:rPr>
              <a:t>4-Not be exposed transport containers to the sun</a:t>
            </a:r>
            <a:br>
              <a:rPr lang="en-US" sz="2400" dirty="0">
                <a:solidFill>
                  <a:srgbClr val="00B0F0"/>
                </a:solidFill>
              </a:rPr>
            </a:br>
            <a:r>
              <a:rPr lang="en-US" sz="2400" dirty="0">
                <a:solidFill>
                  <a:srgbClr val="00B0F0"/>
                </a:solidFill>
              </a:rPr>
              <a:t>and not opening.</a:t>
            </a:r>
          </a:p>
          <a:p>
            <a:endParaRPr lang="en-US" dirty="0"/>
          </a:p>
        </p:txBody>
      </p:sp>
      <p:pic>
        <p:nvPicPr>
          <p:cNvPr id="5" name="Picture 8" descr="http://t0.gstatic.com/images?q=tbn:ANd9GcRzrXVNKPWIspfoRW21AHvKgArusqAVMhcyFp9MPnobt4m9gkMx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-22650"/>
            <a:ext cx="4351372" cy="16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7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92211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Collection centers and cooling milk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8507288" cy="500141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rgbClr val="00B0F0"/>
                </a:solidFill>
              </a:rPr>
              <a:t>Places that use to collect milk from small producers to facilitate the marketing of a good economic </a:t>
            </a:r>
            <a:r>
              <a:rPr lang="en-US" sz="2400" dirty="0" smtClean="0">
                <a:solidFill>
                  <a:srgbClr val="00B0F0"/>
                </a:solidFill>
              </a:rPr>
              <a:t>way</a:t>
            </a:r>
            <a:endParaRPr lang="en-US" sz="2400" dirty="0">
              <a:solidFill>
                <a:srgbClr val="00B0F0"/>
              </a:solidFill>
            </a:endParaRPr>
          </a:p>
          <a:p>
            <a:r>
              <a:rPr lang="en-US" sz="2400" u="sng" dirty="0">
                <a:solidFill>
                  <a:srgbClr val="FF0000"/>
                </a:solidFill>
                <a:latin typeface="Aharoni" pitchFamily="2" charset="-79"/>
                <a:ea typeface="+mj-ea"/>
                <a:cs typeface="Aharoni" pitchFamily="2" charset="-79"/>
              </a:rPr>
              <a:t>Stages of the work in the collection </a:t>
            </a:r>
            <a:r>
              <a:rPr lang="en-US" sz="2400" u="sng" dirty="0" smtClean="0">
                <a:solidFill>
                  <a:srgbClr val="FF0000"/>
                </a:solidFill>
                <a:latin typeface="Aharoni" pitchFamily="2" charset="-79"/>
                <a:ea typeface="+mj-ea"/>
                <a:cs typeface="Aharoni" pitchFamily="2" charset="-79"/>
              </a:rPr>
              <a:t>centers:</a:t>
            </a:r>
          </a:p>
          <a:p>
            <a:r>
              <a:rPr lang="en-US" i="1" u="sng" dirty="0">
                <a:solidFill>
                  <a:srgbClr val="FF0000"/>
                </a:solidFill>
              </a:rPr>
              <a:t>Collects the milk needed to run these </a:t>
            </a:r>
            <a:r>
              <a:rPr lang="en-US" i="1" u="sng" dirty="0" smtClean="0">
                <a:solidFill>
                  <a:srgbClr val="FF0000"/>
                </a:solidFill>
              </a:rPr>
              <a:t>centers: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</a:rPr>
              <a:t>The </a:t>
            </a:r>
            <a:r>
              <a:rPr lang="en-US" sz="2400" dirty="0">
                <a:solidFill>
                  <a:srgbClr val="00B0F0"/>
                </a:solidFill>
              </a:rPr>
              <a:t>top producers supplied directly their milk for assembly </a:t>
            </a:r>
            <a:r>
              <a:rPr lang="en-US" sz="2400" dirty="0" smtClean="0">
                <a:solidFill>
                  <a:srgbClr val="00B0F0"/>
                </a:solidFill>
              </a:rPr>
              <a:t>center.</a:t>
            </a:r>
            <a:endParaRPr lang="en-US" sz="2400" dirty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>
                <a:solidFill>
                  <a:srgbClr val="00B0F0"/>
                </a:solidFill>
              </a:rPr>
              <a:t>- </a:t>
            </a:r>
            <a:r>
              <a:rPr lang="en-US" sz="2400" dirty="0" smtClean="0">
                <a:solidFill>
                  <a:srgbClr val="00B0F0"/>
                </a:solidFill>
              </a:rPr>
              <a:t>The </a:t>
            </a:r>
            <a:r>
              <a:rPr lang="en-US" sz="2400" dirty="0">
                <a:solidFill>
                  <a:srgbClr val="00B0F0"/>
                </a:solidFill>
              </a:rPr>
              <a:t>middlemen milk collection and </a:t>
            </a:r>
            <a:r>
              <a:rPr lang="en-US" sz="2400" dirty="0" smtClean="0">
                <a:solidFill>
                  <a:srgbClr val="00B0F0"/>
                </a:solidFill>
              </a:rPr>
              <a:t>also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</a:rPr>
              <a:t>, the cooperatives </a:t>
            </a:r>
            <a:r>
              <a:rPr lang="en-US" sz="2400" dirty="0">
                <a:solidFill>
                  <a:srgbClr val="00B0F0"/>
                </a:solidFill>
              </a:rPr>
              <a:t>producers 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i="1" u="sng" dirty="0" smtClean="0">
                <a:solidFill>
                  <a:srgbClr val="FF0000"/>
                </a:solidFill>
              </a:rPr>
              <a:t>Final </a:t>
            </a:r>
            <a:r>
              <a:rPr lang="en-US" i="1" u="sng" dirty="0">
                <a:solidFill>
                  <a:srgbClr val="FF0000"/>
                </a:solidFill>
              </a:rPr>
              <a:t>preparation for milk</a:t>
            </a:r>
          </a:p>
          <a:p>
            <a:endParaRPr lang="en-US" sz="2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837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995120" cy="57606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Work Steps collection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8435280" cy="616530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                                       Arrival </a:t>
            </a:r>
            <a:r>
              <a:rPr lang="en-US" dirty="0">
                <a:solidFill>
                  <a:srgbClr val="00B0F0"/>
                </a:solidFill>
              </a:rPr>
              <a:t>of milk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                                               ↓</a:t>
            </a: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                                     Examination tanks</a:t>
            </a: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                                              ↓</a:t>
            </a: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             Initial </a:t>
            </a:r>
            <a:r>
              <a:rPr lang="en-US" dirty="0">
                <a:solidFill>
                  <a:srgbClr val="00B0F0"/>
                </a:solidFill>
              </a:rPr>
              <a:t>detection on the milk to a report accepted or rejected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                                              ↓</a:t>
            </a: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               Sampling </a:t>
            </a:r>
            <a:r>
              <a:rPr lang="en-US" dirty="0">
                <a:solidFill>
                  <a:srgbClr val="00B0F0"/>
                </a:solidFill>
              </a:rPr>
              <a:t>of milk to estimate the degree of quality and value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                                              ↓</a:t>
            </a: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                                    Weight </a:t>
            </a:r>
            <a:r>
              <a:rPr lang="en-US" dirty="0">
                <a:solidFill>
                  <a:srgbClr val="00B0F0"/>
                </a:solidFill>
              </a:rPr>
              <a:t>of milk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                                              ↓</a:t>
            </a: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                              Milk </a:t>
            </a:r>
            <a:r>
              <a:rPr lang="en-US" dirty="0">
                <a:solidFill>
                  <a:srgbClr val="00B0F0"/>
                </a:solidFill>
              </a:rPr>
              <a:t>collection at the Reception tub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                                              ↓</a:t>
            </a: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                                   Filter </a:t>
            </a:r>
            <a:r>
              <a:rPr lang="en-US" dirty="0">
                <a:solidFill>
                  <a:srgbClr val="00B0F0"/>
                </a:solidFill>
              </a:rPr>
              <a:t>milk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                                              ↓</a:t>
            </a: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                                       Cooling</a:t>
            </a: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                                             ↓</a:t>
            </a: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                                        filling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                                             ↓</a:t>
            </a: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(In </a:t>
            </a:r>
            <a:r>
              <a:rPr lang="en-US" dirty="0">
                <a:solidFill>
                  <a:srgbClr val="00B0F0"/>
                </a:solidFill>
              </a:rPr>
              <a:t>the transport </a:t>
            </a:r>
            <a:r>
              <a:rPr lang="en-US" dirty="0" smtClean="0">
                <a:solidFill>
                  <a:srgbClr val="00B0F0"/>
                </a:solidFill>
              </a:rPr>
              <a:t>Tanks  ----   </a:t>
            </a:r>
            <a:r>
              <a:rPr lang="en-US" dirty="0">
                <a:solidFill>
                  <a:srgbClr val="00B0F0"/>
                </a:solidFill>
              </a:rPr>
              <a:t>in </a:t>
            </a:r>
            <a:r>
              <a:rPr lang="en-US" dirty="0" smtClean="0">
                <a:solidFill>
                  <a:srgbClr val="00B0F0"/>
                </a:solidFill>
              </a:rPr>
              <a:t>Tanks   ---  the </a:t>
            </a:r>
            <a:r>
              <a:rPr lang="en-US" dirty="0">
                <a:solidFill>
                  <a:srgbClr val="00B0F0"/>
                </a:solidFill>
              </a:rPr>
              <a:t>closet </a:t>
            </a:r>
            <a:r>
              <a:rPr lang="en-US" dirty="0" smtClean="0">
                <a:solidFill>
                  <a:srgbClr val="00B0F0"/>
                </a:solidFill>
              </a:rPr>
              <a:t>conservation)</a:t>
            </a: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                               (Store </a:t>
            </a:r>
            <a:r>
              <a:rPr lang="en-US" dirty="0">
                <a:solidFill>
                  <a:srgbClr val="00B0F0"/>
                </a:solidFill>
              </a:rPr>
              <a:t>keeping </a:t>
            </a:r>
            <a:r>
              <a:rPr lang="en-US" dirty="0" smtClean="0">
                <a:solidFill>
                  <a:srgbClr val="00B0F0"/>
                </a:solidFill>
              </a:rPr>
              <a:t>cool)</a:t>
            </a: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                                             ↓</a:t>
            </a: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                                  To </a:t>
            </a:r>
            <a:r>
              <a:rPr lang="en-US" dirty="0">
                <a:solidFill>
                  <a:srgbClr val="00B0F0"/>
                </a:solidFill>
              </a:rPr>
              <a:t>the factory</a:t>
            </a:r>
          </a:p>
        </p:txBody>
      </p:sp>
    </p:spTree>
    <p:extLst>
      <p:ext uri="{BB962C8B-B14F-4D97-AF65-F5344CB8AC3E}">
        <p14:creationId xmlns:p14="http://schemas.microsoft.com/office/powerpoint/2010/main" val="266839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MILK MARKETING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01022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76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MILK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58" y="1700808"/>
            <a:ext cx="8832721" cy="5256584"/>
          </a:xfrm>
          <a:ln>
            <a:solidFill>
              <a:srgbClr val="31BF7F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                               </a:t>
            </a:r>
            <a:r>
              <a:rPr lang="en-US" dirty="0">
                <a:solidFill>
                  <a:srgbClr val="FF0000"/>
                </a:solidFill>
              </a:rPr>
              <a:t> Producer             </a:t>
            </a:r>
            <a:r>
              <a:rPr lang="en-US" dirty="0" smtClean="0">
                <a:solidFill>
                  <a:srgbClr val="FF0000"/>
                </a:solidFill>
              </a:rPr>
              <a:t>Middleman</a:t>
            </a:r>
            <a:r>
              <a:rPr lang="en-US" dirty="0" smtClean="0"/>
              <a:t>      </a:t>
            </a:r>
          </a:p>
          <a:p>
            <a:r>
              <a:rPr lang="en-US" dirty="0">
                <a:solidFill>
                  <a:srgbClr val="FF0000"/>
                </a:solidFill>
              </a:rPr>
              <a:t>Consumer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Reseller</a:t>
            </a:r>
            <a:r>
              <a:rPr lang="en-US" dirty="0" smtClean="0"/>
              <a:t>                                                       </a:t>
            </a:r>
            <a:r>
              <a:rPr lang="en-US" dirty="0">
                <a:solidFill>
                  <a:srgbClr val="FF0000"/>
                </a:solidFill>
              </a:rPr>
              <a:t>Wholesaler </a:t>
            </a:r>
            <a:r>
              <a:rPr lang="en-US" dirty="0" smtClean="0"/>
              <a:t>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</a:t>
            </a:r>
            <a:r>
              <a:rPr lang="en-US" dirty="0">
                <a:solidFill>
                  <a:srgbClr val="FF0000"/>
                </a:solidFill>
              </a:rPr>
              <a:t>Factory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5292080" y="2182006"/>
            <a:ext cx="1584176" cy="12115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21168817">
            <a:off x="2680315" y="2304387"/>
            <a:ext cx="1728192" cy="17324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451510" y="2303164"/>
            <a:ext cx="242316" cy="304034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5400000" flipV="1">
            <a:off x="1093572" y="3477335"/>
            <a:ext cx="1752851" cy="216025"/>
          </a:xfrm>
          <a:prstGeom prst="leftArrow">
            <a:avLst/>
          </a:prstGeom>
          <a:solidFill>
            <a:schemeClr val="tx1"/>
          </a:solidFill>
          <a:ln>
            <a:solidFill>
              <a:srgbClr val="31B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4094491" flipH="1">
            <a:off x="5186360" y="930592"/>
            <a:ext cx="138732" cy="5250754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5657319" flipH="1">
            <a:off x="5057348" y="-169626"/>
            <a:ext cx="192591" cy="502908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7668344" y="2427078"/>
            <a:ext cx="242316" cy="2061735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 rot="18422321">
            <a:off x="4533241" y="3926147"/>
            <a:ext cx="3834554" cy="157715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>
            <a:off x="2078010" y="4905086"/>
            <a:ext cx="4541340" cy="16980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 rot="20775457" flipV="1">
            <a:off x="4675603" y="5493002"/>
            <a:ext cx="2765766" cy="1798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 rot="1128198">
            <a:off x="1462649" y="5690640"/>
            <a:ext cx="1813192" cy="316179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9653669">
            <a:off x="5665017" y="2352054"/>
            <a:ext cx="167698" cy="270777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 rot="18901651">
            <a:off x="1944417" y="3340116"/>
            <a:ext cx="2866815" cy="122255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MILK Evaluation and PRICES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98050952"/>
              </p:ext>
            </p:extLst>
          </p:nvPr>
        </p:nvGraphicFramePr>
        <p:xfrm>
          <a:off x="457200" y="980728"/>
          <a:ext cx="8579296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301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Quality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435280" cy="4929411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B0F0"/>
                </a:solidFill>
              </a:rPr>
              <a:t>The number of bacteria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B0F0"/>
                </a:solidFill>
              </a:rPr>
              <a:t>The number of SCC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B0F0"/>
                </a:solidFill>
              </a:rPr>
              <a:t>The presence of Antibiotics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00B0F0"/>
                </a:solidFill>
              </a:rPr>
              <a:t>The presence </a:t>
            </a:r>
            <a:r>
              <a:rPr lang="en-US" dirty="0" smtClean="0">
                <a:solidFill>
                  <a:srgbClr val="00B0F0"/>
                </a:solidFill>
              </a:rPr>
              <a:t>of dirt and smell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00B0F0"/>
                </a:solidFill>
              </a:rPr>
              <a:t>The presence of remains of Cleaners and any additions by </a:t>
            </a:r>
            <a:r>
              <a:rPr lang="en-US" dirty="0" smtClean="0">
                <a:solidFill>
                  <a:srgbClr val="00B0F0"/>
                </a:solidFill>
              </a:rPr>
              <a:t>seller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B0F0"/>
                </a:solidFill>
              </a:rPr>
              <a:t>Acidity</a:t>
            </a: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6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Recommendations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8507288" cy="5760640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Follow the hygiene used in the production of milk and get to know the different aspects of the default speed of treatment</a:t>
            </a:r>
            <a:r>
              <a:rPr lang="en-US" sz="9600" dirty="0" smtClean="0">
                <a:solidFill>
                  <a:srgbClr val="0070C0"/>
                </a:solidFill>
              </a:rPr>
              <a:t>.</a:t>
            </a:r>
          </a:p>
          <a:p>
            <a:endParaRPr lang="en-US" sz="9600" dirty="0">
              <a:solidFill>
                <a:srgbClr val="0070C0"/>
              </a:solidFill>
            </a:endParaRPr>
          </a:p>
          <a:p>
            <a:r>
              <a:rPr lang="en-US" sz="9600" dirty="0">
                <a:solidFill>
                  <a:srgbClr val="0070C0"/>
                </a:solidFill>
              </a:rPr>
              <a:t>Select different levels of quality of </a:t>
            </a:r>
            <a:r>
              <a:rPr lang="en-US" sz="9600" dirty="0" smtClean="0">
                <a:solidFill>
                  <a:srgbClr val="0070C0"/>
                </a:solidFill>
              </a:rPr>
              <a:t>milk </a:t>
            </a:r>
            <a:r>
              <a:rPr lang="en-US" sz="9600" dirty="0">
                <a:solidFill>
                  <a:srgbClr val="0070C0"/>
                </a:solidFill>
              </a:rPr>
              <a:t>on the basis of </a:t>
            </a:r>
            <a:r>
              <a:rPr lang="en-US" sz="9600" dirty="0" smtClean="0">
                <a:solidFill>
                  <a:srgbClr val="0070C0"/>
                </a:solidFill>
              </a:rPr>
              <a:t>which </a:t>
            </a:r>
            <a:r>
              <a:rPr lang="en-US" sz="9600" dirty="0">
                <a:solidFill>
                  <a:srgbClr val="0070C0"/>
                </a:solidFill>
              </a:rPr>
              <a:t>is the price of </a:t>
            </a:r>
            <a:r>
              <a:rPr lang="en-US" sz="9600" dirty="0" smtClean="0">
                <a:solidFill>
                  <a:srgbClr val="0070C0"/>
                </a:solidFill>
              </a:rPr>
              <a:t>milk</a:t>
            </a:r>
          </a:p>
          <a:p>
            <a:r>
              <a:rPr lang="en-US" sz="9600" dirty="0" smtClean="0">
                <a:solidFill>
                  <a:srgbClr val="0070C0"/>
                </a:solidFill>
              </a:rPr>
              <a:t>Tracking </a:t>
            </a:r>
            <a:r>
              <a:rPr lang="en-US" sz="9600" dirty="0">
                <a:solidFill>
                  <a:srgbClr val="0070C0"/>
                </a:solidFill>
              </a:rPr>
              <a:t>the health status of the herd animals and detect any cases of sick and isolated to protect the rest of the </a:t>
            </a:r>
            <a:r>
              <a:rPr lang="en-US" sz="9600" dirty="0" smtClean="0">
                <a:solidFill>
                  <a:srgbClr val="0070C0"/>
                </a:solidFill>
              </a:rPr>
              <a:t>herd</a:t>
            </a:r>
            <a:r>
              <a:rPr lang="en-US" sz="9600" dirty="0">
                <a:solidFill>
                  <a:srgbClr val="0070C0"/>
                </a:solidFill>
              </a:rPr>
              <a:t/>
            </a:r>
            <a:br>
              <a:rPr lang="en-US" sz="9600" dirty="0">
                <a:solidFill>
                  <a:srgbClr val="0070C0"/>
                </a:solidFill>
              </a:rPr>
            </a:br>
            <a:endParaRPr lang="en-US" sz="9600" dirty="0" smtClean="0">
              <a:solidFill>
                <a:srgbClr val="0070C0"/>
              </a:solidFill>
            </a:endParaRPr>
          </a:p>
          <a:p>
            <a:r>
              <a:rPr lang="en-US" sz="9600" dirty="0" smtClean="0">
                <a:solidFill>
                  <a:srgbClr val="0070C0"/>
                </a:solidFill>
              </a:rPr>
              <a:t>Speed </a:t>
            </a:r>
            <a:r>
              <a:rPr lang="en-US" sz="9600" dirty="0">
                <a:solidFill>
                  <a:srgbClr val="0070C0"/>
                </a:solidFill>
              </a:rPr>
              <a:t>​​detect any changes in the economic components of milk represented in the proportion of fat and </a:t>
            </a:r>
            <a:r>
              <a:rPr lang="en-US" sz="9600" dirty="0" smtClean="0">
                <a:solidFill>
                  <a:srgbClr val="0070C0"/>
                </a:solidFill>
              </a:rPr>
              <a:t>solids  not fat and knowledge of the reasons for it.</a:t>
            </a:r>
            <a:br>
              <a:rPr lang="en-US" sz="9600" dirty="0" smtClean="0">
                <a:solidFill>
                  <a:srgbClr val="0070C0"/>
                </a:solidFill>
              </a:rPr>
            </a:br>
            <a:endParaRPr lang="en-US" sz="9600" dirty="0" smtClean="0">
              <a:solidFill>
                <a:srgbClr val="0070C0"/>
              </a:solidFill>
            </a:endParaRPr>
          </a:p>
          <a:p>
            <a:pPr>
              <a:tabLst>
                <a:tab pos="5486400" algn="l"/>
              </a:tabLst>
            </a:pPr>
            <a:r>
              <a:rPr lang="en-US" sz="9600" dirty="0" smtClean="0">
                <a:solidFill>
                  <a:srgbClr val="0070C0"/>
                </a:solidFill>
              </a:rPr>
              <a:t>According </a:t>
            </a:r>
            <a:r>
              <a:rPr lang="en-US" sz="9600" dirty="0">
                <a:solidFill>
                  <a:srgbClr val="0070C0"/>
                </a:solidFill>
              </a:rPr>
              <a:t>to quality tests and accurately estimate the proportion of fat in diets accounts for feed herd animals.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9600" dirty="0">
                <a:solidFill>
                  <a:srgbClr val="0070C0"/>
                </a:solidFill>
              </a:rPr>
              <a:t>Placed the results of the tests potential infection of some animal diseases and thus the marketing process must be stopped even be sure of </a:t>
            </a:r>
            <a:r>
              <a:rPr lang="en-US" sz="9600" dirty="0" smtClean="0">
                <a:solidFill>
                  <a:srgbClr val="0070C0"/>
                </a:solidFill>
              </a:rPr>
              <a:t>that it free from infection.</a:t>
            </a:r>
            <a:endParaRPr lang="en-US" sz="9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7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548680"/>
            <a:ext cx="8507288" cy="630932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Cont.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Making </a:t>
            </a:r>
            <a:r>
              <a:rPr lang="en-US" sz="2400" dirty="0">
                <a:solidFill>
                  <a:srgbClr val="0070C0"/>
                </a:solidFill>
              </a:rPr>
              <a:t>sure to provide a rapid means for cooling milk </a:t>
            </a:r>
            <a:r>
              <a:rPr lang="en-US" sz="2400" dirty="0" smtClean="0">
                <a:solidFill>
                  <a:srgbClr val="0070C0"/>
                </a:solidFill>
              </a:rPr>
              <a:t>after milking  during storage and  transportation 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r>
              <a:rPr lang="en-US" sz="2400" dirty="0">
                <a:solidFill>
                  <a:srgbClr val="0070C0"/>
                </a:solidFill>
              </a:rPr>
              <a:t>Permanent </a:t>
            </a:r>
            <a:r>
              <a:rPr lang="en-US" sz="2400" dirty="0" smtClean="0">
                <a:solidFill>
                  <a:srgbClr val="0070C0"/>
                </a:solidFill>
              </a:rPr>
              <a:t>examination for the all parts of milking machines as (milk unit, linear rubber, milk tube, rubber joined stainless  steel tank)  with renew every 6 months and the other parts every year . </a:t>
            </a: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Daily cleaning  and disinfection for all the parts of milking machines.</a:t>
            </a: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Making sure about  modifying the pulsation level  of the cups during milking.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http://4.bp.blogspot.com/-Du9GPsbcvQw/TrEalyvKvTI/AAAAAAAAAmw/yaiw5qbE1Mc/s1600/Egypt_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04664" y="-685799"/>
            <a:ext cx="604867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33" descr="C:\Documents and Settings\AHMED\My Documents\My Pictures\egypt\030020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-243408"/>
            <a:ext cx="186047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Documents and Settings\AHMED\My Documents\My Pictures\egypt\2600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3200400"/>
            <a:ext cx="7133739" cy="421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3140968"/>
            <a:ext cx="549850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1640" y="2667000"/>
            <a:ext cx="4078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Impact"/>
              </a:rPr>
              <a:t>THANK  </a:t>
            </a:r>
            <a:r>
              <a:rPr lang="en-US" sz="40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Impact"/>
              </a:rPr>
              <a:t>YOU</a:t>
            </a:r>
          </a:p>
        </p:txBody>
      </p:sp>
      <p:sp>
        <p:nvSpPr>
          <p:cNvPr id="3" name="Rectangle 2"/>
          <p:cNvSpPr/>
          <p:nvPr/>
        </p:nvSpPr>
        <p:spPr>
          <a:xfrm>
            <a:off x="1547664" y="3244334"/>
            <a:ext cx="4824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Impact"/>
              </a:rPr>
              <a:t>Welcome to </a:t>
            </a:r>
            <a:r>
              <a:rPr lang="en-US" sz="40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Impact"/>
              </a:rPr>
              <a:t>Egypt </a:t>
            </a:r>
            <a:endParaRPr lang="en-US" sz="4000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latin typeface="Impact"/>
            </a:endParaRPr>
          </a:p>
        </p:txBody>
      </p:sp>
      <p:pic>
        <p:nvPicPr>
          <p:cNvPr id="2050" name="Picture 2" descr="C:\Users\user\Desktop\stillbirth2012\معالم مصر\shark-s-ba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672317"/>
            <a:ext cx="6682585" cy="392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75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624736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PHYSICAL 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DESCRIPTION</a:t>
            </a:r>
            <a:endParaRPr lang="en-US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76872"/>
            <a:ext cx="8964488" cy="4152524"/>
          </a:xfrm>
        </p:spPr>
        <p:txBody>
          <a:bodyPr>
            <a:normAutofit fontScale="92500" lnSpcReduction="10000"/>
          </a:bodyPr>
          <a:lstStyle/>
          <a:p>
            <a:pPr marL="627062" indent="-457200" algn="just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 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Animal production represent 33 % of the total agricultural   products in Egypt.</a:t>
            </a:r>
          </a:p>
          <a:p>
            <a:pPr marL="571500" indent="-401638" algn="just">
              <a:buFont typeface="Wingdings" pitchFamily="2" charset="2"/>
              <a:buChar char="v"/>
            </a:pPr>
            <a:endParaRPr 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khbar MT" pitchFamily="2" charset="-78"/>
            </a:endParaRPr>
          </a:p>
          <a:p>
            <a:pPr marL="571500" indent="-401638" algn="just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Total 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livestock dairy animals is 8.5 million ( 4.7 cattle &amp; 3.8 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buffaloes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, 2010).    </a:t>
            </a:r>
            <a:endParaRPr lang="en-US"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khbar MT" pitchFamily="2" charset="-78"/>
            </a:endParaRPr>
          </a:p>
          <a:p>
            <a:pPr marL="571500" indent="-401638" algn="just">
              <a:buFont typeface="Wingdings" pitchFamily="2" charset="2"/>
              <a:buChar char="v"/>
            </a:pPr>
            <a:endParaRPr 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khbar MT" pitchFamily="2" charset="-78"/>
            </a:endParaRPr>
          </a:p>
          <a:p>
            <a:pPr marL="177800" indent="-114300" algn="just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 Buffalo 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is the main dairy animal  in 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Egypt  and after that   cattle.</a:t>
            </a:r>
            <a:endParaRPr lang="en-US"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Milk production per year is 5.6 million tons. </a:t>
            </a:r>
            <a:endParaRPr lang="en-US"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khbar MT" pitchFamily="2" charset="-78"/>
            </a:endParaRPr>
          </a:p>
          <a:p>
            <a:pPr>
              <a:buFont typeface="Wingdings" pitchFamily="2" charset="2"/>
              <a:buChar char="v"/>
            </a:pPr>
            <a:endParaRPr lang="en-US"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khbar MT" pitchFamily="2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The contribution 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of buffalo to total milk production in Egypt 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is around 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70 per cent</a:t>
            </a:r>
          </a:p>
        </p:txBody>
      </p:sp>
      <p:pic>
        <p:nvPicPr>
          <p:cNvPr id="2050" name="Picture 2" descr="C:\Users\user\Desktop\mil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223224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86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-99392"/>
            <a:ext cx="8928992" cy="6768752"/>
          </a:xfrm>
        </p:spPr>
      </p:pic>
    </p:spTree>
    <p:extLst>
      <p:ext uri="{BB962C8B-B14F-4D97-AF65-F5344CB8AC3E}">
        <p14:creationId xmlns:p14="http://schemas.microsoft.com/office/powerpoint/2010/main" val="90058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83880" cy="936104"/>
          </a:xfrm>
        </p:spPr>
        <p:txBody>
          <a:bodyPr>
            <a:normAutofit/>
          </a:bodyPr>
          <a:lstStyle/>
          <a:p>
            <a:r>
              <a:rPr lang="en-US" dirty="0" err="1" smtClean="0"/>
              <a:t>Holstein,Friesian</a:t>
            </a:r>
            <a:r>
              <a:rPr lang="en-US" dirty="0" smtClean="0"/>
              <a:t> and its crossbreds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036496" cy="6225555"/>
          </a:xfrm>
        </p:spPr>
      </p:pic>
      <p:sp>
        <p:nvSpPr>
          <p:cNvPr id="3" name="Rectangle 2"/>
          <p:cNvSpPr/>
          <p:nvPr/>
        </p:nvSpPr>
        <p:spPr>
          <a:xfrm>
            <a:off x="5148064" y="5090992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675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07503" y="1609724"/>
            <a:ext cx="7056783" cy="45112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The definition of liquid milk:</a:t>
            </a:r>
            <a:br>
              <a:rPr lang="en-US" sz="40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endParaRPr lang="en-US" sz="4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60" y="2996952"/>
            <a:ext cx="7992888" cy="295232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Milk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is a normal secretion of the mammary glands resulting from the milking  due to a good 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feeding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which does not increase the acidity of 0.16 - 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0.17</a:t>
            </a:r>
          </a:p>
          <a:p>
            <a:pPr>
              <a:buFont typeface="Wingdings" pitchFamily="2" charset="2"/>
              <a:buChar char="Ø"/>
            </a:pPr>
            <a:endParaRPr lang="en-US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khbar MT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From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the above it is clear that the milk 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 of the cow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and buffalo 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 are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the major exporters of milk</a:t>
            </a:r>
          </a:p>
        </p:txBody>
      </p:sp>
      <p:pic>
        <p:nvPicPr>
          <p:cNvPr id="3074" name="Picture 2" descr="C:\Users\user\Desktop\glass-of-mil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54817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0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Tests performed on </a:t>
            </a:r>
            <a:r>
              <a:rPr lang="en-US" sz="3600" dirty="0" smtClean="0">
                <a:solidFill>
                  <a:srgbClr val="FF0000"/>
                </a:solidFill>
              </a:rPr>
              <a:t>Raw Milk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8363272" cy="52565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Appearance : </a:t>
            </a:r>
            <a:r>
              <a:rPr lang="en-US" dirty="0" err="1" smtClean="0">
                <a:solidFill>
                  <a:srgbClr val="0070C0"/>
                </a:solidFill>
              </a:rPr>
              <a:t>colour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smell,taste</a:t>
            </a:r>
            <a:r>
              <a:rPr lang="en-US" dirty="0" smtClean="0">
                <a:solidFill>
                  <a:srgbClr val="0070C0"/>
                </a:solidFill>
              </a:rPr>
              <a:t>, temperature and dirty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Test density ,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The chemical tests conducted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Estimate the fat %,SNF% test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Acidity: </a:t>
            </a:r>
            <a:r>
              <a:rPr lang="en-US" dirty="0">
                <a:solidFill>
                  <a:srgbClr val="0070C0"/>
                </a:solidFill>
              </a:rPr>
              <a:t>alcohol </a:t>
            </a:r>
            <a:r>
              <a:rPr lang="en-US" dirty="0" smtClean="0">
                <a:solidFill>
                  <a:srgbClr val="0070C0"/>
                </a:solidFill>
              </a:rPr>
              <a:t>test ,the clotting by boiling)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Cheats detection tests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Tests specific weight and % of fat and solids to detect cheating with water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Cheating filler substances and, Formalin,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Boric acid (borax)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Adding substances antacid formula such as(carbonate and bicarbonate)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Cheating detection natural colored substances  as </a:t>
            </a:r>
            <a:r>
              <a:rPr lang="en-US" dirty="0" err="1" smtClean="0">
                <a:solidFill>
                  <a:srgbClr val="0070C0"/>
                </a:solidFill>
              </a:rPr>
              <a:t>Alanato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6146" name="Picture 2" descr="C:\Users\user\Desktop\534602_479184378789018_26324675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2060848"/>
            <a:ext cx="288032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69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16632"/>
            <a:ext cx="7344816" cy="66975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Microbiological tests on milk and milk products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980728"/>
            <a:ext cx="8147248" cy="514543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70C0"/>
                </a:solidFill>
              </a:rPr>
              <a:t>Total bacterial count of </a:t>
            </a:r>
            <a:r>
              <a:rPr lang="en-US" dirty="0" smtClean="0">
                <a:solidFill>
                  <a:srgbClr val="0070C0"/>
                </a:solidFill>
              </a:rPr>
              <a:t>milk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Total SCC in milk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dirty="0">
                <a:solidFill>
                  <a:srgbClr val="0070C0"/>
                </a:solidFill>
              </a:rPr>
              <a:t>detection of coliform </a:t>
            </a:r>
            <a:r>
              <a:rPr lang="en-US" dirty="0" smtClean="0">
                <a:solidFill>
                  <a:srgbClr val="0070C0"/>
                </a:solidFill>
              </a:rPr>
              <a:t>bacteria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>
                <a:solidFill>
                  <a:srgbClr val="0070C0"/>
                </a:solidFill>
              </a:rPr>
              <a:t>Ecoli</a:t>
            </a:r>
            <a:r>
              <a:rPr lang="en-US" dirty="0">
                <a:solidFill>
                  <a:srgbClr val="0070C0"/>
                </a:solidFill>
              </a:rPr>
              <a:t> -Staphylococcus </a:t>
            </a:r>
            <a:r>
              <a:rPr lang="en-US" dirty="0" err="1" smtClean="0">
                <a:solidFill>
                  <a:srgbClr val="0070C0"/>
                </a:solidFill>
              </a:rPr>
              <a:t>Aures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70C0"/>
                </a:solidFill>
              </a:rPr>
              <a:t>Detection of yeasts and fungi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user\Desktop\09_135180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919288"/>
            <a:ext cx="3168353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08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Suggestions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to eliminate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the situation of cheating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980728"/>
            <a:ext cx="8291264" cy="5877272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arenR"/>
            </a:pPr>
            <a:r>
              <a:rPr lang="en-US" sz="2600" dirty="0">
                <a:solidFill>
                  <a:srgbClr val="0070C0"/>
                </a:solidFill>
              </a:rPr>
              <a:t>Canceling the system of street vendors (small distributors) and not allowed to carry milk in tanks or distribution of milk </a:t>
            </a:r>
            <a:endParaRPr lang="en-US" sz="2600" dirty="0" smtClean="0">
              <a:solidFill>
                <a:srgbClr val="0070C0"/>
              </a:solidFill>
            </a:endParaRPr>
          </a:p>
          <a:p>
            <a:pPr>
              <a:buFont typeface="+mj-lt"/>
              <a:buAutoNum type="arabicParenR"/>
            </a:pPr>
            <a:r>
              <a:rPr lang="en-US" sz="2600" dirty="0" smtClean="0">
                <a:solidFill>
                  <a:srgbClr val="0070C0"/>
                </a:solidFill>
              </a:rPr>
              <a:t>Continued </a:t>
            </a:r>
            <a:r>
              <a:rPr lang="en-US" sz="2600" dirty="0">
                <a:solidFill>
                  <a:srgbClr val="0070C0"/>
                </a:solidFill>
              </a:rPr>
              <a:t>expansion in the create of points and collection centers and </a:t>
            </a:r>
            <a:r>
              <a:rPr lang="en-US" sz="2600" dirty="0" smtClean="0">
                <a:solidFill>
                  <a:srgbClr val="0070C0"/>
                </a:solidFill>
              </a:rPr>
              <a:t>the use </a:t>
            </a:r>
            <a:r>
              <a:rPr lang="en-US" sz="2600" dirty="0">
                <a:solidFill>
                  <a:srgbClr val="0070C0"/>
                </a:solidFill>
              </a:rPr>
              <a:t>of private cars equipped for cooling </a:t>
            </a:r>
            <a:endParaRPr lang="en-US" sz="2600" dirty="0" smtClean="0">
              <a:solidFill>
                <a:srgbClr val="0070C0"/>
              </a:solidFill>
            </a:endParaRPr>
          </a:p>
          <a:p>
            <a:pPr>
              <a:buFont typeface="+mj-lt"/>
              <a:buAutoNum type="arabicParenR"/>
            </a:pPr>
            <a:r>
              <a:rPr lang="en-US" sz="2600" dirty="0" smtClean="0">
                <a:solidFill>
                  <a:srgbClr val="0070C0"/>
                </a:solidFill>
              </a:rPr>
              <a:t>Reconsider </a:t>
            </a:r>
            <a:r>
              <a:rPr lang="en-US" sz="2600" dirty="0">
                <a:solidFill>
                  <a:srgbClr val="0070C0"/>
                </a:solidFill>
              </a:rPr>
              <a:t>the traditional methods for estimating the price of milk, and not just on the basis of the % of fat only, but must be in addition to the assessment protein milk </a:t>
            </a:r>
            <a:r>
              <a:rPr lang="en-US" sz="2600" dirty="0" smtClean="0">
                <a:solidFill>
                  <a:srgbClr val="0070C0"/>
                </a:solidFill>
              </a:rPr>
              <a:t>where </a:t>
            </a:r>
            <a:r>
              <a:rPr lang="en-US" sz="2600" dirty="0">
                <a:solidFill>
                  <a:srgbClr val="0070C0"/>
                </a:solidFill>
              </a:rPr>
              <a:t>the properties of milk bacteriological into account when estimating the price</a:t>
            </a:r>
            <a:r>
              <a:rPr lang="en-US" sz="2600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+mj-lt"/>
              <a:buAutoNum type="arabicParenR"/>
            </a:pPr>
            <a:r>
              <a:rPr lang="en-US" sz="2600" dirty="0">
                <a:solidFill>
                  <a:srgbClr val="0070C0"/>
                </a:solidFill>
              </a:rPr>
              <a:t>Expansion of control Labs for </a:t>
            </a:r>
            <a:r>
              <a:rPr lang="en-US" sz="2600" dirty="0" smtClean="0">
                <a:solidFill>
                  <a:srgbClr val="0070C0"/>
                </a:solidFill>
              </a:rPr>
              <a:t>milk, and </a:t>
            </a:r>
            <a:r>
              <a:rPr lang="en-US" sz="2600" dirty="0">
                <a:solidFill>
                  <a:srgbClr val="0070C0"/>
                </a:solidFill>
              </a:rPr>
              <a:t>providing them with all the possibilities </a:t>
            </a:r>
            <a:r>
              <a:rPr lang="en-US" sz="2600" dirty="0" smtClean="0">
                <a:solidFill>
                  <a:srgbClr val="0070C0"/>
                </a:solidFill>
              </a:rPr>
              <a:t>and applying </a:t>
            </a:r>
            <a:r>
              <a:rPr lang="en-US" sz="2600" dirty="0">
                <a:solidFill>
                  <a:srgbClr val="0070C0"/>
                </a:solidFill>
              </a:rPr>
              <a:t>modern methods of </a:t>
            </a:r>
            <a:r>
              <a:rPr lang="en-US" sz="2600" dirty="0" smtClean="0">
                <a:solidFill>
                  <a:srgbClr val="0070C0"/>
                </a:solidFill>
              </a:rPr>
              <a:t>examination</a:t>
            </a:r>
          </a:p>
          <a:p>
            <a:pPr>
              <a:buFont typeface="+mj-lt"/>
              <a:buAutoNum type="arabicParenR"/>
            </a:pPr>
            <a:r>
              <a:rPr lang="en-US" sz="2600" dirty="0">
                <a:solidFill>
                  <a:srgbClr val="0070C0"/>
                </a:solidFill>
              </a:rPr>
              <a:t>Reconsider the laws and regulations of milk as appropriate types of </a:t>
            </a:r>
            <a:r>
              <a:rPr lang="en-US" sz="2600" dirty="0" smtClean="0">
                <a:solidFill>
                  <a:srgbClr val="0070C0"/>
                </a:solidFill>
              </a:rPr>
              <a:t>milks.</a:t>
            </a:r>
          </a:p>
          <a:p>
            <a:pPr>
              <a:buFont typeface="+mj-lt"/>
              <a:buAutoNum type="arabicParenR"/>
            </a:pPr>
            <a:r>
              <a:rPr lang="en-US" sz="2600" dirty="0" smtClean="0">
                <a:solidFill>
                  <a:srgbClr val="0070C0"/>
                </a:solidFill>
              </a:rPr>
              <a:t>Publicity </a:t>
            </a:r>
            <a:r>
              <a:rPr lang="en-US" sz="2600" dirty="0">
                <a:solidFill>
                  <a:srgbClr val="0070C0"/>
                </a:solidFill>
              </a:rPr>
              <a:t>work that explain to consumers the importance of getting </a:t>
            </a:r>
            <a:r>
              <a:rPr lang="en-US" sz="2600" dirty="0" smtClean="0">
                <a:solidFill>
                  <a:srgbClr val="0070C0"/>
                </a:solidFill>
              </a:rPr>
              <a:t>non-cheating </a:t>
            </a:r>
            <a:r>
              <a:rPr lang="en-US" sz="2600" dirty="0">
                <a:solidFill>
                  <a:srgbClr val="0070C0"/>
                </a:solidFill>
              </a:rPr>
              <a:t>milk and the need to get milk from guaranteed sources </a:t>
            </a:r>
            <a:r>
              <a:rPr lang="en-US" sz="2600" dirty="0" smtClean="0">
                <a:solidFill>
                  <a:srgbClr val="0070C0"/>
                </a:solidFill>
              </a:rPr>
              <a:t>licensed</a:t>
            </a:r>
            <a:endParaRPr lang="en-US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0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5194920" cy="43204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Milk </a:t>
            </a:r>
            <a:r>
              <a:rPr lang="en-US" sz="3600" b="1" dirty="0">
                <a:solidFill>
                  <a:srgbClr val="FF0000"/>
                </a:solidFill>
              </a:rPr>
              <a:t>Collection, </a:t>
            </a:r>
            <a:r>
              <a:rPr lang="en-US" sz="3600" b="1" dirty="0" smtClean="0">
                <a:solidFill>
                  <a:srgbClr val="FF0000"/>
                </a:solidFill>
              </a:rPr>
              <a:t>Cooling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052736"/>
            <a:ext cx="8507288" cy="5534075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Filter </a:t>
            </a:r>
            <a:r>
              <a:rPr lang="en-US" dirty="0" smtClean="0">
                <a:solidFill>
                  <a:srgbClr val="00B0F0"/>
                </a:solidFill>
              </a:rPr>
              <a:t>milk</a:t>
            </a:r>
          </a:p>
          <a:p>
            <a:r>
              <a:rPr lang="en-US" dirty="0">
                <a:solidFill>
                  <a:srgbClr val="00B0F0"/>
                </a:solidFill>
              </a:rPr>
              <a:t>Fill in cans from stainless </a:t>
            </a:r>
            <a:r>
              <a:rPr lang="en-US" dirty="0" smtClean="0">
                <a:solidFill>
                  <a:srgbClr val="00B0F0"/>
                </a:solidFill>
              </a:rPr>
              <a:t>steel</a:t>
            </a:r>
          </a:p>
          <a:p>
            <a:r>
              <a:rPr lang="en-US" dirty="0">
                <a:solidFill>
                  <a:srgbClr val="00B0F0"/>
                </a:solidFill>
              </a:rPr>
              <a:t>Packing in milk tankers and fitted with large amounts coating </a:t>
            </a:r>
            <a:r>
              <a:rPr lang="en-US" dirty="0" smtClean="0">
                <a:solidFill>
                  <a:srgbClr val="00B0F0"/>
                </a:solidFill>
              </a:rPr>
              <a:t>heat-insulating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Milk Cooling:</a:t>
            </a:r>
          </a:p>
          <a:p>
            <a:pPr>
              <a:buFont typeface="Wingdings" pitchFamily="2" charset="2"/>
              <a:buChar char="v"/>
            </a:pPr>
            <a:r>
              <a:rPr lang="en-US" sz="2900" b="1" dirty="0" smtClean="0">
                <a:solidFill>
                  <a:srgbClr val="FF0000"/>
                </a:solidFill>
              </a:rPr>
              <a:t>Cooling in the production of small farms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B0F0"/>
                </a:solidFill>
              </a:rPr>
              <a:t>- </a:t>
            </a:r>
            <a:r>
              <a:rPr lang="en-US" dirty="0">
                <a:solidFill>
                  <a:srgbClr val="00B0F0"/>
                </a:solidFill>
              </a:rPr>
              <a:t>C</a:t>
            </a:r>
            <a:r>
              <a:rPr lang="en-US" dirty="0" smtClean="0">
                <a:solidFill>
                  <a:srgbClr val="00B0F0"/>
                </a:solidFill>
              </a:rPr>
              <a:t>over </a:t>
            </a:r>
            <a:r>
              <a:rPr lang="en-US" dirty="0">
                <a:solidFill>
                  <a:srgbClr val="00B0F0"/>
                </a:solidFill>
              </a:rPr>
              <a:t>immediate cloth or wet </a:t>
            </a:r>
            <a:r>
              <a:rPr lang="en-US" dirty="0" smtClean="0">
                <a:solidFill>
                  <a:srgbClr val="00B0F0"/>
                </a:solidFill>
              </a:rPr>
              <a:t>canvas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B0F0"/>
                </a:solidFill>
              </a:rPr>
              <a:t>- Put the tanks of milk </a:t>
            </a:r>
            <a:r>
              <a:rPr lang="en-US" dirty="0">
                <a:solidFill>
                  <a:srgbClr val="00B0F0"/>
                </a:solidFill>
              </a:rPr>
              <a:t>in running water (possible, especially in the winter</a:t>
            </a:r>
            <a:r>
              <a:rPr lang="en-US" dirty="0" smtClean="0">
                <a:solidFill>
                  <a:srgbClr val="00B0F0"/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00B0F0"/>
                </a:solidFill>
              </a:rPr>
              <a:t>Putting  pieces of ice in a metal box inside the sterile milk tank.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Non Mechanical </a:t>
            </a:r>
            <a:r>
              <a:rPr lang="en-US" dirty="0">
                <a:solidFill>
                  <a:srgbClr val="00B0F0"/>
                </a:solidFill>
              </a:rPr>
              <a:t>refrigeration(Method of cement </a:t>
            </a:r>
            <a:r>
              <a:rPr lang="en-US" dirty="0" smtClean="0">
                <a:solidFill>
                  <a:srgbClr val="00B0F0"/>
                </a:solidFill>
              </a:rPr>
              <a:t>pools- </a:t>
            </a:r>
            <a:r>
              <a:rPr lang="en-US" dirty="0">
                <a:solidFill>
                  <a:srgbClr val="00B0F0"/>
                </a:solidFill>
              </a:rPr>
              <a:t>the cooled surface </a:t>
            </a:r>
            <a:r>
              <a:rPr lang="en-US" dirty="0" smtClean="0">
                <a:solidFill>
                  <a:srgbClr val="00B0F0"/>
                </a:solidFill>
              </a:rPr>
              <a:t>).</a:t>
            </a:r>
            <a:endParaRPr lang="en-US" dirty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</a:rPr>
              <a:t>Cooling </a:t>
            </a:r>
            <a:r>
              <a:rPr lang="en-US" b="1" dirty="0">
                <a:solidFill>
                  <a:srgbClr val="FF0000"/>
                </a:solidFill>
              </a:rPr>
              <a:t>in the production of </a:t>
            </a:r>
            <a:r>
              <a:rPr lang="en-US" b="1" dirty="0" smtClean="0">
                <a:solidFill>
                  <a:srgbClr val="FF0000"/>
                </a:solidFill>
              </a:rPr>
              <a:t>commercial farms</a:t>
            </a: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Mechanical </a:t>
            </a:r>
            <a:r>
              <a:rPr lang="en-US" dirty="0" smtClean="0">
                <a:solidFill>
                  <a:srgbClr val="FF0000"/>
                </a:solidFill>
              </a:rPr>
              <a:t>refrigeration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Cooled immediately to a temperature of 4 </a:t>
            </a:r>
            <a:r>
              <a:rPr lang="en-US" dirty="0" smtClean="0">
                <a:solidFill>
                  <a:srgbClr val="00B0F0"/>
                </a:solidFill>
              </a:rPr>
              <a:t>C </a:t>
            </a:r>
            <a:r>
              <a:rPr lang="en-US" dirty="0">
                <a:solidFill>
                  <a:srgbClr val="00B0F0"/>
                </a:solidFill>
              </a:rPr>
              <a:t>has been stored on this class even </a:t>
            </a:r>
            <a:r>
              <a:rPr lang="en-US" dirty="0" smtClean="0">
                <a:solidFill>
                  <a:srgbClr val="00B0F0"/>
                </a:solidFill>
              </a:rPr>
              <a:t>manufacturing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122" name="Picture 2" descr="C:\Users\user\Desktop\milk-po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3861859" cy="167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75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6818</TotalTime>
  <Words>936</Words>
  <Application>Microsoft Office PowerPoint</Application>
  <PresentationFormat>On-screen Show (4:3)</PresentationFormat>
  <Paragraphs>124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 OVERVIEW ON Milking Hygiene and milk Quality  IN EGYPT </vt:lpstr>
      <vt:lpstr>PHYSICAL DESCRIPTION</vt:lpstr>
      <vt:lpstr>PowerPoint Presentation</vt:lpstr>
      <vt:lpstr>Holstein,Friesian and its crossbreds</vt:lpstr>
      <vt:lpstr>The definition of liquid milk:  </vt:lpstr>
      <vt:lpstr>Tests performed on Raw Milk</vt:lpstr>
      <vt:lpstr>PowerPoint Presentation</vt:lpstr>
      <vt:lpstr>Suggestions to eliminate the situation of cheating</vt:lpstr>
      <vt:lpstr>Milk Collection, Cooling</vt:lpstr>
      <vt:lpstr>Milk Transfer </vt:lpstr>
      <vt:lpstr>Collection centers and cooling milk</vt:lpstr>
      <vt:lpstr>Work Steps collection centers</vt:lpstr>
      <vt:lpstr>MILK MARKETING</vt:lpstr>
      <vt:lpstr>MILK MARKETING</vt:lpstr>
      <vt:lpstr>MILK Evaluation and PRICES</vt:lpstr>
      <vt:lpstr>Quality Standard</vt:lpstr>
      <vt:lpstr>Recommendations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eman</dc:creator>
  <cp:lastModifiedBy>user</cp:lastModifiedBy>
  <cp:revision>945</cp:revision>
  <dcterms:created xsi:type="dcterms:W3CDTF">2012-05-08T05:09:41Z</dcterms:created>
  <dcterms:modified xsi:type="dcterms:W3CDTF">2015-12-21T12:01:07Z</dcterms:modified>
</cp:coreProperties>
</file>