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2" r:id="rId5"/>
    <p:sldId id="261" r:id="rId6"/>
    <p:sldId id="263"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6DFF08F-DC6B-4601-B491-B0F83F6DD2DA}" type="datetimeFigureOut">
              <a:rPr lang="en-US" dirty="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2/15/2017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2/15/2017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6DFF08F-DC6B-4601-B491-B0F83F6DD2DA}" type="datetimeFigureOut">
              <a:rPr lang="en-US" dirty="0"/>
              <a:t>2/15/2017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2/15/2017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VE"/>
          </a:p>
        </p:txBody>
      </p:sp>
      <p:sp>
        <p:nvSpPr>
          <p:cNvPr id="3" name="Subtítulo 2"/>
          <p:cNvSpPr>
            <a:spLocks noGrp="1"/>
          </p:cNvSpPr>
          <p:nvPr>
            <p:ph type="subTitle" idx="1"/>
          </p:nvPr>
        </p:nvSpPr>
        <p:spPr/>
        <p:txBody>
          <a:bodyPr/>
          <a:lstStyle/>
          <a:p>
            <a:endParaRPr lang="es-VE"/>
          </a:p>
        </p:txBody>
      </p:sp>
    </p:spTree>
    <p:extLst>
      <p:ext uri="{BB962C8B-B14F-4D97-AF65-F5344CB8AC3E}">
        <p14:creationId xmlns:p14="http://schemas.microsoft.com/office/powerpoint/2010/main" val="268812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VE" dirty="0" smtClean="0"/>
              <a:t>Onda Gravitacional y la Predicción de Einstein</a:t>
            </a:r>
            <a:endParaRPr lang="es-VE" dirty="0"/>
          </a:p>
        </p:txBody>
      </p:sp>
      <p:sp>
        <p:nvSpPr>
          <p:cNvPr id="5" name="CuadroTexto 4"/>
          <p:cNvSpPr txBox="1"/>
          <p:nvPr/>
        </p:nvSpPr>
        <p:spPr>
          <a:xfrm>
            <a:off x="1962912" y="2157670"/>
            <a:ext cx="8034528" cy="3000821"/>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ü"/>
            </a:pPr>
            <a:r>
              <a:rPr lang="es-VE" dirty="0"/>
              <a:t>Una onda gravitatoria es una perturbación del espacio-tiempo producida por un cuerpo masivo acelerado</a:t>
            </a:r>
          </a:p>
          <a:p>
            <a:pPr marL="285750" indent="-285750" algn="just">
              <a:lnSpc>
                <a:spcPct val="150000"/>
              </a:lnSpc>
              <a:buFont typeface="Wingdings" panose="05000000000000000000" pitchFamily="2" charset="2"/>
              <a:buChar char="ü"/>
            </a:pPr>
            <a:r>
              <a:rPr lang="es-VE" dirty="0" smtClean="0"/>
              <a:t>Los </a:t>
            </a:r>
            <a:r>
              <a:rPr lang="es-VE" dirty="0"/>
              <a:t>cambios en el campo gravitatorio no pueden ocurrir en todas partes instantáneamente: deben </a:t>
            </a:r>
            <a:r>
              <a:rPr lang="es-VE" dirty="0" smtClean="0"/>
              <a:t>propagarse</a:t>
            </a:r>
            <a:endParaRPr lang="es-VE" dirty="0"/>
          </a:p>
          <a:p>
            <a:pPr marL="285750" indent="-285750" algn="just">
              <a:lnSpc>
                <a:spcPct val="150000"/>
              </a:lnSpc>
              <a:buFont typeface="Wingdings" panose="05000000000000000000" pitchFamily="2" charset="2"/>
              <a:buChar char="ü"/>
            </a:pPr>
            <a:r>
              <a:rPr lang="es-VE" dirty="0" smtClean="0"/>
              <a:t>El </a:t>
            </a:r>
            <a:r>
              <a:rPr lang="es-VE" dirty="0"/>
              <a:t>principio </a:t>
            </a:r>
            <a:r>
              <a:rPr lang="es-VE" dirty="0" smtClean="0"/>
              <a:t>de la relatividad: nada </a:t>
            </a:r>
            <a:r>
              <a:rPr lang="es-VE" dirty="0"/>
              <a:t>viaja más rápido que la </a:t>
            </a:r>
            <a:r>
              <a:rPr lang="es-VE" dirty="0" smtClean="0"/>
              <a:t>luz</a:t>
            </a:r>
            <a:endParaRPr lang="es-VE" dirty="0"/>
          </a:p>
          <a:p>
            <a:pPr marL="285750" indent="-285750" algn="just">
              <a:lnSpc>
                <a:spcPct val="150000"/>
              </a:lnSpc>
              <a:buFont typeface="Wingdings" panose="05000000000000000000" pitchFamily="2" charset="2"/>
              <a:buChar char="ü"/>
            </a:pPr>
            <a:r>
              <a:rPr lang="es-VE" dirty="0" smtClean="0"/>
              <a:t>El campo gravitacional es no lineal</a:t>
            </a:r>
          </a:p>
          <a:p>
            <a:pPr marL="285750" indent="-285750" algn="just">
              <a:lnSpc>
                <a:spcPct val="150000"/>
              </a:lnSpc>
              <a:buFont typeface="Wingdings" panose="05000000000000000000" pitchFamily="2" charset="2"/>
              <a:buChar char="ü"/>
            </a:pPr>
            <a:endParaRPr lang="es-VE" dirty="0"/>
          </a:p>
        </p:txBody>
      </p:sp>
    </p:spTree>
    <p:extLst>
      <p:ext uri="{BB962C8B-B14F-4D97-AF65-F5344CB8AC3E}">
        <p14:creationId xmlns:p14="http://schemas.microsoft.com/office/powerpoint/2010/main" val="3903222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77824" y="1731264"/>
            <a:ext cx="10802112" cy="5016758"/>
          </a:xfrm>
          <a:prstGeom prst="rect">
            <a:avLst/>
          </a:prstGeom>
          <a:noFill/>
        </p:spPr>
        <p:txBody>
          <a:bodyPr wrap="square" rtlCol="0">
            <a:spAutoFit/>
          </a:bodyPr>
          <a:lstStyle/>
          <a:p>
            <a:pPr marL="285750" indent="-285750">
              <a:lnSpc>
                <a:spcPct val="150000"/>
              </a:lnSpc>
              <a:buFont typeface="Wingdings" panose="05000000000000000000" pitchFamily="2" charset="2"/>
              <a:buChar char="ü"/>
            </a:pPr>
            <a:r>
              <a:rPr lang="es-VE" sz="1600" dirty="0" smtClean="0"/>
              <a:t>Una onda gravitacional debe provenir de una fuente acotada</a:t>
            </a:r>
          </a:p>
          <a:p>
            <a:pPr marL="285750" indent="-285750">
              <a:lnSpc>
                <a:spcPct val="150000"/>
              </a:lnSpc>
              <a:buFont typeface="Wingdings" panose="05000000000000000000" pitchFamily="2" charset="2"/>
              <a:buChar char="ü"/>
            </a:pPr>
            <a:r>
              <a:rPr lang="es-VE" sz="1600" dirty="0" smtClean="0"/>
              <a:t>Las ondas esféricas y cilíndricas no provienen de fuentes acotadas</a:t>
            </a:r>
          </a:p>
          <a:p>
            <a:pPr marL="285750" indent="-285750">
              <a:lnSpc>
                <a:spcPct val="150000"/>
              </a:lnSpc>
              <a:buFont typeface="Wingdings" panose="05000000000000000000" pitchFamily="2" charset="2"/>
              <a:buChar char="ü"/>
            </a:pPr>
            <a:r>
              <a:rPr lang="es-VE" sz="1600" dirty="0" smtClean="0"/>
              <a:t>El campo más simple debido a una fuente finita o acotada es esféricamente simétrico</a:t>
            </a:r>
          </a:p>
          <a:p>
            <a:pPr marL="285750" indent="-285750">
              <a:lnSpc>
                <a:spcPct val="150000"/>
              </a:lnSpc>
              <a:buFont typeface="Wingdings" panose="05000000000000000000" pitchFamily="2" charset="2"/>
              <a:buChar char="ü"/>
            </a:pPr>
            <a:r>
              <a:rPr lang="es-VE" sz="1600" dirty="0"/>
              <a:t>E</a:t>
            </a:r>
            <a:r>
              <a:rPr lang="es-VE" sz="1600" dirty="0" smtClean="0"/>
              <a:t>l teorema de Birkhoff muestra que un campo de espacio vacío esféricamente simétrico es necesariamente estático</a:t>
            </a:r>
          </a:p>
          <a:p>
            <a:pPr marL="285750" indent="-285750">
              <a:lnSpc>
                <a:spcPct val="150000"/>
              </a:lnSpc>
              <a:buFont typeface="Wingdings" panose="05000000000000000000" pitchFamily="2" charset="2"/>
              <a:buChar char="ü"/>
            </a:pPr>
            <a:r>
              <a:rPr lang="es-VE" sz="1600" dirty="0" smtClean="0"/>
              <a:t>No pueden haber ondas verdaderamente simétricamente esféricas</a:t>
            </a:r>
            <a:endParaRPr lang="es-VE" sz="1600" dirty="0"/>
          </a:p>
          <a:p>
            <a:pPr marL="285750" indent="-285750">
              <a:lnSpc>
                <a:spcPct val="150000"/>
              </a:lnSpc>
              <a:buFont typeface="Wingdings" panose="05000000000000000000" pitchFamily="2" charset="2"/>
              <a:buChar char="ü"/>
            </a:pPr>
            <a:r>
              <a:rPr lang="es-VE" sz="1600" dirty="0"/>
              <a:t>C</a:t>
            </a:r>
            <a:r>
              <a:rPr lang="es-VE" sz="1600" dirty="0" smtClean="0"/>
              <a:t>ualquier </a:t>
            </a:r>
            <a:r>
              <a:rPr lang="es-VE" sz="1600" dirty="0"/>
              <a:t>descripción de la radiación de un sistema finito debe implicar necesariamente tres coordenadas </a:t>
            </a:r>
            <a:r>
              <a:rPr lang="es-VE" sz="1600" dirty="0" smtClean="0"/>
              <a:t>significativamente</a:t>
            </a:r>
            <a:r>
              <a:rPr lang="es-VE" sz="1600" dirty="0"/>
              <a:t> </a:t>
            </a:r>
            <a:r>
              <a:rPr lang="es-VE" sz="1600" dirty="0" smtClean="0"/>
              <a:t>complicando la </a:t>
            </a:r>
            <a:r>
              <a:rPr lang="es-VE" sz="1600" dirty="0" smtClean="0"/>
              <a:t>matemática (masa, momento angular, y la carga eléctrica)</a:t>
            </a:r>
            <a:endParaRPr lang="es-VE" sz="1600" dirty="0" smtClean="0"/>
          </a:p>
          <a:p>
            <a:pPr marL="285750" indent="-285750">
              <a:lnSpc>
                <a:spcPct val="150000"/>
              </a:lnSpc>
              <a:buFont typeface="Wingdings" panose="05000000000000000000" pitchFamily="2" charset="2"/>
              <a:buChar char="ü"/>
            </a:pPr>
            <a:r>
              <a:rPr lang="es-VE" sz="1600" dirty="0" smtClean="0"/>
              <a:t>Se hacen necesarias las </a:t>
            </a:r>
            <a:r>
              <a:rPr lang="es-VE" sz="1600" dirty="0" smtClean="0"/>
              <a:t>aproximaciones</a:t>
            </a:r>
          </a:p>
          <a:p>
            <a:pPr marL="285750" indent="-285750">
              <a:buFont typeface="Wingdings" panose="05000000000000000000" pitchFamily="2" charset="2"/>
              <a:buChar char="ü"/>
            </a:pPr>
            <a:r>
              <a:rPr lang="es-VE" sz="1600" dirty="0"/>
              <a:t>Las ecuaciones de la relatividad general, como las de la mayoría de las otras teorías de las ondas, son simétricas en el tiempo. </a:t>
            </a:r>
          </a:p>
          <a:p>
            <a:endParaRPr lang="es-VE" sz="1600" dirty="0"/>
          </a:p>
          <a:p>
            <a:pPr marL="285750" indent="-285750">
              <a:buFont typeface="Wingdings" panose="05000000000000000000" pitchFamily="2" charset="2"/>
              <a:buChar char="ü"/>
            </a:pPr>
            <a:r>
              <a:rPr lang="es-VE" sz="1600" dirty="0"/>
              <a:t>La elección de la solución retardada es tan arbitraria en el caso de la gravedad como cualquier otra, pero mientras que en la teoría </a:t>
            </a:r>
            <a:r>
              <a:rPr lang="es-VE" sz="1600" dirty="0" smtClean="0"/>
              <a:t>electromagnética </a:t>
            </a:r>
            <a:r>
              <a:rPr lang="es-VE" sz="1600" dirty="0"/>
              <a:t>el recurso directo a la experiencia nos obliga a la solución retardada, tal apelación no es posible en el caso gravitacional. </a:t>
            </a:r>
          </a:p>
          <a:p>
            <a:pPr marL="285750" indent="-285750">
              <a:lnSpc>
                <a:spcPct val="150000"/>
              </a:lnSpc>
              <a:buFont typeface="Wingdings" panose="05000000000000000000" pitchFamily="2" charset="2"/>
              <a:buChar char="ü"/>
            </a:pPr>
            <a:endParaRPr lang="es-VE" sz="1600" dirty="0" smtClean="0"/>
          </a:p>
          <a:p>
            <a:pPr marL="285750" indent="-285750">
              <a:lnSpc>
                <a:spcPct val="150000"/>
              </a:lnSpc>
              <a:buFont typeface="Wingdings" panose="05000000000000000000" pitchFamily="2" charset="2"/>
              <a:buChar char="ü"/>
            </a:pPr>
            <a:endParaRPr lang="es-VE" sz="1600" dirty="0"/>
          </a:p>
        </p:txBody>
      </p:sp>
      <p:sp>
        <p:nvSpPr>
          <p:cNvPr id="3" name="Título 2"/>
          <p:cNvSpPr>
            <a:spLocks noGrp="1"/>
          </p:cNvSpPr>
          <p:nvPr>
            <p:ph type="title"/>
          </p:nvPr>
        </p:nvSpPr>
        <p:spPr>
          <a:xfrm>
            <a:off x="975360" y="0"/>
            <a:ext cx="10058400" cy="1450757"/>
          </a:xfrm>
        </p:spPr>
        <p:txBody>
          <a:bodyPr/>
          <a:lstStyle/>
          <a:p>
            <a:r>
              <a:rPr lang="es-VE" dirty="0" smtClean="0"/>
              <a:t>Condiciones Iniciales</a:t>
            </a:r>
            <a:endParaRPr lang="es-VE" dirty="0"/>
          </a:p>
        </p:txBody>
      </p:sp>
    </p:spTree>
    <p:extLst>
      <p:ext uri="{BB962C8B-B14F-4D97-AF65-F5344CB8AC3E}">
        <p14:creationId xmlns:p14="http://schemas.microsoft.com/office/powerpoint/2010/main" val="389402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VE" dirty="0" smtClean="0"/>
              <a:t>Radiación y Ondas Gravitacionales</a:t>
            </a:r>
            <a:endParaRPr lang="es-VE" dirty="0"/>
          </a:p>
        </p:txBody>
      </p:sp>
      <p:sp>
        <p:nvSpPr>
          <p:cNvPr id="3" name="CuadroTexto 2"/>
          <p:cNvSpPr txBox="1"/>
          <p:nvPr/>
        </p:nvSpPr>
        <p:spPr>
          <a:xfrm>
            <a:off x="1194816" y="1285473"/>
            <a:ext cx="9570720" cy="5247591"/>
          </a:xfrm>
          <a:prstGeom prst="rect">
            <a:avLst/>
          </a:prstGeom>
          <a:noFill/>
        </p:spPr>
        <p:txBody>
          <a:bodyPr wrap="square" rtlCol="0">
            <a:spAutoFit/>
          </a:bodyPr>
          <a:lstStyle/>
          <a:p>
            <a:pPr algn="just"/>
            <a:endParaRPr lang="es-VE" sz="1600" dirty="0" smtClean="0"/>
          </a:p>
          <a:p>
            <a:pPr algn="just"/>
            <a:endParaRPr lang="es-VE" sz="1600" dirty="0"/>
          </a:p>
          <a:p>
            <a:pPr algn="just"/>
            <a:r>
              <a:rPr lang="es-VE" sz="1600" dirty="0" smtClean="0"/>
              <a:t>Se considera </a:t>
            </a:r>
            <a:r>
              <a:rPr lang="es-VE" sz="1600" dirty="0"/>
              <a:t>un </a:t>
            </a:r>
            <a:r>
              <a:rPr lang="es-VE" sz="1600" dirty="0" smtClean="0"/>
              <a:t>sistema aislado materialmente en un </a:t>
            </a:r>
            <a:r>
              <a:rPr lang="es-VE" sz="1600" dirty="0"/>
              <a:t>espacio vacío que </a:t>
            </a:r>
            <a:r>
              <a:rPr lang="es-VE" sz="1600" dirty="0" smtClean="0"/>
              <a:t>tiende a ser plano </a:t>
            </a:r>
            <a:r>
              <a:rPr lang="es-VE" sz="1600" dirty="0"/>
              <a:t>en el infinito, donde sólo están presentes las ondas salientes y examinamos los cambios </a:t>
            </a:r>
            <a:r>
              <a:rPr lang="es-VE" sz="1600" dirty="0" smtClean="0"/>
              <a:t>en el</a:t>
            </a:r>
            <a:r>
              <a:rPr lang="es-VE" sz="1600" dirty="0" smtClean="0"/>
              <a:t> </a:t>
            </a:r>
            <a:r>
              <a:rPr lang="es-VE" sz="1600" dirty="0"/>
              <a:t>espacio que son determinados </a:t>
            </a:r>
            <a:r>
              <a:rPr lang="es-VE" sz="1600" dirty="0" smtClean="0"/>
              <a:t>por los </a:t>
            </a:r>
            <a:r>
              <a:rPr lang="es-VE" sz="1600" dirty="0"/>
              <a:t>cambios en el sistema material encerrado . </a:t>
            </a:r>
            <a:endParaRPr lang="es-VE" sz="1600" dirty="0" smtClean="0"/>
          </a:p>
          <a:p>
            <a:pPr algn="just"/>
            <a:endParaRPr lang="es-VE" sz="1600" dirty="0"/>
          </a:p>
          <a:p>
            <a:pPr algn="just"/>
            <a:r>
              <a:rPr lang="es-VE" sz="1600" dirty="0" smtClean="0"/>
              <a:t>Se </a:t>
            </a:r>
            <a:r>
              <a:rPr lang="es-VE" sz="1600" dirty="0" smtClean="0"/>
              <a:t>podría esperar que </a:t>
            </a:r>
            <a:r>
              <a:rPr lang="es-VE" sz="1600" dirty="0"/>
              <a:t>un </a:t>
            </a:r>
            <a:r>
              <a:rPr lang="es-VE" sz="1600" dirty="0" smtClean="0"/>
              <a:t>sistema materialmente </a:t>
            </a:r>
            <a:r>
              <a:rPr lang="es-VE" sz="1600" dirty="0"/>
              <a:t>cerrado no puede sufrir ningún cambio si ha sido aislado por un tiempo </a:t>
            </a:r>
            <a:r>
              <a:rPr lang="es-VE" sz="1600" dirty="0" smtClean="0"/>
              <a:t>suficiente. Esto no es así. </a:t>
            </a:r>
          </a:p>
          <a:p>
            <a:pPr algn="just"/>
            <a:endParaRPr lang="es-VE" sz="1600" dirty="0"/>
          </a:p>
          <a:p>
            <a:pPr algn="just"/>
            <a:r>
              <a:rPr lang="es-VE" sz="1600" dirty="0" smtClean="0"/>
              <a:t>El sistema contempla una ecuación de estado que contempla el tiempo de manera explicita. Esta dependencia </a:t>
            </a:r>
            <a:r>
              <a:rPr lang="es-VE" sz="1600" dirty="0"/>
              <a:t>del tiempo puede contener un elemento aleatorio y producir así movimientos en el sistema que no podrían haber sido previstos desde fuera. </a:t>
            </a:r>
            <a:endParaRPr lang="es-VE" sz="1600" dirty="0" smtClean="0"/>
          </a:p>
          <a:p>
            <a:pPr algn="just"/>
            <a:endParaRPr lang="es-VE" sz="1600" dirty="0"/>
          </a:p>
          <a:p>
            <a:pPr algn="just"/>
            <a:r>
              <a:rPr lang="es-VE" sz="1600" dirty="0" smtClean="0"/>
              <a:t>Esta </a:t>
            </a:r>
            <a:r>
              <a:rPr lang="es-VE" sz="1600" dirty="0"/>
              <a:t>falta de posibilidad de previsión es un punto importante y característico. </a:t>
            </a:r>
            <a:r>
              <a:rPr lang="es-VE" sz="1600" dirty="0" smtClean="0"/>
              <a:t>Se </a:t>
            </a:r>
            <a:r>
              <a:rPr lang="es-VE" sz="1600" dirty="0"/>
              <a:t>comprenderá que una función analítica del tiempo es aquella cuyo futuro total puede predecirse a partir de una sección de tiempo arbitrariamente pequeña, mientras que una función no analítica es aquella cuyo futuro es indeterminado. Por lo tanto, esperamos encontrar en nuestro trabajo que el comportamiento del sistema puede ser descrito por funciones que no necesitan ser analíticas y pueden así contener los efectos del posible </a:t>
            </a:r>
            <a:r>
              <a:rPr lang="es-VE" sz="1600" dirty="0" smtClean="0"/>
              <a:t>" </a:t>
            </a:r>
            <a:r>
              <a:rPr lang="es-VE" sz="1600" dirty="0"/>
              <a:t>tiempo" del sistema encerrado.</a:t>
            </a:r>
          </a:p>
        </p:txBody>
      </p:sp>
    </p:spTree>
    <p:extLst>
      <p:ext uri="{BB962C8B-B14F-4D97-AF65-F5344CB8AC3E}">
        <p14:creationId xmlns:p14="http://schemas.microsoft.com/office/powerpoint/2010/main" val="2434040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26720" y="560832"/>
            <a:ext cx="10326624" cy="5262979"/>
          </a:xfrm>
          <a:prstGeom prst="rect">
            <a:avLst/>
          </a:prstGeom>
          <a:noFill/>
        </p:spPr>
        <p:txBody>
          <a:bodyPr wrap="square" rtlCol="0">
            <a:spAutoFit/>
          </a:bodyPr>
          <a:lstStyle/>
          <a:p>
            <a:pPr marL="285750" indent="-285750">
              <a:buFont typeface="Wingdings" panose="05000000000000000000" pitchFamily="2" charset="2"/>
              <a:buChar char="ü"/>
            </a:pPr>
            <a:r>
              <a:rPr lang="es-VE" sz="1600" dirty="0"/>
              <a:t>Las propiedades de simetría de las ondas gravitacionales están restringidas por leyes de conservación. La conservación de la masa prohíbe efectivamente ondas puramente esféricas simétricas y, de manera similar, la conservación del momento prohíbe las ondas de simetría dipolar. </a:t>
            </a:r>
            <a:endParaRPr lang="es-VE" sz="1600" dirty="0" smtClean="0"/>
          </a:p>
          <a:p>
            <a:pPr marL="285750" indent="-285750">
              <a:buFont typeface="Wingdings" panose="05000000000000000000" pitchFamily="2" charset="2"/>
              <a:buChar char="ü"/>
            </a:pPr>
            <a:r>
              <a:rPr lang="es-VE" sz="1600" dirty="0" smtClean="0"/>
              <a:t>la </a:t>
            </a:r>
            <a:r>
              <a:rPr lang="es-VE" sz="1600" dirty="0"/>
              <a:t>importancia de este resultado se reduce sustancialmente por la no linealidad de las </a:t>
            </a:r>
            <a:r>
              <a:rPr lang="es-VE" sz="1600" dirty="0" smtClean="0"/>
              <a:t>ecuaciones</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En </a:t>
            </a:r>
            <a:r>
              <a:rPr lang="es-VE" sz="1600" dirty="0"/>
              <a:t>una teoría lineal la ausencia de un modo puramente simétrico esférico implica que no puede haber ninguna componente esféricamente simétrica de ningún movimiento ondulatorio, pero esto no es así en una teoría no </a:t>
            </a:r>
            <a:r>
              <a:rPr lang="es-VE" sz="1600" dirty="0" smtClean="0"/>
              <a:t>lineal</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las </a:t>
            </a:r>
            <a:r>
              <a:rPr lang="es-VE" sz="1600" dirty="0"/>
              <a:t>ondas </a:t>
            </a:r>
            <a:r>
              <a:rPr lang="es-VE" sz="1600" dirty="0" smtClean="0"/>
              <a:t>gravitatorias son no lineales</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Una </a:t>
            </a:r>
            <a:r>
              <a:rPr lang="es-VE" sz="1600" dirty="0"/>
              <a:t>onda en cualquier sentido físico </a:t>
            </a:r>
            <a:r>
              <a:rPr lang="es-VE" sz="1600" dirty="0" smtClean="0"/>
              <a:t>real transmite </a:t>
            </a:r>
            <a:r>
              <a:rPr lang="es-VE" sz="1600" dirty="0"/>
              <a:t>energía; En consecuencia, una onda saliente debe disminuir la energía de la fuente y por lo tanto su </a:t>
            </a:r>
            <a:r>
              <a:rPr lang="es-VE" sz="1600" dirty="0" smtClean="0"/>
              <a:t>masa</a:t>
            </a:r>
            <a:endParaRPr lang="es-VE" sz="1600" dirty="0"/>
          </a:p>
          <a:p>
            <a:pPr marL="285750" indent="-285750">
              <a:buFont typeface="Wingdings" panose="05000000000000000000" pitchFamily="2" charset="2"/>
              <a:buChar char="ü"/>
            </a:pPr>
            <a:endParaRPr lang="es-VE" sz="1600" dirty="0" smtClean="0"/>
          </a:p>
          <a:p>
            <a:pPr marL="285750" indent="-285750">
              <a:buFont typeface="Wingdings" panose="05000000000000000000" pitchFamily="2" charset="2"/>
              <a:buChar char="ü"/>
            </a:pPr>
            <a:r>
              <a:rPr lang="es-VE" sz="1600" dirty="0"/>
              <a:t>Contemplamos ahora un transmisor en reposo para un período </a:t>
            </a:r>
            <a:r>
              <a:rPr lang="es-VE" sz="1600" dirty="0" err="1"/>
              <a:t>semi</a:t>
            </a:r>
            <a:r>
              <a:rPr lang="es-VE" sz="1600" dirty="0"/>
              <a:t> infinito (de modo que durante este tiempo tengamos una situación estática) que emita moviéndose de una manera adecuada por un período finito, con el campo volviendo finalmente a una situación estática. Si las ondas son ondas físicas reales, si transportan energía, entonces en la situación final el transmisor debe tener menos masa que en la situación inicial. Pero la masa es la parte esféricamente simétrica del campo gravitacional y, por lo tanto, una disminución en masa significa un cambio en la simetría esférica en toda su extensión en virtud del teorema de Birkhoff. </a:t>
            </a:r>
            <a:endParaRPr lang="es-VE" sz="1600" dirty="0" smtClean="0"/>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endParaRPr lang="es-VE" sz="1600" dirty="0"/>
          </a:p>
        </p:txBody>
      </p:sp>
    </p:spTree>
    <p:extLst>
      <p:ext uri="{BB962C8B-B14F-4D97-AF65-F5344CB8AC3E}">
        <p14:creationId xmlns:p14="http://schemas.microsoft.com/office/powerpoint/2010/main" val="3952719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2064" y="1377059"/>
            <a:ext cx="11509248" cy="3539430"/>
          </a:xfrm>
          <a:prstGeom prst="rect">
            <a:avLst/>
          </a:prstGeom>
        </p:spPr>
        <p:txBody>
          <a:bodyPr wrap="square">
            <a:spAutoFit/>
          </a:bodyPr>
          <a:lstStyle/>
          <a:p>
            <a:pPr marL="285750" indent="-285750">
              <a:buFont typeface="Wingdings" panose="05000000000000000000" pitchFamily="2" charset="2"/>
              <a:buChar char="ü"/>
            </a:pPr>
            <a:r>
              <a:rPr lang="es-VE" sz="1600" dirty="0"/>
              <a:t>S</a:t>
            </a:r>
            <a:r>
              <a:rPr lang="es-VE" sz="1600" dirty="0" smtClean="0"/>
              <a:t>i </a:t>
            </a:r>
            <a:r>
              <a:rPr lang="es-VE" sz="1600" dirty="0"/>
              <a:t>el campo era inicialmente esférico simétrico y es eventualmente esféricamente simétrico</a:t>
            </a:r>
            <a:r>
              <a:rPr lang="es-VE" sz="1600" dirty="0" smtClean="0"/>
              <a:t>, </a:t>
            </a:r>
            <a:r>
              <a:rPr lang="es-VE" sz="1600" dirty="0"/>
              <a:t>existe un período intermedio de emisión de ondas no esféricamente simétricas, </a:t>
            </a:r>
            <a:r>
              <a:rPr lang="es-VE" sz="1600" dirty="0" smtClean="0"/>
              <a:t>donde puede </a:t>
            </a:r>
            <a:r>
              <a:rPr lang="es-VE" sz="1600" dirty="0"/>
              <a:t>producirse un cambio de masa, es decir, un cambio en el coeficiente del término </a:t>
            </a:r>
            <a:r>
              <a:rPr lang="es-VE" sz="1600" dirty="0" smtClean="0"/>
              <a:t>r</a:t>
            </a:r>
            <a:r>
              <a:rPr lang="es-VE" sz="1600" baseline="30000" dirty="0" smtClean="0"/>
              <a:t>-1</a:t>
            </a:r>
            <a:r>
              <a:rPr lang="es-VE" sz="1600" dirty="0" smtClean="0"/>
              <a:t> para la </a:t>
            </a:r>
            <a:r>
              <a:rPr lang="es-VE" sz="1600" dirty="0"/>
              <a:t>Solución </a:t>
            </a:r>
            <a:r>
              <a:rPr lang="es-VE" sz="1600" dirty="0" smtClean="0"/>
              <a:t>estática</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Los </a:t>
            </a:r>
            <a:r>
              <a:rPr lang="es-VE" sz="1600" dirty="0"/>
              <a:t>términos superiores reaccionen a través de las no linealidades </a:t>
            </a:r>
            <a:r>
              <a:rPr lang="es-VE" sz="1600" dirty="0" smtClean="0"/>
              <a:t>produciendo un </a:t>
            </a:r>
            <a:r>
              <a:rPr lang="es-VE" sz="1600" dirty="0"/>
              <a:t>efecto sobre el término esféricamente simétrico que representa la masa y, por lo tanto, la energía de la fuente. </a:t>
            </a:r>
            <a:endParaRPr lang="es-VE" sz="1600" dirty="0" smtClean="0"/>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la </a:t>
            </a:r>
            <a:r>
              <a:rPr lang="es-VE" sz="1600" dirty="0"/>
              <a:t>fuerza de la fuente debe disminuir si la onda transporta energía</a:t>
            </a:r>
            <a:r>
              <a:rPr lang="es-VE" sz="1600" dirty="0" smtClean="0"/>
              <a:t>.</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El </a:t>
            </a:r>
            <a:r>
              <a:rPr lang="es-VE" sz="1600" dirty="0"/>
              <a:t>caso aquí mencionado de un transmisor inicialmente y eventualmente </a:t>
            </a:r>
            <a:r>
              <a:rPr lang="es-VE" sz="1600" dirty="0" smtClean="0"/>
              <a:t>quiescente</a:t>
            </a:r>
          </a:p>
          <a:p>
            <a:pPr marL="285750" indent="-285750">
              <a:buFont typeface="Wingdings" panose="05000000000000000000" pitchFamily="2" charset="2"/>
              <a:buChar char="ü"/>
            </a:pPr>
            <a:endParaRPr lang="es-VE" sz="1600" dirty="0"/>
          </a:p>
          <a:p>
            <a:pPr marL="285750" indent="-285750">
              <a:buFont typeface="Wingdings" panose="05000000000000000000" pitchFamily="2" charset="2"/>
              <a:buChar char="ü"/>
            </a:pPr>
            <a:r>
              <a:rPr lang="es-VE" sz="1600" dirty="0" smtClean="0"/>
              <a:t>La </a:t>
            </a:r>
            <a:r>
              <a:rPr lang="es-VE" sz="1600" dirty="0"/>
              <a:t>pérdida de energía, es decir la pérdida de masa, está inmediatamente relacionada con el problema de la disponibilidad de receptores de la energía radiada. Esto plantea la cuestión de lo que constituye un receptor para las ondas gravitatorias y cuánta energía puede absorber de tal </a:t>
            </a:r>
            <a:r>
              <a:rPr lang="es-VE" sz="1600" dirty="0" smtClean="0"/>
              <a:t>onda</a:t>
            </a:r>
            <a:endParaRPr lang="es-VE" sz="1600" dirty="0"/>
          </a:p>
        </p:txBody>
      </p:sp>
    </p:spTree>
    <p:extLst>
      <p:ext uri="{BB962C8B-B14F-4D97-AF65-F5344CB8AC3E}">
        <p14:creationId xmlns:p14="http://schemas.microsoft.com/office/powerpoint/2010/main" val="1945109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97280" y="2657856"/>
            <a:ext cx="7522464" cy="2031325"/>
          </a:xfrm>
          <a:prstGeom prst="rect">
            <a:avLst/>
          </a:prstGeom>
          <a:noFill/>
        </p:spPr>
        <p:txBody>
          <a:bodyPr wrap="square" rtlCol="0">
            <a:spAutoFit/>
          </a:bodyPr>
          <a:lstStyle/>
          <a:p>
            <a:pPr algn="just"/>
            <a:r>
              <a:rPr lang="es-VE" dirty="0"/>
              <a:t>La primera observación directa de las ondas gravitatorias se logró el 14 de septiembre de 2015; los autores de la detección fueron los científicos del experimento </a:t>
            </a:r>
            <a:r>
              <a:rPr lang="es-VE" dirty="0" smtClean="0"/>
              <a:t>LIGO</a:t>
            </a:r>
            <a:r>
              <a:rPr lang="es-VE" dirty="0"/>
              <a:t> que, tras un análisis minucioso de los resultados, anunciaron el descubrimiento al público el 11 de febrero de 2016, cien años después de que Einstein predijera la existencia de las </a:t>
            </a:r>
            <a:r>
              <a:rPr lang="es-VE" dirty="0" smtClean="0"/>
              <a:t>ondas</a:t>
            </a:r>
            <a:r>
              <a:rPr lang="es-VE" dirty="0"/>
              <a:t>. La detección de ondas gravitatorias constituye una nueva e importante validación de la teoría de la relatividad general.</a:t>
            </a:r>
          </a:p>
        </p:txBody>
      </p:sp>
      <p:sp>
        <p:nvSpPr>
          <p:cNvPr id="3" name="Título 2"/>
          <p:cNvSpPr>
            <a:spLocks noGrp="1"/>
          </p:cNvSpPr>
          <p:nvPr>
            <p:ph type="title"/>
          </p:nvPr>
        </p:nvSpPr>
        <p:spPr/>
        <p:txBody>
          <a:bodyPr/>
          <a:lstStyle/>
          <a:p>
            <a:r>
              <a:rPr lang="es-VE" dirty="0" smtClean="0"/>
              <a:t>Detección de las Ondas Gravitacionales</a:t>
            </a:r>
            <a:endParaRPr lang="es-VE" dirty="0"/>
          </a:p>
        </p:txBody>
      </p:sp>
    </p:spTree>
    <p:extLst>
      <p:ext uri="{BB962C8B-B14F-4D97-AF65-F5344CB8AC3E}">
        <p14:creationId xmlns:p14="http://schemas.microsoft.com/office/powerpoint/2010/main" val="4284530967"/>
      </p:ext>
    </p:extLst>
  </p:cSld>
  <p:clrMapOvr>
    <a:masterClrMapping/>
  </p:clrMapOvr>
</p:sld>
</file>

<file path=ppt/theme/theme1.xml><?xml version="1.0" encoding="utf-8"?>
<a:theme xmlns:a="http://schemas.openxmlformats.org/drawingml/2006/main" name="Retrospección">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463</TotalTime>
  <Words>813</Words>
  <Application>Microsoft Office PowerPoint</Application>
  <PresentationFormat>Panorámica</PresentationFormat>
  <Paragraphs>47</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Calibri</vt:lpstr>
      <vt:lpstr>Calibri Light</vt:lpstr>
      <vt:lpstr>Wingdings</vt:lpstr>
      <vt:lpstr>Retrospección</vt:lpstr>
      <vt:lpstr>Presentación de PowerPoint</vt:lpstr>
      <vt:lpstr>Onda Gravitacional y la Predicción de Einstein</vt:lpstr>
      <vt:lpstr>Condiciones Iniciales</vt:lpstr>
      <vt:lpstr>Radiación y Ondas Gravitacionales</vt:lpstr>
      <vt:lpstr>Presentación de PowerPoint</vt:lpstr>
      <vt:lpstr>Presentación de PowerPoint</vt:lpstr>
      <vt:lpstr>Detección de las Ondas Gravitacionales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25</cp:revision>
  <dcterms:created xsi:type="dcterms:W3CDTF">2017-02-12T05:12:20Z</dcterms:created>
  <dcterms:modified xsi:type="dcterms:W3CDTF">2017-02-15T18:53:03Z</dcterms:modified>
</cp:coreProperties>
</file>