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4"/>
  </p:notesMasterIdLst>
  <p:sldIdLst>
    <p:sldId id="580" r:id="rId2"/>
    <p:sldId id="447" r:id="rId3"/>
    <p:sldId id="581" r:id="rId4"/>
    <p:sldId id="583" r:id="rId5"/>
    <p:sldId id="599" r:id="rId6"/>
    <p:sldId id="584" r:id="rId7"/>
    <p:sldId id="585" r:id="rId8"/>
    <p:sldId id="439" r:id="rId9"/>
    <p:sldId id="261" r:id="rId10"/>
    <p:sldId id="449" r:id="rId11"/>
    <p:sldId id="263" r:id="rId12"/>
    <p:sldId id="588" r:id="rId13"/>
    <p:sldId id="595" r:id="rId14"/>
    <p:sldId id="586" r:id="rId15"/>
    <p:sldId id="596" r:id="rId16"/>
    <p:sldId id="587" r:id="rId17"/>
    <p:sldId id="597" r:id="rId18"/>
    <p:sldId id="589" r:id="rId19"/>
    <p:sldId id="598" r:id="rId20"/>
    <p:sldId id="592" r:id="rId21"/>
    <p:sldId id="593" r:id="rId22"/>
    <p:sldId id="59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1947" autoAdjust="0"/>
    <p:restoredTop sz="94624" autoAdjust="0"/>
  </p:normalViewPr>
  <p:slideViewPr>
    <p:cSldViewPr>
      <p:cViewPr>
        <p:scale>
          <a:sx n="60" d="100"/>
          <a:sy n="60" d="100"/>
        </p:scale>
        <p:origin x="-1062" y="330"/>
      </p:cViewPr>
      <p:guideLst>
        <p:guide orient="horz" pos="2160"/>
        <p:guide pos="2880"/>
      </p:guideLst>
    </p:cSldViewPr>
  </p:slideViewPr>
  <p:outlineViewPr>
    <p:cViewPr>
      <p:scale>
        <a:sx n="33" d="100"/>
        <a:sy n="33" d="100"/>
      </p:scale>
      <p:origin x="42" y="624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user\Documents\chart%20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manualLayout>
          <c:layoutTarget val="inner"/>
          <c:xMode val="edge"/>
          <c:yMode val="edge"/>
          <c:x val="0.23668631094984"/>
          <c:y val="0.17883735223685759"/>
          <c:w val="0.47381599920767148"/>
          <c:h val="0.42600951080082988"/>
        </c:manualLayout>
      </c:layout>
      <c:bar3DChart>
        <c:barDir val="col"/>
        <c:grouping val="clustered"/>
        <c:ser>
          <c:idx val="0"/>
          <c:order val="0"/>
          <c:cat>
            <c:strRef>
              <c:f>Sheet1!$A$11:$A$19</c:f>
              <c:strCache>
                <c:ptCount val="9"/>
                <c:pt idx="0">
                  <c:v>MW</c:v>
                </c:pt>
                <c:pt idx="1">
                  <c:v>MW1</c:v>
                </c:pt>
                <c:pt idx="2">
                  <c:v>MW2</c:v>
                </c:pt>
                <c:pt idx="3">
                  <c:v>MW3</c:v>
                </c:pt>
                <c:pt idx="4">
                  <c:v>MW4</c:v>
                </c:pt>
                <c:pt idx="5">
                  <c:v>MW5</c:v>
                </c:pt>
                <c:pt idx="6">
                  <c:v>MW6</c:v>
                </c:pt>
                <c:pt idx="7">
                  <c:v>MW7</c:v>
                </c:pt>
                <c:pt idx="8">
                  <c:v>MW8</c:v>
                </c:pt>
              </c:strCache>
            </c:strRef>
          </c:cat>
          <c:val>
            <c:numRef>
              <c:f>Sheet1!$B$11:$B$19</c:f>
              <c:numCache>
                <c:formatCode>General</c:formatCode>
                <c:ptCount val="9"/>
                <c:pt idx="0">
                  <c:v>100</c:v>
                </c:pt>
                <c:pt idx="1">
                  <c:v>95</c:v>
                </c:pt>
                <c:pt idx="2">
                  <c:v>90</c:v>
                </c:pt>
                <c:pt idx="3">
                  <c:v>85</c:v>
                </c:pt>
                <c:pt idx="4">
                  <c:v>80</c:v>
                </c:pt>
                <c:pt idx="5">
                  <c:v>75</c:v>
                </c:pt>
                <c:pt idx="6">
                  <c:v>70</c:v>
                </c:pt>
                <c:pt idx="7">
                  <c:v>65</c:v>
                </c:pt>
                <c:pt idx="8">
                  <c:v>60</c:v>
                </c:pt>
              </c:numCache>
            </c:numRef>
          </c:val>
        </c:ser>
        <c:ser>
          <c:idx val="1"/>
          <c:order val="1"/>
          <c:cat>
            <c:strRef>
              <c:f>Sheet1!$A$11:$A$19</c:f>
              <c:strCache>
                <c:ptCount val="9"/>
                <c:pt idx="0">
                  <c:v>MW</c:v>
                </c:pt>
                <c:pt idx="1">
                  <c:v>MW1</c:v>
                </c:pt>
                <c:pt idx="2">
                  <c:v>MW2</c:v>
                </c:pt>
                <c:pt idx="3">
                  <c:v>MW3</c:v>
                </c:pt>
                <c:pt idx="4">
                  <c:v>MW4</c:v>
                </c:pt>
                <c:pt idx="5">
                  <c:v>MW5</c:v>
                </c:pt>
                <c:pt idx="6">
                  <c:v>MW6</c:v>
                </c:pt>
                <c:pt idx="7">
                  <c:v>MW7</c:v>
                </c:pt>
                <c:pt idx="8">
                  <c:v>MW8</c:v>
                </c:pt>
              </c:strCache>
            </c:strRef>
          </c:cat>
          <c:val>
            <c:numRef>
              <c:f>Sheet1!$C$11:$C$19</c:f>
              <c:numCache>
                <c:formatCode>General</c:formatCode>
                <c:ptCount val="9"/>
                <c:pt idx="0">
                  <c:v>0</c:v>
                </c:pt>
                <c:pt idx="1">
                  <c:v>5</c:v>
                </c:pt>
                <c:pt idx="2">
                  <c:v>10</c:v>
                </c:pt>
                <c:pt idx="3">
                  <c:v>15</c:v>
                </c:pt>
                <c:pt idx="4">
                  <c:v>20</c:v>
                </c:pt>
                <c:pt idx="5">
                  <c:v>25</c:v>
                </c:pt>
                <c:pt idx="6">
                  <c:v>30</c:v>
                </c:pt>
                <c:pt idx="7">
                  <c:v>35</c:v>
                </c:pt>
                <c:pt idx="8">
                  <c:v>40</c:v>
                </c:pt>
              </c:numCache>
            </c:numRef>
          </c:val>
        </c:ser>
        <c:shape val="box"/>
        <c:axId val="78967168"/>
        <c:axId val="78969088"/>
        <c:axId val="0"/>
      </c:bar3DChart>
      <c:catAx>
        <c:axId val="78967168"/>
        <c:scaling>
          <c:orientation val="minMax"/>
        </c:scaling>
        <c:axPos val="b"/>
        <c:title>
          <c:tx>
            <c:rich>
              <a:bodyPr/>
              <a:lstStyle/>
              <a:p>
                <a:pPr algn="l">
                  <a:defRPr lang="en-US"/>
                </a:pPr>
                <a:r>
                  <a:rPr lang="en-US" sz="800">
                    <a:latin typeface="Times New Roman" pitchFamily="18" charset="0"/>
                    <a:cs typeface="Times New Roman" pitchFamily="18" charset="0"/>
                  </a:rPr>
                  <a:t>Figure</a:t>
                </a:r>
                <a:r>
                  <a:rPr lang="en-US" sz="800" baseline="0">
                    <a:latin typeface="Times New Roman" pitchFamily="18" charset="0"/>
                    <a:cs typeface="Times New Roman" pitchFamily="18" charset="0"/>
                  </a:rPr>
                  <a:t> 3: </a:t>
                </a:r>
                <a:r>
                  <a:rPr lang="en-US" sz="800">
                    <a:latin typeface="Times New Roman" pitchFamily="18" charset="0"/>
                    <a:cs typeface="Times New Roman" pitchFamily="18" charset="0"/>
                  </a:rPr>
                  <a:t>Formulation of Mushroom Based Food Condiments</a:t>
                </a:r>
              </a:p>
              <a:p>
                <a:pPr algn="l">
                  <a:defRPr lang="en-US"/>
                </a:pPr>
                <a:r>
                  <a:rPr lang="en-US" sz="800">
                    <a:latin typeface="Times New Roman" pitchFamily="18" charset="0"/>
                    <a:cs typeface="Times New Roman" pitchFamily="18" charset="0"/>
                  </a:rPr>
                  <a:t>Series  1= % of Mushroom</a:t>
                </a:r>
              </a:p>
              <a:p>
                <a:pPr algn="l">
                  <a:defRPr lang="en-US"/>
                </a:pPr>
                <a:r>
                  <a:rPr lang="en-US" sz="800">
                    <a:latin typeface="Times New Roman" pitchFamily="18" charset="0"/>
                    <a:cs typeface="Times New Roman" pitchFamily="18" charset="0"/>
                  </a:rPr>
                  <a:t>Series 2= % of Spice  </a:t>
                </a:r>
              </a:p>
            </c:rich>
          </c:tx>
          <c:layout>
            <c:manualLayout>
              <c:xMode val="edge"/>
              <c:yMode val="edge"/>
              <c:x val="0.10521836260548785"/>
              <c:y val="0.77969056241673107"/>
            </c:manualLayout>
          </c:layout>
        </c:title>
        <c:tickLblPos val="nextTo"/>
        <c:txPr>
          <a:bodyPr/>
          <a:lstStyle/>
          <a:p>
            <a:pPr>
              <a:defRPr lang="en-US"/>
            </a:pPr>
            <a:endParaRPr lang="en-US"/>
          </a:p>
        </c:txPr>
        <c:crossAx val="78969088"/>
        <c:crosses val="autoZero"/>
        <c:auto val="1"/>
        <c:lblAlgn val="ctr"/>
        <c:lblOffset val="100"/>
      </c:catAx>
      <c:valAx>
        <c:axId val="78969088"/>
        <c:scaling>
          <c:orientation val="minMax"/>
        </c:scaling>
        <c:axPos val="l"/>
        <c:title>
          <c:tx>
            <c:rich>
              <a:bodyPr rot="0" vert="horz"/>
              <a:lstStyle/>
              <a:p>
                <a:pPr>
                  <a:defRPr lang="en-US"/>
                </a:pPr>
                <a:r>
                  <a:rPr lang="en-US"/>
                  <a:t>(%)</a:t>
                </a:r>
              </a:p>
            </c:rich>
          </c:tx>
          <c:layout>
            <c:manualLayout>
              <c:xMode val="edge"/>
              <c:yMode val="edge"/>
              <c:x val="2.3328459458386006E-2"/>
              <c:y val="0.1126521879065636"/>
            </c:manualLayout>
          </c:layout>
        </c:title>
        <c:numFmt formatCode="General" sourceLinked="1"/>
        <c:tickLblPos val="nextTo"/>
        <c:txPr>
          <a:bodyPr/>
          <a:lstStyle/>
          <a:p>
            <a:pPr>
              <a:defRPr lang="en-US"/>
            </a:pPr>
            <a:endParaRPr lang="en-US"/>
          </a:p>
        </c:txPr>
        <c:crossAx val="78967168"/>
        <c:crosses val="autoZero"/>
        <c:crossBetween val="between"/>
      </c:valAx>
    </c:plotArea>
    <c:legend>
      <c:legendPos val="r"/>
      <c:layout>
        <c:manualLayout>
          <c:xMode val="edge"/>
          <c:yMode val="edge"/>
          <c:x val="0.78822174622581964"/>
          <c:y val="0.39956746091971629"/>
          <c:w val="0.18986493458270395"/>
          <c:h val="0.317847928365459"/>
        </c:manualLayout>
      </c:layout>
      <c:txPr>
        <a:bodyPr/>
        <a:lstStyle/>
        <a:p>
          <a:pPr>
            <a:defRPr lang="en-US"/>
          </a:pPr>
          <a:endParaRPr lang="en-US"/>
        </a:p>
      </c:txPr>
    </c:legend>
    <c:plotVisOnly val="1"/>
  </c:chart>
  <c:externalData r:id="rId1"/>
  <c:userShapes r:id="rId2"/>
</c:chartSpace>
</file>

<file path=ppt/drawings/drawing1.xml><?xml version="1.0" encoding="utf-8"?>
<c:userShapes xmlns:c="http://schemas.openxmlformats.org/drawingml/2006/chart">
  <cdr:relSizeAnchor xmlns:cdr="http://schemas.openxmlformats.org/drawingml/2006/chartDrawing">
    <cdr:from>
      <cdr:x>0.79085</cdr:x>
      <cdr:y>0.42487</cdr:y>
    </cdr:from>
    <cdr:to>
      <cdr:x>1</cdr:x>
      <cdr:y>0.54577</cdr:y>
    </cdr:to>
    <cdr:sp macro="" textlink="">
      <cdr:nvSpPr>
        <cdr:cNvPr id="2" name="TextBox 1"/>
        <cdr:cNvSpPr txBox="1"/>
      </cdr:nvSpPr>
      <cdr:spPr>
        <a:xfrm xmlns:a="http://schemas.openxmlformats.org/drawingml/2006/main">
          <a:off x="2294779" y="1074290"/>
          <a:ext cx="606867" cy="305698"/>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en-US" sz="11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C808BC-70CC-4967-8C38-186B6C11713E}" type="datetimeFigureOut">
              <a:rPr lang="en-US" smtClean="0"/>
              <a:pPr/>
              <a:t>8/1/2017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ADC316-1E2E-4475-AA68-D78B1F51DD1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827659-E113-4D51-8963-44ED8BFDBD7B}"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27659-E113-4D51-8963-44ED8BFDBD7B}"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27659-E113-4D51-8963-44ED8BFDBD7B}"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27659-E113-4D51-8963-44ED8BFDBD7B}"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827659-E113-4D51-8963-44ED8BFDBD7B}"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827659-E113-4D51-8963-44ED8BFDBD7B}"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827659-E113-4D51-8963-44ED8BFDBD7B}" type="datetimeFigureOut">
              <a:rPr lang="en-US" smtClean="0"/>
              <a:pPr/>
              <a:t>8/1/2017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827659-E113-4D51-8963-44ED8BFDBD7B}" type="datetimeFigureOut">
              <a:rPr lang="en-US" smtClean="0"/>
              <a:pPr/>
              <a:t>8/1/2017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827659-E113-4D51-8963-44ED8BFDBD7B}" type="datetimeFigureOut">
              <a:rPr lang="en-US" smtClean="0"/>
              <a:pPr/>
              <a:t>8/1/2017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827659-E113-4D51-8963-44ED8BFDBD7B}"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827659-E113-4D51-8963-44ED8BFDBD7B}"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08D715-9BD8-44A4-BD04-49C1357FA2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5000" r="-1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827659-E113-4D51-8963-44ED8BFDBD7B}" type="datetimeFigureOut">
              <a:rPr lang="en-US" smtClean="0"/>
              <a:pPr/>
              <a:t>8/1/2017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08D715-9BD8-44A4-BD04-49C1357FA2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66800"/>
            <a:ext cx="9144000" cy="2533651"/>
          </a:xfrm>
        </p:spPr>
        <p:txBody>
          <a:bodyPr>
            <a:normAutofit fontScale="90000"/>
          </a:bodyPr>
          <a:lstStyle/>
          <a:p>
            <a:r>
              <a:rPr lang="en-US" b="1" dirty="0" smtClean="0">
                <a:latin typeface="Tahoma" pitchFamily="34" charset="0"/>
                <a:ea typeface="Tahoma" pitchFamily="34" charset="0"/>
                <a:cs typeface="Tahoma" pitchFamily="34" charset="0"/>
              </a:rPr>
              <a:t>Production of Mushroom Based Food Condiment (</a:t>
            </a:r>
            <a:r>
              <a:rPr lang="en-US" b="1" i="1" dirty="0" err="1" smtClean="0">
                <a:latin typeface="Tahoma" pitchFamily="34" charset="0"/>
                <a:ea typeface="Tahoma" pitchFamily="34" charset="0"/>
                <a:cs typeface="Tahoma" pitchFamily="34" charset="0"/>
              </a:rPr>
              <a:t>Pleurotus</a:t>
            </a:r>
            <a:r>
              <a:rPr lang="en-US" b="1" i="1" dirty="0" smtClean="0">
                <a:latin typeface="Tahoma" pitchFamily="34" charset="0"/>
                <a:ea typeface="Tahoma" pitchFamily="34" charset="0"/>
                <a:cs typeface="Tahoma" pitchFamily="34" charset="0"/>
              </a:rPr>
              <a:t> </a:t>
            </a:r>
            <a:r>
              <a:rPr lang="en-US" b="1" i="1" dirty="0" err="1" smtClean="0">
                <a:latin typeface="Tahoma" pitchFamily="34" charset="0"/>
                <a:ea typeface="Tahoma" pitchFamily="34" charset="0"/>
                <a:cs typeface="Tahoma" pitchFamily="34" charset="0"/>
              </a:rPr>
              <a:t>Ostreatus</a:t>
            </a:r>
            <a:r>
              <a:rPr lang="en-US" b="1" i="1" dirty="0" smtClean="0">
                <a:latin typeface="Tahoma" pitchFamily="34" charset="0"/>
                <a:ea typeface="Tahoma" pitchFamily="34" charset="0"/>
                <a:cs typeface="Tahoma" pitchFamily="34" charset="0"/>
              </a:rPr>
              <a:t>)</a:t>
            </a:r>
            <a:r>
              <a:rPr lang="en-US" dirty="0" smtClean="0"/>
              <a:t/>
            </a:r>
            <a:br>
              <a:rPr lang="en-US" dirty="0" smtClean="0"/>
            </a:br>
            <a:endParaRPr lang="en-US" dirty="0"/>
          </a:p>
        </p:txBody>
      </p:sp>
      <p:sp>
        <p:nvSpPr>
          <p:cNvPr id="3" name="Subtitle 2"/>
          <p:cNvSpPr>
            <a:spLocks noGrp="1"/>
          </p:cNvSpPr>
          <p:nvPr>
            <p:ph type="subTitle" idx="1"/>
          </p:nvPr>
        </p:nvSpPr>
        <p:spPr>
          <a:xfrm>
            <a:off x="0" y="3276600"/>
            <a:ext cx="9144000" cy="2057400"/>
          </a:xfrm>
        </p:spPr>
        <p:txBody>
          <a:bodyPr>
            <a:normAutofit fontScale="85000" lnSpcReduction="10000"/>
          </a:bodyPr>
          <a:lstStyle/>
          <a:p>
            <a:r>
              <a:rPr lang="en-US" dirty="0" smtClean="0">
                <a:latin typeface="Berlin Sans FB Demi" pitchFamily="34" charset="0"/>
              </a:rPr>
              <a:t>BY</a:t>
            </a:r>
          </a:p>
          <a:p>
            <a:r>
              <a:rPr lang="en-US" dirty="0" smtClean="0">
                <a:latin typeface="Berlin Sans FB Demi" pitchFamily="34" charset="0"/>
              </a:rPr>
              <a:t>OKAFOR DAMARIS C</a:t>
            </a:r>
          </a:p>
          <a:p>
            <a:r>
              <a:rPr lang="en-US" dirty="0" smtClean="0">
                <a:latin typeface="Berlin Sans FB Demi" pitchFamily="34" charset="0"/>
              </a:rPr>
              <a:t>DEPARTMENT OF FOOD SCIENCE AND TECHNOLOGY</a:t>
            </a:r>
          </a:p>
          <a:p>
            <a:r>
              <a:rPr lang="en-US" dirty="0" smtClean="0">
                <a:latin typeface="Berlin Sans FB Demi" pitchFamily="34" charset="0"/>
              </a:rPr>
              <a:t>FEDERAL UNIVERSITY OF TECHNOLOGY OWERRI</a:t>
            </a:r>
            <a:endParaRPr lang="en-US" dirty="0">
              <a:latin typeface="Berlin Sans FB Dem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19"/>
          <p:cNvPicPr>
            <a:picLocks noGrp="1"/>
          </p:cNvPicPr>
          <p:nvPr>
            <p:ph idx="1"/>
          </p:nvPr>
        </p:nvPicPr>
        <p:blipFill>
          <a:blip r:embed="rId2" cstate="print"/>
          <a:srcRect/>
          <a:stretch>
            <a:fillRect/>
          </a:stretch>
        </p:blipFill>
        <p:spPr bwMode="auto">
          <a:xfrm>
            <a:off x="0" y="2209800"/>
            <a:ext cx="9144000" cy="3124200"/>
          </a:xfrm>
          <a:prstGeom prst="rect">
            <a:avLst/>
          </a:prstGeom>
          <a:noFill/>
          <a:ln w="9525">
            <a:noFill/>
            <a:miter lim="800000"/>
            <a:headEnd/>
            <a:tailEnd/>
          </a:ln>
        </p:spPr>
      </p:pic>
      <p:sp>
        <p:nvSpPr>
          <p:cNvPr id="3" name="Rectangle 2"/>
          <p:cNvSpPr/>
          <p:nvPr/>
        </p:nvSpPr>
        <p:spPr>
          <a:xfrm>
            <a:off x="0" y="1219200"/>
            <a:ext cx="9144000" cy="707886"/>
          </a:xfrm>
          <a:prstGeom prst="rect">
            <a:avLst/>
          </a:prstGeom>
        </p:spPr>
        <p:txBody>
          <a:bodyPr wrap="square">
            <a:spAutoFit/>
          </a:bodyPr>
          <a:lstStyle/>
          <a:p>
            <a:r>
              <a:rPr lang="en-US" sz="2000" b="1" i="1" dirty="0" smtClean="0">
                <a:latin typeface="Berlin Sans FB Demi" pitchFamily="34" charset="0"/>
              </a:rPr>
              <a:t>Flow chart for the production of mushroom based food condiment is shown above.</a:t>
            </a:r>
            <a:r>
              <a:rPr lang="en-US" sz="2000" b="1" dirty="0" smtClean="0">
                <a:latin typeface="Berlin Sans FB Demi" pitchFamily="34" charset="0"/>
              </a:rPr>
              <a:t> </a:t>
            </a:r>
            <a:endParaRPr lang="en-US" sz="2000"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763000" cy="45719"/>
          </a:xfrm>
        </p:spPr>
        <p:txBody>
          <a:bodyPr>
            <a:noAutofit/>
          </a:bodyPr>
          <a:lstStyle/>
          <a:p>
            <a:r>
              <a:rPr lang="en-US" sz="3600" dirty="0" smtClean="0">
                <a:latin typeface="Aharoni" pitchFamily="2" charset="-79"/>
                <a:cs typeface="Aharoni" pitchFamily="2" charset="-79"/>
              </a:rPr>
              <a:t>.</a:t>
            </a:r>
            <a:endParaRPr lang="en-US" sz="3600" dirty="0">
              <a:latin typeface="Aharoni" pitchFamily="2" charset="-79"/>
              <a:cs typeface="Aharoni" pitchFamily="2" charset="-79"/>
            </a:endParaRPr>
          </a:p>
        </p:txBody>
      </p:sp>
      <p:sp>
        <p:nvSpPr>
          <p:cNvPr id="3" name="Content Placeholder 2"/>
          <p:cNvSpPr>
            <a:spLocks noGrp="1"/>
          </p:cNvSpPr>
          <p:nvPr>
            <p:ph idx="1"/>
          </p:nvPr>
        </p:nvSpPr>
        <p:spPr>
          <a:xfrm>
            <a:off x="0" y="1219200"/>
            <a:ext cx="9144000" cy="4038600"/>
          </a:xfrm>
        </p:spPr>
        <p:txBody>
          <a:bodyPr>
            <a:noAutofit/>
          </a:bodyPr>
          <a:lstStyle/>
          <a:p>
            <a:r>
              <a:rPr lang="en-US" sz="2800" dirty="0" smtClean="0">
                <a:latin typeface="Berlin Sans FB Demi" pitchFamily="34" charset="0"/>
              </a:rPr>
              <a:t>Sensory </a:t>
            </a:r>
            <a:r>
              <a:rPr lang="en-US" sz="2800" dirty="0" smtClean="0">
                <a:latin typeface="Berlin Sans FB Demi" pitchFamily="34" charset="0"/>
              </a:rPr>
              <a:t>evaluation of the various mushroom based food condiment </a:t>
            </a:r>
            <a:r>
              <a:rPr lang="en-US" sz="2800" dirty="0" smtClean="0">
                <a:latin typeface="Berlin Sans FB Demi" pitchFamily="34" charset="0"/>
              </a:rPr>
              <a:t>samples was </a:t>
            </a:r>
            <a:r>
              <a:rPr lang="en-US" sz="2800" dirty="0" smtClean="0">
                <a:latin typeface="Berlin Sans FB Demi" pitchFamily="34" charset="0"/>
              </a:rPr>
              <a:t>done by a 15-man </a:t>
            </a:r>
            <a:r>
              <a:rPr lang="en-US" sz="2800" dirty="0" smtClean="0">
                <a:latin typeface="Berlin Sans FB Demi" pitchFamily="34" charset="0"/>
              </a:rPr>
              <a:t>panelist. </a:t>
            </a:r>
          </a:p>
          <a:p>
            <a:pPr>
              <a:buNone/>
            </a:pPr>
            <a:endParaRPr lang="en-US" sz="2800" dirty="0" smtClean="0">
              <a:latin typeface="Berlin Sans FB Demi" pitchFamily="34" charset="0"/>
            </a:endParaRPr>
          </a:p>
          <a:p>
            <a:r>
              <a:rPr lang="en-US" sz="2800" dirty="0" smtClean="0">
                <a:latin typeface="Berlin Sans FB Demi" pitchFamily="34" charset="0"/>
              </a:rPr>
              <a:t>The </a:t>
            </a:r>
            <a:r>
              <a:rPr lang="en-US" sz="2800" dirty="0" smtClean="0">
                <a:latin typeface="Berlin Sans FB Demi" pitchFamily="34" charset="0"/>
              </a:rPr>
              <a:t>analysis carried out by the panelist scores for taste of the mushroom based food condiment samples showed a significant difference (p≤0.05). </a:t>
            </a:r>
            <a:endParaRPr lang="en-US" sz="2800"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95400"/>
            <a:ext cx="9144000" cy="4955203"/>
          </a:xfrm>
          <a:prstGeom prst="rect">
            <a:avLst/>
          </a:prstGeom>
        </p:spPr>
        <p:txBody>
          <a:bodyPr wrap="square">
            <a:spAutoFit/>
          </a:bodyPr>
          <a:lstStyle/>
          <a:p>
            <a:pPr algn="ctr"/>
            <a:r>
              <a:rPr lang="en-US" sz="3200" dirty="0" smtClean="0">
                <a:latin typeface="Berlin Sans FB Demi" pitchFamily="34" charset="0"/>
              </a:rPr>
              <a:t>The taste score of the different mushroom </a:t>
            </a:r>
            <a:r>
              <a:rPr lang="en-US" sz="3200" dirty="0" smtClean="0">
                <a:latin typeface="Berlin Sans FB Demi" pitchFamily="34" charset="0"/>
              </a:rPr>
              <a:t>based food </a:t>
            </a:r>
            <a:r>
              <a:rPr lang="en-US" sz="3200" dirty="0" smtClean="0">
                <a:latin typeface="Berlin Sans FB Demi" pitchFamily="34" charset="0"/>
              </a:rPr>
              <a:t>condiment samples ranged from 8.80 to 5.20 with MW (100% mushroom and 0% spice) having the lowest score of </a:t>
            </a:r>
            <a:r>
              <a:rPr lang="en-US" sz="3200" dirty="0" smtClean="0">
                <a:latin typeface="Berlin Sans FB Demi" pitchFamily="34" charset="0"/>
              </a:rPr>
              <a:t>5.20. </a:t>
            </a:r>
          </a:p>
          <a:p>
            <a:pPr algn="ctr"/>
            <a:endParaRPr lang="en-US" sz="3200" dirty="0" smtClean="0">
              <a:latin typeface="Berlin Sans FB Demi" pitchFamily="34" charset="0"/>
            </a:endParaRPr>
          </a:p>
          <a:p>
            <a:pPr algn="ctr"/>
            <a:r>
              <a:rPr lang="en-US" sz="3200" dirty="0" smtClean="0">
                <a:latin typeface="Berlin Sans FB Demi" pitchFamily="34" charset="0"/>
              </a:rPr>
              <a:t>MW8 </a:t>
            </a:r>
            <a:r>
              <a:rPr lang="en-US" sz="3200" dirty="0" smtClean="0">
                <a:latin typeface="Berlin Sans FB Demi" pitchFamily="34" charset="0"/>
              </a:rPr>
              <a:t>(60% mushroom and 40% spice) having the highest score of 8.80 indicating that the panelists liked the taste of the product very much</a:t>
            </a:r>
            <a:r>
              <a:rPr lang="en-US" sz="3200" dirty="0" smtClean="0">
                <a:latin typeface="Berlin Sans FB Demi" pitchFamily="34" charset="0"/>
              </a:rPr>
              <a:t>.</a:t>
            </a:r>
          </a:p>
          <a:p>
            <a:endParaRPr lang="en-US" sz="2400" dirty="0" smtClean="0">
              <a:latin typeface="Berlin Sans FB Demi" pitchFamily="34" charset="0"/>
            </a:endParaRPr>
          </a:p>
          <a:p>
            <a:endParaRPr lang="en-US" dirty="0" smtClean="0">
              <a:latin typeface="Berlin Sans FB Demi" pitchFamily="34" charset="0"/>
            </a:endParaRP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1"/>
            <a:ext cx="9144000" cy="4524315"/>
          </a:xfrm>
          <a:prstGeom prst="rect">
            <a:avLst/>
          </a:prstGeom>
        </p:spPr>
        <p:txBody>
          <a:bodyPr wrap="square">
            <a:spAutoFit/>
          </a:bodyPr>
          <a:lstStyle/>
          <a:p>
            <a:pPr algn="ctr"/>
            <a:r>
              <a:rPr lang="en-US" dirty="0" smtClean="0">
                <a:latin typeface="Berlin Sans FB Demi" pitchFamily="34" charset="0"/>
              </a:rPr>
              <a:t> </a:t>
            </a:r>
            <a:r>
              <a:rPr lang="en-US" sz="3200" dirty="0" smtClean="0">
                <a:latin typeface="Berlin Sans FB Demi" pitchFamily="34" charset="0"/>
              </a:rPr>
              <a:t>This might be due to high spice content of 40% and low mushroom content of 60% in MW8. MW having the least score of 5.20 indicates that the panelist liked the score least. </a:t>
            </a:r>
            <a:endParaRPr lang="en-US" sz="3200" dirty="0" smtClean="0">
              <a:latin typeface="Berlin Sans FB Demi" pitchFamily="34" charset="0"/>
            </a:endParaRPr>
          </a:p>
          <a:p>
            <a:pPr algn="ctr"/>
            <a:endParaRPr lang="en-US" sz="3200" dirty="0" smtClean="0">
              <a:latin typeface="Berlin Sans FB Demi" pitchFamily="34" charset="0"/>
            </a:endParaRPr>
          </a:p>
          <a:p>
            <a:pPr algn="ctr"/>
            <a:r>
              <a:rPr lang="en-US" sz="3200" dirty="0" smtClean="0">
                <a:latin typeface="Berlin Sans FB Demi" pitchFamily="34" charset="0"/>
              </a:rPr>
              <a:t>This </a:t>
            </a:r>
            <a:r>
              <a:rPr lang="en-US" sz="3200" dirty="0" smtClean="0">
                <a:latin typeface="Berlin Sans FB Demi" pitchFamily="34" charset="0"/>
              </a:rPr>
              <a:t>might be attributed to the fact that only coarse ground mushroom was used in the preparation of the mushroom based food condiment. </a:t>
            </a:r>
            <a:endParaRPr lang="en-US" sz="3200"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43001"/>
            <a:ext cx="9144000" cy="4524315"/>
          </a:xfrm>
          <a:prstGeom prst="rect">
            <a:avLst/>
          </a:prstGeom>
        </p:spPr>
        <p:txBody>
          <a:bodyPr wrap="square">
            <a:spAutoFit/>
          </a:bodyPr>
          <a:lstStyle/>
          <a:p>
            <a:pPr algn="ctr"/>
            <a:r>
              <a:rPr lang="en-US" sz="3200" dirty="0" smtClean="0">
                <a:latin typeface="Berlin Sans FB Demi" pitchFamily="34" charset="0"/>
              </a:rPr>
              <a:t>MW8 (60% </a:t>
            </a:r>
            <a:r>
              <a:rPr lang="en-US" sz="3200" dirty="0" smtClean="0">
                <a:latin typeface="Berlin Sans FB Demi" pitchFamily="34" charset="0"/>
              </a:rPr>
              <a:t>mushroom and </a:t>
            </a:r>
            <a:r>
              <a:rPr lang="en-US" sz="3200" dirty="0" smtClean="0">
                <a:latin typeface="Berlin Sans FB Demi" pitchFamily="34" charset="0"/>
              </a:rPr>
              <a:t>40% </a:t>
            </a:r>
            <a:r>
              <a:rPr lang="en-US" sz="3200" dirty="0" smtClean="0">
                <a:latin typeface="Berlin Sans FB Demi" pitchFamily="34" charset="0"/>
              </a:rPr>
              <a:t>spice) </a:t>
            </a:r>
            <a:r>
              <a:rPr lang="en-US" sz="3200" dirty="0" smtClean="0">
                <a:latin typeface="Berlin Sans FB Demi" pitchFamily="34" charset="0"/>
              </a:rPr>
              <a:t>, </a:t>
            </a:r>
            <a:r>
              <a:rPr lang="en-US" sz="3200" dirty="0" smtClean="0">
                <a:latin typeface="Berlin Sans FB Demi" pitchFamily="34" charset="0"/>
              </a:rPr>
              <a:t>MW7 (65% mushroom and 35% spice) and MW6 (70% mushroom and 30%) were not significant different (p≤0.05</a:t>
            </a:r>
            <a:r>
              <a:rPr lang="en-US" sz="3200" dirty="0" smtClean="0">
                <a:latin typeface="Berlin Sans FB Demi" pitchFamily="34" charset="0"/>
              </a:rPr>
              <a:t>).</a:t>
            </a:r>
          </a:p>
          <a:p>
            <a:pPr algn="ctr"/>
            <a:endParaRPr lang="en-US" sz="3200" dirty="0" smtClean="0">
              <a:latin typeface="Berlin Sans FB Demi" pitchFamily="34" charset="0"/>
            </a:endParaRPr>
          </a:p>
          <a:p>
            <a:pPr algn="ctr"/>
            <a:r>
              <a:rPr lang="en-US" sz="3200" dirty="0" smtClean="0">
                <a:latin typeface="Berlin Sans FB Demi" pitchFamily="34" charset="0"/>
              </a:rPr>
              <a:t> </a:t>
            </a:r>
            <a:r>
              <a:rPr lang="en-US" sz="3200" dirty="0" smtClean="0">
                <a:latin typeface="Berlin Sans FB Demi" pitchFamily="34" charset="0"/>
              </a:rPr>
              <a:t>MW2 (90% mushroom and 10% spice) was significantly different (p&gt;0.05) from other </a:t>
            </a:r>
            <a:r>
              <a:rPr lang="en-US" sz="3200" dirty="0" smtClean="0">
                <a:latin typeface="Berlin Sans FB Demi" pitchFamily="34" charset="0"/>
              </a:rPr>
              <a:t>samples. </a:t>
            </a:r>
          </a:p>
          <a:p>
            <a:pPr algn="ctr"/>
            <a:endParaRPr lang="en-US" sz="3200"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4031873"/>
          </a:xfrm>
          <a:prstGeom prst="rect">
            <a:avLst/>
          </a:prstGeom>
        </p:spPr>
        <p:txBody>
          <a:bodyPr wrap="square">
            <a:spAutoFit/>
          </a:bodyPr>
          <a:lstStyle/>
          <a:p>
            <a:pPr algn="ctr"/>
            <a:r>
              <a:rPr lang="en-US" sz="3200" dirty="0" smtClean="0">
                <a:latin typeface="Berlin Sans FB Demi" pitchFamily="34" charset="0"/>
              </a:rPr>
              <a:t>The scores for aroma ranged from 8.467 to 4.800. MW had the highest score of 8.467 and it was significantly different (p&gt;0.05) from the rest of the samples. </a:t>
            </a:r>
            <a:endParaRPr lang="en-US" sz="3200" dirty="0" smtClean="0">
              <a:latin typeface="Berlin Sans FB Demi" pitchFamily="34" charset="0"/>
            </a:endParaRPr>
          </a:p>
          <a:p>
            <a:pPr algn="ctr"/>
            <a:endParaRPr lang="en-US" sz="3200" dirty="0" smtClean="0">
              <a:latin typeface="Berlin Sans FB Demi" pitchFamily="34" charset="0"/>
            </a:endParaRPr>
          </a:p>
          <a:p>
            <a:pPr algn="ctr"/>
            <a:r>
              <a:rPr lang="en-US" sz="3200" dirty="0" smtClean="0">
                <a:latin typeface="Berlin Sans FB Demi" pitchFamily="34" charset="0"/>
              </a:rPr>
              <a:t>MW7 </a:t>
            </a:r>
            <a:r>
              <a:rPr lang="en-US" sz="3200" dirty="0" smtClean="0">
                <a:latin typeface="Berlin Sans FB Demi" pitchFamily="34" charset="0"/>
              </a:rPr>
              <a:t>had the least score of 4.800 and was not significantly different from MW5 (75% mushroom and 25% spice), MW6 and MW8</a:t>
            </a:r>
            <a:endParaRPr lang="en-US" sz="3200" dirty="0">
              <a:latin typeface="Berlin Sans FB Dem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3539430"/>
          </a:xfrm>
          <a:prstGeom prst="rect">
            <a:avLst/>
          </a:prstGeom>
        </p:spPr>
        <p:txBody>
          <a:bodyPr wrap="square">
            <a:spAutoFit/>
          </a:bodyPr>
          <a:lstStyle/>
          <a:p>
            <a:pPr algn="ctr"/>
            <a:r>
              <a:rPr lang="en-US" sz="3200" dirty="0" smtClean="0">
                <a:latin typeface="Berlin Sans FB Demi" pitchFamily="34" charset="0"/>
              </a:rPr>
              <a:t>MW </a:t>
            </a:r>
            <a:r>
              <a:rPr lang="en-US" sz="3200" dirty="0" smtClean="0">
                <a:latin typeface="Berlin Sans FB Demi" pitchFamily="34" charset="0"/>
              </a:rPr>
              <a:t>had the highest score for aroma and this is due to the flavor impacted by the </a:t>
            </a:r>
            <a:r>
              <a:rPr lang="en-US" sz="3200" dirty="0" smtClean="0">
                <a:latin typeface="Berlin Sans FB Demi" pitchFamily="34" charset="0"/>
              </a:rPr>
              <a:t>mushroom since </a:t>
            </a:r>
            <a:r>
              <a:rPr lang="en-US" sz="3200" dirty="0" smtClean="0">
                <a:latin typeface="Berlin Sans FB Demi" pitchFamily="34" charset="0"/>
              </a:rPr>
              <a:t>MW which was the control had 100% </a:t>
            </a:r>
            <a:r>
              <a:rPr lang="en-US" sz="3200" dirty="0" smtClean="0">
                <a:latin typeface="Berlin Sans FB Demi" pitchFamily="34" charset="0"/>
              </a:rPr>
              <a:t>mushroom.</a:t>
            </a:r>
          </a:p>
          <a:p>
            <a:pPr algn="ctr"/>
            <a:endParaRPr lang="en-US" sz="3200" dirty="0" smtClean="0">
              <a:latin typeface="Berlin Sans FB Demi" pitchFamily="34" charset="0"/>
            </a:endParaRPr>
          </a:p>
          <a:p>
            <a:pPr algn="ctr"/>
            <a:r>
              <a:rPr lang="en-US" sz="3200" dirty="0" smtClean="0">
                <a:latin typeface="Berlin Sans FB Demi" pitchFamily="34" charset="0"/>
              </a:rPr>
              <a:t>MW7 </a:t>
            </a:r>
            <a:r>
              <a:rPr lang="en-US" sz="3200" dirty="0" smtClean="0">
                <a:latin typeface="Berlin Sans FB Demi" pitchFamily="34" charset="0"/>
              </a:rPr>
              <a:t>and MW8 had the least mushroom composition of 60%. </a:t>
            </a:r>
            <a:endParaRPr lang="en-US"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43000"/>
            <a:ext cx="9144000" cy="4524315"/>
          </a:xfrm>
          <a:prstGeom prst="rect">
            <a:avLst/>
          </a:prstGeom>
        </p:spPr>
        <p:txBody>
          <a:bodyPr wrap="square">
            <a:spAutoFit/>
          </a:bodyPr>
          <a:lstStyle/>
          <a:p>
            <a:pPr algn="ctr"/>
            <a:r>
              <a:rPr lang="en-US" sz="3200" dirty="0" smtClean="0">
                <a:latin typeface="Berlin Sans FB Demi" pitchFamily="34" charset="0"/>
              </a:rPr>
              <a:t>For </a:t>
            </a:r>
            <a:r>
              <a:rPr lang="en-US" sz="3200" dirty="0" err="1" smtClean="0">
                <a:latin typeface="Berlin Sans FB Demi" pitchFamily="34" charset="0"/>
              </a:rPr>
              <a:t>mouthfeel</a:t>
            </a:r>
            <a:r>
              <a:rPr lang="en-US" sz="3200" dirty="0" smtClean="0">
                <a:latin typeface="Berlin Sans FB Demi" pitchFamily="34" charset="0"/>
              </a:rPr>
              <a:t> analysis, MW5 had the highest score of 8.400 while MW had the least score of 5.067. This signifies that MW5 was best accepted by the panelists and MW was least liked among the samples. </a:t>
            </a:r>
            <a:endParaRPr lang="en-US" sz="3200" dirty="0" smtClean="0">
              <a:latin typeface="Berlin Sans FB Demi" pitchFamily="34" charset="0"/>
            </a:endParaRPr>
          </a:p>
          <a:p>
            <a:pPr algn="ctr"/>
            <a:endParaRPr lang="en-US" sz="3200" dirty="0" smtClean="0">
              <a:latin typeface="Berlin Sans FB Demi" pitchFamily="34" charset="0"/>
            </a:endParaRPr>
          </a:p>
          <a:p>
            <a:pPr algn="ctr"/>
            <a:r>
              <a:rPr lang="en-US" sz="3200" dirty="0" smtClean="0">
                <a:latin typeface="Berlin Sans FB Demi" pitchFamily="34" charset="0"/>
              </a:rPr>
              <a:t>The low ratings for MW </a:t>
            </a:r>
            <a:r>
              <a:rPr lang="en-US" sz="3200" dirty="0" smtClean="0">
                <a:latin typeface="Berlin Sans FB Demi" pitchFamily="34" charset="0"/>
              </a:rPr>
              <a:t>may also </a:t>
            </a:r>
            <a:r>
              <a:rPr lang="en-US" sz="3200" dirty="0" smtClean="0">
                <a:latin typeface="Berlin Sans FB Demi" pitchFamily="34" charset="0"/>
              </a:rPr>
              <a:t>be due to the coarse ground mushroom sample (larger particle size).</a:t>
            </a:r>
            <a:endParaRPr lang="en-US" sz="3200"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4031873"/>
          </a:xfrm>
          <a:prstGeom prst="rect">
            <a:avLst/>
          </a:prstGeom>
        </p:spPr>
        <p:txBody>
          <a:bodyPr wrap="square">
            <a:spAutoFit/>
          </a:bodyPr>
          <a:lstStyle/>
          <a:p>
            <a:pPr algn="ctr"/>
            <a:r>
              <a:rPr lang="en-US" sz="3200" dirty="0" smtClean="0">
                <a:latin typeface="Berlin Sans FB Demi" pitchFamily="34" charset="0"/>
              </a:rPr>
              <a:t>MW5</a:t>
            </a:r>
            <a:r>
              <a:rPr lang="en-US" sz="3200" dirty="0" smtClean="0">
                <a:latin typeface="Berlin Sans FB Demi" pitchFamily="34" charset="0"/>
              </a:rPr>
              <a:t>, MW6, MW7, MW8 were not significantly different (p≤0.05) in the scores of the mouth feel. </a:t>
            </a:r>
            <a:endParaRPr lang="en-US" sz="3200" dirty="0" smtClean="0">
              <a:latin typeface="Berlin Sans FB Demi" pitchFamily="34" charset="0"/>
            </a:endParaRPr>
          </a:p>
          <a:p>
            <a:pPr algn="ctr"/>
            <a:endParaRPr lang="en-US" sz="3200" dirty="0" smtClean="0">
              <a:latin typeface="Berlin Sans FB Demi" pitchFamily="34" charset="0"/>
            </a:endParaRPr>
          </a:p>
          <a:p>
            <a:pPr algn="ctr"/>
            <a:r>
              <a:rPr lang="en-US" sz="3200" dirty="0" smtClean="0">
                <a:latin typeface="Berlin Sans FB Demi" pitchFamily="34" charset="0"/>
              </a:rPr>
              <a:t>For </a:t>
            </a:r>
            <a:r>
              <a:rPr lang="en-US" sz="3200" dirty="0" smtClean="0">
                <a:latin typeface="Berlin Sans FB Demi" pitchFamily="34" charset="0"/>
              </a:rPr>
              <a:t>overall acceptability, MW4 (80% mushroom and 20% spice) was the most preferred among the panelist with a score rating of 8.267, while MW had the least score rating of 5.533 and was the least preferred.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3323987"/>
          </a:xfrm>
          <a:prstGeom prst="rect">
            <a:avLst/>
          </a:prstGeom>
        </p:spPr>
        <p:txBody>
          <a:bodyPr wrap="square">
            <a:spAutoFit/>
          </a:bodyPr>
          <a:lstStyle/>
          <a:p>
            <a:pPr algn="ctr"/>
            <a:r>
              <a:rPr lang="en-US" sz="3200" dirty="0" smtClean="0">
                <a:latin typeface="Berlin Sans FB Demi" pitchFamily="34" charset="0"/>
              </a:rPr>
              <a:t>All the samples however scored above 5.0 in all parameters assessed except samples MW7 and MW8 that scored 4.800 and 4.867 respectively in aroma. The high scores of the samples showed that all the samples had a good acceptance by the panelist.</a:t>
            </a:r>
          </a:p>
          <a:p>
            <a:endParaRPr lang="en-US" dirty="0">
              <a:latin typeface="Berlin Sans FB Dem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762000"/>
          </a:xfrm>
        </p:spPr>
        <p:txBody>
          <a:bodyPr>
            <a:normAutofit/>
          </a:bodyPr>
          <a:lstStyle/>
          <a:p>
            <a:r>
              <a:rPr lang="en-US" sz="4000" smtClean="0">
                <a:solidFill>
                  <a:schemeClr val="tx2">
                    <a:lumMod val="75000"/>
                  </a:schemeClr>
                </a:solidFill>
                <a:latin typeface="Aharoni" pitchFamily="2" charset="-79"/>
                <a:cs typeface="Aharoni" pitchFamily="2" charset="-79"/>
              </a:rPr>
              <a:t>MUSHROOM</a:t>
            </a:r>
            <a:endParaRPr lang="en-US" sz="4000" dirty="0">
              <a:solidFill>
                <a:schemeClr val="tx2">
                  <a:lumMod val="75000"/>
                </a:schemeClr>
              </a:solidFill>
              <a:latin typeface="Aharoni" pitchFamily="2" charset="-79"/>
              <a:cs typeface="Aharoni" pitchFamily="2" charset="-79"/>
            </a:endParaRPr>
          </a:p>
        </p:txBody>
      </p:sp>
      <p:sp>
        <p:nvSpPr>
          <p:cNvPr id="3" name="Content Placeholder 2"/>
          <p:cNvSpPr>
            <a:spLocks noGrp="1"/>
          </p:cNvSpPr>
          <p:nvPr>
            <p:ph idx="1"/>
          </p:nvPr>
        </p:nvSpPr>
        <p:spPr>
          <a:xfrm>
            <a:off x="0" y="1752600"/>
            <a:ext cx="9144000" cy="3535363"/>
          </a:xfrm>
        </p:spPr>
        <p:txBody>
          <a:bodyPr>
            <a:noAutofit/>
          </a:bodyPr>
          <a:lstStyle/>
          <a:p>
            <a:r>
              <a:rPr lang="en-US" sz="3600" smtClean="0">
                <a:latin typeface="Berlin Sans FB" pitchFamily="34" charset="0"/>
              </a:rPr>
              <a:t>Mushroom is a micro fungus with a distinctive fruiting body which can be either epigenous (appearing above the earth surface) or hypogenous (occurring below the surface) and large enough to be seen with the naked eyes and to be picked by the hand. </a:t>
            </a:r>
            <a:endParaRPr lang="en-US" sz="3600" dirty="0">
              <a:latin typeface="Berlin Sans FB"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9144000" cy="457200"/>
          </a:xfrm>
        </p:spPr>
        <p:txBody>
          <a:bodyPr>
            <a:normAutofit fontScale="90000"/>
          </a:bodyPr>
          <a:lstStyle/>
          <a:p>
            <a:pPr lvl="0"/>
            <a:r>
              <a:rPr lang="en-US" b="1" dirty="0" smtClean="0">
                <a:latin typeface="Berlin Sans FB Demi" pitchFamily="34" charset="0"/>
              </a:rPr>
              <a:t>Conclusion and Recommendation</a:t>
            </a:r>
            <a:endParaRPr lang="en-US" dirty="0" smtClean="0">
              <a:latin typeface="Berlin Sans FB Demi" pitchFamily="34" charset="0"/>
            </a:endParaRPr>
          </a:p>
        </p:txBody>
      </p:sp>
      <p:sp>
        <p:nvSpPr>
          <p:cNvPr id="3" name="Content Placeholder 2"/>
          <p:cNvSpPr>
            <a:spLocks noGrp="1"/>
          </p:cNvSpPr>
          <p:nvPr>
            <p:ph idx="1"/>
          </p:nvPr>
        </p:nvSpPr>
        <p:spPr>
          <a:xfrm>
            <a:off x="0" y="1524001"/>
            <a:ext cx="9144000" cy="3886200"/>
          </a:xfrm>
        </p:spPr>
        <p:txBody>
          <a:bodyPr>
            <a:normAutofit fontScale="85000" lnSpcReduction="20000"/>
          </a:bodyPr>
          <a:lstStyle/>
          <a:p>
            <a:r>
              <a:rPr lang="en-US" sz="3500" dirty="0" smtClean="0">
                <a:latin typeface="Berlin Sans FB Demi" pitchFamily="34" charset="0"/>
              </a:rPr>
              <a:t>The </a:t>
            </a:r>
            <a:r>
              <a:rPr lang="en-US" sz="3500" dirty="0" smtClean="0">
                <a:latin typeface="Berlin Sans FB Demi" pitchFamily="34" charset="0"/>
              </a:rPr>
              <a:t>different mushroom samples were generally accepted among the </a:t>
            </a:r>
            <a:r>
              <a:rPr lang="en-US" sz="3500" dirty="0" smtClean="0">
                <a:latin typeface="Berlin Sans FB Demi" pitchFamily="34" charset="0"/>
              </a:rPr>
              <a:t>panelists but the most preferred is the 80% mushroom and 20% base ingredient aka spice. </a:t>
            </a:r>
          </a:p>
          <a:p>
            <a:endParaRPr lang="en-US" sz="2800" dirty="0" smtClean="0">
              <a:latin typeface="Berlin Sans FB Demi" pitchFamily="34" charset="0"/>
            </a:endParaRPr>
          </a:p>
          <a:p>
            <a:r>
              <a:rPr lang="en-US" sz="3600" dirty="0" smtClean="0">
                <a:latin typeface="Berlin Sans FB Demi" pitchFamily="34" charset="0"/>
              </a:rPr>
              <a:t>I recommend that more research work be carried out on the nutritional, medicinal and anti-nutritional properties of not just </a:t>
            </a:r>
            <a:r>
              <a:rPr lang="en-US" sz="3600" i="1" dirty="0" err="1" smtClean="0">
                <a:latin typeface="Berlin Sans FB Demi" pitchFamily="34" charset="0"/>
              </a:rPr>
              <a:t>Pleurotus</a:t>
            </a:r>
            <a:r>
              <a:rPr lang="en-US" sz="3600" i="1" dirty="0" smtClean="0">
                <a:latin typeface="Berlin Sans FB Demi" pitchFamily="34" charset="0"/>
              </a:rPr>
              <a:t> </a:t>
            </a:r>
            <a:r>
              <a:rPr lang="en-US" sz="3600" i="1" dirty="0" err="1" smtClean="0">
                <a:latin typeface="Berlin Sans FB Demi" pitchFamily="34" charset="0"/>
              </a:rPr>
              <a:t>ostreatus</a:t>
            </a:r>
            <a:r>
              <a:rPr lang="en-US" sz="3600" dirty="0" smtClean="0">
                <a:latin typeface="Berlin Sans FB Demi" pitchFamily="34" charset="0"/>
              </a:rPr>
              <a:t> but on other mushroom species. </a:t>
            </a:r>
            <a:endParaRPr lang="en-US" sz="3600" dirty="0" smtClean="0">
              <a:latin typeface="Berlin Sans FB Demi" pitchFamily="34" charset="0"/>
            </a:endParaRPr>
          </a:p>
          <a:p>
            <a:endParaRPr lang="en-US" sz="3600"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43000"/>
            <a:ext cx="9144000" cy="4401205"/>
          </a:xfrm>
          <a:prstGeom prst="rect">
            <a:avLst/>
          </a:prstGeom>
        </p:spPr>
        <p:txBody>
          <a:bodyPr wrap="square">
            <a:spAutoFit/>
          </a:bodyPr>
          <a:lstStyle/>
          <a:p>
            <a:pPr algn="ctr"/>
            <a:r>
              <a:rPr lang="en-US" sz="2800" dirty="0" smtClean="0">
                <a:latin typeface="Berlin Sans FB Demi" pitchFamily="34" charset="0"/>
              </a:rPr>
              <a:t>People should also be more enlightened on the numerous nutritional benefits as well as the medicinal properties of </a:t>
            </a:r>
            <a:r>
              <a:rPr lang="en-US" sz="2800" i="1" dirty="0" err="1" smtClean="0">
                <a:latin typeface="Berlin Sans FB Demi" pitchFamily="34" charset="0"/>
              </a:rPr>
              <a:t>Pleurotus</a:t>
            </a:r>
            <a:r>
              <a:rPr lang="en-US" sz="2800" i="1" dirty="0" smtClean="0">
                <a:latin typeface="Berlin Sans FB Demi" pitchFamily="34" charset="0"/>
              </a:rPr>
              <a:t> </a:t>
            </a:r>
            <a:r>
              <a:rPr lang="en-US" sz="2800" i="1" dirty="0" err="1" smtClean="0">
                <a:latin typeface="Berlin Sans FB Demi" pitchFamily="34" charset="0"/>
              </a:rPr>
              <a:t>ostreatus</a:t>
            </a:r>
            <a:r>
              <a:rPr lang="en-US" sz="2800" i="1" dirty="0" smtClean="0">
                <a:latin typeface="Berlin Sans FB Demi" pitchFamily="34" charset="0"/>
              </a:rPr>
              <a:t> </a:t>
            </a:r>
            <a:r>
              <a:rPr lang="en-US" sz="2800" dirty="0" smtClean="0">
                <a:latin typeface="Berlin Sans FB Demi" pitchFamily="34" charset="0"/>
              </a:rPr>
              <a:t>as well as other mushroom species. </a:t>
            </a:r>
            <a:endParaRPr lang="en-US" sz="2800" dirty="0" smtClean="0">
              <a:latin typeface="Berlin Sans FB Demi" pitchFamily="34" charset="0"/>
            </a:endParaRPr>
          </a:p>
          <a:p>
            <a:pPr algn="ctr"/>
            <a:endParaRPr lang="en-US" sz="2800" dirty="0" smtClean="0">
              <a:latin typeface="Berlin Sans FB Demi" pitchFamily="34" charset="0"/>
            </a:endParaRPr>
          </a:p>
          <a:p>
            <a:pPr algn="ctr"/>
            <a:r>
              <a:rPr lang="en-US" sz="2800" dirty="0" smtClean="0">
                <a:latin typeface="Berlin Sans FB Demi" pitchFamily="34" charset="0"/>
              </a:rPr>
              <a:t>This </a:t>
            </a:r>
            <a:r>
              <a:rPr lang="en-US" sz="2800" dirty="0" smtClean="0">
                <a:latin typeface="Berlin Sans FB Demi" pitchFamily="34" charset="0"/>
              </a:rPr>
              <a:t>would help low</a:t>
            </a:r>
            <a:r>
              <a:rPr lang="en-US" sz="2800" i="1" dirty="0" smtClean="0">
                <a:latin typeface="Berlin Sans FB Demi" pitchFamily="34" charset="0"/>
              </a:rPr>
              <a:t> </a:t>
            </a:r>
            <a:r>
              <a:rPr lang="en-US" sz="2800" dirty="0" smtClean="0">
                <a:latin typeface="Berlin Sans FB Demi" pitchFamily="34" charset="0"/>
              </a:rPr>
              <a:t>income families which could make use of the mushroom as meat substitutes. Also, proper packaging and storage conditions should be developed so as to prevent the rapid deterioration of </a:t>
            </a:r>
            <a:r>
              <a:rPr lang="en-US" sz="2800" i="1" dirty="0" err="1" smtClean="0">
                <a:latin typeface="Berlin Sans FB Demi" pitchFamily="34" charset="0"/>
              </a:rPr>
              <a:t>Pleurotus</a:t>
            </a:r>
            <a:r>
              <a:rPr lang="en-US" sz="2800" i="1" dirty="0" smtClean="0">
                <a:latin typeface="Berlin Sans FB Demi" pitchFamily="34" charset="0"/>
              </a:rPr>
              <a:t> </a:t>
            </a:r>
            <a:r>
              <a:rPr lang="en-US" sz="2800" i="1" dirty="0" err="1" smtClean="0">
                <a:latin typeface="Berlin Sans FB Demi" pitchFamily="34" charset="0"/>
              </a:rPr>
              <a:t>ostreatus</a:t>
            </a:r>
            <a:r>
              <a:rPr lang="en-US" sz="2800" dirty="0" smtClean="0">
                <a:latin typeface="Berlin Sans FB Demi" pitchFamily="34" charset="0"/>
              </a:rPr>
              <a:t> due to its high moisture content</a:t>
            </a:r>
            <a:endParaRPr lang="en-US" sz="2800" dirty="0">
              <a:latin typeface="Berlin Sans FB Dem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219200"/>
            <a:ext cx="9144000" cy="4154984"/>
          </a:xfrm>
          <a:prstGeom prst="rect">
            <a:avLst/>
          </a:prstGeom>
        </p:spPr>
        <p:txBody>
          <a:bodyPr wrap="square">
            <a:spAutoFit/>
          </a:bodyPr>
          <a:lstStyle/>
          <a:p>
            <a:r>
              <a:rPr lang="en-US" sz="6600" dirty="0" smtClean="0">
                <a:latin typeface="Berlin Sans FB Demi" pitchFamily="34" charset="0"/>
              </a:rPr>
              <a:t>	</a:t>
            </a:r>
            <a:r>
              <a:rPr lang="en-US" sz="6600" dirty="0" smtClean="0">
                <a:solidFill>
                  <a:srgbClr val="FF0000"/>
                </a:solidFill>
                <a:latin typeface="Berlin Sans FB Demi" pitchFamily="34" charset="0"/>
              </a:rPr>
              <a:t>THANK </a:t>
            </a:r>
          </a:p>
          <a:p>
            <a:r>
              <a:rPr lang="en-US" sz="6600" dirty="0" smtClean="0">
                <a:solidFill>
                  <a:srgbClr val="FF0000"/>
                </a:solidFill>
                <a:latin typeface="Berlin Sans FB Demi" pitchFamily="34" charset="0"/>
              </a:rPr>
              <a:t>	</a:t>
            </a:r>
            <a:r>
              <a:rPr lang="en-US" sz="6600" dirty="0" smtClean="0">
                <a:solidFill>
                  <a:srgbClr val="FF0000"/>
                </a:solidFill>
                <a:latin typeface="Berlin Sans FB Demi" pitchFamily="34" charset="0"/>
              </a:rPr>
              <a:t>	YOU </a:t>
            </a:r>
          </a:p>
          <a:p>
            <a:r>
              <a:rPr lang="en-US" sz="6600" dirty="0" smtClean="0">
                <a:solidFill>
                  <a:srgbClr val="FF0000"/>
                </a:solidFill>
                <a:latin typeface="Berlin Sans FB Demi" pitchFamily="34" charset="0"/>
              </a:rPr>
              <a:t>	</a:t>
            </a:r>
            <a:r>
              <a:rPr lang="en-US" sz="6600" dirty="0" smtClean="0">
                <a:solidFill>
                  <a:srgbClr val="FF0000"/>
                </a:solidFill>
                <a:latin typeface="Berlin Sans FB Demi" pitchFamily="34" charset="0"/>
              </a:rPr>
              <a:t>		FOR </a:t>
            </a:r>
          </a:p>
          <a:p>
            <a:r>
              <a:rPr lang="en-US" sz="6600" dirty="0" smtClean="0">
                <a:solidFill>
                  <a:srgbClr val="FF0000"/>
                </a:solidFill>
                <a:latin typeface="Berlin Sans FB Demi" pitchFamily="34" charset="0"/>
              </a:rPr>
              <a:t>	</a:t>
            </a:r>
            <a:r>
              <a:rPr lang="en-US" sz="6600" dirty="0" smtClean="0">
                <a:solidFill>
                  <a:srgbClr val="FF0000"/>
                </a:solidFill>
                <a:latin typeface="Berlin Sans FB Demi" pitchFamily="34" charset="0"/>
              </a:rPr>
              <a:t>			LISTENING</a:t>
            </a:r>
            <a:endParaRPr lang="en-US" sz="6600" dirty="0">
              <a:solidFill>
                <a:srgbClr val="FF0000"/>
              </a:solidFill>
              <a:latin typeface="Berlin Sans FB Dem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258762"/>
          </a:xfrm>
        </p:spPr>
        <p:txBody>
          <a:bodyPr>
            <a:normAutofit fontScale="90000"/>
          </a:bodyPr>
          <a:lstStyle/>
          <a:p>
            <a:endParaRPr lang="en-US" dirty="0"/>
          </a:p>
        </p:txBody>
      </p:sp>
      <p:sp>
        <p:nvSpPr>
          <p:cNvPr id="3" name="Content Placeholder 2"/>
          <p:cNvSpPr>
            <a:spLocks noGrp="1"/>
          </p:cNvSpPr>
          <p:nvPr>
            <p:ph idx="1"/>
          </p:nvPr>
        </p:nvSpPr>
        <p:spPr>
          <a:xfrm>
            <a:off x="0" y="1143001"/>
            <a:ext cx="9144000" cy="4191000"/>
          </a:xfrm>
        </p:spPr>
        <p:txBody>
          <a:bodyPr>
            <a:normAutofit lnSpcReduction="10000"/>
          </a:bodyPr>
          <a:lstStyle/>
          <a:p>
            <a:r>
              <a:rPr lang="en-US" dirty="0" smtClean="0">
                <a:latin typeface="Berlin Sans FB" pitchFamily="34" charset="0"/>
              </a:rPr>
              <a:t>They are fungi that produce conspicuous fruit bodies. </a:t>
            </a:r>
            <a:endParaRPr lang="en-US" dirty="0" smtClean="0">
              <a:latin typeface="Berlin Sans FB" pitchFamily="34" charset="0"/>
            </a:endParaRPr>
          </a:p>
          <a:p>
            <a:r>
              <a:rPr lang="en-US" dirty="0" smtClean="0">
                <a:latin typeface="Berlin Sans FB" pitchFamily="34" charset="0"/>
              </a:rPr>
              <a:t>The </a:t>
            </a:r>
            <a:r>
              <a:rPr lang="en-US" dirty="0" smtClean="0">
                <a:latin typeface="Berlin Sans FB" pitchFamily="34" charset="0"/>
              </a:rPr>
              <a:t>distinctiveness of mushroom steps in part, from the fact that it is not truly a vegetable, but a fungus- a plant that has neither roots nor leaves, that does not flower or bear seeds and that does not need light to grow (although some do need light to fruit). Instead, it proliferates in the dark and reproduces by releasing billions of spores.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19200"/>
            <a:ext cx="9144000" cy="381000"/>
          </a:xfrm>
        </p:spPr>
        <p:txBody>
          <a:bodyPr>
            <a:normAutofit fontScale="90000"/>
          </a:bodyPr>
          <a:lstStyle/>
          <a:p>
            <a:pPr lvl="1" algn="ctr"/>
            <a:r>
              <a:rPr lang="en-US" sz="2700" dirty="0" smtClean="0">
                <a:latin typeface="Berlin Sans FB Demi" pitchFamily="34" charset="0"/>
              </a:rPr>
              <a:t>PREPARATION OF THE MUSHROOM BASED FOOD CONDIMENT </a:t>
            </a:r>
            <a:r>
              <a:rPr lang="en-US" b="1" dirty="0" smtClean="0"/>
              <a:t/>
            </a:r>
            <a:br>
              <a:rPr lang="en-US" b="1" dirty="0" smtClean="0"/>
            </a:br>
            <a:endParaRPr lang="en-US" b="1" dirty="0"/>
          </a:p>
        </p:txBody>
      </p:sp>
      <p:sp>
        <p:nvSpPr>
          <p:cNvPr id="3" name="Content Placeholder 2"/>
          <p:cNvSpPr>
            <a:spLocks noGrp="1"/>
          </p:cNvSpPr>
          <p:nvPr>
            <p:ph idx="1"/>
          </p:nvPr>
        </p:nvSpPr>
        <p:spPr>
          <a:xfrm>
            <a:off x="0" y="1676400"/>
            <a:ext cx="9144000" cy="3733801"/>
          </a:xfrm>
        </p:spPr>
        <p:txBody>
          <a:bodyPr>
            <a:normAutofit fontScale="25000" lnSpcReduction="20000"/>
          </a:bodyPr>
          <a:lstStyle/>
          <a:p>
            <a:pPr algn="ctr">
              <a:buNone/>
            </a:pPr>
            <a:r>
              <a:rPr lang="en-US" sz="12800" dirty="0" smtClean="0">
                <a:latin typeface="Berlin Sans FB Demi" pitchFamily="34" charset="0"/>
              </a:rPr>
              <a:t>The mushrooms were dried at 80oc for 3 </a:t>
            </a:r>
            <a:r>
              <a:rPr lang="en-US" sz="12800" dirty="0" smtClean="0">
                <a:latin typeface="Berlin Sans FB Demi" pitchFamily="34" charset="0"/>
              </a:rPr>
              <a:t>hours</a:t>
            </a:r>
            <a:r>
              <a:rPr lang="en-US" sz="12800" dirty="0" smtClean="0">
                <a:latin typeface="Berlin Sans FB Demi" pitchFamily="34" charset="0"/>
              </a:rPr>
              <a:t>, ground, weighed and kept in an air tight container. </a:t>
            </a:r>
            <a:endParaRPr lang="en-US" sz="12800" dirty="0" smtClean="0">
              <a:latin typeface="Berlin Sans FB Demi" pitchFamily="34" charset="0"/>
            </a:endParaRPr>
          </a:p>
          <a:p>
            <a:pPr algn="ctr">
              <a:buNone/>
            </a:pPr>
            <a:r>
              <a:rPr lang="en-US" sz="12800" dirty="0" smtClean="0">
                <a:latin typeface="Berlin Sans FB Demi" pitchFamily="34" charset="0"/>
              </a:rPr>
              <a:t>Onions </a:t>
            </a:r>
            <a:r>
              <a:rPr lang="en-US" sz="12800" dirty="0" smtClean="0">
                <a:latin typeface="Berlin Sans FB Demi" pitchFamily="34" charset="0"/>
              </a:rPr>
              <a:t>were dried using an oven at 80oc for 3 hours to remove moisture and then ground using a manual blender. </a:t>
            </a:r>
          </a:p>
          <a:p>
            <a:pPr algn="ctr">
              <a:buNone/>
            </a:pPr>
            <a:r>
              <a:rPr lang="en-US" sz="12800" dirty="0" smtClean="0">
                <a:latin typeface="Berlin Sans FB Demi" pitchFamily="34" charset="0"/>
              </a:rPr>
              <a:t>The crayfish was also dried at 60oc for 1 hour and ground also using a manual blender. </a:t>
            </a:r>
            <a:endParaRPr lang="en-US" sz="12800" dirty="0" smtClean="0">
              <a:latin typeface="Berlin Sans FB Demi" pitchFamily="34" charset="0"/>
            </a:endParaRPr>
          </a:p>
          <a:p>
            <a:pPr algn="ctr"/>
            <a:endParaRPr lang="en-US" sz="9600" dirty="0" smtClean="0">
              <a:latin typeface="Berlin Sans FB Demi" pitchFamily="34" charset="0"/>
            </a:endParaRPr>
          </a:p>
          <a:p>
            <a:pPr algn="ctr"/>
            <a:r>
              <a:rPr lang="en-US" sz="9600" dirty="0" smtClean="0">
                <a:latin typeface="Berlin Sans FB Demi" pitchFamily="34" charset="0"/>
              </a:rPr>
              <a:t> </a:t>
            </a:r>
            <a:endParaRPr lang="en-US" sz="9600" dirty="0" smtClean="0">
              <a:latin typeface="Berlin Sans FB Demi" pitchFamily="34" charset="0"/>
            </a:endParaRP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143001"/>
            <a:ext cx="9144000" cy="4038600"/>
          </a:xfrm>
        </p:spPr>
        <p:txBody>
          <a:bodyPr>
            <a:normAutofit fontScale="92500" lnSpcReduction="20000"/>
          </a:bodyPr>
          <a:lstStyle/>
          <a:p>
            <a:r>
              <a:rPr lang="en-US" dirty="0" smtClean="0">
                <a:latin typeface="Berlin Sans FB Demi" pitchFamily="34" charset="0"/>
              </a:rPr>
              <a:t>The pepper was dried also at 70oc for 2 hours and then ground using a manual blender. </a:t>
            </a:r>
            <a:endParaRPr lang="en-US" dirty="0" smtClean="0">
              <a:latin typeface="Berlin Sans FB Demi" pitchFamily="34" charset="0"/>
            </a:endParaRPr>
          </a:p>
          <a:p>
            <a:endParaRPr lang="en-US" dirty="0" smtClean="0">
              <a:latin typeface="Berlin Sans FB Demi" pitchFamily="34" charset="0"/>
            </a:endParaRPr>
          </a:p>
          <a:p>
            <a:r>
              <a:rPr lang="en-US" dirty="0" smtClean="0">
                <a:latin typeface="Berlin Sans FB Demi" pitchFamily="34" charset="0"/>
              </a:rPr>
              <a:t>Salt </a:t>
            </a:r>
            <a:r>
              <a:rPr lang="en-US" dirty="0" smtClean="0">
                <a:latin typeface="Berlin Sans FB Demi" pitchFamily="34" charset="0"/>
              </a:rPr>
              <a:t>and sugar were also weighed into another container. </a:t>
            </a:r>
            <a:endParaRPr lang="en-US" dirty="0" smtClean="0">
              <a:latin typeface="Berlin Sans FB Demi" pitchFamily="34" charset="0"/>
            </a:endParaRPr>
          </a:p>
          <a:p>
            <a:endParaRPr lang="en-US" dirty="0" smtClean="0">
              <a:latin typeface="Berlin Sans FB Demi" pitchFamily="34" charset="0"/>
            </a:endParaRPr>
          </a:p>
          <a:p>
            <a:r>
              <a:rPr lang="en-US" dirty="0" smtClean="0">
                <a:latin typeface="Berlin Sans FB Demi" pitchFamily="34" charset="0"/>
              </a:rPr>
              <a:t>Each </a:t>
            </a:r>
            <a:r>
              <a:rPr lang="en-US" dirty="0" smtClean="0">
                <a:latin typeface="Berlin Sans FB Demi" pitchFamily="34" charset="0"/>
              </a:rPr>
              <a:t>ingredient except the mushroom were weighed accurately and mixed properly to form the base ingredients.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8686800" cy="274638"/>
          </a:xfrm>
        </p:spPr>
        <p:txBody>
          <a:bodyPr>
            <a:normAutofit fontScale="90000"/>
          </a:bodyPr>
          <a:lstStyle/>
          <a:p>
            <a:endParaRPr lang="en-US" dirty="0"/>
          </a:p>
        </p:txBody>
      </p:sp>
      <p:sp>
        <p:nvSpPr>
          <p:cNvPr id="3" name="Content Placeholder 2"/>
          <p:cNvSpPr>
            <a:spLocks noGrp="1"/>
          </p:cNvSpPr>
          <p:nvPr>
            <p:ph idx="1"/>
          </p:nvPr>
        </p:nvSpPr>
        <p:spPr>
          <a:xfrm>
            <a:off x="0" y="1066800"/>
            <a:ext cx="9144000" cy="4419599"/>
          </a:xfrm>
        </p:spPr>
        <p:txBody>
          <a:bodyPr>
            <a:normAutofit fontScale="85000" lnSpcReduction="20000"/>
          </a:bodyPr>
          <a:lstStyle/>
          <a:p>
            <a:pPr algn="ctr">
              <a:buNone/>
            </a:pPr>
            <a:r>
              <a:rPr lang="en-US" dirty="0" smtClean="0">
                <a:latin typeface="Berlin Sans FB Demi" pitchFamily="34" charset="0"/>
              </a:rPr>
              <a:t>Then the base ingredients were divided into three different batches with three samples in each of the batches making it nine samples and weighed in different proportions (0%, 5%, 10%, 15%, 20%, 25%,30%, 35%, 40%,) to which mushrooms of different proportions (100%, 95%, 90%, 85%, 80%,75%, 70%, 65%, 60%) were also weighed and added to the nine different base ingredients and mixed properly. </a:t>
            </a:r>
            <a:endParaRPr lang="en-US" dirty="0" smtClean="0">
              <a:latin typeface="Berlin Sans FB Demi" pitchFamily="34" charset="0"/>
            </a:endParaRPr>
          </a:p>
          <a:p>
            <a:pPr algn="ctr">
              <a:buNone/>
            </a:pPr>
            <a:r>
              <a:rPr lang="en-US" dirty="0" smtClean="0">
                <a:latin typeface="Berlin Sans FB Demi" pitchFamily="34" charset="0"/>
              </a:rPr>
              <a:t>They </a:t>
            </a:r>
            <a:r>
              <a:rPr lang="en-US" dirty="0" smtClean="0">
                <a:latin typeface="Berlin Sans FB Demi" pitchFamily="34" charset="0"/>
              </a:rPr>
              <a:t>are coded a</a:t>
            </a:r>
            <a:r>
              <a:rPr lang="en-US" dirty="0" smtClean="0">
                <a:latin typeface="Berlin Sans FB" pitchFamily="34" charset="0"/>
              </a:rPr>
              <a:t>s </a:t>
            </a:r>
            <a:r>
              <a:rPr lang="en-US" dirty="0" smtClean="0">
                <a:latin typeface="Berlin Sans FB Demi" pitchFamily="34" charset="0"/>
              </a:rPr>
              <a:t>MW, MW1, MW2, MW3, MW4, MW5, MW6, MW7 and MW8.</a:t>
            </a:r>
            <a:r>
              <a:rPr lang="en-US" dirty="0" smtClean="0">
                <a:latin typeface="Berlin Sans FB" pitchFamily="34" charset="0"/>
              </a:rPr>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0600"/>
            <a:ext cx="9144000" cy="914400"/>
          </a:xfrm>
        </p:spPr>
        <p:txBody>
          <a:bodyPr>
            <a:normAutofit fontScale="90000"/>
          </a:bodyPr>
          <a:lstStyle/>
          <a:p>
            <a:r>
              <a:rPr lang="en-US" b="1" dirty="0" smtClean="0">
                <a:latin typeface="Berlin Sans FB Demi" pitchFamily="34" charset="0"/>
              </a:rPr>
              <a:t>Formulations of Mushroom based Food Condiment</a:t>
            </a:r>
            <a:endParaRPr lang="en-US" dirty="0"/>
          </a:p>
        </p:txBody>
      </p:sp>
      <p:graphicFrame>
        <p:nvGraphicFramePr>
          <p:cNvPr id="4" name="Content Placeholder 3"/>
          <p:cNvGraphicFramePr>
            <a:graphicFrameLocks noGrp="1"/>
          </p:cNvGraphicFramePr>
          <p:nvPr>
            <p:ph idx="1"/>
          </p:nvPr>
        </p:nvGraphicFramePr>
        <p:xfrm>
          <a:off x="0" y="2209800"/>
          <a:ext cx="9144000" cy="3276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304800"/>
          </a:xfrm>
        </p:spPr>
        <p:txBody>
          <a:bodyPr>
            <a:normAutofit fontScale="90000"/>
          </a:bodyPr>
          <a:lstStyle/>
          <a:p>
            <a:endParaRPr lang="en-US" dirty="0">
              <a:latin typeface="Aharoni" pitchFamily="2" charset="-79"/>
              <a:cs typeface="Aharoni" pitchFamily="2" charset="-79"/>
            </a:endParaRPr>
          </a:p>
        </p:txBody>
      </p:sp>
      <p:sp>
        <p:nvSpPr>
          <p:cNvPr id="3" name="Content Placeholder 2"/>
          <p:cNvSpPr>
            <a:spLocks noGrp="1"/>
          </p:cNvSpPr>
          <p:nvPr>
            <p:ph idx="1"/>
          </p:nvPr>
        </p:nvSpPr>
        <p:spPr>
          <a:xfrm>
            <a:off x="0" y="1143000"/>
            <a:ext cx="9144000" cy="4191000"/>
          </a:xfrm>
        </p:spPr>
        <p:txBody>
          <a:bodyPr>
            <a:normAutofit/>
          </a:bodyPr>
          <a:lstStyle/>
          <a:p>
            <a:pPr algn="ctr"/>
            <a:r>
              <a:rPr lang="en-US" dirty="0" smtClean="0">
                <a:latin typeface="Berlin Sans FB Demi" pitchFamily="34" charset="0"/>
              </a:rPr>
              <a:t>Then from each of the nine mushroom condiments 2g is obtained and used in the preparation of pepper soup.</a:t>
            </a:r>
          </a:p>
          <a:p>
            <a:endParaRPr lang="en-US" dirty="0"/>
          </a:p>
        </p:txBody>
      </p:sp>
      <p:pic>
        <p:nvPicPr>
          <p:cNvPr id="9218" name="Picture 2"/>
          <p:cNvPicPr>
            <a:picLocks noChangeAspect="1" noChangeArrowheads="1"/>
          </p:cNvPicPr>
          <p:nvPr/>
        </p:nvPicPr>
        <p:blipFill>
          <a:blip r:embed="rId2"/>
          <a:srcRect/>
          <a:stretch>
            <a:fillRect/>
          </a:stretch>
        </p:blipFill>
        <p:spPr bwMode="auto">
          <a:xfrm>
            <a:off x="4280140" y="2590800"/>
            <a:ext cx="4635260" cy="2590800"/>
          </a:xfrm>
          <a:prstGeom prst="rect">
            <a:avLst/>
          </a:prstGeom>
          <a:noFill/>
          <a:ln w="9525">
            <a:noFill/>
            <a:miter lim="800000"/>
            <a:headEnd/>
            <a:tailEnd/>
          </a:ln>
          <a:effectLst/>
        </p:spPr>
      </p:pic>
      <p:pic>
        <p:nvPicPr>
          <p:cNvPr id="5" name="Picture 2"/>
          <p:cNvPicPr>
            <a:picLocks noChangeAspect="1" noChangeArrowheads="1"/>
          </p:cNvPicPr>
          <p:nvPr/>
        </p:nvPicPr>
        <p:blipFill>
          <a:blip r:embed="rId2"/>
          <a:srcRect/>
          <a:stretch>
            <a:fillRect/>
          </a:stretch>
        </p:blipFill>
        <p:spPr bwMode="auto">
          <a:xfrm>
            <a:off x="4267200" y="2590800"/>
            <a:ext cx="4635260" cy="2590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0" y="228600"/>
            <a:ext cx="8839200" cy="76200"/>
          </a:xfrm>
        </p:spPr>
        <p:txBody>
          <a:bodyPr>
            <a:normAutofit fontScale="90000"/>
          </a:bodyPr>
          <a:lstStyle/>
          <a:p>
            <a:endParaRPr lang="en-US" sz="2800" dirty="0" smtClean="0">
              <a:latin typeface="Berlin Sans FB Demi" pitchFamily="34" charset="0"/>
            </a:endParaRPr>
          </a:p>
        </p:txBody>
      </p:sp>
      <p:sp>
        <p:nvSpPr>
          <p:cNvPr id="3" name="Content Placeholder 2"/>
          <p:cNvSpPr>
            <a:spLocks noGrp="1"/>
          </p:cNvSpPr>
          <p:nvPr>
            <p:ph idx="1"/>
          </p:nvPr>
        </p:nvSpPr>
        <p:spPr>
          <a:xfrm>
            <a:off x="0" y="1143000"/>
            <a:ext cx="9144000" cy="4267201"/>
          </a:xfrm>
        </p:spPr>
        <p:txBody>
          <a:bodyPr>
            <a:normAutofit fontScale="92500" lnSpcReduction="10000"/>
          </a:bodyPr>
          <a:lstStyle/>
          <a:p>
            <a:pPr>
              <a:buNone/>
            </a:pPr>
            <a:r>
              <a:rPr lang="en-US" dirty="0" smtClean="0">
                <a:latin typeface="Berlin Sans FB Demi" pitchFamily="34" charset="0"/>
              </a:rPr>
              <a:t>The ground dried mushroom and the spice ingredients were weighed and mixed at different ratios to obtain a mushroom based food condiment. </a:t>
            </a:r>
            <a:endParaRPr lang="en-US" dirty="0" smtClean="0">
              <a:latin typeface="Berlin Sans FB Demi" pitchFamily="34" charset="0"/>
            </a:endParaRPr>
          </a:p>
          <a:p>
            <a:pPr>
              <a:buNone/>
            </a:pPr>
            <a:r>
              <a:rPr lang="en-US" dirty="0" smtClean="0">
                <a:latin typeface="Berlin Sans FB Demi" pitchFamily="34" charset="0"/>
              </a:rPr>
              <a:t>Composites </a:t>
            </a:r>
            <a:r>
              <a:rPr lang="en-US" dirty="0" smtClean="0">
                <a:latin typeface="Berlin Sans FB Demi" pitchFamily="34" charset="0"/>
              </a:rPr>
              <a:t>of ground mushroom sample (</a:t>
            </a:r>
            <a:r>
              <a:rPr lang="en-US" i="1" dirty="0" smtClean="0">
                <a:latin typeface="Berlin Sans FB Demi" pitchFamily="34" charset="0"/>
              </a:rPr>
              <a:t>P. </a:t>
            </a:r>
            <a:r>
              <a:rPr lang="en-US" i="1" dirty="0" err="1" smtClean="0">
                <a:latin typeface="Berlin Sans FB Demi" pitchFamily="34" charset="0"/>
              </a:rPr>
              <a:t>ostreatus</a:t>
            </a:r>
            <a:r>
              <a:rPr lang="en-US" dirty="0" smtClean="0">
                <a:latin typeface="Berlin Sans FB Demi" pitchFamily="34" charset="0"/>
              </a:rPr>
              <a:t>) and spice condiment was formulated. 100% of the mushroom sample was used as control. The ratios of the ground mushroom to the spice ingredients.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17668</TotalTime>
  <Words>1123</Words>
  <Application>Microsoft Office PowerPoint</Application>
  <PresentationFormat>On-screen Show (4:3)</PresentationFormat>
  <Paragraphs>69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Production of Mushroom Based Food Condiment (Pleurotus Ostreatus) </vt:lpstr>
      <vt:lpstr>MUSHROOM</vt:lpstr>
      <vt:lpstr>Slide 3</vt:lpstr>
      <vt:lpstr>PREPARATION OF THE MUSHROOM BASED FOOD CONDIMENT  </vt:lpstr>
      <vt:lpstr>Slide 5</vt:lpstr>
      <vt:lpstr>Slide 6</vt:lpstr>
      <vt:lpstr>Formulations of Mushroom based Food Condiment</vt:lpstr>
      <vt:lpstr>Slide 8</vt:lpstr>
      <vt:lpstr>Slide 9</vt:lpstr>
      <vt:lpstr>Slide 10</vt:lpstr>
      <vt:lpstr>.</vt:lpstr>
      <vt:lpstr>Slide 12</vt:lpstr>
      <vt:lpstr>Slide 13</vt:lpstr>
      <vt:lpstr>Slide 14</vt:lpstr>
      <vt:lpstr>Slide 15</vt:lpstr>
      <vt:lpstr>Slide 16</vt:lpstr>
      <vt:lpstr>Slide 17</vt:lpstr>
      <vt:lpstr>Slide 18</vt:lpstr>
      <vt:lpstr>Slide 19</vt:lpstr>
      <vt:lpstr>Conclusion and Recommendation</vt:lpstr>
      <vt:lpstr>Slide 21</vt:lpstr>
      <vt:lpstr>Slide 22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TRAINING ON STATISTICS AND SPSS</dc:title>
  <dc:creator>OSITA</dc:creator>
  <cp:lastModifiedBy>user</cp:lastModifiedBy>
  <cp:revision>182</cp:revision>
  <dcterms:created xsi:type="dcterms:W3CDTF">2017-05-21T14:32:04Z</dcterms:created>
  <dcterms:modified xsi:type="dcterms:W3CDTF">2017-08-01T22:47:52Z</dcterms:modified>
</cp:coreProperties>
</file>