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21388388" cy="30279975"/>
  <p:notesSz cx="6888163" cy="10018713"/>
  <p:embeddedFontLst>
    <p:embeddedFont>
      <p:font typeface="Rdg Vesta" panose="02000503060000020004" pitchFamily="2" charset="0"/>
      <p:regular r:id="rId5"/>
      <p:bold r:id="rId6"/>
      <p:italic r:id="rId7"/>
      <p:boldItalic r:id="rId8"/>
    </p:embeddedFont>
  </p:embeddedFont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Rdg Vesta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Rdg Vesta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Rdg Vesta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Rdg Vesta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Rdg Vesta" pitchFamily="2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Rdg Vesta" pitchFamily="2" charset="0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Rdg Vesta" pitchFamily="2" charset="0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Rdg Vesta" pitchFamily="2" charset="0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Rdg Vesta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E6E6E6"/>
    <a:srgbClr val="106D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088" autoAdjust="0"/>
    <p:restoredTop sz="93627" autoAdjust="0"/>
  </p:normalViewPr>
  <p:slideViewPr>
    <p:cSldViewPr showGuides="1">
      <p:cViewPr>
        <p:scale>
          <a:sx n="64" d="100"/>
          <a:sy n="64" d="100"/>
        </p:scale>
        <p:origin x="-612" y="7320"/>
      </p:cViewPr>
      <p:guideLst>
        <p:guide orient="horz"/>
        <p:guide pos="5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34" d="100"/>
          <a:sy n="34" d="100"/>
        </p:scale>
        <p:origin x="-3366" y="-90"/>
      </p:cViewPr>
      <p:guideLst>
        <p:guide orient="horz" pos="3156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handoutMaster" Target="handoutMasters/handout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5094" cy="500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34" tIns="21717" rIns="43434" bIns="2171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6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1578" y="0"/>
            <a:ext cx="2985094" cy="500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34" tIns="21717" rIns="43434" bIns="2171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6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334"/>
            <a:ext cx="2985094" cy="500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34" tIns="21717" rIns="43434" bIns="2171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6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1578" y="9516334"/>
            <a:ext cx="2985094" cy="500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34" tIns="21717" rIns="43434" bIns="2171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600"/>
            </a:lvl1pPr>
          </a:lstStyle>
          <a:p>
            <a:pPr>
              <a:defRPr/>
            </a:pPr>
            <a:fld id="{4106BD75-3EFD-4C18-B180-068DCC7276B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8421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5094" cy="50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42" tIns="48272" rIns="96542" bIns="48272" numCol="1" anchor="t" anchorCtr="0" compatLnSpc="1">
            <a:prstTxWarp prst="textNoShape">
              <a:avLst/>
            </a:prstTxWarp>
          </a:bodyPr>
          <a:lstStyle>
            <a:lvl1pPr defTabSz="965954" eaLnBrk="0" hangingPunct="0">
              <a:defRPr sz="13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577" y="0"/>
            <a:ext cx="2985840" cy="50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42" tIns="48272" rIns="96542" bIns="48272" numCol="1" anchor="t" anchorCtr="0" compatLnSpc="1">
            <a:prstTxWarp prst="textNoShape">
              <a:avLst/>
            </a:prstTxWarp>
          </a:bodyPr>
          <a:lstStyle>
            <a:lvl1pPr algn="r" defTabSz="965954" eaLnBrk="0" hangingPunct="0">
              <a:defRPr sz="13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19313" y="750888"/>
            <a:ext cx="2654300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9040" y="4760067"/>
            <a:ext cx="5510083" cy="450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42" tIns="48272" rIns="96542" bIns="482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6333"/>
            <a:ext cx="2985094" cy="501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42" tIns="48272" rIns="96542" bIns="48272" numCol="1" anchor="b" anchorCtr="0" compatLnSpc="1">
            <a:prstTxWarp prst="textNoShape">
              <a:avLst/>
            </a:prstTxWarp>
          </a:bodyPr>
          <a:lstStyle>
            <a:lvl1pPr defTabSz="965954" eaLnBrk="0" hangingPunct="0">
              <a:defRPr sz="13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577" y="9516333"/>
            <a:ext cx="2985840" cy="501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42" tIns="48272" rIns="96542" bIns="48272" numCol="1" anchor="b" anchorCtr="0" compatLnSpc="1">
            <a:prstTxWarp prst="textNoShape">
              <a:avLst/>
            </a:prstTxWarp>
          </a:bodyPr>
          <a:lstStyle>
            <a:lvl1pPr algn="r" defTabSz="965954" eaLnBrk="0" hangingPunct="0">
              <a:defRPr sz="1300"/>
            </a:lvl1pPr>
          </a:lstStyle>
          <a:p>
            <a:pPr>
              <a:defRPr/>
            </a:pPr>
            <a:fld id="{5778D20B-1032-4243-B265-D2D63470AEB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7530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dg Vesta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dg Vesta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dg Vesta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dg Vesta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dg Vesta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78D20B-1032-4243-B265-D2D63470AEBF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6615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99171" y="5610094"/>
            <a:ext cx="6661150" cy="16381413"/>
          </a:xfrm>
          <a:prstGeom prst="rect">
            <a:avLst/>
          </a:prstGeom>
        </p:spPr>
        <p:txBody>
          <a:bodyPr/>
          <a:lstStyle>
            <a:lvl1pPr marL="360000" indent="-360000">
              <a:spcBef>
                <a:spcPts val="1400"/>
              </a:spcBef>
              <a:defRPr sz="1900"/>
            </a:lvl1pPr>
            <a:lvl2pPr marL="720000" indent="-360000">
              <a:spcBef>
                <a:spcPts val="1000"/>
              </a:spcBef>
              <a:buFont typeface="Arial" pitchFamily="34" charset="0"/>
              <a:buChar char="•"/>
              <a:defRPr sz="1900"/>
            </a:lvl2pPr>
            <a:lvl3pPr marL="1080000" indent="-360000">
              <a:spcBef>
                <a:spcPts val="600"/>
              </a:spcBef>
              <a:buFont typeface="Rdg Vesta" pitchFamily="2" charset="0"/>
              <a:buChar char="−"/>
              <a:defRPr sz="1600"/>
            </a:lvl3pPr>
            <a:lvl4pPr marL="1350000" indent="-270000">
              <a:spcBef>
                <a:spcPts val="500"/>
              </a:spcBef>
              <a:buFont typeface="Arial" pitchFamily="34" charset="0"/>
              <a:buChar char="•"/>
              <a:defRPr sz="1600"/>
            </a:lvl4pPr>
            <a:lvl5pPr marL="1530000" indent="-180000">
              <a:spcBef>
                <a:spcPts val="500"/>
              </a:spcBef>
              <a:buClr>
                <a:schemeClr val="tx2"/>
              </a:buClr>
              <a:buFont typeface="Rdg Vesta" pitchFamily="2" charset="0"/>
              <a:buChar char="−"/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21388388" cy="51689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1062" name="Text Box 38"/>
          <p:cNvSpPr txBox="1">
            <a:spLocks noChangeArrowheads="1"/>
          </p:cNvSpPr>
          <p:nvPr/>
        </p:nvSpPr>
        <p:spPr bwMode="auto">
          <a:xfrm>
            <a:off x="668338" y="4533900"/>
            <a:ext cx="19962812" cy="57785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1436" tIns="45717" rIns="91436" bIns="45717">
            <a:spAutoFit/>
          </a:bodyPr>
          <a:lstStyle/>
          <a:p>
            <a:pPr defTabSz="912813" eaLnBrk="0" hangingPunct="0">
              <a:lnSpc>
                <a:spcPct val="110000"/>
              </a:lnSpc>
              <a:defRPr/>
            </a:pPr>
            <a:r>
              <a:rPr lang="en-GB" sz="2900" dirty="0" smtClean="0">
                <a:solidFill>
                  <a:srgbClr val="FFFFFF"/>
                </a:solidFill>
              </a:rPr>
              <a:t>Oluwadamilola</a:t>
            </a:r>
            <a:r>
              <a:rPr lang="en-GB" sz="2900" baseline="0" dirty="0" smtClean="0">
                <a:solidFill>
                  <a:srgbClr val="FFFFFF"/>
                </a:solidFill>
              </a:rPr>
              <a:t> M. Kolawole</a:t>
            </a:r>
            <a:r>
              <a:rPr lang="en-GB" sz="2900" dirty="0" smtClean="0">
                <a:solidFill>
                  <a:srgbClr val="FFFFFF"/>
                </a:solidFill>
              </a:rPr>
              <a:t>   </a:t>
            </a:r>
            <a:r>
              <a:rPr lang="en-GB" sz="2900" dirty="0">
                <a:solidFill>
                  <a:schemeClr val="accent5"/>
                </a:solidFill>
              </a:rPr>
              <a:t>|</a:t>
            </a:r>
            <a:r>
              <a:rPr lang="en-GB" sz="2900" dirty="0">
                <a:solidFill>
                  <a:srgbClr val="FFFFFF"/>
                </a:solidFill>
              </a:rPr>
              <a:t>   </a:t>
            </a:r>
            <a:r>
              <a:rPr lang="en-GB" sz="2900" dirty="0" smtClean="0">
                <a:solidFill>
                  <a:srgbClr val="FFFFFF"/>
                </a:solidFill>
              </a:rPr>
              <a:t>Wing-Man</a:t>
            </a:r>
            <a:r>
              <a:rPr lang="en-GB" sz="2900" baseline="0" dirty="0" smtClean="0">
                <a:solidFill>
                  <a:srgbClr val="FFFFFF"/>
                </a:solidFill>
              </a:rPr>
              <a:t> Lau</a:t>
            </a:r>
            <a:r>
              <a:rPr lang="en-GB" sz="2900" dirty="0" smtClean="0">
                <a:solidFill>
                  <a:srgbClr val="FFFFFF"/>
                </a:solidFill>
              </a:rPr>
              <a:t>   </a:t>
            </a:r>
            <a:r>
              <a:rPr lang="en-GB" sz="2900" dirty="0">
                <a:solidFill>
                  <a:schemeClr val="accent5"/>
                </a:solidFill>
              </a:rPr>
              <a:t>|</a:t>
            </a:r>
            <a:r>
              <a:rPr lang="en-GB" sz="2900" dirty="0">
                <a:solidFill>
                  <a:srgbClr val="FFFFFF"/>
                </a:solidFill>
              </a:rPr>
              <a:t>   </a:t>
            </a:r>
            <a:r>
              <a:rPr lang="en-GB" sz="2900" dirty="0" smtClean="0">
                <a:solidFill>
                  <a:srgbClr val="FFFFFF"/>
                </a:solidFill>
              </a:rPr>
              <a:t>Vitaliy</a:t>
            </a:r>
            <a:r>
              <a:rPr lang="en-GB" sz="2900" baseline="0" dirty="0" smtClean="0">
                <a:solidFill>
                  <a:srgbClr val="FFFFFF"/>
                </a:solidFill>
              </a:rPr>
              <a:t> V. Khutoryanskiy</a:t>
            </a:r>
            <a:r>
              <a:rPr lang="en-GB" sz="2900" dirty="0" smtClean="0">
                <a:solidFill>
                  <a:srgbClr val="FFFFFF"/>
                </a:solidFill>
              </a:rPr>
              <a:t> </a:t>
            </a:r>
            <a:endParaRPr lang="en-GB" sz="2000" dirty="0">
              <a:solidFill>
                <a:srgbClr val="FFFFFF"/>
              </a:solidFill>
            </a:endParaRPr>
          </a:p>
        </p:txBody>
      </p:sp>
      <p:sp>
        <p:nvSpPr>
          <p:cNvPr id="1028" name="Rectangle 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5635625"/>
            <a:ext cx="9756775" cy="2383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pic>
        <p:nvPicPr>
          <p:cNvPr id="1029" name="Picture 34" descr="Rdg Device Reversed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03775" y="792163"/>
            <a:ext cx="314801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736600" y="1350963"/>
            <a:ext cx="20131088" cy="298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Chitosan based in-situ gelling systems for intravesical </a:t>
            </a:r>
            <a:r>
              <a:rPr lang="en-GB" smtClean="0"/>
              <a:t>drug delivery</a:t>
            </a:r>
            <a:endParaRPr lang="en-GB" dirty="0" smtClean="0"/>
          </a:p>
        </p:txBody>
      </p:sp>
      <p:sp>
        <p:nvSpPr>
          <p:cNvPr id="1061" name="Text Box 37"/>
          <p:cNvSpPr txBox="1">
            <a:spLocks noChangeArrowheads="1"/>
          </p:cNvSpPr>
          <p:nvPr/>
        </p:nvSpPr>
        <p:spPr bwMode="auto">
          <a:xfrm>
            <a:off x="736600" y="792163"/>
            <a:ext cx="10461625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2813" eaLnBrk="0" hangingPunct="0">
              <a:spcBef>
                <a:spcPct val="50000"/>
              </a:spcBef>
              <a:defRPr/>
            </a:pPr>
            <a:r>
              <a:rPr lang="en-GB" sz="2300" b="1" dirty="0" smtClean="0">
                <a:solidFill>
                  <a:srgbClr val="FFFFFF"/>
                </a:solidFill>
              </a:rPr>
              <a:t>The</a:t>
            </a:r>
            <a:r>
              <a:rPr lang="en-GB" sz="2300" b="1" baseline="0" dirty="0" smtClean="0">
                <a:solidFill>
                  <a:srgbClr val="FFFFFF"/>
                </a:solidFill>
              </a:rPr>
              <a:t> School of Pharmacy</a:t>
            </a:r>
            <a:endParaRPr lang="en-GB" sz="2300" b="1" dirty="0">
              <a:solidFill>
                <a:srgbClr val="FFFFFF"/>
              </a:solidFill>
            </a:endParaRPr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0" y="0"/>
            <a:ext cx="21388388" cy="302799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2952750"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2952750" rtl="0" eaLnBrk="1" fontAlgn="base" hangingPunct="1">
        <a:lnSpc>
          <a:spcPct val="105000"/>
        </a:lnSpc>
        <a:spcBef>
          <a:spcPct val="60000"/>
        </a:spcBef>
        <a:spcAft>
          <a:spcPct val="0"/>
        </a:spcAft>
        <a:defRPr sz="8100" baseline="0">
          <a:solidFill>
            <a:schemeClr val="bg1"/>
          </a:solidFill>
          <a:latin typeface="+mj-lt"/>
          <a:ea typeface="+mj-ea"/>
          <a:cs typeface="+mj-cs"/>
        </a:defRPr>
      </a:lvl1pPr>
      <a:lvl2pPr algn="l" defTabSz="2952750" rtl="0" eaLnBrk="1" fontAlgn="base" hangingPunct="1">
        <a:lnSpc>
          <a:spcPct val="105000"/>
        </a:lnSpc>
        <a:spcBef>
          <a:spcPct val="60000"/>
        </a:spcBef>
        <a:spcAft>
          <a:spcPct val="0"/>
        </a:spcAft>
        <a:defRPr sz="8100">
          <a:solidFill>
            <a:schemeClr val="bg1"/>
          </a:solidFill>
          <a:latin typeface="Rdg Vesta" pitchFamily="2" charset="0"/>
        </a:defRPr>
      </a:lvl2pPr>
      <a:lvl3pPr algn="l" defTabSz="2952750" rtl="0" eaLnBrk="1" fontAlgn="base" hangingPunct="1">
        <a:lnSpc>
          <a:spcPct val="105000"/>
        </a:lnSpc>
        <a:spcBef>
          <a:spcPct val="60000"/>
        </a:spcBef>
        <a:spcAft>
          <a:spcPct val="0"/>
        </a:spcAft>
        <a:defRPr sz="8100">
          <a:solidFill>
            <a:schemeClr val="bg1"/>
          </a:solidFill>
          <a:latin typeface="Rdg Vesta" pitchFamily="2" charset="0"/>
        </a:defRPr>
      </a:lvl3pPr>
      <a:lvl4pPr algn="l" defTabSz="2952750" rtl="0" eaLnBrk="1" fontAlgn="base" hangingPunct="1">
        <a:lnSpc>
          <a:spcPct val="105000"/>
        </a:lnSpc>
        <a:spcBef>
          <a:spcPct val="60000"/>
        </a:spcBef>
        <a:spcAft>
          <a:spcPct val="0"/>
        </a:spcAft>
        <a:defRPr sz="8100">
          <a:solidFill>
            <a:schemeClr val="bg1"/>
          </a:solidFill>
          <a:latin typeface="Rdg Vesta" pitchFamily="2" charset="0"/>
        </a:defRPr>
      </a:lvl4pPr>
      <a:lvl5pPr algn="l" defTabSz="2952750" rtl="0" eaLnBrk="1" fontAlgn="base" hangingPunct="1">
        <a:lnSpc>
          <a:spcPct val="105000"/>
        </a:lnSpc>
        <a:spcBef>
          <a:spcPct val="60000"/>
        </a:spcBef>
        <a:spcAft>
          <a:spcPct val="0"/>
        </a:spcAft>
        <a:defRPr sz="8100">
          <a:solidFill>
            <a:schemeClr val="bg1"/>
          </a:solidFill>
          <a:latin typeface="Rdg Vesta" pitchFamily="2" charset="0"/>
        </a:defRPr>
      </a:lvl5pPr>
      <a:lvl6pPr marL="457200" algn="l" defTabSz="2952750" rtl="0" eaLnBrk="1" fontAlgn="base" hangingPunct="1">
        <a:lnSpc>
          <a:spcPct val="105000"/>
        </a:lnSpc>
        <a:spcBef>
          <a:spcPct val="60000"/>
        </a:spcBef>
        <a:spcAft>
          <a:spcPct val="0"/>
        </a:spcAft>
        <a:defRPr sz="8100">
          <a:solidFill>
            <a:schemeClr val="bg1"/>
          </a:solidFill>
          <a:latin typeface="Rdg Vesta" pitchFamily="2" charset="0"/>
        </a:defRPr>
      </a:lvl6pPr>
      <a:lvl7pPr marL="914400" algn="l" defTabSz="2952750" rtl="0" eaLnBrk="1" fontAlgn="base" hangingPunct="1">
        <a:lnSpc>
          <a:spcPct val="105000"/>
        </a:lnSpc>
        <a:spcBef>
          <a:spcPct val="60000"/>
        </a:spcBef>
        <a:spcAft>
          <a:spcPct val="0"/>
        </a:spcAft>
        <a:defRPr sz="8100">
          <a:solidFill>
            <a:schemeClr val="bg1"/>
          </a:solidFill>
          <a:latin typeface="Rdg Vesta" pitchFamily="2" charset="0"/>
        </a:defRPr>
      </a:lvl7pPr>
      <a:lvl8pPr marL="1371600" algn="l" defTabSz="2952750" rtl="0" eaLnBrk="1" fontAlgn="base" hangingPunct="1">
        <a:lnSpc>
          <a:spcPct val="105000"/>
        </a:lnSpc>
        <a:spcBef>
          <a:spcPct val="60000"/>
        </a:spcBef>
        <a:spcAft>
          <a:spcPct val="0"/>
        </a:spcAft>
        <a:defRPr sz="8100">
          <a:solidFill>
            <a:schemeClr val="bg1"/>
          </a:solidFill>
          <a:latin typeface="Rdg Vesta" pitchFamily="2" charset="0"/>
        </a:defRPr>
      </a:lvl8pPr>
      <a:lvl9pPr marL="1828800" algn="l" defTabSz="2952750" rtl="0" eaLnBrk="1" fontAlgn="base" hangingPunct="1">
        <a:lnSpc>
          <a:spcPct val="105000"/>
        </a:lnSpc>
        <a:spcBef>
          <a:spcPct val="60000"/>
        </a:spcBef>
        <a:spcAft>
          <a:spcPct val="0"/>
        </a:spcAft>
        <a:defRPr sz="8100">
          <a:solidFill>
            <a:schemeClr val="bg1"/>
          </a:solidFill>
          <a:latin typeface="Rdg Vesta" pitchFamily="2" charset="0"/>
        </a:defRPr>
      </a:lvl9pPr>
    </p:titleStyle>
    <p:bodyStyle>
      <a:lvl1pPr marL="455613" indent="-455613" algn="l" defTabSz="2952750" rtl="0" eaLnBrk="1" fontAlgn="base" hangingPunct="1">
        <a:lnSpc>
          <a:spcPct val="125000"/>
        </a:lnSpc>
        <a:spcBef>
          <a:spcPct val="60000"/>
        </a:spcBef>
        <a:spcAft>
          <a:spcPct val="0"/>
        </a:spcAft>
        <a:buClr>
          <a:schemeClr val="tx2"/>
        </a:buClr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1000125" indent="-457200" algn="l" defTabSz="2952750" rtl="0" eaLnBrk="1" fontAlgn="base" hangingPunct="1">
        <a:lnSpc>
          <a:spcPct val="125000"/>
        </a:lnSpc>
        <a:spcBef>
          <a:spcPct val="40000"/>
        </a:spcBef>
        <a:spcAft>
          <a:spcPct val="0"/>
        </a:spcAft>
        <a:buClr>
          <a:schemeClr val="tx2"/>
        </a:buClr>
        <a:buChar char="•"/>
        <a:defRPr sz="2600">
          <a:solidFill>
            <a:schemeClr val="tx1"/>
          </a:solidFill>
          <a:latin typeface="+mn-lt"/>
        </a:defRPr>
      </a:lvl2pPr>
      <a:lvl3pPr marL="1331913" indent="-342900" algn="l" defTabSz="2952750" rtl="0" eaLnBrk="1" fontAlgn="base" hangingPunct="1">
        <a:lnSpc>
          <a:spcPct val="125000"/>
        </a:lnSpc>
        <a:spcBef>
          <a:spcPct val="3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</a:defRPr>
      </a:lvl3pPr>
      <a:lvl4pPr marL="1644650" indent="-301625" algn="l" defTabSz="2952750" rtl="0" eaLnBrk="1" fontAlgn="base" hangingPunct="1">
        <a:lnSpc>
          <a:spcPct val="125000"/>
        </a:lnSpc>
        <a:spcBef>
          <a:spcPct val="4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4pPr>
      <a:lvl5pPr marL="2562225" indent="-738188" algn="l" defTabSz="2952750" rtl="0" eaLnBrk="1" fontAlgn="base" hangingPunct="1">
        <a:lnSpc>
          <a:spcPct val="125000"/>
        </a:lnSpc>
        <a:spcBef>
          <a:spcPct val="6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3019425" indent="-738188" algn="l" defTabSz="2952750" rtl="0" eaLnBrk="1" fontAlgn="base" hangingPunct="1">
        <a:lnSpc>
          <a:spcPct val="125000"/>
        </a:lnSpc>
        <a:spcBef>
          <a:spcPct val="6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3476625" indent="-738188" algn="l" defTabSz="2952750" rtl="0" eaLnBrk="1" fontAlgn="base" hangingPunct="1">
        <a:lnSpc>
          <a:spcPct val="125000"/>
        </a:lnSpc>
        <a:spcBef>
          <a:spcPct val="6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933825" indent="-738188" algn="l" defTabSz="2952750" rtl="0" eaLnBrk="1" fontAlgn="base" hangingPunct="1">
        <a:lnSpc>
          <a:spcPct val="125000"/>
        </a:lnSpc>
        <a:spcBef>
          <a:spcPct val="6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4391025" indent="-738188" algn="l" defTabSz="2952750" rtl="0" eaLnBrk="1" fontAlgn="base" hangingPunct="1">
        <a:lnSpc>
          <a:spcPct val="125000"/>
        </a:lnSpc>
        <a:spcBef>
          <a:spcPct val="6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tif"/><Relationship Id="rId3" Type="http://schemas.openxmlformats.org/officeDocument/2006/relationships/hyperlink" Target="mailto:person@reading.ac.uk" TargetMode="External"/><Relationship Id="rId7" Type="http://schemas.openxmlformats.org/officeDocument/2006/relationships/image" Target="../media/image5.t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"/><Relationship Id="rId5" Type="http://schemas.openxmlformats.org/officeDocument/2006/relationships/image" Target="../media/image3.tif"/><Relationship Id="rId4" Type="http://schemas.openxmlformats.org/officeDocument/2006/relationships/image" Target="../media/image2.tif"/><Relationship Id="rId9" Type="http://schemas.openxmlformats.org/officeDocument/2006/relationships/image" Target="../media/image7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10406162" y="25765866"/>
            <a:ext cx="10644778" cy="228402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square" lIns="287990" tIns="179993" rIns="0" bIns="179993">
            <a:spAutoFit/>
          </a:bodyPr>
          <a:lstStyle/>
          <a:p>
            <a:pPr marL="266700" indent="-266700" defTabSz="912813" eaLnBrk="0" hangingPunct="0">
              <a:spcBef>
                <a:spcPts val="1600"/>
              </a:spcBef>
            </a:pPr>
            <a:r>
              <a:rPr lang="en-GB" sz="2400" b="1" dirty="0">
                <a:solidFill>
                  <a:schemeClr val="tx2"/>
                </a:solidFill>
              </a:rPr>
              <a:t>References</a:t>
            </a:r>
          </a:p>
          <a:p>
            <a:pPr marL="266700" indent="-266700" defTabSz="912813" eaLnBrk="0" hangingPunct="0">
              <a:lnSpc>
                <a:spcPct val="125000"/>
              </a:lnSpc>
              <a:spcBef>
                <a:spcPct val="30000"/>
              </a:spcBef>
              <a:buClr>
                <a:schemeClr val="tx2"/>
              </a:buClr>
              <a:buFontTx/>
              <a:buAutoNum type="arabicPeriod"/>
            </a:pPr>
            <a:r>
              <a:rPr lang="en-GB" sz="1800" dirty="0" smtClean="0"/>
              <a:t>Zhou et al., 2015, ‘Glycerophosphate-based chitosan thermosensitive hydrogels and their biomedical applications’, Carbohydrate Polymers 117 (2015), pp. 524-536.</a:t>
            </a:r>
          </a:p>
          <a:p>
            <a:pPr marL="266700" indent="-266700" defTabSz="912813" eaLnBrk="0" hangingPunct="0">
              <a:lnSpc>
                <a:spcPct val="125000"/>
              </a:lnSpc>
              <a:spcBef>
                <a:spcPct val="30000"/>
              </a:spcBef>
              <a:buClr>
                <a:schemeClr val="tx2"/>
              </a:buClr>
              <a:buFontTx/>
              <a:buAutoNum type="arabicPeriod"/>
            </a:pPr>
            <a:r>
              <a:rPr lang="en-GB" sz="1800" dirty="0" smtClean="0"/>
              <a:t>Abdel-Bar et al., 2014, ‘Defining cisplatin incorporation properties in thermosensitive injectable biodegradable hydrogel for sustained delivery and enhanced cytotoxicity’, IJP 477 (2014), pp. 623-630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10478170" y="5130876"/>
            <a:ext cx="10369152" cy="20234248"/>
          </a:xfrm>
        </p:spPr>
        <p:txBody>
          <a:bodyPr lIns="91440" tIns="45720" rIns="91440" bIns="45720">
            <a:noAutofit/>
          </a:bodyPr>
          <a:lstStyle/>
          <a:p>
            <a:pPr>
              <a:lnSpc>
                <a:spcPct val="105000"/>
              </a:lnSpc>
              <a:spcBef>
                <a:spcPts val="3600"/>
              </a:spcBef>
              <a:buFont typeface="Arial" panose="020B0604020202020204" pitchFamily="34" charset="0"/>
              <a:buChar char="•"/>
              <a:defRPr/>
            </a:pPr>
            <a:r>
              <a:rPr lang="en-GB" sz="2400" b="1" dirty="0" smtClean="0">
                <a:solidFill>
                  <a:schemeClr val="tx2"/>
                </a:solidFill>
              </a:rPr>
              <a:t>Rheological studies </a:t>
            </a:r>
            <a:r>
              <a:rPr lang="en-GB" sz="2400" b="1" dirty="0">
                <a:solidFill>
                  <a:schemeClr val="tx2"/>
                </a:solidFill>
              </a:rPr>
              <a:t>– </a:t>
            </a:r>
            <a:r>
              <a:rPr lang="en-GB" sz="2400" b="1" dirty="0" smtClean="0">
                <a:solidFill>
                  <a:schemeClr val="tx2"/>
                </a:solidFill>
              </a:rPr>
              <a:t>Viscoelastic properties</a:t>
            </a:r>
          </a:p>
          <a:p>
            <a:pPr>
              <a:lnSpc>
                <a:spcPct val="105000"/>
              </a:lnSpc>
              <a:spcBef>
                <a:spcPts val="3600"/>
              </a:spcBef>
              <a:buFontTx/>
              <a:buChar char="-"/>
              <a:defRPr/>
            </a:pPr>
            <a:r>
              <a:rPr lang="en-GB" sz="2200" b="1" dirty="0">
                <a:solidFill>
                  <a:schemeClr val="tx2"/>
                </a:solidFill>
              </a:rPr>
              <a:t>Temperature ramp </a:t>
            </a:r>
            <a:r>
              <a:rPr lang="en-GB" sz="2200" b="1" dirty="0" smtClean="0">
                <a:solidFill>
                  <a:schemeClr val="tx2"/>
                </a:solidFill>
              </a:rPr>
              <a:t>5-60</a:t>
            </a:r>
            <a:r>
              <a:rPr lang="en-GB" sz="2200" b="1" baseline="30000" dirty="0" smtClean="0">
                <a:solidFill>
                  <a:schemeClr val="tx2"/>
                </a:solidFill>
              </a:rPr>
              <a:t>o</a:t>
            </a:r>
            <a:r>
              <a:rPr lang="en-GB" sz="2200" b="1" dirty="0" smtClean="0">
                <a:solidFill>
                  <a:schemeClr val="tx2"/>
                </a:solidFill>
              </a:rPr>
              <a:t>C</a:t>
            </a:r>
            <a:r>
              <a:rPr lang="en-GB" sz="2200" b="1" dirty="0">
                <a:solidFill>
                  <a:schemeClr val="tx2"/>
                </a:solidFill>
              </a:rPr>
              <a:t>, ramp rate 1</a:t>
            </a:r>
            <a:r>
              <a:rPr lang="en-GB" sz="2200" b="1" baseline="30000" dirty="0">
                <a:solidFill>
                  <a:schemeClr val="tx2"/>
                </a:solidFill>
              </a:rPr>
              <a:t>o</a:t>
            </a:r>
            <a:r>
              <a:rPr lang="en-GB" sz="2200" b="1" dirty="0">
                <a:solidFill>
                  <a:schemeClr val="tx2"/>
                </a:solidFill>
              </a:rPr>
              <a:t>C/min, frequency 1Hz, strain 1</a:t>
            </a:r>
            <a:r>
              <a:rPr lang="en-GB" sz="2200" b="1" dirty="0" smtClean="0">
                <a:solidFill>
                  <a:schemeClr val="tx2"/>
                </a:solidFill>
              </a:rPr>
              <a:t>%  for gelation </a:t>
            </a:r>
            <a:r>
              <a:rPr lang="en-GB" sz="2200" b="1" dirty="0">
                <a:solidFill>
                  <a:schemeClr val="tx2"/>
                </a:solidFill>
              </a:rPr>
              <a:t>temperature </a:t>
            </a:r>
            <a:r>
              <a:rPr lang="en-GB" sz="2200" b="1" dirty="0" smtClean="0">
                <a:solidFill>
                  <a:schemeClr val="tx2"/>
                </a:solidFill>
              </a:rPr>
              <a:t>(GT) determination: </a:t>
            </a:r>
            <a:r>
              <a:rPr lang="en-GB" sz="2100" dirty="0" smtClean="0"/>
              <a:t>25</a:t>
            </a:r>
            <a:r>
              <a:rPr lang="en-GB" sz="2100" baseline="30000" dirty="0" smtClean="0"/>
              <a:t>o</a:t>
            </a:r>
            <a:r>
              <a:rPr lang="en-GB" sz="2100" dirty="0" smtClean="0"/>
              <a:t>C </a:t>
            </a:r>
            <a:r>
              <a:rPr lang="en-GB" sz="2100" b="1" dirty="0" smtClean="0"/>
              <a:t>&lt; </a:t>
            </a:r>
            <a:r>
              <a:rPr lang="en-GB" sz="2100" dirty="0" smtClean="0"/>
              <a:t>GT ≤ 37</a:t>
            </a:r>
            <a:r>
              <a:rPr lang="en-GB" sz="2100" baseline="30000" dirty="0" smtClean="0"/>
              <a:t>o</a:t>
            </a:r>
            <a:r>
              <a:rPr lang="en-GB" sz="2100" dirty="0" smtClean="0"/>
              <a:t>C  optimal for IDD.</a:t>
            </a: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endParaRPr lang="en-GB" sz="2400" b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endParaRPr lang="en-GB" sz="2400" b="1" dirty="0">
              <a:solidFill>
                <a:schemeClr val="tx2"/>
              </a:solidFill>
            </a:endParaRP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endParaRPr lang="en-GB" sz="2400" b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r>
              <a:rPr lang="en-GB" sz="1600" b="1" dirty="0"/>
              <a:t>Figure </a:t>
            </a:r>
            <a:r>
              <a:rPr lang="en-GB" sz="1600" b="1" dirty="0" smtClean="0"/>
              <a:t>4 Evolution of G’ &amp; G” for CH/ß-GP system with temperature increase from 5</a:t>
            </a:r>
            <a:r>
              <a:rPr lang="en-GB" sz="1600" b="1" baseline="30000" dirty="0" smtClean="0"/>
              <a:t>o</a:t>
            </a:r>
            <a:r>
              <a:rPr lang="en-GB" sz="1600" b="1" dirty="0" smtClean="0"/>
              <a:t>C to 60</a:t>
            </a:r>
            <a:r>
              <a:rPr lang="en-GB" sz="1600" b="1" baseline="30000" dirty="0" smtClean="0"/>
              <a:t>o</a:t>
            </a:r>
            <a:r>
              <a:rPr lang="en-GB" sz="1600" b="1" dirty="0" smtClean="0"/>
              <a:t>C.</a:t>
            </a:r>
            <a:endParaRPr lang="en-GB" sz="1600" b="1" dirty="0">
              <a:solidFill>
                <a:schemeClr val="tx2"/>
              </a:solidFill>
            </a:endParaRP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r>
              <a:rPr lang="en-GB" sz="2200" b="1" dirty="0" smtClean="0">
                <a:solidFill>
                  <a:schemeClr val="tx2"/>
                </a:solidFill>
              </a:rPr>
              <a:t>-  Frequency </a:t>
            </a:r>
            <a:r>
              <a:rPr lang="en-GB" sz="2200" b="1" dirty="0">
                <a:solidFill>
                  <a:schemeClr val="tx2"/>
                </a:solidFill>
              </a:rPr>
              <a:t>sweep </a:t>
            </a:r>
            <a:r>
              <a:rPr lang="en-GB" sz="2200" b="1" dirty="0" smtClean="0">
                <a:solidFill>
                  <a:schemeClr val="tx2"/>
                </a:solidFill>
              </a:rPr>
              <a:t>from 0.1to 10Hz </a:t>
            </a:r>
            <a:r>
              <a:rPr lang="en-GB" sz="2200" b="1" dirty="0">
                <a:solidFill>
                  <a:schemeClr val="tx2"/>
                </a:solidFill>
              </a:rPr>
              <a:t>at </a:t>
            </a:r>
            <a:r>
              <a:rPr lang="en-GB" sz="2200" b="1" dirty="0" smtClean="0">
                <a:solidFill>
                  <a:schemeClr val="tx2"/>
                </a:solidFill>
              </a:rPr>
              <a:t>temperature </a:t>
            </a:r>
            <a:r>
              <a:rPr lang="en-GB" sz="2200" b="1" dirty="0">
                <a:solidFill>
                  <a:schemeClr val="tx2"/>
                </a:solidFill>
              </a:rPr>
              <a:t>of 37</a:t>
            </a:r>
            <a:r>
              <a:rPr lang="en-GB" sz="2200" b="1" baseline="30000" dirty="0">
                <a:solidFill>
                  <a:schemeClr val="tx2"/>
                </a:solidFill>
              </a:rPr>
              <a:t>o</a:t>
            </a:r>
            <a:r>
              <a:rPr lang="en-GB" sz="2200" b="1" dirty="0">
                <a:solidFill>
                  <a:schemeClr val="tx2"/>
                </a:solidFill>
              </a:rPr>
              <a:t>C </a:t>
            </a:r>
            <a:r>
              <a:rPr lang="en-GB" sz="2200" b="1" dirty="0" smtClean="0">
                <a:solidFill>
                  <a:schemeClr val="tx2"/>
                </a:solidFill>
              </a:rPr>
              <a:t>and strain </a:t>
            </a:r>
            <a:r>
              <a:rPr lang="en-GB" sz="2200" b="1" dirty="0">
                <a:solidFill>
                  <a:schemeClr val="tx2"/>
                </a:solidFill>
              </a:rPr>
              <a:t>1</a:t>
            </a:r>
            <a:r>
              <a:rPr lang="en-GB" sz="2200" b="1" dirty="0" smtClean="0">
                <a:solidFill>
                  <a:schemeClr val="tx2"/>
                </a:solidFill>
              </a:rPr>
              <a:t>%: </a:t>
            </a:r>
            <a:r>
              <a:rPr lang="en-GB" sz="2100" dirty="0" smtClean="0"/>
              <a:t>The greater the rate of increase of storage modulus (G’) relative to loss modulus (G”) at 1Hz, the weaker the strength of the gels.</a:t>
            </a:r>
            <a:endParaRPr lang="en-GB" sz="2100" b="1" dirty="0">
              <a:solidFill>
                <a:schemeClr val="tx2"/>
              </a:solidFill>
            </a:endParaRP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endParaRPr lang="en-GB" sz="2200" b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endParaRPr lang="en-GB" sz="2200" b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endParaRPr lang="en-GB" sz="2200" b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r>
              <a:rPr lang="en-GB" sz="1600" b="1" dirty="0"/>
              <a:t>Figure 5  Frequency dependent changes </a:t>
            </a:r>
            <a:r>
              <a:rPr lang="en-GB" sz="1600" b="1" dirty="0" smtClean="0"/>
              <a:t>(0.1-10Hz) of </a:t>
            </a:r>
            <a:r>
              <a:rPr lang="en-GB" sz="1600" b="1" dirty="0"/>
              <a:t>the viscoelastic properties of CHGP thermogelling systems at 37</a:t>
            </a:r>
            <a:r>
              <a:rPr lang="en-GB" sz="1600" b="1" baseline="30000" dirty="0"/>
              <a:t>o</a:t>
            </a:r>
            <a:r>
              <a:rPr lang="en-GB" sz="1600" b="1" dirty="0"/>
              <a:t>C</a:t>
            </a:r>
            <a:r>
              <a:rPr lang="en-GB" sz="1600" b="1" dirty="0" smtClean="0"/>
              <a:t>.</a:t>
            </a: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r>
              <a:rPr lang="en-GB" sz="1600" b="1" dirty="0" smtClean="0">
                <a:solidFill>
                  <a:schemeClr val="tx2"/>
                </a:solidFill>
              </a:rPr>
              <a:t>-</a:t>
            </a:r>
            <a:r>
              <a:rPr lang="en-GB" sz="2200" b="1" dirty="0" smtClean="0">
                <a:solidFill>
                  <a:schemeClr val="tx2"/>
                </a:solidFill>
              </a:rPr>
              <a:t>Time </a:t>
            </a:r>
            <a:r>
              <a:rPr lang="en-GB" sz="2200" b="1" dirty="0">
                <a:solidFill>
                  <a:schemeClr val="tx2"/>
                </a:solidFill>
              </a:rPr>
              <a:t>sweep at  constant temperature of 37</a:t>
            </a:r>
            <a:r>
              <a:rPr lang="en-GB" sz="2200" b="1" baseline="30000" dirty="0">
                <a:solidFill>
                  <a:schemeClr val="tx2"/>
                </a:solidFill>
              </a:rPr>
              <a:t>o</a:t>
            </a:r>
            <a:r>
              <a:rPr lang="en-GB" sz="2200" b="1" dirty="0">
                <a:solidFill>
                  <a:schemeClr val="tx2"/>
                </a:solidFill>
              </a:rPr>
              <a:t>C (strain 1%, frequency 1Hz): </a:t>
            </a:r>
            <a:r>
              <a:rPr lang="en-GB" sz="2100" dirty="0"/>
              <a:t>Gelation time identified as point of deflection of G</a:t>
            </a:r>
            <a:r>
              <a:rPr lang="en-GB" sz="2100" dirty="0" smtClean="0"/>
              <a:t>’.</a:t>
            </a: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endParaRPr lang="en-GB" sz="2100" b="1" dirty="0">
              <a:solidFill>
                <a:schemeClr val="tx2"/>
              </a:solidFill>
            </a:endParaRP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endParaRPr lang="en-GB" sz="1600" dirty="0" smtClean="0"/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endParaRPr lang="en-GB" sz="1600" dirty="0" smtClean="0"/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r>
              <a:rPr lang="en-GB" sz="1600" b="1" dirty="0" smtClean="0"/>
              <a:t>Figure </a:t>
            </a:r>
            <a:r>
              <a:rPr lang="en-GB" sz="1600" b="1" dirty="0"/>
              <a:t>6  Time dependent changes of the viscoelastic properties of CHGP thermogelling systems at 37</a:t>
            </a:r>
            <a:r>
              <a:rPr lang="en-GB" sz="1600" b="1" baseline="30000" dirty="0"/>
              <a:t>o</a:t>
            </a:r>
            <a:r>
              <a:rPr lang="en-GB" sz="1600" b="1" dirty="0"/>
              <a:t>C.</a:t>
            </a:r>
            <a:endParaRPr lang="en-GB" sz="1600" b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r>
              <a:rPr lang="en-GB" sz="2800" b="1" dirty="0" smtClean="0">
                <a:solidFill>
                  <a:schemeClr val="tx2"/>
                </a:solidFill>
              </a:rPr>
              <a:t>Conclusion:</a:t>
            </a:r>
          </a:p>
          <a:p>
            <a:pPr marL="88900" lvl="1" indent="0" algn="just">
              <a:lnSpc>
                <a:spcPct val="105000"/>
              </a:lnSpc>
              <a:spcBef>
                <a:spcPts val="3600"/>
              </a:spcBef>
              <a:buNone/>
              <a:defRPr/>
            </a:pPr>
            <a:r>
              <a:rPr lang="en-US" sz="2100" dirty="0" smtClean="0"/>
              <a:t>This </a:t>
            </a:r>
            <a:r>
              <a:rPr lang="en-US" sz="2100" dirty="0" smtClean="0"/>
              <a:t>work suggests </a:t>
            </a:r>
            <a:r>
              <a:rPr lang="en-US" sz="2100" dirty="0"/>
              <a:t>that </a:t>
            </a:r>
            <a:r>
              <a:rPr lang="en-US" sz="2100" dirty="0" smtClean="0"/>
              <a:t>the molecular weight of chitosan is </a:t>
            </a:r>
            <a:r>
              <a:rPr lang="en-US" sz="2100" dirty="0"/>
              <a:t>the </a:t>
            </a:r>
            <a:r>
              <a:rPr lang="en-US" sz="2100" dirty="0" smtClean="0"/>
              <a:t>critical parameter </a:t>
            </a:r>
            <a:r>
              <a:rPr lang="en-US" sz="2100" dirty="0"/>
              <a:t>for their gelation at 37</a:t>
            </a:r>
            <a:r>
              <a:rPr lang="en-US" sz="2100" baseline="30000" dirty="0"/>
              <a:t>o</a:t>
            </a:r>
            <a:r>
              <a:rPr lang="en-US" sz="2100" dirty="0"/>
              <a:t>C</a:t>
            </a:r>
            <a:r>
              <a:rPr lang="en-US" sz="2100" dirty="0" smtClean="0"/>
              <a:t>. This is because LCH/ß-GP and MCH/ß-GP with pH of 7.2-7.35 did not form sustained gel within 1 h. LCH/ß-GP and MCH/ß-GP may be viable delivery vehicles for other areas of drug delivery where fast onset of in situ gelation is not desirable. HCH/ß-GP </a:t>
            </a:r>
            <a:r>
              <a:rPr lang="en-US" sz="2100" dirty="0"/>
              <a:t>systems </a:t>
            </a:r>
            <a:r>
              <a:rPr lang="en-US" sz="2100" dirty="0" smtClean="0"/>
              <a:t>appears suitable for </a:t>
            </a:r>
            <a:r>
              <a:rPr lang="en-US" sz="2100" dirty="0"/>
              <a:t>the intravesical administration of anticancer drugs for </a:t>
            </a:r>
            <a:r>
              <a:rPr lang="en-US" sz="2100" dirty="0" smtClean="0"/>
              <a:t>therapy of bladder diseases. </a:t>
            </a:r>
            <a:r>
              <a:rPr lang="en-GB" sz="2800" b="1" dirty="0" smtClean="0">
                <a:solidFill>
                  <a:schemeClr val="tx2"/>
                </a:solidFill>
              </a:rPr>
              <a:t>  </a:t>
            </a:r>
          </a:p>
          <a:p>
            <a:pPr marL="0" indent="0">
              <a:lnSpc>
                <a:spcPct val="105000"/>
              </a:lnSpc>
              <a:spcBef>
                <a:spcPts val="3600"/>
              </a:spcBef>
              <a:buNone/>
              <a:defRPr/>
            </a:pPr>
            <a:r>
              <a:rPr lang="en-GB" sz="2800" b="1" dirty="0" smtClean="0">
                <a:solidFill>
                  <a:schemeClr val="tx2"/>
                </a:solidFill>
              </a:rPr>
              <a:t>  </a:t>
            </a:r>
            <a:r>
              <a:rPr lang="en-GB" sz="2800" b="1" dirty="0" smtClean="0">
                <a:solidFill>
                  <a:schemeClr val="tx2"/>
                </a:solidFill>
              </a:rPr>
              <a:t>Future work:</a:t>
            </a:r>
          </a:p>
          <a:p>
            <a:pPr marL="179388" indent="0" algn="just" defTabSz="914400" fontAlgn="auto">
              <a:spcBef>
                <a:spcPts val="1872"/>
              </a:spcBef>
              <a:spcAft>
                <a:spcPts val="0"/>
              </a:spcAft>
              <a:buClrTx/>
              <a:buNone/>
              <a:defRPr/>
            </a:pPr>
            <a:r>
              <a:rPr lang="en-GB" sz="2100" dirty="0" smtClean="0"/>
              <a:t>Gelation and rheological properties of HCHGP hydrogel diluted with artificial urine will be investigated in order to evaluate its resistance to the effect of human urine in situ. Also, </a:t>
            </a:r>
            <a:r>
              <a:rPr lang="en-GB" sz="2100" dirty="0" err="1" smtClean="0"/>
              <a:t>syringeability</a:t>
            </a:r>
            <a:r>
              <a:rPr lang="en-GB" sz="2100" dirty="0" smtClean="0"/>
              <a:t>, adhesive and compressibility testing using texture analyser will be carried out to determine its ease of transit through the cathether to the bladder. </a:t>
            </a:r>
            <a:endParaRPr lang="en-GB" sz="2100" dirty="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0406162" y="28396142"/>
            <a:ext cx="10657183" cy="178132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square" lIns="287990" tIns="179993" rIns="0" bIns="179993" anchor="b">
            <a:spAutoFit/>
          </a:bodyPr>
          <a:lstStyle/>
          <a:p>
            <a:pPr marL="266700" indent="-266700" defTabSz="912813" eaLnBrk="0" hangingPunct="0">
              <a:spcBef>
                <a:spcPts val="1600"/>
              </a:spcBef>
            </a:pPr>
            <a:r>
              <a:rPr lang="en-GB" sz="1900" b="1" dirty="0">
                <a:solidFill>
                  <a:schemeClr val="tx2"/>
                </a:solidFill>
              </a:rPr>
              <a:t>Contact information</a:t>
            </a:r>
          </a:p>
          <a:p>
            <a:pPr marL="266700" indent="-266700" defTabSz="912813" eaLnBrk="0" hangingPunct="0">
              <a:lnSpc>
                <a:spcPct val="125000"/>
              </a:lnSpc>
              <a:spcBef>
                <a:spcPts val="500"/>
              </a:spcBef>
              <a:buClr>
                <a:schemeClr val="tx2"/>
              </a:buClr>
              <a:buFontTx/>
              <a:buChar char="•"/>
            </a:pPr>
            <a:r>
              <a:rPr lang="en-GB" sz="1600" dirty="0" smtClean="0"/>
              <a:t>Oluwadamilola M. Kolawole</a:t>
            </a:r>
          </a:p>
          <a:p>
            <a:pPr marL="266700" indent="-266700" defTabSz="912813" eaLnBrk="0" hangingPunct="0">
              <a:lnSpc>
                <a:spcPct val="125000"/>
              </a:lnSpc>
              <a:spcBef>
                <a:spcPts val="500"/>
              </a:spcBef>
              <a:buClr>
                <a:schemeClr val="tx2"/>
              </a:buClr>
              <a:buFontTx/>
              <a:buChar char="•"/>
            </a:pPr>
            <a:r>
              <a:rPr lang="en-GB" sz="1600" dirty="0" smtClean="0"/>
              <a:t>Department </a:t>
            </a:r>
            <a:r>
              <a:rPr lang="en-GB" sz="1600" dirty="0"/>
              <a:t>of  </a:t>
            </a:r>
            <a:r>
              <a:rPr lang="en-GB" sz="1600" dirty="0" smtClean="0"/>
              <a:t>Pharmacy, </a:t>
            </a:r>
            <a:r>
              <a:rPr lang="en-GB" sz="1600" dirty="0"/>
              <a:t>University of Reading, Whiteknights, RG6 </a:t>
            </a:r>
            <a:r>
              <a:rPr lang="en-GB" sz="1600" dirty="0" smtClean="0"/>
              <a:t>6AH</a:t>
            </a:r>
            <a:endParaRPr lang="en-GB" sz="1600" dirty="0"/>
          </a:p>
          <a:p>
            <a:pPr marL="266700" indent="-266700" defTabSz="912813" eaLnBrk="0" hangingPunct="0">
              <a:lnSpc>
                <a:spcPct val="125000"/>
              </a:lnSpc>
              <a:spcBef>
                <a:spcPct val="30000"/>
              </a:spcBef>
              <a:buClr>
                <a:schemeClr val="tx2"/>
              </a:buClr>
              <a:buFontTx/>
              <a:buChar char="•"/>
            </a:pPr>
            <a:r>
              <a:rPr lang="en-GB" sz="1600" dirty="0"/>
              <a:t>Email: </a:t>
            </a:r>
            <a:r>
              <a:rPr lang="en-GB" sz="1600" b="1" dirty="0" smtClean="0">
                <a:solidFill>
                  <a:schemeClr val="tx2"/>
                </a:solidFill>
              </a:rPr>
              <a:t>o.m.kolawoleneealuko</a:t>
            </a:r>
            <a:r>
              <a:rPr lang="en-GB" sz="1600" b="1" dirty="0" smtClean="0">
                <a:solidFill>
                  <a:schemeClr val="tx2"/>
                </a:solidFill>
                <a:hlinkClick r:id="rId3"/>
              </a:rPr>
              <a:t>@reading.ac.uk</a:t>
            </a:r>
            <a:r>
              <a:rPr lang="en-GB" sz="1600" b="1" dirty="0" smtClean="0">
                <a:solidFill>
                  <a:schemeClr val="tx2"/>
                </a:solidFill>
              </a:rPr>
              <a:t> </a:t>
            </a:r>
            <a:endParaRPr lang="en-GB" sz="2000" b="1" dirty="0">
              <a:solidFill>
                <a:schemeClr val="tx2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58588" y="5202883"/>
            <a:ext cx="10103558" cy="25077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455613" indent="-455613" defTabSz="2952750" eaLnBrk="0" hangingPunct="0">
              <a:lnSpc>
                <a:spcPct val="105000"/>
              </a:lnSpc>
              <a:spcBef>
                <a:spcPts val="4400"/>
              </a:spcBef>
              <a:spcAft>
                <a:spcPts val="0"/>
              </a:spcAft>
              <a:buClr>
                <a:schemeClr val="tx2"/>
              </a:buClr>
              <a:defRPr/>
            </a:pPr>
            <a:r>
              <a:rPr lang="en-GB" sz="3200" b="1" kern="0" dirty="0" smtClean="0">
                <a:solidFill>
                  <a:schemeClr val="tx2"/>
                </a:solidFill>
                <a:latin typeface="+mn-lt"/>
              </a:rPr>
              <a:t>	</a:t>
            </a:r>
            <a:r>
              <a:rPr lang="en-GB" sz="2800" b="1" kern="0" dirty="0" smtClean="0">
                <a:solidFill>
                  <a:schemeClr val="tx2"/>
                </a:solidFill>
                <a:latin typeface="+mn-lt"/>
              </a:rPr>
              <a:t>Introduction</a:t>
            </a:r>
            <a:endParaRPr lang="en-GB" sz="2800" b="1" kern="0" dirty="0">
              <a:solidFill>
                <a:schemeClr val="tx2"/>
              </a:solidFill>
              <a:latin typeface="+mn-lt"/>
            </a:endParaRPr>
          </a:p>
          <a:p>
            <a:pPr marL="455613" indent="-455613" defTabSz="2952750">
              <a:lnSpc>
                <a:spcPct val="125000"/>
              </a:lnSpc>
              <a:spcBef>
                <a:spcPts val="1800"/>
              </a:spcBef>
              <a:buClr>
                <a:schemeClr val="tx2"/>
              </a:buClr>
              <a:defRPr/>
            </a:pPr>
            <a:r>
              <a:rPr lang="en-GB" sz="2600" b="1" kern="0" dirty="0">
                <a:latin typeface="+mn-lt"/>
              </a:rPr>
              <a:t>	</a:t>
            </a:r>
            <a:r>
              <a:rPr lang="en-GB" sz="2100" kern="0" dirty="0" smtClean="0">
                <a:latin typeface="+mn-lt"/>
              </a:rPr>
              <a:t>The </a:t>
            </a:r>
            <a:r>
              <a:rPr lang="en-GB" sz="2100" kern="0" dirty="0" smtClean="0"/>
              <a:t>urothelium </a:t>
            </a:r>
            <a:r>
              <a:rPr lang="en-GB" sz="2100" kern="0" dirty="0" smtClean="0">
                <a:latin typeface="+mn-lt"/>
              </a:rPr>
              <a:t>(bladder </a:t>
            </a:r>
            <a:r>
              <a:rPr lang="en-GB" sz="2100" kern="0" dirty="0">
                <a:latin typeface="+mn-lt"/>
              </a:rPr>
              <a:t>p</a:t>
            </a:r>
            <a:r>
              <a:rPr lang="en-GB" sz="2100" kern="0" dirty="0" smtClean="0">
                <a:latin typeface="+mn-lt"/>
              </a:rPr>
              <a:t>ermeability </a:t>
            </a:r>
            <a:r>
              <a:rPr lang="en-GB" sz="2100" kern="0" dirty="0">
                <a:latin typeface="+mn-lt"/>
              </a:rPr>
              <a:t>b</a:t>
            </a:r>
            <a:r>
              <a:rPr lang="en-GB" sz="2100" kern="0" dirty="0" smtClean="0">
                <a:latin typeface="+mn-lt"/>
              </a:rPr>
              <a:t>arrier) makes the bladder impermeable to drug thereby hindering therapeutic success of bladder diseases. </a:t>
            </a:r>
            <a:endParaRPr lang="en-GB" sz="2100" kern="0" dirty="0" smtClean="0">
              <a:latin typeface="+mn-lt"/>
            </a:endParaRPr>
          </a:p>
          <a:p>
            <a:pPr marL="455613" indent="-6350" defTabSz="2952750">
              <a:lnSpc>
                <a:spcPct val="125000"/>
              </a:lnSpc>
              <a:spcBef>
                <a:spcPts val="1800"/>
              </a:spcBef>
              <a:buClr>
                <a:schemeClr val="tx2"/>
              </a:buClr>
              <a:defRPr/>
            </a:pPr>
            <a:r>
              <a:rPr lang="en-GB" sz="2100" kern="0" dirty="0"/>
              <a:t>Conventional intravesical treatment (usually in solutions) for  bladder cancer are prone to wash-off and dilute by the urine.</a:t>
            </a:r>
            <a:endParaRPr lang="en-GB" sz="2100" kern="0" dirty="0" smtClean="0">
              <a:latin typeface="+mn-lt"/>
            </a:endParaRPr>
          </a:p>
          <a:p>
            <a:pPr marL="455613" indent="-455613" defTabSz="2952750">
              <a:lnSpc>
                <a:spcPct val="125000"/>
              </a:lnSpc>
              <a:spcBef>
                <a:spcPts val="1800"/>
              </a:spcBef>
              <a:buClr>
                <a:schemeClr val="tx2"/>
              </a:buClr>
              <a:defRPr/>
            </a:pPr>
            <a:endParaRPr lang="en-GB" sz="2600" b="1" kern="0" dirty="0" smtClean="0">
              <a:latin typeface="+mn-lt"/>
            </a:endParaRPr>
          </a:p>
          <a:p>
            <a:pPr marL="455613" indent="-455613" defTabSz="2952750">
              <a:lnSpc>
                <a:spcPct val="125000"/>
              </a:lnSpc>
              <a:spcBef>
                <a:spcPts val="1800"/>
              </a:spcBef>
              <a:buClr>
                <a:schemeClr val="tx2"/>
              </a:buClr>
              <a:defRPr/>
            </a:pPr>
            <a:endParaRPr lang="en-GB" sz="2600" b="1" kern="0" dirty="0">
              <a:latin typeface="+mn-lt"/>
            </a:endParaRPr>
          </a:p>
          <a:p>
            <a:pPr marL="455613" indent="-455613" defTabSz="2952750">
              <a:lnSpc>
                <a:spcPct val="125000"/>
              </a:lnSpc>
              <a:spcBef>
                <a:spcPct val="60000"/>
              </a:spcBef>
              <a:buClr>
                <a:schemeClr val="tx2"/>
              </a:buClr>
              <a:defRPr/>
            </a:pPr>
            <a:r>
              <a:rPr lang="en-GB" sz="2600" b="1" kern="0" dirty="0">
                <a:latin typeface="+mn-lt"/>
              </a:rPr>
              <a:t>	</a:t>
            </a:r>
            <a:endParaRPr lang="en-GB" sz="2600" b="1" kern="0" dirty="0" smtClean="0">
              <a:latin typeface="+mn-lt"/>
            </a:endParaRPr>
          </a:p>
          <a:p>
            <a:pPr marL="455613" indent="-455613" defTabSz="2952750">
              <a:lnSpc>
                <a:spcPct val="125000"/>
              </a:lnSpc>
              <a:spcBef>
                <a:spcPct val="60000"/>
              </a:spcBef>
              <a:buClr>
                <a:schemeClr val="tx2"/>
              </a:buClr>
              <a:defRPr/>
            </a:pPr>
            <a:endParaRPr lang="en-GB" sz="2600" b="1" kern="0" dirty="0">
              <a:solidFill>
                <a:schemeClr val="tx2"/>
              </a:solidFill>
              <a:latin typeface="+mn-lt"/>
            </a:endParaRPr>
          </a:p>
          <a:p>
            <a:pPr marL="455613" indent="-455613" defTabSz="2952750">
              <a:lnSpc>
                <a:spcPct val="125000"/>
              </a:lnSpc>
              <a:spcBef>
                <a:spcPct val="60000"/>
              </a:spcBef>
              <a:buClr>
                <a:schemeClr val="tx2"/>
              </a:buClr>
              <a:defRPr/>
            </a:pPr>
            <a:endParaRPr lang="en-GB" sz="2600" b="1" kern="0" dirty="0" smtClean="0">
              <a:solidFill>
                <a:schemeClr val="tx2"/>
              </a:solidFill>
              <a:latin typeface="+mn-lt"/>
            </a:endParaRPr>
          </a:p>
          <a:p>
            <a:pPr marL="455613" indent="-455613" defTabSz="2952750">
              <a:lnSpc>
                <a:spcPct val="125000"/>
              </a:lnSpc>
              <a:spcBef>
                <a:spcPct val="60000"/>
              </a:spcBef>
              <a:buClr>
                <a:schemeClr val="tx2"/>
              </a:buClr>
              <a:defRPr/>
            </a:pPr>
            <a:endParaRPr lang="en-GB" sz="2600" b="1" kern="0" dirty="0" smtClean="0">
              <a:solidFill>
                <a:schemeClr val="tx2"/>
              </a:solidFill>
              <a:latin typeface="+mn-lt"/>
            </a:endParaRPr>
          </a:p>
          <a:p>
            <a:pPr marL="455613" indent="-455613" defTabSz="2952750">
              <a:lnSpc>
                <a:spcPct val="125000"/>
              </a:lnSpc>
              <a:spcBef>
                <a:spcPct val="60000"/>
              </a:spcBef>
              <a:buClr>
                <a:schemeClr val="tx2"/>
              </a:buClr>
              <a:defRPr/>
            </a:pPr>
            <a:r>
              <a:rPr lang="en-GB" sz="1600" dirty="0" smtClean="0"/>
              <a:t>         </a:t>
            </a:r>
            <a:endParaRPr lang="en-GB" sz="1600" dirty="0" smtClean="0"/>
          </a:p>
          <a:p>
            <a:pPr marL="455613" indent="-6350" defTabSz="2952750">
              <a:lnSpc>
                <a:spcPct val="125000"/>
              </a:lnSpc>
              <a:spcBef>
                <a:spcPct val="60000"/>
              </a:spcBef>
              <a:buClr>
                <a:schemeClr val="tx2"/>
              </a:buClr>
              <a:defRPr/>
            </a:pPr>
            <a:r>
              <a:rPr lang="en-GB" sz="1600" dirty="0" smtClean="0"/>
              <a:t> </a:t>
            </a:r>
            <a:r>
              <a:rPr lang="en-GB" sz="1600" b="1" dirty="0" smtClean="0"/>
              <a:t>Figure </a:t>
            </a:r>
            <a:r>
              <a:rPr lang="en-GB" sz="1600" b="1" dirty="0"/>
              <a:t>1 Schematic diagram showing intravesical delivery to the human bladder</a:t>
            </a:r>
            <a:r>
              <a:rPr lang="en-GB" sz="1600" b="1" dirty="0" smtClean="0"/>
              <a:t>.</a:t>
            </a:r>
            <a:endParaRPr lang="en-GB" sz="2100" b="1" kern="0" dirty="0" smtClean="0"/>
          </a:p>
          <a:p>
            <a:pPr marL="455613" indent="-455613" algn="just" defTabSz="2952750">
              <a:lnSpc>
                <a:spcPct val="125000"/>
              </a:lnSpc>
              <a:spcBef>
                <a:spcPct val="60000"/>
              </a:spcBef>
              <a:buClr>
                <a:schemeClr val="tx2"/>
              </a:buClr>
              <a:defRPr/>
            </a:pPr>
            <a:r>
              <a:rPr lang="en-GB" sz="2100" dirty="0" smtClean="0"/>
              <a:t>        Chitosan/β-glycerophosphate </a:t>
            </a:r>
            <a:r>
              <a:rPr lang="en-GB" sz="2100" dirty="0"/>
              <a:t>(CH/ß-GP) </a:t>
            </a:r>
            <a:r>
              <a:rPr lang="en-GB" sz="2100" dirty="0" smtClean="0"/>
              <a:t>systems </a:t>
            </a:r>
            <a:r>
              <a:rPr lang="en-GB" sz="2100" kern="0" dirty="0" smtClean="0"/>
              <a:t>could </a:t>
            </a:r>
            <a:r>
              <a:rPr lang="en-GB" sz="2100" kern="0" dirty="0" smtClean="0"/>
              <a:t>potentially improve drug residence time in a sustained release pattern because they are mucoadhesive liquid which transform into gel at physiological temperature of 37</a:t>
            </a:r>
            <a:r>
              <a:rPr lang="en-GB" sz="2100" kern="0" baseline="30000" dirty="0" smtClean="0"/>
              <a:t>o</a:t>
            </a:r>
            <a:r>
              <a:rPr lang="en-GB" sz="2100" kern="0" dirty="0" smtClean="0"/>
              <a:t>C, making them resistant to the influence of urine. </a:t>
            </a:r>
            <a:r>
              <a:rPr lang="en-GB" sz="2100" kern="0" dirty="0" smtClean="0"/>
              <a:t>They </a:t>
            </a:r>
            <a:r>
              <a:rPr lang="en-GB" sz="2100" dirty="0" smtClean="0"/>
              <a:t>have </a:t>
            </a:r>
            <a:r>
              <a:rPr lang="en-GB" sz="2100" dirty="0"/>
              <a:t>not been explored for intravesical drug delivery (IDD) despite considerable successes in other areas of drug delivery and tissue engineering (Zhou et al., 2015).</a:t>
            </a:r>
            <a:endParaRPr lang="en-GB" sz="2100" kern="0" dirty="0"/>
          </a:p>
          <a:p>
            <a:pPr marL="455613" indent="-455613" defTabSz="2952750">
              <a:lnSpc>
                <a:spcPct val="125000"/>
              </a:lnSpc>
              <a:spcBef>
                <a:spcPct val="60000"/>
              </a:spcBef>
              <a:buClr>
                <a:schemeClr val="tx2"/>
              </a:buClr>
              <a:defRPr/>
            </a:pPr>
            <a:r>
              <a:rPr lang="en-GB" sz="2800" b="1" kern="0" dirty="0" smtClean="0">
                <a:solidFill>
                  <a:schemeClr val="tx2"/>
                </a:solidFill>
                <a:latin typeface="+mn-lt"/>
              </a:rPr>
              <a:t>       Method</a:t>
            </a:r>
            <a:r>
              <a:rPr lang="en-GB" sz="2800" b="1" kern="0" dirty="0" smtClean="0">
                <a:solidFill>
                  <a:schemeClr val="tx2"/>
                </a:solidFill>
                <a:latin typeface="+mn-lt"/>
              </a:rPr>
              <a:t>:</a:t>
            </a:r>
            <a:endParaRPr lang="en-GB" sz="2100" kern="0" dirty="0" smtClean="0"/>
          </a:p>
          <a:p>
            <a:pPr marL="455613" indent="-455613" defTabSz="2952750">
              <a:lnSpc>
                <a:spcPct val="125000"/>
              </a:lnSpc>
              <a:spcBef>
                <a:spcPct val="60000"/>
              </a:spcBef>
              <a:buClr>
                <a:schemeClr val="tx2"/>
              </a:buClr>
              <a:defRPr/>
            </a:pPr>
            <a:endParaRPr lang="en-GB" sz="2100" kern="0" dirty="0"/>
          </a:p>
          <a:p>
            <a:pPr marL="455613" indent="-455613" defTabSz="2952750">
              <a:lnSpc>
                <a:spcPct val="105000"/>
              </a:lnSpc>
              <a:spcBef>
                <a:spcPts val="3600"/>
              </a:spcBef>
              <a:defRPr/>
            </a:pPr>
            <a:endParaRPr lang="en-GB" sz="3200" b="1" kern="0" dirty="0" smtClean="0">
              <a:solidFill>
                <a:schemeClr val="tx2"/>
              </a:solidFill>
              <a:latin typeface="+mn-lt"/>
            </a:endParaRPr>
          </a:p>
          <a:p>
            <a:pPr marL="455613" indent="-455613" defTabSz="2952750">
              <a:lnSpc>
                <a:spcPct val="105000"/>
              </a:lnSpc>
              <a:spcBef>
                <a:spcPts val="3600"/>
              </a:spcBef>
              <a:defRPr/>
            </a:pPr>
            <a:endParaRPr lang="en-GB" sz="3200" b="1" kern="0" dirty="0">
              <a:solidFill>
                <a:schemeClr val="tx2"/>
              </a:solidFill>
              <a:latin typeface="+mn-lt"/>
            </a:endParaRPr>
          </a:p>
          <a:p>
            <a:pPr marL="455613" indent="-455613" defTabSz="2952750">
              <a:lnSpc>
                <a:spcPct val="105000"/>
              </a:lnSpc>
              <a:spcBef>
                <a:spcPts val="3600"/>
              </a:spcBef>
              <a:defRPr/>
            </a:pPr>
            <a:endParaRPr lang="en-GB" sz="3200" b="1" kern="0" dirty="0" smtClean="0">
              <a:solidFill>
                <a:schemeClr val="tx2"/>
              </a:solidFill>
              <a:latin typeface="+mn-lt"/>
            </a:endParaRPr>
          </a:p>
          <a:p>
            <a:pPr marL="455613" indent="-455613" defTabSz="2952750">
              <a:lnSpc>
                <a:spcPct val="105000"/>
              </a:lnSpc>
              <a:spcBef>
                <a:spcPts val="3600"/>
              </a:spcBef>
              <a:defRPr/>
            </a:pPr>
            <a:endParaRPr lang="en-GB" sz="3200" b="1" kern="0" dirty="0">
              <a:solidFill>
                <a:schemeClr val="tx2"/>
              </a:solidFill>
              <a:latin typeface="+mn-lt"/>
            </a:endParaRPr>
          </a:p>
          <a:p>
            <a:pPr marL="455613" indent="-455613" defTabSz="2952750">
              <a:lnSpc>
                <a:spcPct val="105000"/>
              </a:lnSpc>
              <a:spcBef>
                <a:spcPts val="3600"/>
              </a:spcBef>
              <a:defRPr/>
            </a:pPr>
            <a:endParaRPr lang="en-GB" sz="3200" b="1" kern="0" dirty="0" smtClean="0">
              <a:solidFill>
                <a:schemeClr val="tx2"/>
              </a:solidFill>
              <a:latin typeface="+mn-lt"/>
            </a:endParaRPr>
          </a:p>
          <a:p>
            <a:pPr marL="455613" indent="-6350" defTabSz="2952750">
              <a:lnSpc>
                <a:spcPct val="105000"/>
              </a:lnSpc>
              <a:spcBef>
                <a:spcPts val="3600"/>
              </a:spcBef>
              <a:defRPr/>
            </a:pPr>
            <a:endParaRPr lang="en-GB" sz="1600" kern="0" dirty="0" smtClean="0">
              <a:latin typeface="+mn-lt"/>
            </a:endParaRPr>
          </a:p>
          <a:p>
            <a:pPr marL="455613" indent="-6350" defTabSz="2952750">
              <a:lnSpc>
                <a:spcPct val="105000"/>
              </a:lnSpc>
              <a:spcBef>
                <a:spcPts val="3600"/>
              </a:spcBef>
              <a:defRPr/>
            </a:pPr>
            <a:r>
              <a:rPr lang="en-GB" sz="1600" b="1" kern="0" dirty="0" smtClean="0">
                <a:latin typeface="+mn-lt"/>
              </a:rPr>
              <a:t>Figure </a:t>
            </a:r>
            <a:r>
              <a:rPr lang="en-GB" sz="1600" b="1" kern="0" dirty="0" smtClean="0">
                <a:latin typeface="+mn-lt"/>
              </a:rPr>
              <a:t>2: Preparation of  aqueous solution of chitosan/ß-glycerophosphate thermogelling systems</a:t>
            </a:r>
            <a:r>
              <a:rPr lang="en-GB" sz="1600" b="1" kern="0" dirty="0" smtClean="0">
                <a:latin typeface="+mn-lt"/>
              </a:rPr>
              <a:t>.</a:t>
            </a:r>
          </a:p>
          <a:p>
            <a:pPr marL="455613" indent="-6350" defTabSz="2952750">
              <a:lnSpc>
                <a:spcPct val="105000"/>
              </a:lnSpc>
              <a:spcBef>
                <a:spcPts val="3600"/>
              </a:spcBef>
              <a:defRPr/>
            </a:pPr>
            <a:r>
              <a:rPr lang="en-GB" sz="2100" kern="0" dirty="0"/>
              <a:t>The formulations were studied using water bath (37</a:t>
            </a:r>
            <a:r>
              <a:rPr lang="en-GB" sz="2100" kern="0" baseline="30000" dirty="0"/>
              <a:t>o</a:t>
            </a:r>
            <a:r>
              <a:rPr lang="en-GB" sz="2100" kern="0" dirty="0"/>
              <a:t>C) for 1h. Their viscoelastic properties were also assessed using Rheometer scanned from 5-60</a:t>
            </a:r>
            <a:r>
              <a:rPr lang="en-GB" sz="2100" kern="0" baseline="30000" dirty="0"/>
              <a:t>o</a:t>
            </a:r>
            <a:r>
              <a:rPr lang="en-GB" sz="2100" kern="0" dirty="0"/>
              <a:t>C as well as maintained at 37</a:t>
            </a:r>
            <a:r>
              <a:rPr lang="en-GB" sz="2100" kern="0" baseline="30000" dirty="0"/>
              <a:t>o</a:t>
            </a:r>
            <a:r>
              <a:rPr lang="en-GB" sz="2100" kern="0" dirty="0"/>
              <a:t>C at strain 1% and frequency 1Hz</a:t>
            </a:r>
            <a:r>
              <a:rPr lang="en-GB" sz="2100" kern="0" dirty="0" smtClean="0"/>
              <a:t>.</a:t>
            </a:r>
            <a:endParaRPr lang="en-GB" sz="2100" kern="0" dirty="0">
              <a:latin typeface="+mn-lt"/>
            </a:endParaRPr>
          </a:p>
          <a:p>
            <a:pPr indent="449263" defTabSz="2952750">
              <a:lnSpc>
                <a:spcPct val="105000"/>
              </a:lnSpc>
              <a:spcBef>
                <a:spcPts val="3600"/>
              </a:spcBef>
              <a:tabLst>
                <a:tab pos="449263" algn="l"/>
              </a:tabLst>
              <a:defRPr/>
            </a:pPr>
            <a:r>
              <a:rPr lang="en-GB" sz="2800" b="1" kern="0" dirty="0" smtClean="0">
                <a:solidFill>
                  <a:schemeClr val="tx2"/>
                </a:solidFill>
                <a:latin typeface="+mn-lt"/>
              </a:rPr>
              <a:t>Results / Discussion:  </a:t>
            </a:r>
          </a:p>
          <a:p>
            <a:pPr marL="342900" indent="106363" defTabSz="2952750">
              <a:lnSpc>
                <a:spcPct val="105000"/>
              </a:lnSpc>
              <a:spcBef>
                <a:spcPts val="3600"/>
              </a:spcBef>
              <a:buFont typeface="Arial" panose="020B0604020202020204" pitchFamily="34" charset="0"/>
              <a:buChar char="•"/>
              <a:defRPr/>
            </a:pPr>
            <a:r>
              <a:rPr lang="en-GB" sz="2400" b="1" kern="0" dirty="0" smtClean="0">
                <a:solidFill>
                  <a:schemeClr val="tx2"/>
                </a:solidFill>
                <a:latin typeface="+mn-lt"/>
              </a:rPr>
              <a:t>Gelation studies using water bath (37</a:t>
            </a:r>
            <a:r>
              <a:rPr lang="en-GB" sz="2400" b="1" kern="0" baseline="30000" dirty="0" smtClean="0">
                <a:solidFill>
                  <a:schemeClr val="tx2"/>
                </a:solidFill>
                <a:latin typeface="+mn-lt"/>
              </a:rPr>
              <a:t>o</a:t>
            </a:r>
            <a:r>
              <a:rPr lang="en-GB" sz="2400" b="1" kern="0" dirty="0" smtClean="0">
                <a:solidFill>
                  <a:schemeClr val="tx2"/>
                </a:solidFill>
                <a:latin typeface="+mn-lt"/>
              </a:rPr>
              <a:t>C): </a:t>
            </a:r>
            <a:r>
              <a:rPr lang="en-GB" sz="2100" kern="0" dirty="0" smtClean="0">
                <a:latin typeface="+mn-lt"/>
              </a:rPr>
              <a:t>Gelation time (Gt)  </a:t>
            </a:r>
            <a:r>
              <a:rPr lang="en-GB" sz="2100" kern="0" dirty="0" smtClean="0">
                <a:latin typeface="+mn-lt"/>
              </a:rPr>
              <a:t>≤ 20 mins desirable for IDD</a:t>
            </a:r>
          </a:p>
          <a:p>
            <a:pPr lvl="1" defTabSz="2952750">
              <a:lnSpc>
                <a:spcPct val="105000"/>
              </a:lnSpc>
              <a:spcBef>
                <a:spcPts val="3600"/>
              </a:spcBef>
              <a:defRPr/>
            </a:pPr>
            <a:r>
              <a:rPr lang="en-GB" sz="2400" b="1" kern="0" dirty="0" smtClean="0">
                <a:solidFill>
                  <a:schemeClr val="tx2"/>
                </a:solidFill>
                <a:latin typeface="+mn-lt"/>
              </a:rPr>
              <a:t>      </a:t>
            </a:r>
          </a:p>
          <a:p>
            <a:pPr marL="455613" indent="-455613" defTabSz="2952750">
              <a:lnSpc>
                <a:spcPct val="125000"/>
              </a:lnSpc>
              <a:spcBef>
                <a:spcPts val="1800"/>
              </a:spcBef>
              <a:buClr>
                <a:schemeClr val="tx2"/>
              </a:buClr>
              <a:defRPr/>
            </a:pPr>
            <a:r>
              <a:rPr lang="en-GB" sz="2600" b="1" kern="0" dirty="0">
                <a:latin typeface="+mn-lt"/>
              </a:rPr>
              <a:t>	</a:t>
            </a:r>
            <a:endParaRPr lang="en-GB" sz="2600" kern="0" dirty="0">
              <a:latin typeface="+mn-lt"/>
            </a:endParaRPr>
          </a:p>
          <a:p>
            <a:pPr marL="455613" indent="-455613" defTabSz="2952750">
              <a:lnSpc>
                <a:spcPct val="105000"/>
              </a:lnSpc>
              <a:spcBef>
                <a:spcPct val="90000"/>
              </a:spcBef>
              <a:defRPr/>
            </a:pPr>
            <a:endParaRPr lang="en-GB" sz="2600" b="1" kern="0" dirty="0">
              <a:solidFill>
                <a:schemeClr val="tx2"/>
              </a:solidFill>
              <a:latin typeface="+mn-lt"/>
            </a:endParaRPr>
          </a:p>
          <a:p>
            <a:pPr marL="455613" indent="-6350" defTabSz="2952750">
              <a:lnSpc>
                <a:spcPct val="105000"/>
              </a:lnSpc>
              <a:spcBef>
                <a:spcPct val="90000"/>
              </a:spcBef>
              <a:defRPr/>
            </a:pPr>
            <a:endParaRPr lang="en-GB" sz="1600" kern="0" dirty="0" smtClean="0"/>
          </a:p>
          <a:p>
            <a:pPr marL="455613" indent="-6350" defTabSz="2952750">
              <a:lnSpc>
                <a:spcPct val="105000"/>
              </a:lnSpc>
              <a:spcBef>
                <a:spcPct val="90000"/>
              </a:spcBef>
              <a:defRPr/>
            </a:pPr>
            <a:r>
              <a:rPr lang="en-GB" sz="1600" b="1" kern="0" dirty="0" smtClean="0"/>
              <a:t>Figure </a:t>
            </a:r>
            <a:r>
              <a:rPr lang="en-GB" sz="1600" b="1" kern="0" dirty="0" smtClean="0"/>
              <a:t>3: Gelation process of chitosan/ß-glycerophosphate </a:t>
            </a:r>
            <a:r>
              <a:rPr lang="en-GB" sz="1600" b="1" kern="0" dirty="0"/>
              <a:t>thermogelling </a:t>
            </a:r>
            <a:r>
              <a:rPr lang="en-GB" sz="1600" b="1" kern="0" dirty="0" smtClean="0"/>
              <a:t>system (from 25 to 37</a:t>
            </a:r>
            <a:r>
              <a:rPr lang="en-GB" sz="1600" b="1" kern="0" baseline="30000" dirty="0" smtClean="0"/>
              <a:t>o</a:t>
            </a:r>
            <a:r>
              <a:rPr lang="en-GB" sz="1600" b="1" kern="0" dirty="0" smtClean="0"/>
              <a:t>C)</a:t>
            </a:r>
            <a:endParaRPr lang="en-GB" sz="1600" b="1" kern="0" dirty="0">
              <a:solidFill>
                <a:schemeClr val="tx2"/>
              </a:solidFill>
              <a:latin typeface="+mn-lt"/>
            </a:endParaRPr>
          </a:p>
          <a:p>
            <a:pPr marL="455613" indent="-455613" defTabSz="2952750">
              <a:lnSpc>
                <a:spcPct val="125000"/>
              </a:lnSpc>
              <a:spcBef>
                <a:spcPct val="60000"/>
              </a:spcBef>
              <a:buClr>
                <a:schemeClr val="tx2"/>
              </a:buClr>
              <a:buFontTx/>
              <a:buChar char="•"/>
              <a:defRPr/>
            </a:pPr>
            <a:endParaRPr lang="en-GB" sz="2600" kern="0" dirty="0">
              <a:latin typeface="+mn-lt"/>
            </a:endParaRPr>
          </a:p>
        </p:txBody>
      </p:sp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Chitosan-based in-situ gelling systems for intravesical drug delivery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230" y="8011195"/>
            <a:ext cx="6144682" cy="46085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98" y="16463918"/>
            <a:ext cx="8477544" cy="63581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2" t="24209" r="6625" b="25954"/>
          <a:stretch/>
        </p:blipFill>
        <p:spPr>
          <a:xfrm>
            <a:off x="1257230" y="26913968"/>
            <a:ext cx="7413368" cy="30900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13" b="54625"/>
          <a:stretch/>
        </p:blipFill>
        <p:spPr>
          <a:xfrm>
            <a:off x="10545990" y="6859067"/>
            <a:ext cx="10517355" cy="26552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27" b="14370"/>
          <a:stretch/>
        </p:blipFill>
        <p:spPr>
          <a:xfrm>
            <a:off x="10766201" y="11368028"/>
            <a:ext cx="10297143" cy="281905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7" r="1707" b="59616"/>
          <a:stretch/>
        </p:blipFill>
        <p:spPr>
          <a:xfrm>
            <a:off x="10545990" y="15644043"/>
            <a:ext cx="10504950" cy="27506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ference poster">
  <a:themeElements>
    <a:clrScheme name="Rdg conference poster 2010 portrait 6">
      <a:dk1>
        <a:srgbClr val="000000"/>
      </a:dk1>
      <a:lt1>
        <a:srgbClr val="FFFFFF"/>
      </a:lt1>
      <a:dk2>
        <a:srgbClr val="7A5690"/>
      </a:dk2>
      <a:lt2>
        <a:srgbClr val="808080"/>
      </a:lt2>
      <a:accent1>
        <a:srgbClr val="F4E1FF"/>
      </a:accent1>
      <a:accent2>
        <a:srgbClr val="041E32"/>
      </a:accent2>
      <a:accent3>
        <a:srgbClr val="FFFFFF"/>
      </a:accent3>
      <a:accent4>
        <a:srgbClr val="000000"/>
      </a:accent4>
      <a:accent5>
        <a:srgbClr val="F8EEFF"/>
      </a:accent5>
      <a:accent6>
        <a:srgbClr val="031A2C"/>
      </a:accent6>
      <a:hlink>
        <a:srgbClr val="7A5690"/>
      </a:hlink>
      <a:folHlink>
        <a:srgbClr val="041E32"/>
      </a:folHlink>
    </a:clrScheme>
    <a:fontScheme name="Rdg conference poster portrait 2010">
      <a:majorFont>
        <a:latin typeface="Rdg Vesta"/>
        <a:ea typeface=""/>
        <a:cs typeface=""/>
      </a:majorFont>
      <a:minorFont>
        <a:latin typeface="Rdg Vest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29527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Rdg Vesta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29527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Rdg Vesta" pitchFamily="2" charset="0"/>
          </a:defRPr>
        </a:defPPr>
      </a:lstStyle>
    </a:lnDef>
  </a:objectDefaults>
  <a:extraClrSchemeLst>
    <a:extraClrScheme>
      <a:clrScheme name="Rdg conference poster 2010 portrait 1">
        <a:dk1>
          <a:srgbClr val="000000"/>
        </a:dk1>
        <a:lt1>
          <a:srgbClr val="FFFFFF"/>
        </a:lt1>
        <a:dk2>
          <a:srgbClr val="C00010"/>
        </a:dk2>
        <a:lt2>
          <a:srgbClr val="808080"/>
        </a:lt2>
        <a:accent1>
          <a:srgbClr val="FFE1E3"/>
        </a:accent1>
        <a:accent2>
          <a:srgbClr val="041E32"/>
        </a:accent2>
        <a:accent3>
          <a:srgbClr val="FFFFFF"/>
        </a:accent3>
        <a:accent4>
          <a:srgbClr val="000000"/>
        </a:accent4>
        <a:accent5>
          <a:srgbClr val="FFEEEF"/>
        </a:accent5>
        <a:accent6>
          <a:srgbClr val="031A2C"/>
        </a:accent6>
        <a:hlink>
          <a:srgbClr val="C00010"/>
        </a:hlink>
        <a:folHlink>
          <a:srgbClr val="041E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dg conference poster 2010 portrait 2">
        <a:dk1>
          <a:srgbClr val="000000"/>
        </a:dk1>
        <a:lt1>
          <a:srgbClr val="FFFFFF"/>
        </a:lt1>
        <a:dk2>
          <a:srgbClr val="024ABE"/>
        </a:dk2>
        <a:lt2>
          <a:srgbClr val="808080"/>
        </a:lt2>
        <a:accent1>
          <a:srgbClr val="DDEBF3"/>
        </a:accent1>
        <a:accent2>
          <a:srgbClr val="041E32"/>
        </a:accent2>
        <a:accent3>
          <a:srgbClr val="FFFFFF"/>
        </a:accent3>
        <a:accent4>
          <a:srgbClr val="000000"/>
        </a:accent4>
        <a:accent5>
          <a:srgbClr val="EBF3F8"/>
        </a:accent5>
        <a:accent6>
          <a:srgbClr val="031A2C"/>
        </a:accent6>
        <a:hlink>
          <a:srgbClr val="024ABE"/>
        </a:hlink>
        <a:folHlink>
          <a:srgbClr val="041E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dg conference poster 2010 portrait 3">
        <a:dk1>
          <a:srgbClr val="000000"/>
        </a:dk1>
        <a:lt1>
          <a:srgbClr val="FFFFFF"/>
        </a:lt1>
        <a:dk2>
          <a:srgbClr val="37A824"/>
        </a:dk2>
        <a:lt2>
          <a:srgbClr val="808080"/>
        </a:lt2>
        <a:accent1>
          <a:srgbClr val="E7FFDD"/>
        </a:accent1>
        <a:accent2>
          <a:srgbClr val="041E32"/>
        </a:accent2>
        <a:accent3>
          <a:srgbClr val="FFFFFF"/>
        </a:accent3>
        <a:accent4>
          <a:srgbClr val="000000"/>
        </a:accent4>
        <a:accent5>
          <a:srgbClr val="F1FFEB"/>
        </a:accent5>
        <a:accent6>
          <a:srgbClr val="031A2C"/>
        </a:accent6>
        <a:hlink>
          <a:srgbClr val="37A824"/>
        </a:hlink>
        <a:folHlink>
          <a:srgbClr val="041E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dg conference poster 2010 portrait 4">
        <a:dk1>
          <a:srgbClr val="000000"/>
        </a:dk1>
        <a:lt1>
          <a:srgbClr val="FFFFFF"/>
        </a:lt1>
        <a:dk2>
          <a:srgbClr val="1C186A"/>
        </a:dk2>
        <a:lt2>
          <a:srgbClr val="808080"/>
        </a:lt2>
        <a:accent1>
          <a:srgbClr val="E5EBFF"/>
        </a:accent1>
        <a:accent2>
          <a:srgbClr val="041E32"/>
        </a:accent2>
        <a:accent3>
          <a:srgbClr val="FFFFFF"/>
        </a:accent3>
        <a:accent4>
          <a:srgbClr val="000000"/>
        </a:accent4>
        <a:accent5>
          <a:srgbClr val="F0F3FF"/>
        </a:accent5>
        <a:accent6>
          <a:srgbClr val="031A2C"/>
        </a:accent6>
        <a:hlink>
          <a:srgbClr val="1C186A"/>
        </a:hlink>
        <a:folHlink>
          <a:srgbClr val="041E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dg conference poster 2010 portrait 5">
        <a:dk1>
          <a:srgbClr val="000000"/>
        </a:dk1>
        <a:lt1>
          <a:srgbClr val="FFFFFF"/>
        </a:lt1>
        <a:dk2>
          <a:srgbClr val="FC6508"/>
        </a:dk2>
        <a:lt2>
          <a:srgbClr val="808080"/>
        </a:lt2>
        <a:accent1>
          <a:srgbClr val="FEE9CA"/>
        </a:accent1>
        <a:accent2>
          <a:srgbClr val="041E32"/>
        </a:accent2>
        <a:accent3>
          <a:srgbClr val="FFFFFF"/>
        </a:accent3>
        <a:accent4>
          <a:srgbClr val="000000"/>
        </a:accent4>
        <a:accent5>
          <a:srgbClr val="FEF2E1"/>
        </a:accent5>
        <a:accent6>
          <a:srgbClr val="031A2C"/>
        </a:accent6>
        <a:hlink>
          <a:srgbClr val="FC6508"/>
        </a:hlink>
        <a:folHlink>
          <a:srgbClr val="041E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dg conference poster 2010 portrait 6">
        <a:dk1>
          <a:srgbClr val="000000"/>
        </a:dk1>
        <a:lt1>
          <a:srgbClr val="FFFFFF"/>
        </a:lt1>
        <a:dk2>
          <a:srgbClr val="7A5690"/>
        </a:dk2>
        <a:lt2>
          <a:srgbClr val="808080"/>
        </a:lt2>
        <a:accent1>
          <a:srgbClr val="F4E1FF"/>
        </a:accent1>
        <a:accent2>
          <a:srgbClr val="041E32"/>
        </a:accent2>
        <a:accent3>
          <a:srgbClr val="FFFFFF"/>
        </a:accent3>
        <a:accent4>
          <a:srgbClr val="000000"/>
        </a:accent4>
        <a:accent5>
          <a:srgbClr val="F8EEFF"/>
        </a:accent5>
        <a:accent6>
          <a:srgbClr val="031A2C"/>
        </a:accent6>
        <a:hlink>
          <a:srgbClr val="7A5690"/>
        </a:hlink>
        <a:folHlink>
          <a:srgbClr val="041E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dg conference poster 2010 portrait 7">
        <a:dk1>
          <a:srgbClr val="000000"/>
        </a:dk1>
        <a:lt1>
          <a:srgbClr val="FFFFFF"/>
        </a:lt1>
        <a:dk2>
          <a:srgbClr val="CC0079"/>
        </a:dk2>
        <a:lt2>
          <a:srgbClr val="808080"/>
        </a:lt2>
        <a:accent1>
          <a:srgbClr val="FFE1F7"/>
        </a:accent1>
        <a:accent2>
          <a:srgbClr val="041E32"/>
        </a:accent2>
        <a:accent3>
          <a:srgbClr val="FFFFFF"/>
        </a:accent3>
        <a:accent4>
          <a:srgbClr val="000000"/>
        </a:accent4>
        <a:accent5>
          <a:srgbClr val="FFEEFA"/>
        </a:accent5>
        <a:accent6>
          <a:srgbClr val="031A2C"/>
        </a:accent6>
        <a:hlink>
          <a:srgbClr val="CC0079"/>
        </a:hlink>
        <a:folHlink>
          <a:srgbClr val="041E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dg conference poster 2010 portrait 8">
        <a:dk1>
          <a:srgbClr val="000000"/>
        </a:dk1>
        <a:lt1>
          <a:srgbClr val="FFFFFF"/>
        </a:lt1>
        <a:dk2>
          <a:srgbClr val="8C2020"/>
        </a:dk2>
        <a:lt2>
          <a:srgbClr val="808080"/>
        </a:lt2>
        <a:accent1>
          <a:srgbClr val="F9E3E3"/>
        </a:accent1>
        <a:accent2>
          <a:srgbClr val="041E32"/>
        </a:accent2>
        <a:accent3>
          <a:srgbClr val="FFFFFF"/>
        </a:accent3>
        <a:accent4>
          <a:srgbClr val="000000"/>
        </a:accent4>
        <a:accent5>
          <a:srgbClr val="FBEFEF"/>
        </a:accent5>
        <a:accent6>
          <a:srgbClr val="031A2C"/>
        </a:accent6>
        <a:hlink>
          <a:srgbClr val="8C2020"/>
        </a:hlink>
        <a:folHlink>
          <a:srgbClr val="041E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dg conference poster 2010 portrait 9">
        <a:dk1>
          <a:srgbClr val="000000"/>
        </a:dk1>
        <a:lt1>
          <a:srgbClr val="FFFFFF"/>
        </a:lt1>
        <a:dk2>
          <a:srgbClr val="006C57"/>
        </a:dk2>
        <a:lt2>
          <a:srgbClr val="808080"/>
        </a:lt2>
        <a:accent1>
          <a:srgbClr val="E5FFF8"/>
        </a:accent1>
        <a:accent2>
          <a:srgbClr val="041E32"/>
        </a:accent2>
        <a:accent3>
          <a:srgbClr val="FFFFFF"/>
        </a:accent3>
        <a:accent4>
          <a:srgbClr val="000000"/>
        </a:accent4>
        <a:accent5>
          <a:srgbClr val="F0FFFB"/>
        </a:accent5>
        <a:accent6>
          <a:srgbClr val="031A2C"/>
        </a:accent6>
        <a:hlink>
          <a:srgbClr val="006C57"/>
        </a:hlink>
        <a:folHlink>
          <a:srgbClr val="041E3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Conference poster</Template>
  <TotalTime>1202</TotalTime>
  <Words>391</Words>
  <Application>Microsoft Office PowerPoint</Application>
  <PresentationFormat>Custom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Rdg Vesta</vt:lpstr>
      <vt:lpstr>Conference poster</vt:lpstr>
      <vt:lpstr>Chitosan-based in-situ gelling systems for intravesical drug delivery</vt:lpstr>
    </vt:vector>
  </TitlesOfParts>
  <Company>University of Reading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of a short,  informative title split over two lines</dc:title>
  <dc:subject>Research and conference poster</dc:subject>
  <dc:creator>IT Services</dc:creator>
  <cp:lastModifiedBy>IT Services</cp:lastModifiedBy>
  <cp:revision>61</cp:revision>
  <cp:lastPrinted>2016-04-06T15:06:51Z</cp:lastPrinted>
  <dcterms:created xsi:type="dcterms:W3CDTF">2016-03-15T17:46:29Z</dcterms:created>
  <dcterms:modified xsi:type="dcterms:W3CDTF">2016-04-15T11:52:24Z</dcterms:modified>
</cp:coreProperties>
</file>