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29"/>
  </p:notesMasterIdLst>
  <p:sldIdLst>
    <p:sldId id="256" r:id="rId2"/>
    <p:sldId id="258" r:id="rId3"/>
    <p:sldId id="257" r:id="rId4"/>
    <p:sldId id="277" r:id="rId5"/>
    <p:sldId id="261" r:id="rId6"/>
    <p:sldId id="263" r:id="rId7"/>
    <p:sldId id="259" r:id="rId8"/>
    <p:sldId id="278" r:id="rId9"/>
    <p:sldId id="287" r:id="rId10"/>
    <p:sldId id="264" r:id="rId11"/>
    <p:sldId id="265" r:id="rId12"/>
    <p:sldId id="262" r:id="rId13"/>
    <p:sldId id="266" r:id="rId14"/>
    <p:sldId id="267" r:id="rId15"/>
    <p:sldId id="268" r:id="rId16"/>
    <p:sldId id="269" r:id="rId17"/>
    <p:sldId id="281" r:id="rId18"/>
    <p:sldId id="284" r:id="rId19"/>
    <p:sldId id="282" r:id="rId20"/>
    <p:sldId id="285" r:id="rId21"/>
    <p:sldId id="288" r:id="rId22"/>
    <p:sldId id="279" r:id="rId23"/>
    <p:sldId id="273" r:id="rId24"/>
    <p:sldId id="272" r:id="rId25"/>
    <p:sldId id="274" r:id="rId26"/>
    <p:sldId id="275"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6" autoAdjust="0"/>
    <p:restoredTop sz="93250" autoAdjust="0"/>
  </p:normalViewPr>
  <p:slideViewPr>
    <p:cSldViewPr snapToGrid="0">
      <p:cViewPr>
        <p:scale>
          <a:sx n="70" d="100"/>
          <a:sy n="70" d="100"/>
        </p:scale>
        <p:origin x="-5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file:///C:\Users\Lethiwe\Documents\Current%20work\German%20report\levulinic%20acid%20graphs,Chart%20in%20Microsoft%20Word.%20german%20wor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thiwe\Documents\Current%20work\German%20report\levulinic%20acid%20graphs,Chart%20in%20Microsoft%20Word.%20german%20wor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pieChart>
        <c:varyColors val="1"/>
        <c:ser>
          <c:idx val="0"/>
          <c:order val="0"/>
          <c:dLbls>
            <c:showLegendKey val="0"/>
            <c:showVal val="0"/>
            <c:showCatName val="0"/>
            <c:showSerName val="0"/>
            <c:showPercent val="1"/>
            <c:showBubbleSize val="0"/>
            <c:showLeaderLines val="1"/>
            <c:extLst>
              <c:ext xmlns:c15="http://schemas.microsoft.com/office/drawing/2012/chart" uri="{CE6537A1-D6FC-4f65-9D91-7224C49458BB}"/>
            </c:extLst>
          </c:dLbls>
          <c:cat>
            <c:strRef>
              <c:f>Tabelle1!$B$5:$B$8</c:f>
              <c:strCache>
                <c:ptCount val="4"/>
                <c:pt idx="0">
                  <c:v>Pharmaceuticals</c:v>
                </c:pt>
                <c:pt idx="1">
                  <c:v>Agriculture</c:v>
                </c:pt>
                <c:pt idx="2">
                  <c:v>Food addictive</c:v>
                </c:pt>
                <c:pt idx="3">
                  <c:v>Cosmetics</c:v>
                </c:pt>
              </c:strCache>
            </c:strRef>
          </c:cat>
          <c:val>
            <c:numRef>
              <c:f>Tabelle1!$C$5:$C$8</c:f>
              <c:numCache>
                <c:formatCode>0.00%</c:formatCode>
                <c:ptCount val="4"/>
                <c:pt idx="0">
                  <c:v>0.23200000000000001</c:v>
                </c:pt>
                <c:pt idx="1">
                  <c:v>0.42799999999999999</c:v>
                </c:pt>
                <c:pt idx="2" formatCode="0%">
                  <c:v>0.21</c:v>
                </c:pt>
                <c:pt idx="3" formatCode="0%">
                  <c:v>0.13</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dirty="0"/>
              <a:t>Main componets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28276935632565"/>
          <c:y val="0.19190790624856099"/>
          <c:w val="0.57868867159359394"/>
          <c:h val="0.65129548280149197"/>
        </c:manualLayout>
      </c:layout>
      <c:pie3DChart>
        <c:varyColors val="1"/>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ZA" sz="2400"/>
              <a:t>Compositional analysis of sugarcane bagasse</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5"/>
          <c:dPt>
            <c:idx val="0"/>
            <c:bubble3D val="0"/>
            <c:spPr>
              <a:gradFill rotWithShape="1">
                <a:gsLst>
                  <a:gs pos="0">
                    <a:schemeClr val="accent1">
                      <a:tint val="97000"/>
                      <a:satMod val="100000"/>
                      <a:lumMod val="102000"/>
                    </a:schemeClr>
                  </a:gs>
                  <a:gs pos="50000">
                    <a:schemeClr val="accent1">
                      <a:shade val="100000"/>
                      <a:satMod val="100000"/>
                      <a:lumMod val="100000"/>
                    </a:schemeClr>
                  </a:gs>
                  <a:gs pos="100000">
                    <a:schemeClr val="accent1">
                      <a:shade val="80000"/>
                      <a:satMod val="100000"/>
                      <a:lumMod val="99000"/>
                    </a:schemeClr>
                  </a:gs>
                </a:gsLst>
                <a:lin ang="2700000" scaled="0"/>
              </a:gradFill>
              <a:ln>
                <a:noFill/>
              </a:ln>
              <a:effectLst/>
              <a:sp3d/>
            </c:spPr>
          </c:dPt>
          <c:dPt>
            <c:idx val="1"/>
            <c:bubble3D val="0"/>
            <c:spPr>
              <a:gradFill rotWithShape="1">
                <a:gsLst>
                  <a:gs pos="0">
                    <a:schemeClr val="accent2">
                      <a:tint val="97000"/>
                      <a:satMod val="100000"/>
                      <a:lumMod val="102000"/>
                    </a:schemeClr>
                  </a:gs>
                  <a:gs pos="50000">
                    <a:schemeClr val="accent2">
                      <a:shade val="100000"/>
                      <a:satMod val="100000"/>
                      <a:lumMod val="100000"/>
                    </a:schemeClr>
                  </a:gs>
                  <a:gs pos="100000">
                    <a:schemeClr val="accent2">
                      <a:shade val="80000"/>
                      <a:satMod val="100000"/>
                      <a:lumMod val="99000"/>
                    </a:schemeClr>
                  </a:gs>
                </a:gsLst>
                <a:lin ang="2700000" scaled="0"/>
              </a:gradFill>
              <a:ln>
                <a:noFill/>
              </a:ln>
              <a:effectLst/>
              <a:sp3d/>
            </c:spPr>
          </c:dPt>
          <c:dPt>
            <c:idx val="2"/>
            <c:bubble3D val="0"/>
            <c:spPr>
              <a:gradFill rotWithShape="1">
                <a:gsLst>
                  <a:gs pos="0">
                    <a:schemeClr val="accent3">
                      <a:tint val="97000"/>
                      <a:satMod val="100000"/>
                      <a:lumMod val="102000"/>
                    </a:schemeClr>
                  </a:gs>
                  <a:gs pos="50000">
                    <a:schemeClr val="accent3">
                      <a:shade val="100000"/>
                      <a:satMod val="100000"/>
                      <a:lumMod val="100000"/>
                    </a:schemeClr>
                  </a:gs>
                  <a:gs pos="100000">
                    <a:schemeClr val="accent3">
                      <a:shade val="80000"/>
                      <a:satMod val="100000"/>
                      <a:lumMod val="99000"/>
                    </a:schemeClr>
                  </a:gs>
                </a:gsLst>
                <a:lin ang="2700000" scaled="0"/>
              </a:gradFill>
              <a:ln>
                <a:noFill/>
              </a:ln>
              <a:effectLst/>
              <a:sp3d/>
            </c:spPr>
          </c:dPt>
          <c:dPt>
            <c:idx val="3"/>
            <c:bubble3D val="0"/>
            <c:spPr>
              <a:gradFill rotWithShape="1">
                <a:gsLst>
                  <a:gs pos="0">
                    <a:schemeClr val="accent4">
                      <a:tint val="97000"/>
                      <a:satMod val="100000"/>
                      <a:lumMod val="102000"/>
                    </a:schemeClr>
                  </a:gs>
                  <a:gs pos="50000">
                    <a:schemeClr val="accent4">
                      <a:shade val="100000"/>
                      <a:satMod val="100000"/>
                      <a:lumMod val="100000"/>
                    </a:schemeClr>
                  </a:gs>
                  <a:gs pos="100000">
                    <a:schemeClr val="accent4">
                      <a:shade val="80000"/>
                      <a:satMod val="100000"/>
                      <a:lumMod val="99000"/>
                    </a:schemeClr>
                  </a:gs>
                </a:gsLst>
                <a:lin ang="27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'Biomass composition'!$O$4:$R$4</c:f>
              <c:strCache>
                <c:ptCount val="4"/>
                <c:pt idx="0">
                  <c:v>Cellulose</c:v>
                </c:pt>
                <c:pt idx="1">
                  <c:v>Hemicellulose            </c:v>
                </c:pt>
                <c:pt idx="2">
                  <c:v>Lignin (total)</c:v>
                </c:pt>
                <c:pt idx="3">
                  <c:v>Residue</c:v>
                </c:pt>
              </c:strCache>
            </c:strRef>
          </c:cat>
          <c:val>
            <c:numRef>
              <c:f>'Biomass composition'!$O$5:$R$5</c:f>
              <c:numCache>
                <c:formatCode>0.0</c:formatCode>
                <c:ptCount val="4"/>
                <c:pt idx="0">
                  <c:v>40.01</c:v>
                </c:pt>
                <c:pt idx="1">
                  <c:v>25.29</c:v>
                </c:pt>
                <c:pt idx="2">
                  <c:v>24.599999999999998</c:v>
                </c:pt>
                <c:pt idx="3">
                  <c:v>10.100000000000005</c:v>
                </c:pt>
              </c:numCache>
            </c:numRef>
          </c:val>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4.9999941681962194E-2"/>
          <c:y val="0.91704066418263253"/>
          <c:w val="0.84239472525011638"/>
          <c:h val="6.79804330711370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sz="2400" dirty="0"/>
              <a:t>Cellulignin</a:t>
            </a:r>
          </a:p>
          <a:p>
            <a:pPr>
              <a:defRPr sz="2128" b="1" i="0" u="none" strike="noStrike" kern="1200" baseline="0">
                <a:solidFill>
                  <a:schemeClr val="tx2"/>
                </a:solidFill>
                <a:latin typeface="+mn-lt"/>
                <a:ea typeface="+mn-ea"/>
                <a:cs typeface="+mn-cs"/>
              </a:defRPr>
            </a:pPr>
            <a:endParaRPr lang="de-DE" dirty="0"/>
          </a:p>
          <a:p>
            <a:pPr>
              <a:defRPr sz="2128" b="1" i="0" u="none" strike="noStrike" kern="1200" baseline="0">
                <a:solidFill>
                  <a:schemeClr val="tx2"/>
                </a:solidFill>
                <a:latin typeface="+mn-lt"/>
                <a:ea typeface="+mn-ea"/>
                <a:cs typeface="+mn-cs"/>
              </a:defRPr>
            </a:pPr>
            <a:endParaRPr lang="de-DE" dirty="0"/>
          </a:p>
          <a:p>
            <a:pPr>
              <a:defRPr sz="2128" b="1" i="0" u="none" strike="noStrike" kern="1200" baseline="0">
                <a:solidFill>
                  <a:schemeClr val="tx2"/>
                </a:solidFill>
                <a:latin typeface="+mn-lt"/>
                <a:ea typeface="+mn-ea"/>
                <a:cs typeface="+mn-cs"/>
              </a:defRPr>
            </a:pPr>
            <a:endParaRPr lang="de-DE" dirty="0"/>
          </a:p>
        </c:rich>
      </c:tx>
      <c:layout>
        <c:manualLayout>
          <c:xMode val="edge"/>
          <c:yMode val="edge"/>
          <c:x val="0.39584806334978179"/>
          <c:y val="1.3475670657795223E-3"/>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305773346819938"/>
          <c:y val="0.22108260668741461"/>
          <c:w val="0.58720531118847896"/>
          <c:h val="0.65734924907561487"/>
        </c:manualLayout>
      </c:layout>
      <c:pie3DChart>
        <c:varyColors val="1"/>
        <c:ser>
          <c:idx val="1"/>
          <c:order val="0"/>
          <c:tx>
            <c:strRef>
              <c:f>'Composition Solids'!$N$4:$Q$4</c:f>
              <c:strCache>
                <c:ptCount val="1"/>
                <c:pt idx="0">
                  <c:v>Cellulose Hemicellulose             Lignin (total) Residue</c:v>
                </c:pt>
              </c:strCache>
            </c:strRef>
          </c:tx>
          <c:dPt>
            <c:idx val="0"/>
            <c:bubble3D val="0"/>
            <c:spPr>
              <a:gradFill rotWithShape="1">
                <a:gsLst>
                  <a:gs pos="0">
                    <a:schemeClr val="accent1">
                      <a:tint val="97000"/>
                      <a:satMod val="100000"/>
                      <a:lumMod val="102000"/>
                    </a:schemeClr>
                  </a:gs>
                  <a:gs pos="50000">
                    <a:schemeClr val="accent1">
                      <a:shade val="100000"/>
                      <a:satMod val="100000"/>
                      <a:lumMod val="100000"/>
                    </a:schemeClr>
                  </a:gs>
                  <a:gs pos="100000">
                    <a:schemeClr val="accent1">
                      <a:shade val="80000"/>
                      <a:satMod val="100000"/>
                      <a:lumMod val="99000"/>
                    </a:schemeClr>
                  </a:gs>
                </a:gsLst>
                <a:lin ang="2700000" scaled="0"/>
              </a:gradFill>
              <a:ln>
                <a:noFill/>
              </a:ln>
              <a:effectLst/>
              <a:sp3d/>
            </c:spPr>
          </c:dPt>
          <c:dPt>
            <c:idx val="1"/>
            <c:bubble3D val="0"/>
            <c:spPr>
              <a:gradFill rotWithShape="1">
                <a:gsLst>
                  <a:gs pos="0">
                    <a:schemeClr val="accent2">
                      <a:tint val="97000"/>
                      <a:satMod val="100000"/>
                      <a:lumMod val="102000"/>
                    </a:schemeClr>
                  </a:gs>
                  <a:gs pos="50000">
                    <a:schemeClr val="accent2">
                      <a:shade val="100000"/>
                      <a:satMod val="100000"/>
                      <a:lumMod val="100000"/>
                    </a:schemeClr>
                  </a:gs>
                  <a:gs pos="100000">
                    <a:schemeClr val="accent2">
                      <a:shade val="80000"/>
                      <a:satMod val="100000"/>
                      <a:lumMod val="99000"/>
                    </a:schemeClr>
                  </a:gs>
                </a:gsLst>
                <a:lin ang="2700000" scaled="0"/>
              </a:gradFill>
              <a:ln>
                <a:noFill/>
              </a:ln>
              <a:effectLst/>
              <a:sp3d/>
            </c:spPr>
          </c:dPt>
          <c:dPt>
            <c:idx val="2"/>
            <c:bubble3D val="0"/>
            <c:spPr>
              <a:gradFill rotWithShape="1">
                <a:gsLst>
                  <a:gs pos="0">
                    <a:schemeClr val="accent3">
                      <a:tint val="97000"/>
                      <a:satMod val="100000"/>
                      <a:lumMod val="102000"/>
                    </a:schemeClr>
                  </a:gs>
                  <a:gs pos="50000">
                    <a:schemeClr val="accent3">
                      <a:shade val="100000"/>
                      <a:satMod val="100000"/>
                      <a:lumMod val="100000"/>
                    </a:schemeClr>
                  </a:gs>
                  <a:gs pos="100000">
                    <a:schemeClr val="accent3">
                      <a:shade val="80000"/>
                      <a:satMod val="100000"/>
                      <a:lumMod val="99000"/>
                    </a:schemeClr>
                  </a:gs>
                </a:gsLst>
                <a:lin ang="2700000" scaled="0"/>
              </a:gradFill>
              <a:ln>
                <a:noFill/>
              </a:ln>
              <a:effectLst/>
              <a:sp3d/>
            </c:spPr>
          </c:dPt>
          <c:dPt>
            <c:idx val="3"/>
            <c:bubble3D val="0"/>
            <c:spPr>
              <a:gradFill rotWithShape="1">
                <a:gsLst>
                  <a:gs pos="0">
                    <a:schemeClr val="accent4">
                      <a:tint val="97000"/>
                      <a:satMod val="100000"/>
                      <a:lumMod val="102000"/>
                    </a:schemeClr>
                  </a:gs>
                  <a:gs pos="50000">
                    <a:schemeClr val="accent4">
                      <a:shade val="100000"/>
                      <a:satMod val="100000"/>
                      <a:lumMod val="100000"/>
                    </a:schemeClr>
                  </a:gs>
                  <a:gs pos="100000">
                    <a:schemeClr val="accent4">
                      <a:shade val="80000"/>
                      <a:satMod val="100000"/>
                      <a:lumMod val="99000"/>
                    </a:schemeClr>
                  </a:gs>
                </a:gsLst>
                <a:lin ang="2700000" scaled="0"/>
              </a:gradFill>
              <a:ln>
                <a:noFill/>
              </a:ln>
              <a:effectLst/>
              <a:sp3d/>
            </c:spPr>
          </c:dPt>
          <c:dLbls>
            <c:dLbl>
              <c:idx val="0"/>
              <c:layout>
                <c:manualLayout>
                  <c:x val="-9.8467712938641996E-2"/>
                  <c:y val="-0.1026472415585733"/>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291992215339239"/>
                  <c:y val="-0.16590716015570517"/>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7.5267302677578765E-2"/>
                  <c:y val="5.994344909784821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3.025476096254406E-2"/>
                  <c:y val="7.431042134225975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'L:\Studenten\Arbeiten\Hannah\Auswertung191114\VersucheAnlage\LHW\[185°C_1_100914.xlsx]Zusammensetzung_Feststoff'!$B$24:$E$24</c:f>
              <c:strCache>
                <c:ptCount val="4"/>
                <c:pt idx="0">
                  <c:v>Cellulose</c:v>
                </c:pt>
                <c:pt idx="1">
                  <c:v>Hemicellulose</c:v>
                </c:pt>
                <c:pt idx="2">
                  <c:v>Lignin</c:v>
                </c:pt>
                <c:pt idx="3">
                  <c:v>Rest</c:v>
                </c:pt>
              </c:strCache>
            </c:strRef>
          </c:cat>
          <c:val>
            <c:numRef>
              <c:f>'Composition Solids'!$N$5:$Q$5</c:f>
              <c:numCache>
                <c:formatCode>0.0</c:formatCode>
                <c:ptCount val="4"/>
                <c:pt idx="0">
                  <c:v>56</c:v>
                </c:pt>
                <c:pt idx="1">
                  <c:v>11.099999999999998</c:v>
                </c:pt>
                <c:pt idx="2">
                  <c:v>28.71</c:v>
                </c:pt>
                <c:pt idx="3">
                  <c:v>4.1900000000000048</c:v>
                </c:pt>
              </c:numCache>
            </c:numRef>
          </c:val>
        </c:ser>
        <c:dLbls>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400" b="1" i="0" u="none" strike="noStrike" kern="1200" baseline="0">
                <a:solidFill>
                  <a:schemeClr val="tx2"/>
                </a:solidFill>
                <a:latin typeface="+mn-lt"/>
                <a:ea typeface="+mn-ea"/>
                <a:cs typeface="+mn-cs"/>
              </a:defRPr>
            </a:pPr>
            <a:r>
              <a:rPr lang="de-DE" sz="2400" dirty="0" smtClean="0"/>
              <a:t>              lignin</a:t>
            </a:r>
            <a:endParaRPr lang="de-DE" sz="2400" dirty="0"/>
          </a:p>
        </c:rich>
      </c:tx>
      <c:layout>
        <c:manualLayout>
          <c:xMode val="edge"/>
          <c:yMode val="edge"/>
          <c:x val="0.19363118033427834"/>
          <c:y val="3.594331752694232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617033500733667"/>
          <c:y val="0.16330023964395754"/>
          <c:w val="0.57868867159359394"/>
          <c:h val="0.65129548280149197"/>
        </c:manualLayout>
      </c:layout>
      <c:pie3DChart>
        <c:varyColors val="1"/>
        <c:ser>
          <c:idx val="1"/>
          <c:order val="0"/>
          <c:tx>
            <c:strRef>
              <c:f>'Enzymatic Hydrolysis'!$N$6:$Q$6</c:f>
              <c:strCache>
                <c:ptCount val="1"/>
                <c:pt idx="0">
                  <c:v>Cellulose Hemicellulose             Lignin (total) Residue</c:v>
                </c:pt>
              </c:strCache>
            </c:strRef>
          </c:tx>
          <c:dPt>
            <c:idx val="0"/>
            <c:bubble3D val="0"/>
            <c:spPr>
              <a:gradFill rotWithShape="1">
                <a:gsLst>
                  <a:gs pos="0">
                    <a:schemeClr val="accent1">
                      <a:tint val="97000"/>
                      <a:satMod val="100000"/>
                      <a:lumMod val="102000"/>
                    </a:schemeClr>
                  </a:gs>
                  <a:gs pos="50000">
                    <a:schemeClr val="accent1">
                      <a:shade val="100000"/>
                      <a:satMod val="100000"/>
                      <a:lumMod val="100000"/>
                    </a:schemeClr>
                  </a:gs>
                  <a:gs pos="100000">
                    <a:schemeClr val="accent1">
                      <a:shade val="80000"/>
                      <a:satMod val="100000"/>
                      <a:lumMod val="99000"/>
                    </a:schemeClr>
                  </a:gs>
                </a:gsLst>
                <a:lin ang="2700000" scaled="0"/>
              </a:gradFill>
              <a:ln>
                <a:noFill/>
              </a:ln>
              <a:effectLst/>
              <a:sp3d/>
            </c:spPr>
          </c:dPt>
          <c:dPt>
            <c:idx val="1"/>
            <c:bubble3D val="0"/>
            <c:spPr>
              <a:gradFill rotWithShape="1">
                <a:gsLst>
                  <a:gs pos="0">
                    <a:schemeClr val="accent2">
                      <a:tint val="97000"/>
                      <a:satMod val="100000"/>
                      <a:lumMod val="102000"/>
                    </a:schemeClr>
                  </a:gs>
                  <a:gs pos="50000">
                    <a:schemeClr val="accent2">
                      <a:shade val="100000"/>
                      <a:satMod val="100000"/>
                      <a:lumMod val="100000"/>
                    </a:schemeClr>
                  </a:gs>
                  <a:gs pos="100000">
                    <a:schemeClr val="accent2">
                      <a:shade val="80000"/>
                      <a:satMod val="100000"/>
                      <a:lumMod val="99000"/>
                    </a:schemeClr>
                  </a:gs>
                </a:gsLst>
                <a:lin ang="2700000" scaled="0"/>
              </a:gradFill>
              <a:ln>
                <a:noFill/>
              </a:ln>
              <a:effectLst/>
              <a:sp3d/>
            </c:spPr>
          </c:dPt>
          <c:dPt>
            <c:idx val="2"/>
            <c:bubble3D val="0"/>
            <c:spPr>
              <a:gradFill rotWithShape="1">
                <a:gsLst>
                  <a:gs pos="0">
                    <a:schemeClr val="accent3">
                      <a:tint val="97000"/>
                      <a:satMod val="100000"/>
                      <a:lumMod val="102000"/>
                    </a:schemeClr>
                  </a:gs>
                  <a:gs pos="50000">
                    <a:schemeClr val="accent3">
                      <a:shade val="100000"/>
                      <a:satMod val="100000"/>
                      <a:lumMod val="100000"/>
                    </a:schemeClr>
                  </a:gs>
                  <a:gs pos="100000">
                    <a:schemeClr val="accent3">
                      <a:shade val="80000"/>
                      <a:satMod val="100000"/>
                      <a:lumMod val="99000"/>
                    </a:schemeClr>
                  </a:gs>
                </a:gsLst>
                <a:lin ang="2700000" scaled="0"/>
              </a:gradFill>
              <a:ln>
                <a:noFill/>
              </a:ln>
              <a:effectLst/>
              <a:sp3d/>
            </c:spPr>
          </c:dPt>
          <c:dPt>
            <c:idx val="3"/>
            <c:bubble3D val="0"/>
            <c:spPr>
              <a:gradFill rotWithShape="1">
                <a:gsLst>
                  <a:gs pos="0">
                    <a:schemeClr val="accent4">
                      <a:tint val="97000"/>
                      <a:satMod val="100000"/>
                      <a:lumMod val="102000"/>
                    </a:schemeClr>
                  </a:gs>
                  <a:gs pos="50000">
                    <a:schemeClr val="accent4">
                      <a:shade val="100000"/>
                      <a:satMod val="100000"/>
                      <a:lumMod val="100000"/>
                    </a:schemeClr>
                  </a:gs>
                  <a:gs pos="100000">
                    <a:schemeClr val="accent4">
                      <a:shade val="80000"/>
                      <a:satMod val="100000"/>
                      <a:lumMod val="99000"/>
                    </a:schemeClr>
                  </a:gs>
                </a:gsLst>
                <a:lin ang="2700000" scaled="0"/>
              </a:gradFill>
              <a:ln>
                <a:noFill/>
              </a:ln>
              <a:effectLst/>
              <a:sp3d/>
            </c:spPr>
          </c:dPt>
          <c:dLbls>
            <c:dLbl>
              <c:idx val="0"/>
              <c:layout>
                <c:manualLayout>
                  <c:x val="-0.10896425075578424"/>
                  <c:y val="3.746631671041124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5.1519451157714197E-2"/>
                  <c:y val="-0.2284890178201409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765191479777899"/>
                  <c:y val="-9.8883271170051107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3.4738702216678359E-2"/>
                  <c:y val="8.4141640189713124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[2]Zusammensetzung_Feststoff!$B$24:$E$24</c:f>
              <c:strCache>
                <c:ptCount val="4"/>
                <c:pt idx="0">
                  <c:v>Cellulose</c:v>
                </c:pt>
                <c:pt idx="1">
                  <c:v>Hemicellulose</c:v>
                </c:pt>
                <c:pt idx="2">
                  <c:v>Lignin</c:v>
                </c:pt>
                <c:pt idx="3">
                  <c:v>Rest</c:v>
                </c:pt>
              </c:strCache>
            </c:strRef>
          </c:cat>
          <c:val>
            <c:numRef>
              <c:f>'Enzymatic Hydrolysis'!$N$7:$Q$7</c:f>
              <c:numCache>
                <c:formatCode>0.0</c:formatCode>
                <c:ptCount val="4"/>
                <c:pt idx="0">
                  <c:v>39.4</c:v>
                </c:pt>
                <c:pt idx="1">
                  <c:v>5.379999999999999</c:v>
                </c:pt>
                <c:pt idx="2">
                  <c:v>50.41</c:v>
                </c:pt>
                <c:pt idx="3">
                  <c:v>4.8100000000000023</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ZA"/>
              <a:t>LA production from SB using sulphuric acid</a:t>
            </a:r>
          </a:p>
        </c:rich>
      </c:tx>
      <c:layout>
        <c:manualLayout>
          <c:xMode val="edge"/>
          <c:yMode val="edge"/>
          <c:x val="0.17304855643044617"/>
          <c:y val="1.8518518518518517E-2"/>
        </c:manualLayout>
      </c:layout>
      <c:overlay val="0"/>
    </c:title>
    <c:autoTitleDeleted val="0"/>
    <c:plotArea>
      <c:layout/>
      <c:barChart>
        <c:barDir val="col"/>
        <c:grouping val="clustered"/>
        <c:varyColors val="0"/>
        <c:ser>
          <c:idx val="0"/>
          <c:order val="0"/>
          <c:tx>
            <c:strRef>
              <c:f>Tabelle3!$G$4:$G$5</c:f>
              <c:strCache>
                <c:ptCount val="1"/>
                <c:pt idx="0">
                  <c:v>Conversion rate %</c:v>
                </c:pt>
              </c:strCache>
            </c:strRef>
          </c:tx>
          <c:invertIfNegative val="0"/>
          <c:cat>
            <c:strRef>
              <c:f>Tabelle3!$F$6:$F$9</c:f>
              <c:strCache>
                <c:ptCount val="4"/>
                <c:pt idx="0">
                  <c:v>Fructose</c:v>
                </c:pt>
                <c:pt idx="1">
                  <c:v>Glucose</c:v>
                </c:pt>
                <c:pt idx="2">
                  <c:v>Glucose and Xylose</c:v>
                </c:pt>
                <c:pt idx="3">
                  <c:v>Glucose solution</c:v>
                </c:pt>
              </c:strCache>
            </c:strRef>
          </c:cat>
          <c:val>
            <c:numRef>
              <c:f>Tabelle3!$G$6:$G$9</c:f>
              <c:numCache>
                <c:formatCode>General</c:formatCode>
                <c:ptCount val="4"/>
                <c:pt idx="0">
                  <c:v>100</c:v>
                </c:pt>
                <c:pt idx="1">
                  <c:v>99.8</c:v>
                </c:pt>
                <c:pt idx="2">
                  <c:v>99.6</c:v>
                </c:pt>
                <c:pt idx="3">
                  <c:v>99.4</c:v>
                </c:pt>
              </c:numCache>
            </c:numRef>
          </c:val>
        </c:ser>
        <c:ser>
          <c:idx val="1"/>
          <c:order val="1"/>
          <c:tx>
            <c:strRef>
              <c:f>Tabelle3!$H$4:$H$5</c:f>
              <c:strCache>
                <c:ptCount val="1"/>
                <c:pt idx="0">
                  <c:v>LA Yield %</c:v>
                </c:pt>
              </c:strCache>
            </c:strRef>
          </c:tx>
          <c:invertIfNegative val="0"/>
          <c:cat>
            <c:strRef>
              <c:f>Tabelle3!$F$6:$F$9</c:f>
              <c:strCache>
                <c:ptCount val="4"/>
                <c:pt idx="0">
                  <c:v>Fructose</c:v>
                </c:pt>
                <c:pt idx="1">
                  <c:v>Glucose</c:v>
                </c:pt>
                <c:pt idx="2">
                  <c:v>Glucose and Xylose</c:v>
                </c:pt>
                <c:pt idx="3">
                  <c:v>Glucose solution</c:v>
                </c:pt>
              </c:strCache>
            </c:strRef>
          </c:cat>
          <c:val>
            <c:numRef>
              <c:f>Tabelle3!$H$6:$H$9</c:f>
              <c:numCache>
                <c:formatCode>General</c:formatCode>
                <c:ptCount val="4"/>
                <c:pt idx="0">
                  <c:v>41.4</c:v>
                </c:pt>
                <c:pt idx="1">
                  <c:v>33.799999999999997</c:v>
                </c:pt>
                <c:pt idx="2">
                  <c:v>35</c:v>
                </c:pt>
                <c:pt idx="3">
                  <c:v>37.200000000000003</c:v>
                </c:pt>
              </c:numCache>
            </c:numRef>
          </c:val>
        </c:ser>
        <c:dLbls>
          <c:showLegendKey val="0"/>
          <c:showVal val="0"/>
          <c:showCatName val="0"/>
          <c:showSerName val="0"/>
          <c:showPercent val="0"/>
          <c:showBubbleSize val="0"/>
        </c:dLbls>
        <c:gapWidth val="150"/>
        <c:axId val="75140480"/>
        <c:axId val="78235136"/>
      </c:barChart>
      <c:catAx>
        <c:axId val="75140480"/>
        <c:scaling>
          <c:orientation val="minMax"/>
        </c:scaling>
        <c:delete val="0"/>
        <c:axPos val="b"/>
        <c:majorTickMark val="none"/>
        <c:minorTickMark val="none"/>
        <c:tickLblPos val="nextTo"/>
        <c:crossAx val="78235136"/>
        <c:crosses val="autoZero"/>
        <c:auto val="1"/>
        <c:lblAlgn val="ctr"/>
        <c:lblOffset val="100"/>
        <c:noMultiLvlLbl val="0"/>
      </c:catAx>
      <c:valAx>
        <c:axId val="78235136"/>
        <c:scaling>
          <c:orientation val="minMax"/>
        </c:scaling>
        <c:delete val="0"/>
        <c:axPos val="l"/>
        <c:majorGridlines/>
        <c:numFmt formatCode="General" sourceLinked="1"/>
        <c:majorTickMark val="none"/>
        <c:minorTickMark val="none"/>
        <c:tickLblPos val="nextTo"/>
        <c:crossAx val="751404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ZA"/>
              <a:t>LA production from SB using MSA</a:t>
            </a:r>
          </a:p>
          <a:p>
            <a:pPr>
              <a:defRPr/>
            </a:pPr>
            <a:endParaRPr lang="en-ZA"/>
          </a:p>
        </c:rich>
      </c:tx>
      <c:layout/>
      <c:overlay val="0"/>
    </c:title>
    <c:autoTitleDeleted val="0"/>
    <c:plotArea>
      <c:layout/>
      <c:barChart>
        <c:barDir val="col"/>
        <c:grouping val="clustered"/>
        <c:varyColors val="0"/>
        <c:ser>
          <c:idx val="0"/>
          <c:order val="0"/>
          <c:tx>
            <c:strRef>
              <c:f>Tabelle3!$N$4:$N$5</c:f>
              <c:strCache>
                <c:ptCount val="1"/>
                <c:pt idx="0">
                  <c:v>Conversion rate %</c:v>
                </c:pt>
              </c:strCache>
            </c:strRef>
          </c:tx>
          <c:invertIfNegative val="0"/>
          <c:cat>
            <c:strRef>
              <c:f>Tabelle3!$M$6:$M$9</c:f>
              <c:strCache>
                <c:ptCount val="4"/>
                <c:pt idx="0">
                  <c:v>Fructose </c:v>
                </c:pt>
                <c:pt idx="1">
                  <c:v>Glucose</c:v>
                </c:pt>
                <c:pt idx="2">
                  <c:v>Glucose and xylose</c:v>
                </c:pt>
                <c:pt idx="3">
                  <c:v>Glucose solution</c:v>
                </c:pt>
              </c:strCache>
            </c:strRef>
          </c:cat>
          <c:val>
            <c:numRef>
              <c:f>Tabelle3!$N$6:$N$9</c:f>
              <c:numCache>
                <c:formatCode>General</c:formatCode>
                <c:ptCount val="4"/>
                <c:pt idx="0">
                  <c:v>100</c:v>
                </c:pt>
                <c:pt idx="1">
                  <c:v>98.3</c:v>
                </c:pt>
                <c:pt idx="2">
                  <c:v>99.7</c:v>
                </c:pt>
                <c:pt idx="3">
                  <c:v>99.4</c:v>
                </c:pt>
              </c:numCache>
            </c:numRef>
          </c:val>
        </c:ser>
        <c:ser>
          <c:idx val="1"/>
          <c:order val="1"/>
          <c:tx>
            <c:strRef>
              <c:f>Tabelle3!$O$4:$O$5</c:f>
              <c:strCache>
                <c:ptCount val="1"/>
                <c:pt idx="0">
                  <c:v>LA Yield %</c:v>
                </c:pt>
              </c:strCache>
            </c:strRef>
          </c:tx>
          <c:invertIfNegative val="0"/>
          <c:cat>
            <c:strRef>
              <c:f>Tabelle3!$M$6:$M$9</c:f>
              <c:strCache>
                <c:ptCount val="4"/>
                <c:pt idx="0">
                  <c:v>Fructose </c:v>
                </c:pt>
                <c:pt idx="1">
                  <c:v>Glucose</c:v>
                </c:pt>
                <c:pt idx="2">
                  <c:v>Glucose and xylose</c:v>
                </c:pt>
                <c:pt idx="3">
                  <c:v>Glucose solution</c:v>
                </c:pt>
              </c:strCache>
            </c:strRef>
          </c:cat>
          <c:val>
            <c:numRef>
              <c:f>Tabelle3!$O$6:$O$9</c:f>
              <c:numCache>
                <c:formatCode>General</c:formatCode>
                <c:ptCount val="4"/>
                <c:pt idx="0">
                  <c:v>40.9</c:v>
                </c:pt>
                <c:pt idx="1">
                  <c:v>32.4</c:v>
                </c:pt>
                <c:pt idx="2">
                  <c:v>32</c:v>
                </c:pt>
                <c:pt idx="3">
                  <c:v>34.9</c:v>
                </c:pt>
              </c:numCache>
            </c:numRef>
          </c:val>
        </c:ser>
        <c:dLbls>
          <c:showLegendKey val="0"/>
          <c:showVal val="0"/>
          <c:showCatName val="0"/>
          <c:showSerName val="0"/>
          <c:showPercent val="0"/>
          <c:showBubbleSize val="0"/>
        </c:dLbls>
        <c:gapWidth val="150"/>
        <c:axId val="75040256"/>
        <c:axId val="75121024"/>
      </c:barChart>
      <c:catAx>
        <c:axId val="75040256"/>
        <c:scaling>
          <c:orientation val="minMax"/>
        </c:scaling>
        <c:delete val="0"/>
        <c:axPos val="b"/>
        <c:majorTickMark val="none"/>
        <c:minorTickMark val="none"/>
        <c:tickLblPos val="nextTo"/>
        <c:crossAx val="75121024"/>
        <c:crosses val="autoZero"/>
        <c:auto val="1"/>
        <c:lblAlgn val="ctr"/>
        <c:lblOffset val="100"/>
        <c:noMultiLvlLbl val="0"/>
      </c:catAx>
      <c:valAx>
        <c:axId val="75121024"/>
        <c:scaling>
          <c:orientation val="minMax"/>
        </c:scaling>
        <c:delete val="0"/>
        <c:axPos val="l"/>
        <c:majorGridlines/>
        <c:numFmt formatCode="General" sourceLinked="1"/>
        <c:majorTickMark val="none"/>
        <c:minorTickMark val="none"/>
        <c:tickLblPos val="nextTo"/>
        <c:crossAx val="750402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636A3-A99C-42E5-ABE3-3002A46B2A12}" type="datetimeFigureOut">
              <a:rPr lang="en-ZA" smtClean="0"/>
              <a:t>2015/11/30</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1FE6F-C207-445E-BC78-A109AE1F27A5}" type="slidenum">
              <a:rPr lang="en-ZA" smtClean="0"/>
              <a:t>‹#›</a:t>
            </a:fld>
            <a:endParaRPr lang="en-ZA"/>
          </a:p>
        </p:txBody>
      </p:sp>
    </p:spTree>
    <p:extLst>
      <p:ext uri="{BB962C8B-B14F-4D97-AF65-F5344CB8AC3E}">
        <p14:creationId xmlns:p14="http://schemas.microsoft.com/office/powerpoint/2010/main" val="6532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631FE6F-C207-445E-BC78-A109AE1F27A5}" type="slidenum">
              <a:rPr lang="en-ZA" smtClean="0"/>
              <a:t>21</a:t>
            </a:fld>
            <a:endParaRPr lang="en-ZA"/>
          </a:p>
        </p:txBody>
      </p:sp>
    </p:spTree>
    <p:extLst>
      <p:ext uri="{BB962C8B-B14F-4D97-AF65-F5344CB8AC3E}">
        <p14:creationId xmlns:p14="http://schemas.microsoft.com/office/powerpoint/2010/main" val="364538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631FE6F-C207-445E-BC78-A109AE1F27A5}" type="slidenum">
              <a:rPr lang="en-ZA" smtClean="0"/>
              <a:t>22</a:t>
            </a:fld>
            <a:endParaRPr lang="en-ZA"/>
          </a:p>
        </p:txBody>
      </p:sp>
    </p:spTree>
    <p:extLst>
      <p:ext uri="{BB962C8B-B14F-4D97-AF65-F5344CB8AC3E}">
        <p14:creationId xmlns:p14="http://schemas.microsoft.com/office/powerpoint/2010/main" val="369553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399"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t>11/30/2015</a:t>
            </a:fld>
            <a:endParaRPr lang="en-US" dirty="0"/>
          </a:p>
        </p:txBody>
      </p:sp>
      <p:sp>
        <p:nvSpPr>
          <p:cNvPr id="9" name="Slide Number Placeholder 8"/>
          <p:cNvSpPr>
            <a:spLocks noGrp="1"/>
          </p:cNvSpPr>
          <p:nvPr>
            <p:ph type="sldNum" sz="quarter" idx="11"/>
          </p:nvPr>
        </p:nvSpPr>
        <p:spPr/>
        <p:txBody>
          <a:bodyPr/>
          <a:lstStyle/>
          <a:p>
            <a:fld id="{D57F1E4F-1CFF-5643-939E-02111984F565}"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7F1E4F-1CFF-5643-939E-02111984F565}" type="slidenum">
              <a:rPr lang="en-US" smtClean="0"/>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AAD347D-5ACD-4C99-B74B-A9C85AD731AF}" type="datetimeFigureOut">
              <a:rPr lang="en-US" smtClean="0"/>
              <a:t>11/30/2015</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t.ac.za/"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502277"/>
            <a:ext cx="9379963" cy="3335628"/>
          </a:xfrm>
        </p:spPr>
        <p:txBody>
          <a:bodyPr/>
          <a:lstStyle/>
          <a:p>
            <a:r>
              <a:rPr lang="en-ZA" sz="6600" dirty="0" smtClean="0"/>
              <a:t>Production of levulinic acid from sugarcane bagasse</a:t>
            </a:r>
            <a:endParaRPr lang="en-ZA" sz="6600" dirty="0"/>
          </a:p>
        </p:txBody>
      </p:sp>
      <p:sp>
        <p:nvSpPr>
          <p:cNvPr id="3" name="Subtitle 2"/>
          <p:cNvSpPr>
            <a:spLocks noGrp="1"/>
          </p:cNvSpPr>
          <p:nvPr>
            <p:ph type="subTitle" idx="1"/>
          </p:nvPr>
        </p:nvSpPr>
        <p:spPr>
          <a:xfrm>
            <a:off x="1154955" y="3979572"/>
            <a:ext cx="8825658" cy="1094704"/>
          </a:xfrm>
        </p:spPr>
        <p:txBody>
          <a:bodyPr/>
          <a:lstStyle/>
          <a:p>
            <a:r>
              <a:rPr lang="en-ZA" b="1" dirty="0">
                <a:solidFill>
                  <a:schemeClr val="bg2">
                    <a:lumMod val="25000"/>
                  </a:schemeClr>
                </a:solidFill>
              </a:rPr>
              <a:t>L.D. Mthembu, L. </a:t>
            </a:r>
            <a:r>
              <a:rPr lang="en-ZA" b="1" dirty="0" smtClean="0">
                <a:solidFill>
                  <a:schemeClr val="bg2">
                    <a:lumMod val="25000"/>
                  </a:schemeClr>
                </a:solidFill>
              </a:rPr>
              <a:t>M. Schmidt, P. Reddy, I. Smirnova and </a:t>
            </a:r>
            <a:r>
              <a:rPr lang="en-ZA" b="1" dirty="0">
                <a:solidFill>
                  <a:schemeClr val="bg2">
                    <a:lumMod val="25000"/>
                  </a:schemeClr>
                </a:solidFill>
              </a:rPr>
              <a:t>N. Deenadayalu</a:t>
            </a:r>
          </a:p>
          <a:p>
            <a:endParaRPr lang="en-ZA" dirty="0"/>
          </a:p>
          <a:p>
            <a:endParaRPr lang="en-ZA" dirty="0"/>
          </a:p>
        </p:txBody>
      </p:sp>
      <p:pic>
        <p:nvPicPr>
          <p:cNvPr id="4" name="Picture 3" descr="http://ddt72ar9zv4px.cloudfront.net/wp-content/themes/stylish-v1.2.4-child/dut-logo.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9235" y="5080591"/>
            <a:ext cx="2168876" cy="1116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847" y="5080592"/>
            <a:ext cx="2041010" cy="1116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tuh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8593" y="5074276"/>
            <a:ext cx="2232000" cy="1078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12498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Methodology</a:t>
            </a:r>
            <a:endParaRPr lang="en-ZA" sz="4000" dirty="0"/>
          </a:p>
        </p:txBody>
      </p:sp>
      <p:sp>
        <p:nvSpPr>
          <p:cNvPr id="3" name="Text Placeholder 2"/>
          <p:cNvSpPr>
            <a:spLocks noGrp="1"/>
          </p:cNvSpPr>
          <p:nvPr>
            <p:ph type="body" idx="1"/>
          </p:nvPr>
        </p:nvSpPr>
        <p:spPr/>
        <p:txBody>
          <a:bodyPr>
            <a:normAutofit fontScale="77500" lnSpcReduction="20000"/>
          </a:bodyPr>
          <a:lstStyle/>
          <a:p>
            <a:endParaRPr lang="en-ZA" dirty="0"/>
          </a:p>
          <a:p>
            <a:pPr algn="l"/>
            <a:r>
              <a:rPr lang="en-ZA" sz="2800" b="1" dirty="0" smtClean="0">
                <a:solidFill>
                  <a:schemeClr val="bg2">
                    <a:lumMod val="25000"/>
                  </a:schemeClr>
                </a:solidFill>
              </a:rPr>
              <a:t>LHW Pretreatment</a:t>
            </a:r>
            <a:endParaRPr lang="en-ZA" sz="2800" b="1" dirty="0">
              <a:solidFill>
                <a:schemeClr val="bg2">
                  <a:lumMod val="25000"/>
                </a:schemeClr>
              </a:solidFill>
            </a:endParaRPr>
          </a:p>
        </p:txBody>
      </p:sp>
      <p:sp>
        <p:nvSpPr>
          <p:cNvPr id="4" name="Content Placeholder 3"/>
          <p:cNvSpPr>
            <a:spLocks noGrp="1"/>
          </p:cNvSpPr>
          <p:nvPr>
            <p:ph sz="half" idx="2"/>
          </p:nvPr>
        </p:nvSpPr>
        <p:spPr/>
        <p:txBody>
          <a:bodyPr/>
          <a:lstStyle/>
          <a:p>
            <a:pPr>
              <a:buClr>
                <a:schemeClr val="tx2"/>
              </a:buClr>
            </a:pPr>
            <a:r>
              <a:rPr lang="en-ZA" sz="2800" dirty="0"/>
              <a:t>3 L reactor </a:t>
            </a:r>
          </a:p>
          <a:p>
            <a:pPr>
              <a:buClr>
                <a:schemeClr val="tx2"/>
              </a:buClr>
            </a:pPr>
            <a:r>
              <a:rPr lang="en-ZA" sz="2800" dirty="0"/>
              <a:t>1 kg of pelletized bagasse </a:t>
            </a:r>
          </a:p>
          <a:p>
            <a:pPr>
              <a:buClr>
                <a:schemeClr val="tx2"/>
              </a:buClr>
            </a:pPr>
            <a:r>
              <a:rPr lang="en-ZA" sz="2800" dirty="0"/>
              <a:t>Temp.: 200 °</a:t>
            </a:r>
            <a:r>
              <a:rPr lang="en-ZA" sz="2800" dirty="0" smtClean="0"/>
              <a:t>C </a:t>
            </a:r>
            <a:endParaRPr lang="en-ZA" sz="2800" dirty="0"/>
          </a:p>
          <a:p>
            <a:pPr>
              <a:buClr>
                <a:schemeClr val="tx2"/>
              </a:buClr>
            </a:pPr>
            <a:r>
              <a:rPr lang="en-ZA" sz="2800" dirty="0"/>
              <a:t>Time: 30 min</a:t>
            </a:r>
          </a:p>
          <a:p>
            <a:pPr>
              <a:buClr>
                <a:schemeClr val="tx2"/>
              </a:buClr>
            </a:pPr>
            <a:r>
              <a:rPr lang="en-ZA" sz="2800" dirty="0"/>
              <a:t>Volume flow: 250 ml/min</a:t>
            </a:r>
          </a:p>
          <a:p>
            <a:endParaRPr lang="en-ZA" dirty="0"/>
          </a:p>
        </p:txBody>
      </p:sp>
      <p:sp>
        <p:nvSpPr>
          <p:cNvPr id="5" name="Text Placeholder 4"/>
          <p:cNvSpPr>
            <a:spLocks noGrp="1"/>
          </p:cNvSpPr>
          <p:nvPr>
            <p:ph type="body" sz="quarter" idx="3"/>
          </p:nvPr>
        </p:nvSpPr>
        <p:spPr/>
        <p:txBody>
          <a:bodyPr>
            <a:normAutofit fontScale="77500" lnSpcReduction="20000"/>
          </a:bodyPr>
          <a:lstStyle/>
          <a:p>
            <a:endParaRPr lang="en-ZA" dirty="0"/>
          </a:p>
          <a:p>
            <a:pPr algn="l"/>
            <a:r>
              <a:rPr lang="en-ZA" sz="2800" b="1" dirty="0" smtClean="0">
                <a:solidFill>
                  <a:schemeClr val="bg2">
                    <a:lumMod val="25000"/>
                  </a:schemeClr>
                </a:solidFill>
              </a:rPr>
              <a:t>Enzymatic hydrolysis</a:t>
            </a:r>
            <a:endParaRPr lang="en-ZA" sz="2800" b="1" dirty="0">
              <a:solidFill>
                <a:schemeClr val="bg2">
                  <a:lumMod val="25000"/>
                </a:schemeClr>
              </a:solidFill>
            </a:endParaRPr>
          </a:p>
        </p:txBody>
      </p:sp>
      <p:sp>
        <p:nvSpPr>
          <p:cNvPr id="6" name="Content Placeholder 5"/>
          <p:cNvSpPr>
            <a:spLocks noGrp="1"/>
          </p:cNvSpPr>
          <p:nvPr>
            <p:ph sz="quarter" idx="4"/>
          </p:nvPr>
        </p:nvSpPr>
        <p:spPr/>
        <p:txBody>
          <a:bodyPr/>
          <a:lstStyle/>
          <a:p>
            <a:pPr>
              <a:buClr>
                <a:schemeClr val="tx2"/>
              </a:buClr>
            </a:pPr>
            <a:r>
              <a:rPr lang="en-ZA" sz="2800" dirty="0" smtClean="0"/>
              <a:t>10 L glass reactor</a:t>
            </a:r>
          </a:p>
          <a:p>
            <a:pPr>
              <a:buClr>
                <a:schemeClr val="tx2"/>
              </a:buClr>
            </a:pPr>
            <a:r>
              <a:rPr lang="en-ZA" sz="2800" dirty="0" smtClean="0"/>
              <a:t>Bagasse/water</a:t>
            </a:r>
            <a:r>
              <a:rPr lang="en-ZA" sz="2800" dirty="0"/>
              <a:t>: 1:10</a:t>
            </a:r>
          </a:p>
          <a:p>
            <a:pPr>
              <a:buClr>
                <a:schemeClr val="tx2"/>
              </a:buClr>
            </a:pPr>
            <a:r>
              <a:rPr lang="en-ZA" sz="2800" dirty="0" smtClean="0"/>
              <a:t>Temp</a:t>
            </a:r>
            <a:r>
              <a:rPr lang="en-ZA" sz="2800" dirty="0"/>
              <a:t>.: 50 °C</a:t>
            </a:r>
          </a:p>
          <a:p>
            <a:pPr>
              <a:buClr>
                <a:schemeClr val="tx2"/>
              </a:buClr>
            </a:pPr>
            <a:r>
              <a:rPr lang="en-ZA" sz="2800" dirty="0"/>
              <a:t>Time: 72 </a:t>
            </a:r>
            <a:r>
              <a:rPr lang="en-ZA" sz="2800" dirty="0" smtClean="0"/>
              <a:t>hr.</a:t>
            </a:r>
            <a:endParaRPr lang="en-ZA" sz="2800" dirty="0"/>
          </a:p>
          <a:p>
            <a:pPr>
              <a:buClr>
                <a:schemeClr val="tx2"/>
              </a:buClr>
            </a:pPr>
            <a:r>
              <a:rPr lang="en-ZA" sz="2800" dirty="0"/>
              <a:t>pH: 4.8</a:t>
            </a:r>
          </a:p>
          <a:p>
            <a:pPr>
              <a:buClr>
                <a:schemeClr val="tx2"/>
              </a:buClr>
            </a:pPr>
            <a:r>
              <a:rPr lang="en-ZA" sz="2800" dirty="0"/>
              <a:t>Enzyme activity: 15 FPU (Cellic Ctech 2)</a:t>
            </a:r>
          </a:p>
          <a:p>
            <a:endParaRPr lang="en-ZA" dirty="0"/>
          </a:p>
        </p:txBody>
      </p:sp>
    </p:spTree>
    <p:extLst>
      <p:ext uri="{BB962C8B-B14F-4D97-AF65-F5344CB8AC3E}">
        <p14:creationId xmlns:p14="http://schemas.microsoft.com/office/powerpoint/2010/main" val="2437792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Levulinic </a:t>
            </a:r>
            <a:r>
              <a:rPr lang="en-ZA" sz="4000" dirty="0" smtClean="0"/>
              <a:t>Acid </a:t>
            </a:r>
            <a:r>
              <a:rPr lang="en-ZA" sz="4000" dirty="0"/>
              <a:t>P</a:t>
            </a:r>
            <a:r>
              <a:rPr lang="en-ZA" sz="4000" dirty="0" smtClean="0"/>
              <a:t>roduction</a:t>
            </a:r>
            <a:endParaRPr lang="en-ZA" sz="4000" dirty="0"/>
          </a:p>
        </p:txBody>
      </p:sp>
      <p:sp>
        <p:nvSpPr>
          <p:cNvPr id="3" name="Text Placeholder 2"/>
          <p:cNvSpPr>
            <a:spLocks noGrp="1"/>
          </p:cNvSpPr>
          <p:nvPr>
            <p:ph type="body" idx="1"/>
          </p:nvPr>
        </p:nvSpPr>
        <p:spPr>
          <a:xfrm>
            <a:off x="609600" y="1535113"/>
            <a:ext cx="3621206" cy="639762"/>
          </a:xfrm>
        </p:spPr>
        <p:txBody>
          <a:bodyPr>
            <a:normAutofit fontScale="77500" lnSpcReduction="20000"/>
          </a:bodyPr>
          <a:lstStyle/>
          <a:p>
            <a:endParaRPr lang="en-ZA" dirty="0"/>
          </a:p>
          <a:p>
            <a:pPr algn="l"/>
            <a:r>
              <a:rPr lang="en-ZA" sz="2800" dirty="0">
                <a:solidFill>
                  <a:schemeClr val="bg2">
                    <a:lumMod val="25000"/>
                  </a:schemeClr>
                </a:solidFill>
              </a:rPr>
              <a:t>Glucose solution</a:t>
            </a:r>
          </a:p>
          <a:p>
            <a:endParaRPr lang="en-ZA" sz="2800" b="1" dirty="0">
              <a:solidFill>
                <a:schemeClr val="accent1"/>
              </a:solidFill>
            </a:endParaRPr>
          </a:p>
        </p:txBody>
      </p:sp>
      <p:sp>
        <p:nvSpPr>
          <p:cNvPr id="4" name="Content Placeholder 3"/>
          <p:cNvSpPr>
            <a:spLocks noGrp="1"/>
          </p:cNvSpPr>
          <p:nvPr>
            <p:ph sz="half" idx="2"/>
          </p:nvPr>
        </p:nvSpPr>
        <p:spPr>
          <a:xfrm>
            <a:off x="609599" y="2174875"/>
            <a:ext cx="5026925" cy="3951288"/>
          </a:xfrm>
        </p:spPr>
        <p:txBody>
          <a:bodyPr>
            <a:normAutofit/>
          </a:bodyPr>
          <a:lstStyle/>
          <a:p>
            <a:pPr>
              <a:buClr>
                <a:schemeClr val="tx2"/>
              </a:buClr>
            </a:pPr>
            <a:r>
              <a:rPr lang="en-ZA" dirty="0" smtClean="0"/>
              <a:t>30 ml reactor</a:t>
            </a:r>
          </a:p>
          <a:p>
            <a:pPr>
              <a:buClr>
                <a:schemeClr val="tx2"/>
              </a:buClr>
            </a:pPr>
            <a:r>
              <a:rPr lang="en-ZA" dirty="0" smtClean="0"/>
              <a:t>Substrate</a:t>
            </a:r>
            <a:r>
              <a:rPr lang="en-ZA" dirty="0"/>
              <a:t>: 0,24 M (glucose solution, pure glucose, glucose/xylose, fructose)</a:t>
            </a:r>
          </a:p>
          <a:p>
            <a:pPr>
              <a:buClr>
                <a:schemeClr val="tx2"/>
              </a:buClr>
            </a:pPr>
            <a:r>
              <a:rPr lang="en-ZA" dirty="0"/>
              <a:t> Temp.: 180 °C</a:t>
            </a:r>
          </a:p>
          <a:p>
            <a:pPr>
              <a:buClr>
                <a:schemeClr val="tx2"/>
              </a:buClr>
            </a:pPr>
            <a:r>
              <a:rPr lang="en-ZA" dirty="0"/>
              <a:t>Time: 45 min.</a:t>
            </a:r>
          </a:p>
          <a:p>
            <a:pPr>
              <a:buClr>
                <a:schemeClr val="tx2"/>
              </a:buClr>
            </a:pPr>
            <a:r>
              <a:rPr lang="en-ZA" dirty="0"/>
              <a:t>Catalyst: 0,5 M (H</a:t>
            </a:r>
            <a:r>
              <a:rPr lang="en-ZA" baseline="-25000" dirty="0"/>
              <a:t>2</a:t>
            </a:r>
            <a:r>
              <a:rPr lang="en-ZA" dirty="0"/>
              <a:t>SO</a:t>
            </a:r>
            <a:r>
              <a:rPr lang="en-ZA" baseline="-25000" dirty="0"/>
              <a:t>4</a:t>
            </a:r>
            <a:r>
              <a:rPr lang="en-ZA" dirty="0"/>
              <a:t>, MSA)</a:t>
            </a:r>
          </a:p>
          <a:p>
            <a:pPr>
              <a:buClr>
                <a:schemeClr val="tx2"/>
              </a:buClr>
            </a:pPr>
            <a:endParaRPr lang="en-ZA" sz="2400" dirty="0" smtClean="0"/>
          </a:p>
          <a:p>
            <a:pPr>
              <a:buClr>
                <a:schemeClr val="tx2"/>
              </a:buClr>
            </a:pPr>
            <a:endParaRPr lang="en-ZA" dirty="0"/>
          </a:p>
          <a:p>
            <a:endParaRPr lang="en-ZA" dirty="0"/>
          </a:p>
          <a:p>
            <a:endParaRPr lang="en-ZA" dirty="0"/>
          </a:p>
        </p:txBody>
      </p:sp>
      <p:sp>
        <p:nvSpPr>
          <p:cNvPr id="5" name="Text Placeholder 4"/>
          <p:cNvSpPr>
            <a:spLocks noGrp="1"/>
          </p:cNvSpPr>
          <p:nvPr>
            <p:ph type="body" sz="quarter" idx="3"/>
          </p:nvPr>
        </p:nvSpPr>
        <p:spPr/>
        <p:txBody>
          <a:bodyPr>
            <a:normAutofit fontScale="77500" lnSpcReduction="20000"/>
          </a:bodyPr>
          <a:lstStyle/>
          <a:p>
            <a:endParaRPr lang="en-ZA" dirty="0"/>
          </a:p>
          <a:p>
            <a:pPr algn="l"/>
            <a:r>
              <a:rPr lang="en-ZA" sz="2800" dirty="0"/>
              <a:t>Cellulignin</a:t>
            </a:r>
          </a:p>
          <a:p>
            <a:pPr algn="l"/>
            <a:endParaRPr lang="en-ZA" sz="2800" dirty="0"/>
          </a:p>
        </p:txBody>
      </p:sp>
      <p:sp>
        <p:nvSpPr>
          <p:cNvPr id="6" name="Content Placeholder 5"/>
          <p:cNvSpPr>
            <a:spLocks noGrp="1"/>
          </p:cNvSpPr>
          <p:nvPr>
            <p:ph sz="quarter" idx="4"/>
          </p:nvPr>
        </p:nvSpPr>
        <p:spPr>
          <a:xfrm>
            <a:off x="5654495" y="2115403"/>
            <a:ext cx="5016553" cy="4504337"/>
          </a:xfrm>
        </p:spPr>
        <p:txBody>
          <a:bodyPr>
            <a:normAutofit/>
          </a:bodyPr>
          <a:lstStyle/>
          <a:p>
            <a:pPr>
              <a:buClr>
                <a:schemeClr val="tx2"/>
              </a:buClr>
            </a:pPr>
            <a:r>
              <a:rPr lang="en-ZA" dirty="0" smtClean="0"/>
              <a:t>30 ml reactor</a:t>
            </a:r>
          </a:p>
          <a:p>
            <a:pPr>
              <a:buClr>
                <a:schemeClr val="tx2"/>
              </a:buClr>
            </a:pPr>
            <a:r>
              <a:rPr lang="en-ZA" dirty="0" smtClean="0"/>
              <a:t>Substrate</a:t>
            </a:r>
            <a:r>
              <a:rPr lang="en-ZA" dirty="0"/>
              <a:t>: 1,7 wt% (Cellulignin, pure Cellulose)</a:t>
            </a:r>
          </a:p>
          <a:p>
            <a:pPr>
              <a:buClr>
                <a:schemeClr val="tx2"/>
              </a:buClr>
            </a:pPr>
            <a:r>
              <a:rPr lang="en-ZA" dirty="0"/>
              <a:t>Temp.: 150 °C </a:t>
            </a:r>
          </a:p>
          <a:p>
            <a:pPr>
              <a:buClr>
                <a:schemeClr val="tx2"/>
              </a:buClr>
            </a:pPr>
            <a:r>
              <a:rPr lang="en-ZA" dirty="0"/>
              <a:t>Time: 120 min.</a:t>
            </a:r>
          </a:p>
          <a:p>
            <a:pPr>
              <a:buClr>
                <a:schemeClr val="tx2"/>
              </a:buClr>
            </a:pPr>
            <a:r>
              <a:rPr lang="en-ZA" dirty="0"/>
              <a:t>Catalyst: 1 M </a:t>
            </a:r>
            <a:r>
              <a:rPr lang="en-ZA" dirty="0" smtClean="0"/>
              <a:t>(MSA</a:t>
            </a:r>
            <a:r>
              <a:rPr lang="en-ZA" dirty="0"/>
              <a:t>)</a:t>
            </a:r>
          </a:p>
          <a:p>
            <a:endParaRPr lang="en-ZA" dirty="0"/>
          </a:p>
        </p:txBody>
      </p:sp>
    </p:spTree>
    <p:extLst>
      <p:ext uri="{BB962C8B-B14F-4D97-AF65-F5344CB8AC3E}">
        <p14:creationId xmlns:p14="http://schemas.microsoft.com/office/powerpoint/2010/main" val="6066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Results and Discussion</a:t>
            </a:r>
            <a:r>
              <a:rPr lang="en-ZA" dirty="0" smtClean="0"/>
              <a:t/>
            </a:r>
            <a:br>
              <a:rPr lang="en-ZA" dirty="0" smtClean="0"/>
            </a:br>
            <a:r>
              <a:rPr lang="en-ZA" sz="2800" dirty="0" smtClean="0"/>
              <a:t> </a:t>
            </a:r>
            <a:endParaRPr lang="en-ZA" sz="2800" dirty="0"/>
          </a:p>
        </p:txBody>
      </p:sp>
      <p:sp>
        <p:nvSpPr>
          <p:cNvPr id="3" name="Content Placeholder 2"/>
          <p:cNvSpPr>
            <a:spLocks noGrp="1"/>
          </p:cNvSpPr>
          <p:nvPr>
            <p:ph idx="1"/>
          </p:nvPr>
        </p:nvSpPr>
        <p:spPr>
          <a:xfrm>
            <a:off x="1103312" y="2235200"/>
            <a:ext cx="8946541" cy="4013199"/>
          </a:xfrm>
        </p:spPr>
        <p:txBody>
          <a:bodyPr/>
          <a:lstStyle/>
          <a:p>
            <a:endParaRPr lang="en-ZA" dirty="0" smtClean="0"/>
          </a:p>
          <a:p>
            <a:endParaRPr lang="en-ZA" dirty="0"/>
          </a:p>
        </p:txBody>
      </p:sp>
      <p:graphicFrame>
        <p:nvGraphicFramePr>
          <p:cNvPr id="5" name="Diagramm 1"/>
          <p:cNvGraphicFramePr>
            <a:graphicFrameLocks/>
          </p:cNvGraphicFramePr>
          <p:nvPr>
            <p:extLst>
              <p:ext uri="{D42A27DB-BD31-4B8C-83A1-F6EECF244321}">
                <p14:modId xmlns:p14="http://schemas.microsoft.com/office/powerpoint/2010/main" val="3680646063"/>
              </p:ext>
            </p:extLst>
          </p:nvPr>
        </p:nvGraphicFramePr>
        <p:xfrm>
          <a:off x="1365956" y="2669998"/>
          <a:ext cx="7191021" cy="3493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7653001"/>
              </p:ext>
            </p:extLst>
          </p:nvPr>
        </p:nvGraphicFramePr>
        <p:xfrm>
          <a:off x="1103312" y="1429555"/>
          <a:ext cx="7716309" cy="5087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0503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LHW </a:t>
            </a:r>
            <a:r>
              <a:rPr lang="en-ZA" sz="4000" dirty="0" smtClean="0"/>
              <a:t>pretreatment </a:t>
            </a:r>
            <a:r>
              <a:rPr lang="en-ZA" sz="4000" dirty="0"/>
              <a:t>for </a:t>
            </a:r>
            <a:r>
              <a:rPr lang="en-ZA" sz="4000" dirty="0" smtClean="0"/>
              <a:t>sugarcane bagasse</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467474"/>
              </p:ext>
            </p:extLst>
          </p:nvPr>
        </p:nvGraphicFramePr>
        <p:xfrm>
          <a:off x="874897" y="1952978"/>
          <a:ext cx="8947150" cy="4143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95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Hydrolysate from LHW</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3778692"/>
              </p:ext>
            </p:extLst>
          </p:nvPr>
        </p:nvGraphicFramePr>
        <p:xfrm>
          <a:off x="411741" y="1853248"/>
          <a:ext cx="6575913" cy="4700790"/>
        </p:xfrm>
        <a:graphic>
          <a:graphicData uri="http://schemas.openxmlformats.org/drawingml/2006/table">
            <a:tbl>
              <a:tblPr firstRow="1" bandRow="1">
                <a:tableStyleId>{3B4B98B0-60AC-42C2-AFA5-B58CD77FA1E5}</a:tableStyleId>
              </a:tblPr>
              <a:tblGrid>
                <a:gridCol w="1943514"/>
                <a:gridCol w="2311623"/>
                <a:gridCol w="2320776"/>
              </a:tblGrid>
              <a:tr h="470079">
                <a:tc>
                  <a:txBody>
                    <a:bodyPr/>
                    <a:lstStyle/>
                    <a:p>
                      <a:endParaRPr lang="en-ZA" sz="1100" dirty="0">
                        <a:effectLst/>
                        <a:latin typeface="Calibri" panose="020F0502020204030204" pitchFamily="34" charset="0"/>
                      </a:endParaRPr>
                    </a:p>
                  </a:txBody>
                  <a:tcPr marL="68580" marR="68580" marT="0" marB="0"/>
                </a:tc>
                <a:tc>
                  <a:txBody>
                    <a:bodyPr/>
                    <a:lstStyle/>
                    <a:p>
                      <a:pPr algn="ctr">
                        <a:lnSpc>
                          <a:spcPct val="150000"/>
                        </a:lnSpc>
                        <a:spcAft>
                          <a:spcPts val="0"/>
                        </a:spcAft>
                      </a:pPr>
                      <a:r>
                        <a:rPr lang="en-ZA" sz="2000" kern="1200" dirty="0">
                          <a:effectLst/>
                        </a:rPr>
                        <a:t>Monomer (mg/L)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Oligomers (mg\L)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dirty="0">
                          <a:effectLst/>
                        </a:rPr>
                        <a:t>Cellobiose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&lt;50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460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Glucose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115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1200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Xylose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a:effectLst/>
                        </a:rPr>
                        <a:t>1400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21300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Arabinose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a:effectLst/>
                        </a:rPr>
                        <a:t>1100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2300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Formic acid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a:effectLst/>
                        </a:rPr>
                        <a:t>&lt;50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&lt;100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Acetic acid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a:effectLst/>
                        </a:rPr>
                        <a:t>1100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3700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Levulinic acid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a:effectLst/>
                        </a:rPr>
                        <a:t>&lt;50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&lt;100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HMF</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&lt;50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&lt;100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nSpc>
                          <a:spcPct val="150000"/>
                        </a:lnSpc>
                        <a:spcAft>
                          <a:spcPts val="0"/>
                        </a:spcAft>
                      </a:pPr>
                      <a:r>
                        <a:rPr lang="en-ZA" sz="2000" kern="1200">
                          <a:effectLst/>
                        </a:rPr>
                        <a:t>Furfural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370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570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ounded Rectangle 4"/>
          <p:cNvSpPr/>
          <p:nvPr/>
        </p:nvSpPr>
        <p:spPr>
          <a:xfrm>
            <a:off x="6905767" y="2215166"/>
            <a:ext cx="4585649" cy="3567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bg2">
                    <a:lumMod val="25000"/>
                  </a:schemeClr>
                </a:solidFill>
              </a:rPr>
              <a:t>Hydrolysate</a:t>
            </a:r>
            <a:r>
              <a:rPr lang="en-ZA" sz="2400" dirty="0">
                <a:solidFill>
                  <a:schemeClr val="bg2">
                    <a:lumMod val="25000"/>
                  </a:schemeClr>
                </a:solidFill>
              </a:rPr>
              <a:t> </a:t>
            </a:r>
            <a:endParaRPr lang="en-ZA" sz="2400" dirty="0" smtClean="0">
              <a:solidFill>
                <a:schemeClr val="bg2">
                  <a:lumMod val="25000"/>
                </a:schemeClr>
              </a:solidFill>
            </a:endParaRPr>
          </a:p>
          <a:p>
            <a:endParaRPr lang="en-ZA" sz="2400" dirty="0">
              <a:solidFill>
                <a:schemeClr val="bg2">
                  <a:lumMod val="25000"/>
                </a:schemeClr>
              </a:solidFill>
            </a:endParaRPr>
          </a:p>
          <a:p>
            <a:pPr marL="342900" indent="-342900">
              <a:buFont typeface="Arial" panose="020B0604020202020204" pitchFamily="34" charset="0"/>
              <a:buChar char="•"/>
            </a:pPr>
            <a:r>
              <a:rPr lang="en-ZA" sz="2400" dirty="0">
                <a:solidFill>
                  <a:schemeClr val="bg2">
                    <a:lumMod val="25000"/>
                  </a:schemeClr>
                </a:solidFill>
              </a:rPr>
              <a:t>pH value</a:t>
            </a:r>
            <a:r>
              <a:rPr lang="en-ZA" sz="2400" dirty="0" smtClean="0">
                <a:solidFill>
                  <a:schemeClr val="bg2">
                    <a:lumMod val="25000"/>
                  </a:schemeClr>
                </a:solidFill>
              </a:rPr>
              <a:t>: 3.83</a:t>
            </a:r>
            <a:endParaRPr lang="en-ZA" sz="2400" dirty="0">
              <a:solidFill>
                <a:schemeClr val="bg2">
                  <a:lumMod val="25000"/>
                </a:schemeClr>
              </a:solidFill>
            </a:endParaRPr>
          </a:p>
          <a:p>
            <a:pPr marL="342900" indent="-342900">
              <a:buFont typeface="Arial" panose="020B0604020202020204" pitchFamily="34" charset="0"/>
              <a:buChar char="•"/>
            </a:pPr>
            <a:r>
              <a:rPr lang="en-ZA" sz="2400" dirty="0">
                <a:solidFill>
                  <a:schemeClr val="bg2">
                    <a:lumMod val="25000"/>
                  </a:schemeClr>
                </a:solidFill>
              </a:rPr>
              <a:t>Density</a:t>
            </a:r>
            <a:r>
              <a:rPr lang="en-ZA" sz="2400" dirty="0" smtClean="0">
                <a:solidFill>
                  <a:schemeClr val="bg2">
                    <a:lumMod val="25000"/>
                  </a:schemeClr>
                </a:solidFill>
              </a:rPr>
              <a:t>: 1.012 </a:t>
            </a:r>
            <a:r>
              <a:rPr lang="en-ZA" sz="2400" dirty="0">
                <a:solidFill>
                  <a:schemeClr val="bg2">
                    <a:lumMod val="25000"/>
                  </a:schemeClr>
                </a:solidFill>
                <a:latin typeface="Calibri" panose="020F0502020204030204" pitchFamily="34" charset="0"/>
                <a:ea typeface="Times New Roman"/>
              </a:rPr>
              <a:t>g.cm</a:t>
            </a:r>
            <a:r>
              <a:rPr lang="en-ZA" sz="2400" baseline="30000" dirty="0">
                <a:solidFill>
                  <a:schemeClr val="bg2">
                    <a:lumMod val="25000"/>
                  </a:schemeClr>
                </a:solidFill>
                <a:latin typeface="Calibri" panose="020F0502020204030204" pitchFamily="34" charset="0"/>
                <a:ea typeface="Times New Roman"/>
              </a:rPr>
              <a:t>-3</a:t>
            </a:r>
            <a:r>
              <a:rPr lang="en-ZA" sz="2400" baseline="30000" dirty="0">
                <a:solidFill>
                  <a:schemeClr val="bg2">
                    <a:lumMod val="25000"/>
                  </a:schemeClr>
                </a:solidFill>
                <a:latin typeface="Times New Roman"/>
                <a:ea typeface="Times New Roman"/>
              </a:rPr>
              <a:t> </a:t>
            </a:r>
            <a:r>
              <a:rPr lang="en-ZA" sz="2400" dirty="0" smtClean="0">
                <a:solidFill>
                  <a:schemeClr val="bg2">
                    <a:lumMod val="25000"/>
                  </a:schemeClr>
                </a:solidFill>
              </a:rPr>
              <a:t>at </a:t>
            </a:r>
            <a:r>
              <a:rPr lang="en-ZA" sz="2400" dirty="0" smtClean="0">
                <a:solidFill>
                  <a:schemeClr val="bg2">
                    <a:lumMod val="25000"/>
                  </a:schemeClr>
                </a:solidFill>
              </a:rPr>
              <a:t>20 </a:t>
            </a:r>
            <a:r>
              <a:rPr lang="en-ZA" sz="2400" dirty="0">
                <a:solidFill>
                  <a:schemeClr val="bg2">
                    <a:lumMod val="25000"/>
                  </a:schemeClr>
                </a:solidFill>
              </a:rPr>
              <a:t>°C </a:t>
            </a:r>
          </a:p>
        </p:txBody>
      </p:sp>
      <p:sp>
        <p:nvSpPr>
          <p:cNvPr id="6" name="Rounded Rectangle 5"/>
          <p:cNvSpPr/>
          <p:nvPr/>
        </p:nvSpPr>
        <p:spPr>
          <a:xfrm>
            <a:off x="655094" y="1201003"/>
            <a:ext cx="6998774" cy="5322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dirty="0"/>
          </a:p>
          <a:p>
            <a:r>
              <a:rPr lang="en-ZA" b="1" dirty="0">
                <a:solidFill>
                  <a:schemeClr val="bg2">
                    <a:lumMod val="25000"/>
                  </a:schemeClr>
                </a:solidFill>
              </a:rPr>
              <a:t>Table 1</a:t>
            </a:r>
            <a:r>
              <a:rPr lang="en-ZA" b="1" dirty="0" smtClean="0">
                <a:solidFill>
                  <a:schemeClr val="bg2">
                    <a:lumMod val="25000"/>
                  </a:schemeClr>
                </a:solidFill>
              </a:rPr>
              <a:t>: Hydrolysate </a:t>
            </a:r>
            <a:r>
              <a:rPr lang="en-ZA" b="1" dirty="0">
                <a:solidFill>
                  <a:schemeClr val="bg2">
                    <a:lumMod val="25000"/>
                  </a:schemeClr>
                </a:solidFill>
              </a:rPr>
              <a:t>composition from LHW</a:t>
            </a:r>
          </a:p>
        </p:txBody>
      </p:sp>
    </p:spTree>
    <p:extLst>
      <p:ext uri="{BB962C8B-B14F-4D97-AF65-F5344CB8AC3E}">
        <p14:creationId xmlns:p14="http://schemas.microsoft.com/office/powerpoint/2010/main" val="53892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Enzymatic </a:t>
            </a:r>
            <a:r>
              <a:rPr lang="en-ZA" sz="4000" dirty="0" smtClean="0"/>
              <a:t>hydrolysis</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3255328"/>
              </p:ext>
            </p:extLst>
          </p:nvPr>
        </p:nvGraphicFramePr>
        <p:xfrm>
          <a:off x="1130608" y="1682711"/>
          <a:ext cx="7770231" cy="4715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261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Glucose </a:t>
            </a:r>
            <a:r>
              <a:rPr lang="en-ZA" sz="4000" dirty="0"/>
              <a:t>s</a:t>
            </a:r>
            <a:r>
              <a:rPr lang="en-ZA" sz="4000" dirty="0" smtClean="0"/>
              <a:t>olution</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9619032"/>
              </p:ext>
            </p:extLst>
          </p:nvPr>
        </p:nvGraphicFramePr>
        <p:xfrm>
          <a:off x="1068947" y="2421227"/>
          <a:ext cx="6341788" cy="4148904"/>
        </p:xfrm>
        <a:graphic>
          <a:graphicData uri="http://schemas.openxmlformats.org/drawingml/2006/table">
            <a:tbl>
              <a:tblPr firstRow="1" firstCol="1" bandRow="1">
                <a:tableStyleId>{3B4B98B0-60AC-42C2-AFA5-B58CD77FA1E5}</a:tableStyleId>
              </a:tblPr>
              <a:tblGrid>
                <a:gridCol w="2583692"/>
                <a:gridCol w="1847019"/>
                <a:gridCol w="1911077"/>
              </a:tblGrid>
              <a:tr h="775110">
                <a:tc>
                  <a:txBody>
                    <a:bodyPr/>
                    <a:lstStyle/>
                    <a:p>
                      <a:pPr>
                        <a:lnSpc>
                          <a:spcPct val="115000"/>
                        </a:lnSpc>
                        <a:spcAft>
                          <a:spcPts val="0"/>
                        </a:spcAft>
                      </a:pPr>
                      <a:r>
                        <a:rPr lang="en-ZA" sz="2000" dirty="0">
                          <a:effectLst/>
                        </a:rPr>
                        <a:t/>
                      </a:r>
                      <a:br>
                        <a:rPr lang="en-ZA" sz="2000" dirty="0">
                          <a:effectLst/>
                        </a:rPr>
                      </a:b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Monomers (mg/L)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Oligomers (mg\L)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dirty="0">
                          <a:effectLst/>
                        </a:rPr>
                        <a:t>Cellobiose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1500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730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Glucose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42800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44000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dirty="0">
                          <a:effectLst/>
                        </a:rPr>
                        <a:t>Xylose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9600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11700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Arabinose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500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600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Formic acid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500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Acetic acid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2600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Levulinic acid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&lt;50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HMF</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60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160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66">
                <a:tc>
                  <a:txBody>
                    <a:bodyPr/>
                    <a:lstStyle/>
                    <a:p>
                      <a:pPr>
                        <a:lnSpc>
                          <a:spcPct val="115000"/>
                        </a:lnSpc>
                        <a:spcAft>
                          <a:spcPts val="0"/>
                        </a:spcAft>
                      </a:pPr>
                      <a:r>
                        <a:rPr lang="en-ZA" sz="2000" kern="1200">
                          <a:effectLst/>
                        </a:rPr>
                        <a:t>Furfural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a:effectLst/>
                        </a:rPr>
                        <a:t>400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2000" kern="1200" dirty="0">
                          <a:effectLst/>
                        </a:rPr>
                        <a:t>550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ounded Rectangle 5"/>
          <p:cNvSpPr/>
          <p:nvPr/>
        </p:nvSpPr>
        <p:spPr>
          <a:xfrm>
            <a:off x="1068946" y="1419994"/>
            <a:ext cx="7510610" cy="850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dirty="0" smtClean="0"/>
          </a:p>
          <a:p>
            <a:r>
              <a:rPr lang="en-ZA" b="1" dirty="0" smtClean="0">
                <a:solidFill>
                  <a:schemeClr val="bg2">
                    <a:lumMod val="25000"/>
                  </a:schemeClr>
                </a:solidFill>
              </a:rPr>
              <a:t>Table 2: Compositional </a:t>
            </a:r>
            <a:r>
              <a:rPr lang="en-ZA" b="1" dirty="0">
                <a:solidFill>
                  <a:schemeClr val="bg2">
                    <a:lumMod val="25000"/>
                  </a:schemeClr>
                </a:solidFill>
              </a:rPr>
              <a:t>analysis of the liquid fraction obtained after enzymatic hydrolysis</a:t>
            </a:r>
          </a:p>
          <a:p>
            <a:pPr algn="ctr"/>
            <a:endParaRPr lang="en-ZA" dirty="0"/>
          </a:p>
        </p:txBody>
      </p:sp>
      <p:sp>
        <p:nvSpPr>
          <p:cNvPr id="8" name="Rounded Rectangle 7"/>
          <p:cNvSpPr/>
          <p:nvPr/>
        </p:nvSpPr>
        <p:spPr>
          <a:xfrm>
            <a:off x="7656395" y="2060620"/>
            <a:ext cx="3794077" cy="468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endParaRPr lang="en-ZA" dirty="0" smtClean="0"/>
          </a:p>
          <a:p>
            <a:r>
              <a:rPr lang="en-ZA" sz="2400" b="1" dirty="0" smtClean="0">
                <a:solidFill>
                  <a:schemeClr val="bg2">
                    <a:lumMod val="25000"/>
                  </a:schemeClr>
                </a:solidFill>
              </a:rPr>
              <a:t>Test for glucose solution</a:t>
            </a:r>
          </a:p>
          <a:p>
            <a:endParaRPr lang="en-ZA" sz="2400" b="1" dirty="0" smtClean="0">
              <a:solidFill>
                <a:schemeClr val="bg2">
                  <a:lumMod val="25000"/>
                </a:schemeClr>
              </a:solidFill>
            </a:endParaRPr>
          </a:p>
          <a:p>
            <a:pPr marL="342900" indent="-342900">
              <a:buFont typeface="Arial" panose="020B0604020202020204" pitchFamily="34" charset="0"/>
              <a:buChar char="•"/>
            </a:pPr>
            <a:r>
              <a:rPr lang="en-ZA" sz="2400" dirty="0" smtClean="0">
                <a:solidFill>
                  <a:schemeClr val="bg2">
                    <a:lumMod val="25000"/>
                  </a:schemeClr>
                </a:solidFill>
              </a:rPr>
              <a:t>DNS </a:t>
            </a:r>
            <a:r>
              <a:rPr lang="en-ZA" sz="2400" dirty="0">
                <a:solidFill>
                  <a:schemeClr val="bg2">
                    <a:lumMod val="25000"/>
                  </a:schemeClr>
                </a:solidFill>
              </a:rPr>
              <a:t>for reducing sugars: 52.2 </a:t>
            </a:r>
            <a:r>
              <a:rPr lang="en-ZA" sz="2400" dirty="0" smtClean="0">
                <a:solidFill>
                  <a:schemeClr val="bg2">
                    <a:lumMod val="25000"/>
                  </a:schemeClr>
                </a:solidFill>
              </a:rPr>
              <a:t>g/L</a:t>
            </a:r>
          </a:p>
          <a:p>
            <a:pPr marL="342900" indent="-342900">
              <a:buFont typeface="Arial" panose="020B0604020202020204" pitchFamily="34" charset="0"/>
              <a:buChar char="•"/>
            </a:pPr>
            <a:endParaRPr lang="en-ZA" sz="2400" dirty="0">
              <a:solidFill>
                <a:schemeClr val="bg2">
                  <a:lumMod val="25000"/>
                </a:schemeClr>
              </a:solidFill>
            </a:endParaRPr>
          </a:p>
          <a:p>
            <a:pPr marL="342900" indent="-342900">
              <a:buFont typeface="Arial" panose="020B0604020202020204" pitchFamily="34" charset="0"/>
              <a:buChar char="•"/>
            </a:pPr>
            <a:r>
              <a:rPr lang="en-ZA" sz="2400" dirty="0">
                <a:solidFill>
                  <a:schemeClr val="bg2">
                    <a:lumMod val="25000"/>
                  </a:schemeClr>
                </a:solidFill>
              </a:rPr>
              <a:t>Glucose kit : 42.7 g/L</a:t>
            </a:r>
          </a:p>
          <a:p>
            <a:pPr marL="342900" indent="-342900">
              <a:buFont typeface="Arial" panose="020B0604020202020204" pitchFamily="34" charset="0"/>
              <a:buChar char="•"/>
            </a:pPr>
            <a:endParaRPr lang="en-ZA" sz="2400" dirty="0" smtClean="0">
              <a:solidFill>
                <a:schemeClr val="bg2">
                  <a:lumMod val="25000"/>
                </a:schemeClr>
              </a:solidFill>
            </a:endParaRPr>
          </a:p>
          <a:p>
            <a:pPr marL="342900" indent="-342900">
              <a:buFont typeface="Arial" panose="020B0604020202020204" pitchFamily="34" charset="0"/>
              <a:buChar char="•"/>
            </a:pPr>
            <a:r>
              <a:rPr lang="en-ZA" sz="2400" dirty="0" smtClean="0">
                <a:solidFill>
                  <a:schemeClr val="bg2">
                    <a:lumMod val="25000"/>
                  </a:schemeClr>
                </a:solidFill>
              </a:rPr>
              <a:t>Xylose </a:t>
            </a:r>
            <a:r>
              <a:rPr lang="en-ZA" sz="2400" dirty="0">
                <a:solidFill>
                  <a:schemeClr val="bg2">
                    <a:lumMod val="25000"/>
                  </a:schemeClr>
                </a:solidFill>
              </a:rPr>
              <a:t>kit : 9.03 g/L</a:t>
            </a:r>
          </a:p>
        </p:txBody>
      </p:sp>
    </p:spTree>
    <p:extLst>
      <p:ext uri="{BB962C8B-B14F-4D97-AF65-F5344CB8AC3E}">
        <p14:creationId xmlns:p14="http://schemas.microsoft.com/office/powerpoint/2010/main" val="127780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91" y="122830"/>
            <a:ext cx="10895463" cy="1171978"/>
          </a:xfrm>
        </p:spPr>
        <p:txBody>
          <a:bodyPr/>
          <a:lstStyle/>
          <a:p>
            <a:r>
              <a:rPr lang="en-ZA" sz="2400" dirty="0"/>
              <a:t>Table </a:t>
            </a:r>
            <a:r>
              <a:rPr lang="en-ZA" sz="2400" dirty="0" smtClean="0"/>
              <a:t>3: Glucose </a:t>
            </a:r>
            <a:r>
              <a:rPr lang="en-ZA" sz="2400" dirty="0"/>
              <a:t>solution and other substrate hydrolysed with </a:t>
            </a:r>
            <a:r>
              <a:rPr lang="en-ZA" sz="2400" dirty="0" smtClean="0"/>
              <a:t>	</a:t>
            </a:r>
            <a:r>
              <a:rPr lang="en-ZA" sz="2400" dirty="0" smtClean="0"/>
              <a:t>H</a:t>
            </a:r>
            <a:r>
              <a:rPr lang="en-ZA" sz="2400" baseline="-25000" dirty="0" smtClean="0"/>
              <a:t>2</a:t>
            </a:r>
            <a:r>
              <a:rPr lang="en-ZA" sz="2400" dirty="0" smtClean="0"/>
              <a:t>SO</a:t>
            </a:r>
            <a:r>
              <a:rPr lang="en-ZA" sz="2400" baseline="-25000" dirty="0" smtClean="0"/>
              <a:t>4</a:t>
            </a:r>
            <a:r>
              <a:rPr lang="en-ZA" sz="2400" dirty="0"/>
              <a:t> </a:t>
            </a:r>
            <a:r>
              <a:rPr lang="en-ZA" sz="2400" dirty="0" smtClean="0"/>
              <a:t>to </a:t>
            </a:r>
            <a:r>
              <a:rPr lang="en-ZA" sz="2400" dirty="0"/>
              <a:t>produce LA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6046880"/>
              </p:ext>
            </p:extLst>
          </p:nvPr>
        </p:nvGraphicFramePr>
        <p:xfrm>
          <a:off x="832515" y="1378424"/>
          <a:ext cx="9862609" cy="4380931"/>
        </p:xfrm>
        <a:graphic>
          <a:graphicData uri="http://schemas.openxmlformats.org/drawingml/2006/table">
            <a:tbl>
              <a:tblPr firstRow="1" bandRow="1">
                <a:tableStyleId>{ED083AE6-46FA-4A59-8FB0-9F97EB10719F}</a:tableStyleId>
              </a:tblPr>
              <a:tblGrid>
                <a:gridCol w="600500"/>
                <a:gridCol w="959738"/>
                <a:gridCol w="913655"/>
                <a:gridCol w="910750"/>
                <a:gridCol w="944673"/>
                <a:gridCol w="1050288"/>
                <a:gridCol w="896601"/>
                <a:gridCol w="896601"/>
                <a:gridCol w="896601"/>
                <a:gridCol w="896601"/>
                <a:gridCol w="896601"/>
              </a:tblGrid>
              <a:tr h="694541">
                <a:tc>
                  <a:txBody>
                    <a:bodyPr/>
                    <a:lstStyle/>
                    <a:p>
                      <a:pPr algn="ctr">
                        <a:lnSpc>
                          <a:spcPct val="115000"/>
                        </a:lnSpc>
                        <a:spcAft>
                          <a:spcPts val="0"/>
                        </a:spcAft>
                      </a:pPr>
                      <a:r>
                        <a:rPr lang="en-ZA" sz="1400" dirty="0">
                          <a:effectLst/>
                        </a:rPr>
                        <a:t>No.</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Sample</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Cellobiose</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Glucose</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Xylose</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Arabinose</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Formic Acid</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Acetic Acid</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Levulinic acid</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HMF</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Furfural</a:t>
                      </a:r>
                      <a:endParaRPr lang="en-ZA" sz="1400">
                        <a:effectLst/>
                        <a:latin typeface="Times New Roman"/>
                        <a:ea typeface="Calibri"/>
                        <a:cs typeface="Times New Roman"/>
                      </a:endParaRPr>
                    </a:p>
                  </a:txBody>
                  <a:tcPr marL="68580" marR="68580" marT="0" marB="0"/>
                </a:tc>
              </a:tr>
              <a:tr h="689100">
                <a:tc>
                  <a:txBody>
                    <a:bodyPr/>
                    <a:lstStyle/>
                    <a:p>
                      <a:pPr algn="ctr">
                        <a:lnSpc>
                          <a:spcPct val="115000"/>
                        </a:lnSpc>
                        <a:spcAft>
                          <a:spcPts val="0"/>
                        </a:spcAft>
                      </a:pPr>
                      <a:r>
                        <a:rPr lang="en-ZA" sz="1400">
                          <a:effectLst/>
                        </a:rPr>
                        <a:t> </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 </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mg/l</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mg/l</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mg/l</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mg/l</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mg/l</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mg/l</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mg/l</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mg/l</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mg/l</a:t>
                      </a:r>
                      <a:endParaRPr lang="en-ZA" sz="1400" dirty="0">
                        <a:effectLst/>
                        <a:latin typeface="Times New Roman"/>
                        <a:ea typeface="Calibri"/>
                        <a:cs typeface="Times New Roman"/>
                      </a:endParaRPr>
                    </a:p>
                  </a:txBody>
                  <a:tcPr marL="68580" marR="68580" marT="0" marB="0"/>
                </a:tc>
              </a:tr>
              <a:tr h="689100">
                <a:tc>
                  <a:txBody>
                    <a:bodyPr/>
                    <a:lstStyle/>
                    <a:p>
                      <a:pPr algn="ctr">
                        <a:lnSpc>
                          <a:spcPct val="115000"/>
                        </a:lnSpc>
                        <a:spcAft>
                          <a:spcPts val="0"/>
                        </a:spcAft>
                      </a:pPr>
                      <a:r>
                        <a:rPr lang="en-ZA" sz="1400">
                          <a:effectLst/>
                        </a:rPr>
                        <a:t>1</a:t>
                      </a:r>
                      <a:endParaRPr lang="en-ZA" sz="140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400" dirty="0">
                          <a:effectLst/>
                        </a:rPr>
                        <a:t>Fructose</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&lt; 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&lt; 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8100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340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17700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r>
              <a:tr h="755637">
                <a:tc>
                  <a:txBody>
                    <a:bodyPr/>
                    <a:lstStyle/>
                    <a:p>
                      <a:pPr algn="ctr">
                        <a:lnSpc>
                          <a:spcPct val="115000"/>
                        </a:lnSpc>
                        <a:spcAft>
                          <a:spcPts val="0"/>
                        </a:spcAft>
                      </a:pPr>
                      <a:r>
                        <a:rPr lang="en-ZA" sz="1400" dirty="0">
                          <a:effectLst/>
                          <a:latin typeface="+mn-lt"/>
                          <a:ea typeface="+mn-ea"/>
                          <a:cs typeface="+mn-cs"/>
                        </a:rPr>
                        <a:t>2</a:t>
                      </a:r>
                      <a:endParaRPr lang="en-ZA" sz="14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400">
                          <a:effectLst/>
                        </a:rPr>
                        <a:t>Glucose</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&lt; 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6875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265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14450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&lt; 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&lt; 50</a:t>
                      </a:r>
                      <a:endParaRPr lang="en-ZA" sz="1400" dirty="0">
                        <a:effectLst/>
                        <a:latin typeface="Times New Roman"/>
                        <a:ea typeface="Calibri"/>
                        <a:cs typeface="Times New Roman"/>
                      </a:endParaRPr>
                    </a:p>
                  </a:txBody>
                  <a:tcPr marL="68580" marR="68580" marT="0" marB="0"/>
                </a:tc>
              </a:tr>
              <a:tr h="694541">
                <a:tc>
                  <a:txBody>
                    <a:bodyPr/>
                    <a:lstStyle/>
                    <a:p>
                      <a:pPr algn="ctr">
                        <a:lnSpc>
                          <a:spcPct val="115000"/>
                        </a:lnSpc>
                        <a:spcAft>
                          <a:spcPts val="0"/>
                        </a:spcAft>
                      </a:pPr>
                      <a:r>
                        <a:rPr lang="en-ZA" sz="1400" dirty="0">
                          <a:effectLst/>
                          <a:latin typeface="+mn-lt"/>
                          <a:ea typeface="+mn-ea"/>
                          <a:cs typeface="+mn-cs"/>
                        </a:rPr>
                        <a:t>3</a:t>
                      </a:r>
                      <a:endParaRPr lang="en-ZA" sz="14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400">
                          <a:effectLst/>
                        </a:rPr>
                        <a:t>Glucose and xylose</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&lt; 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latin typeface="+mn-lt"/>
                          <a:ea typeface="+mn-ea"/>
                          <a:cs typeface="+mn-cs"/>
                        </a:rPr>
                        <a:t>185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latin typeface="+mn-lt"/>
                          <a:ea typeface="+mn-ea"/>
                          <a:cs typeface="+mn-cs"/>
                        </a:rPr>
                        <a:t>75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7600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latin typeface="+mn-lt"/>
                          <a:ea typeface="+mn-ea"/>
                          <a:cs typeface="+mn-cs"/>
                        </a:rPr>
                        <a:t>305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15000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235</a:t>
                      </a:r>
                      <a:endParaRPr lang="en-ZA" sz="1400" dirty="0">
                        <a:effectLst/>
                        <a:latin typeface="Times New Roman"/>
                        <a:ea typeface="Calibri"/>
                        <a:cs typeface="Times New Roman"/>
                      </a:endParaRPr>
                    </a:p>
                  </a:txBody>
                  <a:tcPr marL="68580" marR="68580" marT="0" marB="0"/>
                </a:tc>
              </a:tr>
              <a:tr h="858012">
                <a:tc>
                  <a:txBody>
                    <a:bodyPr/>
                    <a:lstStyle/>
                    <a:p>
                      <a:pPr algn="ctr">
                        <a:lnSpc>
                          <a:spcPct val="115000"/>
                        </a:lnSpc>
                        <a:spcAft>
                          <a:spcPts val="0"/>
                        </a:spcAft>
                      </a:pPr>
                      <a:r>
                        <a:rPr lang="en-ZA" sz="1400" dirty="0" smtClean="0">
                          <a:effectLst/>
                          <a:latin typeface="Times New Roman"/>
                          <a:ea typeface="Calibri"/>
                          <a:cs typeface="Times New Roman"/>
                        </a:rPr>
                        <a:t>4</a:t>
                      </a:r>
                      <a:endParaRPr lang="en-ZA" sz="14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400">
                          <a:effectLst/>
                        </a:rPr>
                        <a:t>Glucose Solution </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latin typeface="+mn-lt"/>
                          <a:ea typeface="+mn-ea"/>
                          <a:cs typeface="+mn-cs"/>
                        </a:rPr>
                        <a:t>240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180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65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8550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2825</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smtClean="0">
                          <a:effectLst/>
                        </a:rPr>
                        <a:t>15900</a:t>
                      </a:r>
                      <a:endParaRPr lang="en-ZA"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a:effectLst/>
                        </a:rPr>
                        <a:t>&lt; 50</a:t>
                      </a:r>
                      <a:endParaRPr lang="en-ZA"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400" dirty="0">
                          <a:effectLst/>
                        </a:rPr>
                        <a:t>290</a:t>
                      </a:r>
                      <a:endParaRPr lang="en-ZA" sz="1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32215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Acid </a:t>
            </a:r>
            <a:r>
              <a:rPr lang="en-ZA" sz="4000" dirty="0" smtClean="0"/>
              <a:t>hydrolysis </a:t>
            </a:r>
            <a:r>
              <a:rPr lang="en-ZA" sz="4000" dirty="0"/>
              <a:t>(sulphuric acid) of the </a:t>
            </a:r>
            <a:r>
              <a:rPr lang="en-ZA" sz="4000" dirty="0" smtClean="0"/>
              <a:t>glucose </a:t>
            </a:r>
            <a:r>
              <a:rPr lang="en-ZA" sz="4000" dirty="0"/>
              <a:t>s</a:t>
            </a:r>
            <a:r>
              <a:rPr lang="en-ZA" sz="4000" dirty="0" smtClean="0"/>
              <a:t>olution</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144590"/>
              </p:ext>
            </p:extLst>
          </p:nvPr>
        </p:nvGraphicFramePr>
        <p:xfrm>
          <a:off x="609600" y="1600200"/>
          <a:ext cx="1016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1082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663451" cy="1143000"/>
          </a:xfrm>
        </p:spPr>
        <p:txBody>
          <a:bodyPr/>
          <a:lstStyle/>
          <a:p>
            <a:r>
              <a:rPr lang="en-ZA" sz="2400" dirty="0"/>
              <a:t>Table </a:t>
            </a:r>
            <a:r>
              <a:rPr lang="en-ZA" sz="2400" dirty="0" smtClean="0"/>
              <a:t>4: </a:t>
            </a:r>
            <a:r>
              <a:rPr lang="en-ZA" sz="2400" dirty="0" smtClean="0"/>
              <a:t>Glucose </a:t>
            </a:r>
            <a:r>
              <a:rPr lang="en-ZA" sz="2400" dirty="0"/>
              <a:t>solution and other substrate hydrolysed with </a:t>
            </a:r>
            <a:r>
              <a:rPr lang="en-ZA" sz="2400" dirty="0" smtClean="0"/>
              <a:t>	</a:t>
            </a:r>
            <a:r>
              <a:rPr lang="en-ZA" sz="2400" dirty="0" smtClean="0"/>
              <a:t>MSA to </a:t>
            </a:r>
            <a:r>
              <a:rPr lang="en-ZA" sz="2400" dirty="0"/>
              <a:t>produce LA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6298156"/>
              </p:ext>
            </p:extLst>
          </p:nvPr>
        </p:nvGraphicFramePr>
        <p:xfrm>
          <a:off x="609600" y="1542199"/>
          <a:ext cx="10511996" cy="4231217"/>
        </p:xfrm>
        <a:graphic>
          <a:graphicData uri="http://schemas.openxmlformats.org/drawingml/2006/table">
            <a:tbl>
              <a:tblPr firstRow="1" bandRow="1">
                <a:tableStyleId>{ED083AE6-46FA-4A59-8FB0-9F97EB10719F}</a:tableStyleId>
              </a:tblPr>
              <a:tblGrid>
                <a:gridCol w="659642"/>
                <a:gridCol w="1050877"/>
                <a:gridCol w="1248991"/>
                <a:gridCol w="863034"/>
                <a:gridCol w="955636"/>
                <a:gridCol w="1067611"/>
                <a:gridCol w="843661"/>
                <a:gridCol w="955636"/>
                <a:gridCol w="955636"/>
                <a:gridCol w="955636"/>
                <a:gridCol w="955636"/>
              </a:tblGrid>
              <a:tr h="836366">
                <a:tc>
                  <a:txBody>
                    <a:bodyPr/>
                    <a:lstStyle/>
                    <a:p>
                      <a:pPr algn="ctr">
                        <a:lnSpc>
                          <a:spcPct val="115000"/>
                        </a:lnSpc>
                        <a:spcAft>
                          <a:spcPts val="0"/>
                        </a:spcAft>
                      </a:pPr>
                      <a:r>
                        <a:rPr lang="en-ZA" sz="1600" dirty="0">
                          <a:effectLst/>
                        </a:rPr>
                        <a:t>No.</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Sample</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Cellobiose</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Glucose</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Xylose</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Arabinose</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Formic Acid</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Acetic Acid</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Levulinic acid</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HMF</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Furfural</a:t>
                      </a:r>
                      <a:endParaRPr lang="en-ZA" sz="1600">
                        <a:effectLst/>
                        <a:latin typeface="Times New Roman"/>
                        <a:ea typeface="Calibri"/>
                        <a:cs typeface="Times New Roman"/>
                      </a:endParaRPr>
                    </a:p>
                  </a:txBody>
                  <a:tcPr marL="68580" marR="68580" marT="0" marB="0"/>
                </a:tc>
              </a:tr>
              <a:tr h="534709">
                <a:tc>
                  <a:txBody>
                    <a:bodyPr/>
                    <a:lstStyle/>
                    <a:p>
                      <a:pPr algn="ctr">
                        <a:lnSpc>
                          <a:spcPct val="115000"/>
                        </a:lnSpc>
                        <a:spcAft>
                          <a:spcPts val="0"/>
                        </a:spcAft>
                      </a:pPr>
                      <a:r>
                        <a:rPr lang="en-ZA" sz="1600">
                          <a:effectLst/>
                        </a:rPr>
                        <a:t> </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 </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Times New Roman"/>
                        <a:ea typeface="Calibri"/>
                        <a:cs typeface="Times New Roman"/>
                      </a:endParaRPr>
                    </a:p>
                  </a:txBody>
                  <a:tcPr marL="68580" marR="68580" marT="0" marB="0"/>
                </a:tc>
              </a:tr>
              <a:tr h="597408">
                <a:tc>
                  <a:txBody>
                    <a:bodyPr/>
                    <a:lstStyle/>
                    <a:p>
                      <a:pPr algn="ctr">
                        <a:lnSpc>
                          <a:spcPct val="115000"/>
                        </a:lnSpc>
                        <a:spcAft>
                          <a:spcPts val="0"/>
                        </a:spcAft>
                      </a:pPr>
                      <a:r>
                        <a:rPr lang="en-ZA" sz="1600">
                          <a:effectLst/>
                        </a:rPr>
                        <a:t>1</a:t>
                      </a:r>
                      <a:endParaRPr lang="en-ZA"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600">
                          <a:effectLst/>
                        </a:rPr>
                        <a:t>Fructose </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70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8025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355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17450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r>
              <a:tr h="534709">
                <a:tc>
                  <a:txBody>
                    <a:bodyPr/>
                    <a:lstStyle/>
                    <a:p>
                      <a:pPr algn="ctr">
                        <a:lnSpc>
                          <a:spcPct val="115000"/>
                        </a:lnSpc>
                        <a:spcAft>
                          <a:spcPts val="0"/>
                        </a:spcAft>
                      </a:pPr>
                      <a:r>
                        <a:rPr lang="en-ZA" sz="1600" dirty="0">
                          <a:effectLst/>
                          <a:latin typeface="+mn-lt"/>
                          <a:ea typeface="+mn-ea"/>
                          <a:cs typeface="+mn-cs"/>
                        </a:rPr>
                        <a:t>2</a:t>
                      </a:r>
                      <a:endParaRPr lang="en-ZA" sz="16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600" dirty="0">
                          <a:effectLst/>
                        </a:rPr>
                        <a:t>Glucose</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725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65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6725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230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13800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&lt;50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Times New Roman"/>
                        <a:ea typeface="Calibri"/>
                        <a:cs typeface="Times New Roman"/>
                      </a:endParaRPr>
                    </a:p>
                  </a:txBody>
                  <a:tcPr marL="68580" marR="68580" marT="0" marB="0"/>
                </a:tc>
              </a:tr>
              <a:tr h="891659">
                <a:tc>
                  <a:txBody>
                    <a:bodyPr/>
                    <a:lstStyle/>
                    <a:p>
                      <a:pPr algn="ctr">
                        <a:lnSpc>
                          <a:spcPct val="115000"/>
                        </a:lnSpc>
                        <a:spcAft>
                          <a:spcPts val="0"/>
                        </a:spcAft>
                      </a:pPr>
                      <a:r>
                        <a:rPr lang="en-ZA" sz="1600" dirty="0" smtClean="0">
                          <a:effectLst/>
                          <a:latin typeface="Times New Roman"/>
                          <a:ea typeface="Calibri"/>
                          <a:cs typeface="Times New Roman"/>
                        </a:rPr>
                        <a:t>3</a:t>
                      </a:r>
                      <a:endParaRPr lang="en-ZA" sz="16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600">
                          <a:effectLst/>
                        </a:rPr>
                        <a:t>Glucose and xylose</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160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105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7050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295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13650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260</a:t>
                      </a:r>
                      <a:endParaRPr lang="en-ZA" sz="1600" dirty="0">
                        <a:effectLst/>
                        <a:latin typeface="Times New Roman"/>
                        <a:ea typeface="Calibri"/>
                        <a:cs typeface="Times New Roman"/>
                      </a:endParaRPr>
                    </a:p>
                  </a:txBody>
                  <a:tcPr marL="68580" marR="68580" marT="0" marB="0"/>
                </a:tc>
              </a:tr>
              <a:tr h="836366">
                <a:tc>
                  <a:txBody>
                    <a:bodyPr/>
                    <a:lstStyle/>
                    <a:p>
                      <a:pPr algn="ctr">
                        <a:lnSpc>
                          <a:spcPct val="115000"/>
                        </a:lnSpc>
                        <a:spcAft>
                          <a:spcPts val="0"/>
                        </a:spcAft>
                      </a:pPr>
                      <a:r>
                        <a:rPr lang="en-ZA" sz="1600" dirty="0" smtClean="0">
                          <a:effectLst/>
                          <a:latin typeface="Times New Roman"/>
                          <a:ea typeface="Calibri"/>
                          <a:cs typeface="Times New Roman"/>
                        </a:rPr>
                        <a:t>4</a:t>
                      </a:r>
                      <a:endParaRPr lang="en-ZA" sz="16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n-ZA" sz="1600">
                          <a:effectLst/>
                        </a:rPr>
                        <a:t>Glucose Solution</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275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225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8175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2775</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rPr>
                        <a:t>14900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290</a:t>
                      </a:r>
                      <a:endParaRPr lang="en-ZA" sz="16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9337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Outline</a:t>
            </a:r>
          </a:p>
        </p:txBody>
      </p:sp>
      <p:sp>
        <p:nvSpPr>
          <p:cNvPr id="3" name="Content Placeholder 2"/>
          <p:cNvSpPr>
            <a:spLocks noGrp="1"/>
          </p:cNvSpPr>
          <p:nvPr>
            <p:ph idx="1"/>
          </p:nvPr>
        </p:nvSpPr>
        <p:spPr>
          <a:xfrm>
            <a:off x="1103312" y="1050878"/>
            <a:ext cx="8946541" cy="4913195"/>
          </a:xfrm>
        </p:spPr>
        <p:txBody>
          <a:bodyPr/>
          <a:lstStyle/>
          <a:p>
            <a:endParaRPr lang="en-ZA" sz="2800" dirty="0" smtClean="0"/>
          </a:p>
          <a:p>
            <a:pPr>
              <a:buClr>
                <a:schemeClr val="tx2"/>
              </a:buClr>
            </a:pPr>
            <a:r>
              <a:rPr lang="en-ZA" sz="2800" dirty="0" smtClean="0"/>
              <a:t>Aim</a:t>
            </a:r>
          </a:p>
          <a:p>
            <a:pPr>
              <a:buClr>
                <a:schemeClr val="tx2"/>
              </a:buClr>
            </a:pPr>
            <a:r>
              <a:rPr lang="en-ZA" sz="2800" dirty="0" smtClean="0"/>
              <a:t>Objectives of the study</a:t>
            </a:r>
            <a:endParaRPr lang="en-ZA" sz="2800" dirty="0"/>
          </a:p>
          <a:p>
            <a:pPr>
              <a:buClr>
                <a:schemeClr val="tx2"/>
              </a:buClr>
            </a:pPr>
            <a:r>
              <a:rPr lang="en-ZA" sz="2800" dirty="0"/>
              <a:t>Introduction</a:t>
            </a:r>
          </a:p>
          <a:p>
            <a:pPr>
              <a:buClr>
                <a:schemeClr val="tx2"/>
              </a:buClr>
            </a:pPr>
            <a:r>
              <a:rPr lang="en-ZA" sz="2800" dirty="0"/>
              <a:t>Methodology</a:t>
            </a:r>
          </a:p>
          <a:p>
            <a:pPr>
              <a:buClr>
                <a:schemeClr val="tx2"/>
              </a:buClr>
            </a:pPr>
            <a:r>
              <a:rPr lang="en-ZA" sz="2800" dirty="0"/>
              <a:t>Results </a:t>
            </a:r>
            <a:r>
              <a:rPr lang="en-ZA" sz="2800" dirty="0" smtClean="0"/>
              <a:t>and </a:t>
            </a:r>
            <a:r>
              <a:rPr lang="en-ZA" sz="2800" dirty="0" smtClean="0"/>
              <a:t>Discussion</a:t>
            </a:r>
            <a:endParaRPr lang="en-ZA" sz="2800" dirty="0"/>
          </a:p>
          <a:p>
            <a:pPr>
              <a:buClr>
                <a:schemeClr val="tx2"/>
              </a:buClr>
            </a:pPr>
            <a:r>
              <a:rPr lang="en-ZA" sz="2800" dirty="0"/>
              <a:t>Conclusion</a:t>
            </a:r>
          </a:p>
          <a:p>
            <a:pPr>
              <a:buClr>
                <a:schemeClr val="tx2"/>
              </a:buClr>
            </a:pPr>
            <a:r>
              <a:rPr lang="en-ZA" sz="2800" dirty="0"/>
              <a:t>Acknowledgements</a:t>
            </a:r>
          </a:p>
          <a:p>
            <a:endParaRPr lang="en-ZA" dirty="0"/>
          </a:p>
        </p:txBody>
      </p:sp>
    </p:spTree>
    <p:extLst>
      <p:ext uri="{BB962C8B-B14F-4D97-AF65-F5344CB8AC3E}">
        <p14:creationId xmlns:p14="http://schemas.microsoft.com/office/powerpoint/2010/main" val="1233645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Acid </a:t>
            </a:r>
            <a:r>
              <a:rPr lang="en-ZA" sz="4000" dirty="0" smtClean="0"/>
              <a:t>hydrolysis </a:t>
            </a:r>
            <a:r>
              <a:rPr lang="en-ZA" sz="4000" dirty="0"/>
              <a:t>(MSA) of the </a:t>
            </a:r>
            <a:r>
              <a:rPr lang="en-ZA" sz="4000" dirty="0" smtClean="0"/>
              <a:t>glucose solution</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554005"/>
              </p:ext>
            </p:extLst>
          </p:nvPr>
        </p:nvGraphicFramePr>
        <p:xfrm>
          <a:off x="609600" y="1600199"/>
          <a:ext cx="10160000" cy="49775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045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Design of Experiments (DoE)	</a:t>
            </a:r>
          </a:p>
        </p:txBody>
      </p:sp>
      <p:sp>
        <p:nvSpPr>
          <p:cNvPr id="3" name="Content Placeholder 2"/>
          <p:cNvSpPr>
            <a:spLocks noGrp="1"/>
          </p:cNvSpPr>
          <p:nvPr>
            <p:ph idx="1"/>
          </p:nvPr>
        </p:nvSpPr>
        <p:spPr>
          <a:xfrm>
            <a:off x="609600" y="1310185"/>
            <a:ext cx="10160000" cy="5418161"/>
          </a:xfrm>
        </p:spPr>
        <p:txBody>
          <a:bodyPr/>
          <a:lstStyle/>
          <a:p>
            <a:pPr marL="114300" indent="0">
              <a:buNone/>
            </a:pPr>
            <a:r>
              <a:rPr lang="en-ZA" dirty="0"/>
              <a:t>					</a:t>
            </a:r>
          </a:p>
          <a:p>
            <a:pPr algn="just">
              <a:buClr>
                <a:schemeClr val="tx2"/>
              </a:buClr>
            </a:pPr>
            <a:r>
              <a:rPr lang="en-ZA" sz="2400" dirty="0" smtClean="0"/>
              <a:t>Stat-Ease Design-Expert 8.0.7.1 was used for the experimental design and analysis. Set-up and analysis of the designs were conducted according to the standard procedure implemented in the software. DoE provides a set of powerful tools for the effective planning and evaluation of experimental designs by minimizing the number of required experiments</a:t>
            </a: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368034730"/>
              </p:ext>
            </p:extLst>
          </p:nvPr>
        </p:nvGraphicFramePr>
        <p:xfrm>
          <a:off x="1377538" y="4189862"/>
          <a:ext cx="7245762" cy="2292824"/>
        </p:xfrm>
        <a:graphic>
          <a:graphicData uri="http://schemas.openxmlformats.org/drawingml/2006/table">
            <a:tbl>
              <a:tblPr firstRow="1" firstCol="1" bandRow="1">
                <a:tableStyleId>{ED083AE6-46FA-4A59-8FB0-9F97EB10719F}</a:tableStyleId>
              </a:tblPr>
              <a:tblGrid>
                <a:gridCol w="2415254"/>
                <a:gridCol w="2415254"/>
                <a:gridCol w="2415254"/>
              </a:tblGrid>
              <a:tr h="573206">
                <a:tc>
                  <a:txBody>
                    <a:bodyPr/>
                    <a:lstStyle/>
                    <a:p>
                      <a:pPr algn="ctr">
                        <a:lnSpc>
                          <a:spcPct val="150000"/>
                        </a:lnSpc>
                        <a:spcAft>
                          <a:spcPts val="0"/>
                        </a:spcAft>
                      </a:pPr>
                      <a:r>
                        <a:rPr lang="de-DE" sz="1400" kern="1200" dirty="0">
                          <a:effectLst/>
                        </a:rPr>
                        <a:t>Parameter</a:t>
                      </a:r>
                      <a:endParaRPr lang="en-ZA" sz="14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dirty="0">
                          <a:effectLst/>
                        </a:rPr>
                        <a:t>Minimum</a:t>
                      </a:r>
                      <a:endParaRPr lang="en-ZA" sz="14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a:effectLst/>
                        </a:rPr>
                        <a:t>Maximum </a:t>
                      </a:r>
                      <a:endParaRPr lang="en-ZA" sz="1400">
                        <a:effectLst/>
                        <a:latin typeface="Times New Roman"/>
                        <a:ea typeface="Calibri"/>
                        <a:cs typeface="Times New Roman"/>
                      </a:endParaRPr>
                    </a:p>
                  </a:txBody>
                  <a:tcPr marL="68580" marR="68580" marT="0" marB="0"/>
                </a:tc>
              </a:tr>
              <a:tr h="573206">
                <a:tc>
                  <a:txBody>
                    <a:bodyPr/>
                    <a:lstStyle/>
                    <a:p>
                      <a:pPr algn="ctr">
                        <a:lnSpc>
                          <a:spcPct val="150000"/>
                        </a:lnSpc>
                        <a:spcAft>
                          <a:spcPts val="0"/>
                        </a:spcAft>
                      </a:pPr>
                      <a:r>
                        <a:rPr lang="de-DE" sz="1400" kern="1200">
                          <a:effectLst/>
                        </a:rPr>
                        <a:t>Temperature</a:t>
                      </a:r>
                      <a:endParaRPr lang="en-ZA" sz="14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dirty="0">
                          <a:effectLst/>
                        </a:rPr>
                        <a:t>160 °C</a:t>
                      </a:r>
                      <a:endParaRPr lang="en-ZA" sz="14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a:effectLst/>
                        </a:rPr>
                        <a:t>200 °C</a:t>
                      </a:r>
                      <a:endParaRPr lang="en-ZA" sz="1400">
                        <a:effectLst/>
                        <a:latin typeface="Times New Roman"/>
                        <a:ea typeface="Calibri"/>
                        <a:cs typeface="Times New Roman"/>
                      </a:endParaRPr>
                    </a:p>
                  </a:txBody>
                  <a:tcPr marL="68580" marR="68580" marT="0" marB="0"/>
                </a:tc>
              </a:tr>
              <a:tr h="573206">
                <a:tc>
                  <a:txBody>
                    <a:bodyPr/>
                    <a:lstStyle/>
                    <a:p>
                      <a:pPr algn="ctr">
                        <a:lnSpc>
                          <a:spcPct val="150000"/>
                        </a:lnSpc>
                        <a:spcAft>
                          <a:spcPts val="0"/>
                        </a:spcAft>
                      </a:pPr>
                      <a:r>
                        <a:rPr lang="de-DE" sz="1400" kern="1200">
                          <a:effectLst/>
                        </a:rPr>
                        <a:t>Reaction time</a:t>
                      </a:r>
                      <a:endParaRPr lang="en-ZA" sz="14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a:effectLst/>
                        </a:rPr>
                        <a:t>30 min</a:t>
                      </a:r>
                      <a:endParaRPr lang="en-ZA" sz="14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dirty="0">
                          <a:effectLst/>
                        </a:rPr>
                        <a:t>90 min</a:t>
                      </a:r>
                      <a:endParaRPr lang="en-ZA" sz="1400" dirty="0">
                        <a:effectLst/>
                        <a:latin typeface="Times New Roman"/>
                        <a:ea typeface="Calibri"/>
                        <a:cs typeface="Times New Roman"/>
                      </a:endParaRPr>
                    </a:p>
                  </a:txBody>
                  <a:tcPr marL="68580" marR="68580" marT="0" marB="0"/>
                </a:tc>
              </a:tr>
              <a:tr h="573206">
                <a:tc>
                  <a:txBody>
                    <a:bodyPr/>
                    <a:lstStyle/>
                    <a:p>
                      <a:pPr algn="ctr">
                        <a:lnSpc>
                          <a:spcPct val="150000"/>
                        </a:lnSpc>
                        <a:spcAft>
                          <a:spcPts val="0"/>
                        </a:spcAft>
                      </a:pPr>
                      <a:r>
                        <a:rPr lang="de-DE" sz="1400" kern="1200">
                          <a:effectLst/>
                        </a:rPr>
                        <a:t>Acid </a:t>
                      </a:r>
                      <a:endParaRPr lang="en-ZA" sz="14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dirty="0">
                          <a:effectLst/>
                        </a:rPr>
                        <a:t>0.25 M</a:t>
                      </a:r>
                      <a:endParaRPr lang="en-ZA" sz="14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de-DE" sz="1400" kern="1200" dirty="0">
                          <a:effectLst/>
                        </a:rPr>
                        <a:t>1.0 M</a:t>
                      </a:r>
                      <a:endParaRPr lang="en-ZA" sz="1400" dirty="0">
                        <a:effectLst/>
                        <a:latin typeface="Times New Roman"/>
                        <a:ea typeface="Calibri"/>
                        <a:cs typeface="Times New Roman"/>
                      </a:endParaRPr>
                    </a:p>
                  </a:txBody>
                  <a:tcPr marL="68580" marR="68580" marT="0" marB="0"/>
                </a:tc>
              </a:tr>
            </a:tbl>
          </a:graphicData>
        </a:graphic>
      </p:graphicFrame>
      <p:sp>
        <p:nvSpPr>
          <p:cNvPr id="5" name="Rounded Rectangle 4"/>
          <p:cNvSpPr/>
          <p:nvPr/>
        </p:nvSpPr>
        <p:spPr>
          <a:xfrm>
            <a:off x="1364775" y="3712192"/>
            <a:ext cx="7574509" cy="3957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dirty="0" smtClean="0">
                <a:solidFill>
                  <a:schemeClr val="bg2">
                    <a:lumMod val="25000"/>
                  </a:schemeClr>
                </a:solidFill>
              </a:rPr>
              <a:t>Table 5: </a:t>
            </a:r>
            <a:r>
              <a:rPr lang="en-US" sz="2400" dirty="0">
                <a:solidFill>
                  <a:schemeClr val="bg2">
                    <a:lumMod val="25000"/>
                  </a:schemeClr>
                </a:solidFill>
              </a:rPr>
              <a:t>Parameters used for optimization LA production</a:t>
            </a:r>
            <a:endParaRPr lang="en-ZA" sz="2400" dirty="0">
              <a:solidFill>
                <a:schemeClr val="bg2">
                  <a:lumMod val="25000"/>
                </a:schemeClr>
              </a:solidFill>
            </a:endParaRPr>
          </a:p>
        </p:txBody>
      </p:sp>
    </p:spTree>
    <p:extLst>
      <p:ext uri="{BB962C8B-B14F-4D97-AF65-F5344CB8AC3E}">
        <p14:creationId xmlns:p14="http://schemas.microsoft.com/office/powerpoint/2010/main" val="405549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9183"/>
            <a:ext cx="9930904" cy="586854"/>
          </a:xfrm>
        </p:spPr>
        <p:txBody>
          <a:bodyPr/>
          <a:lstStyle/>
          <a:p>
            <a:r>
              <a:rPr lang="en-ZA" dirty="0" smtClean="0"/>
              <a:t/>
            </a:r>
            <a:br>
              <a:rPr lang="en-ZA" dirty="0" smtClean="0"/>
            </a:br>
            <a:r>
              <a:rPr lang="en-ZA" sz="2400" dirty="0" smtClean="0"/>
              <a:t>Table </a:t>
            </a:r>
            <a:r>
              <a:rPr lang="en-ZA" sz="2400" dirty="0" smtClean="0"/>
              <a:t>6 </a:t>
            </a:r>
            <a:r>
              <a:rPr lang="en-ZA" sz="2400" dirty="0" smtClean="0"/>
              <a:t>(a) </a:t>
            </a:r>
            <a:r>
              <a:rPr lang="en-ZA" sz="2400" dirty="0" smtClean="0"/>
              <a:t>: Optimization </a:t>
            </a:r>
            <a:r>
              <a:rPr lang="en-ZA" sz="2400" dirty="0"/>
              <a:t>of LA </a:t>
            </a:r>
            <a:r>
              <a:rPr lang="en-ZA" sz="2400" dirty="0"/>
              <a:t>p</a:t>
            </a:r>
            <a:r>
              <a:rPr lang="en-ZA" sz="2400" dirty="0" smtClean="0"/>
              <a:t>roduction</a:t>
            </a:r>
            <a:r>
              <a:rPr lang="en-ZA" sz="2400" b="1" dirty="0" smtClean="0"/>
              <a:t/>
            </a:r>
            <a:br>
              <a:rPr lang="en-ZA" sz="2400" b="1" dirty="0" smtClean="0"/>
            </a:br>
            <a:endParaRPr lang="en-ZA"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2225214"/>
              </p:ext>
            </p:extLst>
          </p:nvPr>
        </p:nvGraphicFramePr>
        <p:xfrm>
          <a:off x="1171978" y="940769"/>
          <a:ext cx="7289634" cy="5692043"/>
        </p:xfrm>
        <a:graphic>
          <a:graphicData uri="http://schemas.openxmlformats.org/drawingml/2006/table">
            <a:tbl>
              <a:tblPr firstRow="1" firstCol="1" bandRow="1">
                <a:tableStyleId>{D27102A9-8310-4765-A935-A1911B00CA55}</a:tableStyleId>
              </a:tblPr>
              <a:tblGrid>
                <a:gridCol w="767465"/>
                <a:gridCol w="1384700"/>
                <a:gridCol w="1616422"/>
                <a:gridCol w="1586762"/>
                <a:gridCol w="1934285"/>
              </a:tblGrid>
              <a:tr h="420392">
                <a:tc>
                  <a:txBody>
                    <a:bodyPr/>
                    <a:lstStyle/>
                    <a:p>
                      <a:pPr algn="just">
                        <a:lnSpc>
                          <a:spcPct val="150000"/>
                        </a:lnSpc>
                        <a:spcAft>
                          <a:spcPts val="0"/>
                        </a:spcAft>
                      </a:pPr>
                      <a:r>
                        <a:rPr lang="en-US" sz="1200" b="1" dirty="0">
                          <a:effectLst/>
                        </a:rPr>
                        <a:t>Run</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Temperature [ </a:t>
                      </a:r>
                      <a:r>
                        <a:rPr lang="en-US" sz="1200" b="1" baseline="30000" dirty="0">
                          <a:effectLst/>
                        </a:rPr>
                        <a:t>o</a:t>
                      </a:r>
                      <a:r>
                        <a:rPr lang="en-US" sz="1200" b="1" dirty="0">
                          <a:effectLst/>
                        </a:rPr>
                        <a:t>C]</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Time [min]</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Acid [M]</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l">
                        <a:lnSpc>
                          <a:spcPct val="107000"/>
                        </a:lnSpc>
                        <a:spcAft>
                          <a:spcPts val="0"/>
                        </a:spcAft>
                      </a:pPr>
                      <a:r>
                        <a:rPr lang="en-ZA" sz="1200" b="1" dirty="0">
                          <a:effectLst/>
                        </a:rPr>
                        <a:t>Levulinic </a:t>
                      </a:r>
                      <a:r>
                        <a:rPr lang="en-ZA" sz="1200" b="1" dirty="0" smtClean="0">
                          <a:effectLst/>
                        </a:rPr>
                        <a:t>acid (mg/L)</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180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60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0.131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11000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60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0.625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90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0.250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11000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153.7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60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0.625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12000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90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1.000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17000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200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30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1.000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180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0.625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99.5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0.625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18000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0.625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17000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200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30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0.250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0.625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206.3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0.625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20.5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0.625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30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1.000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12000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dirty="0">
                          <a:solidFill>
                            <a:schemeClr val="accent2"/>
                          </a:solidFill>
                          <a:effectLst/>
                        </a:rPr>
                        <a:t>15</a:t>
                      </a:r>
                      <a:endParaRPr lang="en-ZA"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solidFill>
                            <a:schemeClr val="accent2"/>
                          </a:solidFill>
                          <a:effectLst/>
                        </a:rPr>
                        <a:t>180</a:t>
                      </a:r>
                      <a:endParaRPr lang="en-ZA"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solidFill>
                            <a:schemeClr val="accent2"/>
                          </a:solidFill>
                          <a:effectLst/>
                        </a:rPr>
                        <a:t>60</a:t>
                      </a:r>
                      <a:endParaRPr lang="en-ZA"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solidFill>
                            <a:schemeClr val="accent2"/>
                          </a:solidFill>
                          <a:effectLst/>
                        </a:rPr>
                        <a:t>0.625</a:t>
                      </a:r>
                      <a:endParaRPr lang="en-ZA"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solidFill>
                            <a:schemeClr val="accent2"/>
                          </a:solidFill>
                          <a:effectLst/>
                        </a:rPr>
                        <a:t>19000</a:t>
                      </a:r>
                      <a:endParaRPr lang="en-ZA"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200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90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0.250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15000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160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30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0.250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3000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60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1.119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16000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64508">
                <a:tc>
                  <a:txBody>
                    <a:bodyPr/>
                    <a:lstStyle/>
                    <a:p>
                      <a:pPr algn="just">
                        <a:lnSpc>
                          <a:spcPct val="150000"/>
                        </a:lnSpc>
                        <a:spcAft>
                          <a:spcPts val="0"/>
                        </a:spcAft>
                      </a:pPr>
                      <a:r>
                        <a:rPr lang="en-US" sz="1200" b="1">
                          <a:effectLst/>
                        </a:rPr>
                        <a:t>19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200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90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1.000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17000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r h="245071">
                <a:tc>
                  <a:txBody>
                    <a:bodyPr/>
                    <a:lstStyle/>
                    <a:p>
                      <a:pPr algn="just">
                        <a:lnSpc>
                          <a:spcPct val="150000"/>
                        </a:lnSpc>
                        <a:spcAft>
                          <a:spcPts val="0"/>
                        </a:spcAft>
                      </a:pPr>
                      <a:r>
                        <a:rPr lang="en-US" sz="1200" b="1">
                          <a:effectLst/>
                        </a:rPr>
                        <a:t>20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a:effectLst/>
                        </a:rPr>
                        <a:t>180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60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just">
                        <a:lnSpc>
                          <a:spcPct val="150000"/>
                        </a:lnSpc>
                        <a:spcAft>
                          <a:spcPts val="0"/>
                        </a:spcAft>
                      </a:pPr>
                      <a:r>
                        <a:rPr lang="en-US" sz="1200" b="1" dirty="0">
                          <a:effectLst/>
                        </a:rPr>
                        <a:t>0.625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c>
                  <a:txBody>
                    <a:bodyPr/>
                    <a:lstStyle/>
                    <a:p>
                      <a:pPr algn="ctr">
                        <a:lnSpc>
                          <a:spcPct val="107000"/>
                        </a:lnSpc>
                        <a:spcAft>
                          <a:spcPts val="0"/>
                        </a:spcAft>
                      </a:pPr>
                      <a:r>
                        <a:rPr lang="en-ZA" sz="1200" b="1" dirty="0" smtClean="0">
                          <a:effectLst/>
                        </a:rPr>
                        <a:t>17000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79" marR="47679" marT="0" marB="0"/>
                </a:tc>
              </a:tr>
            </a:tbl>
          </a:graphicData>
        </a:graphic>
      </p:graphicFrame>
      <p:sp>
        <p:nvSpPr>
          <p:cNvPr id="5" name="Rounded Rectangle 4"/>
          <p:cNvSpPr/>
          <p:nvPr/>
        </p:nvSpPr>
        <p:spPr>
          <a:xfrm>
            <a:off x="8436078" y="2197290"/>
            <a:ext cx="2713704" cy="3908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b="1" dirty="0">
              <a:solidFill>
                <a:schemeClr val="accent2"/>
              </a:solidFill>
            </a:endParaRPr>
          </a:p>
        </p:txBody>
      </p:sp>
    </p:spTree>
    <p:extLst>
      <p:ext uri="{BB962C8B-B14F-4D97-AF65-F5344CB8AC3E}">
        <p14:creationId xmlns:p14="http://schemas.microsoft.com/office/powerpoint/2010/main" val="104243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160000" cy="767687"/>
          </a:xfrm>
        </p:spPr>
        <p:txBody>
          <a:bodyPr/>
          <a:lstStyle/>
          <a:p>
            <a:r>
              <a:rPr lang="en-ZA" sz="2800" dirty="0" smtClean="0"/>
              <a:t/>
            </a:r>
            <a:br>
              <a:rPr lang="en-ZA" sz="2800" dirty="0" smtClean="0"/>
            </a:br>
            <a:r>
              <a:rPr lang="en-ZA" sz="2400" dirty="0" smtClean="0"/>
              <a:t>Table 6 </a:t>
            </a:r>
            <a:r>
              <a:rPr lang="en-ZA" sz="2400" dirty="0" smtClean="0"/>
              <a:t>(b</a:t>
            </a:r>
            <a:r>
              <a:rPr lang="en-ZA" sz="2400" dirty="0" smtClean="0"/>
              <a:t>):</a:t>
            </a:r>
            <a:r>
              <a:rPr lang="en-ZA" sz="2400" dirty="0"/>
              <a:t> </a:t>
            </a:r>
            <a:r>
              <a:rPr lang="en-ZA" sz="2400" dirty="0" smtClean="0"/>
              <a:t>Optimization </a:t>
            </a:r>
            <a:r>
              <a:rPr lang="en-ZA" sz="2400" dirty="0"/>
              <a:t>of LA </a:t>
            </a:r>
            <a:r>
              <a:rPr lang="en-ZA" sz="2400" dirty="0" smtClean="0"/>
              <a:t>production</a:t>
            </a:r>
            <a:r>
              <a:rPr lang="en-ZA" sz="2400" dirty="0"/>
              <a:t/>
            </a:r>
            <a:br>
              <a:rPr lang="en-ZA" sz="2400" dirty="0"/>
            </a:b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298314"/>
              </p:ext>
            </p:extLst>
          </p:nvPr>
        </p:nvGraphicFramePr>
        <p:xfrm>
          <a:off x="900751" y="1091824"/>
          <a:ext cx="9608024" cy="5406968"/>
        </p:xfrm>
        <a:graphic>
          <a:graphicData uri="http://schemas.openxmlformats.org/drawingml/2006/table">
            <a:tbl>
              <a:tblPr firstRow="1" firstCol="1" bandRow="1">
                <a:tableStyleId>{D27102A9-8310-4765-A935-A1911B00CA55}</a:tableStyleId>
              </a:tblPr>
              <a:tblGrid>
                <a:gridCol w="948118"/>
                <a:gridCol w="1025050"/>
                <a:gridCol w="952278"/>
                <a:gridCol w="946039"/>
                <a:gridCol w="993862"/>
                <a:gridCol w="947081"/>
                <a:gridCol w="943961"/>
                <a:gridCol w="959555"/>
                <a:gridCol w="938764"/>
                <a:gridCol w="953316"/>
              </a:tblGrid>
              <a:tr h="555716">
                <a:tc>
                  <a:txBody>
                    <a:bodyPr/>
                    <a:lstStyle/>
                    <a:p>
                      <a:pPr algn="ctr">
                        <a:lnSpc>
                          <a:spcPct val="115000"/>
                        </a:lnSpc>
                        <a:spcAft>
                          <a:spcPts val="0"/>
                        </a:spcAft>
                      </a:pPr>
                      <a:r>
                        <a:rPr lang="en-ZA" sz="1200" dirty="0">
                          <a:effectLst/>
                        </a:rPr>
                        <a:t>Sample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Cellobiose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Glucose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Xylose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Arabinose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Formic acid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Acetic acid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Levulinic acid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HMF</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Furfural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mg/l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mg/l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mg/l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dirty="0">
                          <a:effectLst/>
                        </a:rPr>
                        <a:t>431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14500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930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5900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290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11000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810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210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7400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290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140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16500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930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290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11000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560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1800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220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15000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800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5700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12000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410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dirty="0">
                          <a:effectLst/>
                        </a:rPr>
                        <a:t>435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190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7900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280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17000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6400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7400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280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230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7600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18000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439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230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7800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290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17000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95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7800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860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210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7900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300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190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4700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320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7800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290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13000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670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5600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270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12000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1400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180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8500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19000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130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220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6500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310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15000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575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33500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5160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529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2300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270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3000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920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2400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7100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300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16000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449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130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3700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310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17000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r h="231012">
                <a:tc>
                  <a:txBody>
                    <a:bodyPr/>
                    <a:lstStyle/>
                    <a:p>
                      <a:pPr algn="ctr">
                        <a:lnSpc>
                          <a:spcPct val="115000"/>
                        </a:lnSpc>
                        <a:spcAft>
                          <a:spcPts val="0"/>
                        </a:spcAft>
                      </a:pPr>
                      <a:r>
                        <a:rPr lang="en-ZA" sz="1200">
                          <a:effectLst/>
                        </a:rPr>
                        <a:t>450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&lt; 50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a:effectLst/>
                        </a:rPr>
                        <a:t>170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7800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300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smtClean="0">
                          <a:effectLst/>
                        </a:rPr>
                        <a:t>17000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c>
                  <a:txBody>
                    <a:bodyPr/>
                    <a:lstStyle/>
                    <a:p>
                      <a:pPr algn="ctr">
                        <a:lnSpc>
                          <a:spcPct val="115000"/>
                        </a:lnSpc>
                        <a:spcAft>
                          <a:spcPts val="0"/>
                        </a:spcAft>
                      </a:pPr>
                      <a:r>
                        <a:rPr lang="en-ZA" sz="1200" dirty="0">
                          <a:effectLst/>
                        </a:rPr>
                        <a:t>&lt; 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409" marR="68409" marT="0" marB="0"/>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3293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Production of LA from cellulignin</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870709"/>
              </p:ext>
            </p:extLst>
          </p:nvPr>
        </p:nvGraphicFramePr>
        <p:xfrm>
          <a:off x="646113" y="2472266"/>
          <a:ext cx="10435868" cy="2669854"/>
        </p:xfrm>
        <a:graphic>
          <a:graphicData uri="http://schemas.openxmlformats.org/drawingml/2006/table">
            <a:tbl>
              <a:tblPr firstRow="1" firstCol="1" bandRow="1">
                <a:tableStyleId>{D27102A9-8310-4765-A935-A1911B00CA55}</a:tableStyleId>
              </a:tblPr>
              <a:tblGrid>
                <a:gridCol w="521802"/>
                <a:gridCol w="1254403"/>
                <a:gridCol w="1128507"/>
                <a:gridCol w="1064379"/>
                <a:gridCol w="822532"/>
                <a:gridCol w="1151185"/>
                <a:gridCol w="896626"/>
                <a:gridCol w="1008686"/>
                <a:gridCol w="1011428"/>
                <a:gridCol w="655006"/>
                <a:gridCol w="921314"/>
              </a:tblGrid>
              <a:tr h="813205">
                <a:tc>
                  <a:txBody>
                    <a:bodyPr/>
                    <a:lstStyle/>
                    <a:p>
                      <a:pPr algn="ctr">
                        <a:lnSpc>
                          <a:spcPct val="115000"/>
                        </a:lnSpc>
                        <a:spcAft>
                          <a:spcPts val="0"/>
                        </a:spcAft>
                      </a:pPr>
                      <a:r>
                        <a:rPr lang="en-ZA" sz="1600" dirty="0">
                          <a:effectLst/>
                        </a:rPr>
                        <a:t>No.</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Sample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Cellobiose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Glucose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Xylose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Arabinose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Formic Acid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Acetic Acid</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Levulinic acid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HMF</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Furfural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r>
              <a:tr h="482485">
                <a:tc>
                  <a:txBody>
                    <a:bodyPr/>
                    <a:lstStyle/>
                    <a:p>
                      <a:pPr algn="ctr">
                        <a:lnSpc>
                          <a:spcPct val="115000"/>
                        </a:lnSpc>
                        <a:spcAft>
                          <a:spcPts val="0"/>
                        </a:spcAft>
                      </a:pPr>
                      <a:r>
                        <a:rPr lang="en-ZA" sz="1600">
                          <a:effectLst/>
                        </a:rPr>
                        <a:t> </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 </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mg/l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mg/l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mg/l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mg/l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mg/l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mg/l</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r>
              <a:tr h="813332">
                <a:tc>
                  <a:txBody>
                    <a:bodyPr/>
                    <a:lstStyle/>
                    <a:p>
                      <a:pPr algn="ctr">
                        <a:lnSpc>
                          <a:spcPct val="115000"/>
                        </a:lnSpc>
                        <a:spcAft>
                          <a:spcPts val="0"/>
                        </a:spcAft>
                      </a:pPr>
                      <a:r>
                        <a:rPr lang="en-ZA" sz="1600">
                          <a:effectLst/>
                        </a:rPr>
                        <a:t>1</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Cellulignin (LHW)</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1075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940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215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1875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&lt; 50</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p>
                    <a:p>
                      <a:pPr algn="ctr">
                        <a:lnSpc>
                          <a:spcPct val="115000"/>
                        </a:lnSpc>
                        <a:spcAft>
                          <a:spcPts val="0"/>
                        </a:spcAft>
                      </a:pPr>
                      <a:r>
                        <a:rPr lang="en-ZA" sz="1600" dirty="0">
                          <a:effectLst/>
                        </a:rPr>
                        <a:t>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r>
              <a:tr h="547511">
                <a:tc>
                  <a:txBody>
                    <a:bodyPr/>
                    <a:lstStyle/>
                    <a:p>
                      <a:pPr algn="ctr">
                        <a:lnSpc>
                          <a:spcPct val="115000"/>
                        </a:lnSpc>
                        <a:spcAft>
                          <a:spcPts val="0"/>
                        </a:spcAft>
                      </a:pPr>
                      <a:r>
                        <a:rPr lang="en-ZA" sz="1600" dirty="0" smtClean="0">
                          <a:effectLst/>
                          <a:latin typeface="+mn-lt"/>
                          <a:ea typeface="+mn-ea"/>
                          <a:cs typeface="+mn-cs"/>
                        </a:rPr>
                        <a:t>2</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a:effectLst/>
                        </a:rPr>
                        <a:t>Cellulose (pure)</a:t>
                      </a:r>
                      <a:endParaRPr lang="en-ZA"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2400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&lt;50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rPr>
                        <a:t>1625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65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smtClean="0">
                          <a:effectLst/>
                          <a:latin typeface="+mn-lt"/>
                          <a:ea typeface="+mn-ea"/>
                          <a:cs typeface="+mn-cs"/>
                        </a:rPr>
                        <a:t>3250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&lt; 50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ounded Rectangle 5"/>
          <p:cNvSpPr/>
          <p:nvPr/>
        </p:nvSpPr>
        <p:spPr>
          <a:xfrm>
            <a:off x="646112" y="1460311"/>
            <a:ext cx="9084742" cy="7096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solidFill>
                  <a:schemeClr val="bg2">
                    <a:lumMod val="25000"/>
                  </a:schemeClr>
                </a:solidFill>
              </a:rPr>
              <a:t>Table </a:t>
            </a:r>
            <a:r>
              <a:rPr lang="en-ZA" b="1" dirty="0">
                <a:solidFill>
                  <a:schemeClr val="bg2">
                    <a:lumMod val="25000"/>
                  </a:schemeClr>
                </a:solidFill>
              </a:rPr>
              <a:t>7</a:t>
            </a:r>
            <a:r>
              <a:rPr lang="en-ZA" b="1" dirty="0" smtClean="0">
                <a:solidFill>
                  <a:schemeClr val="bg2">
                    <a:lumMod val="25000"/>
                  </a:schemeClr>
                </a:solidFill>
              </a:rPr>
              <a:t>: </a:t>
            </a:r>
            <a:r>
              <a:rPr lang="en-ZA" b="1" dirty="0" smtClean="0">
                <a:solidFill>
                  <a:schemeClr val="bg2">
                    <a:lumMod val="25000"/>
                  </a:schemeClr>
                </a:solidFill>
              </a:rPr>
              <a:t>Production </a:t>
            </a:r>
            <a:r>
              <a:rPr lang="en-ZA" b="1" dirty="0">
                <a:solidFill>
                  <a:schemeClr val="bg2">
                    <a:lumMod val="25000"/>
                  </a:schemeClr>
                </a:solidFill>
              </a:rPr>
              <a:t>of LA from cellulignin and pure cellulose </a:t>
            </a:r>
            <a:r>
              <a:rPr lang="en-ZA" b="1" dirty="0" smtClean="0">
                <a:solidFill>
                  <a:schemeClr val="bg2">
                    <a:lumMod val="25000"/>
                  </a:schemeClr>
                </a:solidFill>
              </a:rPr>
              <a:t>using MSA</a:t>
            </a:r>
            <a:endParaRPr lang="en-ZA" b="1" dirty="0">
              <a:solidFill>
                <a:schemeClr val="bg2">
                  <a:lumMod val="25000"/>
                </a:schemeClr>
              </a:solidFill>
            </a:endParaRPr>
          </a:p>
        </p:txBody>
      </p:sp>
    </p:spTree>
    <p:extLst>
      <p:ext uri="{BB962C8B-B14F-4D97-AF65-F5344CB8AC3E}">
        <p14:creationId xmlns:p14="http://schemas.microsoft.com/office/powerpoint/2010/main" val="231955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2012"/>
            <a:ext cx="9404723" cy="1323833"/>
          </a:xfrm>
        </p:spPr>
        <p:txBody>
          <a:bodyPr/>
          <a:lstStyle/>
          <a:p>
            <a:r>
              <a:rPr lang="en-ZA" sz="4000" dirty="0" smtClean="0"/>
              <a:t>Conclusion</a:t>
            </a:r>
            <a:endParaRPr lang="en-ZA" sz="4000" dirty="0"/>
          </a:p>
        </p:txBody>
      </p:sp>
      <p:sp>
        <p:nvSpPr>
          <p:cNvPr id="3" name="Content Placeholder 2"/>
          <p:cNvSpPr>
            <a:spLocks noGrp="1"/>
          </p:cNvSpPr>
          <p:nvPr>
            <p:ph idx="1"/>
          </p:nvPr>
        </p:nvSpPr>
        <p:spPr>
          <a:xfrm>
            <a:off x="646111" y="1160061"/>
            <a:ext cx="10040085" cy="5568286"/>
          </a:xfrm>
        </p:spPr>
        <p:txBody>
          <a:bodyPr>
            <a:noAutofit/>
          </a:bodyPr>
          <a:lstStyle/>
          <a:p>
            <a:pPr marL="0" indent="0">
              <a:buNone/>
            </a:pPr>
            <a:endParaRPr lang="en-ZA" sz="2400" dirty="0" smtClean="0"/>
          </a:p>
          <a:p>
            <a:pPr indent="-342900" algn="just">
              <a:buClr>
                <a:schemeClr val="tx2"/>
              </a:buClr>
            </a:pPr>
            <a:r>
              <a:rPr lang="en-ZA" sz="2400" dirty="0" smtClean="0"/>
              <a:t>LHW </a:t>
            </a:r>
            <a:r>
              <a:rPr lang="en-ZA" sz="2400" dirty="0" smtClean="0"/>
              <a:t>dissolved </a:t>
            </a:r>
            <a:r>
              <a:rPr lang="en-ZA" sz="2400" dirty="0" smtClean="0"/>
              <a:t>hemicellulose </a:t>
            </a:r>
            <a:r>
              <a:rPr lang="en-ZA" sz="2400" dirty="0" smtClean="0"/>
              <a:t>although 11 % of hemicellulose remained in cellulignin</a:t>
            </a:r>
            <a:r>
              <a:rPr lang="en-ZA" sz="2400" dirty="0" smtClean="0"/>
              <a:t>, </a:t>
            </a:r>
            <a:r>
              <a:rPr lang="en-ZA" sz="2400" dirty="0"/>
              <a:t>this method is more preferred because it only uses water and </a:t>
            </a:r>
            <a:r>
              <a:rPr lang="en-ZA" sz="2400" dirty="0" smtClean="0"/>
              <a:t>the reaction time of </a:t>
            </a:r>
            <a:r>
              <a:rPr lang="en-ZA" sz="2400" dirty="0" smtClean="0"/>
              <a:t>1 hr. </a:t>
            </a:r>
            <a:endParaRPr lang="en-ZA" sz="2400" dirty="0" smtClean="0"/>
          </a:p>
          <a:p>
            <a:pPr indent="-342900" algn="just">
              <a:buClr>
                <a:schemeClr val="tx2"/>
              </a:buClr>
            </a:pPr>
            <a:r>
              <a:rPr lang="en-ZA" sz="2400" dirty="0" smtClean="0"/>
              <a:t>Enzymatic hydrolysis </a:t>
            </a:r>
            <a:r>
              <a:rPr lang="en-ZA" sz="2400" dirty="0" smtClean="0"/>
              <a:t>converted </a:t>
            </a:r>
            <a:r>
              <a:rPr lang="en-ZA" sz="2400" dirty="0"/>
              <a:t>cellulose into glucose </a:t>
            </a:r>
            <a:r>
              <a:rPr lang="en-ZA" sz="2400" dirty="0" smtClean="0"/>
              <a:t>solution with a concentration of 42.7 g/L.</a:t>
            </a:r>
            <a:endParaRPr lang="en-ZA" sz="2400" dirty="0" smtClean="0"/>
          </a:p>
          <a:p>
            <a:pPr indent="-342900" algn="just">
              <a:buClr>
                <a:schemeClr val="tx2"/>
              </a:buClr>
            </a:pPr>
            <a:r>
              <a:rPr lang="en-ZA" sz="2400" dirty="0" smtClean="0"/>
              <a:t>In comparing sulphuric acid and MSA, a </a:t>
            </a:r>
            <a:r>
              <a:rPr lang="en-ZA" sz="2400" dirty="0"/>
              <a:t>slightly </a:t>
            </a:r>
            <a:r>
              <a:rPr lang="en-ZA" sz="2400" dirty="0" smtClean="0"/>
              <a:t>difference of 2.3 % was observed, therefore </a:t>
            </a:r>
            <a:r>
              <a:rPr lang="en-ZA" sz="2400" dirty="0"/>
              <a:t>MSA can be used for the production of LA because it is more environmentally friendly, less toxic and less corrosive compared to </a:t>
            </a:r>
            <a:r>
              <a:rPr lang="en-ZA" sz="2400" dirty="0" smtClean="0"/>
              <a:t>H</a:t>
            </a:r>
            <a:r>
              <a:rPr lang="en-ZA" sz="2400" baseline="-25000" dirty="0" smtClean="0"/>
              <a:t>2</a:t>
            </a:r>
            <a:r>
              <a:rPr lang="en-ZA" sz="2400" dirty="0" smtClean="0"/>
              <a:t>SO</a:t>
            </a:r>
            <a:r>
              <a:rPr lang="en-ZA" sz="2400" baseline="-25000" dirty="0" smtClean="0"/>
              <a:t>4.</a:t>
            </a:r>
          </a:p>
          <a:p>
            <a:pPr indent="-342900" algn="just">
              <a:buClr>
                <a:schemeClr val="tx2"/>
              </a:buClr>
            </a:pPr>
            <a:r>
              <a:rPr lang="en-ZA" sz="2400" dirty="0" smtClean="0"/>
              <a:t>When LA was produced from glucose solution at 180 </a:t>
            </a:r>
            <a:r>
              <a:rPr lang="en-ZA" sz="2400" baseline="30000" dirty="0" smtClean="0"/>
              <a:t>o</a:t>
            </a:r>
            <a:r>
              <a:rPr lang="en-ZA" sz="2400" dirty="0" smtClean="0"/>
              <a:t>C, with 0.625 M of MSA for 60 min</a:t>
            </a:r>
            <a:r>
              <a:rPr lang="en-ZA" sz="2400" dirty="0"/>
              <a:t>, gave the highest yield of </a:t>
            </a:r>
            <a:r>
              <a:rPr lang="en-ZA" sz="2400" dirty="0" smtClean="0"/>
              <a:t>19000 </a:t>
            </a:r>
            <a:r>
              <a:rPr lang="en-ZA" sz="2400" dirty="0"/>
              <a:t>mg\L </a:t>
            </a:r>
            <a:r>
              <a:rPr lang="en-ZA" sz="2400" dirty="0" smtClean="0"/>
              <a:t>compared with </a:t>
            </a:r>
            <a:r>
              <a:rPr lang="en-ZA" sz="2400" dirty="0"/>
              <a:t>other parameters that were </a:t>
            </a:r>
            <a:r>
              <a:rPr lang="en-ZA" sz="2400" dirty="0" smtClean="0"/>
              <a:t>used for the optimisation of LA production.</a:t>
            </a:r>
            <a:endParaRPr lang="en-ZA" sz="2400" dirty="0"/>
          </a:p>
        </p:txBody>
      </p:sp>
    </p:spTree>
    <p:extLst>
      <p:ext uri="{BB962C8B-B14F-4D97-AF65-F5344CB8AC3E}">
        <p14:creationId xmlns:p14="http://schemas.microsoft.com/office/powerpoint/2010/main" val="4177277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Acknowledgements</a:t>
            </a:r>
            <a:endParaRPr lang="en-ZA" sz="4000" dirty="0"/>
          </a:p>
        </p:txBody>
      </p:sp>
      <p:sp>
        <p:nvSpPr>
          <p:cNvPr id="3" name="Content Placeholder 2"/>
          <p:cNvSpPr>
            <a:spLocks noGrp="1"/>
          </p:cNvSpPr>
          <p:nvPr>
            <p:ph idx="1"/>
          </p:nvPr>
        </p:nvSpPr>
        <p:spPr>
          <a:xfrm>
            <a:off x="903111" y="1727200"/>
            <a:ext cx="10028745" cy="5014794"/>
          </a:xfrm>
        </p:spPr>
        <p:txBody>
          <a:bodyPr>
            <a:normAutofit lnSpcReduction="10000"/>
          </a:bodyPr>
          <a:lstStyle/>
          <a:p>
            <a:pPr marL="0" indent="0">
              <a:buNone/>
            </a:pPr>
            <a:r>
              <a:rPr lang="en-ZA" sz="2400" dirty="0"/>
              <a:t>I would like to thank the following </a:t>
            </a:r>
            <a:r>
              <a:rPr lang="en-ZA" sz="2400" dirty="0" smtClean="0"/>
              <a:t>for </a:t>
            </a:r>
            <a:r>
              <a:rPr lang="en-ZA" sz="2400" dirty="0"/>
              <a:t>assisting me in this work</a:t>
            </a:r>
            <a:r>
              <a:rPr lang="en-ZA" sz="2400" dirty="0" smtClean="0"/>
              <a:t>:</a:t>
            </a:r>
          </a:p>
          <a:p>
            <a:pPr marL="0" indent="0">
              <a:buNone/>
            </a:pPr>
            <a:endParaRPr lang="en-ZA" sz="2400" dirty="0"/>
          </a:p>
          <a:p>
            <a:pPr algn="just">
              <a:buClr>
                <a:schemeClr val="tx2"/>
              </a:buClr>
            </a:pPr>
            <a:r>
              <a:rPr lang="en-ZA" sz="2400" dirty="0"/>
              <a:t>My supervisor, Prof </a:t>
            </a:r>
            <a:r>
              <a:rPr lang="en-ZA" sz="2400" dirty="0" smtClean="0"/>
              <a:t>Nirmala </a:t>
            </a:r>
            <a:r>
              <a:rPr lang="en-ZA" sz="2400" dirty="0"/>
              <a:t>Deenadayalu and Co-supervisor, Dr </a:t>
            </a:r>
            <a:r>
              <a:rPr lang="en-ZA" sz="2400" dirty="0" smtClean="0"/>
              <a:t>Prashant Reddy</a:t>
            </a:r>
            <a:endParaRPr lang="en-ZA" sz="2400" dirty="0"/>
          </a:p>
          <a:p>
            <a:pPr algn="just">
              <a:buClr>
                <a:schemeClr val="tx2"/>
              </a:buClr>
            </a:pPr>
            <a:r>
              <a:rPr lang="en-ZA" sz="2400" dirty="0"/>
              <a:t>Lisa Schmidt </a:t>
            </a:r>
            <a:r>
              <a:rPr lang="en-ZA" sz="2400" dirty="0" smtClean="0"/>
              <a:t>, Dr Carsten Zetzl and Prof Irina Smirnova from TUHH</a:t>
            </a:r>
            <a:endParaRPr lang="en-ZA" sz="2400" dirty="0"/>
          </a:p>
          <a:p>
            <a:pPr algn="just">
              <a:buClr>
                <a:schemeClr val="tx2"/>
              </a:buClr>
            </a:pPr>
            <a:r>
              <a:rPr lang="en-ZA" sz="2400" dirty="0"/>
              <a:t>Alpha and Omega</a:t>
            </a:r>
          </a:p>
          <a:p>
            <a:pPr algn="just">
              <a:buClr>
                <a:schemeClr val="tx2"/>
              </a:buClr>
            </a:pPr>
            <a:r>
              <a:rPr lang="en-ZA" sz="2400" dirty="0"/>
              <a:t>My </a:t>
            </a:r>
            <a:r>
              <a:rPr lang="en-ZA" sz="2400" dirty="0" smtClean="0"/>
              <a:t>family</a:t>
            </a:r>
          </a:p>
          <a:p>
            <a:pPr algn="just">
              <a:buClr>
                <a:schemeClr val="tx2"/>
              </a:buClr>
            </a:pPr>
            <a:r>
              <a:rPr lang="en-ZA" sz="2400" dirty="0"/>
              <a:t>Technische Universität </a:t>
            </a:r>
            <a:r>
              <a:rPr lang="en-ZA" sz="2400" dirty="0" smtClean="0"/>
              <a:t>Hamburg-Harburg (TUHH</a:t>
            </a:r>
            <a:r>
              <a:rPr lang="en-ZA" sz="2400" dirty="0"/>
              <a:t>) , Institute of Thermal Separation </a:t>
            </a:r>
            <a:r>
              <a:rPr lang="en-ZA" sz="2400" dirty="0" smtClean="0"/>
              <a:t>Processes for </a:t>
            </a:r>
            <a:r>
              <a:rPr lang="en-ZA" sz="2400" dirty="0"/>
              <a:t>providing the facilities to carry out the present </a:t>
            </a:r>
            <a:r>
              <a:rPr lang="en-ZA" sz="2400" dirty="0" smtClean="0"/>
              <a:t>work</a:t>
            </a:r>
            <a:endParaRPr lang="en-ZA" sz="2400" dirty="0"/>
          </a:p>
          <a:p>
            <a:pPr algn="just">
              <a:buClr>
                <a:schemeClr val="tx2"/>
              </a:buClr>
            </a:pPr>
            <a:r>
              <a:rPr lang="en-ZA" sz="2400" dirty="0"/>
              <a:t>And  NRF for funding this </a:t>
            </a:r>
            <a:r>
              <a:rPr lang="en-ZA" sz="2400" dirty="0" smtClean="0"/>
              <a:t>project</a:t>
            </a:r>
          </a:p>
          <a:p>
            <a:pPr algn="just">
              <a:buClr>
                <a:schemeClr val="tx2"/>
              </a:buClr>
            </a:pPr>
            <a:r>
              <a:rPr lang="en-ZA" sz="2400" dirty="0" smtClean="0"/>
              <a:t>DUT for providing me with the opportunity to pursue my studies</a:t>
            </a:r>
            <a:endParaRPr lang="en-ZA" sz="2400" dirty="0"/>
          </a:p>
          <a:p>
            <a:endParaRPr lang="en-ZA" dirty="0"/>
          </a:p>
          <a:p>
            <a:endParaRPr lang="en-ZA" dirty="0"/>
          </a:p>
        </p:txBody>
      </p:sp>
    </p:spTree>
    <p:extLst>
      <p:ext uri="{BB962C8B-B14F-4D97-AF65-F5344CB8AC3E}">
        <p14:creationId xmlns:p14="http://schemas.microsoft.com/office/powerpoint/2010/main" val="3198622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023"/>
            <a:ext cx="10160000" cy="1296537"/>
          </a:xfrm>
        </p:spPr>
        <p:txBody>
          <a:bodyPr/>
          <a:lstStyle/>
          <a:p>
            <a:r>
              <a:rPr lang="en-ZA" sz="4400" dirty="0"/>
              <a:t>Thank you for </a:t>
            </a:r>
            <a:r>
              <a:rPr lang="en-ZA" sz="4400" dirty="0" smtClean="0"/>
              <a:t>listening</a:t>
            </a:r>
            <a:br>
              <a:rPr lang="en-ZA" sz="4400" dirty="0" smtClean="0"/>
            </a:br>
            <a:r>
              <a:rPr lang="en-ZA" sz="4400" dirty="0" smtClean="0"/>
              <a:t> </a:t>
            </a:r>
            <a:r>
              <a:rPr lang="en-ZA" sz="4400" dirty="0"/>
              <a:t>Ngiyabonga</a:t>
            </a:r>
          </a:p>
        </p:txBody>
      </p:sp>
      <p:pic>
        <p:nvPicPr>
          <p:cNvPr id="5" name="Content Placeholder 3"/>
          <p:cNvPicPr>
            <a:picLocks noGrp="1" noChangeAspect="1"/>
          </p:cNvPicPr>
          <p:nvPr>
            <p:ph idx="1"/>
          </p:nvPr>
        </p:nvPicPr>
        <p:blipFill>
          <a:blip r:embed="rId2"/>
          <a:stretch>
            <a:fillRect/>
          </a:stretch>
        </p:blipFill>
        <p:spPr>
          <a:xfrm>
            <a:off x="1275644" y="2236209"/>
            <a:ext cx="8274756" cy="4401658"/>
          </a:xfrm>
          <a:prstGeom prst="rect">
            <a:avLst/>
          </a:prstGeom>
        </p:spPr>
      </p:pic>
    </p:spTree>
    <p:extLst>
      <p:ext uri="{BB962C8B-B14F-4D97-AF65-F5344CB8AC3E}">
        <p14:creationId xmlns:p14="http://schemas.microsoft.com/office/powerpoint/2010/main" val="2327580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31383"/>
          </a:xfrm>
        </p:spPr>
        <p:txBody>
          <a:bodyPr/>
          <a:lstStyle/>
          <a:p>
            <a:r>
              <a:rPr lang="en-ZA" sz="4000" dirty="0"/>
              <a:t>Aim</a:t>
            </a:r>
          </a:p>
        </p:txBody>
      </p:sp>
      <p:sp>
        <p:nvSpPr>
          <p:cNvPr id="3" name="Content Placeholder 2"/>
          <p:cNvSpPr>
            <a:spLocks noGrp="1"/>
          </p:cNvSpPr>
          <p:nvPr>
            <p:ph idx="1"/>
          </p:nvPr>
        </p:nvSpPr>
        <p:spPr>
          <a:xfrm>
            <a:off x="846162" y="1501254"/>
            <a:ext cx="10017456" cy="5145206"/>
          </a:xfrm>
        </p:spPr>
        <p:txBody>
          <a:bodyPr>
            <a:normAutofit/>
          </a:bodyPr>
          <a:lstStyle/>
          <a:p>
            <a:pPr marL="114300" indent="0" algn="just">
              <a:buClr>
                <a:schemeClr val="tx2"/>
              </a:buClr>
              <a:buNone/>
            </a:pPr>
            <a:r>
              <a:rPr lang="en-ZA" sz="2800" dirty="0"/>
              <a:t>The main purpose of this work </a:t>
            </a:r>
            <a:r>
              <a:rPr lang="en-ZA" sz="2800" dirty="0" smtClean="0"/>
              <a:t>was </a:t>
            </a:r>
            <a:r>
              <a:rPr lang="en-ZA" sz="2800" dirty="0"/>
              <a:t>to produce levulinic acid from sugarcane bagasse using </a:t>
            </a:r>
            <a:r>
              <a:rPr lang="en-ZA" sz="2800" dirty="0" smtClean="0"/>
              <a:t>an experimental </a:t>
            </a:r>
            <a:r>
              <a:rPr lang="en-ZA" sz="2800" dirty="0"/>
              <a:t>design that complies with </a:t>
            </a:r>
            <a:r>
              <a:rPr lang="en-ZA" sz="2800" dirty="0" smtClean="0"/>
              <a:t>the principles </a:t>
            </a:r>
            <a:r>
              <a:rPr lang="en-ZA" sz="2800" dirty="0"/>
              <a:t>of </a:t>
            </a:r>
            <a:r>
              <a:rPr lang="en-ZA" sz="2800" dirty="0" smtClean="0"/>
              <a:t>Green Chemistry.</a:t>
            </a:r>
          </a:p>
          <a:p>
            <a:pPr algn="just">
              <a:buClr>
                <a:schemeClr val="tx2"/>
              </a:buClr>
            </a:pPr>
            <a:r>
              <a:rPr lang="en-ZA" sz="2800" dirty="0"/>
              <a:t>Green chemistry, </a:t>
            </a:r>
            <a:r>
              <a:rPr lang="en-ZA" sz="2800" dirty="0" smtClean="0"/>
              <a:t>which is also </a:t>
            </a:r>
            <a:r>
              <a:rPr lang="en-ZA" sz="2800" dirty="0"/>
              <a:t>known as sustainable chemistry, is the design of chemical products and processes that reduce or eliminate the use or generation of hazardous substances. Green chemistry applies across the life cycle of a chemical product, including its design, manufacture, and use. </a:t>
            </a:r>
            <a:endParaRPr lang="en-ZA" sz="2800" dirty="0" smtClean="0"/>
          </a:p>
          <a:p>
            <a:pPr algn="just">
              <a:buClr>
                <a:schemeClr val="tx2"/>
              </a:buClr>
            </a:pPr>
            <a:endParaRPr lang="en-ZA" sz="2800" dirty="0"/>
          </a:p>
          <a:p>
            <a:endParaRPr lang="en-ZA" sz="2800" dirty="0"/>
          </a:p>
        </p:txBody>
      </p:sp>
      <p:sp>
        <p:nvSpPr>
          <p:cNvPr id="4" name="Oval 3"/>
          <p:cNvSpPr/>
          <p:nvPr/>
        </p:nvSpPr>
        <p:spPr>
          <a:xfrm>
            <a:off x="1460311" y="5322627"/>
            <a:ext cx="1746914" cy="12692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Prevention</a:t>
            </a:r>
            <a:endParaRPr lang="en-ZA" dirty="0"/>
          </a:p>
        </p:txBody>
      </p:sp>
      <p:sp>
        <p:nvSpPr>
          <p:cNvPr id="5" name="Oval 4"/>
          <p:cNvSpPr/>
          <p:nvPr/>
        </p:nvSpPr>
        <p:spPr>
          <a:xfrm>
            <a:off x="4230806" y="5213445"/>
            <a:ext cx="2279176" cy="150125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Use </a:t>
            </a:r>
            <a:r>
              <a:rPr lang="en-ZA" dirty="0"/>
              <a:t>of Renewable Feedstocks</a:t>
            </a:r>
          </a:p>
        </p:txBody>
      </p:sp>
      <p:sp>
        <p:nvSpPr>
          <p:cNvPr id="6" name="Oval 5"/>
          <p:cNvSpPr/>
          <p:nvPr/>
        </p:nvSpPr>
        <p:spPr>
          <a:xfrm>
            <a:off x="7915701" y="5213445"/>
            <a:ext cx="2402006" cy="150125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Less </a:t>
            </a:r>
            <a:r>
              <a:rPr lang="en-ZA" dirty="0"/>
              <a:t>Hazardous Chemical Syntheses</a:t>
            </a:r>
          </a:p>
        </p:txBody>
      </p:sp>
    </p:spTree>
    <p:extLst>
      <p:ext uri="{BB962C8B-B14F-4D97-AF65-F5344CB8AC3E}">
        <p14:creationId xmlns:p14="http://schemas.microsoft.com/office/powerpoint/2010/main" val="358300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160000" cy="1172025"/>
          </a:xfrm>
        </p:spPr>
        <p:txBody>
          <a:bodyPr/>
          <a:lstStyle/>
          <a:p>
            <a:r>
              <a:rPr lang="en-ZA" sz="4000" dirty="0" smtClean="0"/>
              <a:t>Objectives of the Study</a:t>
            </a:r>
            <a:r>
              <a:rPr lang="en-ZA" sz="4000" dirty="0"/>
              <a:t/>
            </a:r>
            <a:br>
              <a:rPr lang="en-ZA" sz="4000" dirty="0"/>
            </a:br>
            <a:endParaRPr lang="en-ZA" sz="4000" dirty="0"/>
          </a:p>
        </p:txBody>
      </p:sp>
      <p:sp>
        <p:nvSpPr>
          <p:cNvPr id="3" name="Content Placeholder 2"/>
          <p:cNvSpPr>
            <a:spLocks noGrp="1"/>
          </p:cNvSpPr>
          <p:nvPr>
            <p:ph idx="1"/>
          </p:nvPr>
        </p:nvSpPr>
        <p:spPr>
          <a:xfrm>
            <a:off x="862885" y="1455314"/>
            <a:ext cx="9620517" cy="5190186"/>
          </a:xfrm>
        </p:spPr>
        <p:txBody>
          <a:bodyPr>
            <a:noAutofit/>
          </a:bodyPr>
          <a:lstStyle/>
          <a:p>
            <a:pPr marL="0" indent="0">
              <a:buNone/>
            </a:pPr>
            <a:r>
              <a:rPr lang="en-ZA" sz="2400" dirty="0" smtClean="0"/>
              <a:t>Sugarcane bagasse pretreatment:  </a:t>
            </a:r>
          </a:p>
          <a:p>
            <a:pPr>
              <a:buClr>
                <a:schemeClr val="tx2"/>
              </a:buClr>
            </a:pPr>
            <a:r>
              <a:rPr lang="en-ZA" sz="2400" dirty="0" smtClean="0"/>
              <a:t>Liquid Hot Water pretreatment</a:t>
            </a:r>
          </a:p>
          <a:p>
            <a:pPr>
              <a:buClr>
                <a:schemeClr val="tx2"/>
              </a:buClr>
            </a:pPr>
            <a:r>
              <a:rPr lang="en-ZA" sz="2400" dirty="0" smtClean="0"/>
              <a:t>Enzymatic hydrolysis</a:t>
            </a:r>
          </a:p>
          <a:p>
            <a:pPr marL="0" indent="0">
              <a:buNone/>
            </a:pPr>
            <a:endParaRPr lang="en-ZA" sz="2400" dirty="0"/>
          </a:p>
          <a:p>
            <a:pPr marL="0" indent="0">
              <a:buNone/>
            </a:pPr>
            <a:r>
              <a:rPr lang="en-ZA" sz="2400" dirty="0" smtClean="0"/>
              <a:t>Acid hydrolysis of glucose solution:</a:t>
            </a:r>
          </a:p>
          <a:p>
            <a:pPr marL="0" indent="0">
              <a:buNone/>
            </a:pPr>
            <a:r>
              <a:rPr lang="en-ZA" sz="2400" dirty="0" smtClean="0"/>
              <a:t>Comparing sulphuric acid and methanesulfonic </a:t>
            </a:r>
            <a:r>
              <a:rPr lang="en-ZA" sz="2400" dirty="0" smtClean="0"/>
              <a:t>acid (MSA)</a:t>
            </a:r>
            <a:endParaRPr lang="en-ZA" sz="2400" dirty="0" smtClean="0"/>
          </a:p>
          <a:p>
            <a:pPr marL="0" indent="0">
              <a:buNone/>
            </a:pPr>
            <a:endParaRPr lang="en-ZA" sz="2400" dirty="0"/>
          </a:p>
          <a:p>
            <a:pPr marL="0" indent="0">
              <a:buNone/>
            </a:pPr>
            <a:r>
              <a:rPr lang="en-ZA" sz="2400" dirty="0" smtClean="0"/>
              <a:t>Optimisation of levulinic acid production:</a:t>
            </a:r>
          </a:p>
          <a:p>
            <a:pPr marL="0" indent="0">
              <a:buNone/>
            </a:pPr>
            <a:r>
              <a:rPr lang="en-ZA" sz="2400" dirty="0" smtClean="0"/>
              <a:t>Comparing parameters such as temperature, time and acid concentration</a:t>
            </a:r>
            <a:endParaRPr lang="en-ZA" sz="2400" dirty="0"/>
          </a:p>
        </p:txBody>
      </p:sp>
    </p:spTree>
    <p:extLst>
      <p:ext uri="{BB962C8B-B14F-4D97-AF65-F5344CB8AC3E}">
        <p14:creationId xmlns:p14="http://schemas.microsoft.com/office/powerpoint/2010/main" val="376528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72533"/>
            <a:ext cx="9404723" cy="1018385"/>
          </a:xfrm>
        </p:spPr>
        <p:txBody>
          <a:bodyPr>
            <a:normAutofit fontScale="90000"/>
          </a:bodyPr>
          <a:lstStyle/>
          <a:p>
            <a:r>
              <a:rPr lang="en-ZA" dirty="0" smtClean="0"/>
              <a:t/>
            </a:r>
            <a:br>
              <a:rPr lang="en-ZA" dirty="0" smtClean="0"/>
            </a:br>
            <a:r>
              <a:rPr lang="en-ZA" sz="2800" dirty="0" smtClean="0"/>
              <a:t/>
            </a:r>
            <a:br>
              <a:rPr lang="en-ZA" sz="2800" dirty="0" smtClean="0"/>
            </a:br>
            <a:r>
              <a:rPr lang="en-ZA" sz="4400" dirty="0"/>
              <a:t>Introduction</a:t>
            </a:r>
            <a:br>
              <a:rPr lang="en-ZA" sz="4400" dirty="0"/>
            </a:br>
            <a:r>
              <a:rPr lang="en-ZA" sz="2800" dirty="0" smtClean="0"/>
              <a:t/>
            </a:r>
            <a:br>
              <a:rPr lang="en-ZA" sz="2800" dirty="0" smtClean="0"/>
            </a:br>
            <a:r>
              <a:rPr lang="en-ZA" sz="2800" dirty="0"/>
              <a:t/>
            </a:r>
            <a:br>
              <a:rPr lang="en-ZA" sz="2800" dirty="0"/>
            </a:br>
            <a:r>
              <a:rPr lang="en-ZA" sz="2800" dirty="0"/>
              <a:t/>
            </a:r>
            <a:br>
              <a:rPr lang="en-ZA" sz="2800" dirty="0"/>
            </a:br>
            <a:endParaRPr lang="en-ZA" sz="2800" dirty="0"/>
          </a:p>
        </p:txBody>
      </p:sp>
      <p:sp>
        <p:nvSpPr>
          <p:cNvPr id="3" name="Content Placeholder 2"/>
          <p:cNvSpPr>
            <a:spLocks noGrp="1"/>
          </p:cNvSpPr>
          <p:nvPr>
            <p:ph idx="1"/>
          </p:nvPr>
        </p:nvSpPr>
        <p:spPr>
          <a:xfrm>
            <a:off x="772732" y="1300766"/>
            <a:ext cx="9787944" cy="5557234"/>
          </a:xfrm>
        </p:spPr>
        <p:txBody>
          <a:bodyPr>
            <a:normAutofit lnSpcReduction="10000"/>
          </a:bodyPr>
          <a:lstStyle/>
          <a:p>
            <a:pPr algn="just">
              <a:buClr>
                <a:schemeClr val="tx2"/>
              </a:buClr>
            </a:pPr>
            <a:r>
              <a:rPr lang="en-ZA" sz="2600" dirty="0" smtClean="0"/>
              <a:t>When </a:t>
            </a:r>
            <a:r>
              <a:rPr lang="en-ZA" sz="2600" dirty="0"/>
              <a:t>the sugarcane </a:t>
            </a:r>
            <a:r>
              <a:rPr lang="en-ZA" sz="2600" dirty="0" smtClean="0"/>
              <a:t>stems </a:t>
            </a:r>
            <a:r>
              <a:rPr lang="en-ZA" sz="2600" dirty="0"/>
              <a:t>are milled to obtain the cane juice, which is used for sugar </a:t>
            </a:r>
            <a:r>
              <a:rPr lang="en-ZA" sz="2600" dirty="0" smtClean="0"/>
              <a:t>production, the </a:t>
            </a:r>
            <a:r>
              <a:rPr lang="en-ZA" sz="2600" dirty="0"/>
              <a:t>residual fraction that is left after the extraction of juice is called sugarcane </a:t>
            </a:r>
            <a:r>
              <a:rPr lang="en-ZA" sz="2600" dirty="0" smtClean="0"/>
              <a:t>bagasse (SB).</a:t>
            </a:r>
          </a:p>
          <a:p>
            <a:pPr algn="just">
              <a:buClr>
                <a:schemeClr val="tx2"/>
              </a:buClr>
            </a:pPr>
            <a:endParaRPr lang="en-ZA" sz="2600" dirty="0" smtClean="0"/>
          </a:p>
          <a:p>
            <a:pPr algn="just">
              <a:buClr>
                <a:schemeClr val="tx2"/>
              </a:buClr>
            </a:pPr>
            <a:r>
              <a:rPr lang="en-ZA" sz="2600" dirty="0"/>
              <a:t>Sugarcane is mainly used for sugar and alcohol production.</a:t>
            </a:r>
          </a:p>
          <a:p>
            <a:pPr algn="just">
              <a:buClr>
                <a:schemeClr val="tx2"/>
              </a:buClr>
            </a:pPr>
            <a:endParaRPr lang="en-ZA" sz="2600" dirty="0" smtClean="0"/>
          </a:p>
          <a:p>
            <a:pPr algn="just">
              <a:buClr>
                <a:schemeClr val="tx2"/>
              </a:buClr>
            </a:pPr>
            <a:r>
              <a:rPr lang="en-ZA" sz="2600" dirty="0" smtClean="0"/>
              <a:t>Sugarcane bagasse is used as a fuel </a:t>
            </a:r>
            <a:r>
              <a:rPr lang="en-ZA" sz="2600" dirty="0"/>
              <a:t>to power the sugar mill, when </a:t>
            </a:r>
            <a:r>
              <a:rPr lang="en-ZA" sz="2600" dirty="0" smtClean="0"/>
              <a:t>burnt. It </a:t>
            </a:r>
            <a:r>
              <a:rPr lang="en-ZA" sz="2600" dirty="0"/>
              <a:t>produces sufficient heat energy to supply all the needs of a typical sugar </a:t>
            </a:r>
            <a:r>
              <a:rPr lang="en-ZA" sz="2600" dirty="0" smtClean="0"/>
              <a:t>mill. </a:t>
            </a:r>
            <a:r>
              <a:rPr lang="en-ZA" sz="2600" dirty="0"/>
              <a:t>What is good about the SB used for sugar mill electricity </a:t>
            </a:r>
            <a:r>
              <a:rPr lang="en-ZA" sz="2600" dirty="0" smtClean="0"/>
              <a:t>production is </a:t>
            </a:r>
            <a:r>
              <a:rPr lang="en-ZA" sz="2600" dirty="0"/>
              <a:t>that the resulting CO</a:t>
            </a:r>
            <a:r>
              <a:rPr lang="en-ZA" sz="2200" baseline="-25000" dirty="0"/>
              <a:t>2</a:t>
            </a:r>
            <a:r>
              <a:rPr lang="en-ZA" sz="2600" dirty="0"/>
              <a:t> emissions are equal to the amount of CO</a:t>
            </a:r>
            <a:r>
              <a:rPr lang="en-ZA" sz="2200" baseline="-25000" dirty="0"/>
              <a:t>2</a:t>
            </a:r>
            <a:r>
              <a:rPr lang="en-ZA" sz="2600" dirty="0"/>
              <a:t> that the sugarcane plant absorbed from the atmosphere during its growing phase, which makes the process of cogeneration </a:t>
            </a:r>
            <a:r>
              <a:rPr lang="en-ZA" sz="2600" dirty="0" smtClean="0"/>
              <a:t>a greenhouse gas neutral technology(Rainey 2009).</a:t>
            </a:r>
            <a:endParaRPr lang="en-ZA" sz="2600" dirty="0"/>
          </a:p>
        </p:txBody>
      </p:sp>
    </p:spTree>
    <p:extLst>
      <p:ext uri="{BB962C8B-B14F-4D97-AF65-F5344CB8AC3E}">
        <p14:creationId xmlns:p14="http://schemas.microsoft.com/office/powerpoint/2010/main" val="263657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Sugarcane </a:t>
            </a:r>
            <a:r>
              <a:rPr lang="en-ZA" sz="4000" dirty="0" smtClean="0"/>
              <a:t>Bagasse </a:t>
            </a:r>
            <a:r>
              <a:rPr lang="en-ZA" sz="4000" dirty="0"/>
              <a:t>(SB)</a:t>
            </a:r>
          </a:p>
        </p:txBody>
      </p:sp>
      <p:sp>
        <p:nvSpPr>
          <p:cNvPr id="3" name="Text Placeholder 2"/>
          <p:cNvSpPr>
            <a:spLocks noGrp="1"/>
          </p:cNvSpPr>
          <p:nvPr>
            <p:ph type="body" idx="1"/>
          </p:nvPr>
        </p:nvSpPr>
        <p:spPr/>
        <p:txBody>
          <a:bodyPr/>
          <a:lstStyle/>
          <a:p>
            <a:pPr algn="l"/>
            <a:r>
              <a:rPr lang="en-ZA" dirty="0" smtClean="0"/>
              <a:t>Effect of pretreatment on SB</a:t>
            </a:r>
            <a:endParaRPr lang="en-ZA" dirty="0"/>
          </a:p>
        </p:txBody>
      </p:sp>
      <p:pic>
        <p:nvPicPr>
          <p:cNvPr id="7" name="Picture Placeholder 4"/>
          <p:cNvPicPr>
            <a:picLocks noGrp="1" noChangeAspect="1"/>
          </p:cNvPicPr>
          <p:nvPr>
            <p:ph sz="half" idx="2"/>
          </p:nvPr>
        </p:nvPicPr>
        <p:blipFill rotWithShape="1">
          <a:blip r:embed="rId2"/>
          <a:srcRect t="7272"/>
          <a:stretch/>
        </p:blipFill>
        <p:spPr>
          <a:xfrm>
            <a:off x="609600" y="2488557"/>
            <a:ext cx="4876800" cy="3362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quarter" idx="3"/>
          </p:nvPr>
        </p:nvSpPr>
        <p:spPr/>
        <p:txBody>
          <a:bodyPr/>
          <a:lstStyle/>
          <a:p>
            <a:pPr algn="l"/>
            <a:r>
              <a:rPr lang="en-ZA" dirty="0" smtClean="0"/>
              <a:t>Composition analysis of SB</a:t>
            </a:r>
            <a:endParaRPr lang="en-ZA" dirty="0"/>
          </a:p>
        </p:txBody>
      </p:sp>
      <p:pic>
        <p:nvPicPr>
          <p:cNvPr id="8" name="Picture 4" descr="Lignocellulose composition: cellulose, hemicellulose and ligni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083300" y="2369344"/>
            <a:ext cx="4495800" cy="3562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Rounded Rectangle 10"/>
          <p:cNvSpPr/>
          <p:nvPr/>
        </p:nvSpPr>
        <p:spPr>
          <a:xfrm>
            <a:off x="5654495" y="6289675"/>
            <a:ext cx="4539372" cy="3933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200" i="1" dirty="0" smtClean="0">
                <a:solidFill>
                  <a:schemeClr val="bg2">
                    <a:lumMod val="25000"/>
                  </a:schemeClr>
                </a:solidFill>
              </a:rPr>
              <a:t>Source: </a:t>
            </a:r>
            <a:r>
              <a:rPr lang="en-ZA" sz="1200" i="1" dirty="0">
                <a:solidFill>
                  <a:schemeClr val="bg2">
                    <a:lumMod val="25000"/>
                  </a:schemeClr>
                </a:solidFill>
              </a:rPr>
              <a:t>Alonso </a:t>
            </a:r>
            <a:r>
              <a:rPr lang="en-ZA" sz="1200" i="1" dirty="0" smtClean="0">
                <a:solidFill>
                  <a:schemeClr val="bg2">
                    <a:lumMod val="25000"/>
                  </a:schemeClr>
                </a:solidFill>
              </a:rPr>
              <a:t> et al. 2010</a:t>
            </a:r>
            <a:endParaRPr lang="en-ZA" sz="1200" i="1" dirty="0">
              <a:solidFill>
                <a:schemeClr val="bg2">
                  <a:lumMod val="25000"/>
                </a:schemeClr>
              </a:solidFill>
            </a:endParaRPr>
          </a:p>
        </p:txBody>
      </p:sp>
      <p:sp>
        <p:nvSpPr>
          <p:cNvPr id="12" name="Rounded Rectangle 11"/>
          <p:cNvSpPr/>
          <p:nvPr/>
        </p:nvSpPr>
        <p:spPr>
          <a:xfrm>
            <a:off x="1219200" y="6289675"/>
            <a:ext cx="4279900" cy="3933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200" i="1" dirty="0" smtClean="0">
                <a:solidFill>
                  <a:schemeClr val="bg2">
                    <a:lumMod val="25000"/>
                  </a:schemeClr>
                </a:solidFill>
              </a:rPr>
              <a:t>Source: Kumar </a:t>
            </a:r>
            <a:r>
              <a:rPr lang="en-ZA" sz="1200" i="1" dirty="0">
                <a:solidFill>
                  <a:schemeClr val="bg2">
                    <a:lumMod val="25000"/>
                  </a:schemeClr>
                </a:solidFill>
              </a:rPr>
              <a:t>et al. </a:t>
            </a:r>
            <a:r>
              <a:rPr lang="en-ZA" sz="1200" i="1" dirty="0" smtClean="0">
                <a:solidFill>
                  <a:schemeClr val="bg2">
                    <a:lumMod val="25000"/>
                  </a:schemeClr>
                </a:solidFill>
              </a:rPr>
              <a:t>2009</a:t>
            </a:r>
            <a:endParaRPr lang="en-ZA" sz="1200" i="1" dirty="0">
              <a:solidFill>
                <a:schemeClr val="bg2">
                  <a:lumMod val="25000"/>
                </a:schemeClr>
              </a:solidFill>
            </a:endParaRPr>
          </a:p>
        </p:txBody>
      </p:sp>
    </p:spTree>
    <p:extLst>
      <p:ext uri="{BB962C8B-B14F-4D97-AF65-F5344CB8AC3E}">
        <p14:creationId xmlns:p14="http://schemas.microsoft.com/office/powerpoint/2010/main" val="367257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Levulinic Acid</a:t>
            </a:r>
            <a:endParaRPr lang="en-ZA" sz="4000" dirty="0"/>
          </a:p>
        </p:txBody>
      </p:sp>
      <p:sp>
        <p:nvSpPr>
          <p:cNvPr id="3" name="Content Placeholder 2"/>
          <p:cNvSpPr>
            <a:spLocks noGrp="1"/>
          </p:cNvSpPr>
          <p:nvPr>
            <p:ph idx="1"/>
          </p:nvPr>
        </p:nvSpPr>
        <p:spPr>
          <a:xfrm>
            <a:off x="1103313" y="1733266"/>
            <a:ext cx="9309930" cy="4860717"/>
          </a:xfrm>
        </p:spPr>
        <p:txBody>
          <a:bodyPr/>
          <a:lstStyle/>
          <a:p>
            <a:pPr algn="just">
              <a:buClr>
                <a:schemeClr val="tx2"/>
              </a:buClr>
            </a:pPr>
            <a:r>
              <a:rPr lang="en-ZA" sz="2800" dirty="0"/>
              <a:t>Levulinic acid (LA) (4-oxopentanoic acid) also known as 3-acetypropionic acid, is a linear C5-alkyl carbon chain containing one carboxylic acid group in position 1 and one carbonyl group in position 4</a:t>
            </a:r>
            <a:r>
              <a:rPr lang="en-ZA" sz="2800" dirty="0" smtClean="0"/>
              <a:t>. The structure of LA is given in Fig. 1.</a:t>
            </a:r>
          </a:p>
          <a:p>
            <a:endParaRPr lang="en-ZA" sz="2800" dirty="0"/>
          </a:p>
          <a:p>
            <a:endParaRPr lang="en-Z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207" y="4346372"/>
            <a:ext cx="2846231" cy="145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966516" y="5802171"/>
            <a:ext cx="6746651" cy="7918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solidFill>
                  <a:schemeClr val="bg2">
                    <a:lumMod val="25000"/>
                  </a:schemeClr>
                </a:solidFill>
              </a:rPr>
              <a:t>Figure 1. </a:t>
            </a:r>
            <a:r>
              <a:rPr lang="en-ZA" b="1" dirty="0" smtClean="0">
                <a:solidFill>
                  <a:schemeClr val="bg2">
                    <a:lumMod val="25000"/>
                  </a:schemeClr>
                </a:solidFill>
              </a:rPr>
              <a:t>Molecular </a:t>
            </a:r>
            <a:r>
              <a:rPr lang="en-ZA" b="1" dirty="0">
                <a:solidFill>
                  <a:schemeClr val="bg2">
                    <a:lumMod val="25000"/>
                  </a:schemeClr>
                </a:solidFill>
              </a:rPr>
              <a:t>structure of levulinic acid</a:t>
            </a:r>
          </a:p>
        </p:txBody>
      </p:sp>
    </p:spTree>
    <p:extLst>
      <p:ext uri="{BB962C8B-B14F-4D97-AF65-F5344CB8AC3E}">
        <p14:creationId xmlns:p14="http://schemas.microsoft.com/office/powerpoint/2010/main" val="345540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Levulinic Acid </a:t>
            </a:r>
            <a:r>
              <a:rPr lang="en-ZA" sz="4000" dirty="0" smtClean="0"/>
              <a:t>Applications</a:t>
            </a:r>
            <a:endParaRPr lang="en-ZA" sz="4000" dirty="0"/>
          </a:p>
        </p:txBody>
      </p:sp>
      <p:pic>
        <p:nvPicPr>
          <p:cNvPr id="2050" name="Picture 2" descr="http://avantium.com/uploads/images/Levulinics%20entry%20point%20to%20a%20multitude%20of%20novel%20compound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975" y="1853249"/>
            <a:ext cx="9303859" cy="4663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ounded Rectangle 3"/>
          <p:cNvSpPr/>
          <p:nvPr/>
        </p:nvSpPr>
        <p:spPr>
          <a:xfrm>
            <a:off x="7379594" y="6516710"/>
            <a:ext cx="3374265" cy="3412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i="1" dirty="0" smtClean="0">
                <a:solidFill>
                  <a:schemeClr val="bg2">
                    <a:lumMod val="25000"/>
                  </a:schemeClr>
                </a:solidFill>
              </a:rPr>
              <a:t>Source: Avantium.com</a:t>
            </a:r>
            <a:endParaRPr lang="en-ZA" sz="1200" i="1" dirty="0">
              <a:solidFill>
                <a:schemeClr val="bg2">
                  <a:lumMod val="25000"/>
                </a:schemeClr>
              </a:solidFill>
            </a:endParaRPr>
          </a:p>
        </p:txBody>
      </p:sp>
    </p:spTree>
    <p:extLst>
      <p:ext uri="{BB962C8B-B14F-4D97-AF65-F5344CB8AC3E}">
        <p14:creationId xmlns:p14="http://schemas.microsoft.com/office/powerpoint/2010/main" val="362156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LA market volume share by applications</a:t>
            </a:r>
          </a:p>
        </p:txBody>
      </p:sp>
      <p:graphicFrame>
        <p:nvGraphicFramePr>
          <p:cNvPr id="4" name="Diagramm 16"/>
          <p:cNvGraphicFramePr>
            <a:graphicFrameLocks noGrp="1"/>
          </p:cNvGraphicFramePr>
          <p:nvPr>
            <p:ph idx="1"/>
            <p:extLst>
              <p:ext uri="{D42A27DB-BD31-4B8C-83A1-F6EECF244321}">
                <p14:modId xmlns:p14="http://schemas.microsoft.com/office/powerpoint/2010/main" val="3622876029"/>
              </p:ext>
            </p:extLst>
          </p:nvPr>
        </p:nvGraphicFramePr>
        <p:xfrm>
          <a:off x="609600" y="1600200"/>
          <a:ext cx="10160000" cy="4490884"/>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7462684" y="6297561"/>
            <a:ext cx="3746090" cy="3687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i="1" dirty="0" smtClean="0">
                <a:solidFill>
                  <a:schemeClr val="bg2">
                    <a:lumMod val="25000"/>
                  </a:schemeClr>
                </a:solidFill>
              </a:rPr>
              <a:t>Source</a:t>
            </a:r>
            <a:r>
              <a:rPr lang="en-ZA" sz="1200" i="1" dirty="0">
                <a:solidFill>
                  <a:schemeClr val="bg2">
                    <a:lumMod val="25000"/>
                  </a:schemeClr>
                </a:solidFill>
              </a:rPr>
              <a:t>: </a:t>
            </a:r>
            <a:r>
              <a:rPr lang="en-ZA" sz="1200" i="1" dirty="0" smtClean="0">
                <a:solidFill>
                  <a:schemeClr val="bg2">
                    <a:lumMod val="25000"/>
                  </a:schemeClr>
                </a:solidFill>
              </a:rPr>
              <a:t>Grandviewresearch.com</a:t>
            </a:r>
            <a:endParaRPr lang="en-ZA" sz="1200" i="1" dirty="0">
              <a:solidFill>
                <a:schemeClr val="bg2">
                  <a:lumMod val="25000"/>
                </a:schemeClr>
              </a:solidFill>
            </a:endParaRPr>
          </a:p>
        </p:txBody>
      </p:sp>
    </p:spTree>
    <p:extLst>
      <p:ext uri="{BB962C8B-B14F-4D97-AF65-F5344CB8AC3E}">
        <p14:creationId xmlns:p14="http://schemas.microsoft.com/office/powerpoint/2010/main" val="3689248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4270</TotalTime>
  <Words>1681</Words>
  <Application>Microsoft Office PowerPoint</Application>
  <PresentationFormat>Custom</PresentationFormat>
  <Paragraphs>718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Production of levulinic acid from sugarcane bagasse</vt:lpstr>
      <vt:lpstr>Outline</vt:lpstr>
      <vt:lpstr>Aim</vt:lpstr>
      <vt:lpstr>Objectives of the Study </vt:lpstr>
      <vt:lpstr>  Introduction    </vt:lpstr>
      <vt:lpstr>Sugarcane Bagasse (SB)</vt:lpstr>
      <vt:lpstr>Levulinic Acid</vt:lpstr>
      <vt:lpstr>Levulinic Acid Applications</vt:lpstr>
      <vt:lpstr>LA market volume share by applications</vt:lpstr>
      <vt:lpstr>Methodology</vt:lpstr>
      <vt:lpstr>Levulinic Acid Production</vt:lpstr>
      <vt:lpstr>Results and Discussion  </vt:lpstr>
      <vt:lpstr>LHW pretreatment for sugarcane bagasse</vt:lpstr>
      <vt:lpstr>Hydrolysate from LHW</vt:lpstr>
      <vt:lpstr>Enzymatic hydrolysis</vt:lpstr>
      <vt:lpstr>Glucose solution</vt:lpstr>
      <vt:lpstr>Table 3: Glucose solution and other substrate hydrolysed with  H2SO4 to produce LA</vt:lpstr>
      <vt:lpstr>Acid hydrolysis (sulphuric acid) of the glucose solution</vt:lpstr>
      <vt:lpstr>Table 4: Glucose solution and other substrate hydrolysed with  MSA to produce LA</vt:lpstr>
      <vt:lpstr>Acid hydrolysis (MSA) of the glucose solution</vt:lpstr>
      <vt:lpstr>Design of Experiments (DoE) </vt:lpstr>
      <vt:lpstr> Table 6 (a) : Optimization of LA production </vt:lpstr>
      <vt:lpstr> Table 6 (b): Optimization of LA production </vt:lpstr>
      <vt:lpstr>Production of LA from cellulignin</vt:lpstr>
      <vt:lpstr>Conclusion</vt:lpstr>
      <vt:lpstr>Acknowledgements</vt:lpstr>
      <vt:lpstr>Thank you for listening  Ngiyabonga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of levulinic acid from sugarcane bagasse</dc:title>
  <dc:creator>Lethiwe</dc:creator>
  <cp:lastModifiedBy>Lethiwe</cp:lastModifiedBy>
  <cp:revision>166</cp:revision>
  <dcterms:created xsi:type="dcterms:W3CDTF">2015-10-20T09:06:55Z</dcterms:created>
  <dcterms:modified xsi:type="dcterms:W3CDTF">2015-11-30T18:03:06Z</dcterms:modified>
</cp:coreProperties>
</file>