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258" r:id="rId3"/>
    <p:sldId id="259" r:id="rId4"/>
    <p:sldId id="260" r:id="rId5"/>
    <p:sldId id="262" r:id="rId6"/>
    <p:sldId id="263" r:id="rId7"/>
    <p:sldId id="264" r:id="rId8"/>
    <p:sldId id="265" r:id="rId9"/>
    <p:sldId id="266" r:id="rId10"/>
    <p:sldId id="267" r:id="rId11"/>
    <p:sldId id="268" r:id="rId12"/>
    <p:sldId id="269" r:id="rId13"/>
    <p:sldId id="270" r:id="rId14"/>
    <p:sldId id="274" r:id="rId15"/>
    <p:sldId id="275" r:id="rId16"/>
    <p:sldId id="271" r:id="rId17"/>
    <p:sldId id="272" r:id="rId18"/>
    <p:sldId id="277" r:id="rId19"/>
    <p:sldId id="278" r:id="rId20"/>
    <p:sldId id="279" r:id="rId21"/>
    <p:sldId id="280"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5/17/2015</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dirty="0"/>
          </a:p>
        </p:txBody>
      </p:sp>
    </p:spTree>
  </p:cSld>
  <p:clrMapOvr>
    <a:masterClrMapping/>
  </p:clrMapOvr>
  <p:transition spd="slow">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spd="slow">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5/17/2015</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dirty="0"/>
          </a:p>
        </p:txBody>
      </p:sp>
    </p:spTree>
  </p:cSld>
  <p:clrMapOvr>
    <a:masterClrMapping/>
  </p:clrMapOvr>
  <p:transition spd="slow">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5/17/2015</a:t>
            </a:fld>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masterClrMapping/>
  </p:clrMapOvr>
  <p:transition spd="slow">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5/17/2015</a:t>
            </a:fld>
            <a:endParaRPr lang="en-US" dirty="0"/>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transition spd="slow">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5/17/2015</a:t>
            </a:fld>
            <a:endParaRPr lang="en-US" dirty="0"/>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spd="slow">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5/17/2015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dirty="0"/>
          </a:p>
        </p:txBody>
      </p:sp>
    </p:spTree>
  </p:cSld>
  <p:clrMapOvr>
    <a:masterClrMapping/>
  </p:clrMapOvr>
  <p:transition spd="slow">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dirty="0"/>
          </a:p>
        </p:txBody>
      </p:sp>
    </p:spTree>
  </p:cSld>
  <p:clrMapOvr>
    <a:masterClrMapping/>
  </p:clrMapOvr>
  <p:transition spd="slow">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5/17/2015</a:t>
            </a:fld>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transition spd="slow">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5/17/2015</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circle/>
  </p:transition>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828800"/>
            <a:ext cx="8534400" cy="3477875"/>
          </a:xfrm>
          <a:prstGeom prst="rect">
            <a:avLst/>
          </a:prstGeom>
        </p:spPr>
        <p:txBody>
          <a:bodyPr wrap="square">
            <a:spAutoFit/>
          </a:bodyPr>
          <a:lstStyle/>
          <a:p>
            <a:pPr algn="ctr" rtl="1"/>
            <a:r>
              <a:rPr lang="ar-SA" sz="3200" b="1" dirty="0" smtClean="0">
                <a:latin typeface="Simplified Arabic" pitchFamily="18" charset="-78"/>
                <a:cs typeface="Simplified Arabic" pitchFamily="18" charset="-78"/>
              </a:rPr>
              <a:t>مستويات الانسولين و كتلة الجسم للنساء غير المصابات بداء السكري وحديثات التشخيص بسرطان الثدي في مرحلتي قبل وبعد انقطاع الطمث  </a:t>
            </a:r>
          </a:p>
          <a:p>
            <a:pPr algn="ctr" rtl="1"/>
            <a:endParaRPr lang="ar-SA" sz="3200" b="1" dirty="0" smtClean="0">
              <a:latin typeface="Simplified Arabic" pitchFamily="18" charset="-78"/>
              <a:cs typeface="Simplified Arabic" pitchFamily="18" charset="-78"/>
            </a:endParaRPr>
          </a:p>
          <a:p>
            <a:pPr algn="ctr" rtl="1"/>
            <a:endParaRPr lang="ar-SA" sz="3200" b="1" dirty="0" smtClean="0">
              <a:latin typeface="Simplified Arabic" pitchFamily="18" charset="-78"/>
              <a:cs typeface="Simplified Arabic" pitchFamily="18" charset="-78"/>
            </a:endParaRPr>
          </a:p>
          <a:p>
            <a:pPr algn="ctr" rtl="1"/>
            <a:r>
              <a:rPr lang="ar-SA" sz="2800" b="1" dirty="0" smtClean="0">
                <a:latin typeface="Simplified Arabic" pitchFamily="18" charset="-78"/>
                <a:cs typeface="Simplified Arabic" pitchFamily="18" charset="-78"/>
              </a:rPr>
              <a:t>تقديم  </a:t>
            </a:r>
          </a:p>
          <a:p>
            <a:pPr algn="ctr" rtl="1"/>
            <a:r>
              <a:rPr lang="ar-SA" sz="3200" b="1" dirty="0" smtClean="0">
                <a:latin typeface="Simplified Arabic" pitchFamily="18" charset="-78"/>
                <a:cs typeface="Simplified Arabic" pitchFamily="18" charset="-78"/>
              </a:rPr>
              <a:t> الخنساء صالح محمود</a:t>
            </a:r>
            <a:endParaRPr lang="ar-SA" sz="3200" b="1" dirty="0">
              <a:latin typeface="Simplified Arabic" pitchFamily="18" charset="-78"/>
              <a:cs typeface="Simplified Arabic" pitchFamily="18" charset="-78"/>
            </a:endParaRPr>
          </a:p>
        </p:txBody>
      </p:sp>
      <p:pic>
        <p:nvPicPr>
          <p:cNvPr id="4" name="Picture 2" descr="C:\Users\Ahmed Mhm Ishaq\Pictures\Animated-Flag-Sudan.gif"/>
          <p:cNvPicPr>
            <a:picLocks noChangeAspect="1" noChangeArrowheads="1" noCrop="1"/>
          </p:cNvPicPr>
          <p:nvPr/>
        </p:nvPicPr>
        <p:blipFill>
          <a:blip r:embed="rId2" cstate="print"/>
          <a:srcRect/>
          <a:stretch>
            <a:fillRect/>
          </a:stretch>
        </p:blipFill>
        <p:spPr bwMode="auto">
          <a:xfrm>
            <a:off x="304800" y="0"/>
            <a:ext cx="2895600" cy="1676400"/>
          </a:xfrm>
          <a:prstGeom prst="rect">
            <a:avLst/>
          </a:prstGeom>
          <a:noFill/>
        </p:spPr>
      </p:pic>
    </p:spTree>
  </p:cSld>
  <p:clrMapOvr>
    <a:masterClrMapping/>
  </p:clrMapOvr>
  <p:transition spd="slow">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pic>
        <p:nvPicPr>
          <p:cNvPr id="1025" name="Picture 1"/>
          <p:cNvPicPr>
            <a:picLocks noChangeAspect="1" noChangeArrowheads="1"/>
          </p:cNvPicPr>
          <p:nvPr/>
        </p:nvPicPr>
        <p:blipFill>
          <a:blip r:embed="rId2" cstate="print"/>
          <a:srcRect/>
          <a:stretch>
            <a:fillRect/>
          </a:stretch>
        </p:blipFill>
        <p:spPr bwMode="auto">
          <a:xfrm>
            <a:off x="838200" y="533400"/>
            <a:ext cx="7391400" cy="4572000"/>
          </a:xfrm>
          <a:prstGeom prst="rect">
            <a:avLst/>
          </a:prstGeom>
          <a:noFill/>
        </p:spPr>
      </p:pic>
      <p:sp>
        <p:nvSpPr>
          <p:cNvPr id="1027" name="Rectangle 3"/>
          <p:cNvSpPr>
            <a:spLocks noChangeArrowheads="1"/>
          </p:cNvSpPr>
          <p:nvPr/>
        </p:nvSpPr>
        <p:spPr bwMode="auto">
          <a:xfrm>
            <a:off x="0" y="2990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304800" y="5520092"/>
            <a:ext cx="85344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Simplified Arabic" pitchFamily="18" charset="-78"/>
                <a:cs typeface="Simplified Arabic" pitchFamily="18" charset="-78"/>
              </a:rPr>
              <a:t>الشكل (</a:t>
            </a:r>
            <a:r>
              <a:rPr kumimoji="0" lang="en-US" sz="2400" b="1" i="0" u="none" strike="noStrike" cap="none" normalizeH="0" baseline="0" dirty="0" smtClean="0">
                <a:ln>
                  <a:noFill/>
                </a:ln>
                <a:solidFill>
                  <a:schemeClr val="tx1"/>
                </a:solidFill>
                <a:effectLst/>
                <a:latin typeface="Simplified Arabic" pitchFamily="18" charset="-78"/>
                <a:cs typeface="Simplified Arabic" pitchFamily="18" charset="-78"/>
              </a:rPr>
              <a:t>1</a:t>
            </a:r>
            <a:r>
              <a:rPr kumimoji="0" lang="ar-SA" sz="2400" b="1" i="0" u="none" strike="noStrike" cap="none" normalizeH="0" baseline="0" dirty="0" smtClean="0">
                <a:ln>
                  <a:noFill/>
                </a:ln>
                <a:solidFill>
                  <a:schemeClr val="tx1"/>
                </a:solidFill>
                <a:effectLst/>
                <a:latin typeface="Simplified Arabic" pitchFamily="18" charset="-78"/>
                <a:cs typeface="Simplified Arabic" pitchFamily="18" charset="-78"/>
              </a:rPr>
              <a:t>) : يوضح مستويات الانسولين في عينات مريضات سرطان الثدي</a:t>
            </a:r>
            <a:endParaRPr kumimoji="0" lang="en-US" sz="2800" b="1"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4800" y="1066800"/>
          <a:ext cx="8534399" cy="5057079"/>
        </p:xfrm>
        <a:graphic>
          <a:graphicData uri="http://schemas.openxmlformats.org/drawingml/2006/table">
            <a:tbl>
              <a:tblPr>
                <a:effectLst>
                  <a:innerShdw blurRad="114300">
                    <a:prstClr val="black"/>
                  </a:innerShdw>
                </a:effectLst>
              </a:tblPr>
              <a:tblGrid>
                <a:gridCol w="1083734"/>
                <a:gridCol w="1164167"/>
                <a:gridCol w="2483555"/>
                <a:gridCol w="1212144"/>
                <a:gridCol w="2590799"/>
              </a:tblGrid>
              <a:tr h="1389152">
                <a:tc gridSpan="4">
                  <a:txBody>
                    <a:bodyPr/>
                    <a:lstStyle/>
                    <a:p>
                      <a:pPr algn="ctr" rtl="1">
                        <a:lnSpc>
                          <a:spcPct val="115000"/>
                        </a:lnSpc>
                        <a:spcAft>
                          <a:spcPts val="1000"/>
                        </a:spcAft>
                      </a:pPr>
                      <a:endParaRPr lang="en-US" sz="2000" b="0" dirty="0" smtClean="0">
                        <a:latin typeface="Simplified Arabic" pitchFamily="18" charset="-78"/>
                        <a:ea typeface="Times New Roman"/>
                        <a:cs typeface="Simplified Arabic" pitchFamily="18" charset="-78"/>
                      </a:endParaRPr>
                    </a:p>
                    <a:p>
                      <a:pPr algn="ctr" rtl="1">
                        <a:lnSpc>
                          <a:spcPct val="115000"/>
                        </a:lnSpc>
                        <a:spcAft>
                          <a:spcPts val="1000"/>
                        </a:spcAft>
                      </a:pPr>
                      <a:r>
                        <a:rPr lang="ar-SA" sz="2000" b="1" dirty="0" smtClean="0">
                          <a:latin typeface="Simplified Arabic" pitchFamily="18" charset="-78"/>
                          <a:ea typeface="Times New Roman"/>
                          <a:cs typeface="Simplified Arabic" pitchFamily="18" charset="-78"/>
                        </a:rPr>
                        <a:t>تراكيز الانسولين </a:t>
                      </a:r>
                      <a:r>
                        <a:rPr lang="en-US" sz="2000" b="1" dirty="0" smtClean="0">
                          <a:latin typeface="Simplified Arabic" pitchFamily="18" charset="-78"/>
                          <a:ea typeface="Times New Roman"/>
                          <a:cs typeface="Simplified Arabic" pitchFamily="18" charset="-78"/>
                        </a:rPr>
                        <a:t>(MIU/L</a:t>
                      </a:r>
                      <a:r>
                        <a:rPr lang="en-US" sz="2000" b="0" dirty="0" smtClean="0">
                          <a:latin typeface="Simplified Arabic" pitchFamily="18" charset="-78"/>
                          <a:ea typeface="Times New Roman"/>
                          <a:cs typeface="Simplified Arabic" pitchFamily="18" charset="-78"/>
                        </a:rPr>
                        <a:t>)</a:t>
                      </a:r>
                      <a:endParaRPr lang="ar-SA" sz="2000" b="0" dirty="0" smtClean="0">
                        <a:latin typeface="Simplified Arabic" pitchFamily="18" charset="-78"/>
                        <a:ea typeface="Times New Roman"/>
                        <a:cs typeface="Simplified Arabic" pitchFamily="18" charset="-78"/>
                      </a:endParaRPr>
                    </a:p>
                    <a:p>
                      <a:pPr algn="ctr" rtl="1">
                        <a:lnSpc>
                          <a:spcPct val="115000"/>
                        </a:lnSpc>
                        <a:spcAft>
                          <a:spcPts val="1000"/>
                        </a:spcAft>
                      </a:pP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rowSpan="2">
                  <a:txBody>
                    <a:bodyPr/>
                    <a:lstStyle/>
                    <a:p>
                      <a:pPr algn="ctr" rtl="1">
                        <a:lnSpc>
                          <a:spcPct val="115000"/>
                        </a:lnSpc>
                        <a:spcAft>
                          <a:spcPts val="1000"/>
                        </a:spcAft>
                      </a:pPr>
                      <a:endParaRPr lang="ar-SA" sz="2000" b="0" dirty="0" smtClean="0">
                        <a:latin typeface="Simplified Arabic" pitchFamily="18" charset="-78"/>
                        <a:ea typeface="Times New Roman"/>
                        <a:cs typeface="Simplified Arabic" pitchFamily="18" charset="-78"/>
                      </a:endParaRPr>
                    </a:p>
                    <a:p>
                      <a:pPr marL="0" marR="0" indent="0" algn="ctr" defTabSz="914400" rtl="1" eaLnBrk="1" fontAlgn="auto" latinLnBrk="0" hangingPunct="1">
                        <a:lnSpc>
                          <a:spcPct val="115000"/>
                        </a:lnSpc>
                        <a:spcBef>
                          <a:spcPts val="0"/>
                        </a:spcBef>
                        <a:spcAft>
                          <a:spcPts val="1000"/>
                        </a:spcAft>
                        <a:buClrTx/>
                        <a:buSzTx/>
                        <a:buFontTx/>
                        <a:buNone/>
                        <a:tabLst/>
                        <a:defRPr/>
                      </a:pPr>
                      <a:r>
                        <a:rPr lang="ar-SA" sz="2000" b="1" dirty="0" smtClean="0">
                          <a:latin typeface="Simplified Arabic" pitchFamily="18" charset="-78"/>
                          <a:ea typeface="Times New Roman"/>
                          <a:cs typeface="Simplified Arabic" pitchFamily="18" charset="-78"/>
                        </a:rPr>
                        <a:t>مؤشر كتلة الجسم (كغم</a:t>
                      </a:r>
                      <a:r>
                        <a:rPr lang="en-US" sz="2000" b="1" dirty="0" smtClean="0">
                          <a:latin typeface="Simplified Arabic" pitchFamily="18" charset="-78"/>
                          <a:ea typeface="Times New Roman"/>
                          <a:cs typeface="Simplified Arabic" pitchFamily="18" charset="-78"/>
                        </a:rPr>
                        <a:t>/</a:t>
                      </a:r>
                      <a:r>
                        <a:rPr lang="ar-SA" sz="2000" b="1" dirty="0" smtClean="0">
                          <a:latin typeface="Simplified Arabic" pitchFamily="18" charset="-78"/>
                          <a:ea typeface="Times New Roman"/>
                          <a:cs typeface="Simplified Arabic" pitchFamily="18" charset="-78"/>
                        </a:rPr>
                        <a:t>متر2</a:t>
                      </a:r>
                      <a:r>
                        <a:rPr lang="ar-SA" sz="2000" b="0" dirty="0" smtClean="0">
                          <a:latin typeface="Simplified Arabic" pitchFamily="18" charset="-78"/>
                          <a:ea typeface="Times New Roman"/>
                          <a:cs typeface="Simplified Arabic" pitchFamily="18" charset="-78"/>
                        </a:rPr>
                        <a:t>)</a:t>
                      </a:r>
                      <a:endParaRPr lang="en-US" sz="2000" b="0" dirty="0" smtClean="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8899">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الحد الادنى </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الحد الاعلى</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2000" b="0" dirty="0">
                          <a:latin typeface="Simplified Arabic" pitchFamily="18" charset="-78"/>
                          <a:ea typeface="Times New Roman"/>
                          <a:cs typeface="Simplified Arabic" pitchFamily="18" charset="-78"/>
                        </a:rPr>
                        <a:t>المتوسط</a:t>
                      </a:r>
                      <a:r>
                        <a:rPr lang="en-US" sz="2000" b="0" dirty="0">
                          <a:latin typeface="Simplified Arabic" pitchFamily="18" charset="-78"/>
                          <a:ea typeface="Times New Roman"/>
                          <a:cs typeface="Simplified Arabic" pitchFamily="18" charset="-78"/>
                        </a:rPr>
                        <a:t>±</a:t>
                      </a:r>
                      <a:r>
                        <a:rPr lang="ar-SA" sz="2000" b="0" dirty="0">
                          <a:latin typeface="Simplified Arabic" pitchFamily="18" charset="-78"/>
                          <a:ea typeface="Times New Roman"/>
                          <a:cs typeface="Simplified Arabic" pitchFamily="18" charset="-78"/>
                        </a:rPr>
                        <a:t>الانحراف المعياري </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2000" b="0">
                          <a:latin typeface="Simplified Arabic" pitchFamily="18" charset="-78"/>
                          <a:ea typeface="Times New Roman"/>
                          <a:cs typeface="Simplified Arabic" pitchFamily="18" charset="-78"/>
                        </a:rPr>
                        <a:t>العدد (%)</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ar-SA"/>
                    </a:p>
                  </a:txBody>
                  <a:tcPr/>
                </a:tc>
              </a:tr>
              <a:tr h="711349">
                <a:tc>
                  <a:txBody>
                    <a:bodyPr/>
                    <a:lstStyle/>
                    <a:p>
                      <a:pPr algn="ctr">
                        <a:lnSpc>
                          <a:spcPct val="115000"/>
                        </a:lnSpc>
                        <a:spcAft>
                          <a:spcPts val="1000"/>
                        </a:spcAft>
                      </a:pPr>
                      <a:r>
                        <a:rPr lang="en-US" sz="2000" b="0" dirty="0" smtClean="0">
                          <a:latin typeface="Simplified Arabic" pitchFamily="18" charset="-78"/>
                          <a:ea typeface="Times New Roman"/>
                          <a:cs typeface="Simplified Arabic" pitchFamily="18" charset="-78"/>
                        </a:rPr>
                        <a:t>5</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56</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17.8</a:t>
                      </a:r>
                      <a:r>
                        <a:rPr lang="ar-SA" sz="2000" b="0" dirty="0" smtClean="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10.1</a:t>
                      </a:r>
                      <a:endParaRPr lang="ar-SA" sz="2000" b="0" dirty="0" smtClean="0">
                        <a:latin typeface="Simplified Arabic" pitchFamily="18" charset="-78"/>
                        <a:ea typeface="Times New Roman"/>
                        <a:cs typeface="Simplified Arabic" pitchFamily="18" charset="-78"/>
                      </a:endParaRPr>
                    </a:p>
                    <a:p>
                      <a:pPr algn="ctr" rtl="1">
                        <a:lnSpc>
                          <a:spcPct val="115000"/>
                        </a:lnSpc>
                        <a:spcAft>
                          <a:spcPts val="1000"/>
                        </a:spcAft>
                      </a:pP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en-US" sz="2000" dirty="0" smtClean="0">
                          <a:latin typeface="Simplified Arabic" pitchFamily="18" charset="-78"/>
                          <a:ea typeface="Times New Roman"/>
                          <a:cs typeface="Simplified Arabic" pitchFamily="18" charset="-78"/>
                        </a:rPr>
                        <a:t> (56%) 28</a:t>
                      </a:r>
                    </a:p>
                    <a:p>
                      <a:pPr algn="ctr" rtl="1">
                        <a:lnSpc>
                          <a:spcPct val="115000"/>
                        </a:lnSpc>
                        <a:spcAft>
                          <a:spcPts val="0"/>
                        </a:spcAft>
                      </a:pPr>
                      <a:endParaRPr lang="en-US" sz="2000" dirty="0">
                        <a:latin typeface="Simplified Arabic" pitchFamily="18" charset="-78"/>
                        <a:ea typeface="Times New Roman"/>
                        <a:cs typeface="Simplified Arabic" pitchFamily="18"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2000" b="0" dirty="0">
                          <a:latin typeface="Simplified Arabic" pitchFamily="18" charset="-78"/>
                          <a:ea typeface="Times New Roman"/>
                          <a:cs typeface="Simplified Arabic" pitchFamily="18" charset="-78"/>
                        </a:rPr>
                        <a:t>الوزن الطبيعي  </a:t>
                      </a:r>
                      <a:r>
                        <a:rPr lang="ar-SA" sz="2000" b="0" dirty="0" smtClean="0">
                          <a:latin typeface="Simplified Arabic" pitchFamily="18" charset="-78"/>
                          <a:ea typeface="Times New Roman"/>
                          <a:cs typeface="Simplified Arabic" pitchFamily="18" charset="-78"/>
                        </a:rPr>
                        <a:t>(</a:t>
                      </a:r>
                      <a:r>
                        <a:rPr lang="en-US" sz="2000" b="0" dirty="0" smtClean="0">
                          <a:latin typeface="Simplified Arabic" pitchFamily="18" charset="-78"/>
                          <a:ea typeface="Times New Roman"/>
                          <a:cs typeface="Simplified Arabic" pitchFamily="18" charset="-78"/>
                        </a:rPr>
                        <a:t>18.5</a:t>
                      </a:r>
                      <a:r>
                        <a:rPr lang="ar-SA" sz="2000" b="0" dirty="0" smtClean="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24</a:t>
                      </a:r>
                      <a:r>
                        <a:rPr lang="ar-SA" sz="2000" b="0" dirty="0" smtClean="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6996">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7</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35</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b="0" dirty="0" smtClean="0">
                          <a:latin typeface="Simplified Arabic" pitchFamily="18" charset="-78"/>
                          <a:ea typeface="Times New Roman"/>
                          <a:cs typeface="Simplified Arabic" pitchFamily="18" charset="-78"/>
                        </a:rPr>
                        <a:t>15.8</a:t>
                      </a:r>
                      <a:r>
                        <a:rPr lang="ar-SA" sz="2000" b="0" dirty="0" smtClean="0">
                          <a:latin typeface="Simplified Arabic" pitchFamily="18" charset="-78"/>
                          <a:ea typeface="Times New Roman"/>
                          <a:cs typeface="Simplified Arabic" pitchFamily="18" charset="-78"/>
                        </a:rPr>
                        <a:t> </a:t>
                      </a:r>
                      <a:r>
                        <a:rPr lang="ar-SA" sz="2000" b="0" dirty="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8.0</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2000" dirty="0" smtClean="0">
                          <a:latin typeface="Simplified Arabic" pitchFamily="18" charset="-78"/>
                          <a:ea typeface="Times New Roman"/>
                          <a:cs typeface="Simplified Arabic" pitchFamily="18" charset="-78"/>
                        </a:rPr>
                        <a:t>(20%) 10 </a:t>
                      </a:r>
                      <a:endParaRPr lang="en-US" sz="2000" dirty="0">
                        <a:latin typeface="Simplified Arabic" pitchFamily="18" charset="-78"/>
                        <a:ea typeface="Times New Roman"/>
                        <a:cs typeface="Simplified Arabic" pitchFamily="18"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زيادة الوزن </a:t>
                      </a:r>
                      <a:r>
                        <a:rPr lang="ar-SA" sz="2000" b="0" dirty="0" smtClean="0">
                          <a:latin typeface="Simplified Arabic" pitchFamily="18" charset="-78"/>
                          <a:ea typeface="Times New Roman"/>
                          <a:cs typeface="Simplified Arabic" pitchFamily="18" charset="-78"/>
                        </a:rPr>
                        <a:t>(</a:t>
                      </a:r>
                      <a:r>
                        <a:rPr lang="en-US" sz="2000" b="0" dirty="0" smtClean="0">
                          <a:latin typeface="Simplified Arabic" pitchFamily="18" charset="-78"/>
                          <a:ea typeface="Times New Roman"/>
                          <a:cs typeface="Simplified Arabic" pitchFamily="18" charset="-78"/>
                        </a:rPr>
                        <a:t>25</a:t>
                      </a:r>
                      <a:r>
                        <a:rPr lang="ar-SA" sz="2000" b="0" dirty="0" smtClean="0">
                          <a:latin typeface="Simplified Arabic" pitchFamily="18" charset="-78"/>
                          <a:ea typeface="Times New Roman"/>
                          <a:cs typeface="Simplified Arabic" pitchFamily="18" charset="-78"/>
                        </a:rPr>
                        <a:t>-</a:t>
                      </a:r>
                      <a:r>
                        <a:rPr lang="en-US" sz="2000" b="0" dirty="0" smtClean="0">
                          <a:latin typeface="Simplified Arabic" pitchFamily="18" charset="-78"/>
                          <a:ea typeface="Times New Roman"/>
                          <a:cs typeface="Simplified Arabic" pitchFamily="18" charset="-78"/>
                        </a:rPr>
                        <a:t>29.9 </a:t>
                      </a:r>
                      <a:r>
                        <a:rPr lang="ar-SA" sz="2000" b="0" dirty="0" smtClean="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6996">
                <a:tc>
                  <a:txBody>
                    <a:bodyPr/>
                    <a:lstStyle/>
                    <a:p>
                      <a:pPr algn="ctr">
                        <a:lnSpc>
                          <a:spcPct val="115000"/>
                        </a:lnSpc>
                        <a:spcAft>
                          <a:spcPts val="1000"/>
                        </a:spcAft>
                      </a:pPr>
                      <a:r>
                        <a:rPr lang="en-US" sz="2000" b="0" dirty="0" smtClean="0">
                          <a:latin typeface="Simplified Arabic" pitchFamily="18" charset="-78"/>
                          <a:ea typeface="Times New Roman"/>
                          <a:cs typeface="Simplified Arabic" pitchFamily="18" charset="-78"/>
                        </a:rPr>
                        <a:t>7</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b="0" dirty="0" smtClean="0">
                          <a:latin typeface="Simplified Arabic" pitchFamily="18" charset="-78"/>
                          <a:ea typeface="Times New Roman"/>
                          <a:cs typeface="Simplified Arabic" pitchFamily="18" charset="-78"/>
                        </a:rPr>
                        <a:t>34</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b="0" dirty="0" smtClean="0">
                          <a:latin typeface="Simplified Arabic" pitchFamily="18" charset="-78"/>
                          <a:ea typeface="Times New Roman"/>
                          <a:cs typeface="Simplified Arabic" pitchFamily="18" charset="-78"/>
                        </a:rPr>
                        <a:t>15.5</a:t>
                      </a:r>
                      <a:r>
                        <a:rPr lang="ar-SA" sz="2000" b="0" dirty="0" smtClean="0">
                          <a:latin typeface="Simplified Arabic" pitchFamily="18" charset="-78"/>
                          <a:ea typeface="Times New Roman"/>
                          <a:cs typeface="Simplified Arabic" pitchFamily="18" charset="-78"/>
                        </a:rPr>
                        <a:t> </a:t>
                      </a:r>
                      <a:r>
                        <a:rPr lang="ar-SA" sz="2000" b="0" dirty="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9.4</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2000" dirty="0" smtClean="0">
                          <a:latin typeface="Simplified Arabic" pitchFamily="18" charset="-78"/>
                          <a:ea typeface="Times New Roman"/>
                          <a:cs typeface="Simplified Arabic" pitchFamily="18" charset="-78"/>
                        </a:rPr>
                        <a:t> </a:t>
                      </a:r>
                      <a:r>
                        <a:rPr lang="en-US" sz="2000" dirty="0">
                          <a:latin typeface="Simplified Arabic" pitchFamily="18" charset="-78"/>
                          <a:ea typeface="Times New Roman"/>
                          <a:cs typeface="Simplified Arabic" pitchFamily="18" charset="-78"/>
                        </a:rPr>
                        <a:t>(24</a:t>
                      </a:r>
                      <a:r>
                        <a:rPr lang="en-US" sz="2000" dirty="0" smtClean="0">
                          <a:latin typeface="Simplified Arabic" pitchFamily="18" charset="-78"/>
                          <a:ea typeface="Times New Roman"/>
                          <a:cs typeface="Simplified Arabic" pitchFamily="18" charset="-78"/>
                        </a:rPr>
                        <a:t>%) 12</a:t>
                      </a:r>
                      <a:endParaRPr lang="en-US" sz="2000" dirty="0">
                        <a:latin typeface="Simplified Arabic" pitchFamily="18" charset="-78"/>
                        <a:ea typeface="Times New Roman"/>
                        <a:cs typeface="Simplified Arabic" pitchFamily="18"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نقصان الوزن </a:t>
                      </a:r>
                      <a:r>
                        <a:rPr lang="ar-SA" sz="2000" b="0" dirty="0" smtClean="0">
                          <a:latin typeface="Simplified Arabic" pitchFamily="18" charset="-78"/>
                          <a:ea typeface="Times New Roman"/>
                          <a:cs typeface="Simplified Arabic" pitchFamily="18" charset="-78"/>
                        </a:rPr>
                        <a:t>(</a:t>
                      </a:r>
                      <a:r>
                        <a:rPr lang="en-US" sz="2000" b="0" dirty="0" smtClean="0">
                          <a:latin typeface="Simplified Arabic" pitchFamily="18" charset="-78"/>
                          <a:ea typeface="Times New Roman"/>
                          <a:cs typeface="Simplified Arabic" pitchFamily="18" charset="-78"/>
                        </a:rPr>
                        <a:t>18.5</a:t>
                      </a:r>
                      <a:r>
                        <a:rPr lang="ar-SA" sz="2000" b="0" dirty="0" smtClean="0">
                          <a:latin typeface="Simplified Arabic" pitchFamily="18" charset="-78"/>
                          <a:ea typeface="Times New Roman"/>
                          <a:cs typeface="Simplified Arabic" pitchFamily="18" charset="-78"/>
                        </a:rPr>
                        <a:t>&gt;)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6996">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2000" b="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a:latin typeface="Simplified Arabic" pitchFamily="18" charset="-78"/>
                          <a:ea typeface="Times New Roman"/>
                          <a:cs typeface="Simplified Arabic" pitchFamily="18" charset="-78"/>
                        </a:rPr>
                        <a:t> </a:t>
                      </a:r>
                      <a:r>
                        <a:rPr lang="ar-SA" sz="2000" b="0" dirty="0">
                          <a:latin typeface="Simplified Arabic" pitchFamily="18" charset="-78"/>
                          <a:ea typeface="Times New Roman"/>
                          <a:cs typeface="Simplified Arabic" pitchFamily="18" charset="-78"/>
                        </a:rPr>
                        <a:t>-   </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السمنه </a:t>
                      </a:r>
                      <a:r>
                        <a:rPr lang="ar-SA" sz="2000" b="0" dirty="0" smtClean="0">
                          <a:latin typeface="Simplified Arabic" pitchFamily="18" charset="-78"/>
                          <a:ea typeface="Times New Roman"/>
                          <a:cs typeface="Simplified Arabic" pitchFamily="18" charset="-78"/>
                        </a:rPr>
                        <a:t>(</a:t>
                      </a:r>
                      <a:r>
                        <a:rPr kumimoji="0" lang="en-GB" sz="2000" kern="1200" dirty="0" smtClean="0">
                          <a:solidFill>
                            <a:schemeClr val="tx1"/>
                          </a:solidFill>
                          <a:latin typeface="Simplified Arabic" pitchFamily="18" charset="-78"/>
                          <a:ea typeface="+mn-ea"/>
                          <a:cs typeface="Simplified Arabic" pitchFamily="18" charset="-78"/>
                        </a:rPr>
                        <a:t>≥</a:t>
                      </a:r>
                      <a:r>
                        <a:rPr kumimoji="0" lang="en-US" sz="2000" kern="1200" dirty="0" smtClean="0">
                          <a:solidFill>
                            <a:schemeClr val="tx1"/>
                          </a:solidFill>
                          <a:latin typeface="Simplified Arabic" pitchFamily="18" charset="-78"/>
                          <a:ea typeface="+mn-ea"/>
                          <a:cs typeface="Simplified Arabic" pitchFamily="18" charset="-78"/>
                        </a:rPr>
                        <a:t>30</a:t>
                      </a:r>
                      <a:r>
                        <a:rPr kumimoji="0" lang="ar-SA" sz="2000" kern="1200" dirty="0" smtClean="0">
                          <a:solidFill>
                            <a:schemeClr val="tx1"/>
                          </a:solidFill>
                          <a:latin typeface="Simplified Arabic" pitchFamily="18" charset="-78"/>
                          <a:ea typeface="+mn-ea"/>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p:nvPr/>
        </p:nvSpPr>
        <p:spPr>
          <a:xfrm>
            <a:off x="533400" y="304800"/>
            <a:ext cx="8229600" cy="400110"/>
          </a:xfrm>
          <a:prstGeom prst="rect">
            <a:avLst/>
          </a:prstGeom>
        </p:spPr>
        <p:txBody>
          <a:bodyPr wrap="square">
            <a:spAutoFit/>
          </a:bodyPr>
          <a:lstStyle/>
          <a:p>
            <a:pPr algn="r" rtl="1"/>
            <a:r>
              <a:rPr lang="ar-SA" sz="2000" b="1" dirty="0" smtClean="0">
                <a:latin typeface="Simplified Arabic" pitchFamily="18" charset="-78"/>
                <a:cs typeface="Simplified Arabic" pitchFamily="18" charset="-78"/>
              </a:rPr>
              <a:t>الجدول(1): تراكيز الانسولين ومؤشر كتلة الجسم لدي مريضات سرطان الثدي قبل انقطاع الطمث</a:t>
            </a:r>
            <a:endParaRPr lang="ar-SA" sz="2000" b="1"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81000" y="990600"/>
          <a:ext cx="8458200" cy="5334002"/>
        </p:xfrm>
        <a:graphic>
          <a:graphicData uri="http://schemas.openxmlformats.org/drawingml/2006/table">
            <a:tbl>
              <a:tblPr>
                <a:effectLst>
                  <a:innerShdw blurRad="114300">
                    <a:prstClr val="black"/>
                  </a:innerShdw>
                </a:effectLst>
              </a:tblPr>
              <a:tblGrid>
                <a:gridCol w="1066800"/>
                <a:gridCol w="1143000"/>
                <a:gridCol w="2362200"/>
                <a:gridCol w="1295400"/>
                <a:gridCol w="2590800"/>
              </a:tblGrid>
              <a:tr h="1396570">
                <a:tc gridSpan="4">
                  <a:txBody>
                    <a:bodyPr/>
                    <a:lstStyle/>
                    <a:p>
                      <a:pPr algn="ctr" rtl="1">
                        <a:lnSpc>
                          <a:spcPct val="115000"/>
                        </a:lnSpc>
                        <a:spcAft>
                          <a:spcPts val="1000"/>
                        </a:spcAft>
                      </a:pPr>
                      <a:endParaRPr lang="ar-SA" sz="2000" b="1" dirty="0" smtClean="0">
                        <a:latin typeface="Simplified Arabic" pitchFamily="18" charset="-78"/>
                        <a:ea typeface="Times New Roman"/>
                        <a:cs typeface="Simplified Arabic" pitchFamily="18" charset="-78"/>
                      </a:endParaRPr>
                    </a:p>
                    <a:p>
                      <a:pPr marL="0" marR="0" indent="0" algn="ctr" defTabSz="914400" rtl="1" eaLnBrk="1" fontAlgn="auto" latinLnBrk="0" hangingPunct="1">
                        <a:lnSpc>
                          <a:spcPct val="115000"/>
                        </a:lnSpc>
                        <a:spcBef>
                          <a:spcPts val="0"/>
                        </a:spcBef>
                        <a:spcAft>
                          <a:spcPts val="1000"/>
                        </a:spcAft>
                        <a:buClrTx/>
                        <a:buSzTx/>
                        <a:buFontTx/>
                        <a:buNone/>
                        <a:tabLst/>
                        <a:defRPr/>
                      </a:pPr>
                      <a:r>
                        <a:rPr lang="ar-SA" sz="2000" b="1" dirty="0" smtClean="0">
                          <a:latin typeface="Simplified Arabic" pitchFamily="18" charset="-78"/>
                          <a:ea typeface="Times New Roman"/>
                          <a:cs typeface="Simplified Arabic" pitchFamily="18" charset="-78"/>
                        </a:rPr>
                        <a:t>تراكيز الانسولين </a:t>
                      </a:r>
                      <a:r>
                        <a:rPr lang="en-US" sz="2000" b="1" dirty="0" smtClean="0">
                          <a:latin typeface="Simplified Arabic" pitchFamily="18" charset="-78"/>
                          <a:ea typeface="Times New Roman"/>
                          <a:cs typeface="Simplified Arabic" pitchFamily="18" charset="-78"/>
                        </a:rPr>
                        <a:t>(MIU/L)</a:t>
                      </a:r>
                    </a:p>
                    <a:p>
                      <a:pPr algn="ctr" rtl="1">
                        <a:lnSpc>
                          <a:spcPct val="115000"/>
                        </a:lnSpc>
                        <a:spcAft>
                          <a:spcPts val="1000"/>
                        </a:spcAft>
                      </a:pPr>
                      <a:endParaRPr lang="en-US" sz="2000" b="1"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rowSpan="2">
                  <a:txBody>
                    <a:bodyPr/>
                    <a:lstStyle/>
                    <a:p>
                      <a:pPr algn="ctr" rtl="1">
                        <a:lnSpc>
                          <a:spcPct val="115000"/>
                        </a:lnSpc>
                        <a:spcAft>
                          <a:spcPts val="1000"/>
                        </a:spcAft>
                      </a:pPr>
                      <a:endParaRPr lang="ar-SA" sz="2000" b="1" dirty="0" smtClean="0">
                        <a:latin typeface="Simplified Arabic" pitchFamily="18" charset="-78"/>
                        <a:ea typeface="Times New Roman"/>
                        <a:cs typeface="Simplified Arabic" pitchFamily="18" charset="-78"/>
                      </a:endParaRPr>
                    </a:p>
                    <a:p>
                      <a:pPr marL="0" marR="0" indent="0" algn="ctr" defTabSz="914400" rtl="1" eaLnBrk="1" fontAlgn="auto" latinLnBrk="0" hangingPunct="1">
                        <a:lnSpc>
                          <a:spcPct val="115000"/>
                        </a:lnSpc>
                        <a:spcBef>
                          <a:spcPts val="0"/>
                        </a:spcBef>
                        <a:spcAft>
                          <a:spcPts val="1000"/>
                        </a:spcAft>
                        <a:buClrTx/>
                        <a:buSzTx/>
                        <a:buFontTx/>
                        <a:buNone/>
                        <a:tabLst/>
                        <a:defRPr/>
                      </a:pPr>
                      <a:r>
                        <a:rPr lang="ar-SA" sz="2000" b="1" dirty="0" smtClean="0">
                          <a:latin typeface="Simplified Arabic" pitchFamily="18" charset="-78"/>
                          <a:ea typeface="Times New Roman"/>
                          <a:cs typeface="Simplified Arabic" pitchFamily="18" charset="-78"/>
                        </a:rPr>
                        <a:t>مؤشر كتلة الجسم (كغم</a:t>
                      </a:r>
                      <a:r>
                        <a:rPr lang="en-US" sz="2000" b="1" dirty="0" smtClean="0">
                          <a:latin typeface="Simplified Arabic" pitchFamily="18" charset="-78"/>
                          <a:ea typeface="Times New Roman"/>
                          <a:cs typeface="Simplified Arabic" pitchFamily="18" charset="-78"/>
                        </a:rPr>
                        <a:t>/</a:t>
                      </a:r>
                      <a:r>
                        <a:rPr lang="ar-SA" sz="2000" b="1" dirty="0" smtClean="0">
                          <a:latin typeface="Simplified Arabic" pitchFamily="18" charset="-78"/>
                          <a:ea typeface="Times New Roman"/>
                          <a:cs typeface="Simplified Arabic" pitchFamily="18" charset="-78"/>
                        </a:rPr>
                        <a:t>متر2)</a:t>
                      </a:r>
                      <a:endParaRPr lang="en-US" sz="2000" b="1" dirty="0" smtClean="0">
                        <a:latin typeface="Simplified Arabic" pitchFamily="18" charset="-78"/>
                        <a:ea typeface="Times New Roman"/>
                        <a:cs typeface="Simplified Arabic" pitchFamily="18" charset="-78"/>
                      </a:endParaRPr>
                    </a:p>
                    <a:p>
                      <a:pPr algn="ctr" rtl="1">
                        <a:lnSpc>
                          <a:spcPct val="115000"/>
                        </a:lnSpc>
                        <a:spcAft>
                          <a:spcPts val="1000"/>
                        </a:spcAft>
                      </a:pPr>
                      <a:endParaRPr lang="en-US" sz="2000" b="1"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4500">
                <a:tc>
                  <a:txBody>
                    <a:bodyPr/>
                    <a:lstStyle/>
                    <a:p>
                      <a:pPr algn="ctr">
                        <a:lnSpc>
                          <a:spcPct val="115000"/>
                        </a:lnSpc>
                        <a:spcAft>
                          <a:spcPts val="1000"/>
                        </a:spcAft>
                      </a:pPr>
                      <a:r>
                        <a:rPr lang="ar-SA" sz="2000" dirty="0">
                          <a:latin typeface="Simplified Arabic" pitchFamily="18" charset="-78"/>
                          <a:ea typeface="Times New Roman"/>
                          <a:cs typeface="Simplified Arabic" pitchFamily="18" charset="-78"/>
                        </a:rPr>
                        <a:t>الحد الادنى </a:t>
                      </a:r>
                      <a:endParaRPr lang="en-US" sz="200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الحد الاعلى</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2000" b="0" dirty="0">
                          <a:latin typeface="Simplified Arabic" pitchFamily="18" charset="-78"/>
                          <a:ea typeface="Times New Roman"/>
                          <a:cs typeface="Simplified Arabic" pitchFamily="18" charset="-78"/>
                        </a:rPr>
                        <a:t>المتوسط</a:t>
                      </a:r>
                      <a:r>
                        <a:rPr lang="en-US" sz="2000" b="0" dirty="0">
                          <a:latin typeface="Simplified Arabic" pitchFamily="18" charset="-78"/>
                          <a:ea typeface="Times New Roman"/>
                          <a:cs typeface="Simplified Arabic" pitchFamily="18" charset="-78"/>
                        </a:rPr>
                        <a:t>±</a:t>
                      </a:r>
                      <a:r>
                        <a:rPr lang="ar-SA" sz="2000" b="0" dirty="0">
                          <a:latin typeface="Simplified Arabic" pitchFamily="18" charset="-78"/>
                          <a:ea typeface="Times New Roman"/>
                          <a:cs typeface="Simplified Arabic" pitchFamily="18" charset="-78"/>
                        </a:rPr>
                        <a:t>الانحراف المعياري </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2000" b="0" dirty="0">
                          <a:latin typeface="Simplified Arabic" pitchFamily="18" charset="-78"/>
                          <a:ea typeface="Times New Roman"/>
                          <a:cs typeface="Simplified Arabic" pitchFamily="18" charset="-78"/>
                        </a:rPr>
                        <a:t>العدد (%)</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ar-SA"/>
                    </a:p>
                  </a:txBody>
                  <a:tcPr/>
                </a:tc>
              </a:tr>
              <a:tr h="753233">
                <a:tc>
                  <a:txBody>
                    <a:bodyPr/>
                    <a:lstStyle/>
                    <a:p>
                      <a:pPr algn="ctr">
                        <a:lnSpc>
                          <a:spcPct val="115000"/>
                        </a:lnSpc>
                        <a:spcAft>
                          <a:spcPts val="1000"/>
                        </a:spcAft>
                      </a:pPr>
                      <a:r>
                        <a:rPr lang="en-US" sz="2000" dirty="0" smtClean="0">
                          <a:latin typeface="Simplified Arabic" pitchFamily="18" charset="-78"/>
                          <a:ea typeface="Times New Roman"/>
                          <a:cs typeface="Simplified Arabic" pitchFamily="18" charset="-78"/>
                        </a:rPr>
                        <a:t>7</a:t>
                      </a:r>
                      <a:endParaRPr lang="en-US" sz="200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34</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17.6</a:t>
                      </a:r>
                      <a:r>
                        <a:rPr lang="ar-SA" sz="2000" b="0" dirty="0" smtClean="0">
                          <a:latin typeface="Simplified Arabic" pitchFamily="18" charset="-78"/>
                          <a:ea typeface="Times New Roman"/>
                          <a:cs typeface="Simplified Arabic" pitchFamily="18" charset="-78"/>
                        </a:rPr>
                        <a:t> </a:t>
                      </a:r>
                      <a:r>
                        <a:rPr lang="ar-SA" sz="2000" b="0" dirty="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7.8</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21</a:t>
                      </a:r>
                      <a:r>
                        <a:rPr lang="ar-SA" sz="2000" b="0" dirty="0" smtClean="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24</a:t>
                      </a:r>
                      <a:r>
                        <a:rPr lang="ar-SA" sz="2000" b="0" dirty="0" smtClean="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SA" sz="2000" b="0" dirty="0">
                          <a:latin typeface="Simplified Arabic" pitchFamily="18" charset="-78"/>
                          <a:ea typeface="Times New Roman"/>
                          <a:cs typeface="Simplified Arabic" pitchFamily="18" charset="-78"/>
                        </a:rPr>
                        <a:t>الوزن الطبيعي  </a:t>
                      </a:r>
                      <a:r>
                        <a:rPr lang="ar-SA" sz="2000" b="0" dirty="0" smtClean="0">
                          <a:latin typeface="Simplified Arabic" pitchFamily="18" charset="-78"/>
                          <a:ea typeface="Times New Roman"/>
                          <a:cs typeface="Simplified Arabic" pitchFamily="18" charset="-78"/>
                        </a:rPr>
                        <a:t>(</a:t>
                      </a:r>
                      <a:r>
                        <a:rPr lang="en-US" sz="2000" b="0" dirty="0" smtClean="0">
                          <a:latin typeface="Simplified Arabic" pitchFamily="18" charset="-78"/>
                          <a:ea typeface="Times New Roman"/>
                          <a:cs typeface="Simplified Arabic" pitchFamily="18" charset="-78"/>
                        </a:rPr>
                        <a:t>18.5</a:t>
                      </a:r>
                      <a:r>
                        <a:rPr lang="ar-SA" sz="2000" b="0" dirty="0" smtClean="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24</a:t>
                      </a:r>
                      <a:r>
                        <a:rPr lang="ar-SA" sz="2000" b="0" dirty="0" smtClean="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3233">
                <a:tc>
                  <a:txBody>
                    <a:bodyPr/>
                    <a:lstStyle/>
                    <a:p>
                      <a:pPr algn="ctr" rtl="1">
                        <a:lnSpc>
                          <a:spcPct val="115000"/>
                        </a:lnSpc>
                        <a:spcAft>
                          <a:spcPts val="1000"/>
                        </a:spcAft>
                      </a:pPr>
                      <a:r>
                        <a:rPr lang="en-US" sz="2000" dirty="0" smtClean="0">
                          <a:latin typeface="Simplified Arabic" pitchFamily="18" charset="-78"/>
                          <a:ea typeface="Times New Roman"/>
                          <a:cs typeface="Simplified Arabic" pitchFamily="18" charset="-78"/>
                        </a:rPr>
                        <a:t>4</a:t>
                      </a:r>
                      <a:endParaRPr lang="en-US" sz="200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44</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b="0" dirty="0" smtClean="0">
                          <a:latin typeface="Simplified Arabic" pitchFamily="18" charset="-78"/>
                          <a:ea typeface="Times New Roman"/>
                          <a:cs typeface="Simplified Arabic" pitchFamily="18" charset="-78"/>
                        </a:rPr>
                        <a:t>17.1</a:t>
                      </a:r>
                      <a:r>
                        <a:rPr lang="ar-SA" sz="2000" b="0" dirty="0" smtClean="0">
                          <a:latin typeface="Simplified Arabic" pitchFamily="18" charset="-78"/>
                          <a:ea typeface="Times New Roman"/>
                          <a:cs typeface="Simplified Arabic" pitchFamily="18" charset="-78"/>
                        </a:rPr>
                        <a:t> </a:t>
                      </a:r>
                      <a:r>
                        <a:rPr lang="ar-SA" sz="2000" b="0" dirty="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11.3</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8</a:t>
                      </a:r>
                      <a:r>
                        <a:rPr lang="ar-SA" sz="2000" b="0" dirty="0" smtClean="0">
                          <a:latin typeface="Simplified Arabic" pitchFamily="18" charset="-78"/>
                          <a:ea typeface="Times New Roman"/>
                          <a:cs typeface="Simplified Arabic" pitchFamily="18" charset="-78"/>
                        </a:rPr>
                        <a:t>(</a:t>
                      </a:r>
                      <a:r>
                        <a:rPr lang="en-US" sz="2000" b="0" dirty="0" smtClean="0">
                          <a:latin typeface="Simplified Arabic" pitchFamily="18" charset="-78"/>
                          <a:ea typeface="Times New Roman"/>
                          <a:cs typeface="Simplified Arabic" pitchFamily="18" charset="-78"/>
                        </a:rPr>
                        <a:t>16</a:t>
                      </a:r>
                      <a:r>
                        <a:rPr lang="ar-SA" sz="2000" b="0" dirty="0" smtClean="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زيادة الوزن </a:t>
                      </a:r>
                      <a:r>
                        <a:rPr lang="ar-SA" sz="2000" b="0" dirty="0" smtClean="0">
                          <a:latin typeface="Simplified Arabic" pitchFamily="18" charset="-78"/>
                          <a:ea typeface="Times New Roman"/>
                          <a:cs typeface="Simplified Arabic" pitchFamily="18" charset="-78"/>
                        </a:rPr>
                        <a:t>(</a:t>
                      </a:r>
                      <a:r>
                        <a:rPr lang="en-US" sz="2000" b="0" dirty="0" smtClean="0">
                          <a:latin typeface="Simplified Arabic" pitchFamily="18" charset="-78"/>
                          <a:ea typeface="Times New Roman"/>
                          <a:cs typeface="Simplified Arabic" pitchFamily="18" charset="-78"/>
                        </a:rPr>
                        <a:t>25</a:t>
                      </a:r>
                      <a:r>
                        <a:rPr lang="ar-SA" sz="2000" b="0" dirty="0" smtClean="0">
                          <a:latin typeface="Simplified Arabic" pitchFamily="18" charset="-78"/>
                          <a:ea typeface="Times New Roman"/>
                          <a:cs typeface="Simplified Arabic" pitchFamily="18" charset="-78"/>
                        </a:rPr>
                        <a:t>-</a:t>
                      </a:r>
                      <a:r>
                        <a:rPr lang="en-US" sz="2000" b="0" dirty="0" smtClean="0">
                          <a:latin typeface="Simplified Arabic" pitchFamily="18" charset="-78"/>
                          <a:ea typeface="Times New Roman"/>
                          <a:cs typeface="Simplified Arabic" pitchFamily="18" charset="-78"/>
                        </a:rPr>
                        <a:t>29.9 </a:t>
                      </a:r>
                      <a:r>
                        <a:rPr lang="ar-SA" sz="2000" b="0" dirty="0" smtClean="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3233">
                <a:tc>
                  <a:txBody>
                    <a:bodyPr/>
                    <a:lstStyle/>
                    <a:p>
                      <a:pPr algn="ctr">
                        <a:lnSpc>
                          <a:spcPct val="115000"/>
                        </a:lnSpc>
                        <a:spcAft>
                          <a:spcPts val="1000"/>
                        </a:spcAft>
                      </a:pPr>
                      <a:r>
                        <a:rPr lang="en-US" sz="2000" dirty="0" smtClean="0">
                          <a:latin typeface="Simplified Arabic" pitchFamily="18" charset="-78"/>
                          <a:ea typeface="Times New Roman"/>
                          <a:cs typeface="Simplified Arabic" pitchFamily="18" charset="-78"/>
                        </a:rPr>
                        <a:t>5</a:t>
                      </a:r>
                      <a:endParaRPr lang="en-US" sz="200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b="0" dirty="0" smtClean="0">
                          <a:latin typeface="Simplified Arabic" pitchFamily="18" charset="-78"/>
                          <a:ea typeface="Times New Roman"/>
                          <a:cs typeface="Simplified Arabic" pitchFamily="18" charset="-78"/>
                        </a:rPr>
                        <a:t>20</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b="0" dirty="0" smtClean="0">
                          <a:latin typeface="Simplified Arabic" pitchFamily="18" charset="-78"/>
                          <a:ea typeface="Times New Roman"/>
                          <a:cs typeface="Simplified Arabic" pitchFamily="18" charset="-78"/>
                        </a:rPr>
                        <a:t>13.1</a:t>
                      </a:r>
                      <a:r>
                        <a:rPr lang="ar-SA" sz="2000" b="0" dirty="0" smtClean="0">
                          <a:latin typeface="Simplified Arabic" pitchFamily="18" charset="-78"/>
                          <a:ea typeface="Times New Roman"/>
                          <a:cs typeface="Simplified Arabic" pitchFamily="18" charset="-78"/>
                        </a:rPr>
                        <a:t> </a:t>
                      </a:r>
                      <a:r>
                        <a:rPr lang="ar-SA" sz="2000" b="0" dirty="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4.9</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9</a:t>
                      </a:r>
                      <a:r>
                        <a:rPr lang="ar-SA" sz="2000" b="0" dirty="0" smtClean="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18</a:t>
                      </a:r>
                      <a:r>
                        <a:rPr lang="ar-SA" sz="2000" b="0" dirty="0" smtClean="0">
                          <a:latin typeface="Simplified Arabic" pitchFamily="18" charset="-78"/>
                          <a:ea typeface="Times New Roman"/>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نقصان الوزن </a:t>
                      </a:r>
                      <a:r>
                        <a:rPr lang="ar-SA" sz="2000" b="0" dirty="0" smtClean="0">
                          <a:latin typeface="Simplified Arabic" pitchFamily="18" charset="-78"/>
                          <a:ea typeface="Times New Roman"/>
                          <a:cs typeface="Simplified Arabic" pitchFamily="18" charset="-78"/>
                        </a:rPr>
                        <a:t>(</a:t>
                      </a:r>
                      <a:r>
                        <a:rPr lang="en-US" sz="2000" b="0" dirty="0" smtClean="0">
                          <a:latin typeface="Simplified Arabic" pitchFamily="18" charset="-78"/>
                          <a:ea typeface="Times New Roman"/>
                          <a:cs typeface="Simplified Arabic" pitchFamily="18" charset="-78"/>
                        </a:rPr>
                        <a:t>18.5</a:t>
                      </a:r>
                      <a:r>
                        <a:rPr lang="ar-SA" sz="2000" b="0" dirty="0" smtClean="0">
                          <a:latin typeface="Simplified Arabic" pitchFamily="18" charset="-78"/>
                          <a:ea typeface="Times New Roman"/>
                          <a:cs typeface="Simplified Arabic" pitchFamily="18" charset="-78"/>
                        </a:rPr>
                        <a:t>&gt;)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3233">
                <a:tc>
                  <a:txBody>
                    <a:bodyPr/>
                    <a:lstStyle/>
                    <a:p>
                      <a:pPr algn="ctr">
                        <a:lnSpc>
                          <a:spcPct val="115000"/>
                        </a:lnSpc>
                        <a:spcAft>
                          <a:spcPts val="1000"/>
                        </a:spcAft>
                      </a:pPr>
                      <a:r>
                        <a:rPr lang="en-US" sz="2000" dirty="0" smtClean="0">
                          <a:latin typeface="Simplified Arabic" pitchFamily="18" charset="-78"/>
                          <a:ea typeface="Times New Roman"/>
                          <a:cs typeface="Simplified Arabic" pitchFamily="18" charset="-78"/>
                        </a:rPr>
                        <a:t>7</a:t>
                      </a:r>
                      <a:endParaRPr lang="en-US" sz="200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48</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en-US" sz="2000" b="0" dirty="0" smtClean="0">
                          <a:latin typeface="Simplified Arabic" pitchFamily="18" charset="-78"/>
                          <a:ea typeface="Times New Roman"/>
                          <a:cs typeface="Simplified Arabic" pitchFamily="18" charset="-78"/>
                        </a:rPr>
                        <a:t>19,2</a:t>
                      </a:r>
                      <a:r>
                        <a:rPr lang="ar-SA" sz="2000" b="0" dirty="0" smtClean="0">
                          <a:latin typeface="Simplified Arabic" pitchFamily="18" charset="-78"/>
                          <a:ea typeface="Times New Roman"/>
                          <a:cs typeface="Simplified Arabic" pitchFamily="18" charset="-78"/>
                        </a:rPr>
                        <a:t> </a:t>
                      </a:r>
                      <a:r>
                        <a:rPr lang="ar-SA" sz="2000" b="0" dirty="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11.0</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en-US" sz="2000" b="0" dirty="0" smtClean="0">
                          <a:latin typeface="Simplified Arabic" pitchFamily="18" charset="-78"/>
                          <a:ea typeface="Times New Roman"/>
                          <a:cs typeface="Simplified Arabic" pitchFamily="18" charset="-78"/>
                        </a:rPr>
                        <a:t>12</a:t>
                      </a:r>
                      <a:r>
                        <a:rPr lang="ar-SA" sz="2000" b="0" dirty="0" smtClean="0">
                          <a:latin typeface="Simplified Arabic" pitchFamily="18" charset="-78"/>
                          <a:ea typeface="Times New Roman"/>
                          <a:cs typeface="Simplified Arabic" pitchFamily="18" charset="-78"/>
                        </a:rPr>
                        <a:t>( </a:t>
                      </a:r>
                      <a:r>
                        <a:rPr lang="en-US" sz="2000" b="0" dirty="0" smtClean="0">
                          <a:latin typeface="Simplified Arabic" pitchFamily="18" charset="-78"/>
                          <a:ea typeface="Times New Roman"/>
                          <a:cs typeface="Simplified Arabic" pitchFamily="18" charset="-78"/>
                        </a:rPr>
                        <a:t>24</a:t>
                      </a:r>
                      <a:r>
                        <a:rPr lang="ar-SA" sz="2000" b="0" dirty="0" smtClean="0">
                          <a:latin typeface="Simplified Arabic" pitchFamily="18" charset="-78"/>
                          <a:ea typeface="Times New Roman"/>
                          <a:cs typeface="Simplified Arabic" pitchFamily="18" charset="-78"/>
                        </a:rPr>
                        <a:t>%)   </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ar-SA" sz="2000" b="0" dirty="0">
                          <a:latin typeface="Simplified Arabic" pitchFamily="18" charset="-78"/>
                          <a:ea typeface="Times New Roman"/>
                          <a:cs typeface="Simplified Arabic" pitchFamily="18" charset="-78"/>
                        </a:rPr>
                        <a:t>السمنه </a:t>
                      </a:r>
                      <a:r>
                        <a:rPr lang="ar-SA" sz="2000" b="0" dirty="0" smtClean="0">
                          <a:latin typeface="Simplified Arabic" pitchFamily="18" charset="-78"/>
                          <a:ea typeface="Times New Roman"/>
                          <a:cs typeface="Simplified Arabic" pitchFamily="18" charset="-78"/>
                        </a:rPr>
                        <a:t>(</a:t>
                      </a:r>
                      <a:r>
                        <a:rPr kumimoji="0" lang="en-GB" sz="2000" kern="1200" dirty="0" smtClean="0">
                          <a:solidFill>
                            <a:schemeClr val="tx1"/>
                          </a:solidFill>
                          <a:latin typeface="Simplified Arabic" pitchFamily="18" charset="-78"/>
                          <a:ea typeface="+mn-ea"/>
                          <a:cs typeface="Simplified Arabic" pitchFamily="18" charset="-78"/>
                        </a:rPr>
                        <a:t>≥</a:t>
                      </a:r>
                      <a:r>
                        <a:rPr kumimoji="0" lang="en-US" sz="2000" kern="1200" dirty="0" smtClean="0">
                          <a:solidFill>
                            <a:schemeClr val="tx1"/>
                          </a:solidFill>
                          <a:latin typeface="Simplified Arabic" pitchFamily="18" charset="-78"/>
                          <a:ea typeface="+mn-ea"/>
                          <a:cs typeface="Simplified Arabic" pitchFamily="18" charset="-78"/>
                        </a:rPr>
                        <a:t>30</a:t>
                      </a:r>
                      <a:r>
                        <a:rPr kumimoji="0" lang="ar-SA" sz="2000" kern="1200" dirty="0" smtClean="0">
                          <a:solidFill>
                            <a:schemeClr val="tx1"/>
                          </a:solidFill>
                          <a:latin typeface="Simplified Arabic" pitchFamily="18" charset="-78"/>
                          <a:ea typeface="+mn-ea"/>
                          <a:cs typeface="Simplified Arabic" pitchFamily="18" charset="-78"/>
                        </a:rPr>
                        <a:t>)</a:t>
                      </a:r>
                      <a:endParaRPr lang="en-US" sz="2000" b="0" dirty="0">
                        <a:latin typeface="Simplified Arabic" pitchFamily="18" charset="-78"/>
                        <a:ea typeface="Times New Roman"/>
                        <a:cs typeface="Simplified Arabic" pitchFamily="18"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p:nvPr/>
        </p:nvSpPr>
        <p:spPr>
          <a:xfrm>
            <a:off x="304800" y="304800"/>
            <a:ext cx="8458200" cy="400110"/>
          </a:xfrm>
          <a:prstGeom prst="rect">
            <a:avLst/>
          </a:prstGeom>
        </p:spPr>
        <p:txBody>
          <a:bodyPr wrap="square">
            <a:spAutoFit/>
          </a:bodyPr>
          <a:lstStyle/>
          <a:p>
            <a:pPr algn="r" rtl="1"/>
            <a:r>
              <a:rPr lang="ar-SA" sz="2000" b="1" dirty="0" smtClean="0">
                <a:latin typeface="Simplified Arabic" pitchFamily="18" charset="-78"/>
                <a:cs typeface="Simplified Arabic" pitchFamily="18" charset="-78"/>
              </a:rPr>
              <a:t>الجدول (2): تراكيز الانسولين ومؤشر كتلة الجسم لدي مريضات سرطان الثدي بعد انقطاع الطمث</a:t>
            </a:r>
            <a:endParaRPr lang="ar-SA" sz="2000" b="1"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lstStyle/>
          <a:p>
            <a:pPr algn="r"/>
            <a:r>
              <a:rPr lang="ar-SA" dirty="0" smtClean="0"/>
              <a:t>ا</a:t>
            </a:r>
            <a:r>
              <a:rPr lang="ar-SA" b="1" dirty="0" smtClean="0"/>
              <a:t>لمناقشة </a:t>
            </a:r>
            <a:endParaRPr lang="ar-SA" b="1" dirty="0"/>
          </a:p>
        </p:txBody>
      </p:sp>
      <p:sp>
        <p:nvSpPr>
          <p:cNvPr id="3074" name="Rectangle 2"/>
          <p:cNvSpPr>
            <a:spLocks noChangeArrowheads="1"/>
          </p:cNvSpPr>
          <p:nvPr/>
        </p:nvSpPr>
        <p:spPr bwMode="auto">
          <a:xfrm>
            <a:off x="304800" y="1670921"/>
            <a:ext cx="84582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kumimoji="0" lang="ar-SA" sz="320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اكدت العديد من النتائج ان مستويات الانسولين تزيد في حالات </a:t>
            </a:r>
            <a:r>
              <a:rPr lang="ar-SA" sz="3200" dirty="0" smtClean="0">
                <a:latin typeface="Simplified Arabic" pitchFamily="18" charset="-78"/>
                <a:ea typeface="Times New Roman" pitchFamily="18" charset="0"/>
                <a:cs typeface="Simplified Arabic" pitchFamily="18" charset="-78"/>
              </a:rPr>
              <a:t>الاصابة باورام الثدي</a:t>
            </a:r>
            <a:r>
              <a:rPr kumimoji="0" lang="ar-SA" sz="32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32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وأظهرت دراسة اخرى أن مستوىات الأنسولين العالية شوهدت في بعض النساء غير المصابات بالسكري و لديهن وزن طبيعي</a:t>
            </a:r>
          </a:p>
          <a:p>
            <a:pPr lvl="0" algn="just" rtl="1" eaLnBrk="0" fontAlgn="base" hangingPunct="0">
              <a:spcBef>
                <a:spcPct val="0"/>
              </a:spcBef>
              <a:spcAft>
                <a:spcPct val="0"/>
              </a:spcAft>
            </a:pPr>
            <a:r>
              <a:rPr kumimoji="0" lang="ar-SA" sz="32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وزيادة مستوى الأنسولين في النساء اللواتي لديهن وزن طبيعي فقط قد يكون ذلك بسبب ضعف الصحة الأيضية التي تتجلى في ارتفاع مستويات الانسولين او احتمالية </a:t>
            </a:r>
            <a:r>
              <a:rPr lang="ar-SA" sz="3200" dirty="0" smtClean="0">
                <a:latin typeface="Simplified Arabic" pitchFamily="18" charset="-78"/>
                <a:cs typeface="Simplified Arabic" pitchFamily="18" charset="-78"/>
              </a:rPr>
              <a:t>متلازمة مقاومة الأنسولين </a:t>
            </a:r>
            <a:endParaRPr kumimoji="0" lang="ar-SA" sz="3200" b="0"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14400"/>
            <a:ext cx="8458200" cy="2831544"/>
          </a:xfrm>
          <a:prstGeom prst="rect">
            <a:avLst/>
          </a:prstGeom>
        </p:spPr>
        <p:txBody>
          <a:bodyPr wrap="square">
            <a:spAutoFit/>
          </a:bodyPr>
          <a:lstStyle/>
          <a:p>
            <a:pPr algn="just" rtl="1">
              <a:buFont typeface="Arial" pitchFamily="34" charset="0"/>
              <a:buChar char="•"/>
            </a:pPr>
            <a:r>
              <a:rPr lang="ar-SA" sz="3200" dirty="0" smtClean="0">
                <a:latin typeface="Simplified Arabic" pitchFamily="18" charset="-78"/>
                <a:cs typeface="Simplified Arabic" pitchFamily="18" charset="-78"/>
              </a:rPr>
              <a:t>النتائج التي توصلنا إليها مشابهة لهذه الدراسة التي تبين أن السمنة مرتبطة بمستويات عالية من الانسولين , كما وجدت دراسة أخرى وجود علاقة إيجابية بين فرط الانسولين وسرطان الثدي بعد انقطاع الطمث فقط بين النساء اللاتي لديهن مؤشر كتلة الجسم أكثر من 25 كجم/ م2. </a:t>
            </a:r>
          </a:p>
          <a:p>
            <a:pPr algn="r" rtl="1"/>
            <a:endParaRPr lang="ar-SA" dirty="0"/>
          </a:p>
        </p:txBody>
      </p:sp>
    </p:spTree>
  </p:cSld>
  <p:clrMapOvr>
    <a:masterClrMapping/>
  </p:clrMapOvr>
  <p:transition spd="slow">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534400" cy="4031873"/>
          </a:xfrm>
          <a:prstGeom prst="rect">
            <a:avLst/>
          </a:prstGeom>
        </p:spPr>
        <p:txBody>
          <a:bodyPr wrap="square">
            <a:spAutoFit/>
          </a:bodyPr>
          <a:lstStyle/>
          <a:p>
            <a:pPr algn="just" rtl="1">
              <a:buFont typeface="Arial" pitchFamily="34" charset="0"/>
              <a:buChar char="•"/>
            </a:pPr>
            <a:r>
              <a:rPr lang="ar-SA" sz="3200" dirty="0" smtClean="0">
                <a:latin typeface="Simplified Arabic" pitchFamily="18" charset="-78"/>
                <a:cs typeface="Simplified Arabic" pitchFamily="18" charset="-78"/>
              </a:rPr>
              <a:t> وتشير هذه النتائج إلى أن النساء في الوزن الطبيعي ولديهن ارتفاع في مستويات الانسولين, تقريبا لهن نفس الخطورة لتطور سرطان الثدي عند النساء اللاتي لديهن ارتفاع في مستويات الانسولين مع زيادة الوزن أو السمنة . </a:t>
            </a:r>
          </a:p>
          <a:p>
            <a:pPr algn="just" rtl="1">
              <a:buFont typeface="Arial" pitchFamily="34" charset="0"/>
              <a:buChar char="•"/>
            </a:pPr>
            <a:r>
              <a:rPr lang="ar-SA" sz="3200" dirty="0" smtClean="0">
                <a:latin typeface="Simplified Arabic" pitchFamily="18" charset="-78"/>
                <a:cs typeface="Simplified Arabic" pitchFamily="18" charset="-78"/>
              </a:rPr>
              <a:t> </a:t>
            </a:r>
            <a:r>
              <a:rPr lang="ar-SA" sz="3200" dirty="0" smtClean="0"/>
              <a:t>مشاكل الصحة الأيضية المرتبطة بزيادة الوزن اوالسمنة يمكن أن تزيد من خطر الإصابة بسرطان الثدي بغض النظر عن ما إذا كان الشخص يعاني من زيادة الوزن أو السمنة </a:t>
            </a:r>
            <a:endParaRPr lang="ar-SA" sz="3200" dirty="0" smtClean="0">
              <a:latin typeface="Simplified Arabic" pitchFamily="18" charset="-78"/>
              <a:cs typeface="Simplified Arabic" pitchFamily="18" charset="-78"/>
            </a:endParaRPr>
          </a:p>
          <a:p>
            <a:pPr algn="just" rtl="1"/>
            <a:endParaRPr lang="ar-SA" sz="3200"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33400"/>
          </a:xfrm>
        </p:spPr>
        <p:txBody>
          <a:bodyPr>
            <a:normAutofit fontScale="90000"/>
          </a:bodyPr>
          <a:lstStyle/>
          <a:p>
            <a:pPr algn="r"/>
            <a:r>
              <a:rPr lang="ar-SA" b="1" dirty="0" smtClean="0"/>
              <a:t>الخلاصة </a:t>
            </a:r>
            <a:endParaRPr lang="ar-SA" b="1" dirty="0"/>
          </a:p>
        </p:txBody>
      </p:sp>
      <p:sp>
        <p:nvSpPr>
          <p:cNvPr id="4" name="Rectangle 3"/>
          <p:cNvSpPr/>
          <p:nvPr/>
        </p:nvSpPr>
        <p:spPr>
          <a:xfrm>
            <a:off x="304800" y="1981200"/>
            <a:ext cx="8534400" cy="2554545"/>
          </a:xfrm>
          <a:prstGeom prst="rect">
            <a:avLst/>
          </a:prstGeom>
        </p:spPr>
        <p:txBody>
          <a:bodyPr wrap="square">
            <a:spAutoFit/>
          </a:bodyPr>
          <a:lstStyle/>
          <a:p>
            <a:pPr algn="r" rtl="1"/>
            <a:r>
              <a:rPr lang="ar-SA" sz="3200" dirty="0" smtClean="0">
                <a:latin typeface="Simplified Arabic" pitchFamily="18" charset="-78"/>
                <a:cs typeface="Simplified Arabic" pitchFamily="18" charset="-78"/>
              </a:rPr>
              <a:t>مستوى تركيز الأنسولين في الدم  يرتفع في مرحلة ما قبل و بعد انقطاع الطمث لدى النساء غير المصابات بالسكري و لديهن أصابه بسرطان الثدي. ويمكن اعتبار مؤشر كتلة الجسم وفرط الأنسولين والطمث  من عوامل الخطورة لتطور سرطان الثدي في فترة ما بعد انقطاع الطمث في النساء</a:t>
            </a:r>
            <a:endParaRPr lang="ar-SA" sz="3200"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609600"/>
          </a:xfrm>
        </p:spPr>
        <p:txBody>
          <a:bodyPr>
            <a:normAutofit fontScale="90000"/>
          </a:bodyPr>
          <a:lstStyle/>
          <a:p>
            <a:pPr algn="r"/>
            <a:r>
              <a:rPr lang="ar-SA" sz="4900" b="1" dirty="0" smtClean="0"/>
              <a:t>التوصيات</a:t>
            </a:r>
            <a:r>
              <a:rPr lang="ar-SA" dirty="0" smtClean="0"/>
              <a:t> </a:t>
            </a:r>
            <a:endParaRPr lang="ar-SA" dirty="0"/>
          </a:p>
        </p:txBody>
      </p:sp>
      <p:sp>
        <p:nvSpPr>
          <p:cNvPr id="1025" name="Rectangle 1"/>
          <p:cNvSpPr>
            <a:spLocks noChangeArrowheads="1"/>
          </p:cNvSpPr>
          <p:nvPr/>
        </p:nvSpPr>
        <p:spPr bwMode="auto">
          <a:xfrm>
            <a:off x="304800" y="1739041"/>
            <a:ext cx="85344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fontAlgn="base">
              <a:spcBef>
                <a:spcPct val="0"/>
              </a:spcBef>
              <a:spcAft>
                <a:spcPct val="0"/>
              </a:spcAft>
            </a:pPr>
            <a:r>
              <a:rPr kumimoji="0" lang="ar-SA" sz="32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lang="ar-SA" sz="2800" dirty="0" smtClean="0">
                <a:latin typeface="Simplified Arabic" pitchFamily="18" charset="-78"/>
                <a:cs typeface="Simplified Arabic" pitchFamily="18" charset="-78"/>
              </a:rPr>
              <a:t>ضرورة ابقاء عملية الأيض بصحة جيدة مما يساعد الجسم على استخدام الانسولين بشكل صحيح و</a:t>
            </a:r>
            <a:r>
              <a:rPr lang="ar-SA" sz="2800" dirty="0" smtClean="0">
                <a:latin typeface="Simplified Arabic" pitchFamily="18" charset="-78"/>
                <a:ea typeface="Calibri" pitchFamily="34" charset="0"/>
                <a:cs typeface="Simplified Arabic" pitchFamily="18" charset="-78"/>
              </a:rPr>
              <a:t>انخفاض تركيز الانسولين في الدم</a:t>
            </a:r>
            <a:endParaRPr kumimoji="0" lang="ar-SA"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p:txBody>
      </p:sp>
      <p:pic>
        <p:nvPicPr>
          <p:cNvPr id="7" name="Picture 2" descr="C:\Users\dell\Desktop\2.jpg"/>
          <p:cNvPicPr>
            <a:picLocks noChangeAspect="1" noChangeArrowheads="1"/>
          </p:cNvPicPr>
          <p:nvPr/>
        </p:nvPicPr>
        <p:blipFill>
          <a:blip r:embed="rId2" cstate="print"/>
          <a:srcRect/>
          <a:stretch>
            <a:fillRect/>
          </a:stretch>
        </p:blipFill>
        <p:spPr bwMode="auto">
          <a:xfrm>
            <a:off x="1905000" y="3048000"/>
            <a:ext cx="5029200" cy="3429000"/>
          </a:xfrm>
          <a:prstGeom prst="rect">
            <a:avLst/>
          </a:prstGeom>
          <a:noFill/>
        </p:spPr>
      </p:pic>
    </p:spTree>
  </p:cSld>
  <p:clrMapOvr>
    <a:masterClrMapping/>
  </p:clrMapOvr>
  <p:transition spd="slow">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dell\Desktop\src1234867112.jpg"/>
          <p:cNvPicPr>
            <a:picLocks noChangeAspect="1" noChangeArrowheads="1"/>
          </p:cNvPicPr>
          <p:nvPr/>
        </p:nvPicPr>
        <p:blipFill>
          <a:blip r:embed="rId2" cstate="print"/>
          <a:srcRect/>
          <a:stretch>
            <a:fillRect/>
          </a:stretch>
        </p:blipFill>
        <p:spPr bwMode="auto">
          <a:xfrm>
            <a:off x="2362200" y="609600"/>
            <a:ext cx="4343400" cy="5943600"/>
          </a:xfrm>
          <a:prstGeom prst="rect">
            <a:avLst/>
          </a:prstGeom>
          <a:noFill/>
        </p:spPr>
      </p:pic>
    </p:spTree>
  </p:cSld>
  <p:clrMapOvr>
    <a:masterClrMapping/>
  </p:clrMapOvr>
  <p:transition spd="slow">
    <p:circl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7" descr="C:\Users\dell\Desktop\الهرم-الغذائي-لمريض-السكري.jpg"/>
          <p:cNvPicPr>
            <a:picLocks noChangeAspect="1" noChangeArrowheads="1"/>
          </p:cNvPicPr>
          <p:nvPr/>
        </p:nvPicPr>
        <p:blipFill>
          <a:blip r:embed="rId2" cstate="print"/>
          <a:srcRect/>
          <a:stretch>
            <a:fillRect/>
          </a:stretch>
        </p:blipFill>
        <p:spPr bwMode="auto">
          <a:xfrm>
            <a:off x="914400" y="304800"/>
            <a:ext cx="6629400" cy="6248400"/>
          </a:xfrm>
          <a:prstGeom prst="rect">
            <a:avLst/>
          </a:prstGeom>
          <a:noFill/>
        </p:spPr>
      </p:pic>
    </p:spTree>
  </p:cSld>
  <p:clrMapOvr>
    <a:masterClrMapping/>
  </p:clrMapOvr>
  <p:transition spd="slow">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7038"/>
            <a:ext cx="8229600" cy="715962"/>
          </a:xfrm>
        </p:spPr>
        <p:txBody>
          <a:bodyPr>
            <a:normAutofit fontScale="90000"/>
          </a:bodyPr>
          <a:lstStyle/>
          <a:p>
            <a:pPr algn="r"/>
            <a:r>
              <a:rPr lang="ar-SA" sz="4900" b="1" dirty="0" smtClean="0">
                <a:latin typeface="Simplified Arabic" pitchFamily="18" charset="-78"/>
                <a:cs typeface="Simplified Arabic" pitchFamily="18" charset="-78"/>
              </a:rPr>
              <a:t>مقدمة</a:t>
            </a:r>
            <a:r>
              <a:rPr lang="ar-SA" dirty="0" smtClean="0">
                <a:latin typeface="Simplified Arabic" pitchFamily="18" charset="-78"/>
                <a:cs typeface="Simplified Arabic" pitchFamily="18" charset="-78"/>
              </a:rPr>
              <a:t> </a:t>
            </a:r>
            <a:endParaRPr lang="ar-SA" dirty="0">
              <a:latin typeface="Simplified Arabic" pitchFamily="18" charset="-78"/>
              <a:cs typeface="Simplified Arabic" pitchFamily="18" charset="-78"/>
            </a:endParaRPr>
          </a:p>
        </p:txBody>
      </p:sp>
      <p:sp>
        <p:nvSpPr>
          <p:cNvPr id="3" name="Rectangle 2"/>
          <p:cNvSpPr/>
          <p:nvPr/>
        </p:nvSpPr>
        <p:spPr>
          <a:xfrm>
            <a:off x="304800" y="2057400"/>
            <a:ext cx="8458200" cy="2062103"/>
          </a:xfrm>
          <a:prstGeom prst="rect">
            <a:avLst/>
          </a:prstGeom>
        </p:spPr>
        <p:txBody>
          <a:bodyPr wrap="square">
            <a:spAutoFit/>
          </a:bodyPr>
          <a:lstStyle/>
          <a:p>
            <a:pPr algn="just" rtl="1"/>
            <a:r>
              <a:rPr lang="ar-SA" sz="3200" dirty="0" smtClean="0">
                <a:latin typeface="Simplified Arabic" pitchFamily="18" charset="-78"/>
                <a:cs typeface="Simplified Arabic" pitchFamily="18" charset="-78"/>
              </a:rPr>
              <a:t>سرطان الثدي هو أكثر أنواع السرطان شيوعا بين النساء و يرتبط مع معدلات الاعتلال والوفيات ارتباط كبير. اكدت العديد من الدراسات بان خلايا سرطان الثدي حساسة جدا للأنسولين مما ادى إلى زيادة الاهتمام في دور الانسواين </a:t>
            </a:r>
            <a:endParaRPr lang="ar-SA" sz="3200"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dell\Desktop\091123092325-question.jpg"/>
          <p:cNvPicPr>
            <a:picLocks noChangeAspect="1" noChangeArrowheads="1"/>
          </p:cNvPicPr>
          <p:nvPr/>
        </p:nvPicPr>
        <p:blipFill>
          <a:blip r:embed="rId2" cstate="print"/>
          <a:srcRect/>
          <a:stretch>
            <a:fillRect/>
          </a:stretch>
        </p:blipFill>
        <p:spPr bwMode="auto">
          <a:xfrm>
            <a:off x="2286000" y="838200"/>
            <a:ext cx="4648200" cy="5181600"/>
          </a:xfrm>
          <a:prstGeom prst="rect">
            <a:avLst/>
          </a:prstGeom>
          <a:noFill/>
        </p:spPr>
      </p:pic>
    </p:spTree>
  </p:cSld>
  <p:clrMapOvr>
    <a:masterClrMapping/>
  </p:clrMapOvr>
  <p:transition spd="slow">
    <p:circl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85800"/>
            <a:ext cx="8458200" cy="4524315"/>
          </a:xfrm>
          <a:prstGeom prst="rect">
            <a:avLst/>
          </a:prstGeom>
        </p:spPr>
        <p:txBody>
          <a:bodyPr wrap="square">
            <a:spAutoFit/>
          </a:bodyPr>
          <a:lstStyle/>
          <a:p>
            <a:pPr algn="just" rtl="1"/>
            <a:r>
              <a:rPr lang="ar-SA" sz="3200" dirty="0" smtClean="0"/>
              <a:t> </a:t>
            </a:r>
            <a:r>
              <a:rPr lang="ar-SA" sz="3200" dirty="0" smtClean="0">
                <a:latin typeface="Simplified Arabic" pitchFamily="18" charset="-78"/>
                <a:cs typeface="Simplified Arabic" pitchFamily="18" charset="-78"/>
              </a:rPr>
              <a:t> </a:t>
            </a:r>
            <a:r>
              <a:rPr lang="ar-SA" sz="3200" dirty="0" smtClean="0">
                <a:solidFill>
                  <a:schemeClr val="accent2">
                    <a:lumMod val="75000"/>
                  </a:schemeClr>
                </a:solidFill>
                <a:latin typeface="Simplified Arabic" pitchFamily="18" charset="-78"/>
                <a:cs typeface="Simplified Arabic" pitchFamily="18" charset="-78"/>
              </a:rPr>
              <a:t>التوصية بدراسات مستقبلية : </a:t>
            </a:r>
          </a:p>
          <a:p>
            <a:pPr algn="just" rtl="1">
              <a:buFont typeface="Arial" pitchFamily="34" charset="0"/>
              <a:buChar char="•"/>
            </a:pPr>
            <a:r>
              <a:rPr lang="ar-SA" sz="3200" dirty="0" smtClean="0">
                <a:latin typeface="Simplified Arabic" pitchFamily="18" charset="-78"/>
                <a:cs typeface="Simplified Arabic" pitchFamily="18" charset="-78"/>
              </a:rPr>
              <a:t> </a:t>
            </a:r>
            <a:r>
              <a:rPr lang="ar-SA" sz="3200" dirty="0" smtClean="0">
                <a:latin typeface="Simplified Arabic" pitchFamily="18" charset="-78"/>
                <a:cs typeface="Simplified Arabic" pitchFamily="18" charset="-78"/>
              </a:rPr>
              <a:t>مثل تاثير </a:t>
            </a:r>
            <a:r>
              <a:rPr lang="ar-SA" sz="3200" dirty="0" smtClean="0">
                <a:latin typeface="Simplified Arabic" pitchFamily="18" charset="-78"/>
                <a:cs typeface="Simplified Arabic" pitchFamily="18" charset="-78"/>
              </a:rPr>
              <a:t>العناصر النذرة على </a:t>
            </a:r>
            <a:r>
              <a:rPr lang="ar-SA" sz="3200" dirty="0" smtClean="0">
                <a:latin typeface="Simplified Arabic" pitchFamily="18" charset="-78"/>
                <a:cs typeface="Simplified Arabic" pitchFamily="18" charset="-78"/>
              </a:rPr>
              <a:t>الانسولين </a:t>
            </a:r>
            <a:r>
              <a:rPr lang="ar-SA" sz="3200" dirty="0" smtClean="0">
                <a:latin typeface="Simplified Arabic" pitchFamily="18" charset="-78"/>
                <a:cs typeface="Simplified Arabic" pitchFamily="18" charset="-78"/>
              </a:rPr>
              <a:t>(الكروم, الزنك, السيلينيوم....)   </a:t>
            </a:r>
          </a:p>
          <a:p>
            <a:pPr algn="just" rtl="1">
              <a:buFont typeface="Arial" pitchFamily="34" charset="0"/>
              <a:buChar char="•"/>
            </a:pPr>
            <a:r>
              <a:rPr lang="ar-SA" sz="3200" dirty="0" smtClean="0">
                <a:latin typeface="Simplified Arabic" pitchFamily="18" charset="-78"/>
                <a:cs typeface="Simplified Arabic" pitchFamily="18" charset="-78"/>
              </a:rPr>
              <a:t>الفيتامينات والاحماض الدهنيه وتاثيرها على مستويات تراكيز الانسولين في الدم  </a:t>
            </a:r>
          </a:p>
          <a:p>
            <a:pPr algn="just" rtl="1">
              <a:buFont typeface="Arial" pitchFamily="34" charset="0"/>
              <a:buChar char="•"/>
            </a:pPr>
            <a:r>
              <a:rPr lang="ar-SA" sz="3200" dirty="0" smtClean="0">
                <a:latin typeface="Simplified Arabic" pitchFamily="18" charset="-78"/>
                <a:cs typeface="Simplified Arabic" pitchFamily="18" charset="-78"/>
              </a:rPr>
              <a:t>التحقق من الجينات المرتبطه بالعلاج الاشعاعي وتاثيرها على الانسولين </a:t>
            </a:r>
          </a:p>
          <a:p>
            <a:pPr algn="just" rtl="1">
              <a:buFont typeface="Arial" pitchFamily="34" charset="0"/>
              <a:buChar char="•"/>
            </a:pPr>
            <a:r>
              <a:rPr lang="ar-SA" sz="3200" dirty="0" smtClean="0">
                <a:solidFill>
                  <a:schemeClr val="accent2">
                    <a:lumMod val="75000"/>
                  </a:schemeClr>
                </a:solidFill>
                <a:latin typeface="Simplified Arabic" pitchFamily="18" charset="-78"/>
                <a:cs typeface="Simplified Arabic" pitchFamily="18" charset="-78"/>
              </a:rPr>
              <a:t> التوصية باستخدام  التقنية النووية  في علاج المشاكل الايضية لمرضى </a:t>
            </a:r>
            <a:r>
              <a:rPr lang="ar-SA" sz="3200" dirty="0" smtClean="0">
                <a:solidFill>
                  <a:schemeClr val="accent2">
                    <a:lumMod val="75000"/>
                  </a:schemeClr>
                </a:solidFill>
                <a:latin typeface="Simplified Arabic" pitchFamily="18" charset="-78"/>
                <a:cs typeface="Simplified Arabic" pitchFamily="18" charset="-78"/>
              </a:rPr>
              <a:t>سرطان الثدي </a:t>
            </a:r>
            <a:endParaRPr lang="ar-SA" sz="3200" dirty="0">
              <a:solidFill>
                <a:schemeClr val="accent2">
                  <a:lumMod val="75000"/>
                </a:schemeClr>
              </a:solidFill>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1828800"/>
            <a:ext cx="5791200" cy="3154710"/>
          </a:xfrm>
          <a:prstGeom prst="rect">
            <a:avLst/>
          </a:prstGeom>
          <a:solidFill>
            <a:schemeClr val="accent1"/>
          </a:solidFill>
          <a:ln w="34925">
            <a:solidFill>
              <a:srgbClr val="C00000"/>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a:spAutoFit/>
          </a:bodyPr>
          <a:lstStyle/>
          <a:p>
            <a:r>
              <a:rPr lang="ar-SA" sz="3200" b="1" dirty="0" smtClean="0">
                <a:latin typeface="Simplified Arabic" pitchFamily="18" charset="-78"/>
                <a:cs typeface="Simplified Arabic" pitchFamily="18" charset="-78"/>
              </a:rPr>
              <a:t>ا</a:t>
            </a:r>
            <a:r>
              <a:rPr lang="ar-SA" sz="19900" b="1" dirty="0" smtClean="0">
                <a:latin typeface="Simplified Arabic" pitchFamily="18" charset="-78"/>
                <a:cs typeface="Simplified Arabic" pitchFamily="18" charset="-78"/>
              </a:rPr>
              <a:t>شكرا</a:t>
            </a:r>
            <a:r>
              <a:rPr lang="ar-SA" b="1" dirty="0" smtClean="0">
                <a:latin typeface="Simplified Arabic" pitchFamily="18" charset="-78"/>
                <a:cs typeface="Simplified Arabic" pitchFamily="18" charset="-78"/>
              </a:rPr>
              <a:t> </a:t>
            </a:r>
            <a:endParaRPr lang="ar-SA" dirty="0"/>
          </a:p>
        </p:txBody>
      </p:sp>
    </p:spTree>
  </p:cSld>
  <p:clrMapOvr>
    <a:masterClrMapping/>
  </p:clrMapOvr>
  <p:transition spd="slow">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153400" cy="762000"/>
          </a:xfrm>
        </p:spPr>
        <p:txBody>
          <a:bodyPr/>
          <a:lstStyle/>
          <a:p>
            <a:pPr algn="r"/>
            <a:r>
              <a:rPr lang="ar-SA" b="1" dirty="0" smtClean="0"/>
              <a:t>هرمون الانسولين</a:t>
            </a:r>
            <a:r>
              <a:rPr lang="ar-SA" dirty="0" smtClean="0"/>
              <a:t> </a:t>
            </a:r>
            <a:endParaRPr lang="ar-SA" dirty="0"/>
          </a:p>
        </p:txBody>
      </p:sp>
      <p:sp>
        <p:nvSpPr>
          <p:cNvPr id="3" name="Rectangle 2"/>
          <p:cNvSpPr/>
          <p:nvPr/>
        </p:nvSpPr>
        <p:spPr>
          <a:xfrm>
            <a:off x="762001" y="1905000"/>
            <a:ext cx="7086599" cy="584775"/>
          </a:xfrm>
          <a:prstGeom prst="rect">
            <a:avLst/>
          </a:prstGeom>
        </p:spPr>
        <p:txBody>
          <a:bodyPr wrap="square">
            <a:spAutoFit/>
          </a:bodyPr>
          <a:lstStyle/>
          <a:p>
            <a:pPr algn="r" rtl="1"/>
            <a:r>
              <a:rPr lang="ar-SA" sz="3200" dirty="0" smtClean="0"/>
              <a:t>. </a:t>
            </a:r>
            <a:r>
              <a:rPr lang="ar-SA" sz="3200" dirty="0" smtClean="0">
                <a:latin typeface="Simplified Arabic" pitchFamily="18" charset="-78"/>
                <a:cs typeface="Simplified Arabic" pitchFamily="18" charset="-78"/>
              </a:rPr>
              <a:t> </a:t>
            </a:r>
            <a:endParaRPr lang="ar-SA" sz="3200" dirty="0">
              <a:latin typeface="Simplified Arabic" pitchFamily="18" charset="-78"/>
              <a:cs typeface="Simplified Arabic" pitchFamily="18" charset="-78"/>
            </a:endParaRPr>
          </a:p>
        </p:txBody>
      </p:sp>
      <p:pic>
        <p:nvPicPr>
          <p:cNvPr id="1026" name="Picture 2" descr="C:\Users\dell\Desktop\langerhans-1.jpg"/>
          <p:cNvPicPr>
            <a:picLocks noChangeAspect="1" noChangeArrowheads="1"/>
          </p:cNvPicPr>
          <p:nvPr/>
        </p:nvPicPr>
        <p:blipFill>
          <a:blip r:embed="rId2" cstate="print"/>
          <a:srcRect/>
          <a:stretch>
            <a:fillRect/>
          </a:stretch>
        </p:blipFill>
        <p:spPr bwMode="auto">
          <a:xfrm>
            <a:off x="1066800" y="1752600"/>
            <a:ext cx="7010400" cy="4648199"/>
          </a:xfrm>
          <a:prstGeom prst="rect">
            <a:avLst/>
          </a:prstGeom>
          <a:noFill/>
        </p:spPr>
      </p:pic>
    </p:spTree>
  </p:cSld>
  <p:clrMapOvr>
    <a:masterClrMapping/>
  </p:clrMapOvr>
  <p:transition spd="slow">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639762"/>
          </a:xfrm>
          <a:scene3d>
            <a:camera prst="orthographicFront"/>
            <a:lightRig rig="threePt" dir="t"/>
          </a:scene3d>
          <a:sp3d>
            <a:bevelT w="114300" prst="artDeco"/>
          </a:sp3d>
        </p:spPr>
        <p:txBody>
          <a:bodyPr>
            <a:noAutofit/>
          </a:bodyPr>
          <a:lstStyle/>
          <a:p>
            <a:pPr algn="r"/>
            <a:r>
              <a:rPr lang="ar-SA" b="1" dirty="0" smtClean="0">
                <a:latin typeface="Simplified Arabic" pitchFamily="18" charset="-78"/>
                <a:cs typeface="Simplified Arabic" pitchFamily="18" charset="-78"/>
              </a:rPr>
              <a:t>فرط الانسولين في الدم</a:t>
            </a:r>
            <a:r>
              <a:rPr lang="ar-SA" dirty="0" smtClean="0">
                <a:latin typeface="Simplified Arabic" pitchFamily="18" charset="-78"/>
                <a:cs typeface="Simplified Arabic" pitchFamily="18" charset="-78"/>
              </a:rPr>
              <a:t> </a:t>
            </a:r>
            <a:endParaRPr lang="ar-SA" dirty="0">
              <a:latin typeface="Simplified Arabic" pitchFamily="18" charset="-78"/>
              <a:cs typeface="Simplified Arabic" pitchFamily="18" charset="-78"/>
            </a:endParaRPr>
          </a:p>
        </p:txBody>
      </p:sp>
      <p:sp>
        <p:nvSpPr>
          <p:cNvPr id="4" name="Rectangle 3"/>
          <p:cNvSpPr/>
          <p:nvPr/>
        </p:nvSpPr>
        <p:spPr>
          <a:xfrm>
            <a:off x="4648200" y="1905001"/>
            <a:ext cx="4191000" cy="4190999"/>
          </a:xfrm>
          <a:prstGeom prst="rect">
            <a:avLst/>
          </a:prstGeom>
        </p:spPr>
        <p:txBody>
          <a:bodyPr wrap="square">
            <a:spAutoFit/>
          </a:bodyPr>
          <a:lstStyle/>
          <a:p>
            <a:pPr algn="just" rtl="1"/>
            <a:r>
              <a:rPr lang="ar-SA" sz="3200" dirty="0" smtClean="0">
                <a:latin typeface="Simplified Arabic" pitchFamily="18" charset="-78"/>
                <a:cs typeface="Simplified Arabic" pitchFamily="18" charset="-78"/>
              </a:rPr>
              <a:t>حالة زيادة مستويات الأنسولين في الدم لدى غير المصابين بالسكري. وتحدث عندما تقاوم خلايا الجسم عمل الانسولين و ينتج البنكرياس الانسولين أكثر من المعتاد, وهذه العمليه تلعب دورا مهما في مسببات الاورام مثل اورام الثدي</a:t>
            </a:r>
            <a:endParaRPr lang="ar-SA" sz="3200" dirty="0">
              <a:latin typeface="Simplified Arabic" pitchFamily="18" charset="-78"/>
              <a:cs typeface="Simplified Arabic" pitchFamily="18" charset="-78"/>
            </a:endParaRPr>
          </a:p>
        </p:txBody>
      </p:sp>
      <p:pic>
        <p:nvPicPr>
          <p:cNvPr id="2050" name="Picture 2" descr="C:\Users\dell\Desktop\Sleep and Sugar 3.jpg"/>
          <p:cNvPicPr>
            <a:picLocks noChangeAspect="1" noChangeArrowheads="1"/>
          </p:cNvPicPr>
          <p:nvPr/>
        </p:nvPicPr>
        <p:blipFill>
          <a:blip r:embed="rId2" cstate="print"/>
          <a:srcRect/>
          <a:stretch>
            <a:fillRect/>
          </a:stretch>
        </p:blipFill>
        <p:spPr bwMode="auto">
          <a:xfrm>
            <a:off x="381000" y="1905000"/>
            <a:ext cx="4038600" cy="4267200"/>
          </a:xfrm>
          <a:prstGeom prst="rect">
            <a:avLst/>
          </a:prstGeom>
          <a:noFill/>
        </p:spPr>
      </p:pic>
    </p:spTree>
  </p:cSld>
  <p:clrMapOvr>
    <a:masterClrMapping/>
  </p:clrMapOvr>
  <p:transition spd="slow">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latin typeface="Simplified Arabic" pitchFamily="18" charset="-78"/>
                <a:cs typeface="Simplified Arabic" pitchFamily="18" charset="-78"/>
              </a:rPr>
              <a:t>التمثيل الغذائي الصحي (الأيض) </a:t>
            </a:r>
            <a:endParaRPr lang="ar-SA" b="1" dirty="0">
              <a:latin typeface="Simplified Arabic" pitchFamily="18" charset="-78"/>
              <a:cs typeface="Simplified Arabic" pitchFamily="18" charset="-78"/>
            </a:endParaRPr>
          </a:p>
        </p:txBody>
      </p:sp>
      <p:sp>
        <p:nvSpPr>
          <p:cNvPr id="3" name="Rectangle 2"/>
          <p:cNvSpPr/>
          <p:nvPr/>
        </p:nvSpPr>
        <p:spPr>
          <a:xfrm>
            <a:off x="381000" y="2057400"/>
            <a:ext cx="8382000" cy="3046988"/>
          </a:xfrm>
          <a:prstGeom prst="rect">
            <a:avLst/>
          </a:prstGeom>
        </p:spPr>
        <p:txBody>
          <a:bodyPr wrap="square">
            <a:spAutoFit/>
          </a:bodyPr>
          <a:lstStyle/>
          <a:p>
            <a:pPr algn="just" rtl="1"/>
            <a:r>
              <a:rPr lang="ar-SA" sz="3200" dirty="0" smtClean="0">
                <a:latin typeface="Simplified Arabic" pitchFamily="18" charset="-78"/>
                <a:cs typeface="Simplified Arabic" pitchFamily="18" charset="-78"/>
              </a:rPr>
              <a:t>تشير الصحة الأيضية الى كيفية معالجة الجسم للمواد الغذائية مثل الجلوكوز، ويمكن قياسها وفقا لمستويات هرمون الانسولين. وترتبط البدانة بقوة مع سوء الحالة الصحية الأيضية، ولكن وجدت دراسة جديدة أن سوء الحالة الصحية الأيضية كانت أحد عوامل الخطورة لسرطان الثدي في كل من الوزن العادي والوزن الزائد لدى النساء بعد سن اليأس</a:t>
            </a:r>
            <a:endParaRPr lang="ar-SA" sz="3200"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153400" cy="838200"/>
          </a:xfrm>
        </p:spPr>
        <p:txBody>
          <a:bodyPr/>
          <a:lstStyle/>
          <a:p>
            <a:pPr algn="r"/>
            <a:r>
              <a:rPr lang="ar-SA" b="1" dirty="0" smtClean="0">
                <a:latin typeface="Simplified Arabic" pitchFamily="18" charset="-78"/>
                <a:cs typeface="Simplified Arabic" pitchFamily="18" charset="-78"/>
              </a:rPr>
              <a:t>اهداف البحث</a:t>
            </a:r>
            <a:endParaRPr lang="ar-SA" b="1" dirty="0">
              <a:latin typeface="Simplified Arabic" pitchFamily="18" charset="-78"/>
              <a:cs typeface="Simplified Arabic" pitchFamily="18" charset="-78"/>
            </a:endParaRPr>
          </a:p>
        </p:txBody>
      </p:sp>
      <p:sp>
        <p:nvSpPr>
          <p:cNvPr id="3" name="Rectangle 2"/>
          <p:cNvSpPr/>
          <p:nvPr/>
        </p:nvSpPr>
        <p:spPr>
          <a:xfrm>
            <a:off x="381000" y="1752600"/>
            <a:ext cx="8153400" cy="1569660"/>
          </a:xfrm>
          <a:prstGeom prst="rect">
            <a:avLst/>
          </a:prstGeom>
        </p:spPr>
        <p:txBody>
          <a:bodyPr wrap="square">
            <a:spAutoFit/>
          </a:bodyPr>
          <a:lstStyle/>
          <a:p>
            <a:pPr algn="just" rtl="1"/>
            <a:r>
              <a:rPr lang="ar-SA" sz="3200" dirty="0" smtClean="0">
                <a:latin typeface="Simplified Arabic" pitchFamily="18" charset="-78"/>
                <a:cs typeface="Simplified Arabic" pitchFamily="18" charset="-78"/>
              </a:rPr>
              <a:t>هدفت هذه الدراسة للتحقق من دور مستوى الانسولين وكتلة الجسم كعوامل خطرة لتطور سرطان الثدي في مرحلة ما قبل و بعد انقطاع الطمث</a:t>
            </a:r>
            <a:endParaRPr lang="ar-SA" sz="3200"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r"/>
            <a:r>
              <a:rPr lang="ar-SA" b="1" dirty="0" smtClean="0">
                <a:latin typeface="Simplified Arabic" pitchFamily="18" charset="-78"/>
                <a:cs typeface="Simplified Arabic" pitchFamily="18" charset="-78"/>
              </a:rPr>
              <a:t>طرق البحث </a:t>
            </a:r>
            <a:endParaRPr lang="ar-SA" b="1" dirty="0">
              <a:latin typeface="Simplified Arabic" pitchFamily="18" charset="-78"/>
              <a:cs typeface="Simplified Arabic" pitchFamily="18" charset="-78"/>
            </a:endParaRPr>
          </a:p>
        </p:txBody>
      </p:sp>
      <p:sp>
        <p:nvSpPr>
          <p:cNvPr id="4" name="Rectangle 3"/>
          <p:cNvSpPr/>
          <p:nvPr/>
        </p:nvSpPr>
        <p:spPr>
          <a:xfrm>
            <a:off x="381000" y="1676401"/>
            <a:ext cx="8458200" cy="4524315"/>
          </a:xfrm>
          <a:prstGeom prst="rect">
            <a:avLst/>
          </a:prstGeom>
        </p:spPr>
        <p:txBody>
          <a:bodyPr wrap="square">
            <a:spAutoFit/>
          </a:bodyPr>
          <a:lstStyle/>
          <a:p>
            <a:pPr algn="just" rtl="1">
              <a:buFont typeface="Arial" pitchFamily="34" charset="0"/>
              <a:buChar char="•"/>
            </a:pPr>
            <a:r>
              <a:rPr lang="ar-SA" sz="3200" dirty="0" smtClean="0">
                <a:latin typeface="Simplified Arabic" pitchFamily="18" charset="-78"/>
                <a:cs typeface="Simplified Arabic" pitchFamily="18" charset="-78"/>
              </a:rPr>
              <a:t> تم اختيار مائة امرأة سودانية وبشكل عشوائي تم تشخيصهن حديثا باصابتهن بسرطان الثدي </a:t>
            </a:r>
          </a:p>
          <a:p>
            <a:pPr algn="just" rtl="1">
              <a:buFont typeface="Arial" pitchFamily="34" charset="0"/>
              <a:buChar char="•"/>
            </a:pPr>
            <a:r>
              <a:rPr lang="ar-SA" sz="3200" dirty="0" smtClean="0">
                <a:latin typeface="Simplified Arabic" pitchFamily="18" charset="-78"/>
                <a:cs typeface="Simplified Arabic" pitchFamily="18" charset="-78"/>
              </a:rPr>
              <a:t>  وتم تقسيمهن إلى مجموعتين, خمسين امرأة ما قبل انقطاع الطمث و تراوحت أعمارهن بين 26-46 عاما، وخمسين امرأة  بعد انقطاع الطمث وتراوحت أعمارهن بين 52-90عاما.  </a:t>
            </a:r>
          </a:p>
          <a:p>
            <a:pPr algn="just" rtl="1">
              <a:buFont typeface="Arial" pitchFamily="34" charset="0"/>
              <a:buChar char="•"/>
            </a:pPr>
            <a:r>
              <a:rPr lang="ar-SA" sz="3200" dirty="0" smtClean="0">
                <a:latin typeface="Simplified Arabic" pitchFamily="18" charset="-78"/>
                <a:cs typeface="Simplified Arabic" pitchFamily="18" charset="-78"/>
              </a:rPr>
              <a:t> تم استثناء المريضات اللاتي لهن حالات مرضية أخرى او سبق لهن وان اخذن علاج هرموني, مما قد يؤثر على مستويات الأنسولين في الدم . </a:t>
            </a:r>
          </a:p>
          <a:p>
            <a:pPr algn="just" rtl="1">
              <a:buFont typeface="Arial" pitchFamily="34" charset="0"/>
              <a:buChar char="•"/>
            </a:pPr>
            <a:endParaRPr lang="ar-SA" sz="3200"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533400"/>
          </a:xfrm>
        </p:spPr>
        <p:txBody>
          <a:bodyPr>
            <a:normAutofit fontScale="90000"/>
          </a:bodyPr>
          <a:lstStyle/>
          <a:p>
            <a:pPr algn="r"/>
            <a:r>
              <a:rPr lang="ar-SA" b="1" dirty="0" smtClean="0">
                <a:latin typeface="Simplified Arabic" pitchFamily="18" charset="-78"/>
                <a:cs typeface="Simplified Arabic" pitchFamily="18" charset="-78"/>
              </a:rPr>
              <a:t>التقنيات المستخدمه</a:t>
            </a:r>
            <a:r>
              <a:rPr lang="ar-SA" dirty="0" smtClean="0"/>
              <a:t> </a:t>
            </a:r>
            <a:endParaRPr lang="ar-SA" dirty="0"/>
          </a:p>
        </p:txBody>
      </p:sp>
      <p:sp>
        <p:nvSpPr>
          <p:cNvPr id="3" name="Rectangle 2"/>
          <p:cNvSpPr/>
          <p:nvPr/>
        </p:nvSpPr>
        <p:spPr>
          <a:xfrm>
            <a:off x="304800" y="2209800"/>
            <a:ext cx="8534400" cy="3539430"/>
          </a:xfrm>
          <a:prstGeom prst="rect">
            <a:avLst/>
          </a:prstGeom>
        </p:spPr>
        <p:txBody>
          <a:bodyPr wrap="square">
            <a:spAutoFit/>
          </a:bodyPr>
          <a:lstStyle/>
          <a:p>
            <a:pPr algn="just" rtl="1">
              <a:buFont typeface="Arial" pitchFamily="34" charset="0"/>
              <a:buChar char="•"/>
            </a:pPr>
            <a:r>
              <a:rPr lang="ar-SA" sz="3200" dirty="0" smtClean="0">
                <a:latin typeface="Simplified Arabic" pitchFamily="18" charset="-78"/>
                <a:cs typeface="Simplified Arabic" pitchFamily="18" charset="-78"/>
              </a:rPr>
              <a:t> استخدمت تقنية المناعه الاشعاعية لقياس مستويات الانسولين في الدم اعتمادا على التنافس بين الانسولين المعلم باليود </a:t>
            </a:r>
            <a:r>
              <a:rPr lang="en-US" sz="3200" dirty="0" smtClean="0">
                <a:latin typeface="Simplified Arabic" pitchFamily="18" charset="-78"/>
                <a:cs typeface="Simplified Arabic" pitchFamily="18" charset="-78"/>
              </a:rPr>
              <a:t>125</a:t>
            </a:r>
            <a:r>
              <a:rPr lang="ar-SA" sz="3200" dirty="0" smtClean="0">
                <a:latin typeface="Simplified Arabic" pitchFamily="18" charset="-78"/>
                <a:cs typeface="Simplified Arabic" pitchFamily="18" charset="-78"/>
              </a:rPr>
              <a:t>   والانسولين في عينات المريضات حتى ترتبط مع العدد المحدود من الاجسام المضادة للانسولين. (معامل هيئة الطاقة الذرية السودانية) </a:t>
            </a:r>
          </a:p>
          <a:p>
            <a:pPr algn="just" rtl="1">
              <a:buFont typeface="Arial" pitchFamily="34" charset="0"/>
              <a:buChar char="•"/>
            </a:pPr>
            <a:r>
              <a:rPr lang="ar-SA" sz="3200" dirty="0" smtClean="0">
                <a:latin typeface="Simplified Arabic" pitchFamily="18" charset="-78"/>
                <a:cs typeface="Simplified Arabic" pitchFamily="18" charset="-78"/>
              </a:rPr>
              <a:t> المستوي الطبيعي لتراكيزالانسولين في الدم (</a:t>
            </a:r>
            <a:r>
              <a:rPr lang="en-US" sz="3200" dirty="0" smtClean="0">
                <a:latin typeface="Simplified Arabic" pitchFamily="18" charset="-78"/>
                <a:cs typeface="Simplified Arabic" pitchFamily="18" charset="-78"/>
              </a:rPr>
              <a:t>mIu/L 16.8-4</a:t>
            </a:r>
            <a:r>
              <a:rPr lang="ar-SA" sz="3200" dirty="0" smtClean="0">
                <a:latin typeface="Simplified Arabic" pitchFamily="18" charset="-78"/>
                <a:cs typeface="Simplified Arabic" pitchFamily="18" charset="-78"/>
              </a:rPr>
              <a:t>).   </a:t>
            </a:r>
          </a:p>
          <a:p>
            <a:pPr algn="just" rtl="1">
              <a:buFont typeface="Arial" pitchFamily="34" charset="0"/>
              <a:buChar char="•"/>
            </a:pPr>
            <a:r>
              <a:rPr lang="ar-SA" sz="3200" dirty="0" smtClean="0">
                <a:latin typeface="Simplified Arabic" pitchFamily="18" charset="-78"/>
                <a:cs typeface="Simplified Arabic" pitchFamily="18" charset="-78"/>
              </a:rPr>
              <a:t> وتم قياس مؤشر كتلة الجسم حسب الوزن (كغم)/الطول (متر</a:t>
            </a:r>
            <a:r>
              <a:rPr lang="en-US" sz="3200" dirty="0" smtClean="0">
                <a:latin typeface="Simplified Arabic" pitchFamily="18" charset="-78"/>
                <a:cs typeface="Simplified Arabic" pitchFamily="18" charset="-78"/>
              </a:rPr>
              <a:t>2</a:t>
            </a:r>
            <a:r>
              <a:rPr lang="ar-SA" sz="3200" dirty="0" smtClean="0">
                <a:latin typeface="Simplified Arabic" pitchFamily="18" charset="-78"/>
                <a:cs typeface="Simplified Arabic" pitchFamily="18" charset="-78"/>
              </a:rPr>
              <a:t>) </a:t>
            </a:r>
            <a:endParaRPr lang="ar-SA" sz="3200"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r"/>
            <a:r>
              <a:rPr lang="ar-SA" b="1" dirty="0" smtClean="0">
                <a:latin typeface="Simplified Arabic" pitchFamily="18" charset="-78"/>
                <a:cs typeface="Simplified Arabic" pitchFamily="18" charset="-78"/>
              </a:rPr>
              <a:t>النتائج</a:t>
            </a:r>
            <a:r>
              <a:rPr lang="ar-SA" dirty="0" smtClean="0"/>
              <a:t> </a:t>
            </a:r>
            <a:endParaRPr lang="ar-SA" dirty="0"/>
          </a:p>
        </p:txBody>
      </p:sp>
      <p:sp>
        <p:nvSpPr>
          <p:cNvPr id="3" name="Rectangle 2"/>
          <p:cNvSpPr/>
          <p:nvPr/>
        </p:nvSpPr>
        <p:spPr>
          <a:xfrm>
            <a:off x="381000" y="1828800"/>
            <a:ext cx="8458200" cy="4031873"/>
          </a:xfrm>
          <a:prstGeom prst="rect">
            <a:avLst/>
          </a:prstGeom>
        </p:spPr>
        <p:txBody>
          <a:bodyPr wrap="square">
            <a:spAutoFit/>
          </a:bodyPr>
          <a:lstStyle/>
          <a:p>
            <a:pPr algn="just" rtl="1"/>
            <a:r>
              <a:rPr lang="ar-SA" sz="3200" dirty="0" smtClean="0">
                <a:latin typeface="Simplified Arabic" pitchFamily="18" charset="-78"/>
                <a:cs typeface="Simplified Arabic" pitchFamily="18" charset="-78"/>
              </a:rPr>
              <a:t>بينت نتائج الدراسة بأن مستويات متوسط ​​الأنسولين في المرحلتين (قبل انقطاع الطمث وبعده) عند المريضات بسرطان الثدي, أعلى من المعدل الطبيعى للانسولين </a:t>
            </a:r>
            <a:r>
              <a:rPr lang="en-US" sz="3200" dirty="0" smtClean="0">
                <a:latin typeface="Simplified Arabic" pitchFamily="18" charset="-78"/>
                <a:cs typeface="Simplified Arabic" pitchFamily="18" charset="-78"/>
              </a:rPr>
              <a:t> 10.25 ± 16.9)</a:t>
            </a:r>
            <a:r>
              <a:rPr lang="ar-SA" sz="3200" dirty="0" smtClean="0">
                <a:latin typeface="Simplified Arabic" pitchFamily="18" charset="-78"/>
                <a:cs typeface="Simplified Arabic" pitchFamily="18" charset="-78"/>
              </a:rPr>
              <a:t>و</a:t>
            </a:r>
            <a:r>
              <a:rPr lang="en-US" sz="3200" dirty="0" smtClean="0">
                <a:latin typeface="Simplified Arabic" pitchFamily="18" charset="-78"/>
                <a:cs typeface="Simplified Arabic" pitchFamily="18" charset="-78"/>
              </a:rPr>
              <a:t> 9.4±17.2 mIu/L </a:t>
            </a:r>
            <a:r>
              <a:rPr lang="ar-SA" sz="3200" dirty="0" smtClean="0">
                <a:latin typeface="Simplified Arabic" pitchFamily="18" charset="-78"/>
                <a:cs typeface="Simplified Arabic" pitchFamily="18" charset="-78"/>
              </a:rPr>
              <a:t> على التوالي), ولا يوجد فرق معنوي بين المجموعتين(</a:t>
            </a:r>
            <a:r>
              <a:rPr lang="en-US" sz="3200" dirty="0" smtClean="0">
                <a:latin typeface="Simplified Arabic" pitchFamily="18" charset="-78"/>
                <a:cs typeface="Simplified Arabic" pitchFamily="18" charset="-78"/>
              </a:rPr>
              <a:t>P=0.5 </a:t>
            </a:r>
            <a:r>
              <a:rPr lang="ar-SA" sz="3200" dirty="0" smtClean="0">
                <a:latin typeface="Simplified Arabic" pitchFamily="18" charset="-78"/>
                <a:cs typeface="Simplified Arabic" pitchFamily="18" charset="-78"/>
              </a:rPr>
              <a:t>). كما لا يوجد ارتباط معنوي بين مستويات الانسولين و كتلة الجسم في النساء المريضات بسرطان الثدي قبل وبعد انقطاع الطمث</a:t>
            </a:r>
            <a:r>
              <a:rPr lang="en-US" sz="3200" dirty="0" smtClean="0">
                <a:latin typeface="Simplified Arabic" pitchFamily="18" charset="-78"/>
                <a:cs typeface="Simplified Arabic" pitchFamily="18" charset="-78"/>
              </a:rPr>
              <a:t>r=0.01, P= 0.8) </a:t>
            </a:r>
            <a:r>
              <a:rPr lang="ar-SA" sz="3200" dirty="0" smtClean="0">
                <a:latin typeface="Simplified Arabic" pitchFamily="18" charset="-78"/>
                <a:cs typeface="Simplified Arabic" pitchFamily="18" charset="-78"/>
              </a:rPr>
              <a:t> و</a:t>
            </a:r>
            <a:r>
              <a:rPr lang="en-US" sz="3200" dirty="0" smtClean="0">
                <a:latin typeface="Simplified Arabic" pitchFamily="18" charset="-78"/>
                <a:cs typeface="Simplified Arabic" pitchFamily="18" charset="-78"/>
              </a:rPr>
              <a:t>r=0.02, P=0.8 </a:t>
            </a:r>
            <a:r>
              <a:rPr lang="ar-SA" sz="3200" dirty="0" smtClean="0">
                <a:latin typeface="Simplified Arabic" pitchFamily="18" charset="-78"/>
                <a:cs typeface="Simplified Arabic" pitchFamily="18" charset="-78"/>
              </a:rPr>
              <a:t> على التوالي). </a:t>
            </a:r>
            <a:endParaRPr lang="ar-SA" sz="3200" dirty="0">
              <a:latin typeface="Simplified Arabic" pitchFamily="18" charset="-78"/>
              <a:cs typeface="Simplified Arabic" pitchFamily="18" charset="-78"/>
            </a:endParaRPr>
          </a:p>
        </p:txBody>
      </p:sp>
    </p:spTree>
  </p:cSld>
  <p:clrMapOvr>
    <a:masterClrMapping/>
  </p:clrMapOvr>
  <p:transition spd="slow">
    <p:circl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1558</TotalTime>
  <Words>909</Words>
  <Application>Microsoft Office PowerPoint</Application>
  <PresentationFormat>On-screen Show (4:3)</PresentationFormat>
  <Paragraphs>100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Median</vt:lpstr>
      <vt:lpstr>Slide 1</vt:lpstr>
      <vt:lpstr>مقدمة </vt:lpstr>
      <vt:lpstr>هرمون الانسولين </vt:lpstr>
      <vt:lpstr>فرط الانسولين في الدم </vt:lpstr>
      <vt:lpstr>التمثيل الغذائي الصحي (الأيض) </vt:lpstr>
      <vt:lpstr>اهداف البحث</vt:lpstr>
      <vt:lpstr>طرق البحث </vt:lpstr>
      <vt:lpstr>التقنيات المستخدمه </vt:lpstr>
      <vt:lpstr>النتائج </vt:lpstr>
      <vt:lpstr>Slide 10</vt:lpstr>
      <vt:lpstr>Slide 11</vt:lpstr>
      <vt:lpstr>Slide 12</vt:lpstr>
      <vt:lpstr>المناقشة </vt:lpstr>
      <vt:lpstr>Slide 14</vt:lpstr>
      <vt:lpstr>Slide 15</vt:lpstr>
      <vt:lpstr>الخلاصة </vt:lpstr>
      <vt:lpstr>التوصيات </vt:lpstr>
      <vt:lpstr>Slide 18</vt:lpstr>
      <vt:lpstr>Slide 19</vt:lpstr>
      <vt:lpstr>Slide 20</vt:lpstr>
      <vt:lpstr>Slide 21</vt:lpstr>
      <vt:lpstr>Slide 22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dell</cp:lastModifiedBy>
  <cp:revision>248</cp:revision>
  <dcterms:created xsi:type="dcterms:W3CDTF">2006-08-16T00:00:00Z</dcterms:created>
  <dcterms:modified xsi:type="dcterms:W3CDTF">2015-05-16T21:57:18Z</dcterms:modified>
</cp:coreProperties>
</file>