
<file path=[Content_Types].xml><?xml version="1.0" encoding="utf-8"?>
<Types xmlns="http://schemas.openxmlformats.org/package/2006/content-types">
  <Override PartName="/ppt/charts/chart1.xml" ContentType="application/vnd.openxmlformats-officedocument.drawingml.chart+xml"/>
  <Override PartName="/ppt/slideLayouts/slideLayout1.xml" ContentType="application/vnd.openxmlformats-officedocument.presentationml.slideLayout+xml"/>
  <Default Extension="png" ContentType="image/png"/>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charts/chart2.xml" ContentType="application/vnd.openxmlformats-officedocument.drawingml.chart+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theme/theme1.xml" ContentType="application/vnd.openxmlformats-officedocument.them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2"/>
  </p:notesMasterIdLst>
  <p:sldIdLst>
    <p:sldId id="273" r:id="rId2"/>
    <p:sldId id="274" r:id="rId3"/>
    <p:sldId id="275" r:id="rId4"/>
    <p:sldId id="256" r:id="rId5"/>
    <p:sldId id="262" r:id="rId6"/>
    <p:sldId id="263" r:id="rId7"/>
    <p:sldId id="264" r:id="rId8"/>
    <p:sldId id="265" r:id="rId9"/>
    <p:sldId id="277" r:id="rId10"/>
    <p:sldId id="267" r:id="rId11"/>
    <p:sldId id="266" r:id="rId12"/>
    <p:sldId id="268" r:id="rId13"/>
    <p:sldId id="259" r:id="rId14"/>
    <p:sldId id="269" r:id="rId15"/>
    <p:sldId id="257" r:id="rId16"/>
    <p:sldId id="258" r:id="rId17"/>
    <p:sldId id="271" r:id="rId18"/>
    <p:sldId id="276" r:id="rId19"/>
    <p:sldId id="278" r:id="rId20"/>
    <p:sldId id="272"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83000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599" autoAdjust="0"/>
    <p:restoredTop sz="94595" autoAdjust="0"/>
  </p:normalViewPr>
  <p:slideViewPr>
    <p:cSldViewPr snapToObjects="1">
      <p:cViewPr>
        <p:scale>
          <a:sx n="100" d="100"/>
          <a:sy n="100" d="100"/>
        </p:scale>
        <p:origin x="-584" y="2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Sans%20titre:Users:mac:Documents:Pseudo%20Entreprise%20(version%201)%20(version%201)%20(version%201).xlsb"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Sans%20titre:Users:mac:Documents:Pseudo%20Entreprise%20(version%201)%20(version%201).xlsb"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8"/>
  <c:chart>
    <c:title>
      <c:tx>
        <c:rich>
          <a:bodyPr/>
          <a:lstStyle/>
          <a:p>
            <a:pPr>
              <a:defRPr/>
            </a:pPr>
            <a:r>
              <a:rPr lang="en-US" dirty="0"/>
              <a:t>CAF &amp; Résultat Net</a:t>
            </a:r>
          </a:p>
        </c:rich>
      </c:tx>
      <c:layout/>
    </c:title>
    <c:plotArea>
      <c:layout/>
      <c:barChart>
        <c:barDir val="col"/>
        <c:grouping val="clustered"/>
        <c:ser>
          <c:idx val="0"/>
          <c:order val="0"/>
          <c:tx>
            <c:strRef>
              <c:f>'CAF et MBA'!$A$8</c:f>
              <c:strCache>
                <c:ptCount val="1"/>
                <c:pt idx="0">
                  <c:v>CAF</c:v>
                </c:pt>
              </c:strCache>
            </c:strRef>
          </c:tx>
          <c:cat>
            <c:numRef>
              <c:f>'CAF et MBA'!$B$7:$D$7</c:f>
              <c:numCache>
                <c:formatCode>General</c:formatCode>
                <c:ptCount val="3"/>
                <c:pt idx="0">
                  <c:v>2012.0</c:v>
                </c:pt>
                <c:pt idx="1">
                  <c:v>2013.0</c:v>
                </c:pt>
                <c:pt idx="2">
                  <c:v>2014.0</c:v>
                </c:pt>
              </c:numCache>
            </c:numRef>
          </c:cat>
          <c:val>
            <c:numRef>
              <c:f>'CAF et MBA'!$B$8:$D$8</c:f>
              <c:numCache>
                <c:formatCode>#,##0.00</c:formatCode>
                <c:ptCount val="3"/>
                <c:pt idx="0">
                  <c:v>-3.2677309E7</c:v>
                </c:pt>
                <c:pt idx="1">
                  <c:v>3.58838E6</c:v>
                </c:pt>
                <c:pt idx="2">
                  <c:v>1.9013715E7</c:v>
                </c:pt>
              </c:numCache>
            </c:numRef>
          </c:val>
        </c:ser>
        <c:ser>
          <c:idx val="1"/>
          <c:order val="1"/>
          <c:tx>
            <c:strRef>
              <c:f>'CAF et MBA'!$A$9</c:f>
              <c:strCache>
                <c:ptCount val="1"/>
                <c:pt idx="0">
                  <c:v>Resultat Net</c:v>
                </c:pt>
              </c:strCache>
            </c:strRef>
          </c:tx>
          <c:cat>
            <c:numRef>
              <c:f>'CAF et MBA'!$B$7:$D$7</c:f>
              <c:numCache>
                <c:formatCode>General</c:formatCode>
                <c:ptCount val="3"/>
                <c:pt idx="0">
                  <c:v>2012.0</c:v>
                </c:pt>
                <c:pt idx="1">
                  <c:v>2013.0</c:v>
                </c:pt>
                <c:pt idx="2">
                  <c:v>2014.0</c:v>
                </c:pt>
              </c:numCache>
            </c:numRef>
          </c:cat>
          <c:val>
            <c:numRef>
              <c:f>'CAF et MBA'!$B$9:$D$9</c:f>
              <c:numCache>
                <c:formatCode>#,##0.00</c:formatCode>
                <c:ptCount val="3"/>
                <c:pt idx="0">
                  <c:v>-3.1726921E7</c:v>
                </c:pt>
                <c:pt idx="1">
                  <c:v>1.0172535E7</c:v>
                </c:pt>
                <c:pt idx="2">
                  <c:v>1.6419862E7</c:v>
                </c:pt>
              </c:numCache>
            </c:numRef>
          </c:val>
        </c:ser>
        <c:axId val="880842200"/>
        <c:axId val="881793256"/>
      </c:barChart>
      <c:catAx>
        <c:axId val="880842200"/>
        <c:scaling>
          <c:orientation val="minMax"/>
        </c:scaling>
        <c:axPos val="b"/>
        <c:numFmt formatCode="General" sourceLinked="1"/>
        <c:tickLblPos val="nextTo"/>
        <c:crossAx val="881793256"/>
        <c:crosses val="autoZero"/>
        <c:auto val="1"/>
        <c:lblAlgn val="ctr"/>
        <c:lblOffset val="100"/>
      </c:catAx>
      <c:valAx>
        <c:axId val="881793256"/>
        <c:scaling>
          <c:orientation val="minMax"/>
        </c:scaling>
        <c:axPos val="l"/>
        <c:numFmt formatCode="#,##0.00" sourceLinked="1"/>
        <c:tickLblPos val="nextTo"/>
        <c:crossAx val="880842200"/>
        <c:crosses val="autoZero"/>
        <c:crossBetween val="between"/>
      </c:valAx>
    </c:plotArea>
    <c:legend>
      <c:legendPos val="r"/>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18"/>
  <c:chart>
    <c:title>
      <c:tx>
        <c:rich>
          <a:bodyPr/>
          <a:lstStyle/>
          <a:p>
            <a:pPr>
              <a:defRPr/>
            </a:pPr>
            <a:r>
              <a:rPr lang="en-US"/>
              <a:t>Evolution de l'activité de l'entreprise</a:t>
            </a:r>
          </a:p>
        </c:rich>
      </c:tx>
      <c:layout/>
    </c:title>
    <c:plotArea>
      <c:layout/>
      <c:barChart>
        <c:barDir val="col"/>
        <c:grouping val="clustered"/>
        <c:ser>
          <c:idx val="0"/>
          <c:order val="0"/>
          <c:tx>
            <c:strRef>
              <c:f>SIG!$A$2</c:f>
              <c:strCache>
                <c:ptCount val="1"/>
                <c:pt idx="0">
                  <c:v>2012</c:v>
                </c:pt>
              </c:strCache>
            </c:strRef>
          </c:tx>
          <c:cat>
            <c:strRef>
              <c:f>SIG!$B$1:$D$1</c:f>
              <c:strCache>
                <c:ptCount val="3"/>
                <c:pt idx="0">
                  <c:v>CA</c:v>
                </c:pt>
                <c:pt idx="1">
                  <c:v>Valeur ajoutée </c:v>
                </c:pt>
                <c:pt idx="2">
                  <c:v>Production de l'exercice </c:v>
                </c:pt>
              </c:strCache>
            </c:strRef>
          </c:cat>
          <c:val>
            <c:numRef>
              <c:f>SIG!$B$2:$D$2</c:f>
              <c:numCache>
                <c:formatCode>#,##0.00</c:formatCode>
                <c:ptCount val="3"/>
                <c:pt idx="0">
                  <c:v>6.431694E6</c:v>
                </c:pt>
                <c:pt idx="1">
                  <c:v>2.2328496E7</c:v>
                </c:pt>
                <c:pt idx="2">
                  <c:v>3.2712747E7</c:v>
                </c:pt>
              </c:numCache>
            </c:numRef>
          </c:val>
        </c:ser>
        <c:ser>
          <c:idx val="1"/>
          <c:order val="1"/>
          <c:tx>
            <c:strRef>
              <c:f>SIG!$A$3</c:f>
              <c:strCache>
                <c:ptCount val="1"/>
                <c:pt idx="0">
                  <c:v>2013</c:v>
                </c:pt>
              </c:strCache>
            </c:strRef>
          </c:tx>
          <c:cat>
            <c:strRef>
              <c:f>SIG!$B$1:$D$1</c:f>
              <c:strCache>
                <c:ptCount val="3"/>
                <c:pt idx="0">
                  <c:v>CA</c:v>
                </c:pt>
                <c:pt idx="1">
                  <c:v>Valeur ajoutée </c:v>
                </c:pt>
                <c:pt idx="2">
                  <c:v>Production de l'exercice </c:v>
                </c:pt>
              </c:strCache>
            </c:strRef>
          </c:cat>
          <c:val>
            <c:numRef>
              <c:f>SIG!$B$3:$D$3</c:f>
              <c:numCache>
                <c:formatCode>#,##0.00</c:formatCode>
                <c:ptCount val="3"/>
                <c:pt idx="0">
                  <c:v>9.0431084E7</c:v>
                </c:pt>
                <c:pt idx="1">
                  <c:v>6.21405E7</c:v>
                </c:pt>
                <c:pt idx="2">
                  <c:v>9.283784E7</c:v>
                </c:pt>
              </c:numCache>
            </c:numRef>
          </c:val>
        </c:ser>
        <c:ser>
          <c:idx val="2"/>
          <c:order val="2"/>
          <c:tx>
            <c:strRef>
              <c:f>SIG!$A$4</c:f>
              <c:strCache>
                <c:ptCount val="1"/>
                <c:pt idx="0">
                  <c:v>2014</c:v>
                </c:pt>
              </c:strCache>
            </c:strRef>
          </c:tx>
          <c:cat>
            <c:strRef>
              <c:f>SIG!$B$1:$D$1</c:f>
              <c:strCache>
                <c:ptCount val="3"/>
                <c:pt idx="0">
                  <c:v>CA</c:v>
                </c:pt>
                <c:pt idx="1">
                  <c:v>Valeur ajoutée </c:v>
                </c:pt>
                <c:pt idx="2">
                  <c:v>Production de l'exercice </c:v>
                </c:pt>
              </c:strCache>
            </c:strRef>
          </c:cat>
          <c:val>
            <c:numRef>
              <c:f>SIG!$B$4:$D$4</c:f>
              <c:numCache>
                <c:formatCode>#,##0.00</c:formatCode>
                <c:ptCount val="3"/>
                <c:pt idx="0">
                  <c:v>1.48826759E8</c:v>
                </c:pt>
                <c:pt idx="1">
                  <c:v>6.7130589E7</c:v>
                </c:pt>
                <c:pt idx="2">
                  <c:v>1.48919111E8</c:v>
                </c:pt>
              </c:numCache>
            </c:numRef>
          </c:val>
        </c:ser>
        <c:axId val="723402056"/>
        <c:axId val="653597176"/>
      </c:barChart>
      <c:catAx>
        <c:axId val="723402056"/>
        <c:scaling>
          <c:orientation val="minMax"/>
        </c:scaling>
        <c:axPos val="b"/>
        <c:tickLblPos val="nextTo"/>
        <c:crossAx val="653597176"/>
        <c:crosses val="autoZero"/>
        <c:auto val="1"/>
        <c:lblAlgn val="ctr"/>
        <c:lblOffset val="100"/>
      </c:catAx>
      <c:valAx>
        <c:axId val="653597176"/>
        <c:scaling>
          <c:orientation val="minMax"/>
        </c:scaling>
        <c:axPos val="l"/>
        <c:numFmt formatCode="#,##0.00" sourceLinked="1"/>
        <c:tickLblPos val="nextTo"/>
        <c:crossAx val="723402056"/>
        <c:crosses val="autoZero"/>
        <c:crossBetween val="between"/>
      </c:valAx>
    </c:plotArea>
    <c:legend>
      <c:legendPos val="r"/>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311B98-CC32-A447-BE42-9F95CD4D3FFD}" type="datetimeFigureOut">
              <a:rPr lang="en-US" smtClean="0"/>
              <a:pPr/>
              <a:t>5/28/17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455086-CB3B-CE49-A8FC-9314A06DA80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455086-CB3B-CE49-A8FC-9314A06DA801}"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r-F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Click to edit Master subtitle style</a:t>
            </a:r>
            <a:endParaRPr lang="en-US"/>
          </a:p>
        </p:txBody>
      </p:sp>
      <p:sp>
        <p:nvSpPr>
          <p:cNvPr id="4" name="Date Placeholder 3"/>
          <p:cNvSpPr>
            <a:spLocks noGrp="1"/>
          </p:cNvSpPr>
          <p:nvPr>
            <p:ph type="dt" sz="half" idx="10"/>
          </p:nvPr>
        </p:nvSpPr>
        <p:spPr/>
        <p:txBody>
          <a:bodyPr/>
          <a:lstStyle/>
          <a:p>
            <a:fld id="{6FFA843F-0C81-784B-A265-F974E8CB88E5}" type="datetimeFigureOut">
              <a:rPr lang="en-US" smtClean="0"/>
              <a:pPr/>
              <a:t>5/28/17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24A456-EA39-8E43-8EE3-95208F01CD7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fld id="{6FFA843F-0C81-784B-A265-F974E8CB88E5}" type="datetimeFigureOut">
              <a:rPr lang="en-US" smtClean="0"/>
              <a:pPr/>
              <a:t>5/28/17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24A456-EA39-8E43-8EE3-95208F01CD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fld id="{6FFA843F-0C81-784B-A265-F974E8CB88E5}" type="datetimeFigureOut">
              <a:rPr lang="en-US" smtClean="0"/>
              <a:pPr/>
              <a:t>5/28/17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24A456-EA39-8E43-8EE3-95208F01CD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Content Placeholder 2"/>
          <p:cNvSpPr>
            <a:spLocks noGrp="1"/>
          </p:cNvSpPr>
          <p:nvPr>
            <p:ph idx="1"/>
          </p:nvPr>
        </p:nvSpPr>
        <p:spPr/>
        <p:txBody>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fld id="{6FFA843F-0C81-784B-A265-F974E8CB88E5}" type="datetimeFigureOut">
              <a:rPr lang="en-US" smtClean="0"/>
              <a:pPr/>
              <a:t>5/28/17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24A456-EA39-8E43-8EE3-95208F01CD7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Click to edit Master text styles</a:t>
            </a:r>
          </a:p>
        </p:txBody>
      </p:sp>
      <p:sp>
        <p:nvSpPr>
          <p:cNvPr id="4" name="Date Placeholder 3"/>
          <p:cNvSpPr>
            <a:spLocks noGrp="1"/>
          </p:cNvSpPr>
          <p:nvPr>
            <p:ph type="dt" sz="half" idx="10"/>
          </p:nvPr>
        </p:nvSpPr>
        <p:spPr/>
        <p:txBody>
          <a:bodyPr/>
          <a:lstStyle/>
          <a:p>
            <a:fld id="{6FFA843F-0C81-784B-A265-F974E8CB88E5}" type="datetimeFigureOut">
              <a:rPr lang="en-US" smtClean="0"/>
              <a:pPr/>
              <a:t>5/28/17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24A456-EA39-8E43-8EE3-95208F01CD7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5" name="Date Placeholder 4"/>
          <p:cNvSpPr>
            <a:spLocks noGrp="1"/>
          </p:cNvSpPr>
          <p:nvPr>
            <p:ph type="dt" sz="half" idx="10"/>
          </p:nvPr>
        </p:nvSpPr>
        <p:spPr/>
        <p:txBody>
          <a:bodyPr/>
          <a:lstStyle/>
          <a:p>
            <a:fld id="{6FFA843F-0C81-784B-A265-F974E8CB88E5}" type="datetimeFigureOut">
              <a:rPr lang="en-US" smtClean="0"/>
              <a:pPr/>
              <a:t>5/28/17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24A456-EA39-8E43-8EE3-95208F01CD7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7" name="Date Placeholder 6"/>
          <p:cNvSpPr>
            <a:spLocks noGrp="1"/>
          </p:cNvSpPr>
          <p:nvPr>
            <p:ph type="dt" sz="half" idx="10"/>
          </p:nvPr>
        </p:nvSpPr>
        <p:spPr/>
        <p:txBody>
          <a:bodyPr/>
          <a:lstStyle/>
          <a:p>
            <a:fld id="{6FFA843F-0C81-784B-A265-F974E8CB88E5}" type="datetimeFigureOut">
              <a:rPr lang="en-US" smtClean="0"/>
              <a:pPr/>
              <a:t>5/28/17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24A456-EA39-8E43-8EE3-95208F01CD7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Date Placeholder 2"/>
          <p:cNvSpPr>
            <a:spLocks noGrp="1"/>
          </p:cNvSpPr>
          <p:nvPr>
            <p:ph type="dt" sz="half" idx="10"/>
          </p:nvPr>
        </p:nvSpPr>
        <p:spPr/>
        <p:txBody>
          <a:bodyPr/>
          <a:lstStyle/>
          <a:p>
            <a:fld id="{6FFA843F-0C81-784B-A265-F974E8CB88E5}" type="datetimeFigureOut">
              <a:rPr lang="en-US" smtClean="0"/>
              <a:pPr/>
              <a:t>5/28/17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24A456-EA39-8E43-8EE3-95208F01CD7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FA843F-0C81-784B-A265-F974E8CB88E5}" type="datetimeFigureOut">
              <a:rPr lang="en-US" smtClean="0"/>
              <a:pPr/>
              <a:t>5/28/17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24A456-EA39-8E43-8EE3-95208F01CD7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Click to edit Master text styles</a:t>
            </a:r>
          </a:p>
        </p:txBody>
      </p:sp>
      <p:sp>
        <p:nvSpPr>
          <p:cNvPr id="5" name="Date Placeholder 4"/>
          <p:cNvSpPr>
            <a:spLocks noGrp="1"/>
          </p:cNvSpPr>
          <p:nvPr>
            <p:ph type="dt" sz="half" idx="10"/>
          </p:nvPr>
        </p:nvSpPr>
        <p:spPr/>
        <p:txBody>
          <a:bodyPr/>
          <a:lstStyle/>
          <a:p>
            <a:fld id="{6FFA843F-0C81-784B-A265-F974E8CB88E5}" type="datetimeFigureOut">
              <a:rPr lang="en-US" smtClean="0"/>
              <a:pPr/>
              <a:t>5/28/17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24A456-EA39-8E43-8EE3-95208F01CD7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Click to edit Master text styles</a:t>
            </a:r>
          </a:p>
        </p:txBody>
      </p:sp>
      <p:sp>
        <p:nvSpPr>
          <p:cNvPr id="5" name="Date Placeholder 4"/>
          <p:cNvSpPr>
            <a:spLocks noGrp="1"/>
          </p:cNvSpPr>
          <p:nvPr>
            <p:ph type="dt" sz="half" idx="10"/>
          </p:nvPr>
        </p:nvSpPr>
        <p:spPr/>
        <p:txBody>
          <a:bodyPr/>
          <a:lstStyle/>
          <a:p>
            <a:fld id="{6FFA843F-0C81-784B-A265-F974E8CB88E5}" type="datetimeFigureOut">
              <a:rPr lang="en-US" smtClean="0"/>
              <a:pPr/>
              <a:t>5/28/17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24A456-EA39-8E43-8EE3-95208F01CD7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FA843F-0C81-784B-A265-F974E8CB88E5}" type="datetimeFigureOut">
              <a:rPr lang="en-US" smtClean="0"/>
              <a:pPr/>
              <a:t>5/28/17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24A456-EA39-8E43-8EE3-95208F01CD7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 Id="rId3"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24" name="Image 5"/>
          <p:cNvPicPr>
            <a:picLocks noChangeAspect="1" noChangeArrowheads="1"/>
          </p:cNvPicPr>
          <p:nvPr/>
        </p:nvPicPr>
        <p:blipFill>
          <a:blip r:embed="rId3"/>
          <a:srcRect/>
          <a:stretch>
            <a:fillRect/>
          </a:stretch>
        </p:blipFill>
        <p:spPr bwMode="auto">
          <a:xfrm>
            <a:off x="-5673172" y="-24632"/>
            <a:ext cx="838198" cy="619338"/>
          </a:xfrm>
          <a:prstGeom prst="rect">
            <a:avLst/>
          </a:prstGeom>
          <a:solidFill>
            <a:srgbClr val="FFFFFF"/>
          </a:solidFill>
          <a:ln w="9525">
            <a:noFill/>
            <a:miter lim="800000"/>
            <a:headEnd/>
            <a:tailEnd/>
          </a:ln>
        </p:spPr>
      </p:pic>
      <p:sp>
        <p:nvSpPr>
          <p:cNvPr id="25" name="ZoneTexte 4"/>
          <p:cNvSpPr txBox="1">
            <a:spLocks noChangeArrowheads="1"/>
          </p:cNvSpPr>
          <p:nvPr/>
        </p:nvSpPr>
        <p:spPr bwMode="auto">
          <a:xfrm>
            <a:off x="2210353" y="224606"/>
            <a:ext cx="4593366" cy="601439"/>
          </a:xfrm>
          <a:prstGeom prst="rect">
            <a:avLst/>
          </a:prstGeom>
          <a:noFill/>
          <a:ln w="9525">
            <a:noFill/>
            <a:miter lim="800000"/>
            <a:headEnd/>
            <a:tailEnd/>
          </a:ln>
        </p:spPr>
        <p:txBody>
          <a:bodyPr wrap="square" lIns="153660" tIns="76831" rIns="153660" bIns="76831">
            <a:prstTxWarp prst="textNoShape">
              <a:avLst/>
            </a:prstTxWarp>
            <a:spAutoFit/>
          </a:bodyPr>
          <a:lstStyle/>
          <a:p>
            <a:endParaRPr lang="en-US" sz="2900"/>
          </a:p>
        </p:txBody>
      </p:sp>
      <p:pic>
        <p:nvPicPr>
          <p:cNvPr id="27" name="Picture 3"/>
          <p:cNvPicPr>
            <a:picLocks noChangeAspect="1" noChangeArrowheads="1"/>
          </p:cNvPicPr>
          <p:nvPr/>
        </p:nvPicPr>
        <p:blipFill>
          <a:blip r:embed="rId4"/>
          <a:srcRect/>
          <a:stretch>
            <a:fillRect/>
          </a:stretch>
        </p:blipFill>
        <p:spPr bwMode="auto">
          <a:xfrm>
            <a:off x="19993527" y="-24632"/>
            <a:ext cx="936149" cy="619338"/>
          </a:xfrm>
          <a:prstGeom prst="rect">
            <a:avLst/>
          </a:prstGeom>
          <a:noFill/>
          <a:ln w="9525">
            <a:noFill/>
            <a:miter lim="800000"/>
            <a:headEnd/>
            <a:tailEnd/>
          </a:ln>
        </p:spPr>
      </p:pic>
      <p:sp>
        <p:nvSpPr>
          <p:cNvPr id="29" name="ZoneTexte 6"/>
          <p:cNvSpPr txBox="1"/>
          <p:nvPr/>
        </p:nvSpPr>
        <p:spPr>
          <a:xfrm>
            <a:off x="2355717" y="148756"/>
            <a:ext cx="4190705" cy="1016937"/>
          </a:xfrm>
          <a:prstGeom prst="rect">
            <a:avLst/>
          </a:prstGeom>
          <a:noFill/>
        </p:spPr>
        <p:txBody>
          <a:bodyPr wrap="square" lIns="153660" tIns="76831" rIns="153660" bIns="76831">
            <a:prstTxWarp prst="textNoShape">
              <a:avLst/>
            </a:prstTxWarp>
            <a:spAutoFit/>
          </a:bodyPr>
          <a:lstStyle/>
          <a:p>
            <a:pPr lvl="2" indent="0" algn="ctr"/>
            <a:r>
              <a:rPr lang="fr-FR" sz="1400" b="1" dirty="0" smtClean="0"/>
              <a:t>HIMI </a:t>
            </a:r>
          </a:p>
          <a:p>
            <a:pPr lvl="2" indent="0" algn="ctr"/>
            <a:r>
              <a:rPr lang="fr-FR" sz="1400" b="1" dirty="0" smtClean="0"/>
              <a:t>&amp;</a:t>
            </a:r>
            <a:endParaRPr lang="fr-FR" sz="1400" b="1" dirty="0" smtClean="0"/>
          </a:p>
          <a:p>
            <a:pPr lvl="2" indent="0" algn="ctr"/>
            <a:r>
              <a:rPr lang="fr-FR" sz="1400" b="1" dirty="0" smtClean="0">
                <a:effectLst>
                  <a:outerShdw blurRad="38100" dist="38100" dir="2700000" algn="tl">
                    <a:srgbClr val="DDDDDD"/>
                  </a:outerShdw>
                </a:effectLst>
                <a:latin typeface="Elephant" pitchFamily="18" charset="0"/>
              </a:rPr>
              <a:t>Ecole  </a:t>
            </a:r>
            <a:r>
              <a:rPr lang="fr-FR" sz="1400" b="1" dirty="0">
                <a:effectLst>
                  <a:outerShdw blurRad="38100" dist="38100" dir="2700000" algn="tl">
                    <a:srgbClr val="DDDDDD"/>
                  </a:outerShdw>
                </a:effectLst>
                <a:latin typeface="Elephant" pitchFamily="18" charset="0"/>
              </a:rPr>
              <a:t>Supérieure  de  Gestion</a:t>
            </a:r>
          </a:p>
          <a:p>
            <a:pPr lvl="3" indent="0" algn="ctr"/>
            <a:r>
              <a:rPr lang="fr-FR" sz="1400" b="1" dirty="0">
                <a:effectLst>
                  <a:outerShdw blurRad="38100" dist="38100" dir="2700000" algn="tl">
                    <a:srgbClr val="DDDDDD"/>
                  </a:outerShdw>
                </a:effectLst>
                <a:latin typeface="Elephant" pitchFamily="18" charset="0"/>
              </a:rPr>
              <a:t>Group  ESG  Paris </a:t>
            </a:r>
          </a:p>
        </p:txBody>
      </p:sp>
      <p:sp>
        <p:nvSpPr>
          <p:cNvPr id="31" name="ZoneTexte 7"/>
          <p:cNvSpPr txBox="1"/>
          <p:nvPr/>
        </p:nvSpPr>
        <p:spPr>
          <a:xfrm>
            <a:off x="2355716" y="2819400"/>
            <a:ext cx="5645283" cy="1976174"/>
          </a:xfrm>
          <a:prstGeom prst="rect">
            <a:avLst/>
          </a:prstGeom>
          <a:noFill/>
        </p:spPr>
        <p:txBody>
          <a:bodyPr wrap="square" lIns="153660" tIns="76831" rIns="153660" bIns="76831">
            <a:prstTxWarp prst="textNoShape">
              <a:avLst/>
            </a:prstTxWarp>
            <a:spAutoFit/>
          </a:bodyPr>
          <a:lstStyle/>
          <a:p>
            <a:pPr algn="ctr">
              <a:lnSpc>
                <a:spcPct val="150000"/>
              </a:lnSpc>
            </a:pPr>
            <a:r>
              <a:rPr lang="fr-FR" sz="2000" b="1" dirty="0">
                <a:effectLst>
                  <a:outerShdw blurRad="38100" dist="38100" dir="2700000" algn="tl">
                    <a:srgbClr val="DDDDDD"/>
                  </a:outerShdw>
                </a:effectLst>
                <a:latin typeface="Elephant" pitchFamily="18" charset="0"/>
              </a:rPr>
              <a:t>Mémoire  pour  l’obtention  d’un </a:t>
            </a:r>
          </a:p>
          <a:p>
            <a:pPr algn="ctr">
              <a:lnSpc>
                <a:spcPct val="150000"/>
              </a:lnSpc>
            </a:pPr>
            <a:r>
              <a:rPr lang="fr-FR" sz="2000" b="1" dirty="0">
                <a:effectLst>
                  <a:outerShdw blurRad="38100" dist="38100" dir="2700000" algn="tl">
                    <a:srgbClr val="DDDDDD"/>
                  </a:outerShdw>
                </a:effectLst>
                <a:latin typeface="Elephant" pitchFamily="18" charset="0"/>
              </a:rPr>
              <a:t>Master  in Business  Administration</a:t>
            </a:r>
          </a:p>
          <a:p>
            <a:pPr algn="ctr">
              <a:lnSpc>
                <a:spcPct val="150000"/>
              </a:lnSpc>
            </a:pPr>
            <a:r>
              <a:rPr lang="fr-FR" sz="2000" b="1" dirty="0">
                <a:effectLst>
                  <a:outerShdw blurRad="38100" dist="38100" dir="2700000" algn="tl">
                    <a:srgbClr val="DDDDDD"/>
                  </a:outerShdw>
                </a:effectLst>
                <a:latin typeface="Elephant" pitchFamily="18" charset="0"/>
              </a:rPr>
              <a:t>En  Management et  Gestion  des Entreprises.</a:t>
            </a:r>
          </a:p>
        </p:txBody>
      </p:sp>
      <p:sp>
        <p:nvSpPr>
          <p:cNvPr id="32" name="ZoneTexte 8"/>
          <p:cNvSpPr txBox="1"/>
          <p:nvPr/>
        </p:nvSpPr>
        <p:spPr>
          <a:xfrm>
            <a:off x="762000" y="1995424"/>
            <a:ext cx="7924800" cy="1078492"/>
          </a:xfrm>
          <a:prstGeom prst="rect">
            <a:avLst/>
          </a:prstGeom>
          <a:noFill/>
        </p:spPr>
        <p:txBody>
          <a:bodyPr wrap="square" lIns="153660" tIns="76831" rIns="153660" bIns="76831">
            <a:prstTxWarp prst="textNoShape">
              <a:avLst/>
            </a:prstTxWarp>
            <a:spAutoFit/>
          </a:bodyPr>
          <a:lstStyle/>
          <a:p>
            <a:pPr algn="ctr"/>
            <a:r>
              <a:rPr lang="fr-FR" sz="2000" b="1" dirty="0" smtClean="0">
                <a:solidFill>
                  <a:srgbClr val="FF0000"/>
                </a:solidFill>
                <a:effectLst>
                  <a:outerShdw blurRad="38100" dist="38100" dir="2700000" algn="tl">
                    <a:srgbClr val="DDDDDD"/>
                  </a:outerShdw>
                </a:effectLst>
              </a:rPr>
              <a:t>THÉME 4 </a:t>
            </a:r>
            <a:r>
              <a:rPr lang="fr-FR" sz="2000" b="1" dirty="0">
                <a:solidFill>
                  <a:srgbClr val="FF0000"/>
                </a:solidFill>
                <a:effectLst>
                  <a:outerShdw blurRad="38100" dist="38100" dir="2700000" algn="tl">
                    <a:srgbClr val="DDDDDD"/>
                  </a:outerShdw>
                </a:effectLst>
              </a:rPr>
              <a:t>:</a:t>
            </a:r>
          </a:p>
          <a:p>
            <a:pPr algn="ctr"/>
            <a:r>
              <a:rPr lang="fr-FR" sz="2000" b="1" dirty="0">
                <a:solidFill>
                  <a:srgbClr val="FF0000"/>
                </a:solidFill>
                <a:effectLst>
                  <a:outerShdw blurRad="38100" dist="38100" dir="2700000" algn="tl">
                    <a:srgbClr val="DDDDDD"/>
                  </a:outerShdw>
                </a:effectLst>
              </a:rPr>
              <a:t>APPRECIATION DE LA SITUATION FINANCIÈRE  D’UNE ENTREPRISE A TRAVERS UNE ANALYSE FINANCIÈRE</a:t>
            </a:r>
          </a:p>
        </p:txBody>
      </p:sp>
      <p:sp>
        <p:nvSpPr>
          <p:cNvPr id="33" name="ZoneTexte 9"/>
          <p:cNvSpPr txBox="1"/>
          <p:nvPr/>
        </p:nvSpPr>
        <p:spPr>
          <a:xfrm>
            <a:off x="0" y="4876800"/>
            <a:ext cx="9144000" cy="1386269"/>
          </a:xfrm>
          <a:prstGeom prst="rect">
            <a:avLst/>
          </a:prstGeom>
          <a:noFill/>
        </p:spPr>
        <p:txBody>
          <a:bodyPr wrap="square" lIns="153660" tIns="76831" rIns="153660" bIns="76831">
            <a:prstTxWarp prst="textNoShape">
              <a:avLst/>
            </a:prstTxWarp>
            <a:spAutoFit/>
          </a:bodyPr>
          <a:lstStyle/>
          <a:p>
            <a:r>
              <a:rPr lang="fr-FR" sz="2000" b="1" dirty="0">
                <a:solidFill>
                  <a:schemeClr val="bg1"/>
                </a:solidFill>
                <a:latin typeface="Andalus" pitchFamily="18" charset="0"/>
                <a:ea typeface="Andalus" pitchFamily="18" charset="0"/>
                <a:cs typeface="Andalus" pitchFamily="18" charset="0"/>
              </a:rPr>
              <a:t>Présenter par  </a:t>
            </a:r>
            <a:r>
              <a:rPr lang="fr-FR" sz="2000" b="1" dirty="0">
                <a:solidFill>
                  <a:schemeClr val="bg1"/>
                </a:solidFill>
                <a:latin typeface="Times New Roman" pitchFamily="3" charset="0"/>
                <a:ea typeface="Times New Roman" pitchFamily="3" charset="0"/>
                <a:cs typeface="Times New Roman" pitchFamily="3" charset="0"/>
              </a:rPr>
              <a:t>:</a:t>
            </a:r>
            <a:r>
              <a:rPr lang="fr-FR" sz="2000" b="1" dirty="0">
                <a:solidFill>
                  <a:schemeClr val="bg1"/>
                </a:solidFill>
                <a:latin typeface="Andalus" pitchFamily="18" charset="0"/>
                <a:ea typeface="Andalus" pitchFamily="18" charset="0"/>
                <a:cs typeface="Andalus" pitchFamily="18" charset="0"/>
              </a:rPr>
              <a:t>     </a:t>
            </a:r>
            <a:r>
              <a:rPr lang="fr-FR" sz="2000" b="1" dirty="0" smtClean="0">
                <a:solidFill>
                  <a:schemeClr val="bg1"/>
                </a:solidFill>
                <a:latin typeface="Andalus" pitchFamily="18" charset="0"/>
                <a:ea typeface="Andalus" pitchFamily="18" charset="0"/>
                <a:cs typeface="Andalus" pitchFamily="18" charset="0"/>
              </a:rPr>
              <a:t> Mr HOBWANA Saymore                                                                                                                                                                      </a:t>
            </a:r>
            <a:r>
              <a:rPr lang="fr-FR" sz="2000" b="1" dirty="0">
                <a:solidFill>
                  <a:schemeClr val="bg1"/>
                </a:solidFill>
                <a:latin typeface="Andalus" pitchFamily="18" charset="0"/>
                <a:ea typeface="Andalus" pitchFamily="18" charset="0"/>
                <a:cs typeface="Andalus" pitchFamily="18" charset="0"/>
              </a:rPr>
              <a:t>Encadreur  </a:t>
            </a:r>
            <a:r>
              <a:rPr lang="fr-FR" sz="2000" b="1" dirty="0" smtClean="0">
                <a:solidFill>
                  <a:schemeClr val="bg1"/>
                </a:solidFill>
                <a:latin typeface="Times New Roman" pitchFamily="3" charset="0"/>
                <a:ea typeface="Times New Roman" pitchFamily="3" charset="0"/>
                <a:cs typeface="Times New Roman" pitchFamily="3" charset="0"/>
              </a:rPr>
              <a:t>: 	Mr MESSAOUDI</a:t>
            </a:r>
            <a:endParaRPr lang="fr-FR" sz="2000" b="1" dirty="0" smtClean="0">
              <a:solidFill>
                <a:schemeClr val="bg1"/>
              </a:solidFill>
              <a:latin typeface="Andalus" pitchFamily="18" charset="0"/>
              <a:ea typeface="Andalus" pitchFamily="18" charset="0"/>
              <a:cs typeface="Andalus" pitchFamily="18" charset="0"/>
            </a:endParaRPr>
          </a:p>
          <a:p>
            <a:endParaRPr lang="fr-FR" sz="2000" dirty="0" smtClean="0">
              <a:solidFill>
                <a:schemeClr val="bg1"/>
              </a:solidFill>
            </a:endParaRPr>
          </a:p>
          <a:p>
            <a:r>
              <a:rPr lang="fr-FR" sz="2000" b="1" dirty="0" smtClean="0">
                <a:solidFill>
                  <a:schemeClr val="bg1"/>
                </a:solidFill>
                <a:effectLst>
                  <a:outerShdw blurRad="38100" dist="38100" dir="2700000" algn="tl">
                    <a:srgbClr val="DDDDDD"/>
                  </a:outerShdw>
                </a:effectLst>
                <a:latin typeface="Elephant" pitchFamily="18" charset="0"/>
              </a:rPr>
              <a:t>2016 </a:t>
            </a:r>
            <a:r>
              <a:rPr lang="fr-FR" sz="2000" b="1" dirty="0">
                <a:solidFill>
                  <a:schemeClr val="bg1"/>
                </a:solidFill>
                <a:effectLst>
                  <a:outerShdw blurRad="38100" dist="38100" dir="2700000" algn="tl">
                    <a:srgbClr val="DDDDDD"/>
                  </a:outerShdw>
                </a:effectLst>
                <a:latin typeface="Elephant" pitchFamily="18" charset="0"/>
              </a:rPr>
              <a:t>- 2017</a:t>
            </a:r>
          </a:p>
        </p:txBody>
      </p:sp>
      <p:pic>
        <p:nvPicPr>
          <p:cNvPr id="34" name="Picture 3"/>
          <p:cNvPicPr>
            <a:picLocks noChangeAspect="1" noChangeArrowheads="1"/>
          </p:cNvPicPr>
          <p:nvPr/>
        </p:nvPicPr>
        <p:blipFill>
          <a:blip r:embed="rId4"/>
          <a:srcRect/>
          <a:stretch>
            <a:fillRect/>
          </a:stretch>
        </p:blipFill>
        <p:spPr bwMode="auto">
          <a:xfrm>
            <a:off x="25666700" y="0"/>
            <a:ext cx="2913063" cy="1927225"/>
          </a:xfrm>
          <a:prstGeom prst="rect">
            <a:avLst/>
          </a:prstGeom>
          <a:noFill/>
          <a:ln w="9525">
            <a:noFill/>
            <a:miter lim="800000"/>
            <a:headEnd/>
            <a:tailEnd/>
          </a:ln>
        </p:spPr>
      </p:pic>
      <p:pic>
        <p:nvPicPr>
          <p:cNvPr id="35" name="Picture 3"/>
          <p:cNvPicPr>
            <a:picLocks noChangeAspect="1" noChangeArrowheads="1"/>
          </p:cNvPicPr>
          <p:nvPr/>
        </p:nvPicPr>
        <p:blipFill>
          <a:blip r:embed="rId4"/>
          <a:srcRect/>
          <a:stretch>
            <a:fillRect/>
          </a:stretch>
        </p:blipFill>
        <p:spPr bwMode="auto">
          <a:xfrm>
            <a:off x="25819100" y="152400"/>
            <a:ext cx="2913063" cy="1927225"/>
          </a:xfrm>
          <a:prstGeom prst="rect">
            <a:avLst/>
          </a:prstGeom>
          <a:noFill/>
          <a:ln w="9525">
            <a:noFill/>
            <a:miter lim="800000"/>
            <a:headEnd/>
            <a:tailEnd/>
          </a:ln>
        </p:spPr>
      </p:pic>
      <p:pic>
        <p:nvPicPr>
          <p:cNvPr id="36" name="Picture 3"/>
          <p:cNvPicPr>
            <a:picLocks noChangeAspect="1" noChangeArrowheads="1"/>
          </p:cNvPicPr>
          <p:nvPr/>
        </p:nvPicPr>
        <p:blipFill>
          <a:blip r:embed="rId4"/>
          <a:srcRect/>
          <a:stretch>
            <a:fillRect/>
          </a:stretch>
        </p:blipFill>
        <p:spPr bwMode="auto">
          <a:xfrm>
            <a:off x="25971500" y="304800"/>
            <a:ext cx="2913063" cy="1927225"/>
          </a:xfrm>
          <a:prstGeom prst="rect">
            <a:avLst/>
          </a:prstGeom>
          <a:noFill/>
          <a:ln w="9525">
            <a:noFill/>
            <a:miter lim="800000"/>
            <a:headEnd/>
            <a:tailEnd/>
          </a:ln>
        </p:spPr>
      </p:pic>
      <p:pic>
        <p:nvPicPr>
          <p:cNvPr id="37" name="Picture 3"/>
          <p:cNvPicPr>
            <a:picLocks noChangeAspect="1" noChangeArrowheads="1"/>
          </p:cNvPicPr>
          <p:nvPr/>
        </p:nvPicPr>
        <p:blipFill>
          <a:blip r:embed="rId4"/>
          <a:srcRect/>
          <a:stretch>
            <a:fillRect/>
          </a:stretch>
        </p:blipFill>
        <p:spPr bwMode="auto">
          <a:xfrm>
            <a:off x="26123900" y="457200"/>
            <a:ext cx="2913063" cy="1927225"/>
          </a:xfrm>
          <a:prstGeom prst="rect">
            <a:avLst/>
          </a:prstGeom>
          <a:noFill/>
          <a:ln w="9525">
            <a:noFill/>
            <a:miter lim="800000"/>
            <a:headEnd/>
            <a:tailEnd/>
          </a:ln>
        </p:spPr>
      </p:pic>
      <p:pic>
        <p:nvPicPr>
          <p:cNvPr id="38" name="Picture 3"/>
          <p:cNvPicPr>
            <a:picLocks noChangeAspect="1" noChangeArrowheads="1"/>
          </p:cNvPicPr>
          <p:nvPr/>
        </p:nvPicPr>
        <p:blipFill>
          <a:blip r:embed="rId4"/>
          <a:srcRect/>
          <a:stretch>
            <a:fillRect/>
          </a:stretch>
        </p:blipFill>
        <p:spPr bwMode="auto">
          <a:xfrm>
            <a:off x="26276300" y="609600"/>
            <a:ext cx="2913063" cy="1927225"/>
          </a:xfrm>
          <a:prstGeom prst="rect">
            <a:avLst/>
          </a:prstGeom>
          <a:noFill/>
          <a:ln w="9525">
            <a:noFill/>
            <a:miter lim="800000"/>
            <a:headEnd/>
            <a:tailEnd/>
          </a:ln>
        </p:spPr>
      </p:pic>
      <p:pic>
        <p:nvPicPr>
          <p:cNvPr id="39" name="Picture 3"/>
          <p:cNvPicPr>
            <a:picLocks noChangeAspect="1" noChangeArrowheads="1"/>
          </p:cNvPicPr>
          <p:nvPr/>
        </p:nvPicPr>
        <p:blipFill>
          <a:blip r:embed="rId4"/>
          <a:srcRect/>
          <a:stretch>
            <a:fillRect/>
          </a:stretch>
        </p:blipFill>
        <p:spPr bwMode="auto">
          <a:xfrm>
            <a:off x="26428700" y="762000"/>
            <a:ext cx="2913063" cy="1927225"/>
          </a:xfrm>
          <a:prstGeom prst="rect">
            <a:avLst/>
          </a:prstGeom>
          <a:noFill/>
          <a:ln w="9525">
            <a:noFill/>
            <a:miter lim="800000"/>
            <a:headEnd/>
            <a:tailEnd/>
          </a:ln>
        </p:spPr>
      </p:pic>
      <p:pic>
        <p:nvPicPr>
          <p:cNvPr id="40" name="Picture 3"/>
          <p:cNvPicPr>
            <a:picLocks noChangeAspect="1" noChangeArrowheads="1"/>
          </p:cNvPicPr>
          <p:nvPr/>
        </p:nvPicPr>
        <p:blipFill>
          <a:blip r:embed="rId4"/>
          <a:srcRect/>
          <a:stretch>
            <a:fillRect/>
          </a:stretch>
        </p:blipFill>
        <p:spPr bwMode="auto">
          <a:xfrm>
            <a:off x="26581100" y="914400"/>
            <a:ext cx="2913063" cy="1927225"/>
          </a:xfrm>
          <a:prstGeom prst="rect">
            <a:avLst/>
          </a:prstGeom>
          <a:noFill/>
          <a:ln w="9525">
            <a:noFill/>
            <a:miter lim="800000"/>
            <a:headEnd/>
            <a:tailEnd/>
          </a:ln>
        </p:spPr>
      </p:pic>
      <p:pic>
        <p:nvPicPr>
          <p:cNvPr id="41" name="Picture 3"/>
          <p:cNvPicPr>
            <a:picLocks noChangeAspect="1" noChangeArrowheads="1"/>
          </p:cNvPicPr>
          <p:nvPr/>
        </p:nvPicPr>
        <p:blipFill>
          <a:blip r:embed="rId4"/>
          <a:srcRect/>
          <a:stretch>
            <a:fillRect/>
          </a:stretch>
        </p:blipFill>
        <p:spPr bwMode="auto">
          <a:xfrm>
            <a:off x="26733500" y="1066800"/>
            <a:ext cx="2913063" cy="1927225"/>
          </a:xfrm>
          <a:prstGeom prst="rect">
            <a:avLst/>
          </a:prstGeom>
          <a:noFill/>
          <a:ln w="9525">
            <a:noFill/>
            <a:miter lim="800000"/>
            <a:headEnd/>
            <a:tailEnd/>
          </a:ln>
        </p:spPr>
      </p:pic>
      <p:pic>
        <p:nvPicPr>
          <p:cNvPr id="42" name="Picture 3"/>
          <p:cNvPicPr>
            <a:picLocks noChangeAspect="1" noChangeArrowheads="1"/>
          </p:cNvPicPr>
          <p:nvPr/>
        </p:nvPicPr>
        <p:blipFill>
          <a:blip r:embed="rId4"/>
          <a:srcRect/>
          <a:stretch>
            <a:fillRect/>
          </a:stretch>
        </p:blipFill>
        <p:spPr bwMode="auto">
          <a:xfrm>
            <a:off x="26885900" y="1219200"/>
            <a:ext cx="2913063" cy="1927225"/>
          </a:xfrm>
          <a:prstGeom prst="rect">
            <a:avLst/>
          </a:prstGeom>
          <a:noFill/>
          <a:ln w="9525">
            <a:noFill/>
            <a:miter lim="800000"/>
            <a:headEnd/>
            <a:tailEnd/>
          </a:ln>
        </p:spPr>
      </p:pic>
      <p:pic>
        <p:nvPicPr>
          <p:cNvPr id="43" name="Picture 3"/>
          <p:cNvPicPr>
            <a:picLocks noChangeAspect="1" noChangeArrowheads="1"/>
          </p:cNvPicPr>
          <p:nvPr/>
        </p:nvPicPr>
        <p:blipFill>
          <a:blip r:embed="rId4"/>
          <a:srcRect/>
          <a:stretch>
            <a:fillRect/>
          </a:stretch>
        </p:blipFill>
        <p:spPr bwMode="auto">
          <a:xfrm>
            <a:off x="27038300" y="1371600"/>
            <a:ext cx="2913063" cy="1927225"/>
          </a:xfrm>
          <a:prstGeom prst="rect">
            <a:avLst/>
          </a:prstGeom>
          <a:noFill/>
          <a:ln w="9525">
            <a:noFill/>
            <a:miter lim="800000"/>
            <a:headEnd/>
            <a:tailEnd/>
          </a:ln>
        </p:spPr>
      </p:pic>
      <p:pic>
        <p:nvPicPr>
          <p:cNvPr id="44" name="Image 5"/>
          <p:cNvPicPr>
            <a:picLocks noChangeAspect="1" noChangeArrowheads="1"/>
          </p:cNvPicPr>
          <p:nvPr/>
        </p:nvPicPr>
        <p:blipFill>
          <a:blip r:embed="rId3"/>
          <a:srcRect/>
          <a:stretch>
            <a:fillRect/>
          </a:stretch>
        </p:blipFill>
        <p:spPr bwMode="auto">
          <a:xfrm>
            <a:off x="152401" y="-24632"/>
            <a:ext cx="1713466" cy="1266067"/>
          </a:xfrm>
          <a:prstGeom prst="rect">
            <a:avLst/>
          </a:prstGeom>
          <a:solidFill>
            <a:srgbClr val="FFFFFF"/>
          </a:solidFill>
          <a:ln w="9525">
            <a:noFill/>
            <a:miter lim="800000"/>
            <a:headEnd/>
            <a:tailEnd/>
          </a:ln>
        </p:spPr>
      </p:pic>
      <p:pic>
        <p:nvPicPr>
          <p:cNvPr id="45" name="Picture 3"/>
          <p:cNvPicPr>
            <a:picLocks noChangeAspect="1" noChangeArrowheads="1"/>
          </p:cNvPicPr>
          <p:nvPr/>
        </p:nvPicPr>
        <p:blipFill>
          <a:blip r:embed="rId4"/>
          <a:srcRect/>
          <a:stretch>
            <a:fillRect/>
          </a:stretch>
        </p:blipFill>
        <p:spPr bwMode="auto">
          <a:xfrm>
            <a:off x="25819100" y="-24632"/>
            <a:ext cx="1913701" cy="1266067"/>
          </a:xfrm>
          <a:prstGeom prst="rect">
            <a:avLst/>
          </a:prstGeom>
          <a:noFill/>
          <a:ln w="9525">
            <a:noFill/>
            <a:miter lim="800000"/>
            <a:headEnd/>
            <a:tailEnd/>
          </a:ln>
        </p:spPr>
      </p:pic>
      <p:pic>
        <p:nvPicPr>
          <p:cNvPr id="49" name="Picture 3"/>
          <p:cNvPicPr>
            <a:picLocks noChangeAspect="1" noChangeArrowheads="1"/>
          </p:cNvPicPr>
          <p:nvPr/>
        </p:nvPicPr>
        <p:blipFill>
          <a:blip r:embed="rId4"/>
          <a:srcRect/>
          <a:stretch>
            <a:fillRect/>
          </a:stretch>
        </p:blipFill>
        <p:spPr bwMode="auto">
          <a:xfrm>
            <a:off x="27190700" y="1524000"/>
            <a:ext cx="2913063" cy="1927225"/>
          </a:xfrm>
          <a:prstGeom prst="rect">
            <a:avLst/>
          </a:prstGeom>
          <a:noFill/>
          <a:ln w="9525">
            <a:noFill/>
            <a:miter lim="800000"/>
            <a:headEnd/>
            <a:tailEnd/>
          </a:ln>
        </p:spPr>
      </p:pic>
      <p:pic>
        <p:nvPicPr>
          <p:cNvPr id="50" name="Image 5"/>
          <p:cNvPicPr>
            <a:picLocks noChangeAspect="1" noChangeArrowheads="1"/>
          </p:cNvPicPr>
          <p:nvPr/>
        </p:nvPicPr>
        <p:blipFill>
          <a:blip r:embed="rId3"/>
          <a:srcRect/>
          <a:stretch>
            <a:fillRect/>
          </a:stretch>
        </p:blipFill>
        <p:spPr bwMode="auto">
          <a:xfrm>
            <a:off x="-4603750" y="657225"/>
            <a:ext cx="2608263" cy="1927225"/>
          </a:xfrm>
          <a:prstGeom prst="rect">
            <a:avLst/>
          </a:prstGeom>
          <a:solidFill>
            <a:srgbClr val="FFFFFF"/>
          </a:solidFill>
          <a:ln w="9525">
            <a:noFill/>
            <a:miter lim="800000"/>
            <a:headEnd/>
            <a:tailEnd/>
          </a:ln>
        </p:spPr>
      </p:pic>
      <p:pic>
        <p:nvPicPr>
          <p:cNvPr id="51" name="Picture 3"/>
          <p:cNvPicPr>
            <a:picLocks noChangeAspect="1" noChangeArrowheads="1"/>
          </p:cNvPicPr>
          <p:nvPr/>
        </p:nvPicPr>
        <p:blipFill>
          <a:blip r:embed="rId4"/>
          <a:srcRect/>
          <a:stretch>
            <a:fillRect/>
          </a:stretch>
        </p:blipFill>
        <p:spPr bwMode="auto">
          <a:xfrm>
            <a:off x="21062950" y="657225"/>
            <a:ext cx="2913063" cy="1927225"/>
          </a:xfrm>
          <a:prstGeom prst="rect">
            <a:avLst/>
          </a:prstGeom>
          <a:noFill/>
          <a:ln w="9525">
            <a:noFill/>
            <a:miter lim="800000"/>
            <a:headEnd/>
            <a:tailEnd/>
          </a:ln>
        </p:spPr>
      </p:pic>
      <p:pic>
        <p:nvPicPr>
          <p:cNvPr id="52" name="Image 5"/>
          <p:cNvPicPr>
            <a:picLocks noChangeAspect="1" noChangeArrowheads="1"/>
          </p:cNvPicPr>
          <p:nvPr/>
        </p:nvPicPr>
        <p:blipFill>
          <a:blip r:embed="rId3"/>
          <a:srcRect/>
          <a:stretch>
            <a:fillRect/>
          </a:stretch>
        </p:blipFill>
        <p:spPr bwMode="auto">
          <a:xfrm>
            <a:off x="-4451350" y="809625"/>
            <a:ext cx="2608263" cy="1927225"/>
          </a:xfrm>
          <a:prstGeom prst="rect">
            <a:avLst/>
          </a:prstGeom>
          <a:solidFill>
            <a:srgbClr val="FFFFFF"/>
          </a:solidFill>
          <a:ln w="9525">
            <a:noFill/>
            <a:miter lim="800000"/>
            <a:headEnd/>
            <a:tailEnd/>
          </a:ln>
        </p:spPr>
      </p:pic>
      <p:pic>
        <p:nvPicPr>
          <p:cNvPr id="53" name="Picture 3"/>
          <p:cNvPicPr>
            <a:picLocks noChangeAspect="1" noChangeArrowheads="1"/>
          </p:cNvPicPr>
          <p:nvPr/>
        </p:nvPicPr>
        <p:blipFill>
          <a:blip r:embed="rId4"/>
          <a:srcRect/>
          <a:stretch>
            <a:fillRect/>
          </a:stretch>
        </p:blipFill>
        <p:spPr bwMode="auto">
          <a:xfrm>
            <a:off x="21215350" y="809625"/>
            <a:ext cx="2913063" cy="1927225"/>
          </a:xfrm>
          <a:prstGeom prst="rect">
            <a:avLst/>
          </a:prstGeom>
          <a:noFill/>
          <a:ln w="9525">
            <a:noFill/>
            <a:miter lim="800000"/>
            <a:headEnd/>
            <a:tailEnd/>
          </a:ln>
        </p:spPr>
      </p:pic>
      <p:pic>
        <p:nvPicPr>
          <p:cNvPr id="54" name="Image 5"/>
          <p:cNvPicPr>
            <a:picLocks noChangeAspect="1" noChangeArrowheads="1"/>
          </p:cNvPicPr>
          <p:nvPr/>
        </p:nvPicPr>
        <p:blipFill>
          <a:blip r:embed="rId3"/>
          <a:srcRect/>
          <a:stretch>
            <a:fillRect/>
          </a:stretch>
        </p:blipFill>
        <p:spPr bwMode="auto">
          <a:xfrm>
            <a:off x="-4298950" y="962025"/>
            <a:ext cx="2608263" cy="1927225"/>
          </a:xfrm>
          <a:prstGeom prst="rect">
            <a:avLst/>
          </a:prstGeom>
          <a:solidFill>
            <a:srgbClr val="FFFFFF"/>
          </a:solidFill>
          <a:ln w="9525">
            <a:noFill/>
            <a:miter lim="800000"/>
            <a:headEnd/>
            <a:tailEnd/>
          </a:ln>
        </p:spPr>
      </p:pic>
      <p:pic>
        <p:nvPicPr>
          <p:cNvPr id="55" name="Picture 3"/>
          <p:cNvPicPr>
            <a:picLocks noChangeAspect="1" noChangeArrowheads="1"/>
          </p:cNvPicPr>
          <p:nvPr/>
        </p:nvPicPr>
        <p:blipFill>
          <a:blip r:embed="rId4"/>
          <a:srcRect/>
          <a:stretch>
            <a:fillRect/>
          </a:stretch>
        </p:blipFill>
        <p:spPr bwMode="auto">
          <a:xfrm>
            <a:off x="21367750" y="962025"/>
            <a:ext cx="2913063" cy="1927225"/>
          </a:xfrm>
          <a:prstGeom prst="rect">
            <a:avLst/>
          </a:prstGeom>
          <a:noFill/>
          <a:ln w="9525">
            <a:noFill/>
            <a:miter lim="800000"/>
            <a:headEnd/>
            <a:tailEnd/>
          </a:ln>
        </p:spPr>
      </p:pic>
      <p:pic>
        <p:nvPicPr>
          <p:cNvPr id="56" name="Image 5"/>
          <p:cNvPicPr>
            <a:picLocks noChangeAspect="1" noChangeArrowheads="1"/>
          </p:cNvPicPr>
          <p:nvPr/>
        </p:nvPicPr>
        <p:blipFill>
          <a:blip r:embed="rId3"/>
          <a:srcRect/>
          <a:stretch>
            <a:fillRect/>
          </a:stretch>
        </p:blipFill>
        <p:spPr bwMode="auto">
          <a:xfrm>
            <a:off x="-4146550" y="1114425"/>
            <a:ext cx="2608263" cy="1927225"/>
          </a:xfrm>
          <a:prstGeom prst="rect">
            <a:avLst/>
          </a:prstGeom>
          <a:solidFill>
            <a:srgbClr val="FFFFFF"/>
          </a:solidFill>
          <a:ln w="9525">
            <a:noFill/>
            <a:miter lim="800000"/>
            <a:headEnd/>
            <a:tailEnd/>
          </a:ln>
        </p:spPr>
      </p:pic>
      <p:pic>
        <p:nvPicPr>
          <p:cNvPr id="57" name="Picture 3"/>
          <p:cNvPicPr>
            <a:picLocks noChangeAspect="1" noChangeArrowheads="1"/>
          </p:cNvPicPr>
          <p:nvPr/>
        </p:nvPicPr>
        <p:blipFill>
          <a:blip r:embed="rId4"/>
          <a:srcRect/>
          <a:stretch>
            <a:fillRect/>
          </a:stretch>
        </p:blipFill>
        <p:spPr bwMode="auto">
          <a:xfrm>
            <a:off x="21520150" y="1114425"/>
            <a:ext cx="2913063" cy="1927225"/>
          </a:xfrm>
          <a:prstGeom prst="rect">
            <a:avLst/>
          </a:prstGeom>
          <a:noFill/>
          <a:ln w="9525">
            <a:noFill/>
            <a:miter lim="800000"/>
            <a:headEnd/>
            <a:tailEnd/>
          </a:ln>
        </p:spPr>
      </p:pic>
      <p:pic>
        <p:nvPicPr>
          <p:cNvPr id="58" name="Image 5"/>
          <p:cNvPicPr>
            <a:picLocks noChangeAspect="1" noChangeArrowheads="1"/>
          </p:cNvPicPr>
          <p:nvPr/>
        </p:nvPicPr>
        <p:blipFill>
          <a:blip r:embed="rId3"/>
          <a:srcRect/>
          <a:stretch>
            <a:fillRect/>
          </a:stretch>
        </p:blipFill>
        <p:spPr bwMode="auto">
          <a:xfrm>
            <a:off x="-3994150" y="1266825"/>
            <a:ext cx="2608263" cy="1927225"/>
          </a:xfrm>
          <a:prstGeom prst="rect">
            <a:avLst/>
          </a:prstGeom>
          <a:solidFill>
            <a:srgbClr val="FFFFFF"/>
          </a:solidFill>
          <a:ln w="9525">
            <a:noFill/>
            <a:miter lim="800000"/>
            <a:headEnd/>
            <a:tailEnd/>
          </a:ln>
        </p:spPr>
      </p:pic>
      <p:pic>
        <p:nvPicPr>
          <p:cNvPr id="59" name="Picture 3"/>
          <p:cNvPicPr>
            <a:picLocks noChangeAspect="1" noChangeArrowheads="1"/>
          </p:cNvPicPr>
          <p:nvPr/>
        </p:nvPicPr>
        <p:blipFill>
          <a:blip r:embed="rId4"/>
          <a:srcRect/>
          <a:stretch>
            <a:fillRect/>
          </a:stretch>
        </p:blipFill>
        <p:spPr bwMode="auto">
          <a:xfrm>
            <a:off x="21672550" y="1266825"/>
            <a:ext cx="2913063" cy="1927225"/>
          </a:xfrm>
          <a:prstGeom prst="rect">
            <a:avLst/>
          </a:prstGeom>
          <a:noFill/>
          <a:ln w="9525">
            <a:noFill/>
            <a:miter lim="800000"/>
            <a:headEnd/>
            <a:tailEnd/>
          </a:ln>
        </p:spPr>
      </p:pic>
      <p:pic>
        <p:nvPicPr>
          <p:cNvPr id="60" name="Image 5"/>
          <p:cNvPicPr>
            <a:picLocks noChangeAspect="1" noChangeArrowheads="1"/>
          </p:cNvPicPr>
          <p:nvPr/>
        </p:nvPicPr>
        <p:blipFill>
          <a:blip r:embed="rId3"/>
          <a:srcRect/>
          <a:stretch>
            <a:fillRect/>
          </a:stretch>
        </p:blipFill>
        <p:spPr bwMode="auto">
          <a:xfrm>
            <a:off x="-3841750" y="1419225"/>
            <a:ext cx="2608263" cy="1927225"/>
          </a:xfrm>
          <a:prstGeom prst="rect">
            <a:avLst/>
          </a:prstGeom>
          <a:solidFill>
            <a:srgbClr val="FFFFFF"/>
          </a:solidFill>
          <a:ln w="9525">
            <a:noFill/>
            <a:miter lim="800000"/>
            <a:headEnd/>
            <a:tailEnd/>
          </a:ln>
        </p:spPr>
      </p:pic>
      <p:pic>
        <p:nvPicPr>
          <p:cNvPr id="61" name="Picture 3"/>
          <p:cNvPicPr>
            <a:picLocks noChangeAspect="1" noChangeArrowheads="1"/>
          </p:cNvPicPr>
          <p:nvPr/>
        </p:nvPicPr>
        <p:blipFill>
          <a:blip r:embed="rId4"/>
          <a:srcRect/>
          <a:stretch>
            <a:fillRect/>
          </a:stretch>
        </p:blipFill>
        <p:spPr bwMode="auto">
          <a:xfrm>
            <a:off x="21824950" y="1419225"/>
            <a:ext cx="2913063" cy="1927225"/>
          </a:xfrm>
          <a:prstGeom prst="rect">
            <a:avLst/>
          </a:prstGeom>
          <a:noFill/>
          <a:ln w="9525">
            <a:noFill/>
            <a:miter lim="800000"/>
            <a:headEnd/>
            <a:tailEnd/>
          </a:ln>
        </p:spPr>
      </p:pic>
      <p:pic>
        <p:nvPicPr>
          <p:cNvPr id="63" name="Picture 62" descr="images.png"/>
          <p:cNvPicPr>
            <a:picLocks noChangeAspect="1"/>
          </p:cNvPicPr>
          <p:nvPr/>
        </p:nvPicPr>
        <p:blipFill>
          <a:blip r:embed="rId5"/>
          <a:stretch>
            <a:fillRect/>
          </a:stretch>
        </p:blipFill>
        <p:spPr>
          <a:xfrm>
            <a:off x="7315200" y="76200"/>
            <a:ext cx="1794860" cy="13716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Tableau 2"/>
          <p:cNvGraphicFramePr>
            <a:graphicFrameLocks noGrp="1"/>
          </p:cNvGraphicFramePr>
          <p:nvPr/>
        </p:nvGraphicFramePr>
        <p:xfrm>
          <a:off x="457200" y="1524000"/>
          <a:ext cx="8229600" cy="1666440"/>
        </p:xfrm>
        <a:graphic>
          <a:graphicData uri="http://schemas.openxmlformats.org/drawingml/2006/table">
            <a:tbl>
              <a:tblPr firstRow="1" firstCol="1" bandRow="1">
                <a:tableStyleId>{5C22544A-7EE6-4342-B048-85BDC9FD1C3A}</a:tableStyleId>
              </a:tblPr>
              <a:tblGrid>
                <a:gridCol w="3360969"/>
                <a:gridCol w="1622877"/>
                <a:gridCol w="1622877"/>
                <a:gridCol w="1622877"/>
              </a:tblGrid>
              <a:tr h="274320">
                <a:tc>
                  <a:txBody>
                    <a:bodyPr/>
                    <a:lstStyle/>
                    <a:p>
                      <a:pPr algn="ctr">
                        <a:lnSpc>
                          <a:spcPct val="150000"/>
                        </a:lnSpc>
                        <a:spcAft>
                          <a:spcPts val="0"/>
                        </a:spcAft>
                      </a:pPr>
                      <a:r>
                        <a:rPr lang="fr-FR" sz="1200" dirty="0" smtClean="0">
                          <a:effectLst/>
                        </a:rPr>
                        <a:t>Les Ratios</a:t>
                      </a:r>
                      <a:endParaRPr lang="fr-FR" sz="1100" dirty="0">
                        <a:effectLst/>
                        <a:latin typeface="Calibri"/>
                        <a:ea typeface="Calibri"/>
                        <a:cs typeface="Times New Roman"/>
                      </a:endParaRPr>
                    </a:p>
                  </a:txBody>
                  <a:tcPr marL="68580" marR="68580" marT="0" marB="0"/>
                </a:tc>
                <a:tc>
                  <a:txBody>
                    <a:bodyPr/>
                    <a:lstStyle/>
                    <a:p>
                      <a:pPr algn="ctr">
                        <a:lnSpc>
                          <a:spcPct val="150000"/>
                        </a:lnSpc>
                        <a:spcAft>
                          <a:spcPts val="0"/>
                        </a:spcAft>
                      </a:pPr>
                      <a:r>
                        <a:rPr lang="fr-FR" sz="1200" dirty="0" smtClean="0">
                          <a:effectLst/>
                        </a:rPr>
                        <a:t>2012</a:t>
                      </a:r>
                      <a:endParaRPr lang="fr-FR" sz="1100" dirty="0">
                        <a:effectLst/>
                        <a:latin typeface="Calibri"/>
                        <a:ea typeface="Calibri"/>
                        <a:cs typeface="Times New Roman"/>
                      </a:endParaRPr>
                    </a:p>
                  </a:txBody>
                  <a:tcPr marL="68580" marR="68580" marT="0" marB="0"/>
                </a:tc>
                <a:tc>
                  <a:txBody>
                    <a:bodyPr/>
                    <a:lstStyle/>
                    <a:p>
                      <a:pPr algn="ctr">
                        <a:lnSpc>
                          <a:spcPct val="150000"/>
                        </a:lnSpc>
                        <a:spcAft>
                          <a:spcPts val="0"/>
                        </a:spcAft>
                      </a:pPr>
                      <a:r>
                        <a:rPr lang="fr-FR" sz="1200" dirty="0" smtClean="0">
                          <a:effectLst/>
                        </a:rPr>
                        <a:t>2013</a:t>
                      </a:r>
                      <a:endParaRPr lang="fr-FR" sz="1100" dirty="0">
                        <a:effectLst/>
                        <a:latin typeface="Calibri"/>
                        <a:ea typeface="Calibri"/>
                        <a:cs typeface="Times New Roman"/>
                      </a:endParaRPr>
                    </a:p>
                  </a:txBody>
                  <a:tcPr marL="68580" marR="68580" marT="0" marB="0"/>
                </a:tc>
                <a:tc>
                  <a:txBody>
                    <a:bodyPr/>
                    <a:lstStyle/>
                    <a:p>
                      <a:pPr algn="ctr">
                        <a:lnSpc>
                          <a:spcPct val="150000"/>
                        </a:lnSpc>
                        <a:spcAft>
                          <a:spcPts val="0"/>
                        </a:spcAft>
                      </a:pPr>
                      <a:r>
                        <a:rPr lang="fr-FR" sz="1200" dirty="0" smtClean="0">
                          <a:effectLst/>
                        </a:rPr>
                        <a:t>2014</a:t>
                      </a:r>
                      <a:endParaRPr lang="fr-FR" sz="1100" dirty="0">
                        <a:effectLst/>
                        <a:latin typeface="Calibri"/>
                        <a:ea typeface="Calibri"/>
                        <a:cs typeface="Times New Roman"/>
                      </a:endParaRPr>
                    </a:p>
                  </a:txBody>
                  <a:tcPr marL="68580" marR="68580" marT="0" marB="0"/>
                </a:tc>
              </a:tr>
              <a:tr h="465274">
                <a:tc>
                  <a:txBody>
                    <a:bodyPr/>
                    <a:lstStyle/>
                    <a:p>
                      <a:endParaRPr lang="en-US" dirty="0"/>
                    </a:p>
                  </a:txBody>
                  <a:tcPr marL="68580" marR="68580" marT="0" marB="0">
                    <a:blipFill rotWithShape="1">
                      <a:blip r:embed="rId3"/>
                      <a:stretch>
                        <a:fillRect t="-60526" r="-145191" b="-201316"/>
                      </a:stretch>
                    </a:blipFill>
                  </a:tcPr>
                </a:tc>
                <a:tc>
                  <a:txBody>
                    <a:bodyPr/>
                    <a:lstStyle/>
                    <a:p>
                      <a:pPr algn="ctr">
                        <a:lnSpc>
                          <a:spcPct val="150000"/>
                        </a:lnSpc>
                        <a:spcAft>
                          <a:spcPts val="0"/>
                        </a:spcAft>
                      </a:pPr>
                      <a:r>
                        <a:rPr lang="fr-FR" sz="1200" dirty="0" smtClean="0">
                          <a:solidFill>
                            <a:srgbClr val="FF0000"/>
                          </a:solidFill>
                          <a:effectLst/>
                        </a:rPr>
                        <a:t>0,21</a:t>
                      </a:r>
                      <a:endParaRPr lang="fr-FR" sz="1100" dirty="0">
                        <a:solidFill>
                          <a:srgbClr val="FF0000"/>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fr-FR" sz="1200" dirty="0" smtClean="0">
                          <a:solidFill>
                            <a:srgbClr val="FF0000"/>
                          </a:solidFill>
                          <a:effectLst/>
                        </a:rPr>
                        <a:t>0,30</a:t>
                      </a:r>
                      <a:endParaRPr lang="fr-FR" sz="1100" dirty="0">
                        <a:solidFill>
                          <a:srgbClr val="FF0000"/>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fr-FR" sz="1200" dirty="0" smtClean="0">
                          <a:solidFill>
                            <a:srgbClr val="FF0000"/>
                          </a:solidFill>
                          <a:effectLst/>
                        </a:rPr>
                        <a:t>0,64</a:t>
                      </a:r>
                      <a:endParaRPr lang="fr-FR" sz="1100" dirty="0">
                        <a:solidFill>
                          <a:srgbClr val="FF0000"/>
                        </a:solidFill>
                        <a:effectLst/>
                        <a:latin typeface="Calibri"/>
                        <a:ea typeface="Calibri"/>
                        <a:cs typeface="Times New Roman"/>
                      </a:endParaRPr>
                    </a:p>
                  </a:txBody>
                  <a:tcPr marL="68580" marR="68580" marT="0" marB="0"/>
                </a:tc>
              </a:tr>
              <a:tr h="466090">
                <a:tc>
                  <a:txBody>
                    <a:bodyPr/>
                    <a:lstStyle/>
                    <a:p>
                      <a:endParaRPr lang="en-US" dirty="0"/>
                    </a:p>
                  </a:txBody>
                  <a:tcPr marL="68580" marR="68580" marT="0" marB="0">
                    <a:blipFill rotWithShape="1">
                      <a:blip r:embed="rId3"/>
                      <a:stretch>
                        <a:fillRect t="-158442" r="-145191" b="-98701"/>
                      </a:stretch>
                    </a:blipFill>
                  </a:tcPr>
                </a:tc>
                <a:tc>
                  <a:txBody>
                    <a:bodyPr/>
                    <a:lstStyle/>
                    <a:p>
                      <a:pPr algn="ctr">
                        <a:lnSpc>
                          <a:spcPct val="150000"/>
                        </a:lnSpc>
                        <a:spcAft>
                          <a:spcPts val="0"/>
                        </a:spcAft>
                      </a:pPr>
                      <a:r>
                        <a:rPr lang="fr-FR" sz="1200" dirty="0" smtClean="0">
                          <a:solidFill>
                            <a:srgbClr val="FF0000"/>
                          </a:solidFill>
                          <a:effectLst/>
                        </a:rPr>
                        <a:t>-1,03</a:t>
                      </a:r>
                      <a:endParaRPr lang="fr-FR" sz="1100" dirty="0">
                        <a:solidFill>
                          <a:srgbClr val="FF0000"/>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fr-FR" sz="1200" dirty="0" smtClean="0">
                          <a:solidFill>
                            <a:srgbClr val="FF0000"/>
                          </a:solidFill>
                          <a:effectLst/>
                        </a:rPr>
                        <a:t>-0,97</a:t>
                      </a:r>
                      <a:endParaRPr lang="fr-FR" sz="1100" dirty="0">
                        <a:solidFill>
                          <a:srgbClr val="FF0000"/>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fr-FR" sz="1200" dirty="0" smtClean="0">
                          <a:solidFill>
                            <a:srgbClr val="FF0000"/>
                          </a:solidFill>
                          <a:effectLst/>
                        </a:rPr>
                        <a:t>-0,04</a:t>
                      </a:r>
                      <a:endParaRPr lang="fr-FR" sz="1100" dirty="0">
                        <a:solidFill>
                          <a:srgbClr val="FF0000"/>
                        </a:solidFill>
                        <a:effectLst/>
                        <a:latin typeface="Calibri"/>
                        <a:ea typeface="Calibri"/>
                        <a:cs typeface="Times New Roman"/>
                      </a:endParaRPr>
                    </a:p>
                  </a:txBody>
                  <a:tcPr marL="68580" marR="68580" marT="0" marB="0"/>
                </a:tc>
              </a:tr>
              <a:tr h="460756">
                <a:tc>
                  <a:txBody>
                    <a:bodyPr/>
                    <a:lstStyle/>
                    <a:p>
                      <a:endParaRPr lang="en-US" dirty="0"/>
                    </a:p>
                  </a:txBody>
                  <a:tcPr marL="68580" marR="68580" marT="0" marB="0">
                    <a:blipFill rotWithShape="1">
                      <a:blip r:embed="rId3"/>
                      <a:stretch>
                        <a:fillRect t="-265333" r="-145191" b="-1333"/>
                      </a:stretch>
                    </a:blipFill>
                  </a:tcPr>
                </a:tc>
                <a:tc>
                  <a:txBody>
                    <a:bodyPr/>
                    <a:lstStyle/>
                    <a:p>
                      <a:pPr algn="ctr">
                        <a:lnSpc>
                          <a:spcPct val="150000"/>
                        </a:lnSpc>
                        <a:spcAft>
                          <a:spcPts val="0"/>
                        </a:spcAft>
                      </a:pPr>
                      <a:r>
                        <a:rPr lang="fr-FR" sz="1200" dirty="0" smtClean="0">
                          <a:solidFill>
                            <a:srgbClr val="FF0000"/>
                          </a:solidFill>
                          <a:effectLst/>
                        </a:rPr>
                        <a:t>203%</a:t>
                      </a:r>
                      <a:endParaRPr lang="fr-FR" sz="1100" dirty="0">
                        <a:solidFill>
                          <a:srgbClr val="FF0000"/>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fr-FR" sz="1200" dirty="0" smtClean="0">
                          <a:solidFill>
                            <a:srgbClr val="FF0000"/>
                          </a:solidFill>
                          <a:effectLst/>
                        </a:rPr>
                        <a:t>197%</a:t>
                      </a:r>
                      <a:endParaRPr lang="fr-FR" sz="1100" dirty="0">
                        <a:solidFill>
                          <a:srgbClr val="FF0000"/>
                        </a:solidFill>
                        <a:effectLst/>
                        <a:latin typeface="Calibri"/>
                        <a:ea typeface="Calibri"/>
                        <a:cs typeface="Times New Roman"/>
                      </a:endParaRPr>
                    </a:p>
                  </a:txBody>
                  <a:tcPr marL="68580" marR="68580" marT="0" marB="0"/>
                </a:tc>
                <a:tc>
                  <a:txBody>
                    <a:bodyPr/>
                    <a:lstStyle/>
                    <a:p>
                      <a:pPr algn="ctr">
                        <a:lnSpc>
                          <a:spcPct val="150000"/>
                        </a:lnSpc>
                        <a:spcAft>
                          <a:spcPts val="0"/>
                        </a:spcAft>
                        <a:tabLst>
                          <a:tab pos="514350" algn="l"/>
                          <a:tab pos="668655" algn="ctr"/>
                        </a:tabLst>
                      </a:pPr>
                      <a:r>
                        <a:rPr lang="fr-FR" sz="1200" dirty="0" smtClean="0">
                          <a:solidFill>
                            <a:srgbClr val="FF0000"/>
                          </a:solidFill>
                          <a:effectLst/>
                        </a:rPr>
                        <a:t>104%</a:t>
                      </a:r>
                      <a:endParaRPr lang="fr-FR" sz="1100" dirty="0">
                        <a:solidFill>
                          <a:srgbClr val="FF0000"/>
                        </a:solidFill>
                        <a:effectLst/>
                        <a:latin typeface="Calibri"/>
                        <a:ea typeface="Calibri"/>
                        <a:cs typeface="Times New Roman"/>
                      </a:endParaRPr>
                    </a:p>
                  </a:txBody>
                  <a:tcPr marL="68580" marR="68580" marT="0" marB="0"/>
                </a:tc>
              </a:tr>
            </a:tbl>
          </a:graphicData>
        </a:graphic>
      </p:graphicFrame>
      <p:sp>
        <p:nvSpPr>
          <p:cNvPr id="4" name="Espace réservé du pied de page 3"/>
          <p:cNvSpPr>
            <a:spLocks noGrp="1"/>
          </p:cNvSpPr>
          <p:nvPr>
            <p:ph type="ftr" sz="quarter" idx="11"/>
          </p:nvPr>
        </p:nvSpPr>
        <p:spPr>
          <a:xfrm>
            <a:off x="3286125" y="6500813"/>
            <a:ext cx="2897188" cy="320675"/>
          </a:xfrm>
        </p:spPr>
        <p:txBody>
          <a:bodyPr/>
          <a:lstStyle/>
          <a:p>
            <a:pPr algn="l" eaLnBrk="0" hangingPunct="0"/>
            <a:r>
              <a:rPr lang="en-US" sz="1600" b="0">
                <a:latin typeface="Arial" pitchFamily="3" charset="0"/>
              </a:rPr>
              <a:t>                   </a:t>
            </a:r>
            <a:r>
              <a:rPr lang="en-US" sz="1600"/>
              <a:t>   </a:t>
            </a:r>
            <a:fld id="{E5799ECE-07CD-804D-AC82-C500A0081EE1}" type="slidenum">
              <a:rPr lang="en-US" sz="1600"/>
              <a:pPr algn="l" eaLnBrk="0" hangingPunct="0"/>
              <a:t>10</a:t>
            </a:fld>
            <a:endParaRPr lang="en-US" sz="1600"/>
          </a:p>
          <a:p>
            <a:pPr algn="l" eaLnBrk="0" hangingPunct="0"/>
            <a:endParaRPr lang="en-US" sz="1600" b="0">
              <a:latin typeface="Arial" pitchFamily="3" charset="0"/>
            </a:endParaRPr>
          </a:p>
        </p:txBody>
      </p:sp>
      <p:sp>
        <p:nvSpPr>
          <p:cNvPr id="5" name="Text Box 31"/>
          <p:cNvSpPr txBox="1">
            <a:spLocks noChangeArrowheads="1"/>
          </p:cNvSpPr>
          <p:nvPr/>
        </p:nvSpPr>
        <p:spPr bwMode="auto">
          <a:xfrm>
            <a:off x="1600200" y="217488"/>
            <a:ext cx="7848600" cy="584200"/>
          </a:xfrm>
          <a:prstGeom prst="rect">
            <a:avLst/>
          </a:prstGeom>
          <a:noFill/>
          <a:ln w="9525">
            <a:noFill/>
            <a:miter lim="800000"/>
            <a:headEnd/>
            <a:tailEnd/>
          </a:ln>
        </p:spPr>
        <p:txBody>
          <a:bodyPr>
            <a:prstTxWarp prst="textNoShape">
              <a:avLst/>
            </a:prstTxWarp>
            <a:spAutoFit/>
          </a:bodyPr>
          <a:lstStyle/>
          <a:p>
            <a:pPr eaLnBrk="1" hangingPunct="1">
              <a:spcBef>
                <a:spcPct val="50000"/>
              </a:spcBef>
            </a:pPr>
            <a:r>
              <a:rPr lang="fr-FR" sz="3200" b="1" dirty="0">
                <a:solidFill>
                  <a:srgbClr val="336699"/>
                </a:solidFill>
                <a:latin typeface="Arial Black" pitchFamily="3" charset="0"/>
              </a:rPr>
              <a:t>Les ratios de structure </a:t>
            </a:r>
          </a:p>
        </p:txBody>
      </p:sp>
      <p:pic>
        <p:nvPicPr>
          <p:cNvPr id="6" name="Picture 30" descr="Q:\directions\DAR_assurance_retraite\SDR_retraite\Conseil_retraite_entreprise\diaporamas\Présentation RIR\images\Logoreforme.jpg"/>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73050" y="0"/>
            <a:ext cx="1008063" cy="1303337"/>
          </a:xfrm>
          <a:prstGeom prst="rect">
            <a:avLst/>
          </a:prstGeom>
          <a:noFill/>
          <a:ln w="9525">
            <a:noFill/>
            <a:miter lim="800000"/>
            <a:headEnd/>
            <a:tailEnd/>
          </a:ln>
        </p:spPr>
      </p:pic>
      <p:sp>
        <p:nvSpPr>
          <p:cNvPr id="17" name="Text Box 6"/>
          <p:cNvSpPr txBox="1">
            <a:spLocks noChangeArrowheads="1"/>
          </p:cNvSpPr>
          <p:nvPr/>
        </p:nvSpPr>
        <p:spPr bwMode="auto">
          <a:xfrm>
            <a:off x="681037" y="3429000"/>
            <a:ext cx="7624763" cy="830262"/>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r>
              <a:rPr lang="fr-FR" sz="1600" b="1" dirty="0">
                <a:solidFill>
                  <a:schemeClr val="tx1"/>
                </a:solidFill>
                <a:latin typeface="Arial" pitchFamily="3" charset="0"/>
                <a:ea typeface="MS PGothic" pitchFamily="34" charset="-128"/>
                <a:cs typeface="MS PGothic" pitchFamily="34" charset="-128"/>
              </a:rPr>
              <a:t>Ratio de liquidité générale:</a:t>
            </a:r>
            <a:r>
              <a:rPr lang="fr-FR" sz="1600" dirty="0">
                <a:solidFill>
                  <a:schemeClr val="tx1"/>
                </a:solidFill>
                <a:latin typeface="Arial" pitchFamily="3" charset="0"/>
                <a:ea typeface="MS PGothic" pitchFamily="34" charset="-128"/>
                <a:cs typeface="MS PGothic" pitchFamily="34" charset="-128"/>
              </a:rPr>
              <a:t> Ce ratio mesure la capacité de l’entreprise à respecter ses obligations financières à CT .</a:t>
            </a:r>
            <a:r>
              <a:rPr lang="fr-FR" sz="1600" dirty="0">
                <a:solidFill>
                  <a:srgbClr val="008000"/>
                </a:solidFill>
                <a:latin typeface="Arial" pitchFamily="3" charset="0"/>
                <a:ea typeface="MS PGothic" pitchFamily="34" charset="-128"/>
                <a:cs typeface="MS PGothic" pitchFamily="34" charset="-128"/>
              </a:rPr>
              <a:t>Si ce ratio est supérieur à 1, alors l’entreprise est solvable.</a:t>
            </a:r>
          </a:p>
        </p:txBody>
      </p:sp>
      <p:sp>
        <p:nvSpPr>
          <p:cNvPr id="19" name="Text Box 6"/>
          <p:cNvSpPr txBox="1">
            <a:spLocks noChangeArrowheads="1"/>
          </p:cNvSpPr>
          <p:nvPr/>
        </p:nvSpPr>
        <p:spPr bwMode="auto">
          <a:xfrm>
            <a:off x="681037" y="4267200"/>
            <a:ext cx="7624763" cy="830997"/>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r>
              <a:rPr lang="fr-FR" sz="1600" b="1" dirty="0">
                <a:solidFill>
                  <a:schemeClr val="tx1"/>
                </a:solidFill>
                <a:latin typeface="Arial" pitchFamily="3" charset="0"/>
                <a:ea typeface="MS PGothic" pitchFamily="34" charset="-128"/>
                <a:cs typeface="MS PGothic" pitchFamily="34" charset="-128"/>
              </a:rPr>
              <a:t>Ratio de solvabilité générale : </a:t>
            </a:r>
            <a:r>
              <a:rPr lang="fr-FR" sz="1600" dirty="0">
                <a:solidFill>
                  <a:schemeClr val="tx1"/>
                </a:solidFill>
                <a:latin typeface="Arial" pitchFamily="3" charset="0"/>
                <a:ea typeface="MS PGothic" pitchFamily="34" charset="-128"/>
                <a:cs typeface="MS PGothic" pitchFamily="34" charset="-128"/>
              </a:rPr>
              <a:t>C’est le principal ratio qui mesure la solvabilité d’une entreprise. Selon Melyon ce ratio ne doit pas être inférieur à 0,335</a:t>
            </a:r>
            <a:r>
              <a:rPr lang="fr-FR" sz="1600" dirty="0" smtClean="0">
                <a:solidFill>
                  <a:schemeClr val="tx1"/>
                </a:solidFill>
                <a:latin typeface="Arial" pitchFamily="3" charset="0"/>
                <a:ea typeface="MS PGothic" pitchFamily="34" charset="-128"/>
                <a:cs typeface="MS PGothic" pitchFamily="34" charset="-128"/>
              </a:rPr>
              <a:t>.</a:t>
            </a:r>
            <a:endParaRPr lang="fr-FR" sz="1600" dirty="0">
              <a:solidFill>
                <a:schemeClr val="tx1"/>
              </a:solidFill>
              <a:latin typeface="Arial" pitchFamily="3" charset="0"/>
              <a:ea typeface="MS PGothic" pitchFamily="34" charset="-128"/>
              <a:cs typeface="MS PGothic" pitchFamily="34" charset="-128"/>
            </a:endParaRPr>
          </a:p>
          <a:p>
            <a:endParaRPr lang="fr-FR" sz="1600" dirty="0" smtClean="0">
              <a:solidFill>
                <a:schemeClr val="tx1"/>
              </a:solidFill>
              <a:latin typeface="Arial" pitchFamily="3" charset="0"/>
              <a:ea typeface="MS PGothic" pitchFamily="34" charset="-128"/>
              <a:cs typeface="MS PGothic" pitchFamily="34" charset="-128"/>
            </a:endParaRPr>
          </a:p>
        </p:txBody>
      </p:sp>
      <p:sp>
        <p:nvSpPr>
          <p:cNvPr id="21" name="Text Box 6"/>
          <p:cNvSpPr txBox="1">
            <a:spLocks noChangeArrowheads="1"/>
          </p:cNvSpPr>
          <p:nvPr/>
        </p:nvSpPr>
        <p:spPr bwMode="auto">
          <a:xfrm>
            <a:off x="681038" y="5105400"/>
            <a:ext cx="7624762" cy="1323439"/>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r>
              <a:rPr lang="fr-FR" sz="1600" b="1" dirty="0">
                <a:solidFill>
                  <a:schemeClr val="tx1"/>
                </a:solidFill>
                <a:latin typeface="Arial" pitchFamily="3" charset="0"/>
                <a:ea typeface="MS PGothic" pitchFamily="34" charset="-128"/>
                <a:cs typeface="MS PGothic" pitchFamily="34" charset="-128"/>
              </a:rPr>
              <a:t>Ratio d’endettement : </a:t>
            </a:r>
            <a:r>
              <a:rPr lang="fr-FR" sz="1600" dirty="0">
                <a:solidFill>
                  <a:schemeClr val="tx1"/>
                </a:solidFill>
                <a:latin typeface="Arial" pitchFamily="3" charset="0"/>
                <a:ea typeface="MS PGothic" pitchFamily="34" charset="-128"/>
                <a:cs typeface="MS PGothic" pitchFamily="34" charset="-128"/>
              </a:rPr>
              <a:t>Ce ratio caractérise l’importance de l’endettement à LT de l’entreprise. Ce ratio doit être le plus faible possible pour dire que l'entreprise est peu </a:t>
            </a:r>
            <a:r>
              <a:rPr lang="fr-FR" sz="1600" dirty="0" smtClean="0">
                <a:solidFill>
                  <a:schemeClr val="tx1"/>
                </a:solidFill>
                <a:latin typeface="Arial" pitchFamily="3" charset="0"/>
                <a:ea typeface="MS PGothic" pitchFamily="34" charset="-128"/>
                <a:cs typeface="MS PGothic" pitchFamily="34" charset="-128"/>
              </a:rPr>
              <a:t>endettée, </a:t>
            </a:r>
            <a:r>
              <a:rPr lang="fr-FR" sz="1600" dirty="0" smtClean="0">
                <a:solidFill>
                  <a:srgbClr val="FF0000"/>
                </a:solidFill>
              </a:rPr>
              <a:t>niveau d'endettement supérieur à 80% signifie que l'entreprise est déjà lourdement endettée</a:t>
            </a:r>
            <a:endParaRPr lang="fr-FR" sz="1600" dirty="0" smtClean="0">
              <a:solidFill>
                <a:srgbClr val="FF0000"/>
              </a:solidFill>
              <a:latin typeface="Arial" pitchFamily="3" charset="0"/>
              <a:ea typeface="MS PGothic" pitchFamily="34" charset="-128"/>
              <a:cs typeface="MS PGothic" pitchFamily="34" charset="-128"/>
            </a:endParaRPr>
          </a:p>
          <a:p>
            <a:endParaRPr lang="fr-FR" sz="1600" dirty="0">
              <a:solidFill>
                <a:schemeClr val="tx1"/>
              </a:solidFill>
              <a:latin typeface="Arial" pitchFamily="3" charset="0"/>
              <a:ea typeface="MS PGothic" pitchFamily="34" charset="-128"/>
              <a:cs typeface="MS PGothic" pitchFamily="34" charset="-128"/>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wipe(down)">
                                      <p:cBhvr>
                                        <p:cTn id="14" dur="500"/>
                                        <p:tgtEl>
                                          <p:spTgt spid="17"/>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down)">
                                      <p:cBhvr>
                                        <p:cTn id="17" dur="500"/>
                                        <p:tgtEl>
                                          <p:spTgt spid="19"/>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wipe(down)">
                                      <p:cBhvr>
                                        <p:cTn id="2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 grpId="0" animBg="1"/>
      <p:bldP spid="19" grpId="0" animBg="1"/>
      <p:bldP spid="21" grpId="0" animBg="1"/>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Tableau 2"/>
          <p:cNvGraphicFramePr>
            <a:graphicFrameLocks noGrp="1"/>
          </p:cNvGraphicFramePr>
          <p:nvPr/>
        </p:nvGraphicFramePr>
        <p:xfrm>
          <a:off x="2743200" y="989330"/>
          <a:ext cx="5386387" cy="1449070"/>
        </p:xfrm>
        <a:graphic>
          <a:graphicData uri="http://schemas.openxmlformats.org/drawingml/2006/table">
            <a:tbl>
              <a:tblPr/>
              <a:tblGrid>
                <a:gridCol w="2244725"/>
                <a:gridCol w="1046162"/>
                <a:gridCol w="1047750"/>
                <a:gridCol w="1047750"/>
              </a:tblGrid>
              <a:tr h="2698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200" b="1" i="0" u="none" strike="noStrike" cap="none" normalizeH="0" baseline="0" dirty="0">
                          <a:ln>
                            <a:noFill/>
                          </a:ln>
                          <a:solidFill>
                            <a:srgbClr val="FFFFFF"/>
                          </a:solidFill>
                          <a:effectLst/>
                          <a:latin typeface="Verdana" pitchFamily="3" charset="0"/>
                          <a:ea typeface="Arial" pitchFamily="3" charset="0"/>
                          <a:cs typeface="Arial" pitchFamily="3" charset="0"/>
                        </a:rPr>
                        <a:t>Eléments</a:t>
                      </a:r>
                      <a:endParaRPr kumimoji="0" lang="fr-FR" sz="1100" b="1" i="0" u="none" strike="noStrike" cap="none" normalizeH="0" baseline="0" dirty="0">
                        <a:ln>
                          <a:noFill/>
                        </a:ln>
                        <a:solidFill>
                          <a:srgbClr val="FFFFFF"/>
                        </a:solidFill>
                        <a:effectLst/>
                        <a:latin typeface="Calibri" pitchFamily="34" charset="0"/>
                        <a:ea typeface="Calibri" pitchFamily="34" charset="0"/>
                        <a:cs typeface="Times New Roman" pitchFamily="3" charset="0"/>
                      </a:endParaRPr>
                    </a:p>
                  </a:txBody>
                  <a:tcPr marL="68576" marR="6857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200" b="1" i="0" u="none" strike="noStrike" cap="none" normalizeH="0" baseline="0" dirty="0" smtClean="0">
                          <a:ln>
                            <a:noFill/>
                          </a:ln>
                          <a:solidFill>
                            <a:srgbClr val="FFFFFF"/>
                          </a:solidFill>
                          <a:effectLst/>
                          <a:latin typeface="Verdana" pitchFamily="3" charset="0"/>
                          <a:ea typeface="Arial" pitchFamily="3" charset="0"/>
                          <a:cs typeface="Arial" pitchFamily="3" charset="0"/>
                        </a:rPr>
                        <a:t>2012</a:t>
                      </a:r>
                      <a:endParaRPr kumimoji="0" lang="fr-FR" sz="1100" b="1" i="0" u="none" strike="noStrike" cap="none" normalizeH="0" baseline="0" dirty="0">
                        <a:ln>
                          <a:noFill/>
                        </a:ln>
                        <a:solidFill>
                          <a:srgbClr val="FFFFFF"/>
                        </a:solidFill>
                        <a:effectLst/>
                        <a:latin typeface="Calibri" pitchFamily="34" charset="0"/>
                        <a:ea typeface="Calibri" pitchFamily="34" charset="0"/>
                        <a:cs typeface="Times New Roman" pitchFamily="3" charset="0"/>
                      </a:endParaRPr>
                    </a:p>
                  </a:txBody>
                  <a:tcPr marL="68576" marR="6857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200" b="1" i="0" u="none" strike="noStrike" cap="none" normalizeH="0" baseline="0" dirty="0" smtClean="0">
                          <a:ln>
                            <a:noFill/>
                          </a:ln>
                          <a:solidFill>
                            <a:srgbClr val="FFFFFF"/>
                          </a:solidFill>
                          <a:effectLst/>
                          <a:latin typeface="Verdana" pitchFamily="3" charset="0"/>
                          <a:ea typeface="Arial" pitchFamily="3" charset="0"/>
                          <a:cs typeface="Arial" pitchFamily="3" charset="0"/>
                        </a:rPr>
                        <a:t>2013</a:t>
                      </a:r>
                      <a:endParaRPr kumimoji="0" lang="fr-FR" sz="1100" b="1" i="0" u="none" strike="noStrike" cap="none" normalizeH="0" baseline="0" dirty="0">
                        <a:ln>
                          <a:noFill/>
                        </a:ln>
                        <a:solidFill>
                          <a:srgbClr val="FFFFFF"/>
                        </a:solidFill>
                        <a:effectLst/>
                        <a:latin typeface="Calibri" pitchFamily="34" charset="0"/>
                        <a:ea typeface="Calibri" pitchFamily="34" charset="0"/>
                        <a:cs typeface="Times New Roman" pitchFamily="3" charset="0"/>
                      </a:endParaRPr>
                    </a:p>
                  </a:txBody>
                  <a:tcPr marL="68576" marR="6857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200" b="1" i="0" u="none" strike="noStrike" cap="none" normalizeH="0" baseline="0" dirty="0" smtClean="0">
                          <a:ln>
                            <a:noFill/>
                          </a:ln>
                          <a:solidFill>
                            <a:srgbClr val="FFFFFF"/>
                          </a:solidFill>
                          <a:effectLst/>
                          <a:latin typeface="Verdana" pitchFamily="3" charset="0"/>
                          <a:ea typeface="Arial" pitchFamily="3" charset="0"/>
                          <a:cs typeface="Arial" pitchFamily="3" charset="0"/>
                        </a:rPr>
                        <a:t>2014</a:t>
                      </a:r>
                      <a:endParaRPr kumimoji="0" lang="fr-FR" sz="1100" b="1" i="0" u="none" strike="noStrike" cap="none" normalizeH="0" baseline="0" dirty="0">
                        <a:ln>
                          <a:noFill/>
                        </a:ln>
                        <a:solidFill>
                          <a:srgbClr val="FFFFFF"/>
                        </a:solidFill>
                        <a:effectLst/>
                        <a:latin typeface="Calibri" pitchFamily="34" charset="0"/>
                        <a:ea typeface="Calibri" pitchFamily="34" charset="0"/>
                        <a:cs typeface="Times New Roman" pitchFamily="3" charset="0"/>
                      </a:endParaRPr>
                    </a:p>
                  </a:txBody>
                  <a:tcPr marL="68576" marR="6857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698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200" b="1" i="0" u="none" strike="noStrike" cap="none" normalizeH="0" baseline="0" dirty="0">
                          <a:ln>
                            <a:noFill/>
                          </a:ln>
                          <a:solidFill>
                            <a:srgbClr val="FFFFFF"/>
                          </a:solidFill>
                          <a:effectLst/>
                          <a:latin typeface="Verdana" pitchFamily="3" charset="0"/>
                          <a:ea typeface="Arial" pitchFamily="3" charset="0"/>
                          <a:cs typeface="Arial" pitchFamily="3" charset="0"/>
                        </a:rPr>
                        <a:t>Fond de roulement</a:t>
                      </a:r>
                      <a:endParaRPr kumimoji="0" lang="fr-FR" sz="1100" b="1" i="0" u="none" strike="noStrike" cap="none" normalizeH="0" baseline="0" dirty="0">
                        <a:ln>
                          <a:noFill/>
                        </a:ln>
                        <a:solidFill>
                          <a:srgbClr val="FFFFFF"/>
                        </a:solidFill>
                        <a:effectLst/>
                        <a:latin typeface="Calibri" pitchFamily="34" charset="0"/>
                        <a:ea typeface="Calibri" pitchFamily="34" charset="0"/>
                        <a:cs typeface="Times New Roman" pitchFamily="3" charset="0"/>
                      </a:endParaRPr>
                    </a:p>
                  </a:txBody>
                  <a:tcPr marL="68576" marR="6857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algn="r" fontAlgn="b"/>
                      <a:r>
                        <a:rPr lang="en-US" sz="1200" b="0" i="0" u="none" strike="noStrike" dirty="0">
                          <a:solidFill>
                            <a:srgbClr val="FF0000"/>
                          </a:solidFill>
                          <a:latin typeface="Verdana"/>
                        </a:rPr>
                        <a:t>-</a:t>
                      </a:r>
                      <a:r>
                        <a:rPr lang="en-US" sz="1200" b="0" i="0" u="none" strike="noStrike" dirty="0" smtClean="0">
                          <a:solidFill>
                            <a:srgbClr val="FF0000"/>
                          </a:solidFill>
                          <a:latin typeface="Verdana"/>
                        </a:rPr>
                        <a:t>140 870,54</a:t>
                      </a:r>
                    </a:p>
                    <a:p>
                      <a:pPr algn="r" fontAlgn="b"/>
                      <a:endParaRPr lang="en-US" sz="1000" b="0" i="0" u="none" strike="noStrike" dirty="0">
                        <a:latin typeface="Verdana"/>
                      </a:endParaRPr>
                    </a:p>
                  </a:txBody>
                  <a:tcPr marL="12700" marR="12700" marT="1270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3FF"/>
                    </a:solidFill>
                  </a:tcPr>
                </a:tc>
                <a:tc>
                  <a:txBody>
                    <a:bodyPr/>
                    <a:lstStyle/>
                    <a:p>
                      <a:pPr algn="r" fontAlgn="b"/>
                      <a:r>
                        <a:rPr lang="en-US" sz="1200" b="0" i="0" u="none" strike="noStrike" dirty="0">
                          <a:solidFill>
                            <a:srgbClr val="FF0000"/>
                          </a:solidFill>
                          <a:latin typeface="Verdana"/>
                        </a:rPr>
                        <a:t>-127 </a:t>
                      </a:r>
                      <a:r>
                        <a:rPr lang="en-US" sz="1200" b="0" i="0" u="none" strike="noStrike" dirty="0" smtClean="0">
                          <a:solidFill>
                            <a:srgbClr val="FF0000"/>
                          </a:solidFill>
                          <a:latin typeface="Verdana"/>
                        </a:rPr>
                        <a:t>666,29</a:t>
                      </a:r>
                    </a:p>
                    <a:p>
                      <a:pPr algn="r" fontAlgn="b"/>
                      <a:endParaRPr lang="en-US" sz="1000" b="0" i="0" u="none" strike="noStrike" dirty="0">
                        <a:latin typeface="Verdana"/>
                      </a:endParaRPr>
                    </a:p>
                  </a:txBody>
                  <a:tcPr marL="12700" marR="12700" marT="1270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3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200" b="0" i="0" u="none" strike="noStrike" cap="none" normalizeH="0" baseline="0" dirty="0" smtClean="0">
                          <a:ln>
                            <a:noFill/>
                          </a:ln>
                          <a:solidFill>
                            <a:srgbClr val="FF0000"/>
                          </a:solidFill>
                          <a:effectLst/>
                          <a:latin typeface="Verdana" pitchFamily="3" charset="0"/>
                          <a:ea typeface="Arial" pitchFamily="3" charset="0"/>
                          <a:cs typeface="Arial" pitchFamily="3" charset="0"/>
                        </a:rPr>
                        <a:t>-54 345,57</a:t>
                      </a:r>
                      <a:endParaRPr kumimoji="0" lang="fr-FR" sz="1100" b="0" i="0" u="none" strike="noStrike" cap="none" normalizeH="0" baseline="0" dirty="0">
                        <a:ln>
                          <a:noFill/>
                        </a:ln>
                        <a:solidFill>
                          <a:srgbClr val="FF0000"/>
                        </a:solidFill>
                        <a:effectLst/>
                        <a:latin typeface="Calibri" pitchFamily="34" charset="0"/>
                        <a:ea typeface="Calibri" pitchFamily="34" charset="0"/>
                        <a:cs typeface="Times New Roman" pitchFamily="3" charset="0"/>
                      </a:endParaRPr>
                    </a:p>
                  </a:txBody>
                  <a:tcPr marL="68576" marR="6857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3FF"/>
                    </a:solidFill>
                  </a:tcPr>
                </a:tc>
              </a:tr>
              <a:tr h="5588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200" b="1" i="0" u="none" strike="noStrike" cap="none" normalizeH="0" baseline="0">
                          <a:ln>
                            <a:noFill/>
                          </a:ln>
                          <a:solidFill>
                            <a:srgbClr val="FFFFFF"/>
                          </a:solidFill>
                          <a:effectLst/>
                          <a:latin typeface="Verdana" pitchFamily="3" charset="0"/>
                          <a:ea typeface="Arial" pitchFamily="3" charset="0"/>
                          <a:cs typeface="Arial" pitchFamily="3" charset="0"/>
                        </a:rPr>
                        <a:t>Besoins en fond de roulement</a:t>
                      </a:r>
                      <a:endParaRPr kumimoji="0" lang="fr-FR" sz="1100" b="1" i="0" u="none" strike="noStrike" cap="none" normalizeH="0" baseline="0">
                        <a:ln>
                          <a:noFill/>
                        </a:ln>
                        <a:solidFill>
                          <a:srgbClr val="FFFFFF"/>
                        </a:solidFill>
                        <a:effectLst/>
                        <a:latin typeface="Calibri" pitchFamily="34" charset="0"/>
                        <a:ea typeface="Calibri" pitchFamily="34" charset="0"/>
                        <a:cs typeface="Times New Roman" pitchFamily="3" charset="0"/>
                      </a:endParaRPr>
                    </a:p>
                  </a:txBody>
                  <a:tcPr marL="68576" marR="6857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algn="r" fontAlgn="b"/>
                      <a:r>
                        <a:rPr lang="en-US" sz="1200" b="0" i="0" u="none" strike="noStrike" dirty="0">
                          <a:latin typeface="Verdana"/>
                        </a:rPr>
                        <a:t>-141 </a:t>
                      </a:r>
                      <a:r>
                        <a:rPr lang="en-US" sz="1200" b="0" i="0" u="none" strike="noStrike" dirty="0" smtClean="0">
                          <a:latin typeface="Verdana"/>
                        </a:rPr>
                        <a:t>225,81</a:t>
                      </a:r>
                    </a:p>
                    <a:p>
                      <a:pPr algn="r" fontAlgn="b"/>
                      <a:endParaRPr lang="en-US" sz="1200" b="0" i="0" u="none" strike="noStrike" dirty="0" smtClean="0">
                        <a:latin typeface="Verdana"/>
                      </a:endParaRPr>
                    </a:p>
                    <a:p>
                      <a:pPr algn="r" fontAlgn="b"/>
                      <a:endParaRPr lang="en-US" sz="1200" b="0" i="0" u="none" strike="noStrike" dirty="0">
                        <a:latin typeface="Verdana"/>
                      </a:endParaRPr>
                    </a:p>
                  </a:txBody>
                  <a:tcPr marL="12700" marR="12700" marT="1270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AFF"/>
                    </a:solidFill>
                  </a:tcPr>
                </a:tc>
                <a:tc>
                  <a:txBody>
                    <a:bodyPr/>
                    <a:lstStyle/>
                    <a:p>
                      <a:pPr algn="r" fontAlgn="b"/>
                      <a:r>
                        <a:rPr lang="en-US" sz="1200" b="0" i="0" u="none" strike="noStrike" dirty="0" smtClean="0">
                          <a:latin typeface="Verdana"/>
                        </a:rPr>
                        <a:t>-127 558,33</a:t>
                      </a:r>
                    </a:p>
                    <a:p>
                      <a:pPr algn="r" fontAlgn="b"/>
                      <a:endParaRPr lang="en-US" sz="1200" b="0" i="0" u="none" strike="noStrike" dirty="0" smtClean="0">
                        <a:latin typeface="Verdana"/>
                      </a:endParaRPr>
                    </a:p>
                    <a:p>
                      <a:pPr algn="r" fontAlgn="b"/>
                      <a:endParaRPr lang="en-US" sz="1200" b="0" i="0" u="none" strike="noStrike" dirty="0">
                        <a:latin typeface="Verdana"/>
                      </a:endParaRPr>
                    </a:p>
                  </a:txBody>
                  <a:tcPr marL="12700" marR="12700" marT="1270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AFF"/>
                    </a:solidFill>
                  </a:tcPr>
                </a:tc>
                <a:tc>
                  <a:txBody>
                    <a:bodyPr/>
                    <a:lstStyle/>
                    <a:p>
                      <a:pPr algn="r" fontAlgn="b"/>
                      <a:r>
                        <a:rPr lang="en-US" sz="1200" b="0" i="0" u="none" strike="noStrike" dirty="0">
                          <a:latin typeface="Verdana"/>
                        </a:rPr>
                        <a:t>-53 </a:t>
                      </a:r>
                      <a:r>
                        <a:rPr lang="en-US" sz="1200" b="0" i="0" u="none" strike="noStrike" dirty="0" smtClean="0">
                          <a:latin typeface="Verdana"/>
                        </a:rPr>
                        <a:t>452,22</a:t>
                      </a:r>
                    </a:p>
                    <a:p>
                      <a:pPr algn="r" fontAlgn="b"/>
                      <a:endParaRPr lang="en-US" sz="1200" b="0" i="0" u="none" strike="noStrike" dirty="0" smtClean="0">
                        <a:latin typeface="Verdana"/>
                      </a:endParaRPr>
                    </a:p>
                    <a:p>
                      <a:pPr algn="r" fontAlgn="b"/>
                      <a:endParaRPr lang="en-US" sz="1200" b="0" i="0" u="none" strike="noStrike" dirty="0">
                        <a:latin typeface="Verdana"/>
                      </a:endParaRPr>
                    </a:p>
                  </a:txBody>
                  <a:tcPr marL="12700" marR="12700" marT="1270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AFF"/>
                    </a:solidFill>
                  </a:tcPr>
                </a:tc>
              </a:tr>
              <a:tr h="2698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200" b="1" i="0" u="none" strike="noStrike" cap="none" normalizeH="0" baseline="0">
                          <a:ln>
                            <a:noFill/>
                          </a:ln>
                          <a:solidFill>
                            <a:srgbClr val="FFFFFF"/>
                          </a:solidFill>
                          <a:effectLst/>
                          <a:latin typeface="Verdana" pitchFamily="3" charset="0"/>
                          <a:ea typeface="Arial" pitchFamily="3" charset="0"/>
                          <a:cs typeface="Arial" pitchFamily="3" charset="0"/>
                        </a:rPr>
                        <a:t>Trésorerie nette</a:t>
                      </a:r>
                      <a:endParaRPr kumimoji="0" lang="fr-FR" sz="1100" b="1" i="0" u="none" strike="noStrike" cap="none" normalizeH="0" baseline="0">
                        <a:ln>
                          <a:noFill/>
                        </a:ln>
                        <a:solidFill>
                          <a:srgbClr val="FFFFFF"/>
                        </a:solidFill>
                        <a:effectLst/>
                        <a:latin typeface="Calibri" pitchFamily="34" charset="0"/>
                        <a:ea typeface="Calibri" pitchFamily="34" charset="0"/>
                        <a:cs typeface="Times New Roman" pitchFamily="3" charset="0"/>
                      </a:endParaRPr>
                    </a:p>
                  </a:txBody>
                  <a:tcPr marL="68576" marR="6857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algn="r" fontAlgn="b"/>
                      <a:r>
                        <a:rPr lang="en-US" sz="1200" b="0" i="0" u="none" strike="noStrike" dirty="0" smtClean="0">
                          <a:solidFill>
                            <a:srgbClr val="008000"/>
                          </a:solidFill>
                          <a:latin typeface="Verdana"/>
                        </a:rPr>
                        <a:t>355,27</a:t>
                      </a:r>
                      <a:endParaRPr lang="en-US" sz="1200" b="0" i="0" u="none" strike="noStrike" dirty="0">
                        <a:solidFill>
                          <a:srgbClr val="008000"/>
                        </a:solidFill>
                        <a:latin typeface="Verdana"/>
                      </a:endParaRPr>
                    </a:p>
                  </a:txBody>
                  <a:tcPr marL="12700" marR="12700" marT="1270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3FF"/>
                    </a:solidFill>
                  </a:tcPr>
                </a:tc>
                <a:tc>
                  <a:txBody>
                    <a:bodyPr/>
                    <a:lstStyle/>
                    <a:p>
                      <a:pPr algn="r" fontAlgn="b"/>
                      <a:r>
                        <a:rPr lang="en-US" sz="1200" b="0" i="0" u="none" strike="noStrike" dirty="0">
                          <a:solidFill>
                            <a:srgbClr val="FF0000"/>
                          </a:solidFill>
                          <a:latin typeface="Verdana"/>
                        </a:rPr>
                        <a:t>-</a:t>
                      </a:r>
                      <a:r>
                        <a:rPr lang="en-US" sz="1200" b="0" i="0" u="none" strike="noStrike" dirty="0" smtClean="0">
                          <a:solidFill>
                            <a:srgbClr val="FF0000"/>
                          </a:solidFill>
                          <a:latin typeface="Verdana"/>
                        </a:rPr>
                        <a:t>107,96</a:t>
                      </a:r>
                      <a:endParaRPr lang="en-US" sz="1200" b="0" i="0" u="none" strike="noStrike" dirty="0">
                        <a:solidFill>
                          <a:srgbClr val="FF0000"/>
                        </a:solidFill>
                        <a:latin typeface="Verdana"/>
                      </a:endParaRPr>
                    </a:p>
                  </a:txBody>
                  <a:tcPr marL="12700" marR="12700" marT="1270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3FF"/>
                    </a:solidFill>
                  </a:tcPr>
                </a:tc>
                <a:tc>
                  <a:txBody>
                    <a:bodyPr/>
                    <a:lstStyle/>
                    <a:p>
                      <a:pPr algn="r" fontAlgn="b"/>
                      <a:r>
                        <a:rPr lang="en-US" sz="1200" b="0" i="0" u="none" strike="noStrike" dirty="0">
                          <a:solidFill>
                            <a:srgbClr val="FF0000"/>
                          </a:solidFill>
                          <a:latin typeface="Verdana"/>
                        </a:rPr>
                        <a:t>-</a:t>
                      </a:r>
                      <a:r>
                        <a:rPr lang="en-US" sz="1200" b="0" i="0" u="none" strike="noStrike" dirty="0" smtClean="0">
                          <a:solidFill>
                            <a:srgbClr val="FF0000"/>
                          </a:solidFill>
                          <a:latin typeface="Verdana"/>
                        </a:rPr>
                        <a:t>893,34</a:t>
                      </a:r>
                      <a:endParaRPr lang="en-US" sz="1200" b="0" i="0" u="none" strike="noStrike" dirty="0">
                        <a:solidFill>
                          <a:srgbClr val="FF0000"/>
                        </a:solidFill>
                        <a:latin typeface="Verdana"/>
                      </a:endParaRPr>
                    </a:p>
                  </a:txBody>
                  <a:tcPr marL="12700" marR="12700" marT="1270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3FF"/>
                    </a:solidFill>
                  </a:tcPr>
                </a:tc>
              </a:tr>
            </a:tbl>
          </a:graphicData>
        </a:graphic>
      </p:graphicFrame>
      <p:sp>
        <p:nvSpPr>
          <p:cNvPr id="3" name="Text Box 6"/>
          <p:cNvSpPr txBox="1">
            <a:spLocks noChangeArrowheads="1"/>
          </p:cNvSpPr>
          <p:nvPr/>
        </p:nvSpPr>
        <p:spPr bwMode="auto">
          <a:xfrm>
            <a:off x="538163" y="1050925"/>
            <a:ext cx="1635125" cy="338138"/>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pPr algn="ctr" eaLnBrk="1" hangingPunct="1"/>
            <a:r>
              <a:rPr lang="fr-FR" sz="1600" b="1">
                <a:solidFill>
                  <a:schemeClr val="bg1"/>
                </a:solidFill>
                <a:latin typeface="Arial" pitchFamily="3" charset="0"/>
                <a:ea typeface="MS PGothic" pitchFamily="34" charset="-128"/>
                <a:cs typeface="MS PGothic" pitchFamily="34" charset="-128"/>
              </a:rPr>
              <a:t>FR= AC- PC</a:t>
            </a:r>
          </a:p>
        </p:txBody>
      </p:sp>
      <p:sp>
        <p:nvSpPr>
          <p:cNvPr id="4" name="Line 23"/>
          <p:cNvSpPr>
            <a:spLocks noChangeShapeType="1"/>
          </p:cNvSpPr>
          <p:nvPr/>
        </p:nvSpPr>
        <p:spPr bwMode="auto">
          <a:xfrm flipH="1" flipV="1">
            <a:off x="2173288" y="1263650"/>
            <a:ext cx="530225" cy="169863"/>
          </a:xfrm>
          <a:prstGeom prst="line">
            <a:avLst/>
          </a:prstGeom>
          <a:noFill/>
          <a:ln w="25400">
            <a:solidFill>
              <a:schemeClr val="accent1"/>
            </a:solidFill>
            <a:round/>
            <a:headEnd/>
            <a:tailEnd type="triangle" w="med" len="med"/>
          </a:ln>
          <a:effectLst>
            <a:outerShdw blurRad="63500" dist="20000" dir="5400000" rotWithShape="0">
              <a:srgbClr val="000000">
                <a:alpha val="37999"/>
              </a:srgbClr>
            </a:outerShdw>
          </a:effectLst>
        </p:spPr>
        <p:txBody>
          <a:bodyPr>
            <a:prstTxWarp prst="textNoShape">
              <a:avLst/>
            </a:prstTxWarp>
          </a:bodyPr>
          <a:lstStyle/>
          <a:p>
            <a:endParaRPr lang="en-US"/>
          </a:p>
        </p:txBody>
      </p:sp>
      <p:sp>
        <p:nvSpPr>
          <p:cNvPr id="5" name="Text Box 6"/>
          <p:cNvSpPr txBox="1">
            <a:spLocks noChangeArrowheads="1"/>
          </p:cNvSpPr>
          <p:nvPr/>
        </p:nvSpPr>
        <p:spPr bwMode="auto">
          <a:xfrm>
            <a:off x="569913" y="1439863"/>
            <a:ext cx="1635125" cy="584776"/>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pPr algn="ctr" eaLnBrk="1" hangingPunct="1"/>
            <a:r>
              <a:rPr lang="fr-FR" sz="1600" b="1" dirty="0">
                <a:solidFill>
                  <a:schemeClr val="bg1"/>
                </a:solidFill>
                <a:latin typeface="Arial" pitchFamily="3" charset="0"/>
                <a:ea typeface="MS PGothic" pitchFamily="34" charset="-128"/>
                <a:cs typeface="MS PGothic" pitchFamily="34" charset="-128"/>
              </a:rPr>
              <a:t>BFR=</a:t>
            </a:r>
            <a:r>
              <a:rPr lang="fr-FR" sz="1600" b="1" dirty="0" smtClean="0">
                <a:solidFill>
                  <a:schemeClr val="bg1"/>
                </a:solidFill>
                <a:latin typeface="Arial" pitchFamily="3" charset="0"/>
                <a:ea typeface="MS PGothic" pitchFamily="34" charset="-128"/>
                <a:cs typeface="MS PGothic" pitchFamily="34" charset="-128"/>
              </a:rPr>
              <a:t> </a:t>
            </a:r>
            <a:r>
              <a:rPr lang="fr-FR" sz="1600" b="1" dirty="0" smtClean="0">
                <a:solidFill>
                  <a:schemeClr val="bg1"/>
                </a:solidFill>
                <a:latin typeface="Arial" pitchFamily="3" charset="0"/>
                <a:ea typeface="MS PGothic" pitchFamily="34" charset="-128"/>
                <a:cs typeface="MS PGothic" pitchFamily="34" charset="-128"/>
              </a:rPr>
              <a:t>AC hors T+ - PC hors T-</a:t>
            </a:r>
            <a:endParaRPr lang="fr-FR" sz="1600" b="1" dirty="0">
              <a:solidFill>
                <a:schemeClr val="bg1"/>
              </a:solidFill>
              <a:latin typeface="Arial" pitchFamily="3" charset="0"/>
              <a:ea typeface="MS PGothic" pitchFamily="34" charset="-128"/>
              <a:cs typeface="MS PGothic" pitchFamily="34" charset="-128"/>
            </a:endParaRPr>
          </a:p>
        </p:txBody>
      </p:sp>
      <p:sp>
        <p:nvSpPr>
          <p:cNvPr id="6" name="Line 23"/>
          <p:cNvSpPr>
            <a:spLocks noChangeShapeType="1"/>
          </p:cNvSpPr>
          <p:nvPr/>
        </p:nvSpPr>
        <p:spPr bwMode="auto">
          <a:xfrm flipH="1" flipV="1">
            <a:off x="2209800" y="1731963"/>
            <a:ext cx="530225" cy="169862"/>
          </a:xfrm>
          <a:prstGeom prst="line">
            <a:avLst/>
          </a:prstGeom>
          <a:noFill/>
          <a:ln w="25400">
            <a:solidFill>
              <a:schemeClr val="accent1"/>
            </a:solidFill>
            <a:round/>
            <a:headEnd/>
            <a:tailEnd type="triangle" w="med" len="med"/>
          </a:ln>
          <a:effectLst>
            <a:outerShdw blurRad="63500" dist="20000" dir="5400000" rotWithShape="0">
              <a:srgbClr val="000000">
                <a:alpha val="37999"/>
              </a:srgbClr>
            </a:outerShdw>
          </a:effectLst>
        </p:spPr>
        <p:txBody>
          <a:bodyPr>
            <a:prstTxWarp prst="textNoShape">
              <a:avLst/>
            </a:prstTxWarp>
          </a:bodyPr>
          <a:lstStyle/>
          <a:p>
            <a:endParaRPr lang="en-US"/>
          </a:p>
        </p:txBody>
      </p:sp>
      <p:sp>
        <p:nvSpPr>
          <p:cNvPr id="7" name="Text Box 6"/>
          <p:cNvSpPr txBox="1">
            <a:spLocks noChangeArrowheads="1"/>
          </p:cNvSpPr>
          <p:nvPr/>
        </p:nvSpPr>
        <p:spPr bwMode="auto">
          <a:xfrm>
            <a:off x="569913" y="2085975"/>
            <a:ext cx="1635125" cy="339725"/>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pPr algn="ctr" eaLnBrk="1" hangingPunct="1"/>
            <a:r>
              <a:rPr lang="fr-FR" sz="1600" b="1">
                <a:solidFill>
                  <a:schemeClr val="bg1"/>
                </a:solidFill>
                <a:latin typeface="Arial" pitchFamily="3" charset="0"/>
                <a:ea typeface="MS PGothic" pitchFamily="34" charset="-128"/>
                <a:cs typeface="MS PGothic" pitchFamily="34" charset="-128"/>
              </a:rPr>
              <a:t>TN= FR - BFR</a:t>
            </a:r>
          </a:p>
        </p:txBody>
      </p:sp>
      <p:sp>
        <p:nvSpPr>
          <p:cNvPr id="8" name="Line 23"/>
          <p:cNvSpPr>
            <a:spLocks noChangeShapeType="1"/>
          </p:cNvSpPr>
          <p:nvPr/>
        </p:nvSpPr>
        <p:spPr bwMode="auto">
          <a:xfrm flipH="1">
            <a:off x="2205038" y="2255838"/>
            <a:ext cx="498475" cy="0"/>
          </a:xfrm>
          <a:prstGeom prst="line">
            <a:avLst/>
          </a:prstGeom>
          <a:noFill/>
          <a:ln w="25400">
            <a:solidFill>
              <a:schemeClr val="accent1"/>
            </a:solidFill>
            <a:round/>
            <a:headEnd/>
            <a:tailEnd type="triangle" w="med" len="med"/>
          </a:ln>
          <a:effectLst>
            <a:outerShdw blurRad="63500" dist="20000" dir="5400000" rotWithShape="0">
              <a:srgbClr val="000000">
                <a:alpha val="37999"/>
              </a:srgbClr>
            </a:outerShdw>
          </a:effectLst>
        </p:spPr>
        <p:txBody>
          <a:bodyPr>
            <a:prstTxWarp prst="textNoShape">
              <a:avLst/>
            </a:prstTxWarp>
          </a:bodyPr>
          <a:lstStyle/>
          <a:p>
            <a:endParaRPr lang="en-US"/>
          </a:p>
        </p:txBody>
      </p:sp>
      <p:sp>
        <p:nvSpPr>
          <p:cNvPr id="9" name="Titre 1"/>
          <p:cNvSpPr txBox="1">
            <a:spLocks/>
          </p:cNvSpPr>
          <p:nvPr/>
        </p:nvSpPr>
        <p:spPr>
          <a:xfrm>
            <a:off x="323850" y="22225"/>
            <a:ext cx="8128000" cy="563563"/>
          </a:xfrm>
          <a:prstGeom prst="rect">
            <a:avLst/>
          </a:prstGeom>
        </p:spPr>
        <p:txBody>
          <a:bodyPr>
            <a:prstTxWarp prst="textNoShape">
              <a:avLst/>
            </a:prstTxWarp>
          </a:bodyPr>
          <a:lstStyle/>
          <a:p>
            <a:pPr algn="ctr" defTabSz="957263" eaLnBrk="1" hangingPunct="1"/>
            <a:r>
              <a:rPr lang="fr-FR" sz="2800" b="1" dirty="0" smtClean="0">
                <a:solidFill>
                  <a:srgbClr val="558ED5"/>
                </a:solidFill>
                <a:latin typeface="Constantia" pitchFamily="18" charset="0"/>
              </a:rPr>
              <a:t>Analyse statique de la structure financière </a:t>
            </a:r>
            <a:endParaRPr lang="fr-FR" sz="2800" b="1" dirty="0">
              <a:solidFill>
                <a:srgbClr val="558ED5"/>
              </a:solidFill>
              <a:latin typeface="Constantia" pitchFamily="18" charset="0"/>
            </a:endParaRPr>
          </a:p>
        </p:txBody>
      </p:sp>
      <p:sp>
        <p:nvSpPr>
          <p:cNvPr id="10" name="Espace réservé du pied de page 3"/>
          <p:cNvSpPr>
            <a:spLocks noGrp="1"/>
          </p:cNvSpPr>
          <p:nvPr>
            <p:ph type="ftr" sz="quarter" idx="11"/>
          </p:nvPr>
        </p:nvSpPr>
        <p:spPr>
          <a:xfrm>
            <a:off x="3286125" y="6500813"/>
            <a:ext cx="2897188" cy="320675"/>
          </a:xfrm>
        </p:spPr>
        <p:txBody>
          <a:bodyPr/>
          <a:lstStyle/>
          <a:p>
            <a:pPr algn="l" eaLnBrk="0" hangingPunct="0"/>
            <a:r>
              <a:rPr lang="en-US" sz="1600" b="0">
                <a:latin typeface="Arial" pitchFamily="3" charset="0"/>
              </a:rPr>
              <a:t>                   </a:t>
            </a:r>
            <a:r>
              <a:rPr lang="en-US" sz="1600"/>
              <a:t>   </a:t>
            </a:r>
            <a:fld id="{12B97FE8-18A8-5642-9BB5-43742226658D}" type="slidenum">
              <a:rPr lang="en-US" sz="1600"/>
              <a:pPr algn="l" eaLnBrk="0" hangingPunct="0"/>
              <a:t>11</a:t>
            </a:fld>
            <a:endParaRPr lang="en-US" sz="1600"/>
          </a:p>
          <a:p>
            <a:pPr algn="l" eaLnBrk="0" hangingPunct="0"/>
            <a:endParaRPr lang="en-US" sz="1600" b="0">
              <a:latin typeface="Arial" pitchFamily="3" charset="0"/>
            </a:endParaRPr>
          </a:p>
        </p:txBody>
      </p:sp>
      <p:sp>
        <p:nvSpPr>
          <p:cNvPr id="11" name="Rectangle à coins arrondis 14"/>
          <p:cNvSpPr/>
          <p:nvPr/>
        </p:nvSpPr>
        <p:spPr bwMode="auto">
          <a:xfrm>
            <a:off x="201613" y="2636838"/>
            <a:ext cx="8618537" cy="1008062"/>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a:prstTxWarp prst="textNoShape">
              <a:avLst/>
            </a:prstTxWarp>
          </a:bodyPr>
          <a:lstStyle/>
          <a:p>
            <a:pPr defTabSz="957263" eaLnBrk="1" hangingPunct="1"/>
            <a:endParaRPr lang="fr-FR" sz="1900">
              <a:solidFill>
                <a:schemeClr val="tx1"/>
              </a:solidFill>
              <a:latin typeface="Arial" pitchFamily="3" charset="0"/>
              <a:ea typeface="Arial" pitchFamily="3" charset="0"/>
              <a:cs typeface="Arial" pitchFamily="3" charset="0"/>
            </a:endParaRPr>
          </a:p>
        </p:txBody>
      </p:sp>
      <p:sp>
        <p:nvSpPr>
          <p:cNvPr id="12" name="Espace réservé du contenu 2"/>
          <p:cNvSpPr txBox="1">
            <a:spLocks/>
          </p:cNvSpPr>
          <p:nvPr/>
        </p:nvSpPr>
        <p:spPr bwMode="auto">
          <a:xfrm>
            <a:off x="171450" y="2636838"/>
            <a:ext cx="8528050" cy="908050"/>
          </a:xfrm>
          <a:prstGeom prst="rect">
            <a:avLst/>
          </a:prstGeom>
          <a:noFill/>
          <a:ln w="9525">
            <a:noFill/>
            <a:miter lim="800000"/>
            <a:headEnd/>
            <a:tailEnd/>
          </a:ln>
        </p:spPr>
        <p:txBody>
          <a:bodyPr lIns="95782" tIns="47891" rIns="95782" bIns="47891">
            <a:prstTxWarp prst="textNoShape">
              <a:avLst/>
            </a:prstTxWarp>
          </a:bodyPr>
          <a:lstStyle/>
          <a:p>
            <a:pPr algn="just"/>
            <a:r>
              <a:rPr lang="fr-FR" sz="2000" u="sng" dirty="0"/>
              <a:t>Fond de roulement</a:t>
            </a:r>
            <a:r>
              <a:rPr lang="fr-FR" sz="2000" dirty="0"/>
              <a:t> : Le FR au cours </a:t>
            </a:r>
            <a:r>
              <a:rPr lang="fr-FR" sz="2000" dirty="0" smtClean="0"/>
              <a:t>des </a:t>
            </a:r>
            <a:r>
              <a:rPr lang="fr-FR" sz="2000" dirty="0">
                <a:solidFill>
                  <a:srgbClr val="FF0000"/>
                </a:solidFill>
              </a:rPr>
              <a:t>exercices </a:t>
            </a:r>
            <a:r>
              <a:rPr lang="fr-FR" sz="2000" dirty="0" smtClean="0">
                <a:solidFill>
                  <a:srgbClr val="FF0000"/>
                </a:solidFill>
              </a:rPr>
              <a:t>2012, 2013 </a:t>
            </a:r>
            <a:r>
              <a:rPr lang="fr-FR" sz="2000" dirty="0">
                <a:solidFill>
                  <a:srgbClr val="FF0000"/>
                </a:solidFill>
              </a:rPr>
              <a:t>et </a:t>
            </a:r>
            <a:r>
              <a:rPr lang="fr-FR" sz="2000" dirty="0" smtClean="0">
                <a:solidFill>
                  <a:srgbClr val="FF0000"/>
                </a:solidFill>
              </a:rPr>
              <a:t>2014 </a:t>
            </a:r>
            <a:r>
              <a:rPr lang="fr-FR" sz="2000" dirty="0">
                <a:solidFill>
                  <a:srgbClr val="FF0000"/>
                </a:solidFill>
              </a:rPr>
              <a:t>est</a:t>
            </a:r>
            <a:r>
              <a:rPr lang="fr-FR" sz="2000" dirty="0" smtClean="0">
                <a:solidFill>
                  <a:srgbClr val="FF0000"/>
                </a:solidFill>
              </a:rPr>
              <a:t> négatif </a:t>
            </a:r>
            <a:r>
              <a:rPr lang="fr-FR" sz="2000" dirty="0">
                <a:solidFill>
                  <a:srgbClr val="FF0000"/>
                </a:solidFill>
              </a:rPr>
              <a:t>donc la situation financière est</a:t>
            </a:r>
            <a:r>
              <a:rPr lang="fr-FR" sz="2000" dirty="0" smtClean="0">
                <a:solidFill>
                  <a:srgbClr val="FF0000"/>
                </a:solidFill>
              </a:rPr>
              <a:t> mauvais, </a:t>
            </a:r>
            <a:r>
              <a:rPr lang="fr-FR" sz="2000" dirty="0">
                <a:solidFill>
                  <a:srgbClr val="FF0000"/>
                </a:solidFill>
              </a:rPr>
              <a:t>la société</a:t>
            </a:r>
            <a:r>
              <a:rPr lang="fr-FR" sz="2000" dirty="0" smtClean="0">
                <a:solidFill>
                  <a:srgbClr val="FF0000"/>
                </a:solidFill>
              </a:rPr>
              <a:t> est sous capitalisée!!.</a:t>
            </a:r>
            <a:endParaRPr lang="fr-FR" sz="2000" dirty="0">
              <a:solidFill>
                <a:srgbClr val="FF0000"/>
              </a:solidFill>
            </a:endParaRPr>
          </a:p>
        </p:txBody>
      </p:sp>
      <p:sp>
        <p:nvSpPr>
          <p:cNvPr id="13" name="Rectangle à coins arrondis 16"/>
          <p:cNvSpPr/>
          <p:nvPr/>
        </p:nvSpPr>
        <p:spPr bwMode="auto">
          <a:xfrm>
            <a:off x="166688" y="3795713"/>
            <a:ext cx="8653462" cy="1081087"/>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a:prstTxWarp prst="textNoShape">
              <a:avLst/>
            </a:prstTxWarp>
          </a:bodyPr>
          <a:lstStyle/>
          <a:p>
            <a:pPr defTabSz="957263" eaLnBrk="1" hangingPunct="1"/>
            <a:endParaRPr lang="fr-FR" sz="1900">
              <a:solidFill>
                <a:schemeClr val="tx1"/>
              </a:solidFill>
              <a:latin typeface="Arial" pitchFamily="3" charset="0"/>
              <a:ea typeface="Arial" pitchFamily="3" charset="0"/>
              <a:cs typeface="Arial" pitchFamily="3" charset="0"/>
            </a:endParaRPr>
          </a:p>
        </p:txBody>
      </p:sp>
      <p:sp>
        <p:nvSpPr>
          <p:cNvPr id="14" name="Espace réservé du contenu 2"/>
          <p:cNvSpPr txBox="1">
            <a:spLocks/>
          </p:cNvSpPr>
          <p:nvPr/>
        </p:nvSpPr>
        <p:spPr bwMode="auto">
          <a:xfrm>
            <a:off x="166688" y="3789363"/>
            <a:ext cx="8653462" cy="908050"/>
          </a:xfrm>
          <a:prstGeom prst="rect">
            <a:avLst/>
          </a:prstGeom>
          <a:noFill/>
          <a:ln w="9525">
            <a:noFill/>
            <a:miter lim="800000"/>
            <a:headEnd/>
            <a:tailEnd/>
          </a:ln>
        </p:spPr>
        <p:txBody>
          <a:bodyPr lIns="95782" tIns="47891" rIns="95782" bIns="47891">
            <a:prstTxWarp prst="textNoShape">
              <a:avLst/>
            </a:prstTxWarp>
          </a:bodyPr>
          <a:lstStyle/>
          <a:p>
            <a:pPr algn="just"/>
            <a:r>
              <a:rPr lang="fr-FR" sz="2000" u="sng" dirty="0"/>
              <a:t>Besoin en fond de roulement</a:t>
            </a:r>
            <a:r>
              <a:rPr lang="fr-FR" sz="2000" dirty="0"/>
              <a:t> : Le BFR étant</a:t>
            </a:r>
            <a:r>
              <a:rPr lang="fr-FR" sz="2000" dirty="0" smtClean="0"/>
              <a:t> négatif </a:t>
            </a:r>
            <a:r>
              <a:rPr lang="fr-FR" sz="2000" dirty="0"/>
              <a:t>pendant les trois années donc l’entreprise</a:t>
            </a:r>
            <a:r>
              <a:rPr lang="fr-FR" sz="2000" dirty="0" smtClean="0"/>
              <a:t> n’a pas </a:t>
            </a:r>
            <a:r>
              <a:rPr lang="fr-FR" sz="2000" dirty="0"/>
              <a:t>un besoin de financement à court </a:t>
            </a:r>
            <a:r>
              <a:rPr lang="fr-FR" sz="2000" dirty="0" smtClean="0"/>
              <a:t>terme.</a:t>
            </a:r>
            <a:endParaRPr lang="fr-FR" sz="2000" dirty="0"/>
          </a:p>
        </p:txBody>
      </p:sp>
      <p:sp>
        <p:nvSpPr>
          <p:cNvPr id="15" name="Rectangle à coins arrondis 18"/>
          <p:cNvSpPr/>
          <p:nvPr/>
        </p:nvSpPr>
        <p:spPr bwMode="auto">
          <a:xfrm>
            <a:off x="152400" y="5013325"/>
            <a:ext cx="8667750" cy="1252538"/>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a:prstTxWarp prst="textNoShape">
              <a:avLst/>
            </a:prstTxWarp>
          </a:bodyPr>
          <a:lstStyle/>
          <a:p>
            <a:pPr defTabSz="957263" eaLnBrk="1" hangingPunct="1"/>
            <a:endParaRPr lang="fr-FR" sz="1900">
              <a:solidFill>
                <a:schemeClr val="tx1"/>
              </a:solidFill>
              <a:latin typeface="Arial" pitchFamily="3" charset="0"/>
              <a:ea typeface="Arial" pitchFamily="3" charset="0"/>
              <a:cs typeface="Arial" pitchFamily="3" charset="0"/>
            </a:endParaRPr>
          </a:p>
        </p:txBody>
      </p:sp>
      <p:sp>
        <p:nvSpPr>
          <p:cNvPr id="16" name="Espace réservé du contenu 2"/>
          <p:cNvSpPr txBox="1">
            <a:spLocks/>
          </p:cNvSpPr>
          <p:nvPr/>
        </p:nvSpPr>
        <p:spPr bwMode="auto">
          <a:xfrm>
            <a:off x="182563" y="5008563"/>
            <a:ext cx="8637587" cy="908050"/>
          </a:xfrm>
          <a:prstGeom prst="rect">
            <a:avLst/>
          </a:prstGeom>
          <a:noFill/>
          <a:ln w="9525">
            <a:noFill/>
            <a:miter lim="800000"/>
            <a:headEnd/>
            <a:tailEnd/>
          </a:ln>
        </p:spPr>
        <p:txBody>
          <a:bodyPr lIns="95782" tIns="47891" rIns="95782" bIns="47891">
            <a:prstTxWarp prst="textNoShape">
              <a:avLst/>
            </a:prstTxWarp>
          </a:bodyPr>
          <a:lstStyle/>
          <a:p>
            <a:pPr algn="just"/>
            <a:r>
              <a:rPr lang="fr-FR" sz="2000" u="sng" dirty="0"/>
              <a:t>Trésorerie nette</a:t>
            </a:r>
            <a:r>
              <a:rPr lang="fr-FR" sz="2000" dirty="0"/>
              <a:t> : Une TN déficitaire pour </a:t>
            </a:r>
            <a:r>
              <a:rPr lang="fr-FR" sz="2000" dirty="0" smtClean="0"/>
              <a:t>les exercices 2013 et 2014, </a:t>
            </a:r>
            <a:r>
              <a:rPr lang="fr-FR" sz="2000" dirty="0"/>
              <a:t>La société</a:t>
            </a:r>
            <a:r>
              <a:rPr lang="fr-FR" sz="2000" dirty="0" smtClean="0"/>
              <a:t> MONTAGE </a:t>
            </a:r>
            <a:r>
              <a:rPr lang="fr-FR" sz="2000" dirty="0"/>
              <a:t>est en déséquilibre financier. En effet l’excédent de financement à LT n’a pas pu couvrir le besoin de financement à CT entrainant ainsi l’entreprise a contracté les dettes bancaires à CT.</a:t>
            </a:r>
          </a:p>
        </p:txBody>
      </p:sp>
    </p:spTree>
  </p:cSld>
  <p:clrMapOvr>
    <a:masterClrMapping/>
  </p:clrMapOvr>
  <p:transition>
    <p:wheel spokes="3"/>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3286125" y="6500813"/>
            <a:ext cx="2897188" cy="320675"/>
          </a:xfrm>
        </p:spPr>
        <p:txBody>
          <a:bodyPr/>
          <a:lstStyle/>
          <a:p>
            <a:pPr algn="l" eaLnBrk="0" hangingPunct="0"/>
            <a:r>
              <a:rPr lang="en-US" sz="1600" b="0">
                <a:latin typeface="Arial" pitchFamily="3" charset="0"/>
              </a:rPr>
              <a:t>                   </a:t>
            </a:r>
            <a:r>
              <a:rPr lang="en-US" sz="1600"/>
              <a:t>   </a:t>
            </a:r>
            <a:fld id="{6D05E575-7707-5340-AB3A-409B1C8E0CD7}" type="slidenum">
              <a:rPr lang="en-US" sz="1600"/>
              <a:pPr algn="l" eaLnBrk="0" hangingPunct="0"/>
              <a:t>12</a:t>
            </a:fld>
            <a:endParaRPr lang="en-US" sz="1600"/>
          </a:p>
          <a:p>
            <a:pPr algn="l" eaLnBrk="0" hangingPunct="0"/>
            <a:endParaRPr lang="en-US" sz="1600" b="0">
              <a:latin typeface="Arial" pitchFamily="3" charset="0"/>
            </a:endParaRPr>
          </a:p>
        </p:txBody>
      </p:sp>
      <p:sp>
        <p:nvSpPr>
          <p:cNvPr id="11" name="Text Box 31"/>
          <p:cNvSpPr txBox="1">
            <a:spLocks noChangeArrowheads="1"/>
          </p:cNvSpPr>
          <p:nvPr/>
        </p:nvSpPr>
        <p:spPr bwMode="auto">
          <a:xfrm>
            <a:off x="1168400" y="218281"/>
            <a:ext cx="7848600" cy="584776"/>
          </a:xfrm>
          <a:prstGeom prst="rect">
            <a:avLst/>
          </a:prstGeom>
          <a:noFill/>
          <a:ln w="9525">
            <a:noFill/>
            <a:miter lim="800000"/>
            <a:headEnd/>
            <a:tailEnd/>
          </a:ln>
        </p:spPr>
        <p:txBody>
          <a:bodyPr>
            <a:prstTxWarp prst="textNoShape">
              <a:avLst/>
            </a:prstTxWarp>
            <a:spAutoFit/>
          </a:bodyPr>
          <a:lstStyle/>
          <a:p>
            <a:pPr eaLnBrk="1" hangingPunct="1">
              <a:spcBef>
                <a:spcPct val="50000"/>
              </a:spcBef>
            </a:pPr>
            <a:r>
              <a:rPr lang="fr-FR" sz="2000" b="1" dirty="0">
                <a:solidFill>
                  <a:srgbClr val="336699"/>
                </a:solidFill>
                <a:latin typeface="Arial Black" pitchFamily="3" charset="0"/>
              </a:rPr>
              <a:t>Les ratios de </a:t>
            </a:r>
            <a:r>
              <a:rPr lang="fr-FR" sz="2000" b="1" dirty="0" smtClean="0">
                <a:solidFill>
                  <a:srgbClr val="336699"/>
                </a:solidFill>
                <a:latin typeface="Arial Black" pitchFamily="3" charset="0"/>
              </a:rPr>
              <a:t>gestion de cycle d’exploitation</a:t>
            </a:r>
            <a:r>
              <a:rPr lang="fr-FR" sz="3200" b="1" dirty="0" smtClean="0">
                <a:solidFill>
                  <a:srgbClr val="336699"/>
                </a:solidFill>
                <a:latin typeface="Arial Black" pitchFamily="3" charset="0"/>
              </a:rPr>
              <a:t> </a:t>
            </a:r>
            <a:endParaRPr lang="fr-FR" sz="3200" b="1" dirty="0">
              <a:solidFill>
                <a:srgbClr val="336699"/>
              </a:solidFill>
              <a:latin typeface="Arial Black" pitchFamily="3" charset="0"/>
            </a:endParaRPr>
          </a:p>
        </p:txBody>
      </p:sp>
      <p:pic>
        <p:nvPicPr>
          <p:cNvPr id="12" name="Picture 30" descr="Q:\directions\DAR_assurance_retraite\SDR_retraite\Conseil_retraite_entreprise\diaporamas\Présentation RIR\images\Logoreforme.jpg"/>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60337" y="0"/>
            <a:ext cx="1008063" cy="1303337"/>
          </a:xfrm>
          <a:prstGeom prst="rect">
            <a:avLst/>
          </a:prstGeom>
          <a:noFill/>
          <a:ln w="9525">
            <a:noFill/>
            <a:miter lim="800000"/>
            <a:headEnd/>
            <a:tailEnd/>
          </a:ln>
        </p:spPr>
      </p:pic>
      <p:sp>
        <p:nvSpPr>
          <p:cNvPr id="13" name="Picture 26"/>
          <p:cNvSpPr>
            <a:spLocks noChangeArrowheads="1"/>
          </p:cNvSpPr>
          <p:nvPr/>
        </p:nvSpPr>
        <p:spPr bwMode="auto">
          <a:xfrm>
            <a:off x="7426325" y="5084763"/>
            <a:ext cx="1590675" cy="1381125"/>
          </a:xfrm>
          <a:prstGeom prst="rect">
            <a:avLst/>
          </a:prstGeom>
          <a:noFill/>
          <a:ln w="12700">
            <a:noFill/>
            <a:miter lim="800000"/>
            <a:headEnd/>
            <a:tailEnd/>
          </a:ln>
        </p:spPr>
        <p:txBody>
          <a:bodyPr>
            <a:prstTxWarp prst="textNoShape">
              <a:avLst/>
            </a:prstTxWarp>
          </a:bodyPr>
          <a:lstStyle/>
          <a:p>
            <a:endParaRPr lang="fr-FR"/>
          </a:p>
        </p:txBody>
      </p:sp>
      <p:sp>
        <p:nvSpPr>
          <p:cNvPr id="14" name="Text Box 6"/>
          <p:cNvSpPr txBox="1">
            <a:spLocks noChangeArrowheads="1"/>
          </p:cNvSpPr>
          <p:nvPr/>
        </p:nvSpPr>
        <p:spPr bwMode="auto">
          <a:xfrm>
            <a:off x="909638" y="3817203"/>
            <a:ext cx="7624762" cy="830997"/>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r>
              <a:rPr lang="fr-FR" sz="1600" b="1" dirty="0">
                <a:solidFill>
                  <a:schemeClr val="tx1"/>
                </a:solidFill>
                <a:latin typeface="Arial" pitchFamily="3" charset="0"/>
                <a:ea typeface="MS PGothic" pitchFamily="34" charset="-128"/>
                <a:cs typeface="MS PGothic" pitchFamily="34" charset="-128"/>
              </a:rPr>
              <a:t>Délai moyen de recouvrement créance (DMRC) :</a:t>
            </a:r>
            <a:r>
              <a:rPr lang="fr-FR" sz="1600" b="1" dirty="0" smtClean="0">
                <a:solidFill>
                  <a:schemeClr val="tx1"/>
                </a:solidFill>
                <a:latin typeface="Arial" pitchFamily="3" charset="0"/>
                <a:ea typeface="MS PGothic" pitchFamily="34" charset="-128"/>
                <a:cs typeface="MS PGothic" pitchFamily="34" charset="-128"/>
              </a:rPr>
              <a:t> </a:t>
            </a:r>
            <a:r>
              <a:rPr lang="en-US" sz="1600" dirty="0" smtClean="0"/>
              <a:t>un délai trop long. Cette situation indique que l'entreprise s'affaiblit,</a:t>
            </a:r>
            <a:r>
              <a:rPr lang="en-US" sz="1600" dirty="0" smtClean="0"/>
              <a:t> </a:t>
            </a:r>
            <a:r>
              <a:rPr lang="en-US" sz="1600" dirty="0" smtClean="0"/>
              <a:t>qu'elle accorde à ses clients plus de délais de paiements dans le but de maintenir ou d'améliorer son activité</a:t>
            </a:r>
            <a:r>
              <a:rPr lang="en-US" sz="1600" dirty="0" smtClean="0"/>
              <a:t>.</a:t>
            </a:r>
            <a:endParaRPr lang="en-US" sz="1600" dirty="0" smtClean="0"/>
          </a:p>
        </p:txBody>
      </p:sp>
      <p:sp>
        <p:nvSpPr>
          <p:cNvPr id="16" name="Text Box 6"/>
          <p:cNvSpPr txBox="1">
            <a:spLocks noChangeArrowheads="1"/>
          </p:cNvSpPr>
          <p:nvPr/>
        </p:nvSpPr>
        <p:spPr bwMode="auto">
          <a:xfrm>
            <a:off x="909638" y="4648200"/>
            <a:ext cx="7624762" cy="830997"/>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wrap="square">
            <a:prstTxWarp prst="textNoShape">
              <a:avLst/>
            </a:prstTxWarp>
            <a:spAutoFit/>
          </a:bodyPr>
          <a:lstStyle/>
          <a:p>
            <a:r>
              <a:rPr lang="fr-FR" sz="1600" b="1" dirty="0" smtClean="0">
                <a:solidFill>
                  <a:schemeClr val="tx1"/>
                </a:solidFill>
                <a:latin typeface="Arial" pitchFamily="3" charset="0"/>
                <a:ea typeface="MS PGothic" pitchFamily="34" charset="-128"/>
                <a:cs typeface="MS PGothic" pitchFamily="34" charset="-128"/>
              </a:rPr>
              <a:t>Délais fournisseurs </a:t>
            </a:r>
            <a:r>
              <a:rPr lang="fr-FR" sz="1600" b="1" dirty="0">
                <a:solidFill>
                  <a:schemeClr val="tx1"/>
                </a:solidFill>
                <a:latin typeface="Arial" pitchFamily="3" charset="0"/>
                <a:ea typeface="MS PGothic" pitchFamily="34" charset="-128"/>
                <a:cs typeface="MS PGothic" pitchFamily="34" charset="-128"/>
              </a:rPr>
              <a:t>:</a:t>
            </a:r>
            <a:r>
              <a:rPr lang="fr-FR" sz="1600" dirty="0" smtClean="0">
                <a:solidFill>
                  <a:schemeClr val="tx1"/>
                </a:solidFill>
                <a:latin typeface="Arial" pitchFamily="3" charset="0"/>
                <a:ea typeface="MS PGothic" pitchFamily="34" charset="-128"/>
                <a:cs typeface="MS PGothic" pitchFamily="34" charset="-128"/>
              </a:rPr>
              <a:t> </a:t>
            </a:r>
            <a:r>
              <a:rPr lang="en-US" sz="1600" dirty="0" smtClean="0"/>
              <a:t>avantage de </a:t>
            </a:r>
            <a:r>
              <a:rPr lang="en-US" sz="1600" dirty="0" smtClean="0"/>
              <a:t>plus de </a:t>
            </a:r>
            <a:r>
              <a:rPr lang="en-US" sz="1600" dirty="0" smtClean="0"/>
              <a:t>deux années avant l’échéance et le remboursement de ses dettes commerciales afin d’utiliser cet argent ou de les garder dans la trésorerie</a:t>
            </a:r>
            <a:r>
              <a:rPr lang="en-US" sz="1600" dirty="0" smtClean="0"/>
              <a:t>.</a:t>
            </a:r>
            <a:endParaRPr lang="en-US" sz="1600" dirty="0" smtClean="0"/>
          </a:p>
        </p:txBody>
      </p:sp>
      <p:graphicFrame>
        <p:nvGraphicFramePr>
          <p:cNvPr id="19" name="Table 18"/>
          <p:cNvGraphicFramePr>
            <a:graphicFrameLocks noGrp="1"/>
          </p:cNvGraphicFramePr>
          <p:nvPr/>
        </p:nvGraphicFramePr>
        <p:xfrm>
          <a:off x="1259682" y="990600"/>
          <a:ext cx="7192168" cy="2651760"/>
        </p:xfrm>
        <a:graphic>
          <a:graphicData uri="http://schemas.openxmlformats.org/drawingml/2006/table">
            <a:tbl>
              <a:tblPr firstRow="1" bandRow="1">
                <a:tableStyleId>{5C22544A-7EE6-4342-B048-85BDC9FD1C3A}</a:tableStyleId>
              </a:tblPr>
              <a:tblGrid>
                <a:gridCol w="1798042"/>
                <a:gridCol w="1798042"/>
                <a:gridCol w="1798042"/>
                <a:gridCol w="1798042"/>
              </a:tblGrid>
              <a:tr h="287496">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Les Ratios</a:t>
                      </a:r>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287496">
                <a:tc>
                  <a:txBody>
                    <a:bodyPr/>
                    <a:lstStyle/>
                    <a:p>
                      <a:pPr algn="ctr"/>
                      <a:r>
                        <a:rPr lang="en-US" dirty="0" smtClean="0"/>
                        <a:t>DMRC</a:t>
                      </a:r>
                      <a:endParaRPr lang="en-US"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385j</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77j</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140j</a:t>
                      </a:r>
                    </a:p>
                  </a:txBody>
                  <a:tcPr/>
                </a:tc>
              </a:tr>
              <a:tr h="287496">
                <a:tc>
                  <a:txBody>
                    <a:bodyPr/>
                    <a:lstStyle/>
                    <a:p>
                      <a:pPr algn="ctr"/>
                      <a:r>
                        <a:rPr lang="fr-FR" sz="1800" kern="1200" dirty="0" smtClean="0">
                          <a:solidFill>
                            <a:schemeClr val="dk1"/>
                          </a:solidFill>
                          <a:latin typeface="+mn-lt"/>
                          <a:ea typeface="+mn-ea"/>
                          <a:cs typeface="+mn-cs"/>
                        </a:rPr>
                        <a:t>Délai fournisseurs</a:t>
                      </a:r>
                      <a:r>
                        <a:rPr lang="en-US" dirty="0" smtClean="0"/>
                        <a:t> </a:t>
                      </a:r>
                      <a:endParaRPr lang="en-US"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14632j</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1197j</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808j</a:t>
                      </a:r>
                    </a:p>
                  </a:txBody>
                  <a:tcPr/>
                </a:tc>
              </a:tr>
              <a:tr h="287496">
                <a:tc>
                  <a:txBody>
                    <a:bodyPr/>
                    <a:lstStyle/>
                    <a:p>
                      <a:pPr algn="ctr"/>
                      <a:r>
                        <a:rPr lang="en-US" dirty="0" smtClean="0"/>
                        <a:t>Durées d’ecoulement</a:t>
                      </a:r>
                      <a:endParaRPr lang="en-US" dirty="0"/>
                    </a:p>
                  </a:txBody>
                  <a:tcPr/>
                </a:tc>
                <a:tc>
                  <a:txBody>
                    <a:bodyPr/>
                    <a:lstStyle/>
                    <a:p>
                      <a:pPr algn="ctr"/>
                      <a:r>
                        <a:rPr lang="en-US" dirty="0" smtClean="0"/>
                        <a:t>2357j</a:t>
                      </a:r>
                    </a:p>
                  </a:txBody>
                  <a:tcPr/>
                </a:tc>
                <a:tc>
                  <a:txBody>
                    <a:bodyPr/>
                    <a:lstStyle/>
                    <a:p>
                      <a:pPr algn="ctr"/>
                      <a:r>
                        <a:rPr lang="en-US" dirty="0" smtClean="0"/>
                        <a:t>197j</a:t>
                      </a:r>
                      <a:endParaRPr lang="en-US" dirty="0"/>
                    </a:p>
                  </a:txBody>
                  <a:tcPr/>
                </a:tc>
                <a:tc>
                  <a:txBody>
                    <a:bodyPr/>
                    <a:lstStyle/>
                    <a:p>
                      <a:pPr algn="ctr"/>
                      <a:r>
                        <a:rPr lang="en-US" dirty="0" smtClean="0"/>
                        <a:t>183j</a:t>
                      </a:r>
                      <a:endParaRPr lang="en-US" dirty="0"/>
                    </a:p>
                  </a:txBody>
                  <a:tcPr/>
                </a:tc>
              </a:tr>
              <a:tr h="287496">
                <a:tc>
                  <a:txBody>
                    <a:bodyPr/>
                    <a:lstStyle/>
                    <a:p>
                      <a:pPr algn="ctr"/>
                      <a:r>
                        <a:rPr lang="en-US" dirty="0" smtClean="0"/>
                        <a:t>Rotation des stocks</a:t>
                      </a:r>
                      <a:endParaRPr lang="en-US" dirty="0"/>
                    </a:p>
                  </a:txBody>
                  <a:tcPr/>
                </a:tc>
                <a:tc>
                  <a:txBody>
                    <a:bodyPr/>
                    <a:lstStyle/>
                    <a:p>
                      <a:pPr algn="ctr"/>
                      <a:r>
                        <a:rPr lang="en-US" dirty="0" smtClean="0"/>
                        <a:t>0</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r>
            </a:tbl>
          </a:graphicData>
        </a:graphic>
      </p:graphicFrame>
      <p:sp>
        <p:nvSpPr>
          <p:cNvPr id="24" name="Text Box 6"/>
          <p:cNvSpPr txBox="1">
            <a:spLocks noChangeArrowheads="1"/>
          </p:cNvSpPr>
          <p:nvPr/>
        </p:nvSpPr>
        <p:spPr bwMode="auto">
          <a:xfrm>
            <a:off x="909638" y="5486400"/>
            <a:ext cx="7624762" cy="584776"/>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r>
              <a:rPr lang="fr-FR" sz="1600" b="1" dirty="0" smtClean="0">
                <a:solidFill>
                  <a:schemeClr val="tx1"/>
                </a:solidFill>
                <a:latin typeface="Arial" pitchFamily="3" charset="0"/>
                <a:ea typeface="MS PGothic" pitchFamily="34" charset="-128"/>
                <a:cs typeface="MS PGothic" pitchFamily="34" charset="-128"/>
              </a:rPr>
              <a:t>Durées </a:t>
            </a:r>
            <a:r>
              <a:rPr lang="fr-FR" sz="1600" b="1" dirty="0" smtClean="0">
                <a:solidFill>
                  <a:schemeClr val="tx1"/>
                </a:solidFill>
                <a:latin typeface="Arial" pitchFamily="3" charset="0"/>
                <a:ea typeface="MS PGothic" pitchFamily="34" charset="-128"/>
                <a:cs typeface="MS PGothic" pitchFamily="34" charset="-128"/>
              </a:rPr>
              <a:t>d’</a:t>
            </a:r>
            <a:r>
              <a:rPr lang="fr-FR" sz="1600" b="1" dirty="0" err="1" smtClean="0">
                <a:solidFill>
                  <a:schemeClr val="tx1"/>
                </a:solidFill>
                <a:latin typeface="Arial" pitchFamily="3" charset="0"/>
                <a:ea typeface="MS PGothic" pitchFamily="34" charset="-128"/>
                <a:cs typeface="MS PGothic" pitchFamily="34" charset="-128"/>
              </a:rPr>
              <a:t>e</a:t>
            </a:r>
            <a:r>
              <a:rPr lang="fr-FR" sz="1600" b="1" dirty="0" err="1" smtClean="0">
                <a:solidFill>
                  <a:schemeClr val="tx1"/>
                </a:solidFill>
                <a:latin typeface="Arial" pitchFamily="3" charset="0"/>
                <a:ea typeface="MS PGothic" pitchFamily="34" charset="-128"/>
                <a:cs typeface="MS PGothic" pitchFamily="34" charset="-128"/>
              </a:rPr>
              <a:t>coulement</a:t>
            </a:r>
            <a:r>
              <a:rPr lang="fr-FR" sz="1600" b="1" dirty="0" smtClean="0">
                <a:solidFill>
                  <a:schemeClr val="tx1"/>
                </a:solidFill>
                <a:latin typeface="Arial" pitchFamily="3" charset="0"/>
                <a:ea typeface="MS PGothic" pitchFamily="34" charset="-128"/>
                <a:cs typeface="MS PGothic" pitchFamily="34" charset="-128"/>
              </a:rPr>
              <a:t> </a:t>
            </a:r>
            <a:r>
              <a:rPr lang="fr-FR" sz="1600" b="1" dirty="0">
                <a:solidFill>
                  <a:schemeClr val="tx1"/>
                </a:solidFill>
                <a:latin typeface="Arial" pitchFamily="3" charset="0"/>
                <a:ea typeface="MS PGothic" pitchFamily="34" charset="-128"/>
                <a:cs typeface="MS PGothic" pitchFamily="34" charset="-128"/>
              </a:rPr>
              <a:t>:</a:t>
            </a:r>
            <a:r>
              <a:rPr lang="fr-FR" sz="1600" dirty="0" smtClean="0">
                <a:solidFill>
                  <a:schemeClr val="tx1"/>
                </a:solidFill>
                <a:latin typeface="Arial" pitchFamily="3" charset="0"/>
                <a:ea typeface="MS PGothic" pitchFamily="34" charset="-128"/>
                <a:cs typeface="MS PGothic" pitchFamily="34" charset="-128"/>
              </a:rPr>
              <a:t> il mesure durée d’un produit pour être vendu pendant une certaine période de temps.</a:t>
            </a:r>
            <a:endParaRPr lang="fr-FR" sz="1600" dirty="0">
              <a:solidFill>
                <a:schemeClr val="tx1"/>
              </a:solidFill>
              <a:latin typeface="Arial" pitchFamily="3" charset="0"/>
              <a:ea typeface="MS PGothic" pitchFamily="34" charset="-128"/>
              <a:cs typeface="MS PGothic" pitchFamily="34" charset="-128"/>
            </a:endParaRPr>
          </a:p>
        </p:txBody>
      </p:sp>
      <p:sp>
        <p:nvSpPr>
          <p:cNvPr id="25" name="Text Box 6"/>
          <p:cNvSpPr txBox="1">
            <a:spLocks noChangeArrowheads="1"/>
          </p:cNvSpPr>
          <p:nvPr/>
        </p:nvSpPr>
        <p:spPr bwMode="auto">
          <a:xfrm>
            <a:off x="914400" y="6096000"/>
            <a:ext cx="7624762" cy="584776"/>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r>
              <a:rPr lang="fr-FR" sz="1600" b="1" dirty="0" smtClean="0">
                <a:solidFill>
                  <a:schemeClr val="tx1"/>
                </a:solidFill>
                <a:latin typeface="Arial" pitchFamily="3" charset="0"/>
                <a:ea typeface="MS PGothic" pitchFamily="34" charset="-128"/>
                <a:cs typeface="MS PGothic" pitchFamily="34" charset="-128"/>
              </a:rPr>
              <a:t>Rotation </a:t>
            </a:r>
            <a:r>
              <a:rPr lang="fr-FR" sz="1600" b="1" dirty="0">
                <a:solidFill>
                  <a:schemeClr val="tx1"/>
                </a:solidFill>
                <a:latin typeface="Arial" pitchFamily="3" charset="0"/>
                <a:ea typeface="MS PGothic" pitchFamily="34" charset="-128"/>
                <a:cs typeface="MS PGothic" pitchFamily="34" charset="-128"/>
              </a:rPr>
              <a:t>des</a:t>
            </a:r>
            <a:r>
              <a:rPr lang="fr-FR" sz="1600" b="1" dirty="0" smtClean="0">
                <a:solidFill>
                  <a:schemeClr val="tx1"/>
                </a:solidFill>
                <a:latin typeface="Arial" pitchFamily="3" charset="0"/>
                <a:ea typeface="MS PGothic" pitchFamily="34" charset="-128"/>
                <a:cs typeface="MS PGothic" pitchFamily="34" charset="-128"/>
              </a:rPr>
              <a:t> stocks </a:t>
            </a:r>
            <a:r>
              <a:rPr lang="fr-FR" sz="1600" b="1" dirty="0">
                <a:solidFill>
                  <a:schemeClr val="tx1"/>
                </a:solidFill>
                <a:latin typeface="Arial" pitchFamily="3" charset="0"/>
                <a:ea typeface="MS PGothic" pitchFamily="34" charset="-128"/>
                <a:cs typeface="MS PGothic" pitchFamily="34" charset="-128"/>
              </a:rPr>
              <a:t>:</a:t>
            </a:r>
            <a:r>
              <a:rPr lang="fr-FR" sz="1600" dirty="0">
                <a:solidFill>
                  <a:schemeClr val="tx1"/>
                </a:solidFill>
                <a:latin typeface="Arial" pitchFamily="3" charset="0"/>
                <a:ea typeface="MS PGothic" pitchFamily="34" charset="-128"/>
                <a:cs typeface="MS PGothic" pitchFamily="34" charset="-128"/>
              </a:rPr>
              <a:t> il mesure </a:t>
            </a:r>
            <a:r>
              <a:rPr lang="fr-FR" sz="1600" dirty="0" smtClean="0">
                <a:solidFill>
                  <a:schemeClr val="tx1"/>
                </a:solidFill>
                <a:latin typeface="Arial" pitchFamily="3" charset="0"/>
                <a:ea typeface="MS PGothic" pitchFamily="34" charset="-128"/>
                <a:cs typeface="MS PGothic" pitchFamily="34" charset="-128"/>
              </a:rPr>
              <a:t>l’ensemble de fois que les stock a été renouvelé pendant une période donnée.</a:t>
            </a:r>
            <a:endParaRPr lang="fr-FR" sz="1600" dirty="0">
              <a:solidFill>
                <a:schemeClr val="tx1"/>
              </a:solidFill>
              <a:latin typeface="Arial" pitchFamily="3" charset="0"/>
              <a:ea typeface="MS PGothic" pitchFamily="34" charset="-128"/>
              <a:cs typeface="MS PGothic" pitchFamily="34" charset="-12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down)">
                                      <p:cBhvr>
                                        <p:cTn id="10" dur="500"/>
                                        <p:tgtEl>
                                          <p:spTgt spid="11"/>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00"/>
                                        <p:tgtEl>
                                          <p:spTgt spid="16"/>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down)">
                                      <p:cBhvr>
                                        <p:cTn id="16" dur="500"/>
                                        <p:tgtEl>
                                          <p:spTgt spid="14"/>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wipe(down)">
                                      <p:cBhvr>
                                        <p:cTn id="19" dur="500"/>
                                        <p:tgtEl>
                                          <p:spTgt spid="24"/>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wipe(down)">
                                      <p:cBhvr>
                                        <p:cTn id="2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animBg="1"/>
      <p:bldP spid="16" grpId="0" animBg="1"/>
      <p:bldP spid="24" grpId="0" animBg="1"/>
      <p:bldP spid="25" grpId="0" animBg="1"/>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 name="Rectangle 2"/>
          <p:cNvSpPr>
            <a:spLocks noChangeArrowheads="1"/>
          </p:cNvSpPr>
          <p:nvPr/>
        </p:nvSpPr>
        <p:spPr bwMode="auto">
          <a:xfrm>
            <a:off x="452438" y="304800"/>
            <a:ext cx="4652962" cy="396875"/>
          </a:xfrm>
          <a:prstGeom prst="rect">
            <a:avLst/>
          </a:prstGeom>
          <a:noFill/>
          <a:ln w="9525">
            <a:noFill/>
            <a:miter lim="800000"/>
            <a:headEnd/>
            <a:tailEnd/>
          </a:ln>
          <a:effectLst/>
        </p:spPr>
        <p:txBody>
          <a:bodyPr>
            <a:spAutoFit/>
          </a:bodyPr>
          <a:lstStyle/>
          <a:p>
            <a:pPr>
              <a:defRPr/>
            </a:pPr>
            <a:r>
              <a:rPr lang="fr-FR" sz="2000" b="1" i="1" u="sng" dirty="0">
                <a:effectLst>
                  <a:outerShdw blurRad="38100" dist="38100" dir="2700000" algn="tl">
                    <a:srgbClr val="C0C0C0"/>
                  </a:outerShdw>
                </a:effectLst>
              </a:rPr>
              <a:t>Les ratios de </a:t>
            </a:r>
            <a:r>
              <a:rPr lang="fr-FR" sz="2000" b="1" i="1" u="sng" dirty="0" smtClean="0">
                <a:effectLst>
                  <a:outerShdw blurRad="38100" dist="38100" dir="2700000" algn="tl">
                    <a:srgbClr val="C0C0C0"/>
                  </a:outerShdw>
                </a:effectLst>
              </a:rPr>
              <a:t>Rentabilité: </a:t>
            </a:r>
            <a:endParaRPr lang="fr-FR" sz="2000" b="1" i="1" u="sng" dirty="0">
              <a:effectLst>
                <a:outerShdw blurRad="38100" dist="38100" dir="2700000" algn="tl">
                  <a:srgbClr val="C0C0C0"/>
                </a:outerShdw>
              </a:effectLst>
            </a:endParaRPr>
          </a:p>
        </p:txBody>
      </p:sp>
      <p:sp>
        <p:nvSpPr>
          <p:cNvPr id="21" name="Rectangle 3"/>
          <p:cNvSpPr>
            <a:spLocks noChangeArrowheads="1"/>
          </p:cNvSpPr>
          <p:nvPr/>
        </p:nvSpPr>
        <p:spPr bwMode="auto">
          <a:xfrm>
            <a:off x="228600" y="1143000"/>
            <a:ext cx="7315200" cy="365125"/>
          </a:xfrm>
          <a:prstGeom prst="rect">
            <a:avLst/>
          </a:prstGeom>
          <a:noFill/>
          <a:ln w="9525">
            <a:noFill/>
            <a:miter lim="800000"/>
            <a:headEnd/>
            <a:tailEnd/>
          </a:ln>
          <a:effectLst/>
        </p:spPr>
        <p:txBody>
          <a:bodyPr anchor="ctr"/>
          <a:lstStyle/>
          <a:p>
            <a:pPr>
              <a:defRPr/>
            </a:pPr>
            <a:r>
              <a:rPr lang="fr-FR" sz="2200" b="1" i="1" u="sng" dirty="0" smtClean="0">
                <a:solidFill>
                  <a:srgbClr val="FF3300"/>
                </a:solidFill>
                <a:effectLst>
                  <a:outerShdw blurRad="38100" dist="38100" dir="2700000" algn="tl">
                    <a:srgbClr val="C0C0C0"/>
                  </a:outerShdw>
                </a:effectLst>
              </a:rPr>
              <a:t>1- la rentabilité économique</a:t>
            </a:r>
            <a:endParaRPr lang="fr-FR" sz="2200" b="1" i="1" u="sng" dirty="0">
              <a:solidFill>
                <a:srgbClr val="FF3300"/>
              </a:solidFill>
              <a:effectLst>
                <a:outerShdw blurRad="38100" dist="38100" dir="2700000" algn="tl">
                  <a:srgbClr val="C0C0C0"/>
                </a:outerShdw>
              </a:effectLst>
            </a:endParaRPr>
          </a:p>
        </p:txBody>
      </p:sp>
      <p:sp>
        <p:nvSpPr>
          <p:cNvPr id="22" name="Text Box 4"/>
          <p:cNvSpPr txBox="1">
            <a:spLocks noChangeArrowheads="1"/>
          </p:cNvSpPr>
          <p:nvPr/>
        </p:nvSpPr>
        <p:spPr bwMode="auto">
          <a:xfrm>
            <a:off x="285720" y="1508125"/>
            <a:ext cx="8458200" cy="4801314"/>
          </a:xfrm>
          <a:prstGeom prst="rect">
            <a:avLst/>
          </a:prstGeom>
          <a:noFill/>
          <a:ln w="9525">
            <a:noFill/>
            <a:miter lim="800000"/>
            <a:headEnd/>
            <a:tailEnd/>
          </a:ln>
        </p:spPr>
        <p:txBody>
          <a:bodyPr>
            <a:spAutoFit/>
          </a:bodyPr>
          <a:lstStyle/>
          <a:p>
            <a:pPr algn="just">
              <a:spcBef>
                <a:spcPct val="50000"/>
              </a:spcBef>
            </a:pPr>
            <a:r>
              <a:rPr lang="fr-FR" sz="2000" dirty="0" smtClean="0"/>
              <a:t>Ce ratio intéresse le chef d’entreprise. Elle mesure l’efficacité des moyens économiques de l’outil de travail à travers les résultats qu’ils génères et donc de sa performance industrielle. </a:t>
            </a:r>
          </a:p>
          <a:p>
            <a:pPr algn="just">
              <a:spcBef>
                <a:spcPct val="50000"/>
              </a:spcBef>
              <a:buFont typeface="Wingdings" pitchFamily="2" charset="2"/>
              <a:buChar char="q"/>
            </a:pPr>
            <a:r>
              <a:rPr lang="fr-FR" sz="2000" dirty="0" smtClean="0"/>
              <a:t>Si ce ration est &lt;15%, cela signifie que l’entreprise n’est pas assez rentable</a:t>
            </a:r>
          </a:p>
          <a:p>
            <a:pPr>
              <a:spcBef>
                <a:spcPct val="50000"/>
              </a:spcBef>
            </a:pPr>
            <a:r>
              <a:rPr lang="fr-FR" sz="2000" b="1" i="1" u="sng" dirty="0" smtClean="0">
                <a:solidFill>
                  <a:srgbClr val="FF3300"/>
                </a:solidFill>
                <a:effectLst>
                  <a:outerShdw blurRad="38100" dist="38100" dir="2700000" algn="tl">
                    <a:srgbClr val="C0C0C0"/>
                  </a:outerShdw>
                </a:effectLst>
              </a:rPr>
              <a:t>2- la rentabilité financières</a:t>
            </a:r>
            <a:r>
              <a:rPr lang="fr-FR" sz="2000" b="1" i="1" dirty="0" smtClean="0">
                <a:solidFill>
                  <a:srgbClr val="FF3300"/>
                </a:solidFill>
                <a:effectLst>
                  <a:outerShdw blurRad="38100" dist="38100" dir="2700000" algn="tl">
                    <a:srgbClr val="C0C0C0"/>
                  </a:outerShdw>
                </a:effectLst>
              </a:rPr>
              <a:t>:                                                                 </a:t>
            </a:r>
          </a:p>
          <a:p>
            <a:pPr algn="just">
              <a:spcBef>
                <a:spcPct val="50000"/>
              </a:spcBef>
            </a:pPr>
            <a:r>
              <a:rPr lang="fr-FR" sz="2000" b="1" i="1" dirty="0">
                <a:solidFill>
                  <a:srgbClr val="FF3300"/>
                </a:solidFill>
                <a:effectLst>
                  <a:outerShdw blurRad="38100" dist="38100" dir="2700000" algn="tl">
                    <a:srgbClr val="C0C0C0"/>
                  </a:outerShdw>
                </a:effectLst>
              </a:rPr>
              <a:t> </a:t>
            </a:r>
            <a:r>
              <a:rPr lang="fr-FR" sz="2000" b="1" i="1" dirty="0" smtClean="0">
                <a:solidFill>
                  <a:srgbClr val="FF3300"/>
                </a:solidFill>
                <a:effectLst>
                  <a:outerShdw blurRad="38100" dist="38100" dir="2700000" algn="tl">
                    <a:srgbClr val="C0C0C0"/>
                  </a:outerShdw>
                </a:effectLst>
              </a:rPr>
              <a:t>                                                                         </a:t>
            </a:r>
            <a:r>
              <a:rPr lang="fr-FR" sz="2000" dirty="0" smtClean="0">
                <a:solidFill>
                  <a:schemeClr val="tx2">
                    <a:lumMod val="50000"/>
                  </a:schemeClr>
                </a:solidFill>
                <a:effectLst>
                  <a:outerShdw blurRad="38100" dist="38100" dir="2700000" algn="tl">
                    <a:srgbClr val="C0C0C0"/>
                  </a:outerShdw>
                </a:effectLst>
              </a:rPr>
              <a:t>Capitaux propres</a:t>
            </a:r>
            <a:endParaRPr lang="fr-FR" b="1" i="1" dirty="0" smtClean="0">
              <a:solidFill>
                <a:schemeClr val="tx2">
                  <a:lumMod val="50000"/>
                </a:schemeClr>
              </a:solidFill>
              <a:effectLst>
                <a:outerShdw blurRad="38100" dist="38100" dir="2700000" algn="tl">
                  <a:srgbClr val="C0C0C0"/>
                </a:outerShdw>
              </a:effectLst>
            </a:endParaRPr>
          </a:p>
          <a:p>
            <a:pPr algn="just">
              <a:spcBef>
                <a:spcPct val="50000"/>
              </a:spcBef>
            </a:pPr>
            <a:r>
              <a:rPr lang="fr-FR" sz="2000" dirty="0" smtClean="0"/>
              <a:t>Elle intéresse l’actionnaire qui peut apprécier ce qui résulte de ses apports soit directement sous forme de dividendes, soit indirectement sous forme de plus value potentielle pour la part mise en réserve.  Si le ratio &lt;15%, cela signifie que l’entreprise n’est pas assez rentable, donc de savoir s’il est nécessaire de maintenir l’entreprise, retirer son argent et le mettre sur un autre business</a:t>
            </a:r>
            <a:r>
              <a:rPr lang="fr-FR" sz="2000" b="1" dirty="0" smtClean="0"/>
              <a:t>  </a:t>
            </a:r>
            <a:endParaRPr lang="fr-FR" sz="2000" b="1" dirty="0"/>
          </a:p>
        </p:txBody>
      </p:sp>
      <p:sp>
        <p:nvSpPr>
          <p:cNvPr id="23" name="Rectangle 6"/>
          <p:cNvSpPr>
            <a:spLocks noChangeArrowheads="1"/>
          </p:cNvSpPr>
          <p:nvPr/>
        </p:nvSpPr>
        <p:spPr bwMode="auto">
          <a:xfrm>
            <a:off x="3886200" y="620630"/>
            <a:ext cx="5105400" cy="487385"/>
          </a:xfrm>
          <a:prstGeom prst="rect">
            <a:avLst/>
          </a:prstGeom>
          <a:noFill/>
          <a:ln w="9525">
            <a:noFill/>
            <a:miter lim="800000"/>
            <a:headEnd/>
            <a:tailEnd/>
          </a:ln>
        </p:spPr>
        <p:txBody>
          <a:bodyPr/>
          <a:lstStyle/>
          <a:p>
            <a:pPr marL="342900" indent="-342900" algn="ctr">
              <a:spcBef>
                <a:spcPct val="20000"/>
              </a:spcBef>
            </a:pPr>
            <a:r>
              <a:rPr lang="fr-FR" sz="2000" dirty="0" smtClean="0">
                <a:solidFill>
                  <a:srgbClr val="17375E"/>
                </a:solidFill>
                <a:cs typeface="Times New Roman" pitchFamily="18" charset="0"/>
              </a:rPr>
              <a:t>Résultat net de l’exercice</a:t>
            </a:r>
            <a:endParaRPr lang="en-US" sz="2000" dirty="0">
              <a:solidFill>
                <a:srgbClr val="17375E"/>
              </a:solidFill>
              <a:latin typeface="Tms Rmn" charset="0"/>
              <a:cs typeface="Times New Roman" pitchFamily="18" charset="0"/>
            </a:endParaRPr>
          </a:p>
          <a:p>
            <a:pPr marL="342900" indent="-342900">
              <a:spcBef>
                <a:spcPct val="20000"/>
              </a:spcBef>
            </a:pPr>
            <a:r>
              <a:rPr lang="fr-FR" sz="2000" dirty="0" smtClean="0"/>
              <a:t>                                                             </a:t>
            </a:r>
            <a:endParaRPr lang="fr-FR" sz="2000" dirty="0"/>
          </a:p>
        </p:txBody>
      </p:sp>
      <p:sp>
        <p:nvSpPr>
          <p:cNvPr id="24" name="Line 7"/>
          <p:cNvSpPr>
            <a:spLocks noChangeShapeType="1"/>
          </p:cNvSpPr>
          <p:nvPr/>
        </p:nvSpPr>
        <p:spPr bwMode="auto">
          <a:xfrm>
            <a:off x="5286380" y="3657600"/>
            <a:ext cx="2590800" cy="0"/>
          </a:xfrm>
          <a:prstGeom prst="line">
            <a:avLst/>
          </a:prstGeom>
          <a:noFill/>
          <a:ln w="9525">
            <a:solidFill>
              <a:schemeClr val="tx1"/>
            </a:solidFill>
            <a:round/>
            <a:headEnd/>
            <a:tailEnd/>
          </a:ln>
        </p:spPr>
        <p:txBody>
          <a:bodyPr/>
          <a:lstStyle/>
          <a:p>
            <a:endParaRPr lang="fr-FR"/>
          </a:p>
        </p:txBody>
      </p:sp>
      <p:sp>
        <p:nvSpPr>
          <p:cNvPr id="25" name="Rectangle 24"/>
          <p:cNvSpPr/>
          <p:nvPr/>
        </p:nvSpPr>
        <p:spPr>
          <a:xfrm>
            <a:off x="6196956" y="1108015"/>
            <a:ext cx="1346844" cy="400110"/>
          </a:xfrm>
          <a:prstGeom prst="rect">
            <a:avLst/>
          </a:prstGeom>
        </p:spPr>
        <p:txBody>
          <a:bodyPr wrap="none">
            <a:spAutoFit/>
          </a:bodyPr>
          <a:lstStyle/>
          <a:p>
            <a:pPr marL="342900" indent="-342900" algn="ctr">
              <a:spcBef>
                <a:spcPct val="20000"/>
              </a:spcBef>
            </a:pPr>
            <a:r>
              <a:rPr lang="fr-FR" sz="2000" dirty="0" smtClean="0">
                <a:solidFill>
                  <a:srgbClr val="17375E"/>
                </a:solidFill>
                <a:cs typeface="Times New Roman" pitchFamily="18" charset="0"/>
              </a:rPr>
              <a:t>Total Actif </a:t>
            </a:r>
            <a:endParaRPr lang="fr-FR" sz="2000" dirty="0">
              <a:solidFill>
                <a:srgbClr val="17375E"/>
              </a:solidFill>
              <a:cs typeface="Times New Roman" pitchFamily="18" charset="0"/>
            </a:endParaRPr>
          </a:p>
        </p:txBody>
      </p:sp>
      <p:sp>
        <p:nvSpPr>
          <p:cNvPr id="26" name="Rectangle 6"/>
          <p:cNvSpPr>
            <a:spLocks noChangeArrowheads="1"/>
          </p:cNvSpPr>
          <p:nvPr/>
        </p:nvSpPr>
        <p:spPr bwMode="auto">
          <a:xfrm>
            <a:off x="4648200" y="3276600"/>
            <a:ext cx="3686164" cy="785818"/>
          </a:xfrm>
          <a:prstGeom prst="rect">
            <a:avLst/>
          </a:prstGeom>
          <a:noFill/>
          <a:ln w="9525">
            <a:noFill/>
            <a:miter lim="800000"/>
            <a:headEnd/>
            <a:tailEnd/>
          </a:ln>
        </p:spPr>
        <p:txBody>
          <a:bodyPr/>
          <a:lstStyle/>
          <a:p>
            <a:pPr marL="342900" indent="-342900" algn="ctr">
              <a:spcBef>
                <a:spcPct val="20000"/>
              </a:spcBef>
            </a:pPr>
            <a:r>
              <a:rPr lang="fr-FR" sz="2000" dirty="0" smtClean="0">
                <a:solidFill>
                  <a:srgbClr val="0070C0"/>
                </a:solidFill>
                <a:cs typeface="Times New Roman" pitchFamily="18" charset="0"/>
              </a:rPr>
              <a:t>  </a:t>
            </a:r>
            <a:r>
              <a:rPr lang="fr-FR" sz="2000" dirty="0" smtClean="0">
                <a:solidFill>
                  <a:srgbClr val="17375E"/>
                </a:solidFill>
                <a:cs typeface="Times New Roman" pitchFamily="18" charset="0"/>
              </a:rPr>
              <a:t>Résultat net de l’exercice</a:t>
            </a:r>
            <a:endParaRPr lang="en-US" sz="2000" dirty="0" smtClean="0">
              <a:solidFill>
                <a:srgbClr val="17375E"/>
              </a:solidFill>
              <a:latin typeface="Tms Rmn" charset="0"/>
              <a:cs typeface="Times New Roman" pitchFamily="18" charset="0"/>
            </a:endParaRPr>
          </a:p>
          <a:p>
            <a:pPr marL="342900" indent="-342900">
              <a:spcBef>
                <a:spcPct val="20000"/>
              </a:spcBef>
            </a:pPr>
            <a:r>
              <a:rPr lang="fr-FR" sz="2000" dirty="0" smtClean="0"/>
              <a:t>                         </a:t>
            </a:r>
          </a:p>
        </p:txBody>
      </p:sp>
      <p:sp>
        <p:nvSpPr>
          <p:cNvPr id="27" name="Line 7"/>
          <p:cNvSpPr>
            <a:spLocks noChangeShapeType="1"/>
          </p:cNvSpPr>
          <p:nvPr/>
        </p:nvSpPr>
        <p:spPr bwMode="auto">
          <a:xfrm>
            <a:off x="5286380" y="1108015"/>
            <a:ext cx="2590800" cy="0"/>
          </a:xfrm>
          <a:prstGeom prst="line">
            <a:avLst/>
          </a:prstGeom>
          <a:noFill/>
          <a:ln w="9525">
            <a:solidFill>
              <a:schemeClr val="tx1"/>
            </a:solidFill>
            <a:round/>
            <a:headEnd/>
            <a:tailEnd/>
          </a:ln>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0-#ppt_w/2"/>
                                          </p:val>
                                        </p:tav>
                                        <p:tav tm="100000">
                                          <p:val>
                                            <p:strVal val="#ppt_x"/>
                                          </p:val>
                                        </p:tav>
                                      </p:tavLst>
                                    </p:anim>
                                    <p:anim calcmode="lin" valueType="num">
                                      <p:cBhvr additive="base">
                                        <p:cTn id="8"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0-#ppt_w/2"/>
                                          </p:val>
                                        </p:tav>
                                        <p:tav tm="100000">
                                          <p:val>
                                            <p:strVal val="#ppt_x"/>
                                          </p:val>
                                        </p:tav>
                                      </p:tavLst>
                                    </p:anim>
                                    <p:anim calcmode="lin" valueType="num">
                                      <p:cBhvr additive="base">
                                        <p:cTn id="14"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utoUpdateAnimBg="0"/>
      <p:bldP spid="22" grpId="0" autoUpdateAnimBg="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3286125" y="6500813"/>
            <a:ext cx="2897188" cy="320675"/>
          </a:xfrm>
        </p:spPr>
        <p:txBody>
          <a:bodyPr/>
          <a:lstStyle/>
          <a:p>
            <a:pPr algn="l" eaLnBrk="0" hangingPunct="0"/>
            <a:r>
              <a:rPr lang="en-US" sz="1600" b="0">
                <a:latin typeface="Arial" pitchFamily="3" charset="0"/>
              </a:rPr>
              <a:t>                   </a:t>
            </a:r>
            <a:r>
              <a:rPr lang="en-US" sz="1600"/>
              <a:t>   </a:t>
            </a:r>
            <a:fld id="{2E08D42E-B9B2-704E-BB12-02CFA3E68CE7}" type="slidenum">
              <a:rPr lang="en-US" sz="1600"/>
              <a:pPr algn="l" eaLnBrk="0" hangingPunct="0"/>
              <a:t>14</a:t>
            </a:fld>
            <a:endParaRPr lang="en-US" sz="1600"/>
          </a:p>
          <a:p>
            <a:pPr algn="l" eaLnBrk="0" hangingPunct="0"/>
            <a:endParaRPr lang="en-US" sz="1600" b="0">
              <a:latin typeface="Arial" pitchFamily="3" charset="0"/>
            </a:endParaRPr>
          </a:p>
        </p:txBody>
      </p:sp>
      <p:sp>
        <p:nvSpPr>
          <p:cNvPr id="11" name="Text Box 31"/>
          <p:cNvSpPr txBox="1">
            <a:spLocks noChangeArrowheads="1"/>
          </p:cNvSpPr>
          <p:nvPr/>
        </p:nvSpPr>
        <p:spPr bwMode="auto">
          <a:xfrm>
            <a:off x="1295400" y="150813"/>
            <a:ext cx="7848600" cy="584200"/>
          </a:xfrm>
          <a:prstGeom prst="rect">
            <a:avLst/>
          </a:prstGeom>
          <a:noFill/>
          <a:ln w="9525">
            <a:noFill/>
            <a:miter lim="800000"/>
            <a:headEnd/>
            <a:tailEnd/>
          </a:ln>
        </p:spPr>
        <p:txBody>
          <a:bodyPr>
            <a:prstTxWarp prst="textNoShape">
              <a:avLst/>
            </a:prstTxWarp>
            <a:spAutoFit/>
          </a:bodyPr>
          <a:lstStyle/>
          <a:p>
            <a:pPr eaLnBrk="1" hangingPunct="1">
              <a:spcBef>
                <a:spcPct val="50000"/>
              </a:spcBef>
            </a:pPr>
            <a:r>
              <a:rPr lang="fr-FR" sz="3200" b="1" dirty="0">
                <a:solidFill>
                  <a:srgbClr val="336699"/>
                </a:solidFill>
                <a:latin typeface="Arial Black" pitchFamily="3" charset="0"/>
              </a:rPr>
              <a:t>Les ratios de</a:t>
            </a:r>
            <a:r>
              <a:rPr lang="fr-FR" sz="3200" b="1" dirty="0" smtClean="0">
                <a:solidFill>
                  <a:srgbClr val="336699"/>
                </a:solidFill>
                <a:latin typeface="Arial Black" pitchFamily="3" charset="0"/>
              </a:rPr>
              <a:t> rentabilité   </a:t>
            </a:r>
            <a:endParaRPr lang="fr-FR" sz="3200" b="1" dirty="0">
              <a:solidFill>
                <a:srgbClr val="336699"/>
              </a:solidFill>
              <a:latin typeface="Arial Black" pitchFamily="3" charset="0"/>
            </a:endParaRPr>
          </a:p>
        </p:txBody>
      </p:sp>
      <p:pic>
        <p:nvPicPr>
          <p:cNvPr id="12" name="Picture 30" descr="Q:\directions\DAR_assurance_retraite\SDR_retraite\Conseil_retraite_entreprise\diaporamas\Présentation RIR\images\Logoreforme.jpg"/>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77005" y="150813"/>
            <a:ext cx="1008063" cy="1303337"/>
          </a:xfrm>
          <a:prstGeom prst="rect">
            <a:avLst/>
          </a:prstGeom>
          <a:noFill/>
          <a:ln w="9525">
            <a:noFill/>
            <a:miter lim="800000"/>
            <a:headEnd/>
            <a:tailEnd/>
          </a:ln>
        </p:spPr>
      </p:pic>
      <p:sp>
        <p:nvSpPr>
          <p:cNvPr id="14" name="Text Box 6"/>
          <p:cNvSpPr txBox="1">
            <a:spLocks noChangeArrowheads="1"/>
          </p:cNvSpPr>
          <p:nvPr/>
        </p:nvSpPr>
        <p:spPr bwMode="auto">
          <a:xfrm>
            <a:off x="757237" y="4572000"/>
            <a:ext cx="7624763" cy="830997"/>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r>
              <a:rPr lang="fr-FR" sz="1600" b="1" dirty="0">
                <a:solidFill>
                  <a:schemeClr val="tx1"/>
                </a:solidFill>
                <a:latin typeface="Arial" pitchFamily="3" charset="0"/>
                <a:ea typeface="MS PGothic" pitchFamily="34" charset="-128"/>
                <a:cs typeface="MS PGothic" pitchFamily="34" charset="-128"/>
              </a:rPr>
              <a:t>Rentabilité</a:t>
            </a:r>
            <a:r>
              <a:rPr lang="fr-FR" sz="1600" b="1" dirty="0" smtClean="0">
                <a:solidFill>
                  <a:schemeClr val="tx1"/>
                </a:solidFill>
                <a:latin typeface="Arial" pitchFamily="3" charset="0"/>
                <a:ea typeface="MS PGothic" pitchFamily="34" charset="-128"/>
                <a:cs typeface="MS PGothic" pitchFamily="34" charset="-128"/>
              </a:rPr>
              <a:t> economique ROA </a:t>
            </a:r>
            <a:r>
              <a:rPr lang="fr-FR" sz="1600" b="1" dirty="0">
                <a:solidFill>
                  <a:schemeClr val="tx1"/>
                </a:solidFill>
                <a:latin typeface="Arial" pitchFamily="3" charset="0"/>
                <a:ea typeface="MS PGothic" pitchFamily="34" charset="-128"/>
                <a:cs typeface="MS PGothic" pitchFamily="34" charset="-128"/>
              </a:rPr>
              <a:t>:</a:t>
            </a:r>
            <a:r>
              <a:rPr lang="fr-FR" sz="1600" b="1" dirty="0" smtClean="0">
                <a:solidFill>
                  <a:schemeClr val="tx1"/>
                </a:solidFill>
                <a:latin typeface="Arial" pitchFamily="3" charset="0"/>
                <a:ea typeface="MS PGothic" pitchFamily="34" charset="-128"/>
                <a:cs typeface="MS PGothic" pitchFamily="34" charset="-128"/>
              </a:rPr>
              <a:t> </a:t>
            </a:r>
            <a:r>
              <a:rPr lang="en-US" sz="1600" dirty="0" smtClean="0"/>
              <a:t>Un faible rendement </a:t>
            </a:r>
            <a:r>
              <a:rPr lang="en-US" sz="1600" dirty="0" smtClean="0"/>
              <a:t>des actifs par rapport à la moyenne de l'industrie indique une utilisation inefficace des actifs </a:t>
            </a:r>
            <a:r>
              <a:rPr lang="en-US" sz="1600" dirty="0" smtClean="0"/>
              <a:t>de l’entreprise </a:t>
            </a:r>
            <a:r>
              <a:rPr lang="en-US" sz="1600" dirty="0" smtClean="0"/>
              <a:t>pour les trois </a:t>
            </a:r>
            <a:r>
              <a:rPr lang="en-US" sz="1600" dirty="0" smtClean="0"/>
              <a:t>années</a:t>
            </a:r>
          </a:p>
        </p:txBody>
      </p:sp>
      <p:sp>
        <p:nvSpPr>
          <p:cNvPr id="16" name="Text Box 6"/>
          <p:cNvSpPr txBox="1">
            <a:spLocks noChangeArrowheads="1"/>
          </p:cNvSpPr>
          <p:nvPr/>
        </p:nvSpPr>
        <p:spPr bwMode="auto">
          <a:xfrm>
            <a:off x="762000" y="3494782"/>
            <a:ext cx="7624763" cy="1077218"/>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r>
              <a:rPr lang="fr-FR" sz="1600" b="1" dirty="0">
                <a:solidFill>
                  <a:schemeClr val="tx1"/>
                </a:solidFill>
                <a:latin typeface="Arial" pitchFamily="3" charset="0"/>
                <a:ea typeface="MS PGothic" pitchFamily="34" charset="-128"/>
                <a:cs typeface="MS PGothic" pitchFamily="34" charset="-128"/>
              </a:rPr>
              <a:t>Rentabilité </a:t>
            </a:r>
            <a:r>
              <a:rPr lang="fr-FR" sz="1600" b="1" dirty="0" smtClean="0">
                <a:solidFill>
                  <a:schemeClr val="tx1"/>
                </a:solidFill>
                <a:latin typeface="Arial" pitchFamily="3" charset="0"/>
                <a:ea typeface="MS PGothic" pitchFamily="34" charset="-128"/>
                <a:cs typeface="MS PGothic" pitchFamily="34" charset="-128"/>
              </a:rPr>
              <a:t>financière ROE </a:t>
            </a:r>
            <a:r>
              <a:rPr lang="fr-FR" sz="1600" b="1" dirty="0">
                <a:solidFill>
                  <a:schemeClr val="tx1"/>
                </a:solidFill>
                <a:latin typeface="Arial" pitchFamily="3" charset="0"/>
                <a:ea typeface="MS PGothic" pitchFamily="34" charset="-128"/>
                <a:cs typeface="MS PGothic" pitchFamily="34" charset="-128"/>
              </a:rPr>
              <a:t>:</a:t>
            </a:r>
            <a:r>
              <a:rPr lang="fr-FR" sz="1600" b="1" dirty="0" smtClean="0">
                <a:solidFill>
                  <a:schemeClr val="tx1"/>
                </a:solidFill>
                <a:latin typeface="Arial" pitchFamily="3" charset="0"/>
                <a:ea typeface="MS PGothic" pitchFamily="34" charset="-128"/>
                <a:cs typeface="MS PGothic" pitchFamily="34" charset="-128"/>
              </a:rPr>
              <a:t> </a:t>
            </a:r>
            <a:r>
              <a:rPr lang="en-US" sz="1600" dirty="0" smtClean="0"/>
              <a:t>Un pourcentage élevé est synonyme de forte profitabilité de l’investissement de l’actionnaire</a:t>
            </a:r>
            <a:r>
              <a:rPr lang="en-US" sz="1600" dirty="0" smtClean="0"/>
              <a:t>.</a:t>
            </a:r>
            <a:r>
              <a:rPr lang="en-US" sz="1600" dirty="0" smtClean="0"/>
              <a:t> Pour « Montage » c’est la cas contraire ça commence avec une faible </a:t>
            </a:r>
            <a:r>
              <a:rPr lang="en-US" sz="1600" dirty="0" smtClean="0"/>
              <a:t>pourcentage</a:t>
            </a:r>
            <a:r>
              <a:rPr lang="fr-FR" sz="1600" dirty="0" smtClean="0">
                <a:solidFill>
                  <a:schemeClr val="tx1"/>
                </a:solidFill>
                <a:latin typeface="Arial" pitchFamily="3" charset="0"/>
                <a:ea typeface="MS PGothic" pitchFamily="34" charset="-128"/>
                <a:cs typeface="MS PGothic" pitchFamily="34" charset="-128"/>
              </a:rPr>
              <a:t> </a:t>
            </a:r>
            <a:r>
              <a:rPr lang="en-US" sz="1600" dirty="0" smtClean="0"/>
              <a:t>une chute</a:t>
            </a:r>
            <a:r>
              <a:rPr lang="en-US" sz="1600" dirty="0" smtClean="0"/>
              <a:t> (manqué des Cap Propres)</a:t>
            </a:r>
            <a:endParaRPr lang="en-US" sz="1600" dirty="0" smtClean="0"/>
          </a:p>
        </p:txBody>
      </p:sp>
      <p:graphicFrame>
        <p:nvGraphicFramePr>
          <p:cNvPr id="21" name="Table 20"/>
          <p:cNvGraphicFramePr>
            <a:graphicFrameLocks noGrp="1"/>
          </p:cNvGraphicFramePr>
          <p:nvPr/>
        </p:nvGraphicFramePr>
        <p:xfrm>
          <a:off x="1098548" y="838200"/>
          <a:ext cx="7283452" cy="2565399"/>
        </p:xfrm>
        <a:graphic>
          <a:graphicData uri="http://schemas.openxmlformats.org/drawingml/2006/table">
            <a:tbl>
              <a:tblPr firstRow="1" bandRow="1">
                <a:tableStyleId>{5C22544A-7EE6-4342-B048-85BDC9FD1C3A}</a:tableStyleId>
              </a:tblPr>
              <a:tblGrid>
                <a:gridCol w="1820863"/>
                <a:gridCol w="1820863"/>
                <a:gridCol w="1820863"/>
                <a:gridCol w="1820863"/>
              </a:tblGrid>
              <a:tr h="370840">
                <a:tc>
                  <a:txBody>
                    <a:bodyPr/>
                    <a:lstStyle/>
                    <a:p>
                      <a:pPr algn="ctr"/>
                      <a:r>
                        <a:rPr lang="en-US" dirty="0" smtClean="0"/>
                        <a:t>Les ratios</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370840">
                <a:tc>
                  <a:txBody>
                    <a:bodyPr/>
                    <a:lstStyle/>
                    <a:p>
                      <a:r>
                        <a:rPr lang="en-US" dirty="0" smtClean="0"/>
                        <a:t>Rentabilité Financière ROE</a:t>
                      </a:r>
                      <a:endParaRPr lang="en-US" dirty="0"/>
                    </a:p>
                  </a:txBody>
                  <a:tcPr/>
                </a:tc>
                <a:tc>
                  <a:txBody>
                    <a:bodyPr/>
                    <a:lstStyle/>
                    <a:p>
                      <a:pPr algn="ctr"/>
                      <a:r>
                        <a:rPr lang="en-US" dirty="0" smtClean="0">
                          <a:solidFill>
                            <a:schemeClr val="accent3">
                              <a:lumMod val="75000"/>
                            </a:schemeClr>
                          </a:solidFill>
                        </a:rPr>
                        <a:t>27,62%</a:t>
                      </a:r>
                      <a:endParaRPr lang="en-US" dirty="0">
                        <a:solidFill>
                          <a:schemeClr val="accent3">
                            <a:lumMod val="75000"/>
                          </a:schemeClr>
                        </a:solidFill>
                      </a:endParaRPr>
                    </a:p>
                  </a:txBody>
                  <a:tcPr/>
                </a:tc>
                <a:tc>
                  <a:txBody>
                    <a:bodyPr/>
                    <a:lstStyle/>
                    <a:p>
                      <a:pPr algn="ctr"/>
                      <a:r>
                        <a:rPr lang="en-US" dirty="0" smtClean="0">
                          <a:solidFill>
                            <a:srgbClr val="FF0000"/>
                          </a:solidFill>
                        </a:rPr>
                        <a:t>-9,30%</a:t>
                      </a:r>
                      <a:endParaRPr lang="en-US" dirty="0">
                        <a:solidFill>
                          <a:srgbClr val="FF0000"/>
                        </a:solidFill>
                      </a:endParaRPr>
                    </a:p>
                  </a:txBody>
                  <a:tcPr/>
                </a:tc>
                <a:tc>
                  <a:txBody>
                    <a:bodyPr/>
                    <a:lstStyle/>
                    <a:p>
                      <a:pPr algn="ctr"/>
                      <a:r>
                        <a:rPr lang="en-US" dirty="0" smtClean="0">
                          <a:solidFill>
                            <a:srgbClr val="FF0000"/>
                          </a:solidFill>
                        </a:rPr>
                        <a:t>-235,77%</a:t>
                      </a:r>
                      <a:endParaRPr lang="en-US" dirty="0">
                        <a:solidFill>
                          <a:srgbClr val="FF0000"/>
                        </a:solidFill>
                      </a:endParaRP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Rentabilité Economique ROA</a:t>
                      </a:r>
                    </a:p>
                  </a:txBody>
                  <a:tcPr/>
                </a:tc>
                <a:tc>
                  <a:txBody>
                    <a:bodyPr/>
                    <a:lstStyle/>
                    <a:p>
                      <a:pPr algn="ctr"/>
                      <a:r>
                        <a:rPr lang="en-US" dirty="0" smtClean="0">
                          <a:solidFill>
                            <a:srgbClr val="FF0000"/>
                          </a:solidFill>
                        </a:rPr>
                        <a:t>-28,32%</a:t>
                      </a:r>
                      <a:endParaRPr lang="en-US" dirty="0">
                        <a:solidFill>
                          <a:srgbClr val="FF0000"/>
                        </a:solidFill>
                      </a:endParaRPr>
                    </a:p>
                  </a:txBody>
                  <a:tcPr/>
                </a:tc>
                <a:tc>
                  <a:txBody>
                    <a:bodyPr/>
                    <a:lstStyle/>
                    <a:p>
                      <a:pPr algn="ctr"/>
                      <a:r>
                        <a:rPr lang="en-US" dirty="0" smtClean="0">
                          <a:solidFill>
                            <a:srgbClr val="FF0000"/>
                          </a:solidFill>
                        </a:rPr>
                        <a:t>9,00%</a:t>
                      </a:r>
                      <a:endParaRPr lang="en-US" dirty="0">
                        <a:solidFill>
                          <a:srgbClr val="FF0000"/>
                        </a:solidFill>
                      </a:endParaRPr>
                    </a:p>
                  </a:txBody>
                  <a:tcPr/>
                </a:tc>
                <a:tc>
                  <a:txBody>
                    <a:bodyPr/>
                    <a:lstStyle/>
                    <a:p>
                      <a:pPr algn="ctr"/>
                      <a:r>
                        <a:rPr lang="en-US" dirty="0" smtClean="0">
                          <a:solidFill>
                            <a:srgbClr val="FF0000"/>
                          </a:solidFill>
                        </a:rPr>
                        <a:t>8,84%</a:t>
                      </a:r>
                      <a:endParaRPr lang="en-US" dirty="0">
                        <a:solidFill>
                          <a:srgbClr val="FF0000"/>
                        </a:solidFill>
                      </a:endParaRPr>
                    </a:p>
                  </a:txBody>
                  <a:tcPr/>
                </a:tc>
              </a:tr>
              <a:tr h="370840">
                <a:tc>
                  <a:txBody>
                    <a:bodyPr/>
                    <a:lstStyle/>
                    <a:p>
                      <a:r>
                        <a:rPr lang="en-US" dirty="0" smtClean="0"/>
                        <a:t>Rentabilité Commerciale</a:t>
                      </a:r>
                      <a:endParaRPr lang="en-US" dirty="0"/>
                    </a:p>
                  </a:txBody>
                  <a:tcPr/>
                </a:tc>
                <a:tc>
                  <a:txBody>
                    <a:bodyPr/>
                    <a:lstStyle/>
                    <a:p>
                      <a:pPr algn="ctr"/>
                      <a:r>
                        <a:rPr lang="en-US" dirty="0" smtClean="0">
                          <a:solidFill>
                            <a:srgbClr val="FF0000"/>
                          </a:solidFill>
                        </a:rPr>
                        <a:t>-494,28%</a:t>
                      </a:r>
                      <a:endParaRPr lang="en-US" dirty="0">
                        <a:solidFill>
                          <a:srgbClr val="FF0000"/>
                        </a:solidFill>
                      </a:endParaRPr>
                    </a:p>
                  </a:txBody>
                  <a:tcPr/>
                </a:tc>
                <a:tc>
                  <a:txBody>
                    <a:bodyPr/>
                    <a:lstStyle/>
                    <a:p>
                      <a:pPr algn="ctr"/>
                      <a:r>
                        <a:rPr lang="en-US" dirty="0" smtClean="0">
                          <a:solidFill>
                            <a:srgbClr val="FF0000"/>
                          </a:solidFill>
                        </a:rPr>
                        <a:t>8,64%</a:t>
                      </a:r>
                      <a:endParaRPr lang="en-US" dirty="0">
                        <a:solidFill>
                          <a:srgbClr val="FF0000"/>
                        </a:solidFill>
                      </a:endParaRPr>
                    </a:p>
                  </a:txBody>
                  <a:tcPr/>
                </a:tc>
                <a:tc>
                  <a:txBody>
                    <a:bodyPr/>
                    <a:lstStyle/>
                    <a:p>
                      <a:pPr algn="ctr"/>
                      <a:r>
                        <a:rPr lang="en-US" dirty="0" smtClean="0">
                          <a:solidFill>
                            <a:srgbClr val="FF0000"/>
                          </a:solidFill>
                        </a:rPr>
                        <a:t>6,24%</a:t>
                      </a:r>
                      <a:endParaRPr lang="en-US" dirty="0">
                        <a:solidFill>
                          <a:srgbClr val="FF0000"/>
                        </a:solidFill>
                      </a:endParaRPr>
                    </a:p>
                  </a:txBody>
                  <a:tcPr/>
                </a:tc>
              </a:tr>
            </a:tbl>
          </a:graphicData>
        </a:graphic>
      </p:graphicFrame>
      <p:sp>
        <p:nvSpPr>
          <p:cNvPr id="22" name="Text Box 6"/>
          <p:cNvSpPr txBox="1">
            <a:spLocks noChangeArrowheads="1"/>
          </p:cNvSpPr>
          <p:nvPr/>
        </p:nvSpPr>
        <p:spPr bwMode="auto">
          <a:xfrm>
            <a:off x="757237" y="5410200"/>
            <a:ext cx="7624763" cy="830997"/>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r>
              <a:rPr lang="fr-FR" sz="1600" b="1" dirty="0">
                <a:solidFill>
                  <a:schemeClr val="tx1"/>
                </a:solidFill>
                <a:latin typeface="Arial" pitchFamily="3" charset="0"/>
                <a:ea typeface="MS PGothic" pitchFamily="34" charset="-128"/>
                <a:cs typeface="MS PGothic" pitchFamily="34" charset="-128"/>
              </a:rPr>
              <a:t>Rentabilité</a:t>
            </a:r>
            <a:r>
              <a:rPr lang="fr-FR" sz="1600" b="1" dirty="0" smtClean="0">
                <a:solidFill>
                  <a:schemeClr val="tx1"/>
                </a:solidFill>
                <a:latin typeface="Arial" pitchFamily="3" charset="0"/>
                <a:ea typeface="MS PGothic" pitchFamily="34" charset="-128"/>
                <a:cs typeface="MS PGothic" pitchFamily="34" charset="-128"/>
              </a:rPr>
              <a:t> commerciale </a:t>
            </a:r>
            <a:r>
              <a:rPr lang="fr-FR" sz="1600" b="1" dirty="0">
                <a:solidFill>
                  <a:schemeClr val="tx1"/>
                </a:solidFill>
                <a:latin typeface="Arial" pitchFamily="3" charset="0"/>
                <a:ea typeface="MS PGothic" pitchFamily="34" charset="-128"/>
                <a:cs typeface="MS PGothic" pitchFamily="34" charset="-128"/>
              </a:rPr>
              <a:t>: </a:t>
            </a:r>
            <a:r>
              <a:rPr lang="fr-FR" sz="1600" dirty="0">
                <a:solidFill>
                  <a:schemeClr val="tx1"/>
                </a:solidFill>
                <a:latin typeface="Arial" pitchFamily="3" charset="0"/>
                <a:ea typeface="MS PGothic" pitchFamily="34" charset="-128"/>
                <a:cs typeface="MS PGothic" pitchFamily="34" charset="-128"/>
              </a:rPr>
              <a:t>Elle indique</a:t>
            </a:r>
            <a:r>
              <a:rPr lang="fr-FR" sz="1600" dirty="0" smtClean="0">
                <a:solidFill>
                  <a:schemeClr val="tx1"/>
                </a:solidFill>
                <a:latin typeface="Arial" pitchFamily="3" charset="0"/>
                <a:ea typeface="MS PGothic" pitchFamily="34" charset="-128"/>
                <a:cs typeface="MS PGothic" pitchFamily="34" charset="-128"/>
              </a:rPr>
              <a:t> la capacité de l’entreprise à dégager des excédents destinés à couvrir le</a:t>
            </a:r>
            <a:r>
              <a:rPr lang="fr-FR" sz="1600" dirty="0" smtClean="0">
                <a:solidFill>
                  <a:schemeClr val="tx1"/>
                </a:solidFill>
                <a:latin typeface="Arial" pitchFamily="3" charset="0"/>
                <a:ea typeface="MS PGothic" pitchFamily="34" charset="-128"/>
                <a:cs typeface="MS PGothic" pitchFamily="34" charset="-128"/>
              </a:rPr>
              <a:t> </a:t>
            </a:r>
            <a:r>
              <a:rPr lang="fr-FR" sz="1600" dirty="0" smtClean="0">
                <a:solidFill>
                  <a:schemeClr val="tx1"/>
                </a:solidFill>
                <a:latin typeface="Arial" pitchFamily="3" charset="0"/>
                <a:ea typeface="MS PGothic" pitchFamily="34" charset="-128"/>
                <a:cs typeface="MS PGothic" pitchFamily="34" charset="-128"/>
              </a:rPr>
              <a:t>cout des capitaux. </a:t>
            </a:r>
            <a:r>
              <a:rPr lang="en-US" sz="1600" dirty="0" smtClean="0"/>
              <a:t>On </a:t>
            </a:r>
            <a:r>
              <a:rPr lang="en-US" sz="1600" dirty="0" smtClean="0"/>
              <a:t>observe une augmentation et une </a:t>
            </a:r>
            <a:r>
              <a:rPr lang="en-US" sz="1600" dirty="0" smtClean="0"/>
              <a:t>diminution</a:t>
            </a:r>
            <a:r>
              <a:rPr lang="en-US" sz="1600" dirty="0" smtClean="0"/>
              <a:t>.</a:t>
            </a:r>
            <a:r>
              <a:rPr lang="en-US" sz="1600" dirty="0" smtClean="0"/>
              <a:t> </a:t>
            </a:r>
            <a:r>
              <a:rPr lang="en-US" sz="1600" dirty="0" smtClean="0"/>
              <a:t>Cela implique l’entreprise n’étais pas rentable en 2012</a:t>
            </a:r>
            <a:r>
              <a:rPr lang="en-US" sz="1600" dirty="0" smtClean="0"/>
              <a:t>.</a:t>
            </a:r>
            <a:endParaRPr lang="en-US" sz="16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down)">
                                      <p:cBhvr>
                                        <p:cTn id="10" dur="500"/>
                                        <p:tgtEl>
                                          <p:spTgt spid="11"/>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down)">
                                      <p:cBhvr>
                                        <p:cTn id="13" dur="500"/>
                                        <p:tgtEl>
                                          <p:spTgt spid="14"/>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down)">
                                      <p:cBhvr>
                                        <p:cTn id="16" dur="500"/>
                                        <p:tgtEl>
                                          <p:spTgt spid="16"/>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wipe(down)">
                                      <p:cBhvr>
                                        <p:cTn id="1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animBg="1"/>
      <p:bldP spid="16" grpId="0" animBg="1"/>
      <p:bldP spid="22" grpId="0" animBg="1"/>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28600" y="533400"/>
            <a:ext cx="8469313" cy="2209800"/>
          </a:xfrm>
          <a:prstGeom prst="rect">
            <a:avLst/>
          </a:prstGeom>
          <a:noFill/>
          <a:ln w="9525">
            <a:noFill/>
            <a:miter lim="800000"/>
            <a:headEnd/>
            <a:tailEnd/>
          </a:ln>
          <a:effectLst/>
        </p:spPr>
        <p:txBody>
          <a:bodyPr anchor="ctr"/>
          <a:lstStyle/>
          <a:p>
            <a:pPr algn="just">
              <a:defRPr/>
            </a:pPr>
            <a:r>
              <a:rPr lang="fr-FR" sz="2400" dirty="0">
                <a:latin typeface="Calibri" pitchFamily="34" charset="0"/>
                <a:cs typeface="Calibri" pitchFamily="34" charset="0"/>
              </a:rPr>
              <a:t>La capacité d'autofinancement est la </a:t>
            </a:r>
            <a:r>
              <a:rPr lang="fr-FR" sz="2400" i="1" u="sng" dirty="0">
                <a:effectLst>
                  <a:outerShdw blurRad="38100" dist="38100" dir="2700000" algn="tl">
                    <a:srgbClr val="C0C0C0"/>
                  </a:outerShdw>
                </a:effectLst>
                <a:latin typeface="Calibri" pitchFamily="34" charset="0"/>
                <a:cs typeface="Calibri" pitchFamily="34" charset="0"/>
              </a:rPr>
              <a:t>ressource interne</a:t>
            </a:r>
            <a:r>
              <a:rPr lang="fr-FR" sz="2400" dirty="0">
                <a:latin typeface="Calibri" pitchFamily="34" charset="0"/>
                <a:cs typeface="Calibri" pitchFamily="34" charset="0"/>
              </a:rPr>
              <a:t> dégagée par les opérations enregistrées en produits et charges au cours d'une période et qui reste à la disposition de l'entreprise après encaissement des produits et décaissement des charges concernés</a:t>
            </a:r>
            <a:r>
              <a:rPr lang="fr-FR" sz="2400" dirty="0" smtClean="0">
                <a:latin typeface="Calibri" pitchFamily="34" charset="0"/>
                <a:cs typeface="Calibri" pitchFamily="34" charset="0"/>
              </a:rPr>
              <a:t>.</a:t>
            </a:r>
            <a:endParaRPr lang="fr-FR" sz="3200" dirty="0" smtClean="0">
              <a:latin typeface="Calibri" pitchFamily="34" charset="0"/>
              <a:cs typeface="Calibri" pitchFamily="34" charset="0"/>
            </a:endParaRPr>
          </a:p>
          <a:p>
            <a:pPr algn="just">
              <a:defRPr/>
            </a:pPr>
            <a:endParaRPr lang="fr-FR" sz="2400" dirty="0">
              <a:latin typeface="Calibri" pitchFamily="34" charset="0"/>
              <a:cs typeface="Calibri" pitchFamily="34" charset="0"/>
            </a:endParaRPr>
          </a:p>
        </p:txBody>
      </p:sp>
      <p:sp>
        <p:nvSpPr>
          <p:cNvPr id="5" name="Text Box 4"/>
          <p:cNvSpPr txBox="1">
            <a:spLocks noChangeArrowheads="1"/>
          </p:cNvSpPr>
          <p:nvPr/>
        </p:nvSpPr>
        <p:spPr bwMode="auto">
          <a:xfrm>
            <a:off x="76200" y="76200"/>
            <a:ext cx="8534400" cy="457200"/>
          </a:xfrm>
          <a:prstGeom prst="rect">
            <a:avLst/>
          </a:prstGeom>
          <a:noFill/>
          <a:ln w="9525">
            <a:noFill/>
            <a:miter lim="800000"/>
            <a:headEnd/>
            <a:tailEnd/>
          </a:ln>
          <a:effectLst/>
        </p:spPr>
        <p:txBody>
          <a:bodyPr>
            <a:spAutoFit/>
          </a:bodyPr>
          <a:lstStyle/>
          <a:p>
            <a:pPr>
              <a:spcBef>
                <a:spcPct val="50000"/>
              </a:spcBef>
              <a:defRPr/>
            </a:pPr>
            <a:r>
              <a:rPr lang="fr-FR" sz="2400" b="1" u="sng" dirty="0">
                <a:solidFill>
                  <a:srgbClr val="FF0000"/>
                </a:solidFill>
                <a:effectLst>
                  <a:outerShdw blurRad="38100" dist="38100" dir="2700000" algn="tl">
                    <a:srgbClr val="C0C0C0"/>
                  </a:outerShdw>
                </a:effectLst>
              </a:rPr>
              <a:t>Définition de la CAF :</a:t>
            </a:r>
          </a:p>
        </p:txBody>
      </p:sp>
      <p:sp>
        <p:nvSpPr>
          <p:cNvPr id="6" name="Text Box 4"/>
          <p:cNvSpPr txBox="1">
            <a:spLocks noChangeArrowheads="1"/>
          </p:cNvSpPr>
          <p:nvPr/>
        </p:nvSpPr>
        <p:spPr bwMode="auto">
          <a:xfrm>
            <a:off x="228600" y="2362200"/>
            <a:ext cx="8534400" cy="457200"/>
          </a:xfrm>
          <a:prstGeom prst="rect">
            <a:avLst/>
          </a:prstGeom>
          <a:noFill/>
          <a:ln w="9525">
            <a:noFill/>
            <a:miter lim="800000"/>
            <a:headEnd/>
            <a:tailEnd/>
          </a:ln>
          <a:effectLst/>
        </p:spPr>
        <p:txBody>
          <a:bodyPr>
            <a:spAutoFit/>
          </a:bodyPr>
          <a:lstStyle/>
          <a:p>
            <a:pPr>
              <a:spcBef>
                <a:spcPct val="50000"/>
              </a:spcBef>
              <a:defRPr/>
            </a:pPr>
            <a:r>
              <a:rPr lang="fr-FR" sz="2400" b="1" u="sng" dirty="0" smtClean="0">
                <a:solidFill>
                  <a:srgbClr val="FF0000"/>
                </a:solidFill>
                <a:effectLst>
                  <a:outerShdw blurRad="38100" dist="38100" dir="2700000" algn="tl">
                    <a:srgbClr val="C0C0C0"/>
                  </a:outerShdw>
                </a:effectLst>
              </a:rPr>
              <a:t>Résultat Net </a:t>
            </a:r>
            <a:r>
              <a:rPr lang="fr-FR" sz="2400" b="1" u="sng" dirty="0">
                <a:solidFill>
                  <a:srgbClr val="FF0000"/>
                </a:solidFill>
                <a:effectLst>
                  <a:outerShdw blurRad="38100" dist="38100" dir="2700000" algn="tl">
                    <a:srgbClr val="C0C0C0"/>
                  </a:outerShdw>
                </a:effectLst>
              </a:rPr>
              <a:t>:</a:t>
            </a:r>
          </a:p>
        </p:txBody>
      </p:sp>
      <p:sp>
        <p:nvSpPr>
          <p:cNvPr id="7" name="Rectangle 2"/>
          <p:cNvSpPr>
            <a:spLocks noChangeArrowheads="1"/>
          </p:cNvSpPr>
          <p:nvPr/>
        </p:nvSpPr>
        <p:spPr bwMode="auto">
          <a:xfrm>
            <a:off x="381000" y="3886200"/>
            <a:ext cx="8469313" cy="2209800"/>
          </a:xfrm>
          <a:prstGeom prst="rect">
            <a:avLst/>
          </a:prstGeom>
          <a:noFill/>
          <a:ln w="9525">
            <a:noFill/>
            <a:miter lim="800000"/>
            <a:headEnd/>
            <a:tailEnd/>
          </a:ln>
          <a:effectLst/>
        </p:spPr>
        <p:txBody>
          <a:bodyPr anchor="ctr"/>
          <a:lstStyle/>
          <a:p>
            <a:pPr algn="just">
              <a:defRPr/>
            </a:pPr>
            <a:endParaRPr lang="fr-FR" sz="2400" dirty="0">
              <a:latin typeface="Calibri" pitchFamily="34" charset="0"/>
              <a:cs typeface="Calibri" pitchFamily="34" charset="0"/>
            </a:endParaRPr>
          </a:p>
        </p:txBody>
      </p:sp>
      <p:sp>
        <p:nvSpPr>
          <p:cNvPr id="8" name="Rectangle 7"/>
          <p:cNvSpPr/>
          <p:nvPr/>
        </p:nvSpPr>
        <p:spPr>
          <a:xfrm>
            <a:off x="304800" y="2895600"/>
            <a:ext cx="7924800" cy="3600986"/>
          </a:xfrm>
          <a:prstGeom prst="rect">
            <a:avLst/>
          </a:prstGeom>
        </p:spPr>
        <p:txBody>
          <a:bodyPr wrap="square">
            <a:spAutoFit/>
          </a:bodyPr>
          <a:lstStyle/>
          <a:p>
            <a:pPr algn="just">
              <a:spcAft>
                <a:spcPts val="0"/>
              </a:spcAft>
            </a:pPr>
            <a:r>
              <a:rPr lang="en-US" sz="2400" dirty="0" smtClean="0">
                <a:solidFill>
                  <a:srgbClr val="000000"/>
                </a:solidFill>
                <a:ea typeface="Cambria"/>
                <a:cs typeface="Times New Roman"/>
              </a:rPr>
              <a:t>Le résultat net mesure la performance globale d’une entreprise. Il s’agit donc d’un indicateur important. C’est d’ailleurs ce résultat qui :</a:t>
            </a:r>
            <a:endParaRPr lang="en-US" sz="2400" dirty="0" smtClean="0">
              <a:ea typeface="Cambria"/>
              <a:cs typeface="Times New Roman"/>
            </a:endParaRPr>
          </a:p>
          <a:p>
            <a:pPr marL="342900" lvl="0" indent="-342900" algn="just">
              <a:spcAft>
                <a:spcPts val="0"/>
              </a:spcAft>
              <a:buSzPts val="1000"/>
              <a:buFont typeface="Symbol"/>
              <a:buChar char=""/>
              <a:tabLst>
                <a:tab pos="457200" algn="l"/>
              </a:tabLst>
            </a:pPr>
            <a:r>
              <a:rPr lang="en-US" sz="2400" dirty="0" smtClean="0">
                <a:solidFill>
                  <a:srgbClr val="000000"/>
                </a:solidFill>
                <a:ea typeface="Cambria"/>
                <a:cs typeface="Times New Roman"/>
              </a:rPr>
              <a:t>Est retraité pour parvenir au résultat fiscal (base de calcul de l’impôt sur les bénéfices),</a:t>
            </a:r>
            <a:endParaRPr lang="en-US" sz="2400" dirty="0" smtClean="0">
              <a:ea typeface="Cambria"/>
              <a:cs typeface="Times New Roman"/>
            </a:endParaRPr>
          </a:p>
          <a:p>
            <a:pPr marL="342900" lvl="0" indent="-342900" algn="just">
              <a:spcAft>
                <a:spcPts val="0"/>
              </a:spcAft>
              <a:buSzPts val="1000"/>
              <a:buFont typeface="Symbol"/>
              <a:buChar char=""/>
              <a:tabLst>
                <a:tab pos="457200" algn="l"/>
              </a:tabLst>
            </a:pPr>
            <a:r>
              <a:rPr lang="en-US" sz="2400" dirty="0" smtClean="0">
                <a:solidFill>
                  <a:srgbClr val="000000"/>
                </a:solidFill>
                <a:ea typeface="Cambria"/>
                <a:cs typeface="Times New Roman"/>
              </a:rPr>
              <a:t>Fait l’objet d’une affectation chaque année par l’assemblée générale ordinaire annuelle,</a:t>
            </a:r>
            <a:endParaRPr lang="en-US" sz="2400" dirty="0" smtClean="0">
              <a:ea typeface="Cambria"/>
              <a:cs typeface="Times New Roman"/>
            </a:endParaRPr>
          </a:p>
          <a:p>
            <a:pPr marL="342900" lvl="0" indent="-342900" algn="just">
              <a:spcAft>
                <a:spcPts val="0"/>
              </a:spcAft>
              <a:buSzPts val="1000"/>
              <a:buFont typeface="Symbol"/>
              <a:buChar char=""/>
              <a:tabLst>
                <a:tab pos="457200" algn="l"/>
              </a:tabLst>
            </a:pPr>
            <a:r>
              <a:rPr lang="en-US" sz="2400" dirty="0" smtClean="0">
                <a:solidFill>
                  <a:srgbClr val="000000"/>
                </a:solidFill>
                <a:ea typeface="Cambria"/>
                <a:cs typeface="Times New Roman"/>
              </a:rPr>
              <a:t>Et qui est diffusé au tiers par le biais du dépôt des comptes annuels.</a:t>
            </a:r>
            <a:endParaRPr lang="en-US" sz="2400" dirty="0" smtClean="0">
              <a:ea typeface="Cambria"/>
              <a:cs typeface="Times New Roman"/>
            </a:endParaRPr>
          </a:p>
          <a:p>
            <a:pPr>
              <a:spcAft>
                <a:spcPts val="0"/>
              </a:spcAft>
            </a:pPr>
            <a:r>
              <a:rPr lang="fr-FR" sz="1200" dirty="0" smtClean="0">
                <a:latin typeface="Times New Roman"/>
                <a:ea typeface="Cambria"/>
                <a:cs typeface="Times New Roman"/>
              </a:rPr>
              <a:t> </a:t>
            </a:r>
            <a:endParaRPr lang="en-US" sz="1200" dirty="0">
              <a:latin typeface="Times New Roman"/>
              <a:ea typeface="Cambria"/>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0-#ppt_w/2"/>
                                          </p:val>
                                        </p:tav>
                                        <p:tav tm="100000">
                                          <p:val>
                                            <p:strVal val="#ppt_x"/>
                                          </p:val>
                                        </p:tav>
                                      </p:tavLst>
                                    </p:anim>
                                    <p:anim calcmode="lin" valueType="num">
                                      <p:cBhvr additive="base">
                                        <p:cTn id="14"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nodePh="1">
                                  <p:stCondLst>
                                    <p:cond delay="0"/>
                                  </p:stCondLst>
                                  <p:endCondLst>
                                    <p:cond evt="begin" delay="0">
                                      <p:tn val="23"/>
                                    </p:cond>
                                  </p:end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0-#ppt_w/2"/>
                                          </p:val>
                                        </p:tav>
                                        <p:tav tm="100000">
                                          <p:val>
                                            <p:strVal val="#ppt_x"/>
                                          </p:val>
                                        </p:tav>
                                      </p:tavLst>
                                    </p:anim>
                                    <p:anim calcmode="lin" valueType="num">
                                      <p:cBhvr additive="base">
                                        <p:cTn id="26"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5" grpId="0" autoUpdateAnimBg="0"/>
      <p:bldP spid="6" grpId="0" autoUpdateAnimBg="0"/>
      <p:bldP spid="7" grpId="0" autoUpdateAnimBg="0"/>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0" y="228600"/>
            <a:ext cx="8534400" cy="457200"/>
          </a:xfrm>
          <a:prstGeom prst="rect">
            <a:avLst/>
          </a:prstGeom>
          <a:noFill/>
          <a:ln w="9525">
            <a:noFill/>
            <a:miter lim="800000"/>
            <a:headEnd/>
            <a:tailEnd/>
          </a:ln>
          <a:effectLst/>
        </p:spPr>
        <p:txBody>
          <a:bodyPr>
            <a:spAutoFit/>
          </a:bodyPr>
          <a:lstStyle/>
          <a:p>
            <a:pPr>
              <a:spcBef>
                <a:spcPct val="50000"/>
              </a:spcBef>
              <a:defRPr/>
            </a:pPr>
            <a:r>
              <a:rPr lang="fr-FR" sz="2400" b="1" u="sng" dirty="0" smtClean="0">
                <a:effectLst>
                  <a:outerShdw blurRad="38100" dist="38100" dir="2700000" algn="tl">
                    <a:srgbClr val="C0C0C0"/>
                  </a:outerShdw>
                </a:effectLst>
              </a:rPr>
              <a:t>  A </a:t>
            </a:r>
            <a:r>
              <a:rPr lang="fr-FR" sz="2400" b="1" u="sng" dirty="0">
                <a:effectLst>
                  <a:outerShdw blurRad="38100" dist="38100" dir="2700000" algn="tl">
                    <a:srgbClr val="C0C0C0"/>
                  </a:outerShdw>
                </a:effectLst>
              </a:rPr>
              <a:t>quoi sert la </a:t>
            </a:r>
            <a:r>
              <a:rPr lang="fr-FR" sz="2400" b="1" u="sng" dirty="0" smtClean="0">
                <a:effectLst>
                  <a:outerShdw blurRad="38100" dist="38100" dir="2700000" algn="tl">
                    <a:srgbClr val="C0C0C0"/>
                  </a:outerShdw>
                </a:effectLst>
              </a:rPr>
              <a:t>Capacité d’autofinancement ?</a:t>
            </a:r>
            <a:endParaRPr lang="fr-FR" sz="2400" b="1" u="sng" dirty="0">
              <a:effectLst>
                <a:outerShdw blurRad="38100" dist="38100" dir="2700000" algn="tl">
                  <a:srgbClr val="C0C0C0"/>
                </a:outerShdw>
              </a:effectLst>
            </a:endParaRPr>
          </a:p>
        </p:txBody>
      </p:sp>
      <p:sp>
        <p:nvSpPr>
          <p:cNvPr id="5" name="Oval 3"/>
          <p:cNvSpPr>
            <a:spLocks noChangeArrowheads="1"/>
          </p:cNvSpPr>
          <p:nvPr/>
        </p:nvSpPr>
        <p:spPr bwMode="auto">
          <a:xfrm>
            <a:off x="76200" y="3048000"/>
            <a:ext cx="2667000" cy="914400"/>
          </a:xfrm>
          <a:prstGeom prst="ellipse">
            <a:avLst/>
          </a:prstGeom>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a:defRPr/>
            </a:pPr>
            <a:r>
              <a:rPr lang="fr-FR" sz="2000" b="1" dirty="0">
                <a:solidFill>
                  <a:schemeClr val="tx1"/>
                </a:solidFill>
                <a:effectLst>
                  <a:outerShdw blurRad="38100" dist="38100" dir="2700000" algn="tl">
                    <a:srgbClr val="000000"/>
                  </a:outerShdw>
                </a:effectLst>
              </a:rPr>
              <a:t>Capacité </a:t>
            </a:r>
          </a:p>
          <a:p>
            <a:pPr algn="ctr">
              <a:defRPr/>
            </a:pPr>
            <a:r>
              <a:rPr lang="fr-FR" sz="2000" b="1" dirty="0">
                <a:solidFill>
                  <a:schemeClr val="tx1"/>
                </a:solidFill>
                <a:effectLst>
                  <a:outerShdw blurRad="38100" dist="38100" dir="2700000" algn="tl">
                    <a:srgbClr val="000000"/>
                  </a:outerShdw>
                </a:effectLst>
              </a:rPr>
              <a:t>d’autofinancement </a:t>
            </a:r>
          </a:p>
        </p:txBody>
      </p:sp>
      <p:grpSp>
        <p:nvGrpSpPr>
          <p:cNvPr id="6" name="Group 24"/>
          <p:cNvGrpSpPr>
            <a:grpSpLocks/>
          </p:cNvGrpSpPr>
          <p:nvPr/>
        </p:nvGrpSpPr>
        <p:grpSpPr bwMode="auto">
          <a:xfrm>
            <a:off x="2743200" y="1371600"/>
            <a:ext cx="1066800" cy="4572000"/>
            <a:chOff x="1728" y="864"/>
            <a:chExt cx="672" cy="2880"/>
          </a:xfrm>
        </p:grpSpPr>
        <p:sp>
          <p:nvSpPr>
            <p:cNvPr id="7" name="Line 5"/>
            <p:cNvSpPr>
              <a:spLocks noChangeShapeType="1"/>
            </p:cNvSpPr>
            <p:nvPr/>
          </p:nvSpPr>
          <p:spPr bwMode="auto">
            <a:xfrm>
              <a:off x="1728" y="2208"/>
              <a:ext cx="336" cy="0"/>
            </a:xfrm>
            <a:prstGeom prst="line">
              <a:avLst/>
            </a:prstGeom>
            <a:noFill/>
            <a:ln w="19050">
              <a:solidFill>
                <a:srgbClr val="CC0099"/>
              </a:solidFill>
              <a:round/>
              <a:headEnd/>
              <a:tailEnd/>
            </a:ln>
          </p:spPr>
          <p:txBody>
            <a:bodyPr/>
            <a:lstStyle/>
            <a:p>
              <a:endParaRPr lang="fr-FR"/>
            </a:p>
          </p:txBody>
        </p:sp>
        <p:sp>
          <p:nvSpPr>
            <p:cNvPr id="8" name="Line 6"/>
            <p:cNvSpPr>
              <a:spLocks noChangeShapeType="1"/>
            </p:cNvSpPr>
            <p:nvPr/>
          </p:nvSpPr>
          <p:spPr bwMode="auto">
            <a:xfrm>
              <a:off x="2064" y="864"/>
              <a:ext cx="0" cy="2880"/>
            </a:xfrm>
            <a:prstGeom prst="line">
              <a:avLst/>
            </a:prstGeom>
            <a:noFill/>
            <a:ln w="19050">
              <a:solidFill>
                <a:srgbClr val="CC0099"/>
              </a:solidFill>
              <a:round/>
              <a:headEnd/>
              <a:tailEnd/>
            </a:ln>
          </p:spPr>
          <p:txBody>
            <a:bodyPr/>
            <a:lstStyle/>
            <a:p>
              <a:endParaRPr lang="fr-FR"/>
            </a:p>
          </p:txBody>
        </p:sp>
        <p:sp>
          <p:nvSpPr>
            <p:cNvPr id="9" name="Line 7"/>
            <p:cNvSpPr>
              <a:spLocks noChangeShapeType="1"/>
            </p:cNvSpPr>
            <p:nvPr/>
          </p:nvSpPr>
          <p:spPr bwMode="auto">
            <a:xfrm>
              <a:off x="2064" y="864"/>
              <a:ext cx="336" cy="0"/>
            </a:xfrm>
            <a:prstGeom prst="line">
              <a:avLst/>
            </a:prstGeom>
            <a:noFill/>
            <a:ln w="19050">
              <a:solidFill>
                <a:srgbClr val="CC0099"/>
              </a:solidFill>
              <a:round/>
              <a:headEnd/>
              <a:tailEnd type="triangle" w="med" len="med"/>
            </a:ln>
          </p:spPr>
          <p:txBody>
            <a:bodyPr/>
            <a:lstStyle/>
            <a:p>
              <a:endParaRPr lang="fr-FR"/>
            </a:p>
          </p:txBody>
        </p:sp>
        <p:sp>
          <p:nvSpPr>
            <p:cNvPr id="10" name="Line 8"/>
            <p:cNvSpPr>
              <a:spLocks noChangeShapeType="1"/>
            </p:cNvSpPr>
            <p:nvPr/>
          </p:nvSpPr>
          <p:spPr bwMode="auto">
            <a:xfrm>
              <a:off x="2064" y="1728"/>
              <a:ext cx="336" cy="0"/>
            </a:xfrm>
            <a:prstGeom prst="line">
              <a:avLst/>
            </a:prstGeom>
            <a:noFill/>
            <a:ln w="19050">
              <a:solidFill>
                <a:srgbClr val="CC0099"/>
              </a:solidFill>
              <a:round/>
              <a:headEnd/>
              <a:tailEnd type="triangle" w="med" len="med"/>
            </a:ln>
          </p:spPr>
          <p:txBody>
            <a:bodyPr/>
            <a:lstStyle/>
            <a:p>
              <a:endParaRPr lang="fr-FR"/>
            </a:p>
          </p:txBody>
        </p:sp>
        <p:sp>
          <p:nvSpPr>
            <p:cNvPr id="11" name="Line 9"/>
            <p:cNvSpPr>
              <a:spLocks noChangeShapeType="1"/>
            </p:cNvSpPr>
            <p:nvPr/>
          </p:nvSpPr>
          <p:spPr bwMode="auto">
            <a:xfrm>
              <a:off x="2064" y="2736"/>
              <a:ext cx="336" cy="0"/>
            </a:xfrm>
            <a:prstGeom prst="line">
              <a:avLst/>
            </a:prstGeom>
            <a:noFill/>
            <a:ln w="19050">
              <a:solidFill>
                <a:srgbClr val="CC0099"/>
              </a:solidFill>
              <a:round/>
              <a:headEnd/>
              <a:tailEnd type="triangle" w="med" len="med"/>
            </a:ln>
          </p:spPr>
          <p:txBody>
            <a:bodyPr/>
            <a:lstStyle/>
            <a:p>
              <a:endParaRPr lang="fr-FR"/>
            </a:p>
          </p:txBody>
        </p:sp>
        <p:sp>
          <p:nvSpPr>
            <p:cNvPr id="12" name="Line 10"/>
            <p:cNvSpPr>
              <a:spLocks noChangeShapeType="1"/>
            </p:cNvSpPr>
            <p:nvPr/>
          </p:nvSpPr>
          <p:spPr bwMode="auto">
            <a:xfrm>
              <a:off x="2064" y="3744"/>
              <a:ext cx="336" cy="0"/>
            </a:xfrm>
            <a:prstGeom prst="line">
              <a:avLst/>
            </a:prstGeom>
            <a:noFill/>
            <a:ln w="19050">
              <a:solidFill>
                <a:srgbClr val="CC0099"/>
              </a:solidFill>
              <a:round/>
              <a:headEnd/>
              <a:tailEnd type="triangle" w="med" len="med"/>
            </a:ln>
          </p:spPr>
          <p:txBody>
            <a:bodyPr/>
            <a:lstStyle/>
            <a:p>
              <a:endParaRPr lang="fr-FR"/>
            </a:p>
          </p:txBody>
        </p:sp>
      </p:grpSp>
      <p:grpSp>
        <p:nvGrpSpPr>
          <p:cNvPr id="13" name="Group 25"/>
          <p:cNvGrpSpPr>
            <a:grpSpLocks/>
          </p:cNvGrpSpPr>
          <p:nvPr/>
        </p:nvGrpSpPr>
        <p:grpSpPr bwMode="auto">
          <a:xfrm>
            <a:off x="3571875" y="762000"/>
            <a:ext cx="5343525" cy="1219200"/>
            <a:chOff x="2250" y="480"/>
            <a:chExt cx="3366" cy="768"/>
          </a:xfrm>
        </p:grpSpPr>
        <p:sp>
          <p:nvSpPr>
            <p:cNvPr id="14" name="Rectangle 11"/>
            <p:cNvSpPr>
              <a:spLocks noChangeArrowheads="1"/>
            </p:cNvSpPr>
            <p:nvPr/>
          </p:nvSpPr>
          <p:spPr bwMode="auto">
            <a:xfrm>
              <a:off x="2250" y="672"/>
              <a:ext cx="1254" cy="43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a:defRPr/>
              </a:pPr>
              <a:r>
                <a:rPr lang="fr-FR" sz="1800" b="1" dirty="0">
                  <a:effectLst>
                    <a:outerShdw blurRad="38100" dist="38100" dir="2700000" algn="tl">
                      <a:srgbClr val="000000"/>
                    </a:outerShdw>
                  </a:effectLst>
                </a:rPr>
                <a:t>Remboursement </a:t>
              </a:r>
            </a:p>
            <a:p>
              <a:pPr algn="ctr">
                <a:defRPr/>
              </a:pPr>
              <a:r>
                <a:rPr lang="fr-FR" sz="1800" b="1" dirty="0">
                  <a:effectLst>
                    <a:outerShdw blurRad="38100" dist="38100" dir="2700000" algn="tl">
                      <a:srgbClr val="000000"/>
                    </a:outerShdw>
                  </a:effectLst>
                </a:rPr>
                <a:t>des emprunts</a:t>
              </a:r>
            </a:p>
          </p:txBody>
        </p:sp>
        <p:sp>
          <p:nvSpPr>
            <p:cNvPr id="15" name="Line 16"/>
            <p:cNvSpPr>
              <a:spLocks noChangeShapeType="1"/>
            </p:cNvSpPr>
            <p:nvPr/>
          </p:nvSpPr>
          <p:spPr bwMode="auto">
            <a:xfrm>
              <a:off x="3504" y="864"/>
              <a:ext cx="336" cy="0"/>
            </a:xfrm>
            <a:prstGeom prst="line">
              <a:avLst/>
            </a:prstGeom>
            <a:noFill/>
            <a:ln w="19050">
              <a:solidFill>
                <a:srgbClr val="CC0099"/>
              </a:solidFill>
              <a:round/>
              <a:headEnd/>
              <a:tailEnd type="triangle" w="med" len="med"/>
            </a:ln>
          </p:spPr>
          <p:txBody>
            <a:bodyPr/>
            <a:lstStyle/>
            <a:p>
              <a:endParaRPr lang="fr-FR"/>
            </a:p>
          </p:txBody>
        </p:sp>
        <p:sp>
          <p:nvSpPr>
            <p:cNvPr id="16" name="Rectangle 20"/>
            <p:cNvSpPr>
              <a:spLocks noChangeArrowheads="1"/>
            </p:cNvSpPr>
            <p:nvPr/>
          </p:nvSpPr>
          <p:spPr bwMode="auto">
            <a:xfrm>
              <a:off x="3840" y="480"/>
              <a:ext cx="1776" cy="76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a:defRPr/>
              </a:pPr>
              <a:r>
                <a:rPr lang="fr-FR" sz="1800" b="1" dirty="0">
                  <a:effectLst>
                    <a:outerShdw blurRad="38100" dist="38100" dir="2700000" algn="tl">
                      <a:srgbClr val="000000"/>
                    </a:outerShdw>
                  </a:effectLst>
                </a:rPr>
                <a:t>L’emprunt est une </a:t>
              </a:r>
            </a:p>
            <a:p>
              <a:pPr algn="ctr">
                <a:defRPr/>
              </a:pPr>
              <a:r>
                <a:rPr lang="fr-FR" sz="1800" b="1" dirty="0">
                  <a:effectLst>
                    <a:outerShdw blurRad="38100" dist="38100" dir="2700000" algn="tl">
                      <a:srgbClr val="000000"/>
                    </a:outerShdw>
                  </a:effectLst>
                </a:rPr>
                <a:t>anticipation de la CAF</a:t>
              </a:r>
            </a:p>
          </p:txBody>
        </p:sp>
      </p:grpSp>
      <p:grpSp>
        <p:nvGrpSpPr>
          <p:cNvPr id="17" name="Group 26"/>
          <p:cNvGrpSpPr>
            <a:grpSpLocks/>
          </p:cNvGrpSpPr>
          <p:nvPr/>
        </p:nvGrpSpPr>
        <p:grpSpPr bwMode="auto">
          <a:xfrm>
            <a:off x="3571875" y="2133600"/>
            <a:ext cx="5343525" cy="1219200"/>
            <a:chOff x="2250" y="1344"/>
            <a:chExt cx="3366" cy="768"/>
          </a:xfrm>
          <a:solidFill>
            <a:schemeClr val="accent4">
              <a:lumMod val="75000"/>
            </a:schemeClr>
          </a:solidFill>
        </p:grpSpPr>
        <p:sp>
          <p:nvSpPr>
            <p:cNvPr id="18" name="Rectangle 12"/>
            <p:cNvSpPr>
              <a:spLocks noChangeArrowheads="1"/>
            </p:cNvSpPr>
            <p:nvPr/>
          </p:nvSpPr>
          <p:spPr bwMode="auto">
            <a:xfrm>
              <a:off x="2250" y="1488"/>
              <a:ext cx="1395" cy="43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a:defRPr/>
              </a:pPr>
              <a:r>
                <a:rPr lang="fr-FR" sz="1800" b="1" dirty="0">
                  <a:effectLst>
                    <a:outerShdw blurRad="38100" dist="38100" dir="2700000" algn="tl">
                      <a:srgbClr val="000000"/>
                    </a:outerShdw>
                  </a:effectLst>
                </a:rPr>
                <a:t>Financement</a:t>
              </a:r>
              <a:r>
                <a:rPr lang="fr-FR" sz="1800" b="1" dirty="0">
                  <a:solidFill>
                    <a:srgbClr val="FFFF00"/>
                  </a:solidFill>
                  <a:effectLst>
                    <a:outerShdw blurRad="38100" dist="38100" dir="2700000" algn="tl">
                      <a:srgbClr val="000000"/>
                    </a:outerShdw>
                  </a:effectLst>
                </a:rPr>
                <a:t> </a:t>
              </a:r>
              <a:r>
                <a:rPr lang="fr-FR" sz="1800" b="1" dirty="0">
                  <a:effectLst>
                    <a:outerShdw blurRad="38100" dist="38100" dir="2700000" algn="tl">
                      <a:srgbClr val="000000"/>
                    </a:outerShdw>
                  </a:effectLst>
                </a:rPr>
                <a:t>des </a:t>
              </a:r>
            </a:p>
            <a:p>
              <a:pPr algn="ctr">
                <a:defRPr/>
              </a:pPr>
              <a:r>
                <a:rPr lang="fr-FR" sz="1800" b="1" dirty="0">
                  <a:effectLst>
                    <a:outerShdw blurRad="38100" dist="38100" dir="2700000" algn="tl">
                      <a:srgbClr val="000000"/>
                    </a:outerShdw>
                  </a:effectLst>
                </a:rPr>
                <a:t>investissements</a:t>
              </a:r>
            </a:p>
          </p:txBody>
        </p:sp>
        <p:sp>
          <p:nvSpPr>
            <p:cNvPr id="19" name="Line 17"/>
            <p:cNvSpPr>
              <a:spLocks noChangeShapeType="1"/>
            </p:cNvSpPr>
            <p:nvPr/>
          </p:nvSpPr>
          <p:spPr bwMode="auto">
            <a:xfrm>
              <a:off x="3504" y="1728"/>
              <a:ext cx="336" cy="0"/>
            </a:xfrm>
            <a:prstGeom prst="line">
              <a:avLst/>
            </a:prstGeom>
            <a:grpFill/>
            <a:ln w="19050">
              <a:solidFill>
                <a:srgbClr val="CC0099"/>
              </a:solidFill>
              <a:round/>
              <a:headEnd/>
              <a:tailEnd type="triangle" w="med" len="med"/>
            </a:ln>
          </p:spPr>
          <p:txBody>
            <a:bodyPr/>
            <a:lstStyle/>
            <a:p>
              <a:endParaRPr lang="fr-FR"/>
            </a:p>
          </p:txBody>
        </p:sp>
        <p:sp>
          <p:nvSpPr>
            <p:cNvPr id="20" name="Rectangle 21"/>
            <p:cNvSpPr>
              <a:spLocks noChangeArrowheads="1"/>
            </p:cNvSpPr>
            <p:nvPr/>
          </p:nvSpPr>
          <p:spPr bwMode="auto">
            <a:xfrm>
              <a:off x="3840" y="1344"/>
              <a:ext cx="1776" cy="768"/>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r>
                <a:rPr lang="fr-FR" sz="1800" b="1" dirty="0">
                  <a:effectLst>
                    <a:outerShdw blurRad="38100" dist="38100" dir="2700000" algn="tl">
                      <a:srgbClr val="000000"/>
                    </a:outerShdw>
                  </a:effectLst>
                </a:rPr>
                <a:t>Financement </a:t>
              </a:r>
              <a:r>
                <a:rPr lang="fr-FR" sz="1800" b="1" dirty="0" smtClean="0">
                  <a:effectLst>
                    <a:outerShdw blurRad="38100" dist="38100" dir="2700000" algn="tl">
                      <a:srgbClr val="000000"/>
                    </a:outerShdw>
                  </a:effectLst>
                </a:rPr>
                <a:t>total</a:t>
              </a:r>
            </a:p>
            <a:p>
              <a:pPr algn="ctr">
                <a:defRPr/>
              </a:pPr>
              <a:r>
                <a:rPr lang="fr-FR" sz="1800" b="1" dirty="0" smtClean="0">
                  <a:effectLst>
                    <a:outerShdw blurRad="38100" dist="38100" dir="2700000" algn="tl">
                      <a:srgbClr val="000000"/>
                    </a:outerShdw>
                  </a:effectLst>
                </a:rPr>
                <a:t> </a:t>
              </a:r>
              <a:r>
                <a:rPr lang="fr-FR" sz="1800" b="1" dirty="0">
                  <a:effectLst>
                    <a:outerShdw blurRad="38100" dist="38100" dir="2700000" algn="tl">
                      <a:srgbClr val="000000"/>
                    </a:outerShdw>
                  </a:effectLst>
                </a:rPr>
                <a:t>ou partiel</a:t>
              </a:r>
            </a:p>
          </p:txBody>
        </p:sp>
      </p:grpSp>
      <p:grpSp>
        <p:nvGrpSpPr>
          <p:cNvPr id="21" name="Group 27"/>
          <p:cNvGrpSpPr>
            <a:grpSpLocks/>
          </p:cNvGrpSpPr>
          <p:nvPr/>
        </p:nvGrpSpPr>
        <p:grpSpPr bwMode="auto">
          <a:xfrm>
            <a:off x="3571868" y="3733800"/>
            <a:ext cx="5343532" cy="1219200"/>
            <a:chOff x="2400" y="2352"/>
            <a:chExt cx="3216" cy="768"/>
          </a:xfrm>
        </p:grpSpPr>
        <p:sp>
          <p:nvSpPr>
            <p:cNvPr id="22" name="Rectangle 13"/>
            <p:cNvSpPr>
              <a:spLocks noChangeArrowheads="1"/>
            </p:cNvSpPr>
            <p:nvPr/>
          </p:nvSpPr>
          <p:spPr bwMode="auto">
            <a:xfrm>
              <a:off x="2400" y="2496"/>
              <a:ext cx="1290" cy="60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a:defRPr/>
              </a:pPr>
              <a:r>
                <a:rPr lang="fr-FR" sz="1800" b="1" dirty="0" smtClean="0">
                  <a:effectLst>
                    <a:outerShdw blurRad="38100" dist="38100" dir="2700000" algn="tl">
                      <a:srgbClr val="000000"/>
                    </a:outerShdw>
                  </a:effectLst>
                </a:rPr>
                <a:t>Augmentation </a:t>
              </a:r>
            </a:p>
            <a:p>
              <a:pPr algn="ctr">
                <a:defRPr/>
              </a:pPr>
              <a:r>
                <a:rPr lang="fr-FR" sz="1800" b="1" dirty="0" smtClean="0">
                  <a:effectLst>
                    <a:outerShdw blurRad="38100" dist="38100" dir="2700000" algn="tl">
                      <a:srgbClr val="000000"/>
                    </a:outerShdw>
                  </a:effectLst>
                </a:rPr>
                <a:t>des</a:t>
              </a:r>
              <a:endParaRPr lang="fr-FR" sz="1800" b="1" dirty="0">
                <a:effectLst>
                  <a:outerShdw blurRad="38100" dist="38100" dir="2700000" algn="tl">
                    <a:srgbClr val="000000"/>
                  </a:outerShdw>
                </a:effectLst>
              </a:endParaRPr>
            </a:p>
            <a:p>
              <a:pPr algn="ctr">
                <a:defRPr/>
              </a:pPr>
              <a:r>
                <a:rPr lang="fr-FR" sz="1800" b="1" dirty="0">
                  <a:effectLst>
                    <a:outerShdw blurRad="38100" dist="38100" dir="2700000" algn="tl">
                      <a:srgbClr val="000000"/>
                    </a:outerShdw>
                  </a:effectLst>
                </a:rPr>
                <a:t>capitaux propres</a:t>
              </a:r>
            </a:p>
          </p:txBody>
        </p:sp>
        <p:sp>
          <p:nvSpPr>
            <p:cNvPr id="23" name="Line 18"/>
            <p:cNvSpPr>
              <a:spLocks noChangeShapeType="1"/>
            </p:cNvSpPr>
            <p:nvPr/>
          </p:nvSpPr>
          <p:spPr bwMode="auto">
            <a:xfrm>
              <a:off x="3504" y="2736"/>
              <a:ext cx="336" cy="0"/>
            </a:xfrm>
            <a:prstGeom prst="line">
              <a:avLst/>
            </a:prstGeom>
            <a:noFill/>
            <a:ln w="19050">
              <a:solidFill>
                <a:srgbClr val="CC0099"/>
              </a:solidFill>
              <a:round/>
              <a:headEnd/>
              <a:tailEnd type="triangle" w="med" len="med"/>
            </a:ln>
          </p:spPr>
          <p:txBody>
            <a:bodyPr/>
            <a:lstStyle/>
            <a:p>
              <a:endParaRPr lang="fr-FR"/>
            </a:p>
          </p:txBody>
        </p:sp>
        <p:sp>
          <p:nvSpPr>
            <p:cNvPr id="24" name="Rectangle 22"/>
            <p:cNvSpPr>
              <a:spLocks noChangeArrowheads="1"/>
            </p:cNvSpPr>
            <p:nvPr/>
          </p:nvSpPr>
          <p:spPr bwMode="auto">
            <a:xfrm>
              <a:off x="3840" y="2352"/>
              <a:ext cx="1776" cy="768"/>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r>
                <a:rPr lang="fr-FR" sz="1800" b="1" dirty="0">
                  <a:solidFill>
                    <a:schemeClr val="tx1"/>
                  </a:solidFill>
                  <a:effectLst>
                    <a:outerShdw blurRad="38100" dist="38100" dir="2700000" algn="tl">
                      <a:srgbClr val="000000"/>
                    </a:outerShdw>
                  </a:effectLst>
                </a:rPr>
                <a:t>Amélioration du fonds </a:t>
              </a:r>
            </a:p>
            <a:p>
              <a:pPr algn="ctr">
                <a:defRPr/>
              </a:pPr>
              <a:r>
                <a:rPr lang="fr-FR" sz="1800" b="1" dirty="0">
                  <a:solidFill>
                    <a:schemeClr val="tx1"/>
                  </a:solidFill>
                  <a:effectLst>
                    <a:outerShdw blurRad="38100" dist="38100" dir="2700000" algn="tl">
                      <a:srgbClr val="000000"/>
                    </a:outerShdw>
                  </a:effectLst>
                </a:rPr>
                <a:t>de roulement </a:t>
              </a:r>
            </a:p>
            <a:p>
              <a:pPr algn="ctr">
                <a:defRPr/>
              </a:pPr>
              <a:r>
                <a:rPr lang="fr-FR" sz="1800" b="1" dirty="0">
                  <a:solidFill>
                    <a:schemeClr val="tx1"/>
                  </a:solidFill>
                  <a:effectLst>
                    <a:outerShdw blurRad="38100" dist="38100" dir="2700000" algn="tl">
                      <a:srgbClr val="000000"/>
                    </a:outerShdw>
                  </a:effectLst>
                </a:rPr>
                <a:t> </a:t>
              </a:r>
            </a:p>
          </p:txBody>
        </p:sp>
      </p:grpSp>
      <p:grpSp>
        <p:nvGrpSpPr>
          <p:cNvPr id="25" name="Group 28"/>
          <p:cNvGrpSpPr>
            <a:grpSpLocks/>
          </p:cNvGrpSpPr>
          <p:nvPr/>
        </p:nvGrpSpPr>
        <p:grpSpPr bwMode="auto">
          <a:xfrm>
            <a:off x="3857620" y="5286388"/>
            <a:ext cx="5105400" cy="1219200"/>
            <a:chOff x="2400" y="3360"/>
            <a:chExt cx="3216" cy="768"/>
          </a:xfrm>
        </p:grpSpPr>
        <p:sp>
          <p:nvSpPr>
            <p:cNvPr id="26" name="Rectangle 14"/>
            <p:cNvSpPr>
              <a:spLocks noChangeArrowheads="1"/>
            </p:cNvSpPr>
            <p:nvPr/>
          </p:nvSpPr>
          <p:spPr bwMode="auto">
            <a:xfrm>
              <a:off x="2400" y="3405"/>
              <a:ext cx="1104" cy="5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a:defRPr/>
              </a:pPr>
              <a:r>
                <a:rPr lang="fr-FR" sz="1800" b="1" dirty="0" smtClean="0">
                  <a:solidFill>
                    <a:schemeClr val="tx1"/>
                  </a:solidFill>
                  <a:effectLst>
                    <a:outerShdw blurRad="38100" dist="38100" dir="2700000" algn="tl">
                      <a:srgbClr val="000000"/>
                    </a:outerShdw>
                  </a:effectLst>
                </a:rPr>
                <a:t>Distribution</a:t>
              </a:r>
            </a:p>
            <a:p>
              <a:pPr algn="ctr">
                <a:defRPr/>
              </a:pPr>
              <a:r>
                <a:rPr lang="fr-FR" sz="1800" b="1" dirty="0" smtClean="0">
                  <a:solidFill>
                    <a:schemeClr val="tx1"/>
                  </a:solidFill>
                  <a:effectLst>
                    <a:outerShdw blurRad="38100" dist="38100" dir="2700000" algn="tl">
                      <a:srgbClr val="000000"/>
                    </a:outerShdw>
                  </a:effectLst>
                </a:rPr>
                <a:t> </a:t>
              </a:r>
              <a:r>
                <a:rPr lang="fr-FR" sz="1800" b="1" dirty="0">
                  <a:solidFill>
                    <a:schemeClr val="tx1"/>
                  </a:solidFill>
                  <a:effectLst>
                    <a:outerShdw blurRad="38100" dist="38100" dir="2700000" algn="tl">
                      <a:srgbClr val="000000"/>
                    </a:outerShdw>
                  </a:effectLst>
                </a:rPr>
                <a:t>des </a:t>
              </a:r>
            </a:p>
            <a:p>
              <a:pPr algn="ctr">
                <a:defRPr/>
              </a:pPr>
              <a:r>
                <a:rPr lang="fr-FR" sz="1800" b="1" dirty="0">
                  <a:solidFill>
                    <a:schemeClr val="tx1"/>
                  </a:solidFill>
                  <a:effectLst>
                    <a:outerShdw blurRad="38100" dist="38100" dir="2700000" algn="tl">
                      <a:srgbClr val="000000"/>
                    </a:outerShdw>
                  </a:effectLst>
                </a:rPr>
                <a:t>dividendes</a:t>
              </a:r>
            </a:p>
          </p:txBody>
        </p:sp>
        <p:sp>
          <p:nvSpPr>
            <p:cNvPr id="27" name="Line 19"/>
            <p:cNvSpPr>
              <a:spLocks noChangeShapeType="1"/>
            </p:cNvSpPr>
            <p:nvPr/>
          </p:nvSpPr>
          <p:spPr bwMode="auto">
            <a:xfrm>
              <a:off x="3504" y="3744"/>
              <a:ext cx="336" cy="0"/>
            </a:xfrm>
            <a:prstGeom prst="line">
              <a:avLst/>
            </a:prstGeom>
            <a:noFill/>
            <a:ln w="19050">
              <a:solidFill>
                <a:srgbClr val="CC0099"/>
              </a:solidFill>
              <a:round/>
              <a:headEnd/>
              <a:tailEnd type="triangle" w="med" len="med"/>
            </a:ln>
          </p:spPr>
          <p:txBody>
            <a:bodyPr/>
            <a:lstStyle/>
            <a:p>
              <a:endParaRPr lang="fr-FR"/>
            </a:p>
          </p:txBody>
        </p:sp>
        <p:sp>
          <p:nvSpPr>
            <p:cNvPr id="28" name="Rectangle 23"/>
            <p:cNvSpPr>
              <a:spLocks noChangeArrowheads="1"/>
            </p:cNvSpPr>
            <p:nvPr/>
          </p:nvSpPr>
          <p:spPr bwMode="auto">
            <a:xfrm>
              <a:off x="3840" y="3360"/>
              <a:ext cx="1776" cy="768"/>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r>
                <a:rPr lang="fr-FR" sz="1800" b="1" dirty="0">
                  <a:solidFill>
                    <a:schemeClr val="tx1"/>
                  </a:solidFill>
                  <a:effectLst>
                    <a:outerShdw blurRad="38100" dist="38100" dir="2700000" algn="tl">
                      <a:srgbClr val="000000"/>
                    </a:outerShdw>
                  </a:effectLst>
                </a:rPr>
                <a:t>En fonction </a:t>
              </a:r>
              <a:endParaRPr lang="fr-FR" sz="1800" b="1" dirty="0" smtClean="0">
                <a:solidFill>
                  <a:schemeClr val="tx1"/>
                </a:solidFill>
                <a:effectLst>
                  <a:outerShdw blurRad="38100" dist="38100" dir="2700000" algn="tl">
                    <a:srgbClr val="000000"/>
                  </a:outerShdw>
                </a:effectLst>
              </a:endParaRPr>
            </a:p>
            <a:p>
              <a:pPr algn="ctr">
                <a:defRPr/>
              </a:pPr>
              <a:r>
                <a:rPr lang="fr-FR" sz="1800" b="1" dirty="0" smtClean="0">
                  <a:solidFill>
                    <a:schemeClr val="tx1"/>
                  </a:solidFill>
                  <a:effectLst>
                    <a:outerShdw blurRad="38100" dist="38100" dir="2700000" algn="tl">
                      <a:srgbClr val="000000"/>
                    </a:outerShdw>
                  </a:effectLst>
                </a:rPr>
                <a:t>de </a:t>
              </a:r>
              <a:r>
                <a:rPr lang="fr-FR" sz="1800" b="1" dirty="0">
                  <a:solidFill>
                    <a:schemeClr val="tx1"/>
                  </a:solidFill>
                  <a:effectLst>
                    <a:outerShdw blurRad="38100" dist="38100" dir="2700000" algn="tl">
                      <a:srgbClr val="000000"/>
                    </a:outerShdw>
                  </a:effectLst>
                </a:rPr>
                <a:t>la politique</a:t>
              </a:r>
            </a:p>
            <a:p>
              <a:pPr algn="ctr">
                <a:defRPr/>
              </a:pPr>
              <a:r>
                <a:rPr lang="fr-FR" sz="1800" b="1" dirty="0">
                  <a:solidFill>
                    <a:schemeClr val="tx1"/>
                  </a:solidFill>
                  <a:effectLst>
                    <a:outerShdw blurRad="38100" dist="38100" dir="2700000" algn="tl">
                      <a:srgbClr val="000000"/>
                    </a:outerShdw>
                  </a:effectLst>
                </a:rPr>
                <a:t>de distribution </a:t>
              </a:r>
            </a:p>
            <a:p>
              <a:pPr algn="ctr">
                <a:defRPr/>
              </a:pPr>
              <a:r>
                <a:rPr lang="fr-FR" sz="1800" b="1" dirty="0">
                  <a:solidFill>
                    <a:schemeClr val="tx1"/>
                  </a:solidFill>
                  <a:effectLst>
                    <a:outerShdw blurRad="38100" dist="38100" dir="2700000" algn="tl">
                      <a:srgbClr val="000000"/>
                    </a:outerShdw>
                  </a:effectLst>
                </a:rPr>
                <a:t>de l’entreprise </a:t>
              </a:r>
            </a:p>
          </p:txBody>
        </p:sp>
      </p:grpSp>
    </p:spTree>
  </p:cSld>
  <p:clrMapOvr>
    <a:masterClrMapping/>
  </p:clrMapOvr>
  <p:transition>
    <p:wheel spokes="8"/>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Chart 1"/>
          <p:cNvGraphicFramePr/>
          <p:nvPr/>
        </p:nvGraphicFramePr>
        <p:xfrm>
          <a:off x="2667000" y="152400"/>
          <a:ext cx="457200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3" name="Content Placeholder 2"/>
          <p:cNvSpPr>
            <a:spLocks noGrp="1"/>
          </p:cNvSpPr>
          <p:nvPr>
            <p:ph idx="1"/>
          </p:nvPr>
        </p:nvSpPr>
        <p:spPr>
          <a:xfrm>
            <a:off x="457200" y="3733800"/>
            <a:ext cx="8001000" cy="2392363"/>
          </a:xfrm>
        </p:spPr>
        <p:txBody>
          <a:bodyPr/>
          <a:lstStyle/>
          <a:p>
            <a:r>
              <a:rPr lang="en-US" dirty="0" smtClean="0"/>
              <a:t>Perte en 2012 </a:t>
            </a:r>
            <a:r>
              <a:rPr lang="fr-FR" dirty="0" smtClean="0"/>
              <a:t>😢</a:t>
            </a:r>
            <a:r>
              <a:rPr lang="en-US" dirty="0" smtClean="0"/>
              <a:t> mais une augmentation en résultats en 2013 et 2014</a:t>
            </a:r>
            <a:r>
              <a:rPr lang="fr-FR" dirty="0" smtClean="0"/>
              <a:t>😀</a:t>
            </a:r>
            <a:endParaRPr lang="en-US" dirty="0" smtClean="0"/>
          </a:p>
          <a:p>
            <a:endParaRPr lang="en-US" dirty="0" smtClean="0"/>
          </a:p>
        </p:txBody>
      </p:sp>
    </p:spTree>
  </p:cSld>
  <p:clrMapOvr>
    <a:masterClrMapping/>
  </p:clrMapOvr>
  <p:transition>
    <p:split orient="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733800"/>
            <a:ext cx="8229600" cy="2392363"/>
          </a:xfrm>
        </p:spPr>
        <p:txBody>
          <a:bodyPr/>
          <a:lstStyle/>
          <a:p>
            <a:r>
              <a:rPr lang="en-US" dirty="0" smtClean="0"/>
              <a:t>la richesse </a:t>
            </a:r>
            <a:r>
              <a:rPr lang="en-US" dirty="0" smtClean="0"/>
              <a:t>crée par l’entreprise, CA et la production est en train d’augmenter pendant la période étudiée</a:t>
            </a:r>
          </a:p>
          <a:p>
            <a:endParaRPr lang="en-US" dirty="0"/>
          </a:p>
        </p:txBody>
      </p:sp>
      <p:graphicFrame>
        <p:nvGraphicFramePr>
          <p:cNvPr id="5" name="Chart 4"/>
          <p:cNvGraphicFramePr/>
          <p:nvPr/>
        </p:nvGraphicFramePr>
        <p:xfrm>
          <a:off x="1447800" y="457200"/>
          <a:ext cx="5410200" cy="3276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
            </a:r>
            <a:r>
              <a:rPr lang="en-US" dirty="0" smtClean="0"/>
              <a:t>onclusion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À partir de tout les indicateurs financières je suis à mesure de conclure que Montage n’est pas saine :</a:t>
            </a:r>
          </a:p>
          <a:p>
            <a:r>
              <a:rPr lang="en-US" dirty="0" smtClean="0"/>
              <a:t>Regle d’équilibre financière n’est pas respecté; </a:t>
            </a:r>
          </a:p>
          <a:p>
            <a:r>
              <a:rPr lang="en-US" dirty="0" smtClean="0"/>
              <a:t>Solvabilité de l’entreprise </a:t>
            </a:r>
            <a:r>
              <a:rPr lang="fr-FR" dirty="0" smtClean="0"/>
              <a:t>😲;</a:t>
            </a:r>
            <a:endParaRPr lang="en-US" dirty="0" smtClean="0"/>
          </a:p>
          <a:p>
            <a:r>
              <a:rPr lang="en-US" dirty="0" smtClean="0"/>
              <a:t>Capacité d’endettement est trop elevée</a:t>
            </a:r>
            <a:r>
              <a:rPr lang="fr-FR" dirty="0" smtClean="0"/>
              <a:t>😲</a:t>
            </a:r>
            <a:r>
              <a:rPr lang="en-US" dirty="0" smtClean="0"/>
              <a:t>;</a:t>
            </a:r>
          </a:p>
          <a:p>
            <a:r>
              <a:rPr lang="en-US" dirty="0" smtClean="0"/>
              <a:t>Gestion de paiments creance clients </a:t>
            </a:r>
            <a:r>
              <a:rPr lang="en-US" dirty="0" smtClean="0"/>
              <a:t>doit être </a:t>
            </a:r>
            <a:r>
              <a:rPr lang="en-US" dirty="0" smtClean="0"/>
              <a:t>revisé</a:t>
            </a:r>
            <a:r>
              <a:rPr lang="fr-FR" dirty="0" smtClean="0"/>
              <a:t>😲</a:t>
            </a:r>
            <a:r>
              <a:rPr lang="en-US" dirty="0" smtClean="0"/>
              <a:t>;</a:t>
            </a:r>
          </a:p>
          <a:p>
            <a:r>
              <a:rPr lang="en-US" dirty="0" smtClean="0"/>
              <a:t>fournisseurs maintanir de bonne relations avec leur fournisseurs</a:t>
            </a:r>
            <a:r>
              <a:rPr lang="fr-FR" dirty="0" smtClean="0"/>
              <a:t>😀</a:t>
            </a:r>
          </a:p>
          <a:p>
            <a:r>
              <a:rPr lang="fr-FR" dirty="0" smtClean="0"/>
              <a:t>Continuer à faire les résultats positifs 😀</a:t>
            </a:r>
            <a:endParaRPr lang="en-US" dirty="0"/>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 du travail</a:t>
            </a:r>
            <a:endParaRPr lang="en-US" dirty="0"/>
          </a:p>
        </p:txBody>
      </p:sp>
      <p:sp>
        <p:nvSpPr>
          <p:cNvPr id="3" name="Content Placeholder 2"/>
          <p:cNvSpPr>
            <a:spLocks noGrp="1"/>
          </p:cNvSpPr>
          <p:nvPr>
            <p:ph idx="1"/>
          </p:nvPr>
        </p:nvSpPr>
        <p:spPr/>
        <p:txBody>
          <a:bodyPr/>
          <a:lstStyle/>
          <a:p>
            <a:r>
              <a:rPr lang="en-US" dirty="0" smtClean="0"/>
              <a:t>Introduction</a:t>
            </a:r>
          </a:p>
          <a:p>
            <a:r>
              <a:rPr lang="en-US" dirty="0" smtClean="0"/>
              <a:t>Objectifs</a:t>
            </a:r>
          </a:p>
          <a:p>
            <a:r>
              <a:rPr lang="en-US" dirty="0" smtClean="0"/>
              <a:t>Analyse Financière??</a:t>
            </a:r>
          </a:p>
          <a:p>
            <a:r>
              <a:rPr lang="en-US" dirty="0" smtClean="0"/>
              <a:t>Presentation de Montage</a:t>
            </a:r>
          </a:p>
          <a:p>
            <a:r>
              <a:rPr lang="en-US" dirty="0" smtClean="0"/>
              <a:t>Cas pratique “Montage”</a:t>
            </a:r>
          </a:p>
          <a:p>
            <a:r>
              <a:rPr lang="en-US" dirty="0" smtClean="0"/>
              <a:t>Conclusion</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descr="Screen Shot 2017-05-21 at 10.30.40.png"/>
          <p:cNvPicPr>
            <a:picLocks noChangeAspect="1"/>
          </p:cNvPicPr>
          <p:nvPr/>
        </p:nvPicPr>
        <p:blipFill>
          <a:blip r:embed="rId2"/>
          <a:stretch>
            <a:fillRect/>
          </a:stretch>
        </p:blipFill>
        <p:spPr>
          <a:xfrm>
            <a:off x="0" y="409754"/>
            <a:ext cx="9144000" cy="6038491"/>
          </a:xfrm>
          <a:prstGeom prst="rect">
            <a:avLst/>
          </a:prstGeom>
        </p:spPr>
      </p:pic>
    </p:spTree>
  </p:cSld>
  <p:clrMapOvr>
    <a:masterClrMapping/>
  </p:clrMapOvr>
  <p:transition>
    <p:check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0" y="1463675"/>
            <a:ext cx="8229600" cy="4708525"/>
          </a:xfrm>
        </p:spPr>
        <p:txBody>
          <a:bodyPr>
            <a:noAutofit/>
          </a:bodyPr>
          <a:lstStyle/>
          <a:p>
            <a:pPr marL="2080786" lvl="2" indent="-544182" algn="ctr" defTabSz="1536603" fontAlgn="auto">
              <a:lnSpc>
                <a:spcPct val="200000"/>
              </a:lnSpc>
              <a:spcBef>
                <a:spcPts val="0"/>
              </a:spcBef>
              <a:spcAft>
                <a:spcPts val="0"/>
              </a:spcAft>
              <a:buFont typeface="Wingdings" pitchFamily="2" charset="2"/>
              <a:buChar char="v"/>
              <a:defRPr/>
            </a:pPr>
            <a:r>
              <a:rPr lang="fr-FR" sz="1600" dirty="0" smtClean="0"/>
              <a:t>Dans </a:t>
            </a:r>
            <a:r>
              <a:rPr lang="fr-FR" sz="1600" dirty="0" smtClean="0"/>
              <a:t>le cadre d’analyse financière :  On va effectué une analyse  qui  va être  base  sur </a:t>
            </a:r>
            <a:r>
              <a:rPr lang="fr-FR" sz="1600" dirty="0" smtClean="0"/>
              <a:t>:</a:t>
            </a:r>
          </a:p>
          <a:p>
            <a:pPr marL="2080786" lvl="2" indent="-544182" algn="ctr" defTabSz="1536603" fontAlgn="auto">
              <a:lnSpc>
                <a:spcPct val="200000"/>
              </a:lnSpc>
              <a:spcBef>
                <a:spcPts val="0"/>
              </a:spcBef>
              <a:spcAft>
                <a:spcPts val="0"/>
              </a:spcAft>
              <a:buNone/>
              <a:defRPr/>
            </a:pPr>
            <a:r>
              <a:rPr lang="fr-FR" sz="1600" dirty="0" smtClean="0"/>
              <a:t>- La </a:t>
            </a:r>
            <a:r>
              <a:rPr lang="fr-FR" sz="1600" dirty="0" smtClean="0"/>
              <a:t>méthode d’évaluation de la  structure financière par l’étude des bilans  financières de trois derniers années ;</a:t>
            </a:r>
            <a:r>
              <a:rPr lang="fr-FR" sz="1600" dirty="0" smtClean="0"/>
              <a:t> </a:t>
            </a:r>
          </a:p>
          <a:p>
            <a:pPr marL="2080786" lvl="2" indent="-544182" algn="ctr" defTabSz="1536603" fontAlgn="auto">
              <a:lnSpc>
                <a:spcPct val="200000"/>
              </a:lnSpc>
              <a:spcBef>
                <a:spcPts val="0"/>
              </a:spcBef>
              <a:spcAft>
                <a:spcPts val="0"/>
              </a:spcAft>
              <a:buNone/>
              <a:defRPr/>
            </a:pPr>
            <a:r>
              <a:rPr lang="fr-FR" sz="1600" dirty="0" smtClean="0"/>
              <a:t>- La </a:t>
            </a:r>
            <a:r>
              <a:rPr lang="fr-FR" sz="1600" dirty="0" smtClean="0"/>
              <a:t>méthode d’analyse de l’exploitation et de performances d’activité  qui se repose sur  l’étude de comptes de résultat  pour les trois derniers années</a:t>
            </a:r>
            <a:r>
              <a:rPr lang="fr-FR" sz="1600" dirty="0" smtClean="0"/>
              <a:t>;</a:t>
            </a:r>
          </a:p>
          <a:p>
            <a:pPr marL="2080786" lvl="2" indent="-544182" algn="ctr" defTabSz="1536603" fontAlgn="auto">
              <a:lnSpc>
                <a:spcPct val="200000"/>
              </a:lnSpc>
              <a:spcBef>
                <a:spcPts val="0"/>
              </a:spcBef>
              <a:spcAft>
                <a:spcPts val="0"/>
              </a:spcAft>
              <a:buNone/>
              <a:defRPr/>
            </a:pPr>
            <a:r>
              <a:rPr lang="fr-FR" sz="1600" dirty="0" smtClean="0"/>
              <a:t>- La </a:t>
            </a:r>
            <a:r>
              <a:rPr lang="fr-FR" sz="1600" dirty="0" smtClean="0"/>
              <a:t>méthode d’appréciation  de la situation financière à travers les ratios.</a:t>
            </a:r>
          </a:p>
          <a:p>
            <a:pPr algn="ctr"/>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 name="Oval 3"/>
          <p:cNvSpPr>
            <a:spLocks noChangeArrowheads="1"/>
          </p:cNvSpPr>
          <p:nvPr/>
        </p:nvSpPr>
        <p:spPr bwMode="auto">
          <a:xfrm>
            <a:off x="609600" y="1828800"/>
            <a:ext cx="2514600" cy="914400"/>
          </a:xfrm>
          <a:prstGeom prst="ellipse">
            <a:avLst/>
          </a:prstGeom>
          <a:ln>
            <a:headEnd/>
            <a:tailEnd/>
          </a:ln>
          <a:extLst/>
        </p:spPr>
        <p:style>
          <a:lnRef idx="2">
            <a:schemeClr val="accent2"/>
          </a:lnRef>
          <a:fillRef idx="1">
            <a:schemeClr val="lt1"/>
          </a:fillRef>
          <a:effectRef idx="0">
            <a:schemeClr val="accent2"/>
          </a:effectRef>
          <a:fontRef idx="minor">
            <a:schemeClr val="dk1"/>
          </a:fontRef>
        </p:style>
        <p:txBody>
          <a:bodyPr wrap="none" anchor="ctr">
            <a:prstTxWarp prst="textNoShape">
              <a:avLst/>
            </a:prstTxWarp>
          </a:bodyPr>
          <a:lstStyle/>
          <a:p>
            <a:pPr algn="ctr"/>
            <a:r>
              <a:rPr lang="fr-FR" sz="1400" b="1">
                <a:solidFill>
                  <a:srgbClr val="000066"/>
                </a:solidFill>
                <a:ea typeface="Arial" pitchFamily="3" charset="0"/>
                <a:cs typeface="Arial" pitchFamily="3" charset="0"/>
              </a:rPr>
              <a:t>Observation</a:t>
            </a:r>
          </a:p>
        </p:txBody>
      </p:sp>
      <p:sp>
        <p:nvSpPr>
          <p:cNvPr id="26" name="Oval 4"/>
          <p:cNvSpPr>
            <a:spLocks noChangeArrowheads="1"/>
          </p:cNvSpPr>
          <p:nvPr/>
        </p:nvSpPr>
        <p:spPr bwMode="auto">
          <a:xfrm>
            <a:off x="3276600" y="1828800"/>
            <a:ext cx="2514600" cy="914400"/>
          </a:xfrm>
          <a:prstGeom prst="ellipse">
            <a:avLst/>
          </a:prstGeom>
          <a:ln>
            <a:headEnd/>
            <a:tailEnd/>
          </a:ln>
          <a:extLst/>
        </p:spPr>
        <p:style>
          <a:lnRef idx="2">
            <a:schemeClr val="accent2"/>
          </a:lnRef>
          <a:fillRef idx="1">
            <a:schemeClr val="lt1"/>
          </a:fillRef>
          <a:effectRef idx="0">
            <a:schemeClr val="accent2"/>
          </a:effectRef>
          <a:fontRef idx="minor">
            <a:schemeClr val="dk1"/>
          </a:fontRef>
        </p:style>
        <p:txBody>
          <a:bodyPr wrap="none" anchor="ctr">
            <a:prstTxWarp prst="textNoShape">
              <a:avLst/>
            </a:prstTxWarp>
          </a:bodyPr>
          <a:lstStyle/>
          <a:p>
            <a:pPr algn="ctr"/>
            <a:r>
              <a:rPr lang="fr-FR" sz="1400" b="1">
                <a:solidFill>
                  <a:srgbClr val="000066"/>
                </a:solidFill>
                <a:ea typeface="Arial" pitchFamily="3" charset="0"/>
                <a:cs typeface="Arial" pitchFamily="3" charset="0"/>
              </a:rPr>
              <a:t>Exploitation</a:t>
            </a:r>
          </a:p>
        </p:txBody>
      </p:sp>
      <p:sp>
        <p:nvSpPr>
          <p:cNvPr id="27" name="Oval 5"/>
          <p:cNvSpPr>
            <a:spLocks noChangeArrowheads="1"/>
          </p:cNvSpPr>
          <p:nvPr/>
        </p:nvSpPr>
        <p:spPr bwMode="auto">
          <a:xfrm>
            <a:off x="5943600" y="1828800"/>
            <a:ext cx="2514600" cy="914400"/>
          </a:xfrm>
          <a:prstGeom prst="ellipse">
            <a:avLst/>
          </a:prstGeom>
          <a:ln>
            <a:headEnd/>
            <a:tailEnd/>
          </a:ln>
          <a:extLst/>
        </p:spPr>
        <p:style>
          <a:lnRef idx="2">
            <a:schemeClr val="accent2"/>
          </a:lnRef>
          <a:fillRef idx="1">
            <a:schemeClr val="lt1"/>
          </a:fillRef>
          <a:effectRef idx="0">
            <a:schemeClr val="accent2"/>
          </a:effectRef>
          <a:fontRef idx="minor">
            <a:schemeClr val="dk1"/>
          </a:fontRef>
        </p:style>
        <p:txBody>
          <a:bodyPr wrap="none" anchor="ctr">
            <a:prstTxWarp prst="textNoShape">
              <a:avLst/>
            </a:prstTxWarp>
          </a:bodyPr>
          <a:lstStyle/>
          <a:p>
            <a:pPr algn="ctr"/>
            <a:r>
              <a:rPr lang="fr-FR" sz="1400" b="1">
                <a:solidFill>
                  <a:srgbClr val="000066"/>
                </a:solidFill>
                <a:ea typeface="Arial" pitchFamily="3" charset="0"/>
                <a:cs typeface="Arial" pitchFamily="3" charset="0"/>
              </a:rPr>
              <a:t>Analyse</a:t>
            </a:r>
          </a:p>
        </p:txBody>
      </p:sp>
      <p:grpSp>
        <p:nvGrpSpPr>
          <p:cNvPr id="28" name="Group 21"/>
          <p:cNvGrpSpPr>
            <a:grpSpLocks/>
          </p:cNvGrpSpPr>
          <p:nvPr/>
        </p:nvGrpSpPr>
        <p:grpSpPr bwMode="auto">
          <a:xfrm>
            <a:off x="1752600" y="838200"/>
            <a:ext cx="5486400" cy="990600"/>
            <a:chOff x="1104" y="528"/>
            <a:chExt cx="3456" cy="624"/>
          </a:xfrm>
        </p:grpSpPr>
        <p:sp>
          <p:nvSpPr>
            <p:cNvPr id="29" name="Line 6"/>
            <p:cNvSpPr>
              <a:spLocks noChangeShapeType="1"/>
            </p:cNvSpPr>
            <p:nvPr/>
          </p:nvSpPr>
          <p:spPr bwMode="auto">
            <a:xfrm>
              <a:off x="2880" y="816"/>
              <a:ext cx="0" cy="336"/>
            </a:xfrm>
            <a:prstGeom prst="line">
              <a:avLst/>
            </a:prstGeom>
            <a:ln>
              <a:headEnd/>
              <a:tailEnd type="triangle" w="med" len="med"/>
            </a:ln>
            <a:extLst/>
          </p:spPr>
          <p:style>
            <a:lnRef idx="2">
              <a:schemeClr val="accent2"/>
            </a:lnRef>
            <a:fillRef idx="1">
              <a:schemeClr val="lt1"/>
            </a:fillRef>
            <a:effectRef idx="0">
              <a:schemeClr val="accent2"/>
            </a:effectRef>
            <a:fontRef idx="minor">
              <a:schemeClr val="dk1"/>
            </a:fontRef>
          </p:style>
          <p:txBody>
            <a:bodyPr/>
            <a:lstStyle/>
            <a:p>
              <a:pPr>
                <a:defRPr/>
              </a:pPr>
              <a:endParaRPr lang="fr-FR" sz="1400"/>
            </a:p>
          </p:txBody>
        </p:sp>
        <p:sp>
          <p:nvSpPr>
            <p:cNvPr id="30" name="Line 7"/>
            <p:cNvSpPr>
              <a:spLocks noChangeShapeType="1"/>
            </p:cNvSpPr>
            <p:nvPr/>
          </p:nvSpPr>
          <p:spPr bwMode="auto">
            <a:xfrm flipH="1">
              <a:off x="1104" y="816"/>
              <a:ext cx="1776" cy="336"/>
            </a:xfrm>
            <a:prstGeom prst="line">
              <a:avLst/>
            </a:prstGeom>
            <a:ln>
              <a:headEnd/>
              <a:tailEnd type="triangle" w="med" len="med"/>
            </a:ln>
            <a:extLst/>
          </p:spPr>
          <p:style>
            <a:lnRef idx="2">
              <a:schemeClr val="accent2"/>
            </a:lnRef>
            <a:fillRef idx="1">
              <a:schemeClr val="lt1"/>
            </a:fillRef>
            <a:effectRef idx="0">
              <a:schemeClr val="accent2"/>
            </a:effectRef>
            <a:fontRef idx="minor">
              <a:schemeClr val="dk1"/>
            </a:fontRef>
          </p:style>
          <p:txBody>
            <a:bodyPr/>
            <a:lstStyle/>
            <a:p>
              <a:pPr>
                <a:defRPr/>
              </a:pPr>
              <a:endParaRPr lang="fr-FR" sz="1400"/>
            </a:p>
          </p:txBody>
        </p:sp>
        <p:sp>
          <p:nvSpPr>
            <p:cNvPr id="31" name="Line 8"/>
            <p:cNvSpPr>
              <a:spLocks noChangeShapeType="1"/>
            </p:cNvSpPr>
            <p:nvPr/>
          </p:nvSpPr>
          <p:spPr bwMode="auto">
            <a:xfrm>
              <a:off x="2880" y="816"/>
              <a:ext cx="1680" cy="336"/>
            </a:xfrm>
            <a:prstGeom prst="line">
              <a:avLst/>
            </a:prstGeom>
            <a:ln>
              <a:headEnd/>
              <a:tailEnd type="triangle" w="med" len="med"/>
            </a:ln>
            <a:extLst/>
          </p:spPr>
          <p:style>
            <a:lnRef idx="2">
              <a:schemeClr val="accent2"/>
            </a:lnRef>
            <a:fillRef idx="1">
              <a:schemeClr val="lt1"/>
            </a:fillRef>
            <a:effectRef idx="0">
              <a:schemeClr val="accent2"/>
            </a:effectRef>
            <a:fontRef idx="minor">
              <a:schemeClr val="dk1"/>
            </a:fontRef>
          </p:style>
          <p:txBody>
            <a:bodyPr/>
            <a:lstStyle/>
            <a:p>
              <a:pPr>
                <a:defRPr/>
              </a:pPr>
              <a:endParaRPr lang="fr-FR" sz="1400"/>
            </a:p>
          </p:txBody>
        </p:sp>
        <p:sp>
          <p:nvSpPr>
            <p:cNvPr id="32" name="Rectangle 9"/>
            <p:cNvSpPr>
              <a:spLocks noChangeArrowheads="1"/>
            </p:cNvSpPr>
            <p:nvPr/>
          </p:nvSpPr>
          <p:spPr bwMode="auto">
            <a:xfrm>
              <a:off x="1791" y="528"/>
              <a:ext cx="2223" cy="288"/>
            </a:xfrm>
            <a:prstGeom prst="rect">
              <a:avLst/>
            </a:prstGeom>
            <a:ln>
              <a:headEnd/>
              <a:tailEnd/>
            </a:ln>
            <a:extLst/>
          </p:spPr>
          <p:style>
            <a:lnRef idx="2">
              <a:schemeClr val="accent2"/>
            </a:lnRef>
            <a:fillRef idx="1">
              <a:schemeClr val="lt1"/>
            </a:fillRef>
            <a:effectRef idx="0">
              <a:schemeClr val="accent2"/>
            </a:effectRef>
            <a:fontRef idx="minor">
              <a:schemeClr val="dk1"/>
            </a:fontRef>
          </p:style>
          <p:txBody>
            <a:bodyPr wrap="none" anchor="ctr">
              <a:prstTxWarp prst="textNoShape">
                <a:avLst/>
              </a:prstTxWarp>
            </a:bodyPr>
            <a:lstStyle/>
            <a:p>
              <a:pPr algn="ctr"/>
              <a:r>
                <a:rPr lang="fr-FR" sz="1400" b="1">
                  <a:solidFill>
                    <a:srgbClr val="000066"/>
                  </a:solidFill>
                  <a:ea typeface="Arial" pitchFamily="3" charset="0"/>
                  <a:cs typeface="Arial" pitchFamily="3" charset="0"/>
                </a:rPr>
                <a:t> </a:t>
              </a:r>
              <a:r>
                <a:rPr lang="fr-FR" sz="1400" b="1">
                  <a:solidFill>
                    <a:schemeClr val="tx1"/>
                  </a:solidFill>
                  <a:ea typeface="Arial" pitchFamily="3" charset="0"/>
                  <a:cs typeface="Arial" pitchFamily="3" charset="0"/>
                </a:rPr>
                <a:t>Démarche de l’analyse financière </a:t>
              </a:r>
            </a:p>
          </p:txBody>
        </p:sp>
      </p:grpSp>
      <p:sp>
        <p:nvSpPr>
          <p:cNvPr id="33" name="Oval 11"/>
          <p:cNvSpPr>
            <a:spLocks noChangeArrowheads="1"/>
          </p:cNvSpPr>
          <p:nvPr/>
        </p:nvSpPr>
        <p:spPr bwMode="auto">
          <a:xfrm>
            <a:off x="685800" y="4419600"/>
            <a:ext cx="1981200" cy="685800"/>
          </a:xfrm>
          <a:prstGeom prst="ellipse">
            <a:avLst/>
          </a:prstGeom>
          <a:ln>
            <a:headEnd/>
            <a:tailEnd/>
          </a:ln>
          <a:extLst/>
        </p:spPr>
        <p:style>
          <a:lnRef idx="2">
            <a:schemeClr val="accent2"/>
          </a:lnRef>
          <a:fillRef idx="1">
            <a:schemeClr val="lt1"/>
          </a:fillRef>
          <a:effectRef idx="0">
            <a:schemeClr val="accent2"/>
          </a:effectRef>
          <a:fontRef idx="minor">
            <a:schemeClr val="dk1"/>
          </a:fontRef>
        </p:style>
        <p:txBody>
          <a:bodyPr wrap="none" anchor="ctr">
            <a:prstTxWarp prst="textNoShape">
              <a:avLst/>
            </a:prstTxWarp>
          </a:bodyPr>
          <a:lstStyle/>
          <a:p>
            <a:pPr algn="ctr"/>
            <a:r>
              <a:rPr lang="fr-FR" sz="1400" b="1">
                <a:solidFill>
                  <a:srgbClr val="000066"/>
                </a:solidFill>
                <a:ea typeface="Arial" pitchFamily="3" charset="0"/>
                <a:cs typeface="Arial" pitchFamily="3" charset="0"/>
              </a:rPr>
              <a:t>Rentabilité</a:t>
            </a:r>
          </a:p>
        </p:txBody>
      </p:sp>
      <p:sp>
        <p:nvSpPr>
          <p:cNvPr id="34" name="Oval 12"/>
          <p:cNvSpPr>
            <a:spLocks noChangeArrowheads="1"/>
          </p:cNvSpPr>
          <p:nvPr/>
        </p:nvSpPr>
        <p:spPr bwMode="auto">
          <a:xfrm>
            <a:off x="3495675" y="4508500"/>
            <a:ext cx="1981200" cy="685800"/>
          </a:xfrm>
          <a:prstGeom prst="ellipse">
            <a:avLst/>
          </a:prstGeom>
          <a:ln>
            <a:headEnd/>
            <a:tailEnd/>
          </a:ln>
          <a:extLst/>
        </p:spPr>
        <p:style>
          <a:lnRef idx="2">
            <a:schemeClr val="accent2"/>
          </a:lnRef>
          <a:fillRef idx="1">
            <a:schemeClr val="lt1"/>
          </a:fillRef>
          <a:effectRef idx="0">
            <a:schemeClr val="accent2"/>
          </a:effectRef>
          <a:fontRef idx="minor">
            <a:schemeClr val="dk1"/>
          </a:fontRef>
        </p:style>
        <p:txBody>
          <a:bodyPr wrap="none" anchor="ctr">
            <a:prstTxWarp prst="textNoShape">
              <a:avLst/>
            </a:prstTxWarp>
          </a:bodyPr>
          <a:lstStyle/>
          <a:p>
            <a:pPr algn="ctr"/>
            <a:r>
              <a:rPr lang="fr-FR" sz="1400" b="1">
                <a:solidFill>
                  <a:srgbClr val="000066"/>
                </a:solidFill>
                <a:ea typeface="Arial" pitchFamily="3" charset="0"/>
                <a:cs typeface="Arial" pitchFamily="3" charset="0"/>
              </a:rPr>
              <a:t>Liquidité </a:t>
            </a:r>
          </a:p>
        </p:txBody>
      </p:sp>
      <p:sp>
        <p:nvSpPr>
          <p:cNvPr id="35" name="Oval 13"/>
          <p:cNvSpPr>
            <a:spLocks noChangeArrowheads="1"/>
          </p:cNvSpPr>
          <p:nvPr/>
        </p:nvSpPr>
        <p:spPr bwMode="auto">
          <a:xfrm>
            <a:off x="6500813" y="4405313"/>
            <a:ext cx="1981200" cy="685800"/>
          </a:xfrm>
          <a:prstGeom prst="ellipse">
            <a:avLst/>
          </a:prstGeom>
          <a:ln>
            <a:headEnd/>
            <a:tailEnd/>
          </a:ln>
          <a:extLst/>
        </p:spPr>
        <p:style>
          <a:lnRef idx="2">
            <a:schemeClr val="accent2"/>
          </a:lnRef>
          <a:fillRef idx="1">
            <a:schemeClr val="lt1"/>
          </a:fillRef>
          <a:effectRef idx="0">
            <a:schemeClr val="accent2"/>
          </a:effectRef>
          <a:fontRef idx="minor">
            <a:schemeClr val="dk1"/>
          </a:fontRef>
        </p:style>
        <p:txBody>
          <a:bodyPr wrap="none" anchor="ctr">
            <a:prstTxWarp prst="textNoShape">
              <a:avLst/>
            </a:prstTxWarp>
          </a:bodyPr>
          <a:lstStyle/>
          <a:p>
            <a:pPr algn="ctr"/>
            <a:r>
              <a:rPr lang="fr-FR" sz="1400" b="1">
                <a:solidFill>
                  <a:srgbClr val="000066"/>
                </a:solidFill>
                <a:ea typeface="Arial" pitchFamily="3" charset="0"/>
                <a:cs typeface="Arial" pitchFamily="3" charset="0"/>
              </a:rPr>
              <a:t>Solvabilité </a:t>
            </a:r>
          </a:p>
        </p:txBody>
      </p:sp>
      <p:grpSp>
        <p:nvGrpSpPr>
          <p:cNvPr id="36" name="Group 22"/>
          <p:cNvGrpSpPr>
            <a:grpSpLocks/>
          </p:cNvGrpSpPr>
          <p:nvPr/>
        </p:nvGrpSpPr>
        <p:grpSpPr bwMode="auto">
          <a:xfrm>
            <a:off x="1752600" y="3279775"/>
            <a:ext cx="5486400" cy="1230313"/>
            <a:chOff x="1110" y="2112"/>
            <a:chExt cx="3456" cy="775"/>
          </a:xfrm>
        </p:grpSpPr>
        <p:sp>
          <p:nvSpPr>
            <p:cNvPr id="37" name="Rectangle 10"/>
            <p:cNvSpPr>
              <a:spLocks noChangeArrowheads="1"/>
            </p:cNvSpPr>
            <p:nvPr/>
          </p:nvSpPr>
          <p:spPr bwMode="auto">
            <a:xfrm>
              <a:off x="1872" y="2112"/>
              <a:ext cx="2064" cy="288"/>
            </a:xfrm>
            <a:prstGeom prst="rect">
              <a:avLst/>
            </a:prstGeom>
            <a:ln>
              <a:headEnd/>
              <a:tailEnd/>
            </a:ln>
            <a:extLst/>
          </p:spPr>
          <p:style>
            <a:lnRef idx="2">
              <a:schemeClr val="accent2"/>
            </a:lnRef>
            <a:fillRef idx="1">
              <a:schemeClr val="lt1"/>
            </a:fillRef>
            <a:effectRef idx="0">
              <a:schemeClr val="accent2"/>
            </a:effectRef>
            <a:fontRef idx="minor">
              <a:schemeClr val="dk1"/>
            </a:fontRef>
          </p:style>
          <p:txBody>
            <a:bodyPr wrap="none" anchor="ctr">
              <a:prstTxWarp prst="textNoShape">
                <a:avLst/>
              </a:prstTxWarp>
            </a:bodyPr>
            <a:lstStyle/>
            <a:p>
              <a:pPr algn="ctr"/>
              <a:r>
                <a:rPr lang="fr-FR" sz="1400" b="1">
                  <a:solidFill>
                    <a:srgbClr val="000066"/>
                  </a:solidFill>
                  <a:ea typeface="Arial" pitchFamily="3" charset="0"/>
                  <a:cs typeface="Arial" pitchFamily="3" charset="0"/>
                </a:rPr>
                <a:t> Objectifs de l’analyse financière  </a:t>
              </a:r>
            </a:p>
          </p:txBody>
        </p:sp>
        <p:sp>
          <p:nvSpPr>
            <p:cNvPr id="38" name="Line 15"/>
            <p:cNvSpPr>
              <a:spLocks noChangeShapeType="1"/>
            </p:cNvSpPr>
            <p:nvPr/>
          </p:nvSpPr>
          <p:spPr bwMode="auto">
            <a:xfrm flipH="1">
              <a:off x="1110" y="2400"/>
              <a:ext cx="1722" cy="430"/>
            </a:xfrm>
            <a:prstGeom prst="line">
              <a:avLst/>
            </a:prstGeom>
            <a:ln>
              <a:headEnd/>
              <a:tailEnd type="triangle" w="med" len="med"/>
            </a:ln>
            <a:extLst/>
          </p:spPr>
          <p:style>
            <a:lnRef idx="2">
              <a:schemeClr val="accent2"/>
            </a:lnRef>
            <a:fillRef idx="1">
              <a:schemeClr val="lt1"/>
            </a:fillRef>
            <a:effectRef idx="0">
              <a:schemeClr val="accent2"/>
            </a:effectRef>
            <a:fontRef idx="minor">
              <a:schemeClr val="dk1"/>
            </a:fontRef>
          </p:style>
          <p:txBody>
            <a:bodyPr/>
            <a:lstStyle/>
            <a:p>
              <a:pPr>
                <a:defRPr/>
              </a:pPr>
              <a:endParaRPr lang="fr-FR" sz="1400"/>
            </a:p>
          </p:txBody>
        </p:sp>
        <p:sp>
          <p:nvSpPr>
            <p:cNvPr id="39" name="Line 16"/>
            <p:cNvSpPr>
              <a:spLocks noChangeShapeType="1"/>
            </p:cNvSpPr>
            <p:nvPr/>
          </p:nvSpPr>
          <p:spPr bwMode="auto">
            <a:xfrm flipH="1">
              <a:off x="2861" y="2400"/>
              <a:ext cx="19" cy="487"/>
            </a:xfrm>
            <a:prstGeom prst="line">
              <a:avLst/>
            </a:prstGeom>
            <a:ln>
              <a:headEnd/>
              <a:tailEnd type="triangle" w="med" len="med"/>
            </a:ln>
            <a:extLst/>
          </p:spPr>
          <p:style>
            <a:lnRef idx="2">
              <a:schemeClr val="accent2"/>
            </a:lnRef>
            <a:fillRef idx="1">
              <a:schemeClr val="lt1"/>
            </a:fillRef>
            <a:effectRef idx="0">
              <a:schemeClr val="accent2"/>
            </a:effectRef>
            <a:fontRef idx="minor">
              <a:schemeClr val="dk1"/>
            </a:fontRef>
          </p:style>
          <p:txBody>
            <a:bodyPr/>
            <a:lstStyle/>
            <a:p>
              <a:pPr>
                <a:defRPr/>
              </a:pPr>
              <a:endParaRPr lang="fr-FR" sz="1400"/>
            </a:p>
          </p:txBody>
        </p:sp>
        <p:sp>
          <p:nvSpPr>
            <p:cNvPr id="40" name="Line 17"/>
            <p:cNvSpPr>
              <a:spLocks noChangeShapeType="1"/>
            </p:cNvSpPr>
            <p:nvPr/>
          </p:nvSpPr>
          <p:spPr bwMode="auto">
            <a:xfrm>
              <a:off x="2880" y="2400"/>
              <a:ext cx="1686" cy="421"/>
            </a:xfrm>
            <a:prstGeom prst="line">
              <a:avLst/>
            </a:prstGeom>
            <a:ln>
              <a:headEnd/>
              <a:tailEnd type="triangle" w="med" len="med"/>
            </a:ln>
            <a:extLst/>
          </p:spPr>
          <p:style>
            <a:lnRef idx="2">
              <a:schemeClr val="accent2"/>
            </a:lnRef>
            <a:fillRef idx="1">
              <a:schemeClr val="lt1"/>
            </a:fillRef>
            <a:effectRef idx="0">
              <a:schemeClr val="accent2"/>
            </a:effectRef>
            <a:fontRef idx="minor">
              <a:schemeClr val="dk1"/>
            </a:fontRef>
          </p:style>
          <p:txBody>
            <a:bodyPr/>
            <a:lstStyle/>
            <a:p>
              <a:pPr>
                <a:defRPr/>
              </a:pPr>
              <a:endParaRPr lang="fr-FR" sz="1400"/>
            </a:p>
          </p:txBody>
        </p:sp>
      </p:grpSp>
      <p:sp>
        <p:nvSpPr>
          <p:cNvPr id="41" name="AutoShape 19"/>
          <p:cNvSpPr>
            <a:spLocks noChangeArrowheads="1"/>
          </p:cNvSpPr>
          <p:nvPr/>
        </p:nvSpPr>
        <p:spPr bwMode="auto">
          <a:xfrm rot="5381649">
            <a:off x="4302919" y="2856706"/>
            <a:ext cx="458788" cy="384175"/>
          </a:xfrm>
          <a:custGeom>
            <a:avLst/>
            <a:gdLst>
              <a:gd name="T0" fmla="*/ 344091 w 21600"/>
              <a:gd name="T1" fmla="*/ 0 h 21600"/>
              <a:gd name="T2" fmla="*/ 0 w 21600"/>
              <a:gd name="T3" fmla="*/ 192088 h 21600"/>
              <a:gd name="T4" fmla="*/ 344091 w 21600"/>
              <a:gd name="T5" fmla="*/ 384175 h 21600"/>
              <a:gd name="T6" fmla="*/ 458788 w 21600"/>
              <a:gd name="T7" fmla="*/ 192088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0E6C76"/>
              </a:gs>
              <a:gs pos="80000">
                <a:srgbClr val="168F9C"/>
              </a:gs>
              <a:gs pos="100000">
                <a:srgbClr val="14929F"/>
              </a:gs>
            </a:gsLst>
            <a:lin ang="16200000"/>
          </a:gradFill>
          <a:ln w="9525">
            <a:solidFill>
              <a:srgbClr val="238690"/>
            </a:solidFill>
            <a:miter lim="800000"/>
            <a:headEnd/>
            <a:tailEnd/>
          </a:ln>
          <a:effectLst>
            <a:outerShdw blurRad="63500" dist="23000" dir="5400000" rotWithShape="0">
              <a:srgbClr val="000000">
                <a:alpha val="34999"/>
              </a:srgbClr>
            </a:outerShdw>
          </a:effectLst>
        </p:spPr>
        <p:txBody>
          <a:bodyPr rot="10800000" vert="eaVert" wrap="none" anchor="ctr">
            <a:prstTxWarp prst="textNoShape">
              <a:avLst/>
            </a:prstTxWarp>
          </a:bodyPr>
          <a:lstStyle/>
          <a:p>
            <a:pPr algn="ctr"/>
            <a:endParaRPr lang="fr-FR" sz="1400">
              <a:solidFill>
                <a:srgbClr val="FFFFFF"/>
              </a:solidFill>
              <a:latin typeface="Verdana" pitchFamily="3" charset="0"/>
            </a:endParaRPr>
          </a:p>
        </p:txBody>
      </p:sp>
      <p:sp>
        <p:nvSpPr>
          <p:cNvPr id="42" name="Text Box 20"/>
          <p:cNvSpPr txBox="1">
            <a:spLocks noChangeArrowheads="1"/>
          </p:cNvSpPr>
          <p:nvPr/>
        </p:nvSpPr>
        <p:spPr bwMode="auto">
          <a:xfrm>
            <a:off x="357188" y="5572125"/>
            <a:ext cx="8610600" cy="830263"/>
          </a:xfrm>
          <a:prstGeom prst="rect">
            <a:avLst/>
          </a:prstGeom>
          <a:gradFill rotWithShape="1">
            <a:gsLst>
              <a:gs pos="0">
                <a:srgbClr val="117883"/>
              </a:gs>
              <a:gs pos="80000">
                <a:srgbClr val="199EAC"/>
              </a:gs>
              <a:gs pos="100000">
                <a:srgbClr val="17A1AF"/>
              </a:gs>
            </a:gsLst>
            <a:lin ang="16200000"/>
          </a:gradFill>
          <a:ln w="9525">
            <a:solidFill>
              <a:srgbClr val="28949F"/>
            </a:solidFill>
            <a:miter lim="800000"/>
            <a:headEnd/>
            <a:tailEnd/>
          </a:ln>
          <a:effectLst>
            <a:outerShdw blurRad="63500" dist="23000" dir="5400000" rotWithShape="0">
              <a:srgbClr val="000000">
                <a:alpha val="34999"/>
              </a:srgbClr>
            </a:outerShdw>
          </a:effectLst>
        </p:spPr>
        <p:txBody>
          <a:bodyPr>
            <a:prstTxWarp prst="textNoShape">
              <a:avLst/>
            </a:prstTxWarp>
            <a:spAutoFit/>
          </a:bodyPr>
          <a:lstStyle/>
          <a:p>
            <a:pPr algn="ctr">
              <a:spcBef>
                <a:spcPct val="50000"/>
              </a:spcBef>
            </a:pPr>
            <a:r>
              <a:rPr lang="fr-FR" sz="1600" b="1">
                <a:solidFill>
                  <a:schemeClr val="bg1"/>
                </a:solidFill>
                <a:latin typeface="Verdana" pitchFamily="3" charset="0"/>
              </a:rPr>
              <a:t>L’analyse financière est </a:t>
            </a:r>
            <a:r>
              <a:rPr lang="fr-FR" sz="1600" b="1">
                <a:solidFill>
                  <a:srgbClr val="FFFFFF"/>
                </a:solidFill>
                <a:latin typeface="Verdana" pitchFamily="3" charset="0"/>
              </a:rPr>
              <a:t>un ensemble de technique visant à connaitre la santé financière de l’entreprise. Son objectif est d’enregistrer et de détecter les forces et les faiblesses de l’entreprise.</a:t>
            </a:r>
          </a:p>
        </p:txBody>
      </p:sp>
      <p:sp>
        <p:nvSpPr>
          <p:cNvPr id="43" name="Titre 1"/>
          <p:cNvSpPr txBox="1">
            <a:spLocks/>
          </p:cNvSpPr>
          <p:nvPr/>
        </p:nvSpPr>
        <p:spPr>
          <a:xfrm>
            <a:off x="323850" y="22225"/>
            <a:ext cx="8128000" cy="563563"/>
          </a:xfrm>
          <a:prstGeom prst="rect">
            <a:avLst/>
          </a:prstGeom>
        </p:spPr>
        <p:txBody>
          <a:bodyPr>
            <a:prstTxWarp prst="textNoShape">
              <a:avLst/>
            </a:prstTxWarp>
          </a:bodyPr>
          <a:lstStyle/>
          <a:p>
            <a:pPr algn="ctr" defTabSz="957263" eaLnBrk="1" hangingPunct="1"/>
            <a:r>
              <a:rPr lang="fr-FR" sz="4000" b="1" dirty="0">
                <a:solidFill>
                  <a:schemeClr val="tx2">
                    <a:lumMod val="60000"/>
                    <a:lumOff val="40000"/>
                  </a:schemeClr>
                </a:solidFill>
                <a:latin typeface="Constantia" pitchFamily="18" charset="0"/>
              </a:rPr>
              <a:t>Analyse financière </a:t>
            </a:r>
          </a:p>
        </p:txBody>
      </p:sp>
      <p:sp>
        <p:nvSpPr>
          <p:cNvPr id="44" name="Espace réservé du pied de page 3"/>
          <p:cNvSpPr>
            <a:spLocks noGrp="1"/>
          </p:cNvSpPr>
          <p:nvPr>
            <p:ph type="ftr" sz="quarter" idx="11"/>
          </p:nvPr>
        </p:nvSpPr>
        <p:spPr>
          <a:xfrm>
            <a:off x="3286125" y="6537325"/>
            <a:ext cx="2897188" cy="320675"/>
          </a:xfrm>
        </p:spPr>
        <p:txBody>
          <a:bodyPr/>
          <a:lstStyle/>
          <a:p>
            <a:pPr algn="l" eaLnBrk="0" hangingPunct="0"/>
            <a:r>
              <a:rPr lang="en-US" sz="1600" b="0" dirty="0">
                <a:latin typeface="Arial" pitchFamily="3" charset="0"/>
              </a:rPr>
              <a:t>                   </a:t>
            </a:r>
            <a:r>
              <a:rPr lang="en-US" sz="1600" dirty="0"/>
              <a:t>   </a:t>
            </a:r>
            <a:fld id="{3F701D03-D1E9-2C45-8A02-B275114E41FF}" type="slidenum">
              <a:rPr lang="en-US" sz="1600"/>
              <a:pPr algn="l" eaLnBrk="0" hangingPunct="0"/>
              <a:t>4</a:t>
            </a:fld>
            <a:endParaRPr lang="en-US" sz="1600" dirty="0"/>
          </a:p>
          <a:p>
            <a:pPr algn="l" eaLnBrk="0" hangingPunct="0"/>
            <a:endParaRPr lang="en-US" sz="1600" b="0" dirty="0">
              <a:latin typeface="Arial" pitchFamily="3" charset="0"/>
            </a:endParaRPr>
          </a:p>
        </p:txBody>
      </p:sp>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ZoneTexte 2"/>
          <p:cNvSpPr txBox="1">
            <a:spLocks noChangeArrowheads="1"/>
          </p:cNvSpPr>
          <p:nvPr/>
        </p:nvSpPr>
        <p:spPr bwMode="auto">
          <a:xfrm>
            <a:off x="5286375" y="2214563"/>
            <a:ext cx="2571750" cy="3000375"/>
          </a:xfrm>
          <a:prstGeom prst="rect">
            <a:avLst/>
          </a:prstGeom>
          <a:gradFill rotWithShape="1">
            <a:gsLst>
              <a:gs pos="0">
                <a:srgbClr val="A9DDE6"/>
              </a:gs>
              <a:gs pos="35001">
                <a:srgbClr val="C3E6EC"/>
              </a:gs>
              <a:gs pos="100000">
                <a:srgbClr val="E8F6F9"/>
              </a:gs>
            </a:gsLst>
            <a:lin ang="16200000" scaled="1"/>
          </a:gradFill>
          <a:ln w="9525">
            <a:solidFill>
              <a:srgbClr val="238690"/>
            </a:solidFill>
            <a:miter lim="800000"/>
            <a:headEnd/>
            <a:tailEnd/>
          </a:ln>
          <a:effectLst>
            <a:outerShdw blurRad="63500" dist="20000" dir="5400000" rotWithShape="0">
              <a:srgbClr val="000000">
                <a:alpha val="37999"/>
              </a:srgbClr>
            </a:outerShdw>
          </a:effectLst>
        </p:spPr>
        <p:txBody>
          <a:bodyPr>
            <a:prstTxWarp prst="textNoShape">
              <a:avLst/>
            </a:prstTxWarp>
            <a:spAutoFit/>
          </a:bodyPr>
          <a:lstStyle/>
          <a:p>
            <a:r>
              <a:rPr lang="fr-FR" sz="2400" b="1">
                <a:solidFill>
                  <a:srgbClr val="000066"/>
                </a:solidFill>
                <a:latin typeface="Verdana" pitchFamily="3" charset="0"/>
              </a:rPr>
              <a:t>Passifs stables</a:t>
            </a:r>
          </a:p>
          <a:p>
            <a:endParaRPr lang="fr-FR">
              <a:solidFill>
                <a:srgbClr val="000066"/>
              </a:solidFill>
              <a:latin typeface="Verdana" pitchFamily="3" charset="0"/>
            </a:endParaRPr>
          </a:p>
          <a:p>
            <a:pPr>
              <a:buFontTx/>
              <a:buBlip>
                <a:blip r:embed="rId2"/>
              </a:buBlip>
            </a:pPr>
            <a:r>
              <a:rPr lang="fr-FR">
                <a:solidFill>
                  <a:srgbClr val="000066"/>
                </a:solidFill>
                <a:latin typeface="Verdana" pitchFamily="3" charset="0"/>
              </a:rPr>
              <a:t>Capitaux propres</a:t>
            </a:r>
          </a:p>
          <a:p>
            <a:pPr>
              <a:buFontTx/>
              <a:buBlip>
                <a:blip r:embed="rId2"/>
              </a:buBlip>
            </a:pPr>
            <a:r>
              <a:rPr lang="fr-FR">
                <a:solidFill>
                  <a:srgbClr val="000066"/>
                </a:solidFill>
                <a:latin typeface="Verdana" pitchFamily="3" charset="0"/>
              </a:rPr>
              <a:t>Provisions pour risques et charges</a:t>
            </a:r>
          </a:p>
          <a:p>
            <a:pPr>
              <a:buFontTx/>
              <a:buBlip>
                <a:blip r:embed="rId2"/>
              </a:buBlip>
            </a:pPr>
            <a:r>
              <a:rPr lang="fr-FR">
                <a:solidFill>
                  <a:srgbClr val="000066"/>
                </a:solidFill>
                <a:latin typeface="Verdana" pitchFamily="3" charset="0"/>
              </a:rPr>
              <a:t>Dettes financières à plus d’un an</a:t>
            </a:r>
          </a:p>
          <a:p>
            <a:pPr>
              <a:buFontTx/>
              <a:buBlip>
                <a:blip r:embed="rId2"/>
              </a:buBlip>
            </a:pPr>
            <a:r>
              <a:rPr lang="fr-FR">
                <a:solidFill>
                  <a:srgbClr val="000066"/>
                </a:solidFill>
                <a:latin typeface="Verdana" pitchFamily="3" charset="0"/>
              </a:rPr>
              <a:t>Amortissement s et provisions</a:t>
            </a:r>
          </a:p>
          <a:p>
            <a:pPr>
              <a:buFontTx/>
              <a:buBlip>
                <a:blip r:embed="rId2"/>
              </a:buBlip>
            </a:pPr>
            <a:endParaRPr lang="fr-FR">
              <a:solidFill>
                <a:srgbClr val="000066"/>
              </a:solidFill>
              <a:latin typeface="Verdana" pitchFamily="3" charset="0"/>
            </a:endParaRPr>
          </a:p>
        </p:txBody>
      </p:sp>
      <p:sp>
        <p:nvSpPr>
          <p:cNvPr id="5" name="ZoneTexte 3"/>
          <p:cNvSpPr txBox="1">
            <a:spLocks noChangeArrowheads="1"/>
          </p:cNvSpPr>
          <p:nvPr/>
        </p:nvSpPr>
        <p:spPr bwMode="auto">
          <a:xfrm>
            <a:off x="1712913" y="2214563"/>
            <a:ext cx="2643187" cy="1570037"/>
          </a:xfrm>
          <a:prstGeom prst="rect">
            <a:avLst/>
          </a:prstGeom>
          <a:gradFill rotWithShape="1">
            <a:gsLst>
              <a:gs pos="0">
                <a:srgbClr val="A9DDE6"/>
              </a:gs>
              <a:gs pos="35001">
                <a:srgbClr val="C3E6EC"/>
              </a:gs>
              <a:gs pos="100000">
                <a:srgbClr val="E8F6F9"/>
              </a:gs>
            </a:gsLst>
            <a:lin ang="16200000" scaled="1"/>
          </a:gradFill>
          <a:ln w="9525">
            <a:solidFill>
              <a:srgbClr val="238690"/>
            </a:solidFill>
            <a:miter lim="800000"/>
            <a:headEnd/>
            <a:tailEnd/>
          </a:ln>
          <a:effectLst>
            <a:outerShdw blurRad="63500" dist="20000" dir="5400000" rotWithShape="0">
              <a:srgbClr val="000000">
                <a:alpha val="37999"/>
              </a:srgbClr>
            </a:outerShdw>
          </a:effectLst>
        </p:spPr>
        <p:txBody>
          <a:bodyPr>
            <a:prstTxWarp prst="textNoShape">
              <a:avLst/>
            </a:prstTxWarp>
            <a:spAutoFit/>
          </a:bodyPr>
          <a:lstStyle/>
          <a:p>
            <a:r>
              <a:rPr lang="fr-FR" sz="2400" b="1">
                <a:solidFill>
                  <a:srgbClr val="000066"/>
                </a:solidFill>
                <a:latin typeface="Verdana" pitchFamily="3" charset="0"/>
              </a:rPr>
              <a:t>Actifs stables</a:t>
            </a:r>
          </a:p>
          <a:p>
            <a:pPr>
              <a:buFontTx/>
              <a:buBlip>
                <a:blip r:embed="rId2"/>
              </a:buBlip>
            </a:pPr>
            <a:r>
              <a:rPr lang="fr-FR">
                <a:solidFill>
                  <a:srgbClr val="000066"/>
                </a:solidFill>
                <a:latin typeface="Verdana" pitchFamily="3" charset="0"/>
              </a:rPr>
              <a:t>Actif immobilisé en  </a:t>
            </a:r>
          </a:p>
          <a:p>
            <a:r>
              <a:rPr lang="fr-FR">
                <a:solidFill>
                  <a:srgbClr val="000066"/>
                </a:solidFill>
                <a:latin typeface="Verdana" pitchFamily="3" charset="0"/>
              </a:rPr>
              <a:t> valeur brute</a:t>
            </a:r>
          </a:p>
          <a:p>
            <a:endParaRPr lang="fr-FR">
              <a:solidFill>
                <a:srgbClr val="000066"/>
              </a:solidFill>
              <a:latin typeface="Verdana" pitchFamily="3" charset="0"/>
            </a:endParaRPr>
          </a:p>
          <a:p>
            <a:endParaRPr lang="fr-FR">
              <a:solidFill>
                <a:srgbClr val="000066"/>
              </a:solidFill>
              <a:latin typeface="Verdana" pitchFamily="3" charset="0"/>
            </a:endParaRPr>
          </a:p>
        </p:txBody>
      </p:sp>
      <p:cxnSp>
        <p:nvCxnSpPr>
          <p:cNvPr id="6" name="Connecteur droit avec flèche 5"/>
          <p:cNvCxnSpPr/>
          <p:nvPr/>
        </p:nvCxnSpPr>
        <p:spPr>
          <a:xfrm rot="5400000">
            <a:off x="3821113" y="4464050"/>
            <a:ext cx="1357312" cy="1588"/>
          </a:xfrm>
          <a:prstGeom prst="straightConnector1">
            <a:avLst/>
          </a:prstGeom>
          <a:ln w="28575" cmpd="sng">
            <a:solidFill>
              <a:srgbClr val="FF0000"/>
            </a:solidFill>
            <a:headEnd type="triangle"/>
            <a:tailEnd type="arrow"/>
          </a:ln>
        </p:spPr>
        <p:style>
          <a:lnRef idx="1">
            <a:schemeClr val="accent1"/>
          </a:lnRef>
          <a:fillRef idx="0">
            <a:schemeClr val="accent1"/>
          </a:fillRef>
          <a:effectRef idx="0">
            <a:schemeClr val="accent1"/>
          </a:effectRef>
          <a:fontRef idx="minor">
            <a:schemeClr val="tx1"/>
          </a:fontRef>
        </p:style>
      </p:cxnSp>
      <p:sp>
        <p:nvSpPr>
          <p:cNvPr id="7" name="ZoneTexte 8"/>
          <p:cNvSpPr txBox="1"/>
          <p:nvPr/>
        </p:nvSpPr>
        <p:spPr>
          <a:xfrm>
            <a:off x="1712892" y="3786182"/>
            <a:ext cx="2643206" cy="1384300"/>
          </a:xfrm>
          <a:prstGeom prst="rect">
            <a:avLst/>
          </a:prstGeom>
        </p:spPr>
        <p:style>
          <a:lnRef idx="0">
            <a:schemeClr val="accent6"/>
          </a:lnRef>
          <a:fillRef idx="3">
            <a:schemeClr val="accent6"/>
          </a:fillRef>
          <a:effectRef idx="3">
            <a:schemeClr val="accent6"/>
          </a:effectRef>
          <a:fontRef idx="minor">
            <a:schemeClr val="lt1"/>
          </a:fontRef>
        </p:style>
        <p:txBody>
          <a:bodyPr>
            <a:prstTxWarp prst="textNoShape">
              <a:avLst/>
            </a:prstTxWarp>
            <a:spAutoFit/>
          </a:bodyPr>
          <a:lstStyle/>
          <a:p>
            <a:pPr algn="ctr"/>
            <a:r>
              <a:rPr lang="fr-FR" sz="2400" b="1">
                <a:solidFill>
                  <a:srgbClr val="FFFFFF"/>
                </a:solidFill>
                <a:ea typeface="Arial" pitchFamily="3" charset="0"/>
                <a:cs typeface="Arial" pitchFamily="3" charset="0"/>
              </a:rPr>
              <a:t>FONDS DE</a:t>
            </a:r>
          </a:p>
          <a:p>
            <a:pPr algn="ctr"/>
            <a:r>
              <a:rPr lang="fr-FR" sz="2400" b="1">
                <a:solidFill>
                  <a:srgbClr val="FFFFFF"/>
                </a:solidFill>
                <a:ea typeface="Arial" pitchFamily="3" charset="0"/>
                <a:cs typeface="Arial" pitchFamily="3" charset="0"/>
              </a:rPr>
              <a:t> ROULEMENT</a:t>
            </a:r>
          </a:p>
          <a:p>
            <a:endParaRPr lang="fr-FR">
              <a:solidFill>
                <a:srgbClr val="FFFFFF"/>
              </a:solidFill>
              <a:ea typeface="Arial" pitchFamily="3" charset="0"/>
              <a:cs typeface="Arial" pitchFamily="3" charset="0"/>
            </a:endParaRPr>
          </a:p>
          <a:p>
            <a:endParaRPr lang="fr-FR">
              <a:solidFill>
                <a:srgbClr val="FFFFFF"/>
              </a:solidFill>
              <a:ea typeface="Arial" pitchFamily="3" charset="0"/>
              <a:cs typeface="Arial" pitchFamily="3" charset="0"/>
            </a:endParaRPr>
          </a:p>
        </p:txBody>
      </p:sp>
      <p:sp>
        <p:nvSpPr>
          <p:cNvPr id="8" name="Rectangle 7"/>
          <p:cNvSpPr>
            <a:spLocks noChangeArrowheads="1"/>
          </p:cNvSpPr>
          <p:nvPr/>
        </p:nvSpPr>
        <p:spPr bwMode="auto">
          <a:xfrm>
            <a:off x="1500188" y="5715000"/>
            <a:ext cx="6572250" cy="642938"/>
          </a:xfrm>
          <a:prstGeom prst="rect">
            <a:avLst/>
          </a:prstGeom>
          <a:gradFill rotWithShape="1">
            <a:gsLst>
              <a:gs pos="0">
                <a:srgbClr val="117883"/>
              </a:gs>
              <a:gs pos="80000">
                <a:srgbClr val="199EAC"/>
              </a:gs>
              <a:gs pos="100000">
                <a:srgbClr val="17A1AF"/>
              </a:gs>
            </a:gsLst>
            <a:lin ang="16200000"/>
          </a:gradFill>
          <a:ln w="9525">
            <a:solidFill>
              <a:srgbClr val="28949F"/>
            </a:solidFill>
            <a:miter lim="800000"/>
            <a:headEnd/>
            <a:tailEnd/>
          </a:ln>
          <a:effectLst>
            <a:outerShdw blurRad="63500" dist="23000" dir="5400000" rotWithShape="0">
              <a:srgbClr val="000000">
                <a:alpha val="34999"/>
              </a:srgbClr>
            </a:outerShdw>
          </a:effectLst>
        </p:spPr>
        <p:txBody>
          <a:bodyPr anchor="ctr">
            <a:prstTxWarp prst="textNoShape">
              <a:avLst/>
            </a:prstTxWarp>
          </a:bodyPr>
          <a:lstStyle/>
          <a:p>
            <a:pPr algn="ctr"/>
            <a:r>
              <a:rPr lang="fr-FR" sz="1600" b="1">
                <a:solidFill>
                  <a:srgbClr val="FFFFFF"/>
                </a:solidFill>
                <a:latin typeface="Verdana" pitchFamily="3" charset="0"/>
              </a:rPr>
              <a:t>Le fonds de roulement représente l’excédent de l’actif stable par  rapport au passif stable</a:t>
            </a:r>
          </a:p>
        </p:txBody>
      </p:sp>
      <p:sp>
        <p:nvSpPr>
          <p:cNvPr id="9" name="Titre 1"/>
          <p:cNvSpPr txBox="1">
            <a:spLocks/>
          </p:cNvSpPr>
          <p:nvPr/>
        </p:nvSpPr>
        <p:spPr>
          <a:xfrm>
            <a:off x="323850" y="22225"/>
            <a:ext cx="8128000" cy="563563"/>
          </a:xfrm>
          <a:prstGeom prst="rect">
            <a:avLst/>
          </a:prstGeom>
        </p:spPr>
        <p:txBody>
          <a:bodyPr>
            <a:prstTxWarp prst="textNoShape">
              <a:avLst/>
            </a:prstTxWarp>
          </a:bodyPr>
          <a:lstStyle/>
          <a:p>
            <a:pPr algn="ctr" defTabSz="957263" eaLnBrk="1" hangingPunct="1"/>
            <a:r>
              <a:rPr lang="fr-FR" sz="4000" b="1">
                <a:solidFill>
                  <a:schemeClr val="bg1"/>
                </a:solidFill>
                <a:latin typeface="Constantia" pitchFamily="18" charset="0"/>
              </a:rPr>
              <a:t>Analyse financière </a:t>
            </a:r>
          </a:p>
        </p:txBody>
      </p:sp>
      <p:sp>
        <p:nvSpPr>
          <p:cNvPr id="10" name="Text Box 31"/>
          <p:cNvSpPr txBox="1">
            <a:spLocks noChangeArrowheads="1"/>
          </p:cNvSpPr>
          <p:nvPr/>
        </p:nvSpPr>
        <p:spPr bwMode="auto">
          <a:xfrm>
            <a:off x="1428750" y="1000125"/>
            <a:ext cx="7058025" cy="1077913"/>
          </a:xfrm>
          <a:prstGeom prst="rect">
            <a:avLst/>
          </a:prstGeom>
          <a:noFill/>
          <a:ln w="9525">
            <a:noFill/>
            <a:miter lim="800000"/>
            <a:headEnd/>
            <a:tailEnd/>
          </a:ln>
        </p:spPr>
        <p:txBody>
          <a:bodyPr>
            <a:prstTxWarp prst="textNoShape">
              <a:avLst/>
            </a:prstTxWarp>
            <a:spAutoFit/>
          </a:bodyPr>
          <a:lstStyle/>
          <a:p>
            <a:pPr eaLnBrk="1" hangingPunct="1">
              <a:spcBef>
                <a:spcPct val="50000"/>
              </a:spcBef>
            </a:pPr>
            <a:r>
              <a:rPr lang="fr-FR" sz="3200" b="1">
                <a:solidFill>
                  <a:srgbClr val="336699"/>
                </a:solidFill>
                <a:latin typeface="Arial Black" pitchFamily="3" charset="0"/>
              </a:rPr>
              <a:t>Mise en évidence du fond de roulement (FR)</a:t>
            </a:r>
          </a:p>
        </p:txBody>
      </p:sp>
      <p:pic>
        <p:nvPicPr>
          <p:cNvPr id="11" name="Picture 30" descr="Q:\directions\DAR_assurance_retraite\SDR_retraite\Conseil_retraite_entreprise\diaporamas\Présentation RIR\images\Logoreforme.jpg"/>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85813" y="214313"/>
            <a:ext cx="1008062" cy="1303337"/>
          </a:xfrm>
          <a:prstGeom prst="rect">
            <a:avLst/>
          </a:prstGeom>
          <a:noFill/>
          <a:ln w="9525">
            <a:noFill/>
            <a:miter lim="800000"/>
            <a:headEnd/>
            <a:tailEnd/>
          </a:ln>
        </p:spPr>
      </p:pic>
      <p:sp>
        <p:nvSpPr>
          <p:cNvPr id="12" name="Espace réservé du pied de page 3"/>
          <p:cNvSpPr>
            <a:spLocks noGrp="1"/>
          </p:cNvSpPr>
          <p:nvPr>
            <p:ph type="ftr" sz="quarter" idx="11"/>
          </p:nvPr>
        </p:nvSpPr>
        <p:spPr>
          <a:xfrm>
            <a:off x="3286125" y="6537325"/>
            <a:ext cx="2897188" cy="320675"/>
          </a:xfrm>
        </p:spPr>
        <p:txBody>
          <a:bodyPr/>
          <a:lstStyle/>
          <a:p>
            <a:pPr algn="l" eaLnBrk="0" hangingPunct="0"/>
            <a:r>
              <a:rPr lang="en-US" sz="1600" b="0">
                <a:latin typeface="Arial" pitchFamily="3" charset="0"/>
              </a:rPr>
              <a:t>                   </a:t>
            </a:r>
            <a:r>
              <a:rPr lang="en-US" sz="1600"/>
              <a:t>   </a:t>
            </a:r>
            <a:fld id="{ECBBF1CC-A823-E84B-8627-FA4FD2127364}" type="slidenum">
              <a:rPr lang="en-US" sz="1600"/>
              <a:pPr algn="l" eaLnBrk="0" hangingPunct="0"/>
              <a:t>5</a:t>
            </a:fld>
            <a:endParaRPr lang="en-US" sz="1600"/>
          </a:p>
          <a:p>
            <a:pPr algn="l" eaLnBrk="0" hangingPunct="0"/>
            <a:endParaRPr lang="en-US" sz="1600" b="0">
              <a:latin typeface="Arial" pitchFamily="3" charset="0"/>
            </a:endParaRPr>
          </a:p>
        </p:txBody>
      </p:sp>
      <p:sp>
        <p:nvSpPr>
          <p:cNvPr id="13" name="Text Box 6"/>
          <p:cNvSpPr txBox="1">
            <a:spLocks noChangeArrowheads="1"/>
          </p:cNvSpPr>
          <p:nvPr/>
        </p:nvSpPr>
        <p:spPr bwMode="auto">
          <a:xfrm>
            <a:off x="104775" y="4478338"/>
            <a:ext cx="1477963" cy="338137"/>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pPr algn="ctr" eaLnBrk="1" hangingPunct="1"/>
            <a:r>
              <a:rPr lang="fr-FR" sz="1600" b="1">
                <a:solidFill>
                  <a:schemeClr val="bg1"/>
                </a:solidFill>
                <a:latin typeface="Arial" pitchFamily="3" charset="0"/>
                <a:ea typeface="MS PGothic" pitchFamily="34" charset="-128"/>
                <a:cs typeface="MS PGothic" pitchFamily="34" charset="-128"/>
              </a:rPr>
              <a:t>FR= AC- PC</a:t>
            </a:r>
          </a:p>
        </p:txBody>
      </p:sp>
      <p:sp>
        <p:nvSpPr>
          <p:cNvPr id="14" name="Line 23"/>
          <p:cNvSpPr>
            <a:spLocks noChangeShapeType="1"/>
          </p:cNvSpPr>
          <p:nvPr/>
        </p:nvSpPr>
        <p:spPr bwMode="auto">
          <a:xfrm flipH="1">
            <a:off x="971550" y="4076700"/>
            <a:ext cx="741363" cy="388938"/>
          </a:xfrm>
          <a:prstGeom prst="line">
            <a:avLst/>
          </a:prstGeom>
          <a:noFill/>
          <a:ln w="25400">
            <a:solidFill>
              <a:schemeClr val="accent1"/>
            </a:solidFill>
            <a:round/>
            <a:headEnd/>
            <a:tailEnd type="triangle" w="med" len="med"/>
          </a:ln>
          <a:effectLst>
            <a:outerShdw blurRad="63500" dist="20000" dir="5400000" rotWithShape="0">
              <a:srgbClr val="000000">
                <a:alpha val="37999"/>
              </a:srgbClr>
            </a:outerShdw>
          </a:effectLst>
        </p:spPr>
        <p:txBody>
          <a:bodyPr>
            <a:prstTxWarp prst="textNoShape">
              <a:avLst/>
            </a:prstTxWarp>
          </a:bodyPr>
          <a:lstStyle/>
          <a:p>
            <a:endParaRPr lang="en-US"/>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714375" y="1928813"/>
            <a:ext cx="2571750" cy="3046412"/>
          </a:xfrm>
          <a:prstGeom prst="rect">
            <a:avLst/>
          </a:prstGeom>
          <a:gradFill rotWithShape="1">
            <a:gsLst>
              <a:gs pos="0">
                <a:srgbClr val="A9DDE6"/>
              </a:gs>
              <a:gs pos="35001">
                <a:srgbClr val="C3E6EC"/>
              </a:gs>
              <a:gs pos="100000">
                <a:srgbClr val="E8F6F9"/>
              </a:gs>
            </a:gsLst>
            <a:lin ang="16200000" scaled="1"/>
          </a:gradFill>
          <a:ln w="9525">
            <a:solidFill>
              <a:srgbClr val="238690"/>
            </a:solidFill>
            <a:miter lim="800000"/>
            <a:headEnd/>
            <a:tailEnd/>
          </a:ln>
          <a:effectLst>
            <a:outerShdw blurRad="63500" dist="20000" dir="5400000" rotWithShape="0">
              <a:srgbClr val="000000">
                <a:alpha val="37999"/>
              </a:srgbClr>
            </a:outerShdw>
          </a:effectLst>
        </p:spPr>
        <p:txBody>
          <a:bodyPr>
            <a:prstTxWarp prst="textNoShape">
              <a:avLst/>
            </a:prstTxWarp>
            <a:spAutoFit/>
          </a:bodyPr>
          <a:lstStyle/>
          <a:p>
            <a:r>
              <a:rPr lang="fr-FR" sz="2400" b="1">
                <a:solidFill>
                  <a:srgbClr val="000066"/>
                </a:solidFill>
                <a:latin typeface="Verdana" pitchFamily="3" charset="0"/>
              </a:rPr>
              <a:t>Actifs circulants</a:t>
            </a:r>
          </a:p>
          <a:p>
            <a:pPr>
              <a:buFontTx/>
              <a:buBlip>
                <a:blip r:embed="rId2"/>
              </a:buBlip>
            </a:pPr>
            <a:r>
              <a:rPr lang="fr-FR">
                <a:solidFill>
                  <a:srgbClr val="000066"/>
                </a:solidFill>
                <a:latin typeface="Verdana" pitchFamily="3" charset="0"/>
              </a:rPr>
              <a:t>Stocks</a:t>
            </a:r>
          </a:p>
          <a:p>
            <a:pPr>
              <a:buFontTx/>
              <a:buBlip>
                <a:blip r:embed="rId2"/>
              </a:buBlip>
            </a:pPr>
            <a:r>
              <a:rPr lang="fr-FR">
                <a:solidFill>
                  <a:srgbClr val="000066"/>
                </a:solidFill>
                <a:latin typeface="Verdana" pitchFamily="3" charset="0"/>
              </a:rPr>
              <a:t>Créances clients</a:t>
            </a:r>
          </a:p>
          <a:p>
            <a:pPr>
              <a:buFontTx/>
              <a:buBlip>
                <a:blip r:embed="rId2"/>
              </a:buBlip>
            </a:pPr>
            <a:endParaRPr lang="fr-FR">
              <a:solidFill>
                <a:srgbClr val="000066"/>
              </a:solidFill>
              <a:latin typeface="Verdana" pitchFamily="3" charset="0"/>
            </a:endParaRPr>
          </a:p>
          <a:p>
            <a:pPr>
              <a:buFontTx/>
              <a:buBlip>
                <a:blip r:embed="rId2"/>
              </a:buBlip>
            </a:pPr>
            <a:endParaRPr lang="fr-FR">
              <a:solidFill>
                <a:srgbClr val="000066"/>
              </a:solidFill>
              <a:latin typeface="Verdana" pitchFamily="3" charset="0"/>
            </a:endParaRPr>
          </a:p>
          <a:p>
            <a:endParaRPr lang="fr-FR">
              <a:solidFill>
                <a:srgbClr val="000066"/>
              </a:solidFill>
              <a:latin typeface="Verdana" pitchFamily="3" charset="0"/>
            </a:endParaRPr>
          </a:p>
          <a:p>
            <a:endParaRPr lang="fr-FR">
              <a:solidFill>
                <a:srgbClr val="000066"/>
              </a:solidFill>
              <a:latin typeface="Verdana" pitchFamily="3" charset="0"/>
            </a:endParaRPr>
          </a:p>
          <a:p>
            <a:endParaRPr lang="fr-FR">
              <a:solidFill>
                <a:srgbClr val="000066"/>
              </a:solidFill>
              <a:latin typeface="Verdana" pitchFamily="3" charset="0"/>
            </a:endParaRPr>
          </a:p>
          <a:p>
            <a:endParaRPr lang="fr-FR">
              <a:solidFill>
                <a:srgbClr val="000066"/>
              </a:solidFill>
              <a:latin typeface="Verdana" pitchFamily="3" charset="0"/>
            </a:endParaRPr>
          </a:p>
        </p:txBody>
      </p:sp>
      <p:sp>
        <p:nvSpPr>
          <p:cNvPr id="5" name="ZoneTexte 5"/>
          <p:cNvSpPr txBox="1">
            <a:spLocks noChangeArrowheads="1"/>
          </p:cNvSpPr>
          <p:nvPr/>
        </p:nvSpPr>
        <p:spPr bwMode="auto">
          <a:xfrm>
            <a:off x="4144963" y="1943100"/>
            <a:ext cx="3000375" cy="2216150"/>
          </a:xfrm>
          <a:prstGeom prst="rect">
            <a:avLst/>
          </a:prstGeom>
          <a:gradFill rotWithShape="1">
            <a:gsLst>
              <a:gs pos="0">
                <a:srgbClr val="A9DDE6"/>
              </a:gs>
              <a:gs pos="35001">
                <a:srgbClr val="C3E6EC"/>
              </a:gs>
              <a:gs pos="100000">
                <a:srgbClr val="E8F6F9"/>
              </a:gs>
            </a:gsLst>
            <a:lin ang="16200000" scaled="1"/>
          </a:gradFill>
          <a:ln w="9525">
            <a:solidFill>
              <a:srgbClr val="238690"/>
            </a:solidFill>
            <a:miter lim="800000"/>
            <a:headEnd/>
            <a:tailEnd/>
          </a:ln>
          <a:effectLst>
            <a:outerShdw blurRad="63500" dist="20000" dir="5400000" rotWithShape="0">
              <a:srgbClr val="000000">
                <a:alpha val="37999"/>
              </a:srgbClr>
            </a:outerShdw>
          </a:effectLst>
        </p:spPr>
        <p:txBody>
          <a:bodyPr>
            <a:prstTxWarp prst="textNoShape">
              <a:avLst/>
            </a:prstTxWarp>
            <a:spAutoFit/>
          </a:bodyPr>
          <a:lstStyle/>
          <a:p>
            <a:r>
              <a:rPr lang="fr-FR" sz="2400" b="1">
                <a:solidFill>
                  <a:srgbClr val="000066"/>
                </a:solidFill>
                <a:latin typeface="Verdana" pitchFamily="3" charset="0"/>
              </a:rPr>
              <a:t>Passifs circulants</a:t>
            </a:r>
          </a:p>
          <a:p>
            <a:pPr>
              <a:buFontTx/>
              <a:buBlip>
                <a:blip r:embed="rId2"/>
              </a:buBlip>
            </a:pPr>
            <a:r>
              <a:rPr lang="fr-FR">
                <a:solidFill>
                  <a:srgbClr val="000066"/>
                </a:solidFill>
                <a:latin typeface="Verdana" pitchFamily="3" charset="0"/>
              </a:rPr>
              <a:t>Fournisseurs</a:t>
            </a:r>
          </a:p>
          <a:p>
            <a:pPr>
              <a:buFontTx/>
              <a:buBlip>
                <a:blip r:embed="rId2"/>
              </a:buBlip>
            </a:pPr>
            <a:r>
              <a:rPr lang="fr-FR">
                <a:solidFill>
                  <a:srgbClr val="000066"/>
                </a:solidFill>
                <a:latin typeface="Verdana" pitchFamily="3" charset="0"/>
              </a:rPr>
              <a:t>Dettes fiscales et  sociales</a:t>
            </a:r>
          </a:p>
          <a:p>
            <a:endParaRPr lang="fr-FR">
              <a:solidFill>
                <a:srgbClr val="000066"/>
              </a:solidFill>
              <a:latin typeface="Verdana" pitchFamily="3" charset="0"/>
            </a:endParaRPr>
          </a:p>
          <a:p>
            <a:endParaRPr lang="fr-FR">
              <a:solidFill>
                <a:srgbClr val="000066"/>
              </a:solidFill>
              <a:latin typeface="Verdana" pitchFamily="3" charset="0"/>
            </a:endParaRPr>
          </a:p>
        </p:txBody>
      </p:sp>
      <p:cxnSp>
        <p:nvCxnSpPr>
          <p:cNvPr id="6" name="Connecteur droit avec flèche 6"/>
          <p:cNvCxnSpPr/>
          <p:nvPr/>
        </p:nvCxnSpPr>
        <p:spPr>
          <a:xfrm rot="5400000">
            <a:off x="3472657" y="4471194"/>
            <a:ext cx="1200150" cy="1587"/>
          </a:xfrm>
          <a:prstGeom prst="straightConnector1">
            <a:avLst/>
          </a:prstGeom>
          <a:ln w="28575" cmpd="sng">
            <a:solidFill>
              <a:srgbClr val="FF0000"/>
            </a:solidFill>
            <a:headEnd type="triangle"/>
            <a:tailEnd type="arrow"/>
          </a:ln>
        </p:spPr>
        <p:style>
          <a:lnRef idx="1">
            <a:schemeClr val="accent1"/>
          </a:lnRef>
          <a:fillRef idx="0">
            <a:schemeClr val="accent1"/>
          </a:fillRef>
          <a:effectRef idx="0">
            <a:schemeClr val="accent1"/>
          </a:effectRef>
          <a:fontRef idx="minor">
            <a:schemeClr val="tx1"/>
          </a:fontRef>
        </p:style>
      </p:cxnSp>
      <p:sp>
        <p:nvSpPr>
          <p:cNvPr id="7" name="ZoneTexte 11"/>
          <p:cNvSpPr txBox="1">
            <a:spLocks noChangeArrowheads="1"/>
          </p:cNvSpPr>
          <p:nvPr/>
        </p:nvSpPr>
        <p:spPr bwMode="auto">
          <a:xfrm>
            <a:off x="4144963" y="3800475"/>
            <a:ext cx="3000375" cy="1200150"/>
          </a:xfrm>
          <a:prstGeom prst="rect">
            <a:avLst/>
          </a:prstGeom>
          <a:gradFill rotWithShape="1">
            <a:gsLst>
              <a:gs pos="0">
                <a:srgbClr val="0E6C76"/>
              </a:gs>
              <a:gs pos="80000">
                <a:srgbClr val="168F9C"/>
              </a:gs>
              <a:gs pos="100000">
                <a:srgbClr val="14929F"/>
              </a:gs>
            </a:gsLst>
            <a:lin ang="16200000"/>
          </a:gradFill>
          <a:ln w="9525">
            <a:solidFill>
              <a:srgbClr val="238690"/>
            </a:solidFill>
            <a:miter lim="800000"/>
            <a:headEnd/>
            <a:tailEnd/>
          </a:ln>
          <a:effectLst>
            <a:outerShdw blurRad="63500" dist="23000" dir="5400000" rotWithShape="0">
              <a:srgbClr val="000000">
                <a:alpha val="34999"/>
              </a:srgbClr>
            </a:outerShdw>
          </a:effectLst>
        </p:spPr>
        <p:txBody>
          <a:bodyPr>
            <a:prstTxWarp prst="textNoShape">
              <a:avLst/>
            </a:prstTxWarp>
            <a:spAutoFit/>
          </a:bodyPr>
          <a:lstStyle/>
          <a:p>
            <a:pPr algn="ctr"/>
            <a:r>
              <a:rPr lang="fr-FR" sz="2400" b="1">
                <a:solidFill>
                  <a:srgbClr val="FFFFFF"/>
                </a:solidFill>
                <a:latin typeface="Verdana" pitchFamily="3" charset="0"/>
              </a:rPr>
              <a:t>BESOIN EN FONDS DE ROULEMENT</a:t>
            </a:r>
          </a:p>
        </p:txBody>
      </p:sp>
      <p:sp>
        <p:nvSpPr>
          <p:cNvPr id="8" name="Rectangle 7"/>
          <p:cNvSpPr>
            <a:spLocks noChangeArrowheads="1"/>
          </p:cNvSpPr>
          <p:nvPr/>
        </p:nvSpPr>
        <p:spPr bwMode="auto">
          <a:xfrm>
            <a:off x="1285875" y="5500688"/>
            <a:ext cx="6500813" cy="857250"/>
          </a:xfrm>
          <a:prstGeom prst="rect">
            <a:avLst/>
          </a:prstGeom>
          <a:gradFill rotWithShape="1">
            <a:gsLst>
              <a:gs pos="0">
                <a:srgbClr val="117883"/>
              </a:gs>
              <a:gs pos="80000">
                <a:srgbClr val="199EAC"/>
              </a:gs>
              <a:gs pos="100000">
                <a:srgbClr val="17A1AF"/>
              </a:gs>
            </a:gsLst>
            <a:lin ang="16200000"/>
          </a:gradFill>
          <a:ln w="9525">
            <a:solidFill>
              <a:srgbClr val="28949F"/>
            </a:solidFill>
            <a:miter lim="800000"/>
            <a:headEnd/>
            <a:tailEnd/>
          </a:ln>
          <a:effectLst>
            <a:outerShdw blurRad="63500" dist="23000" dir="5400000" rotWithShape="0">
              <a:srgbClr val="000000">
                <a:alpha val="34999"/>
              </a:srgbClr>
            </a:outerShdw>
          </a:effectLst>
        </p:spPr>
        <p:txBody>
          <a:bodyPr anchor="ctr">
            <a:prstTxWarp prst="textNoShape">
              <a:avLst/>
            </a:prstTxWarp>
          </a:bodyPr>
          <a:lstStyle/>
          <a:p>
            <a:pPr algn="ctr"/>
            <a:r>
              <a:rPr lang="fr-FR" sz="1600" b="1">
                <a:solidFill>
                  <a:srgbClr val="FFFFFF"/>
                </a:solidFill>
                <a:latin typeface="Verdana" pitchFamily="3" charset="0"/>
              </a:rPr>
              <a:t>Le Besoin  fonds de roulement représente l’excédent de l’actif circulant par  rapport au passif circulant</a:t>
            </a:r>
          </a:p>
        </p:txBody>
      </p:sp>
      <p:sp>
        <p:nvSpPr>
          <p:cNvPr id="9" name="Titre 1"/>
          <p:cNvSpPr txBox="1">
            <a:spLocks/>
          </p:cNvSpPr>
          <p:nvPr/>
        </p:nvSpPr>
        <p:spPr>
          <a:xfrm>
            <a:off x="323850" y="22225"/>
            <a:ext cx="8128000" cy="563563"/>
          </a:xfrm>
          <a:prstGeom prst="rect">
            <a:avLst/>
          </a:prstGeom>
        </p:spPr>
        <p:txBody>
          <a:bodyPr>
            <a:prstTxWarp prst="textNoShape">
              <a:avLst/>
            </a:prstTxWarp>
          </a:bodyPr>
          <a:lstStyle/>
          <a:p>
            <a:pPr algn="ctr" defTabSz="957263" eaLnBrk="1" hangingPunct="1"/>
            <a:r>
              <a:rPr lang="fr-FR" sz="4000" b="1" dirty="0">
                <a:solidFill>
                  <a:srgbClr val="558ED5"/>
                </a:solidFill>
                <a:latin typeface="Constantia" pitchFamily="18" charset="0"/>
              </a:rPr>
              <a:t>Analyse financière </a:t>
            </a:r>
          </a:p>
        </p:txBody>
      </p:sp>
      <p:sp>
        <p:nvSpPr>
          <p:cNvPr id="10" name="Text Box 31"/>
          <p:cNvSpPr txBox="1">
            <a:spLocks noChangeArrowheads="1"/>
          </p:cNvSpPr>
          <p:nvPr/>
        </p:nvSpPr>
        <p:spPr bwMode="auto">
          <a:xfrm>
            <a:off x="928688" y="857250"/>
            <a:ext cx="7058025" cy="1077913"/>
          </a:xfrm>
          <a:prstGeom prst="rect">
            <a:avLst/>
          </a:prstGeom>
          <a:noFill/>
          <a:ln w="9525">
            <a:noFill/>
            <a:miter lim="800000"/>
            <a:headEnd/>
            <a:tailEnd/>
          </a:ln>
        </p:spPr>
        <p:txBody>
          <a:bodyPr>
            <a:prstTxWarp prst="textNoShape">
              <a:avLst/>
            </a:prstTxWarp>
            <a:spAutoFit/>
          </a:bodyPr>
          <a:lstStyle/>
          <a:p>
            <a:pPr eaLnBrk="1" hangingPunct="1">
              <a:spcBef>
                <a:spcPct val="50000"/>
              </a:spcBef>
            </a:pPr>
            <a:r>
              <a:rPr lang="fr-FR" sz="3200" b="1">
                <a:solidFill>
                  <a:srgbClr val="336699"/>
                </a:solidFill>
                <a:latin typeface="Arial Black" pitchFamily="3" charset="0"/>
              </a:rPr>
              <a:t>Mise en évidence du besoin de fond de roulement (BFR)</a:t>
            </a:r>
          </a:p>
        </p:txBody>
      </p:sp>
      <p:pic>
        <p:nvPicPr>
          <p:cNvPr id="11" name="Picture 30" descr="Q:\directions\DAR_assurance_retraite\SDR_retraite\Conseil_retraite_entreprise\diaporamas\Présentation RIR\images\Logoreforme.jpg"/>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85750" y="0"/>
            <a:ext cx="1008063" cy="1285875"/>
          </a:xfrm>
          <a:prstGeom prst="rect">
            <a:avLst/>
          </a:prstGeom>
          <a:noFill/>
          <a:ln w="9525">
            <a:noFill/>
            <a:miter lim="800000"/>
            <a:headEnd/>
            <a:tailEnd/>
          </a:ln>
        </p:spPr>
      </p:pic>
      <p:sp>
        <p:nvSpPr>
          <p:cNvPr id="12" name="Espace réservé du pied de page 3"/>
          <p:cNvSpPr>
            <a:spLocks noGrp="1"/>
          </p:cNvSpPr>
          <p:nvPr>
            <p:ph type="ftr" sz="quarter" idx="11"/>
          </p:nvPr>
        </p:nvSpPr>
        <p:spPr>
          <a:xfrm>
            <a:off x="3286125" y="6500813"/>
            <a:ext cx="2897188" cy="320675"/>
          </a:xfrm>
        </p:spPr>
        <p:txBody>
          <a:bodyPr/>
          <a:lstStyle/>
          <a:p>
            <a:pPr algn="l" eaLnBrk="0" hangingPunct="0"/>
            <a:r>
              <a:rPr lang="en-US" sz="1600" b="0">
                <a:latin typeface="Arial" pitchFamily="3" charset="0"/>
              </a:rPr>
              <a:t>                   </a:t>
            </a:r>
            <a:r>
              <a:rPr lang="en-US" sz="1600"/>
              <a:t>   </a:t>
            </a:r>
            <a:fld id="{742B7226-8203-C243-AFEB-37956F28E9D6}" type="slidenum">
              <a:rPr lang="en-US" sz="1600"/>
              <a:pPr algn="l" eaLnBrk="0" hangingPunct="0"/>
              <a:t>6</a:t>
            </a:fld>
            <a:endParaRPr lang="en-US" sz="1600"/>
          </a:p>
          <a:p>
            <a:pPr algn="l" eaLnBrk="0" hangingPunct="0"/>
            <a:endParaRPr lang="en-US" sz="1600" b="0">
              <a:latin typeface="Arial" pitchFamily="3" charset="0"/>
            </a:endParaRPr>
          </a:p>
        </p:txBody>
      </p:sp>
      <p:sp>
        <p:nvSpPr>
          <p:cNvPr id="13" name="Text Box 6"/>
          <p:cNvSpPr txBox="1">
            <a:spLocks noChangeArrowheads="1"/>
          </p:cNvSpPr>
          <p:nvPr/>
        </p:nvSpPr>
        <p:spPr bwMode="auto">
          <a:xfrm>
            <a:off x="7380288" y="4241800"/>
            <a:ext cx="1635125" cy="584776"/>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pPr algn="ctr"/>
            <a:r>
              <a:rPr lang="fr-FR" sz="1600" b="1" dirty="0">
                <a:solidFill>
                  <a:schemeClr val="bg1"/>
                </a:solidFill>
                <a:latin typeface="Arial" pitchFamily="3" charset="0"/>
                <a:ea typeface="MS PGothic" pitchFamily="34" charset="-128"/>
                <a:cs typeface="MS PGothic" pitchFamily="34" charset="-128"/>
              </a:rPr>
              <a:t>BFR=</a:t>
            </a:r>
            <a:r>
              <a:rPr lang="fr-FR" sz="1600" b="1" dirty="0" smtClean="0">
                <a:solidFill>
                  <a:schemeClr val="bg1"/>
                </a:solidFill>
                <a:latin typeface="Arial" pitchFamily="3" charset="0"/>
                <a:ea typeface="MS PGothic" pitchFamily="34" charset="-128"/>
                <a:cs typeface="MS PGothic" pitchFamily="34" charset="-128"/>
              </a:rPr>
              <a:t> AC hors T+ - PC hors T</a:t>
            </a:r>
            <a:r>
              <a:rPr lang="fr-FR" sz="1600" b="1" dirty="0" smtClean="0">
                <a:solidFill>
                  <a:schemeClr val="bg1"/>
                </a:solidFill>
                <a:latin typeface="Arial" pitchFamily="3" charset="0"/>
                <a:ea typeface="MS PGothic" pitchFamily="34" charset="-128"/>
                <a:cs typeface="MS PGothic" pitchFamily="34" charset="-128"/>
              </a:rPr>
              <a:t>-</a:t>
            </a:r>
            <a:endParaRPr lang="fr-FR" sz="1600" b="1" dirty="0">
              <a:solidFill>
                <a:schemeClr val="bg1"/>
              </a:solidFill>
              <a:latin typeface="Arial" pitchFamily="3" charset="0"/>
              <a:ea typeface="MS PGothic" pitchFamily="34" charset="-128"/>
              <a:cs typeface="MS PGothic" pitchFamily="34" charset="-128"/>
            </a:endParaRPr>
          </a:p>
        </p:txBody>
      </p:sp>
      <p:sp>
        <p:nvSpPr>
          <p:cNvPr id="14" name="Line 23"/>
          <p:cNvSpPr>
            <a:spLocks noChangeShapeType="1"/>
          </p:cNvSpPr>
          <p:nvPr/>
        </p:nvSpPr>
        <p:spPr bwMode="auto">
          <a:xfrm>
            <a:off x="7145338" y="4046538"/>
            <a:ext cx="234950" cy="487362"/>
          </a:xfrm>
          <a:prstGeom prst="line">
            <a:avLst/>
          </a:prstGeom>
          <a:noFill/>
          <a:ln w="25400">
            <a:solidFill>
              <a:schemeClr val="accent1"/>
            </a:solidFill>
            <a:round/>
            <a:headEnd/>
            <a:tailEnd type="triangle" w="med" len="med"/>
          </a:ln>
          <a:effectLst>
            <a:outerShdw blurRad="63500" dist="20000" dir="5400000" rotWithShape="0">
              <a:srgbClr val="000000">
                <a:alpha val="37999"/>
              </a:srgbClr>
            </a:outerShdw>
          </a:effectLst>
        </p:spPr>
        <p:txBody>
          <a:bodyPr>
            <a:prstTxWarp prst="textNoShape">
              <a:avLst/>
            </a:prstTxWarp>
          </a:bodyPr>
          <a:lstStyle/>
          <a:p>
            <a:endParaRPr lang="en-US"/>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ZoneTexte 2"/>
          <p:cNvSpPr txBox="1">
            <a:spLocks noChangeArrowheads="1"/>
          </p:cNvSpPr>
          <p:nvPr/>
        </p:nvSpPr>
        <p:spPr bwMode="auto">
          <a:xfrm>
            <a:off x="357188" y="1571625"/>
            <a:ext cx="3232150" cy="369888"/>
          </a:xfrm>
          <a:prstGeom prst="rect">
            <a:avLst/>
          </a:prstGeom>
          <a:noFill/>
          <a:ln w="9525">
            <a:noFill/>
            <a:miter lim="800000"/>
            <a:headEnd/>
            <a:tailEnd/>
          </a:ln>
        </p:spPr>
        <p:txBody>
          <a:bodyPr>
            <a:prstTxWarp prst="textNoShape">
              <a:avLst/>
            </a:prstTxWarp>
            <a:spAutoFit/>
          </a:bodyPr>
          <a:lstStyle/>
          <a:p>
            <a:pPr>
              <a:buFontTx/>
              <a:buBlip>
                <a:blip r:embed="rId2"/>
              </a:buBlip>
            </a:pPr>
            <a:r>
              <a:rPr lang="fr-FR" b="1">
                <a:latin typeface="Calibri" pitchFamily="34" charset="0"/>
              </a:rPr>
              <a:t>Situation satisfaisante</a:t>
            </a:r>
          </a:p>
        </p:txBody>
      </p:sp>
      <p:grpSp>
        <p:nvGrpSpPr>
          <p:cNvPr id="5" name="Groupe 15"/>
          <p:cNvGrpSpPr>
            <a:grpSpLocks/>
          </p:cNvGrpSpPr>
          <p:nvPr/>
        </p:nvGrpSpPr>
        <p:grpSpPr bwMode="auto">
          <a:xfrm>
            <a:off x="357188" y="2000250"/>
            <a:ext cx="5643562" cy="1384300"/>
            <a:chOff x="357159" y="2000240"/>
            <a:chExt cx="5429287" cy="1384995"/>
          </a:xfrm>
        </p:grpSpPr>
        <p:sp>
          <p:nvSpPr>
            <p:cNvPr id="6" name="ZoneTexte 3"/>
            <p:cNvSpPr txBox="1"/>
            <p:nvPr/>
          </p:nvSpPr>
          <p:spPr>
            <a:xfrm>
              <a:off x="357159" y="2000240"/>
              <a:ext cx="2474106" cy="1200753"/>
            </a:xfrm>
            <a:prstGeom prst="rect">
              <a:avLst/>
            </a:prstGeom>
          </p:spPr>
          <p:style>
            <a:lnRef idx="2">
              <a:schemeClr val="accent6"/>
            </a:lnRef>
            <a:fillRef idx="1">
              <a:schemeClr val="lt1"/>
            </a:fillRef>
            <a:effectRef idx="0">
              <a:schemeClr val="accent6"/>
            </a:effectRef>
            <a:fontRef idx="minor">
              <a:schemeClr val="dk1"/>
            </a:fontRef>
          </p:style>
          <p:txBody>
            <a:bodyPr>
              <a:prstTxWarp prst="textNoShape">
                <a:avLst/>
              </a:prstTxWarp>
              <a:spAutoFit/>
            </a:bodyPr>
            <a:lstStyle/>
            <a:p>
              <a:pPr algn="ctr"/>
              <a:r>
                <a:rPr lang="fr-FR" sz="2400" b="1">
                  <a:solidFill>
                    <a:srgbClr val="000066"/>
                  </a:solidFill>
                  <a:ea typeface="Arial" pitchFamily="3" charset="0"/>
                  <a:cs typeface="Arial" pitchFamily="3" charset="0"/>
                </a:rPr>
                <a:t>BESOIN EN FONDS DE ROULEMENT</a:t>
              </a:r>
            </a:p>
          </p:txBody>
        </p:sp>
        <p:sp>
          <p:nvSpPr>
            <p:cNvPr id="7" name="ZoneTexte 4"/>
            <p:cNvSpPr txBox="1"/>
            <p:nvPr/>
          </p:nvSpPr>
          <p:spPr>
            <a:xfrm>
              <a:off x="3286378" y="2000240"/>
              <a:ext cx="2500068" cy="1384995"/>
            </a:xfrm>
            <a:prstGeom prst="rect">
              <a:avLst/>
            </a:prstGeom>
          </p:spPr>
          <p:style>
            <a:lnRef idx="2">
              <a:schemeClr val="accent6"/>
            </a:lnRef>
            <a:fillRef idx="1">
              <a:schemeClr val="lt1"/>
            </a:fillRef>
            <a:effectRef idx="0">
              <a:schemeClr val="accent6"/>
            </a:effectRef>
            <a:fontRef idx="minor">
              <a:schemeClr val="dk1"/>
            </a:fontRef>
          </p:style>
          <p:txBody>
            <a:bodyPr>
              <a:prstTxWarp prst="textNoShape">
                <a:avLst/>
              </a:prstTxWarp>
              <a:spAutoFit/>
            </a:bodyPr>
            <a:lstStyle/>
            <a:p>
              <a:pPr algn="ctr"/>
              <a:r>
                <a:rPr lang="fr-FR" sz="2400" b="1">
                  <a:solidFill>
                    <a:srgbClr val="000066"/>
                  </a:solidFill>
                  <a:ea typeface="Arial" pitchFamily="3" charset="0"/>
                  <a:cs typeface="Arial" pitchFamily="3" charset="0"/>
                </a:rPr>
                <a:t>FONDS DE</a:t>
              </a:r>
            </a:p>
            <a:p>
              <a:pPr algn="ctr"/>
              <a:r>
                <a:rPr lang="fr-FR" sz="2400" b="1">
                  <a:solidFill>
                    <a:srgbClr val="000066"/>
                  </a:solidFill>
                  <a:ea typeface="Arial" pitchFamily="3" charset="0"/>
                  <a:cs typeface="Arial" pitchFamily="3" charset="0"/>
                </a:rPr>
                <a:t> ROULEMENT</a:t>
              </a:r>
            </a:p>
            <a:p>
              <a:endParaRPr lang="fr-FR">
                <a:solidFill>
                  <a:srgbClr val="000066"/>
                </a:solidFill>
                <a:ea typeface="Arial" pitchFamily="3" charset="0"/>
                <a:cs typeface="Arial" pitchFamily="3" charset="0"/>
              </a:endParaRPr>
            </a:p>
            <a:p>
              <a:endParaRPr lang="fr-FR">
                <a:solidFill>
                  <a:srgbClr val="000066"/>
                </a:solidFill>
                <a:ea typeface="Arial" pitchFamily="3" charset="0"/>
                <a:cs typeface="Arial" pitchFamily="3" charset="0"/>
              </a:endParaRPr>
            </a:p>
          </p:txBody>
        </p:sp>
      </p:grpSp>
      <p:sp>
        <p:nvSpPr>
          <p:cNvPr id="8" name="ZoneTexte 5"/>
          <p:cNvSpPr txBox="1"/>
          <p:nvPr/>
        </p:nvSpPr>
        <p:spPr>
          <a:xfrm>
            <a:off x="2954338" y="2214563"/>
            <a:ext cx="46037" cy="708025"/>
          </a:xfrm>
          <a:prstGeom prst="rect">
            <a:avLst/>
          </a:prstGeom>
          <a:noFill/>
        </p:spPr>
        <p:txBody>
          <a:bodyPr>
            <a:prstTxWarp prst="textNoShape">
              <a:avLst/>
            </a:prstTxWarp>
            <a:spAutoFit/>
          </a:bodyPr>
          <a:lstStyle/>
          <a:p>
            <a:r>
              <a:rPr lang="fr-FR" sz="4000" b="1">
                <a:solidFill>
                  <a:srgbClr val="217078"/>
                </a:solidFill>
                <a:latin typeface="Verdana" pitchFamily="3" charset="0"/>
              </a:rPr>
              <a:t>&lt;</a:t>
            </a:r>
          </a:p>
        </p:txBody>
      </p:sp>
      <p:sp>
        <p:nvSpPr>
          <p:cNvPr id="9" name="ZoneTexte 6"/>
          <p:cNvSpPr txBox="1"/>
          <p:nvPr/>
        </p:nvSpPr>
        <p:spPr>
          <a:xfrm>
            <a:off x="6429388" y="2143117"/>
            <a:ext cx="2428892" cy="738664"/>
          </a:xfrm>
          <a:prstGeom prst="rect">
            <a:avLst/>
          </a:prstGeom>
        </p:spPr>
        <p:style>
          <a:lnRef idx="0">
            <a:schemeClr val="accent2"/>
          </a:lnRef>
          <a:fillRef idx="3">
            <a:schemeClr val="accent2"/>
          </a:fillRef>
          <a:effectRef idx="3">
            <a:schemeClr val="accent2"/>
          </a:effectRef>
          <a:fontRef idx="minor">
            <a:schemeClr val="lt1"/>
          </a:fontRef>
        </p:style>
        <p:txBody>
          <a:bodyPr>
            <a:prstTxWarp prst="textNoShape">
              <a:avLst/>
            </a:prstTxWarp>
            <a:spAutoFit/>
          </a:bodyPr>
          <a:lstStyle/>
          <a:p>
            <a:pPr algn="ctr"/>
            <a:r>
              <a:rPr lang="fr-FR" sz="1600" b="1">
                <a:solidFill>
                  <a:srgbClr val="FFFFFF"/>
                </a:solidFill>
                <a:ea typeface="Arial" pitchFamily="3" charset="0"/>
                <a:cs typeface="Arial" pitchFamily="3" charset="0"/>
              </a:rPr>
              <a:t>TRESORERIE positive</a:t>
            </a:r>
          </a:p>
          <a:p>
            <a:pPr algn="ctr"/>
            <a:endParaRPr lang="fr-FR" sz="1000" b="1">
              <a:solidFill>
                <a:srgbClr val="FFFFFF"/>
              </a:solidFill>
              <a:ea typeface="Arial" pitchFamily="3" charset="0"/>
              <a:cs typeface="Arial" pitchFamily="3" charset="0"/>
            </a:endParaRPr>
          </a:p>
        </p:txBody>
      </p:sp>
      <p:sp>
        <p:nvSpPr>
          <p:cNvPr id="10" name="ZoneTexte 8"/>
          <p:cNvSpPr txBox="1"/>
          <p:nvPr/>
        </p:nvSpPr>
        <p:spPr>
          <a:xfrm>
            <a:off x="5857875" y="2286000"/>
            <a:ext cx="255588" cy="708025"/>
          </a:xfrm>
          <a:prstGeom prst="rect">
            <a:avLst/>
          </a:prstGeom>
          <a:noFill/>
        </p:spPr>
        <p:txBody>
          <a:bodyPr>
            <a:prstTxWarp prst="textNoShape">
              <a:avLst/>
            </a:prstTxWarp>
            <a:spAutoFit/>
          </a:bodyPr>
          <a:lstStyle/>
          <a:p>
            <a:r>
              <a:rPr lang="fr-FR" sz="4000" b="1">
                <a:solidFill>
                  <a:srgbClr val="217078"/>
                </a:solidFill>
                <a:latin typeface="Verdana" pitchFamily="3" charset="0"/>
              </a:rPr>
              <a:t>=</a:t>
            </a:r>
          </a:p>
        </p:txBody>
      </p:sp>
      <p:sp>
        <p:nvSpPr>
          <p:cNvPr id="11" name="ZoneTexte 9"/>
          <p:cNvSpPr txBox="1">
            <a:spLocks noChangeArrowheads="1"/>
          </p:cNvSpPr>
          <p:nvPr/>
        </p:nvSpPr>
        <p:spPr bwMode="auto">
          <a:xfrm>
            <a:off x="357188" y="3500438"/>
            <a:ext cx="3232150" cy="369887"/>
          </a:xfrm>
          <a:prstGeom prst="rect">
            <a:avLst/>
          </a:prstGeom>
          <a:noFill/>
          <a:ln w="9525">
            <a:noFill/>
            <a:miter lim="800000"/>
            <a:headEnd/>
            <a:tailEnd/>
          </a:ln>
        </p:spPr>
        <p:txBody>
          <a:bodyPr>
            <a:prstTxWarp prst="textNoShape">
              <a:avLst/>
            </a:prstTxWarp>
            <a:spAutoFit/>
          </a:bodyPr>
          <a:lstStyle/>
          <a:p>
            <a:pPr>
              <a:buFontTx/>
              <a:buBlip>
                <a:blip r:embed="rId2"/>
              </a:buBlip>
            </a:pPr>
            <a:r>
              <a:rPr lang="fr-FR" b="1">
                <a:latin typeface="Calibri" pitchFamily="34" charset="0"/>
              </a:rPr>
              <a:t> Situation dangereuse</a:t>
            </a:r>
          </a:p>
        </p:txBody>
      </p:sp>
      <p:grpSp>
        <p:nvGrpSpPr>
          <p:cNvPr id="12" name="Groupe 16"/>
          <p:cNvGrpSpPr>
            <a:grpSpLocks/>
          </p:cNvGrpSpPr>
          <p:nvPr/>
        </p:nvGrpSpPr>
        <p:grpSpPr bwMode="auto">
          <a:xfrm>
            <a:off x="500063" y="4000500"/>
            <a:ext cx="5500687" cy="1477963"/>
            <a:chOff x="500034" y="4000504"/>
            <a:chExt cx="5500747" cy="1477328"/>
          </a:xfrm>
        </p:grpSpPr>
        <p:sp>
          <p:nvSpPr>
            <p:cNvPr id="13" name="ZoneTexte 10"/>
            <p:cNvSpPr txBox="1"/>
            <p:nvPr/>
          </p:nvSpPr>
          <p:spPr>
            <a:xfrm>
              <a:off x="3429003" y="4214725"/>
              <a:ext cx="2571778" cy="831493"/>
            </a:xfrm>
            <a:prstGeom prst="rect">
              <a:avLst/>
            </a:prstGeom>
          </p:spPr>
          <p:style>
            <a:lnRef idx="2">
              <a:schemeClr val="accent6"/>
            </a:lnRef>
            <a:fillRef idx="1">
              <a:schemeClr val="lt1"/>
            </a:fillRef>
            <a:effectRef idx="0">
              <a:schemeClr val="accent6"/>
            </a:effectRef>
            <a:fontRef idx="minor">
              <a:schemeClr val="dk1"/>
            </a:fontRef>
          </p:style>
          <p:txBody>
            <a:bodyPr>
              <a:prstTxWarp prst="textNoShape">
                <a:avLst/>
              </a:prstTxWarp>
              <a:spAutoFit/>
            </a:bodyPr>
            <a:lstStyle/>
            <a:p>
              <a:pPr algn="ctr"/>
              <a:r>
                <a:rPr lang="fr-FR" sz="2400" b="1">
                  <a:solidFill>
                    <a:srgbClr val="000066"/>
                  </a:solidFill>
                  <a:ea typeface="Arial" pitchFamily="3" charset="0"/>
                  <a:cs typeface="Arial" pitchFamily="3" charset="0"/>
                </a:rPr>
                <a:t>FONDS DE ROULEMENT</a:t>
              </a:r>
            </a:p>
          </p:txBody>
        </p:sp>
        <p:sp>
          <p:nvSpPr>
            <p:cNvPr id="14" name="ZoneTexte 11"/>
            <p:cNvSpPr txBox="1"/>
            <p:nvPr/>
          </p:nvSpPr>
          <p:spPr>
            <a:xfrm>
              <a:off x="500034" y="4000504"/>
              <a:ext cx="2500339" cy="1477328"/>
            </a:xfrm>
            <a:prstGeom prst="rect">
              <a:avLst/>
            </a:prstGeom>
          </p:spPr>
          <p:style>
            <a:lnRef idx="2">
              <a:schemeClr val="accent6"/>
            </a:lnRef>
            <a:fillRef idx="1">
              <a:schemeClr val="lt1"/>
            </a:fillRef>
            <a:effectRef idx="0">
              <a:schemeClr val="accent6"/>
            </a:effectRef>
            <a:fontRef idx="minor">
              <a:schemeClr val="dk1"/>
            </a:fontRef>
          </p:style>
          <p:txBody>
            <a:bodyPr>
              <a:prstTxWarp prst="textNoShape">
                <a:avLst/>
              </a:prstTxWarp>
              <a:spAutoFit/>
            </a:bodyPr>
            <a:lstStyle/>
            <a:p>
              <a:pPr algn="ctr"/>
              <a:r>
                <a:rPr lang="fr-FR" sz="2400" b="1">
                  <a:solidFill>
                    <a:srgbClr val="000066"/>
                  </a:solidFill>
                  <a:ea typeface="Arial" pitchFamily="3" charset="0"/>
                  <a:cs typeface="Arial" pitchFamily="3" charset="0"/>
                </a:rPr>
                <a:t> BESOIN EN FONDS DE</a:t>
              </a:r>
            </a:p>
            <a:p>
              <a:pPr algn="ctr"/>
              <a:r>
                <a:rPr lang="fr-FR" sz="2400" b="1">
                  <a:solidFill>
                    <a:srgbClr val="000066"/>
                  </a:solidFill>
                  <a:ea typeface="Arial" pitchFamily="3" charset="0"/>
                  <a:cs typeface="Arial" pitchFamily="3" charset="0"/>
                </a:rPr>
                <a:t> ROULEMENT</a:t>
              </a:r>
              <a:endParaRPr lang="fr-FR">
                <a:solidFill>
                  <a:srgbClr val="000066"/>
                </a:solidFill>
                <a:ea typeface="Arial" pitchFamily="3" charset="0"/>
                <a:cs typeface="Arial" pitchFamily="3" charset="0"/>
              </a:endParaRPr>
            </a:p>
            <a:p>
              <a:endParaRPr lang="fr-FR">
                <a:solidFill>
                  <a:srgbClr val="000066"/>
                </a:solidFill>
                <a:ea typeface="Arial" pitchFamily="3" charset="0"/>
                <a:cs typeface="Arial" pitchFamily="3" charset="0"/>
              </a:endParaRPr>
            </a:p>
          </p:txBody>
        </p:sp>
      </p:grpSp>
      <p:sp>
        <p:nvSpPr>
          <p:cNvPr id="15" name="ZoneTexte 12"/>
          <p:cNvSpPr txBox="1">
            <a:spLocks noChangeArrowheads="1"/>
          </p:cNvSpPr>
          <p:nvPr/>
        </p:nvSpPr>
        <p:spPr bwMode="auto">
          <a:xfrm>
            <a:off x="3000375" y="4214813"/>
            <a:ext cx="255588" cy="923925"/>
          </a:xfrm>
          <a:prstGeom prst="rect">
            <a:avLst/>
          </a:prstGeom>
          <a:noFill/>
          <a:ln w="9525">
            <a:noFill/>
            <a:miter lim="800000"/>
            <a:headEnd/>
            <a:tailEnd/>
          </a:ln>
        </p:spPr>
        <p:txBody>
          <a:bodyPr>
            <a:prstTxWarp prst="textNoShape">
              <a:avLst/>
            </a:prstTxWarp>
            <a:spAutoFit/>
          </a:bodyPr>
          <a:lstStyle/>
          <a:p>
            <a:r>
              <a:rPr lang="fr-FR" sz="5400" b="1">
                <a:solidFill>
                  <a:srgbClr val="FF0000"/>
                </a:solidFill>
                <a:latin typeface="Calibri" pitchFamily="34" charset="0"/>
              </a:rPr>
              <a:t>&gt;</a:t>
            </a:r>
          </a:p>
        </p:txBody>
      </p:sp>
      <p:sp>
        <p:nvSpPr>
          <p:cNvPr id="16" name="ZoneTexte 13"/>
          <p:cNvSpPr txBox="1">
            <a:spLocks noChangeArrowheads="1"/>
          </p:cNvSpPr>
          <p:nvPr/>
        </p:nvSpPr>
        <p:spPr bwMode="auto">
          <a:xfrm>
            <a:off x="6357938" y="4286250"/>
            <a:ext cx="2571750" cy="738188"/>
          </a:xfrm>
          <a:prstGeom prst="rect">
            <a:avLst/>
          </a:prstGeom>
          <a:solidFill>
            <a:srgbClr val="FF0000"/>
          </a:solidFill>
          <a:ln w="9525">
            <a:noFill/>
            <a:miter lim="800000"/>
            <a:headEnd/>
            <a:tailEnd/>
          </a:ln>
        </p:spPr>
        <p:txBody>
          <a:bodyPr>
            <a:prstTxWarp prst="textNoShape">
              <a:avLst/>
            </a:prstTxWarp>
            <a:spAutoFit/>
          </a:bodyPr>
          <a:lstStyle/>
          <a:p>
            <a:pPr algn="ctr"/>
            <a:r>
              <a:rPr lang="fr-FR" sz="1600" b="1">
                <a:solidFill>
                  <a:schemeClr val="bg1"/>
                </a:solidFill>
                <a:latin typeface="Verdana" pitchFamily="3" charset="0"/>
              </a:rPr>
              <a:t>TRESORERIE négative</a:t>
            </a:r>
          </a:p>
          <a:p>
            <a:pPr algn="ctr"/>
            <a:endParaRPr lang="fr-FR" sz="900" b="1">
              <a:latin typeface="Calibri" pitchFamily="34" charset="0"/>
            </a:endParaRPr>
          </a:p>
        </p:txBody>
      </p:sp>
      <p:sp>
        <p:nvSpPr>
          <p:cNvPr id="17" name="ZoneTexte 14"/>
          <p:cNvSpPr txBox="1">
            <a:spLocks noChangeArrowheads="1"/>
          </p:cNvSpPr>
          <p:nvPr/>
        </p:nvSpPr>
        <p:spPr bwMode="auto">
          <a:xfrm>
            <a:off x="5857875" y="4286250"/>
            <a:ext cx="255588" cy="708025"/>
          </a:xfrm>
          <a:prstGeom prst="rect">
            <a:avLst/>
          </a:prstGeom>
          <a:noFill/>
          <a:ln w="9525">
            <a:noFill/>
            <a:miter lim="800000"/>
            <a:headEnd/>
            <a:tailEnd/>
          </a:ln>
        </p:spPr>
        <p:txBody>
          <a:bodyPr>
            <a:prstTxWarp prst="textNoShape">
              <a:avLst/>
            </a:prstTxWarp>
            <a:spAutoFit/>
          </a:bodyPr>
          <a:lstStyle/>
          <a:p>
            <a:r>
              <a:rPr lang="fr-FR" sz="4000" b="1">
                <a:solidFill>
                  <a:srgbClr val="FF0000"/>
                </a:solidFill>
                <a:latin typeface="Verdana" pitchFamily="3" charset="0"/>
              </a:rPr>
              <a:t>=</a:t>
            </a:r>
          </a:p>
        </p:txBody>
      </p:sp>
      <p:sp>
        <p:nvSpPr>
          <p:cNvPr id="18" name="Titre 1"/>
          <p:cNvSpPr txBox="1">
            <a:spLocks/>
          </p:cNvSpPr>
          <p:nvPr/>
        </p:nvSpPr>
        <p:spPr>
          <a:xfrm>
            <a:off x="323850" y="22225"/>
            <a:ext cx="8128000" cy="563563"/>
          </a:xfrm>
          <a:prstGeom prst="rect">
            <a:avLst/>
          </a:prstGeom>
        </p:spPr>
        <p:txBody>
          <a:bodyPr>
            <a:prstTxWarp prst="textNoShape">
              <a:avLst/>
            </a:prstTxWarp>
          </a:bodyPr>
          <a:lstStyle/>
          <a:p>
            <a:pPr algn="ctr" defTabSz="957263" eaLnBrk="1" hangingPunct="1"/>
            <a:r>
              <a:rPr lang="fr-FR" sz="4000" b="1" dirty="0">
                <a:solidFill>
                  <a:srgbClr val="558ED5"/>
                </a:solidFill>
                <a:latin typeface="Constantia" pitchFamily="18" charset="0"/>
              </a:rPr>
              <a:t>Analyse financière </a:t>
            </a:r>
          </a:p>
        </p:txBody>
      </p:sp>
      <p:sp>
        <p:nvSpPr>
          <p:cNvPr id="19" name="Text Box 31"/>
          <p:cNvSpPr txBox="1">
            <a:spLocks noChangeArrowheads="1"/>
          </p:cNvSpPr>
          <p:nvPr/>
        </p:nvSpPr>
        <p:spPr bwMode="auto">
          <a:xfrm>
            <a:off x="1357313" y="1000125"/>
            <a:ext cx="7058025" cy="584200"/>
          </a:xfrm>
          <a:prstGeom prst="rect">
            <a:avLst/>
          </a:prstGeom>
          <a:noFill/>
          <a:ln w="9525">
            <a:noFill/>
            <a:miter lim="800000"/>
            <a:headEnd/>
            <a:tailEnd/>
          </a:ln>
        </p:spPr>
        <p:txBody>
          <a:bodyPr>
            <a:prstTxWarp prst="textNoShape">
              <a:avLst/>
            </a:prstTxWarp>
            <a:spAutoFit/>
          </a:bodyPr>
          <a:lstStyle/>
          <a:p>
            <a:pPr eaLnBrk="1" hangingPunct="1">
              <a:spcBef>
                <a:spcPct val="50000"/>
              </a:spcBef>
            </a:pPr>
            <a:r>
              <a:rPr lang="fr-FR" sz="3200" b="1">
                <a:solidFill>
                  <a:srgbClr val="336699"/>
                </a:solidFill>
                <a:latin typeface="Arial Black" pitchFamily="3" charset="0"/>
              </a:rPr>
              <a:t>Les équilibres  </a:t>
            </a:r>
          </a:p>
        </p:txBody>
      </p:sp>
      <p:pic>
        <p:nvPicPr>
          <p:cNvPr id="20" name="Picture 30" descr="Q:\directions\DAR_assurance_retraite\SDR_retraite\Conseil_retraite_entreprise\diaporamas\Présentation RIR\images\Logoreforme.jpg"/>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42938" y="142875"/>
            <a:ext cx="1008062" cy="1303338"/>
          </a:xfrm>
          <a:prstGeom prst="rect">
            <a:avLst/>
          </a:prstGeom>
          <a:noFill/>
          <a:ln w="9525">
            <a:noFill/>
            <a:miter lim="800000"/>
            <a:headEnd/>
            <a:tailEnd/>
          </a:ln>
        </p:spPr>
      </p:pic>
      <p:sp>
        <p:nvSpPr>
          <p:cNvPr id="21" name="Espace réservé du pied de page 3"/>
          <p:cNvSpPr>
            <a:spLocks noGrp="1"/>
          </p:cNvSpPr>
          <p:nvPr>
            <p:ph type="ftr" sz="quarter" idx="11"/>
          </p:nvPr>
        </p:nvSpPr>
        <p:spPr>
          <a:xfrm>
            <a:off x="3286125" y="6500813"/>
            <a:ext cx="2897188" cy="320675"/>
          </a:xfrm>
        </p:spPr>
        <p:txBody>
          <a:bodyPr/>
          <a:lstStyle/>
          <a:p>
            <a:pPr algn="l" eaLnBrk="0" hangingPunct="0"/>
            <a:r>
              <a:rPr lang="en-US" sz="1600" b="0">
                <a:latin typeface="Arial" pitchFamily="3" charset="0"/>
              </a:rPr>
              <a:t>                   </a:t>
            </a:r>
            <a:r>
              <a:rPr lang="en-US" sz="1600"/>
              <a:t>   </a:t>
            </a:r>
            <a:fld id="{F5AB3083-1F4B-164F-9AB0-83D7F4D67C77}" type="slidenum">
              <a:rPr lang="en-US" sz="1600"/>
              <a:pPr algn="l" eaLnBrk="0" hangingPunct="0"/>
              <a:t>7</a:t>
            </a:fld>
            <a:endParaRPr lang="en-US" sz="1600"/>
          </a:p>
          <a:p>
            <a:pPr algn="l" eaLnBrk="0" hangingPunct="0"/>
            <a:endParaRPr lang="en-US" sz="1600" b="0">
              <a:latin typeface="Arial" pitchFamily="3" charset="0"/>
            </a:endParaRPr>
          </a:p>
        </p:txBody>
      </p:sp>
    </p:spTree>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 name="Picture 5" descr="http://us.cdn2.123rf.com/168nwm/texelart/texelart1011/texelart101100052/8317488-3d-umano-con-un-segno-di-spunta.jpg"/>
          <p:cNvPicPr>
            <a:picLocks noChangeAspect="1" noChangeArrowheads="1"/>
          </p:cNvPicPr>
          <p:nvPr/>
        </p:nvPicPr>
        <p:blipFill>
          <a:blip r:embed="rId2"/>
          <a:srcRect/>
          <a:stretch>
            <a:fillRect/>
          </a:stretch>
        </p:blipFill>
        <p:spPr bwMode="auto">
          <a:xfrm>
            <a:off x="2643188" y="2000250"/>
            <a:ext cx="576262" cy="549275"/>
          </a:xfrm>
          <a:prstGeom prst="rect">
            <a:avLst/>
          </a:prstGeom>
          <a:noFill/>
          <a:ln w="9525">
            <a:noFill/>
            <a:miter lim="800000"/>
            <a:headEnd/>
            <a:tailEnd/>
          </a:ln>
        </p:spPr>
      </p:pic>
      <p:sp>
        <p:nvSpPr>
          <p:cNvPr id="4" name="Espace réservé du contenu 2"/>
          <p:cNvSpPr txBox="1">
            <a:spLocks/>
          </p:cNvSpPr>
          <p:nvPr/>
        </p:nvSpPr>
        <p:spPr bwMode="auto">
          <a:xfrm>
            <a:off x="3357563" y="2000250"/>
            <a:ext cx="5365750" cy="909638"/>
          </a:xfrm>
          <a:prstGeom prst="rect">
            <a:avLst/>
          </a:prstGeom>
          <a:noFill/>
          <a:ln w="9525">
            <a:noFill/>
            <a:miter lim="800000"/>
            <a:headEnd/>
            <a:tailEnd/>
          </a:ln>
        </p:spPr>
        <p:txBody>
          <a:bodyPr lIns="95782" tIns="47891" rIns="95782" bIns="47891">
            <a:prstTxWarp prst="textNoShape">
              <a:avLst/>
            </a:prstTxWarp>
          </a:bodyPr>
          <a:lstStyle/>
          <a:p>
            <a:pPr algn="just" eaLnBrk="1" hangingPunct="1"/>
            <a:r>
              <a:rPr lang="fr-CA" sz="2000"/>
              <a:t>L’analyse des états financiers au moyen de ratios permet de déterminer les forces et les faiblesses de l’entreprise mais elle n’en révèle pas les causes sous-jacentes</a:t>
            </a:r>
            <a:endParaRPr lang="fr-FR" sz="2000">
              <a:solidFill>
                <a:srgbClr val="080808"/>
              </a:solidFill>
            </a:endParaRPr>
          </a:p>
        </p:txBody>
      </p:sp>
      <p:sp>
        <p:nvSpPr>
          <p:cNvPr id="5" name="Espace réservé du contenu 2"/>
          <p:cNvSpPr txBox="1">
            <a:spLocks/>
          </p:cNvSpPr>
          <p:nvPr/>
        </p:nvSpPr>
        <p:spPr bwMode="auto">
          <a:xfrm>
            <a:off x="2357438" y="3286125"/>
            <a:ext cx="5365750" cy="909638"/>
          </a:xfrm>
          <a:prstGeom prst="rect">
            <a:avLst/>
          </a:prstGeom>
          <a:noFill/>
          <a:ln w="9525">
            <a:noFill/>
            <a:miter lim="800000"/>
            <a:headEnd/>
            <a:tailEnd/>
          </a:ln>
        </p:spPr>
        <p:txBody>
          <a:bodyPr lIns="95782" tIns="47891" rIns="95782" bIns="47891">
            <a:prstTxWarp prst="textNoShape">
              <a:avLst/>
            </a:prstTxWarp>
          </a:bodyPr>
          <a:lstStyle/>
          <a:p>
            <a:pPr algn="just">
              <a:buFont typeface="Wingdings 2" pitchFamily="3" charset="2"/>
              <a:buChar char=""/>
            </a:pPr>
            <a:r>
              <a:rPr lang="fr-FR" b="1" i="1">
                <a:solidFill>
                  <a:srgbClr val="278791"/>
                </a:solidFill>
                <a:ea typeface="Times New Roman" pitchFamily="3" charset="0"/>
                <a:cs typeface="Times New Roman" pitchFamily="3" charset="0"/>
              </a:rPr>
              <a:t>On compare les ratios avec</a:t>
            </a:r>
          </a:p>
        </p:txBody>
      </p:sp>
      <p:pic>
        <p:nvPicPr>
          <p:cNvPr id="6" name="Picture 5" descr="http://us.cdn2.123rf.com/168nwm/texelart/texelart1011/texelart101100052/8317488-3d-umano-con-un-segno-di-spunta.jpg"/>
          <p:cNvPicPr>
            <a:picLocks noChangeAspect="1" noChangeArrowheads="1"/>
          </p:cNvPicPr>
          <p:nvPr/>
        </p:nvPicPr>
        <p:blipFill>
          <a:blip r:embed="rId2"/>
          <a:srcRect/>
          <a:stretch>
            <a:fillRect/>
          </a:stretch>
        </p:blipFill>
        <p:spPr bwMode="auto">
          <a:xfrm>
            <a:off x="2643188" y="3857625"/>
            <a:ext cx="576262" cy="549275"/>
          </a:xfrm>
          <a:prstGeom prst="rect">
            <a:avLst/>
          </a:prstGeom>
          <a:noFill/>
          <a:ln w="9525">
            <a:noFill/>
            <a:miter lim="800000"/>
            <a:headEnd/>
            <a:tailEnd/>
          </a:ln>
        </p:spPr>
      </p:pic>
      <p:sp>
        <p:nvSpPr>
          <p:cNvPr id="7" name="Espace réservé du contenu 2"/>
          <p:cNvSpPr txBox="1">
            <a:spLocks/>
          </p:cNvSpPr>
          <p:nvPr/>
        </p:nvSpPr>
        <p:spPr bwMode="auto">
          <a:xfrm>
            <a:off x="3286125" y="3857625"/>
            <a:ext cx="6143625" cy="909638"/>
          </a:xfrm>
          <a:prstGeom prst="rect">
            <a:avLst/>
          </a:prstGeom>
          <a:noFill/>
          <a:ln w="9525">
            <a:noFill/>
            <a:miter lim="800000"/>
            <a:headEnd/>
            <a:tailEnd/>
          </a:ln>
        </p:spPr>
        <p:txBody>
          <a:bodyPr lIns="95782" tIns="47891" rIns="95782" bIns="47891">
            <a:prstTxWarp prst="textNoShape">
              <a:avLst/>
            </a:prstTxWarp>
          </a:bodyPr>
          <a:lstStyle/>
          <a:p>
            <a:pPr>
              <a:spcBef>
                <a:spcPct val="50000"/>
              </a:spcBef>
            </a:pPr>
            <a:r>
              <a:rPr lang="fr-FR" sz="2000">
                <a:ea typeface="Times New Roman" pitchFamily="3" charset="0"/>
                <a:cs typeface="Times New Roman" pitchFamily="3" charset="0"/>
              </a:rPr>
              <a:t>les ratios des années précédentes de l’entreprise</a:t>
            </a:r>
            <a:endParaRPr lang="fr-CA" sz="2000"/>
          </a:p>
        </p:txBody>
      </p:sp>
      <p:pic>
        <p:nvPicPr>
          <p:cNvPr id="8" name="Picture 5" descr="http://us.cdn2.123rf.com/168nwm/texelart/texelart1011/texelart101100052/8317488-3d-umano-con-un-segno-di-spunta.jpg"/>
          <p:cNvPicPr>
            <a:picLocks noChangeAspect="1" noChangeArrowheads="1"/>
          </p:cNvPicPr>
          <p:nvPr/>
        </p:nvPicPr>
        <p:blipFill>
          <a:blip r:embed="rId2"/>
          <a:srcRect/>
          <a:stretch>
            <a:fillRect/>
          </a:stretch>
        </p:blipFill>
        <p:spPr bwMode="auto">
          <a:xfrm>
            <a:off x="2643188" y="4643438"/>
            <a:ext cx="576262" cy="549275"/>
          </a:xfrm>
          <a:prstGeom prst="rect">
            <a:avLst/>
          </a:prstGeom>
          <a:noFill/>
          <a:ln w="9525">
            <a:noFill/>
            <a:miter lim="800000"/>
            <a:headEnd/>
            <a:tailEnd/>
          </a:ln>
        </p:spPr>
      </p:pic>
      <p:sp>
        <p:nvSpPr>
          <p:cNvPr id="9" name="Espace réservé du contenu 2"/>
          <p:cNvSpPr txBox="1">
            <a:spLocks/>
          </p:cNvSpPr>
          <p:nvPr/>
        </p:nvSpPr>
        <p:spPr bwMode="auto">
          <a:xfrm>
            <a:off x="3286125" y="4643438"/>
            <a:ext cx="5365750" cy="909637"/>
          </a:xfrm>
          <a:prstGeom prst="rect">
            <a:avLst/>
          </a:prstGeom>
          <a:noFill/>
          <a:ln w="9525">
            <a:noFill/>
            <a:miter lim="800000"/>
            <a:headEnd/>
            <a:tailEnd/>
          </a:ln>
        </p:spPr>
        <p:txBody>
          <a:bodyPr lIns="95782" tIns="47891" rIns="95782" bIns="47891">
            <a:prstTxWarp prst="textNoShape">
              <a:avLst/>
            </a:prstTxWarp>
          </a:bodyPr>
          <a:lstStyle/>
          <a:p>
            <a:pPr>
              <a:spcBef>
                <a:spcPct val="50000"/>
              </a:spcBef>
            </a:pPr>
            <a:r>
              <a:rPr lang="fr-FR" sz="2000">
                <a:ea typeface="Times New Roman" pitchFamily="3" charset="0"/>
                <a:cs typeface="Times New Roman" pitchFamily="3" charset="0"/>
              </a:rPr>
              <a:t> les entreprises du même secteur d’activité</a:t>
            </a:r>
            <a:endParaRPr lang="fr-CA" sz="2000"/>
          </a:p>
        </p:txBody>
      </p:sp>
      <p:sp>
        <p:nvSpPr>
          <p:cNvPr id="10" name="Titre 1"/>
          <p:cNvSpPr txBox="1">
            <a:spLocks/>
          </p:cNvSpPr>
          <p:nvPr/>
        </p:nvSpPr>
        <p:spPr>
          <a:xfrm>
            <a:off x="323850" y="22225"/>
            <a:ext cx="8128000" cy="563563"/>
          </a:xfrm>
          <a:prstGeom prst="rect">
            <a:avLst/>
          </a:prstGeom>
        </p:spPr>
        <p:txBody>
          <a:bodyPr>
            <a:prstTxWarp prst="textNoShape">
              <a:avLst/>
            </a:prstTxWarp>
          </a:bodyPr>
          <a:lstStyle/>
          <a:p>
            <a:pPr algn="ctr" defTabSz="957263" eaLnBrk="1" hangingPunct="1"/>
            <a:r>
              <a:rPr lang="fr-FR" sz="4000" b="1" dirty="0">
                <a:solidFill>
                  <a:srgbClr val="558ED5"/>
                </a:solidFill>
                <a:latin typeface="Constantia" pitchFamily="18" charset="0"/>
              </a:rPr>
              <a:t>Analyse financière </a:t>
            </a:r>
          </a:p>
        </p:txBody>
      </p:sp>
      <p:sp>
        <p:nvSpPr>
          <p:cNvPr id="11" name="Text Box 31"/>
          <p:cNvSpPr txBox="1">
            <a:spLocks noChangeArrowheads="1"/>
          </p:cNvSpPr>
          <p:nvPr/>
        </p:nvSpPr>
        <p:spPr bwMode="auto">
          <a:xfrm>
            <a:off x="1357313" y="1000125"/>
            <a:ext cx="7058025" cy="584200"/>
          </a:xfrm>
          <a:prstGeom prst="rect">
            <a:avLst/>
          </a:prstGeom>
          <a:noFill/>
          <a:ln w="9525">
            <a:noFill/>
            <a:miter lim="800000"/>
            <a:headEnd/>
            <a:tailEnd/>
          </a:ln>
        </p:spPr>
        <p:txBody>
          <a:bodyPr>
            <a:prstTxWarp prst="textNoShape">
              <a:avLst/>
            </a:prstTxWarp>
            <a:spAutoFit/>
          </a:bodyPr>
          <a:lstStyle/>
          <a:p>
            <a:pPr eaLnBrk="1" hangingPunct="1">
              <a:spcBef>
                <a:spcPct val="50000"/>
              </a:spcBef>
            </a:pPr>
            <a:r>
              <a:rPr lang="fr-FR" sz="3200" b="1">
                <a:solidFill>
                  <a:srgbClr val="336699"/>
                </a:solidFill>
                <a:latin typeface="Arial Black" pitchFamily="3" charset="0"/>
              </a:rPr>
              <a:t>Analyse par les ratios  </a:t>
            </a:r>
          </a:p>
        </p:txBody>
      </p:sp>
      <p:pic>
        <p:nvPicPr>
          <p:cNvPr id="12" name="Picture 30" descr="Q:\directions\DAR_assurance_retraite\SDR_retraite\Conseil_retraite_entreprise\diaporamas\Présentation RIR\images\Logoreforme.jpg"/>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42938" y="142875"/>
            <a:ext cx="1008062" cy="1303338"/>
          </a:xfrm>
          <a:prstGeom prst="rect">
            <a:avLst/>
          </a:prstGeom>
          <a:noFill/>
          <a:ln w="9525">
            <a:noFill/>
            <a:miter lim="800000"/>
            <a:headEnd/>
            <a:tailEnd/>
          </a:ln>
        </p:spPr>
      </p:pic>
      <p:sp>
        <p:nvSpPr>
          <p:cNvPr id="13" name="Espace réservé du contenu 2"/>
          <p:cNvSpPr txBox="1">
            <a:spLocks/>
          </p:cNvSpPr>
          <p:nvPr/>
        </p:nvSpPr>
        <p:spPr bwMode="auto">
          <a:xfrm>
            <a:off x="3429000" y="3500438"/>
            <a:ext cx="5365750" cy="909637"/>
          </a:xfrm>
          <a:prstGeom prst="rect">
            <a:avLst/>
          </a:prstGeom>
          <a:noFill/>
          <a:ln w="9525">
            <a:noFill/>
            <a:miter lim="800000"/>
            <a:headEnd/>
            <a:tailEnd/>
          </a:ln>
        </p:spPr>
        <p:txBody>
          <a:bodyPr lIns="95782" tIns="47891" rIns="95782" bIns="47891">
            <a:prstTxWarp prst="textNoShape">
              <a:avLst/>
            </a:prstTxWarp>
          </a:bodyPr>
          <a:lstStyle/>
          <a:p>
            <a:pPr algn="just" eaLnBrk="1" hangingPunct="1"/>
            <a:endParaRPr lang="fr-FR" sz="2000">
              <a:solidFill>
                <a:srgbClr val="080808"/>
              </a:solidFill>
            </a:endParaRPr>
          </a:p>
        </p:txBody>
      </p:sp>
      <p:sp>
        <p:nvSpPr>
          <p:cNvPr id="14" name="Espace réservé du pied de page 3"/>
          <p:cNvSpPr>
            <a:spLocks noGrp="1"/>
          </p:cNvSpPr>
          <p:nvPr>
            <p:ph type="ftr" sz="quarter" idx="11"/>
          </p:nvPr>
        </p:nvSpPr>
        <p:spPr>
          <a:xfrm>
            <a:off x="3286125" y="6500813"/>
            <a:ext cx="2897188" cy="320675"/>
          </a:xfrm>
        </p:spPr>
        <p:txBody>
          <a:bodyPr/>
          <a:lstStyle/>
          <a:p>
            <a:pPr algn="l" eaLnBrk="0" hangingPunct="0"/>
            <a:r>
              <a:rPr lang="en-US" sz="1600" b="0">
                <a:latin typeface="Arial" pitchFamily="3" charset="0"/>
              </a:rPr>
              <a:t>                   </a:t>
            </a:r>
            <a:r>
              <a:rPr lang="en-US" sz="1600"/>
              <a:t>   </a:t>
            </a:r>
            <a:fld id="{14EBC25E-85B3-6F41-B25B-A37DE92FCE82}" type="slidenum">
              <a:rPr lang="en-US" sz="1600"/>
              <a:pPr algn="l" eaLnBrk="0" hangingPunct="0"/>
              <a:t>8</a:t>
            </a:fld>
            <a:endParaRPr lang="en-US" sz="1600"/>
          </a:p>
          <a:p>
            <a:pPr algn="l" eaLnBrk="0" hangingPunct="0"/>
            <a:endParaRPr lang="en-US" sz="1600" b="0">
              <a:latin typeface="Arial" pitchFamily="3" charset="0"/>
            </a:endParaRPr>
          </a:p>
        </p:txBody>
      </p:sp>
      <p:pic>
        <p:nvPicPr>
          <p:cNvPr id="15" name="Picture 14" descr="Screen Shot 2017-05-21 at 16.34.07.png"/>
          <p:cNvPicPr>
            <a:picLocks noChangeAspect="1"/>
          </p:cNvPicPr>
          <p:nvPr/>
        </p:nvPicPr>
        <p:blipFill>
          <a:blip r:embed="rId4"/>
          <a:stretch>
            <a:fillRect/>
          </a:stretch>
        </p:blipFill>
        <p:spPr>
          <a:xfrm>
            <a:off x="323850" y="2500313"/>
            <a:ext cx="1785937" cy="35102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down)">
                                      <p:cBhvr>
                                        <p:cTn id="11" dur="500"/>
                                        <p:tgtEl>
                                          <p:spTgt spid="12"/>
                                        </p:tgtEl>
                                      </p:cBhvr>
                                    </p:animEffect>
                                  </p:childTnLst>
                                </p:cTn>
                              </p:par>
                            </p:childTnLst>
                          </p:cTn>
                        </p:par>
                        <p:par>
                          <p:cTn id="12" fill="hold">
                            <p:stCondLst>
                              <p:cond delay="1000"/>
                            </p:stCondLst>
                            <p:childTnLst>
                              <p:par>
                                <p:cTn id="13" presetID="16" presetClass="entr" presetSubtype="21"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par>
                          <p:cTn id="16" fill="hold">
                            <p:stCondLst>
                              <p:cond delay="1500"/>
                            </p:stCondLst>
                            <p:childTnLst>
                              <p:par>
                                <p:cTn id="17" presetID="42" presetClass="entr" presetSubtype="0"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par>
                          <p:cTn id="22" fill="hold">
                            <p:stCondLst>
                              <p:cond delay="2500"/>
                            </p:stCondLst>
                            <p:childTnLst>
                              <p:par>
                                <p:cTn id="23" presetID="42"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1000"/>
                                        <p:tgtEl>
                                          <p:spTgt spid="5"/>
                                        </p:tgtEl>
                                      </p:cBhvr>
                                    </p:animEffect>
                                    <p:anim calcmode="lin" valueType="num">
                                      <p:cBhvr>
                                        <p:cTn id="26" dur="1000" fill="hold"/>
                                        <p:tgtEl>
                                          <p:spTgt spid="5"/>
                                        </p:tgtEl>
                                        <p:attrNameLst>
                                          <p:attrName>ppt_x</p:attrName>
                                        </p:attrNameLst>
                                      </p:cBhvr>
                                      <p:tavLst>
                                        <p:tav tm="0">
                                          <p:val>
                                            <p:strVal val="#ppt_x"/>
                                          </p:val>
                                        </p:tav>
                                        <p:tav tm="100000">
                                          <p:val>
                                            <p:strVal val="#ppt_x"/>
                                          </p:val>
                                        </p:tav>
                                      </p:tavLst>
                                    </p:anim>
                                    <p:anim calcmode="lin" valueType="num">
                                      <p:cBhvr>
                                        <p:cTn id="27" dur="1000" fill="hold"/>
                                        <p:tgtEl>
                                          <p:spTgt spid="5"/>
                                        </p:tgtEl>
                                        <p:attrNameLst>
                                          <p:attrName>ppt_y</p:attrName>
                                        </p:attrNameLst>
                                      </p:cBhvr>
                                      <p:tavLst>
                                        <p:tav tm="0">
                                          <p:val>
                                            <p:strVal val="#ppt_y+.1"/>
                                          </p:val>
                                        </p:tav>
                                        <p:tav tm="100000">
                                          <p:val>
                                            <p:strVal val="#ppt_y"/>
                                          </p:val>
                                        </p:tav>
                                      </p:tavLst>
                                    </p:anim>
                                  </p:childTnLst>
                                </p:cTn>
                              </p:par>
                            </p:childTnLst>
                          </p:cTn>
                        </p:par>
                        <p:par>
                          <p:cTn id="28" fill="hold">
                            <p:stCondLst>
                              <p:cond delay="3500"/>
                            </p:stCondLst>
                            <p:childTnLst>
                              <p:par>
                                <p:cTn id="29" presetID="16" presetClass="entr" presetSubtype="21" fill="hold" nodeType="after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barn(inVertical)">
                                      <p:cBhvr>
                                        <p:cTn id="31" dur="500"/>
                                        <p:tgtEl>
                                          <p:spTgt spid="6"/>
                                        </p:tgtEl>
                                      </p:cBhvr>
                                    </p:animEffect>
                                  </p:childTnLst>
                                </p:cTn>
                              </p:par>
                            </p:childTnLst>
                          </p:cTn>
                        </p:par>
                        <p:par>
                          <p:cTn id="32" fill="hold">
                            <p:stCondLst>
                              <p:cond delay="4000"/>
                            </p:stCondLst>
                            <p:childTnLst>
                              <p:par>
                                <p:cTn id="33" presetID="42" presetClass="entr" presetSubtype="0" fill="hold" grpId="0" nodeType="after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par>
                          <p:cTn id="38" fill="hold">
                            <p:stCondLst>
                              <p:cond delay="5000"/>
                            </p:stCondLst>
                            <p:childTnLst>
                              <p:par>
                                <p:cTn id="39" presetID="16" presetClass="entr" presetSubtype="21" fill="hold" nodeType="after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barn(inVertical)">
                                      <p:cBhvr>
                                        <p:cTn id="41" dur="500"/>
                                        <p:tgtEl>
                                          <p:spTgt spid="8"/>
                                        </p:tgtEl>
                                      </p:cBhvr>
                                    </p:animEffect>
                                  </p:childTnLst>
                                </p:cTn>
                              </p:par>
                            </p:childTnLst>
                          </p:cTn>
                        </p:par>
                        <p:par>
                          <p:cTn id="42" fill="hold">
                            <p:stCondLst>
                              <p:cond delay="5500"/>
                            </p:stCondLst>
                            <p:childTnLst>
                              <p:par>
                                <p:cTn id="43" presetID="42" presetClass="entr" presetSubtype="0" fill="hold" grpId="0" nodeType="after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1000"/>
                                        <p:tgtEl>
                                          <p:spTgt spid="9"/>
                                        </p:tgtEl>
                                      </p:cBhvr>
                                    </p:animEffect>
                                    <p:anim calcmode="lin" valueType="num">
                                      <p:cBhvr>
                                        <p:cTn id="46" dur="1000" fill="hold"/>
                                        <p:tgtEl>
                                          <p:spTgt spid="9"/>
                                        </p:tgtEl>
                                        <p:attrNameLst>
                                          <p:attrName>ppt_x</p:attrName>
                                        </p:attrNameLst>
                                      </p:cBhvr>
                                      <p:tavLst>
                                        <p:tav tm="0">
                                          <p:val>
                                            <p:strVal val="#ppt_x"/>
                                          </p:val>
                                        </p:tav>
                                        <p:tav tm="100000">
                                          <p:val>
                                            <p:strVal val="#ppt_x"/>
                                          </p:val>
                                        </p:tav>
                                      </p:tavLst>
                                    </p:anim>
                                    <p:anim calcmode="lin" valueType="num">
                                      <p:cBhvr>
                                        <p:cTn id="47" dur="1000" fill="hold"/>
                                        <p:tgtEl>
                                          <p:spTgt spid="9"/>
                                        </p:tgtEl>
                                        <p:attrNameLst>
                                          <p:attrName>ppt_y</p:attrName>
                                        </p:attrNameLst>
                                      </p:cBhvr>
                                      <p:tavLst>
                                        <p:tav tm="0">
                                          <p:val>
                                            <p:strVal val="#ppt_y+.1"/>
                                          </p:val>
                                        </p:tav>
                                        <p:tav tm="100000">
                                          <p:val>
                                            <p:strVal val="#ppt_y"/>
                                          </p:val>
                                        </p:tav>
                                      </p:tavLst>
                                    </p:anim>
                                  </p:childTnLst>
                                </p:cTn>
                              </p:par>
                            </p:childTnLst>
                          </p:cTn>
                        </p:par>
                        <p:par>
                          <p:cTn id="48" fill="hold">
                            <p:stCondLst>
                              <p:cond delay="6500"/>
                            </p:stCondLst>
                            <p:childTnLst>
                              <p:par>
                                <p:cTn id="49" presetID="42" presetClass="entr" presetSubtype="0" fill="hold" grpId="0" nodeType="afterEffect" nodePh="1">
                                  <p:stCondLst>
                                    <p:cond delay="0"/>
                                  </p:stCondLst>
                                  <p:endCondLst>
                                    <p:cond evt="begin" delay="0">
                                      <p:tn val="49"/>
                                    </p:cond>
                                  </p:endCondLst>
                                  <p:childTnLst>
                                    <p:set>
                                      <p:cBhvr>
                                        <p:cTn id="50" dur="1" fill="hold">
                                          <p:stCondLst>
                                            <p:cond delay="0"/>
                                          </p:stCondLst>
                                        </p:cTn>
                                        <p:tgtEl>
                                          <p:spTgt spid="13"/>
                                        </p:tgtEl>
                                        <p:attrNameLst>
                                          <p:attrName>style.visibility</p:attrName>
                                        </p:attrNameLst>
                                      </p:cBhvr>
                                      <p:to>
                                        <p:strVal val="visible"/>
                                      </p:to>
                                    </p:set>
                                    <p:animEffect transition="in" filter="fade">
                                      <p:cBhvr>
                                        <p:cTn id="51" dur="1000"/>
                                        <p:tgtEl>
                                          <p:spTgt spid="13"/>
                                        </p:tgtEl>
                                      </p:cBhvr>
                                    </p:animEffect>
                                    <p:anim calcmode="lin" valueType="num">
                                      <p:cBhvr>
                                        <p:cTn id="52" dur="1000" fill="hold"/>
                                        <p:tgtEl>
                                          <p:spTgt spid="13"/>
                                        </p:tgtEl>
                                        <p:attrNameLst>
                                          <p:attrName>ppt_x</p:attrName>
                                        </p:attrNameLst>
                                      </p:cBhvr>
                                      <p:tavLst>
                                        <p:tav tm="0">
                                          <p:val>
                                            <p:strVal val="#ppt_x"/>
                                          </p:val>
                                        </p:tav>
                                        <p:tav tm="100000">
                                          <p:val>
                                            <p:strVal val="#ppt_x"/>
                                          </p:val>
                                        </p:tav>
                                      </p:tavLst>
                                    </p:anim>
                                    <p:anim calcmode="lin" valueType="num">
                                      <p:cBhvr>
                                        <p:cTn id="5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9" grpId="0"/>
      <p:bldP spid="11" grpId="0"/>
      <p:bldP spid="13" grpId="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4525963"/>
          </a:xfrm>
        </p:spPr>
        <p:txBody>
          <a:bodyPr>
            <a:normAutofit fontScale="92500" lnSpcReduction="20000"/>
          </a:bodyPr>
          <a:lstStyle/>
          <a:p>
            <a:r>
              <a:rPr lang="en-US" sz="1800" dirty="0" smtClean="0">
                <a:solidFill>
                  <a:srgbClr val="FF0000"/>
                </a:solidFill>
              </a:rPr>
              <a:t>Entreprise Certifiée ISO 9001 : 2008</a:t>
            </a:r>
          </a:p>
          <a:p>
            <a:r>
              <a:rPr lang="en-US" sz="1800" dirty="0" smtClean="0">
                <a:solidFill>
                  <a:srgbClr val="FF0000"/>
                </a:solidFill>
              </a:rPr>
              <a:t>Créé avec une Capital de 1 229 800 000DA</a:t>
            </a:r>
          </a:p>
          <a:p>
            <a:pPr>
              <a:buNone/>
            </a:pPr>
            <a:endParaRPr lang="en-US" sz="1800" dirty="0" smtClean="0">
              <a:solidFill>
                <a:srgbClr val="FF0000"/>
              </a:solidFill>
            </a:endParaRPr>
          </a:p>
          <a:p>
            <a:pPr>
              <a:buNone/>
            </a:pPr>
            <a:r>
              <a:rPr lang="en-US" sz="1800" dirty="0" smtClean="0">
                <a:solidFill>
                  <a:srgbClr val="FF0000"/>
                </a:solidFill>
              </a:rPr>
              <a:t>Objet d’activité : Prestation des services Metallurgique</a:t>
            </a:r>
          </a:p>
          <a:p>
            <a:pPr>
              <a:buNone/>
            </a:pPr>
            <a:r>
              <a:rPr lang="en-US" sz="1800" dirty="0" smtClean="0">
                <a:solidFill>
                  <a:srgbClr val="FF0000"/>
                </a:solidFill>
              </a:rPr>
              <a:t>Entreprise de Montage et Maintenance Industriels</a:t>
            </a:r>
          </a:p>
          <a:p>
            <a:pPr>
              <a:buNone/>
            </a:pPr>
            <a:endParaRPr lang="en-US" sz="1800" dirty="0" smtClean="0">
              <a:solidFill>
                <a:srgbClr val="FF0000"/>
              </a:solidFill>
            </a:endParaRPr>
          </a:p>
          <a:p>
            <a:pPr>
              <a:buNone/>
            </a:pPr>
            <a:r>
              <a:rPr lang="en-US" sz="1800" dirty="0" smtClean="0">
                <a:solidFill>
                  <a:srgbClr val="FF0000"/>
                </a:solidFill>
              </a:rPr>
              <a:t>Location : ORAN DZ</a:t>
            </a:r>
          </a:p>
          <a:p>
            <a:pPr>
              <a:buNone/>
            </a:pPr>
            <a:endParaRPr lang="en-US" sz="1800" dirty="0" smtClean="0">
              <a:solidFill>
                <a:srgbClr val="FF0000"/>
              </a:solidFill>
            </a:endParaRPr>
          </a:p>
          <a:p>
            <a:pPr>
              <a:buNone/>
            </a:pPr>
            <a:r>
              <a:rPr lang="en-US" sz="1800" dirty="0" smtClean="0">
                <a:solidFill>
                  <a:srgbClr val="FF0000"/>
                </a:solidFill>
              </a:rPr>
              <a:t>Produits de l’entreprise</a:t>
            </a:r>
          </a:p>
          <a:p>
            <a:r>
              <a:rPr lang="en-US" sz="1800" dirty="0" smtClean="0">
                <a:solidFill>
                  <a:srgbClr val="FF0000"/>
                </a:solidFill>
              </a:rPr>
              <a:t>Chaudières, </a:t>
            </a:r>
            <a:r>
              <a:rPr lang="en-US" sz="1800" dirty="0" smtClean="0">
                <a:solidFill>
                  <a:srgbClr val="FF0000"/>
                </a:solidFill>
              </a:rPr>
              <a:t>réservoirs et </a:t>
            </a:r>
            <a:r>
              <a:rPr lang="en-US" sz="1800" dirty="0" smtClean="0">
                <a:solidFill>
                  <a:srgbClr val="FF0000"/>
                </a:solidFill>
              </a:rPr>
              <a:t>sphères</a:t>
            </a:r>
          </a:p>
          <a:p>
            <a:r>
              <a:rPr lang="en-US" sz="1800" dirty="0" smtClean="0">
                <a:solidFill>
                  <a:srgbClr val="FF0000"/>
                </a:solidFill>
              </a:rPr>
              <a:t>Tuyauterie</a:t>
            </a:r>
          </a:p>
          <a:p>
            <a:r>
              <a:rPr lang="en-US" sz="1800" dirty="0" smtClean="0">
                <a:solidFill>
                  <a:srgbClr val="FF0000"/>
                </a:solidFill>
              </a:rPr>
              <a:t>Instrumentation</a:t>
            </a:r>
          </a:p>
          <a:p>
            <a:r>
              <a:rPr lang="en-US" sz="1800" dirty="0" smtClean="0">
                <a:solidFill>
                  <a:srgbClr val="FF0000"/>
                </a:solidFill>
              </a:rPr>
              <a:t>équipement mécanique</a:t>
            </a:r>
          </a:p>
          <a:p>
            <a:r>
              <a:rPr lang="en-US" sz="1800" dirty="0" smtClean="0">
                <a:solidFill>
                  <a:srgbClr val="FF0000"/>
                </a:solidFill>
              </a:rPr>
              <a:t>Électricité industrielle</a:t>
            </a:r>
          </a:p>
          <a:p>
            <a:r>
              <a:rPr lang="en-US" sz="1800" dirty="0" smtClean="0">
                <a:solidFill>
                  <a:srgbClr val="FF0000"/>
                </a:solidFill>
              </a:rPr>
              <a:t>Technologie </a:t>
            </a:r>
            <a:r>
              <a:rPr lang="en-US" sz="1800" dirty="0" smtClean="0">
                <a:solidFill>
                  <a:srgbClr val="FF0000"/>
                </a:solidFill>
              </a:rPr>
              <a:t>cadre </a:t>
            </a:r>
          </a:p>
          <a:p>
            <a:r>
              <a:rPr lang="en-US" sz="1800" dirty="0" smtClean="0">
                <a:solidFill>
                  <a:srgbClr val="FF0000"/>
                </a:solidFill>
              </a:rPr>
              <a:t>Industriel et </a:t>
            </a:r>
            <a:r>
              <a:rPr lang="en-US" sz="1800" dirty="0" smtClean="0">
                <a:solidFill>
                  <a:srgbClr val="FF0000"/>
                </a:solidFill>
              </a:rPr>
              <a:t>stockage</a:t>
            </a:r>
          </a:p>
          <a:p>
            <a:r>
              <a:rPr lang="en-US" sz="1800" dirty="0" smtClean="0">
                <a:solidFill>
                  <a:srgbClr val="FF0000"/>
                </a:solidFill>
              </a:rPr>
              <a:t>Traitement </a:t>
            </a:r>
            <a:r>
              <a:rPr lang="en-US" sz="1800" dirty="0" smtClean="0">
                <a:solidFill>
                  <a:srgbClr val="FF0000"/>
                </a:solidFill>
              </a:rPr>
              <a:t>et revêtement des surfaces </a:t>
            </a:r>
          </a:p>
          <a:p>
            <a:pPr>
              <a:buNone/>
            </a:pPr>
            <a:endParaRPr lang="en-US" sz="1800" dirty="0" smtClean="0">
              <a:solidFill>
                <a:srgbClr val="FF0000"/>
              </a:solidFill>
            </a:endParaRPr>
          </a:p>
          <a:p>
            <a:pPr>
              <a:buNone/>
            </a:pPr>
            <a:endParaRPr lang="en-US" sz="1800" dirty="0" smtClean="0">
              <a:solidFill>
                <a:srgbClr val="FF0000"/>
              </a:solidFill>
            </a:endParaRPr>
          </a:p>
          <a:p>
            <a:pPr>
              <a:buNone/>
            </a:pPr>
            <a:endParaRPr lang="en-US" sz="1800" dirty="0" smtClean="0">
              <a:solidFill>
                <a:srgbClr val="FF0000"/>
              </a:solidFill>
            </a:endParaRPr>
          </a:p>
          <a:p>
            <a:pPr>
              <a:buNone/>
            </a:pPr>
            <a:endParaRPr lang="en-US" sz="1800" dirty="0">
              <a:solidFill>
                <a:srgbClr val="FF0000"/>
              </a:solidFill>
            </a:endParaRPr>
          </a:p>
        </p:txBody>
      </p:sp>
      <p:sp>
        <p:nvSpPr>
          <p:cNvPr id="5" name="ZoneTexte 1"/>
          <p:cNvSpPr txBox="1"/>
          <p:nvPr/>
        </p:nvSpPr>
        <p:spPr>
          <a:xfrm>
            <a:off x="152400" y="274638"/>
            <a:ext cx="8839200" cy="307777"/>
          </a:xfrm>
          <a:prstGeom prst="rect">
            <a:avLst/>
          </a:prstGeom>
          <a:noFill/>
        </p:spPr>
        <p:txBody>
          <a:bodyPr wrap="square">
            <a:prstTxWarp prst="textNoShape">
              <a:avLst/>
            </a:prstTxWarp>
            <a:spAutoFit/>
          </a:bodyPr>
          <a:lstStyle/>
          <a:p>
            <a:pPr algn="ctr"/>
            <a:r>
              <a:rPr lang="fr-FR" sz="1400" b="1" dirty="0" smtClean="0">
                <a:solidFill>
                  <a:srgbClr val="FF0000"/>
                </a:solidFill>
                <a:effectLst>
                  <a:outerShdw blurRad="38100" dist="38100" dir="2700000" algn="tl">
                    <a:srgbClr val="DDDDDD"/>
                  </a:outerShdw>
                </a:effectLst>
                <a:latin typeface="Times New Roman" pitchFamily="3" charset="0"/>
                <a:ea typeface="Times New Roman" pitchFamily="3" charset="0"/>
                <a:cs typeface="Times New Roman" pitchFamily="3" charset="0"/>
              </a:rPr>
              <a:t> </a:t>
            </a:r>
            <a:r>
              <a:rPr lang="fr-FR" sz="1400" b="1" dirty="0">
                <a:solidFill>
                  <a:srgbClr val="FF0000"/>
                </a:solidFill>
                <a:effectLst>
                  <a:outerShdw blurRad="38100" dist="38100" dir="2700000" algn="tl">
                    <a:srgbClr val="DDDDDD"/>
                  </a:outerShdw>
                </a:effectLst>
                <a:latin typeface="Times New Roman" pitchFamily="3" charset="0"/>
                <a:ea typeface="Times New Roman" pitchFamily="3" charset="0"/>
                <a:cs typeface="Times New Roman" pitchFamily="3" charset="0"/>
              </a:rPr>
              <a:t>PRESENTATION DE  L’ENTREPRISE «</a:t>
            </a:r>
            <a:r>
              <a:rPr lang="fr-FR" sz="1400" b="1" dirty="0" smtClean="0">
                <a:solidFill>
                  <a:srgbClr val="FF0000"/>
                </a:solidFill>
                <a:effectLst>
                  <a:outerShdw blurRad="38100" dist="38100" dir="2700000" algn="tl">
                    <a:srgbClr val="DDDDDD"/>
                  </a:outerShdw>
                </a:effectLst>
                <a:latin typeface="Times New Roman" pitchFamily="3" charset="0"/>
                <a:ea typeface="Times New Roman" pitchFamily="3" charset="0"/>
                <a:cs typeface="Times New Roman" pitchFamily="3" charset="0"/>
              </a:rPr>
              <a:t> MONTAGE»</a:t>
            </a:r>
            <a:endParaRPr lang="fr-FR" sz="1400" b="1" dirty="0">
              <a:solidFill>
                <a:srgbClr val="FF0000"/>
              </a:solidFill>
              <a:effectLst>
                <a:outerShdw blurRad="38100" dist="38100" dir="2700000" algn="tl">
                  <a:srgbClr val="DDDDDD"/>
                </a:outerShdw>
              </a:effectLst>
              <a:latin typeface="Times New Roman" pitchFamily="3" charset="0"/>
              <a:ea typeface="Times New Roman" pitchFamily="3" charset="0"/>
              <a:cs typeface="Times New Roman" pitchFamily="3"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12160</TotalTime>
  <Words>1512</Words>
  <Application>Microsoft Macintosh PowerPoint</Application>
  <PresentationFormat>On-screen Show (4:3)</PresentationFormat>
  <Paragraphs>257</Paragraphs>
  <Slides>20</Slides>
  <Notes>1</Notes>
  <HiddenSlides>0</HiddenSlides>
  <MMClips>0</MMClips>
  <ScaleCrop>false</ScaleCrop>
  <HeadingPairs>
    <vt:vector size="4" baseType="variant">
      <vt:variant>
        <vt:lpstr>Design Template</vt:lpstr>
      </vt:variant>
      <vt:variant>
        <vt:i4>1</vt:i4>
      </vt:variant>
      <vt:variant>
        <vt:lpstr>Slide Titles</vt:lpstr>
      </vt:variant>
      <vt:variant>
        <vt:i4>20</vt:i4>
      </vt:variant>
    </vt:vector>
  </HeadingPairs>
  <TitlesOfParts>
    <vt:vector size="21" baseType="lpstr">
      <vt:lpstr>Office Theme</vt:lpstr>
      <vt:lpstr>Slide 1</vt:lpstr>
      <vt:lpstr>Plan du travail</vt:lpstr>
      <vt:lpstr>Introduction</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Conclusion</vt:lpstr>
      <vt:lpstr>Slide 20</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MAC</dc:creator>
  <cp:lastModifiedBy>MAC</cp:lastModifiedBy>
  <cp:revision>17</cp:revision>
  <dcterms:created xsi:type="dcterms:W3CDTF">2017-05-28T17:02:11Z</dcterms:created>
  <dcterms:modified xsi:type="dcterms:W3CDTF">2017-06-04T07:04:52Z</dcterms:modified>
</cp:coreProperties>
</file>